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1"/>
  </p:notesMasterIdLst>
  <p:sldIdLst>
    <p:sldId id="256" r:id="rId2"/>
    <p:sldId id="273" r:id="rId3"/>
    <p:sldId id="269" r:id="rId4"/>
    <p:sldId id="275" r:id="rId5"/>
    <p:sldId id="274" r:id="rId6"/>
    <p:sldId id="272" r:id="rId7"/>
    <p:sldId id="271" r:id="rId8"/>
    <p:sldId id="277" r:id="rId9"/>
    <p:sldId id="276" r:id="rId1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2"/>
    </p:embeddedFont>
    <p:embeddedFont>
      <p:font typeface="Noto Sans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Noto Sans SemiBold" panose="020B0604020202020204" charset="0"/>
      <p:regular r:id="rId21"/>
      <p:bold r:id="rId22"/>
      <p:italic r:id="rId23"/>
      <p:boldItalic r:id="rId24"/>
    </p:embeddedFont>
    <p:embeddedFont>
      <p:font typeface="Dancing Script SemiBold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-65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9321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b29b354af6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2b29b354af6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b29b354af6_1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g2b29b354af6_1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b29b354af6_1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g2b29b354af6_1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b29b354af6_1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g2b29b354af6_1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b29b354af6_1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g2b29b354af6_1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b29b354af6_1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g2b29b354af6_1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b29b354af6_1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g2b29b354af6_1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b29b354af6_1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g2b29b354af6_1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5104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b29b354af6_1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g2b29b354af6_1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888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" y="3991124"/>
            <a:ext cx="9143958" cy="1200062"/>
            <a:chOff x="0" y="-47625"/>
            <a:chExt cx="1420200" cy="348906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1420100" cy="301281"/>
            </a:xfrm>
            <a:custGeom>
              <a:avLst/>
              <a:gdLst/>
              <a:ahLst/>
              <a:cxnLst/>
              <a:rect l="l" t="t" r="r" b="b"/>
              <a:pathLst>
                <a:path w="1420100" h="301281" extrusionOk="0">
                  <a:moveTo>
                    <a:pt x="0" y="0"/>
                  </a:moveTo>
                  <a:lnTo>
                    <a:pt x="1420100" y="0"/>
                  </a:lnTo>
                  <a:lnTo>
                    <a:pt x="1420100" y="301281"/>
                  </a:lnTo>
                  <a:lnTo>
                    <a:pt x="0" y="301281"/>
                  </a:lnTo>
                  <a:close/>
                </a:path>
              </a:pathLst>
            </a:custGeom>
            <a:solidFill>
              <a:srgbClr val="FFFFFF">
                <a:alpha val="60390"/>
              </a:srgbClr>
            </a:solidFill>
            <a:ln>
              <a:noFill/>
            </a:ln>
          </p:spPr>
        </p:sp>
        <p:sp>
          <p:nvSpPr>
            <p:cNvPr id="12" name="Google Shape;12;p2"/>
            <p:cNvSpPr txBox="1"/>
            <p:nvPr/>
          </p:nvSpPr>
          <p:spPr>
            <a:xfrm>
              <a:off x="0" y="-47625"/>
              <a:ext cx="1420200" cy="34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0" y="4881"/>
            <a:ext cx="10187312" cy="5138619"/>
            <a:chOff x="0" y="0"/>
            <a:chExt cx="27166164" cy="13702983"/>
          </a:xfrm>
        </p:grpSpPr>
        <p:sp>
          <p:nvSpPr>
            <p:cNvPr id="17" name="Google Shape;17;p2"/>
            <p:cNvSpPr/>
            <p:nvPr/>
          </p:nvSpPr>
          <p:spPr>
            <a:xfrm>
              <a:off x="0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 extrusionOk="0">
                  <a:moveTo>
                    <a:pt x="0" y="0"/>
                  </a:moveTo>
                  <a:lnTo>
                    <a:pt x="13583082" y="0"/>
                  </a:lnTo>
                  <a:lnTo>
                    <a:pt x="13583082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8" name="Google Shape;18;p2"/>
            <p:cNvSpPr/>
            <p:nvPr/>
          </p:nvSpPr>
          <p:spPr>
            <a:xfrm>
              <a:off x="13583082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 extrusionOk="0">
                  <a:moveTo>
                    <a:pt x="0" y="0"/>
                  </a:moveTo>
                  <a:lnTo>
                    <a:pt x="13583083" y="0"/>
                  </a:lnTo>
                  <a:lnTo>
                    <a:pt x="13583083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0" y="4881"/>
            <a:ext cx="10187312" cy="5138619"/>
            <a:chOff x="0" y="0"/>
            <a:chExt cx="27166164" cy="13702983"/>
          </a:xfrm>
        </p:grpSpPr>
        <p:sp>
          <p:nvSpPr>
            <p:cNvPr id="21" name="Google Shape;21;p3"/>
            <p:cNvSpPr/>
            <p:nvPr/>
          </p:nvSpPr>
          <p:spPr>
            <a:xfrm>
              <a:off x="0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 extrusionOk="0">
                  <a:moveTo>
                    <a:pt x="0" y="0"/>
                  </a:moveTo>
                  <a:lnTo>
                    <a:pt x="13583082" y="0"/>
                  </a:lnTo>
                  <a:lnTo>
                    <a:pt x="13583082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13583082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 extrusionOk="0">
                  <a:moveTo>
                    <a:pt x="0" y="0"/>
                  </a:moveTo>
                  <a:lnTo>
                    <a:pt x="13583083" y="0"/>
                  </a:lnTo>
                  <a:lnTo>
                    <a:pt x="13583083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-597273" y="1994102"/>
            <a:ext cx="1589342" cy="2057400"/>
          </a:xfrm>
          <a:custGeom>
            <a:avLst/>
            <a:gdLst/>
            <a:ahLst/>
            <a:cxnLst/>
            <a:rect l="l" t="t" r="r" b="b"/>
            <a:pathLst>
              <a:path w="3178683" h="4114800" extrusionOk="0">
                <a:moveTo>
                  <a:pt x="0" y="0"/>
                </a:moveTo>
                <a:lnTo>
                  <a:pt x="3178683" y="0"/>
                </a:lnTo>
                <a:lnTo>
                  <a:pt x="31786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" name="Google Shape;26;p3"/>
          <p:cNvSpPr/>
          <p:nvPr/>
        </p:nvSpPr>
        <p:spPr>
          <a:xfrm flipH="1">
            <a:off x="7936574" y="1869670"/>
            <a:ext cx="1587053" cy="2255138"/>
          </a:xfrm>
          <a:custGeom>
            <a:avLst/>
            <a:gdLst/>
            <a:ahLst/>
            <a:cxnLst/>
            <a:rect l="l" t="t" r="r" b="b"/>
            <a:pathLst>
              <a:path w="3174106" h="4510276" extrusionOk="0">
                <a:moveTo>
                  <a:pt x="3174107" y="0"/>
                </a:moveTo>
                <a:lnTo>
                  <a:pt x="0" y="0"/>
                </a:lnTo>
                <a:lnTo>
                  <a:pt x="0" y="4510275"/>
                </a:lnTo>
                <a:lnTo>
                  <a:pt x="3174107" y="4510275"/>
                </a:lnTo>
                <a:lnTo>
                  <a:pt x="317410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4"/>
          <p:cNvGrpSpPr/>
          <p:nvPr/>
        </p:nvGrpSpPr>
        <p:grpSpPr>
          <a:xfrm>
            <a:off x="0" y="4881"/>
            <a:ext cx="10187312" cy="5138619"/>
            <a:chOff x="0" y="0"/>
            <a:chExt cx="27166164" cy="13702983"/>
          </a:xfrm>
        </p:grpSpPr>
        <p:sp>
          <p:nvSpPr>
            <p:cNvPr id="29" name="Google Shape;29;p4"/>
            <p:cNvSpPr/>
            <p:nvPr/>
          </p:nvSpPr>
          <p:spPr>
            <a:xfrm>
              <a:off x="0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 extrusionOk="0">
                  <a:moveTo>
                    <a:pt x="0" y="0"/>
                  </a:moveTo>
                  <a:lnTo>
                    <a:pt x="13583082" y="0"/>
                  </a:lnTo>
                  <a:lnTo>
                    <a:pt x="13583082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30" name="Google Shape;30;p4"/>
            <p:cNvSpPr/>
            <p:nvPr/>
          </p:nvSpPr>
          <p:spPr>
            <a:xfrm>
              <a:off x="13583082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 extrusionOk="0">
                  <a:moveTo>
                    <a:pt x="0" y="0"/>
                  </a:moveTo>
                  <a:lnTo>
                    <a:pt x="13583083" y="0"/>
                  </a:lnTo>
                  <a:lnTo>
                    <a:pt x="13583083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7952893" y="159310"/>
            <a:ext cx="1353513" cy="1866915"/>
          </a:xfrm>
          <a:custGeom>
            <a:avLst/>
            <a:gdLst/>
            <a:ahLst/>
            <a:cxnLst/>
            <a:rect l="l" t="t" r="r" b="b"/>
            <a:pathLst>
              <a:path w="2707027" h="3733831" extrusionOk="0">
                <a:moveTo>
                  <a:pt x="0" y="0"/>
                </a:moveTo>
                <a:lnTo>
                  <a:pt x="2707028" y="0"/>
                </a:lnTo>
                <a:lnTo>
                  <a:pt x="2707028" y="3733831"/>
                </a:lnTo>
                <a:lnTo>
                  <a:pt x="0" y="3733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" name="Google Shape;35;p4"/>
          <p:cNvSpPr/>
          <p:nvPr/>
        </p:nvSpPr>
        <p:spPr>
          <a:xfrm>
            <a:off x="0" y="3251625"/>
            <a:ext cx="1212812" cy="1813551"/>
          </a:xfrm>
          <a:custGeom>
            <a:avLst/>
            <a:gdLst/>
            <a:ahLst/>
            <a:cxnLst/>
            <a:rect l="l" t="t" r="r" b="b"/>
            <a:pathLst>
              <a:path w="2425624" h="3627101" extrusionOk="0">
                <a:moveTo>
                  <a:pt x="0" y="0"/>
                </a:moveTo>
                <a:lnTo>
                  <a:pt x="2425624" y="0"/>
                </a:lnTo>
                <a:lnTo>
                  <a:pt x="2425624" y="3627101"/>
                </a:lnTo>
                <a:lnTo>
                  <a:pt x="0" y="3627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"/>
          <p:cNvGrpSpPr/>
          <p:nvPr/>
        </p:nvGrpSpPr>
        <p:grpSpPr>
          <a:xfrm>
            <a:off x="-20" y="4253456"/>
            <a:ext cx="9143949" cy="890010"/>
            <a:chOff x="0" y="-47625"/>
            <a:chExt cx="1434300" cy="1264937"/>
          </a:xfrm>
        </p:grpSpPr>
        <p:sp>
          <p:nvSpPr>
            <p:cNvPr id="38" name="Google Shape;38;p5"/>
            <p:cNvSpPr/>
            <p:nvPr/>
          </p:nvSpPr>
          <p:spPr>
            <a:xfrm>
              <a:off x="0" y="0"/>
              <a:ext cx="1434192" cy="1217312"/>
            </a:xfrm>
            <a:custGeom>
              <a:avLst/>
              <a:gdLst/>
              <a:ahLst/>
              <a:cxnLst/>
              <a:rect l="l" t="t" r="r" b="b"/>
              <a:pathLst>
                <a:path w="1434192" h="1217312" extrusionOk="0">
                  <a:moveTo>
                    <a:pt x="0" y="0"/>
                  </a:moveTo>
                  <a:lnTo>
                    <a:pt x="1434192" y="0"/>
                  </a:lnTo>
                  <a:lnTo>
                    <a:pt x="1434192" y="1217312"/>
                  </a:lnTo>
                  <a:lnTo>
                    <a:pt x="0" y="1217312"/>
                  </a:lnTo>
                  <a:close/>
                </a:path>
              </a:pathLst>
            </a:custGeom>
            <a:solidFill>
              <a:srgbClr val="F46F82"/>
            </a:solidFill>
            <a:ln>
              <a:noFill/>
            </a:ln>
          </p:spPr>
        </p:sp>
        <p:sp>
          <p:nvSpPr>
            <p:cNvPr id="39" name="Google Shape;39;p5"/>
            <p:cNvSpPr txBox="1"/>
            <p:nvPr/>
          </p:nvSpPr>
          <p:spPr>
            <a:xfrm>
              <a:off x="0" y="-47625"/>
              <a:ext cx="1434300" cy="126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5"/>
          <p:cNvGrpSpPr/>
          <p:nvPr/>
        </p:nvGrpSpPr>
        <p:grpSpPr>
          <a:xfrm>
            <a:off x="0" y="4881"/>
            <a:ext cx="10187312" cy="5138619"/>
            <a:chOff x="0" y="0"/>
            <a:chExt cx="27166164" cy="13702983"/>
          </a:xfrm>
        </p:grpSpPr>
        <p:sp>
          <p:nvSpPr>
            <p:cNvPr id="41" name="Google Shape;41;p5"/>
            <p:cNvSpPr/>
            <p:nvPr/>
          </p:nvSpPr>
          <p:spPr>
            <a:xfrm>
              <a:off x="0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 extrusionOk="0">
                  <a:moveTo>
                    <a:pt x="0" y="0"/>
                  </a:moveTo>
                  <a:lnTo>
                    <a:pt x="13583082" y="0"/>
                  </a:lnTo>
                  <a:lnTo>
                    <a:pt x="13583082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42" name="Google Shape;42;p5"/>
            <p:cNvSpPr/>
            <p:nvPr/>
          </p:nvSpPr>
          <p:spPr>
            <a:xfrm>
              <a:off x="13583082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 extrusionOk="0">
                  <a:moveTo>
                    <a:pt x="0" y="0"/>
                  </a:moveTo>
                  <a:lnTo>
                    <a:pt x="13583083" y="0"/>
                  </a:lnTo>
                  <a:lnTo>
                    <a:pt x="13583083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6"/>
          <p:cNvGrpSpPr/>
          <p:nvPr/>
        </p:nvGrpSpPr>
        <p:grpSpPr>
          <a:xfrm>
            <a:off x="0" y="4881"/>
            <a:ext cx="10187312" cy="5138619"/>
            <a:chOff x="0" y="0"/>
            <a:chExt cx="27166164" cy="13702983"/>
          </a:xfrm>
        </p:grpSpPr>
        <p:sp>
          <p:nvSpPr>
            <p:cNvPr id="49" name="Google Shape;49;p6"/>
            <p:cNvSpPr/>
            <p:nvPr/>
          </p:nvSpPr>
          <p:spPr>
            <a:xfrm>
              <a:off x="0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 extrusionOk="0">
                  <a:moveTo>
                    <a:pt x="0" y="0"/>
                  </a:moveTo>
                  <a:lnTo>
                    <a:pt x="13583082" y="0"/>
                  </a:lnTo>
                  <a:lnTo>
                    <a:pt x="13583082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50" name="Google Shape;50;p6"/>
            <p:cNvSpPr/>
            <p:nvPr/>
          </p:nvSpPr>
          <p:spPr>
            <a:xfrm>
              <a:off x="13583082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 extrusionOk="0">
                  <a:moveTo>
                    <a:pt x="0" y="0"/>
                  </a:moveTo>
                  <a:lnTo>
                    <a:pt x="13583083" y="0"/>
                  </a:lnTo>
                  <a:lnTo>
                    <a:pt x="13583083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3" name="Google Shape;53;p6"/>
          <p:cNvSpPr/>
          <p:nvPr/>
        </p:nvSpPr>
        <p:spPr>
          <a:xfrm rot="904748">
            <a:off x="7586160" y="2575454"/>
            <a:ext cx="1458726" cy="1984661"/>
          </a:xfrm>
          <a:custGeom>
            <a:avLst/>
            <a:gdLst/>
            <a:ahLst/>
            <a:cxnLst/>
            <a:rect l="l" t="t" r="r" b="b"/>
            <a:pathLst>
              <a:path w="2919168" h="3971657" extrusionOk="0">
                <a:moveTo>
                  <a:pt x="0" y="0"/>
                </a:moveTo>
                <a:lnTo>
                  <a:pt x="2919168" y="0"/>
                </a:lnTo>
                <a:lnTo>
                  <a:pt x="2919168" y="3971658"/>
                </a:lnTo>
                <a:lnTo>
                  <a:pt x="0" y="39716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1938" y="2999696"/>
            <a:ext cx="1921161" cy="2428007"/>
          </a:xfrm>
          <a:custGeom>
            <a:avLst/>
            <a:gdLst/>
            <a:ahLst/>
            <a:cxnLst/>
            <a:rect l="l" t="t" r="r" b="b"/>
            <a:pathLst>
              <a:path w="3842321" h="4856014" extrusionOk="0">
                <a:moveTo>
                  <a:pt x="0" y="0"/>
                </a:moveTo>
                <a:lnTo>
                  <a:pt x="3842322" y="0"/>
                </a:lnTo>
                <a:lnTo>
                  <a:pt x="3842322" y="4856014"/>
                </a:lnTo>
                <a:lnTo>
                  <a:pt x="0" y="4856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7"/>
          <p:cNvGrpSpPr/>
          <p:nvPr/>
        </p:nvGrpSpPr>
        <p:grpSpPr>
          <a:xfrm>
            <a:off x="0" y="4881"/>
            <a:ext cx="10187312" cy="5138619"/>
            <a:chOff x="0" y="0"/>
            <a:chExt cx="27166164" cy="13702983"/>
          </a:xfrm>
        </p:grpSpPr>
        <p:sp>
          <p:nvSpPr>
            <p:cNvPr id="57" name="Google Shape;57;p7"/>
            <p:cNvSpPr/>
            <p:nvPr/>
          </p:nvSpPr>
          <p:spPr>
            <a:xfrm>
              <a:off x="0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 extrusionOk="0">
                  <a:moveTo>
                    <a:pt x="0" y="0"/>
                  </a:moveTo>
                  <a:lnTo>
                    <a:pt x="13583082" y="0"/>
                  </a:lnTo>
                  <a:lnTo>
                    <a:pt x="13583082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58" name="Google Shape;58;p7"/>
            <p:cNvSpPr/>
            <p:nvPr/>
          </p:nvSpPr>
          <p:spPr>
            <a:xfrm>
              <a:off x="13583082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 extrusionOk="0">
                  <a:moveTo>
                    <a:pt x="0" y="0"/>
                  </a:moveTo>
                  <a:lnTo>
                    <a:pt x="13583083" y="0"/>
                  </a:lnTo>
                  <a:lnTo>
                    <a:pt x="13583083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7562586" y="2682155"/>
            <a:ext cx="1456513" cy="2266946"/>
          </a:xfrm>
          <a:custGeom>
            <a:avLst/>
            <a:gdLst/>
            <a:ahLst/>
            <a:cxnLst/>
            <a:rect l="l" t="t" r="r" b="b"/>
            <a:pathLst>
              <a:path w="2913025" h="4533891" extrusionOk="0">
                <a:moveTo>
                  <a:pt x="0" y="0"/>
                </a:moveTo>
                <a:lnTo>
                  <a:pt x="2913025" y="0"/>
                </a:lnTo>
                <a:lnTo>
                  <a:pt x="2913025" y="4533892"/>
                </a:lnTo>
                <a:lnTo>
                  <a:pt x="0" y="4533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64;p8"/>
          <p:cNvGrpSpPr/>
          <p:nvPr/>
        </p:nvGrpSpPr>
        <p:grpSpPr>
          <a:xfrm>
            <a:off x="0" y="4881"/>
            <a:ext cx="10187312" cy="5138619"/>
            <a:chOff x="0" y="0"/>
            <a:chExt cx="27166164" cy="13702983"/>
          </a:xfrm>
        </p:grpSpPr>
        <p:sp>
          <p:nvSpPr>
            <p:cNvPr id="65" name="Google Shape;65;p8"/>
            <p:cNvSpPr/>
            <p:nvPr/>
          </p:nvSpPr>
          <p:spPr>
            <a:xfrm>
              <a:off x="0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 extrusionOk="0">
                  <a:moveTo>
                    <a:pt x="0" y="0"/>
                  </a:moveTo>
                  <a:lnTo>
                    <a:pt x="13583082" y="0"/>
                  </a:lnTo>
                  <a:lnTo>
                    <a:pt x="13583082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6" name="Google Shape;66;p8"/>
            <p:cNvSpPr/>
            <p:nvPr/>
          </p:nvSpPr>
          <p:spPr>
            <a:xfrm>
              <a:off x="13583082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 extrusionOk="0">
                  <a:moveTo>
                    <a:pt x="0" y="0"/>
                  </a:moveTo>
                  <a:lnTo>
                    <a:pt x="13583083" y="0"/>
                  </a:lnTo>
                  <a:lnTo>
                    <a:pt x="13583083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1" name="Google Shape;71;p8"/>
          <p:cNvSpPr/>
          <p:nvPr/>
        </p:nvSpPr>
        <p:spPr>
          <a:xfrm flipH="1">
            <a:off x="4796855" y="3075295"/>
            <a:ext cx="1733741" cy="2237085"/>
          </a:xfrm>
          <a:custGeom>
            <a:avLst/>
            <a:gdLst/>
            <a:ahLst/>
            <a:cxnLst/>
            <a:rect l="l" t="t" r="r" b="b"/>
            <a:pathLst>
              <a:path w="3467482" h="4474170" extrusionOk="0">
                <a:moveTo>
                  <a:pt x="3467482" y="0"/>
                </a:moveTo>
                <a:lnTo>
                  <a:pt x="0" y="0"/>
                </a:lnTo>
                <a:lnTo>
                  <a:pt x="0" y="4474170"/>
                </a:lnTo>
                <a:lnTo>
                  <a:pt x="3467482" y="4474170"/>
                </a:lnTo>
                <a:lnTo>
                  <a:pt x="346748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0" y="4881"/>
            <a:ext cx="10187312" cy="5138619"/>
            <a:chOff x="0" y="0"/>
            <a:chExt cx="27166164" cy="13702983"/>
          </a:xfrm>
        </p:grpSpPr>
        <p:sp>
          <p:nvSpPr>
            <p:cNvPr id="74" name="Google Shape;74;p9"/>
            <p:cNvSpPr/>
            <p:nvPr/>
          </p:nvSpPr>
          <p:spPr>
            <a:xfrm>
              <a:off x="0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 extrusionOk="0">
                  <a:moveTo>
                    <a:pt x="0" y="0"/>
                  </a:moveTo>
                  <a:lnTo>
                    <a:pt x="13583082" y="0"/>
                  </a:lnTo>
                  <a:lnTo>
                    <a:pt x="13583082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5" name="Google Shape;75;p9"/>
            <p:cNvSpPr/>
            <p:nvPr/>
          </p:nvSpPr>
          <p:spPr>
            <a:xfrm>
              <a:off x="13583082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 extrusionOk="0">
                  <a:moveTo>
                    <a:pt x="0" y="0"/>
                  </a:moveTo>
                  <a:lnTo>
                    <a:pt x="13583083" y="0"/>
                  </a:lnTo>
                  <a:lnTo>
                    <a:pt x="13583083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76" name="Google Shape;76;p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8" name="Google Shape;78;p9"/>
          <p:cNvSpPr/>
          <p:nvPr/>
        </p:nvSpPr>
        <p:spPr>
          <a:xfrm flipH="1">
            <a:off x="0" y="1632839"/>
            <a:ext cx="1727400" cy="2190048"/>
          </a:xfrm>
          <a:custGeom>
            <a:avLst/>
            <a:gdLst/>
            <a:ahLst/>
            <a:cxnLst/>
            <a:rect l="l" t="t" r="r" b="b"/>
            <a:pathLst>
              <a:path w="3454800" h="4380095" extrusionOk="0">
                <a:moveTo>
                  <a:pt x="3454800" y="0"/>
                </a:moveTo>
                <a:lnTo>
                  <a:pt x="0" y="0"/>
                </a:lnTo>
                <a:lnTo>
                  <a:pt x="0" y="4380095"/>
                </a:lnTo>
                <a:lnTo>
                  <a:pt x="3454800" y="4380095"/>
                </a:lnTo>
                <a:lnTo>
                  <a:pt x="34548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9" name="Google Shape;79;p9"/>
          <p:cNvSpPr/>
          <p:nvPr/>
        </p:nvSpPr>
        <p:spPr>
          <a:xfrm>
            <a:off x="7158677" y="501231"/>
            <a:ext cx="1985324" cy="2691964"/>
          </a:xfrm>
          <a:custGeom>
            <a:avLst/>
            <a:gdLst/>
            <a:ahLst/>
            <a:cxnLst/>
            <a:rect l="l" t="t" r="r" b="b"/>
            <a:pathLst>
              <a:path w="3970647" h="5383928" extrusionOk="0">
                <a:moveTo>
                  <a:pt x="0" y="0"/>
                </a:moveTo>
                <a:lnTo>
                  <a:pt x="3970647" y="0"/>
                </a:lnTo>
                <a:lnTo>
                  <a:pt x="3970647" y="5383928"/>
                </a:lnTo>
                <a:lnTo>
                  <a:pt x="0" y="5383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ncing Script SemiBold"/>
              <a:buNone/>
              <a:defRPr sz="2800">
                <a:solidFill>
                  <a:schemeClr val="dk1"/>
                </a:solidFill>
                <a:latin typeface="Dancing Script SemiBold"/>
                <a:ea typeface="Dancing Script SemiBold"/>
                <a:cs typeface="Dancing Script SemiBold"/>
                <a:sym typeface="Dancing Scrip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ncing Script SemiBold"/>
              <a:buChar char="●"/>
              <a:defRPr sz="1800">
                <a:solidFill>
                  <a:schemeClr val="dk2"/>
                </a:solidFill>
                <a:latin typeface="Dancing Script SemiBold"/>
                <a:ea typeface="Dancing Script SemiBold"/>
                <a:cs typeface="Dancing Script SemiBold"/>
                <a:sym typeface="Dancing Script SemiBol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emiBold"/>
              <a:buChar char="○"/>
              <a:defRPr>
                <a:solidFill>
                  <a:schemeClr val="dk2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"/>
              <a:buChar char="■"/>
              <a:defRPr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"/>
              <a:buChar char="●"/>
              <a:defRPr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"/>
              <a:buChar char="○"/>
              <a:defRPr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"/>
              <a:buChar char="■"/>
              <a:defRPr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"/>
              <a:buChar char="●"/>
              <a:defRPr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"/>
              <a:buChar char="○"/>
              <a:defRPr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"/>
              <a:buChar char="■"/>
              <a:defRPr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D5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1"/>
          <p:cNvGrpSpPr/>
          <p:nvPr/>
        </p:nvGrpSpPr>
        <p:grpSpPr>
          <a:xfrm>
            <a:off x="1" y="4881"/>
            <a:ext cx="10187311" cy="5138619"/>
            <a:chOff x="0" y="0"/>
            <a:chExt cx="27166164" cy="13702983"/>
          </a:xfrm>
        </p:grpSpPr>
        <p:sp>
          <p:nvSpPr>
            <p:cNvPr id="87" name="Google Shape;87;p11"/>
            <p:cNvSpPr/>
            <p:nvPr/>
          </p:nvSpPr>
          <p:spPr>
            <a:xfrm>
              <a:off x="0" y="0"/>
              <a:ext cx="19138806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 extrusionOk="0">
                  <a:moveTo>
                    <a:pt x="0" y="0"/>
                  </a:moveTo>
                  <a:lnTo>
                    <a:pt x="13583082" y="0"/>
                  </a:lnTo>
                  <a:lnTo>
                    <a:pt x="13583082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8" name="Google Shape;88;p11"/>
            <p:cNvSpPr/>
            <p:nvPr/>
          </p:nvSpPr>
          <p:spPr>
            <a:xfrm>
              <a:off x="13583082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 extrusionOk="0">
                  <a:moveTo>
                    <a:pt x="0" y="0"/>
                  </a:moveTo>
                  <a:lnTo>
                    <a:pt x="13583083" y="0"/>
                  </a:lnTo>
                  <a:lnTo>
                    <a:pt x="13583083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102" name="Google Shape;102;p11"/>
          <p:cNvSpPr/>
          <p:nvPr/>
        </p:nvSpPr>
        <p:spPr>
          <a:xfrm>
            <a:off x="422176" y="131146"/>
            <a:ext cx="8294231" cy="4886088"/>
          </a:xfrm>
          <a:custGeom>
            <a:avLst/>
            <a:gdLst/>
            <a:ahLst/>
            <a:cxnLst/>
            <a:rect l="l" t="t" r="r" b="b"/>
            <a:pathLst>
              <a:path w="2558091" h="2573742" extrusionOk="0">
                <a:moveTo>
                  <a:pt x="0" y="0"/>
                </a:moveTo>
                <a:lnTo>
                  <a:pt x="2558091" y="0"/>
                </a:lnTo>
                <a:lnTo>
                  <a:pt x="2558091" y="2573742"/>
                </a:lnTo>
                <a:lnTo>
                  <a:pt x="0" y="2573742"/>
                </a:lnTo>
                <a:close/>
              </a:path>
            </a:pathLst>
          </a:custGeom>
          <a:solidFill>
            <a:srgbClr val="FFFFFF">
              <a:alpha val="60392"/>
            </a:srgbClr>
          </a:solidFill>
          <a:ln>
            <a:noFill/>
          </a:ln>
        </p:spPr>
      </p:sp>
      <p:sp>
        <p:nvSpPr>
          <p:cNvPr id="2" name="Retângulo 1"/>
          <p:cNvSpPr/>
          <p:nvPr/>
        </p:nvSpPr>
        <p:spPr>
          <a:xfrm>
            <a:off x="963834" y="2110849"/>
            <a:ext cx="721091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32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DERIVADAS DE FUNÇÕES </a:t>
            </a:r>
          </a:p>
          <a:p>
            <a:pPr algn="ctr"/>
            <a:r>
              <a:rPr lang="pt-BR" sz="32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TRIGONOMÉTRICAS INVERSAS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960" y="3891893"/>
            <a:ext cx="5005823" cy="9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04" y="84114"/>
            <a:ext cx="21336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24"/>
          <p:cNvGrpSpPr/>
          <p:nvPr/>
        </p:nvGrpSpPr>
        <p:grpSpPr>
          <a:xfrm>
            <a:off x="0" y="-14287"/>
            <a:ext cx="10187311" cy="5138619"/>
            <a:chOff x="0" y="0"/>
            <a:chExt cx="27166164" cy="13702983"/>
          </a:xfrm>
        </p:grpSpPr>
        <p:sp>
          <p:nvSpPr>
            <p:cNvPr id="508" name="Google Shape;508;p24"/>
            <p:cNvSpPr/>
            <p:nvPr/>
          </p:nvSpPr>
          <p:spPr>
            <a:xfrm>
              <a:off x="0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 extrusionOk="0">
                  <a:moveTo>
                    <a:pt x="0" y="0"/>
                  </a:moveTo>
                  <a:lnTo>
                    <a:pt x="13583082" y="0"/>
                  </a:lnTo>
                  <a:lnTo>
                    <a:pt x="13583082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509" name="Google Shape;509;p24"/>
            <p:cNvSpPr/>
            <p:nvPr/>
          </p:nvSpPr>
          <p:spPr>
            <a:xfrm>
              <a:off x="13583082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 extrusionOk="0">
                  <a:moveTo>
                    <a:pt x="0" y="0"/>
                  </a:moveTo>
                  <a:lnTo>
                    <a:pt x="13583083" y="0"/>
                  </a:lnTo>
                  <a:lnTo>
                    <a:pt x="13583083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5" name="Retângulo 4"/>
          <p:cNvSpPr/>
          <p:nvPr/>
        </p:nvSpPr>
        <p:spPr>
          <a:xfrm>
            <a:off x="322348" y="111015"/>
            <a:ext cx="840721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18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DERIVADAS DE FUNÇÕES TRIGONOMÉTRICAS INVERSAS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3EFD2BDB-FF34-4B51-A43D-98B760F7C4B0}"/>
              </a:ext>
            </a:extLst>
          </p:cNvPr>
          <p:cNvSpPr txBox="1"/>
          <p:nvPr/>
        </p:nvSpPr>
        <p:spPr>
          <a:xfrm>
            <a:off x="609600" y="748145"/>
            <a:ext cx="71073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DO TÓPICO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9350AE36-C012-4FA2-83D9-FFB0A18F9B10}"/>
              </a:ext>
            </a:extLst>
          </p:cNvPr>
          <p:cNvSpPr txBox="1"/>
          <p:nvPr/>
        </p:nvSpPr>
        <p:spPr>
          <a:xfrm>
            <a:off x="554182" y="1496291"/>
            <a:ext cx="7869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1º- Encontrar a derivada de uma função inversa</a:t>
            </a:r>
          </a:p>
          <a:p>
            <a:endParaRPr lang="pt-BR" sz="2000" b="1" dirty="0"/>
          </a:p>
          <a:p>
            <a:r>
              <a:rPr lang="pt-BR" sz="2000" b="1" dirty="0"/>
              <a:t>2º- Diferenciar uma função trigonométrica inversa</a:t>
            </a:r>
          </a:p>
        </p:txBody>
      </p:sp>
    </p:spTree>
    <p:extLst>
      <p:ext uri="{BB962C8B-B14F-4D97-AF65-F5344CB8AC3E}">
        <p14:creationId xmlns:p14="http://schemas.microsoft.com/office/powerpoint/2010/main" val="325637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D5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 42"/>
          <p:cNvSpPr/>
          <p:nvPr/>
        </p:nvSpPr>
        <p:spPr>
          <a:xfrm>
            <a:off x="322348" y="111015"/>
            <a:ext cx="840721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18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DERIVADAS DE FUNÇÕES TRIGONOMÉTRICAS INVERSAS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61818" y="684155"/>
            <a:ext cx="415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Definição de função inversa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61321" y="1326432"/>
                <a:ext cx="8920334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+mn-lt"/>
                  </a:rPr>
                  <a:t>A função inversa de determinada função f(x) é denotada por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1200" b="1" i="1" smtClean="0">
                            <a:latin typeface="Cambria Math"/>
                          </a:rPr>
                          <m:t>𝒇</m:t>
                        </m:r>
                        <m:r>
                          <a:rPr lang="pt-BR" sz="1200" b="1" i="1" smtClean="0">
                            <a:latin typeface="Cambria Math"/>
                          </a:rPr>
                          <m:t>(</m:t>
                        </m:r>
                        <m:r>
                          <a:rPr lang="pt-BR" sz="1200" b="1" i="1" smtClean="0">
                            <a:latin typeface="Cambria Math"/>
                          </a:rPr>
                          <m:t>𝒙</m:t>
                        </m:r>
                        <m:r>
                          <a:rPr lang="pt-BR" sz="1200" b="1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pt-BR" sz="1200" b="1" i="1" smtClean="0">
                            <a:latin typeface="Cambria Math"/>
                          </a:rPr>
                          <m:t>−</m:t>
                        </m:r>
                        <m:r>
                          <a:rPr lang="pt-BR" sz="1200" b="1" i="1" smtClean="0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pt-BR" sz="1200" b="1" i="0" smtClean="0">
                        <a:latin typeface="Cambria Math"/>
                      </a:rPr>
                      <m:t>, </m:t>
                    </m:r>
                    <m:r>
                      <a:rPr lang="pt-BR" sz="1200" b="1" i="0" smtClean="0">
                        <a:latin typeface="Cambria Math"/>
                      </a:rPr>
                      <m:t>𝐟𝐚𝐳𝐞𝐧𝐝𝐨</m:t>
                    </m:r>
                    <m:r>
                      <a:rPr lang="pt-BR" sz="1200" b="1" i="0" smtClean="0">
                        <a:latin typeface="Cambria Math"/>
                      </a:rPr>
                      <m:t> </m:t>
                    </m:r>
                    <m:r>
                      <a:rPr lang="pt-BR" sz="1200" b="1" i="0" smtClean="0">
                        <a:latin typeface="Cambria Math"/>
                      </a:rPr>
                      <m:t>𝐨</m:t>
                    </m:r>
                    <m:r>
                      <a:rPr lang="pt-BR" sz="1200" b="1" i="0" smtClean="0">
                        <a:latin typeface="Cambria Math"/>
                      </a:rPr>
                      <m:t> </m:t>
                    </m:r>
                    <m:r>
                      <a:rPr lang="pt-BR" sz="1200" b="1" i="0" smtClean="0">
                        <a:latin typeface="Cambria Math"/>
                      </a:rPr>
                      <m:t>𝐢𝐧𝐯𝐞𝐫𝐬𝐨</m:t>
                    </m:r>
                    <m:r>
                      <a:rPr lang="pt-BR" sz="1200" b="1" i="0" smtClean="0">
                        <a:latin typeface="Cambria Math"/>
                      </a:rPr>
                      <m:t> </m:t>
                    </m:r>
                    <m:r>
                      <a:rPr lang="pt-BR" sz="1200" b="1" i="0" smtClean="0">
                        <a:latin typeface="Cambria Math"/>
                      </a:rPr>
                      <m:t>𝐝𝐚</m:t>
                    </m:r>
                    <m:r>
                      <a:rPr lang="pt-BR" sz="1200" b="1" i="0" smtClean="0">
                        <a:latin typeface="Cambria Math"/>
                      </a:rPr>
                      <m:t> </m:t>
                    </m:r>
                    <m:r>
                      <a:rPr lang="pt-BR" sz="1200" b="1" i="0" smtClean="0">
                        <a:latin typeface="Cambria Math"/>
                      </a:rPr>
                      <m:t>𝐟𝐮𝐧</m:t>
                    </m:r>
                    <m:r>
                      <a:rPr lang="pt-BR" sz="1200" b="1" i="0" smtClean="0">
                        <a:latin typeface="Cambria Math"/>
                      </a:rPr>
                      <m:t>çã</m:t>
                    </m:r>
                    <m:r>
                      <a:rPr lang="pt-BR" sz="1200" b="1" i="0" smtClean="0">
                        <a:latin typeface="Cambria Math"/>
                      </a:rPr>
                      <m:t>𝐨</m:t>
                    </m:r>
                    <m:r>
                      <a:rPr lang="pt-BR" sz="1200" b="1" i="0" smtClean="0">
                        <a:latin typeface="Cambria Math"/>
                      </a:rPr>
                      <m:t> </m:t>
                    </m:r>
                    <m:r>
                      <a:rPr lang="pt-BR" sz="1200" b="1" i="0" smtClean="0">
                        <a:latin typeface="Cambria Math"/>
                      </a:rPr>
                      <m:t>𝐝𝐚</m:t>
                    </m:r>
                    <m:r>
                      <a:rPr lang="pt-BR" sz="1200" b="1" i="0" smtClean="0">
                        <a:latin typeface="Cambria Math"/>
                      </a:rPr>
                      <m:t> </m:t>
                    </m:r>
                    <m:r>
                      <a:rPr lang="pt-BR" sz="1200" b="1" i="0" smtClean="0">
                        <a:latin typeface="Cambria Math"/>
                      </a:rPr>
                      <m:t>𝐟</m:t>
                    </m:r>
                    <m:d>
                      <m:dPr>
                        <m:ctrlPr>
                          <a:rPr lang="pt-BR" sz="1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1200" b="1" i="0" smtClean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pt-BR" sz="1200" b="1" i="0" smtClean="0">
                        <a:latin typeface="Cambria Math"/>
                      </a:rPr>
                      <m:t> </m:t>
                    </m:r>
                    <m:r>
                      <a:rPr lang="pt-BR" sz="1200" b="1" i="0" smtClean="0">
                        <a:latin typeface="Cambria Math"/>
                      </a:rPr>
                      <m:t>𝐭𝐞𝐦</m:t>
                    </m:r>
                    <m:r>
                      <a:rPr lang="pt-BR" sz="1200" b="1" i="0" smtClean="0">
                        <a:latin typeface="Cambria Math"/>
                      </a:rPr>
                      <m:t>−</m:t>
                    </m:r>
                    <m:r>
                      <a:rPr lang="pt-BR" sz="1200" b="1" i="0" smtClean="0">
                        <a:latin typeface="Cambria Math"/>
                      </a:rPr>
                      <m:t>𝐬𝐞</m:t>
                    </m:r>
                    <m:r>
                      <a:rPr lang="pt-BR" sz="1200" b="1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sz="1200" b="1" i="0" smtClean="0">
                        <a:latin typeface="Cambria Math"/>
                      </a:rPr>
                      <m:t> </m:t>
                    </m:r>
                  </m:oMath>
                </a14:m>
                <a:endParaRPr lang="pt-BR" sz="12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21" y="1326432"/>
                <a:ext cx="8920334" cy="281167"/>
              </a:xfrm>
              <a:prstGeom prst="rect">
                <a:avLst/>
              </a:prstGeom>
              <a:blipFill>
                <a:blip r:embed="rId3"/>
                <a:stretch>
                  <a:fillRect t="-2174" b="-152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0A724AFA-B8FF-4D53-A9A6-AFB63D530CBC}"/>
              </a:ext>
            </a:extLst>
          </p:cNvPr>
          <p:cNvGrpSpPr/>
          <p:nvPr/>
        </p:nvGrpSpPr>
        <p:grpSpPr>
          <a:xfrm>
            <a:off x="1323462" y="1961128"/>
            <a:ext cx="5562248" cy="2001303"/>
            <a:chOff x="1822225" y="1677497"/>
            <a:chExt cx="4729878" cy="197124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225" y="1677497"/>
              <a:ext cx="4729878" cy="1928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CaixaDeTexto 3">
              <a:extLst>
                <a:ext uri="{FF2B5EF4-FFF2-40B4-BE49-F238E27FC236}">
                  <a16:creationId xmlns="" xmlns:a16="http://schemas.microsoft.com/office/drawing/2014/main" id="{B56D98E0-59DE-4A15-990B-7555CEA243CE}"/>
                </a:ext>
              </a:extLst>
            </p:cNvPr>
            <p:cNvSpPr txBox="1"/>
            <p:nvPr/>
          </p:nvSpPr>
          <p:spPr>
            <a:xfrm>
              <a:off x="2083690" y="2910074"/>
              <a:ext cx="5139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dirty="0"/>
            </a:p>
            <a:p>
              <a:endParaRPr lang="pt-BR" dirty="0"/>
            </a:p>
            <a:p>
              <a:r>
                <a:rPr lang="pt-BR" dirty="0"/>
                <a:t>x</a:t>
              </a:r>
            </a:p>
          </p:txBody>
        </p:sp>
        <p:cxnSp>
          <p:nvCxnSpPr>
            <p:cNvPr id="6" name="Conector de Seta Reta 5">
              <a:extLst>
                <a:ext uri="{FF2B5EF4-FFF2-40B4-BE49-F238E27FC236}">
                  <a16:creationId xmlns="" xmlns:a16="http://schemas.microsoft.com/office/drawing/2014/main" id="{54410DDD-4ADC-4999-96DA-252C98095813}"/>
                </a:ext>
              </a:extLst>
            </p:cNvPr>
            <p:cNvCxnSpPr>
              <a:cxnSpLocks/>
            </p:cNvCxnSpPr>
            <p:nvPr/>
          </p:nvCxnSpPr>
          <p:spPr>
            <a:xfrm>
              <a:off x="2232098" y="3132618"/>
              <a:ext cx="0" cy="271478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de Seta Reta 12">
              <a:extLst>
                <a:ext uri="{FF2B5EF4-FFF2-40B4-BE49-F238E27FC236}">
                  <a16:creationId xmlns="" xmlns:a16="http://schemas.microsoft.com/office/drawing/2014/main" id="{8164B02F-8274-4659-AC9F-238812E23EBA}"/>
                </a:ext>
              </a:extLst>
            </p:cNvPr>
            <p:cNvCxnSpPr>
              <a:cxnSpLocks/>
            </p:cNvCxnSpPr>
            <p:nvPr/>
          </p:nvCxnSpPr>
          <p:spPr>
            <a:xfrm>
              <a:off x="6139080" y="3132618"/>
              <a:ext cx="0" cy="271478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Seta Reta 13">
              <a:extLst>
                <a:ext uri="{FF2B5EF4-FFF2-40B4-BE49-F238E27FC236}">
                  <a16:creationId xmlns="" xmlns:a16="http://schemas.microsoft.com/office/drawing/2014/main" id="{BB7A1766-EA4A-446D-AFD0-B0510073C0F9}"/>
                </a:ext>
              </a:extLst>
            </p:cNvPr>
            <p:cNvCxnSpPr>
              <a:cxnSpLocks/>
            </p:cNvCxnSpPr>
            <p:nvPr/>
          </p:nvCxnSpPr>
          <p:spPr>
            <a:xfrm>
              <a:off x="4843680" y="3143667"/>
              <a:ext cx="0" cy="271478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>
              <a:extLst>
                <a:ext uri="{FF2B5EF4-FFF2-40B4-BE49-F238E27FC236}">
                  <a16:creationId xmlns="" xmlns:a16="http://schemas.microsoft.com/office/drawing/2014/main" id="{783ADAB1-AA92-4805-85F0-8B867457194D}"/>
                </a:ext>
              </a:extLst>
            </p:cNvPr>
            <p:cNvCxnSpPr>
              <a:cxnSpLocks/>
            </p:cNvCxnSpPr>
            <p:nvPr/>
          </p:nvCxnSpPr>
          <p:spPr>
            <a:xfrm>
              <a:off x="3506717" y="3143667"/>
              <a:ext cx="0" cy="271478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>
              <a:extLst>
                <a:ext uri="{FF2B5EF4-FFF2-40B4-BE49-F238E27FC236}">
                  <a16:creationId xmlns="" xmlns:a16="http://schemas.microsoft.com/office/drawing/2014/main" id="{1E8F7ECA-C0B8-4152-A953-27023FE359EB}"/>
                </a:ext>
              </a:extLst>
            </p:cNvPr>
            <p:cNvSpPr txBox="1"/>
            <p:nvPr/>
          </p:nvSpPr>
          <p:spPr>
            <a:xfrm>
              <a:off x="6002750" y="2899025"/>
              <a:ext cx="5139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dirty="0"/>
            </a:p>
            <a:p>
              <a:endParaRPr lang="pt-BR" dirty="0"/>
            </a:p>
            <a:p>
              <a:r>
                <a:rPr lang="pt-BR" dirty="0"/>
                <a:t>x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="" xmlns:a16="http://schemas.microsoft.com/office/drawing/2014/main" id="{E8663633-8A0C-49CF-8AE2-5F063D4695B0}"/>
                </a:ext>
              </a:extLst>
            </p:cNvPr>
            <p:cNvSpPr txBox="1"/>
            <p:nvPr/>
          </p:nvSpPr>
          <p:spPr>
            <a:xfrm>
              <a:off x="3375351" y="2883015"/>
              <a:ext cx="5139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dirty="0"/>
            </a:p>
            <a:p>
              <a:endParaRPr lang="pt-BR" dirty="0"/>
            </a:p>
            <a:p>
              <a:r>
                <a:rPr lang="pt-BR" dirty="0">
                  <a:solidFill>
                    <a:srgbClr val="FF0000"/>
                  </a:solidFill>
                </a:rPr>
                <a:t>y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="" xmlns:a16="http://schemas.microsoft.com/office/drawing/2014/main" id="{BDFF79F4-BBBD-4634-A523-289A3391F583}"/>
                </a:ext>
              </a:extLst>
            </p:cNvPr>
            <p:cNvSpPr txBox="1"/>
            <p:nvPr/>
          </p:nvSpPr>
          <p:spPr>
            <a:xfrm>
              <a:off x="4711089" y="2899025"/>
              <a:ext cx="5139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dirty="0"/>
            </a:p>
            <a:p>
              <a:endParaRPr lang="pt-BR" dirty="0"/>
            </a:p>
            <a:p>
              <a:r>
                <a:rPr lang="pt-BR" dirty="0">
                  <a:solidFill>
                    <a:srgbClr val="FF0000"/>
                  </a:solidFill>
                </a:rPr>
                <a:t>y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22348" y="111015"/>
            <a:ext cx="840721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18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DERIVADAS DE FUNÇÕES TRIGONOMÉTRICAS INVERSAS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="" xmlns:a16="http://schemas.microsoft.com/office/drawing/2014/main" id="{30A45CD8-E617-433A-B8C1-1E63D57A3676}"/>
                  </a:ext>
                </a:extLst>
              </p:cNvPr>
              <p:cNvSpPr txBox="1"/>
              <p:nvPr/>
            </p:nvSpPr>
            <p:spPr>
              <a:xfrm>
                <a:off x="397717" y="637309"/>
                <a:ext cx="8348565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800" b="1" dirty="0"/>
                  <a:t>Para uma função ser invertível, ela deverá ser bijetora, ou seja:</a:t>
                </a:r>
              </a:p>
              <a:p>
                <a:pPr algn="just"/>
                <a:endParaRPr lang="pt-BR" sz="1800" b="1" dirty="0"/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pt-BR" sz="1800" b="1" dirty="0"/>
                  <a:t>Para todo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t-BR" sz="1800" b="1" dirty="0"/>
                  <a:t> e  no domínio da função, 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BR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pt-BR" sz="18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sz="1800" b="1" dirty="0"/>
                  <a:t>, então </a:t>
                </a:r>
                <a14:m>
                  <m:oMath xmlns:m="http://schemas.openxmlformats.org/officeDocument/2006/math">
                    <m:r>
                      <a:rPr lang="pt-BR" sz="18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pt-BR" sz="1800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t-BR" sz="1800" b="1" dirty="0"/>
                  <a:t>) deve ser diferente de </a:t>
                </a:r>
                <a14:m>
                  <m:oMath xmlns:m="http://schemas.openxmlformats.org/officeDocument/2006/math">
                    <m:r>
                      <a:rPr lang="pt-BR" sz="18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pt-BR" sz="1800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sz="1800" b="1" dirty="0"/>
                  <a:t>), ou seja, um mesmo valor de y não pode ser associado a dois valores de x.</a:t>
                </a:r>
              </a:p>
              <a:p>
                <a:pPr algn="just"/>
                <a:endParaRPr lang="pt-BR" sz="1800" b="1" dirty="0"/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pt-BR" sz="1800" b="1" dirty="0"/>
                  <a:t>Todo valor de y no contradomínio deve ter um x correspondente, ou seja, não podemos ter nenhum y </a:t>
                </a:r>
                <a14:m>
                  <m:oMath xmlns:m="http://schemas.openxmlformats.org/officeDocument/2006/math">
                    <m:r>
                      <a:rPr lang="pt-BR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pt-BR" sz="1800" b="1" dirty="0"/>
                  <a:t> CD que não tenha nenhum x para ele.</a:t>
                </a:r>
              </a:p>
              <a:p>
                <a:pPr algn="just"/>
                <a:endParaRPr lang="pt-BR" sz="1800" b="1" dirty="0"/>
              </a:p>
              <a:p>
                <a:pPr algn="just"/>
                <a:endParaRPr lang="pt-BR" sz="1800" b="1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0A45CD8-E617-433A-B8C1-1E63D57A3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17" y="637309"/>
                <a:ext cx="8348565" cy="3139321"/>
              </a:xfrm>
              <a:prstGeom prst="rect">
                <a:avLst/>
              </a:prstGeom>
              <a:blipFill>
                <a:blip r:embed="rId3"/>
                <a:stretch>
                  <a:fillRect l="-584" t="-1165" r="-5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C45AA939-F1F0-41C2-9E50-10F21A7E9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821" y="3146188"/>
            <a:ext cx="1781805" cy="183087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7F70BCDD-0517-480C-9DF6-06013660A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4964" y="3146188"/>
            <a:ext cx="1517072" cy="1830879"/>
          </a:xfrm>
          <a:prstGeom prst="rect">
            <a:avLst/>
          </a:prstGeom>
        </p:spPr>
      </p:pic>
      <p:sp>
        <p:nvSpPr>
          <p:cNvPr id="9" name="Chave Esquerda 8">
            <a:extLst>
              <a:ext uri="{FF2B5EF4-FFF2-40B4-BE49-F238E27FC236}">
                <a16:creationId xmlns="" xmlns:a16="http://schemas.microsoft.com/office/drawing/2014/main" id="{B422B59E-C15D-4E44-9444-A764388F3189}"/>
              </a:ext>
            </a:extLst>
          </p:cNvPr>
          <p:cNvSpPr/>
          <p:nvPr/>
        </p:nvSpPr>
        <p:spPr>
          <a:xfrm rot="10800000">
            <a:off x="5223163" y="4156364"/>
            <a:ext cx="173182" cy="768928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37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24"/>
          <p:cNvGrpSpPr/>
          <p:nvPr/>
        </p:nvGrpSpPr>
        <p:grpSpPr>
          <a:xfrm>
            <a:off x="0" y="63752"/>
            <a:ext cx="10187311" cy="5138619"/>
            <a:chOff x="0" y="0"/>
            <a:chExt cx="27166164" cy="13702983"/>
          </a:xfrm>
        </p:grpSpPr>
        <p:sp>
          <p:nvSpPr>
            <p:cNvPr id="508" name="Google Shape;508;p24"/>
            <p:cNvSpPr/>
            <p:nvPr/>
          </p:nvSpPr>
          <p:spPr>
            <a:xfrm>
              <a:off x="0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 extrusionOk="0">
                  <a:moveTo>
                    <a:pt x="0" y="0"/>
                  </a:moveTo>
                  <a:lnTo>
                    <a:pt x="13583082" y="0"/>
                  </a:lnTo>
                  <a:lnTo>
                    <a:pt x="13583082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509" name="Google Shape;509;p24"/>
            <p:cNvSpPr/>
            <p:nvPr/>
          </p:nvSpPr>
          <p:spPr>
            <a:xfrm>
              <a:off x="13583082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 extrusionOk="0">
                  <a:moveTo>
                    <a:pt x="0" y="0"/>
                  </a:moveTo>
                  <a:lnTo>
                    <a:pt x="13583083" y="0"/>
                  </a:lnTo>
                  <a:lnTo>
                    <a:pt x="13583083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5" name="Retângulo 4"/>
          <p:cNvSpPr/>
          <p:nvPr/>
        </p:nvSpPr>
        <p:spPr>
          <a:xfrm>
            <a:off x="322348" y="111015"/>
            <a:ext cx="840721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18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DERIVADAS DE FUNÇÕES TRIGONOMÉTRICAS INVERSAS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="" xmlns:a16="http://schemas.microsoft.com/office/drawing/2014/main" id="{97FBD461-C331-413D-B987-F673D6D9A4CF}"/>
                  </a:ext>
                </a:extLst>
              </p:cNvPr>
              <p:cNvSpPr txBox="1"/>
              <p:nvPr/>
            </p:nvSpPr>
            <p:spPr>
              <a:xfrm>
                <a:off x="484909" y="824346"/>
                <a:ext cx="72528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Como encontrar a função inversa?</a:t>
                </a:r>
              </a:p>
              <a:p>
                <a:endParaRPr 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pt-B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Exemplo: Encontre a função inversa de f(x)=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pt-B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pt-BR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97FBD461-C331-413D-B987-F673D6D9A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09" y="824346"/>
                <a:ext cx="7252855" cy="954107"/>
              </a:xfrm>
              <a:prstGeom prst="rect">
                <a:avLst/>
              </a:prstGeom>
              <a:blipFill>
                <a:blip r:embed="rId4"/>
                <a:stretch>
                  <a:fillRect l="-336" t="-1274" b="-89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8127216-08B5-40E6-8AC1-EA5C4F8A4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4204" y="1917062"/>
            <a:ext cx="3263503" cy="3115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="" xmlns:a16="http://schemas.microsoft.com/office/drawing/2014/main" id="{930D6E1B-F548-4B48-AA0C-582A4B4DA21A}"/>
                  </a:ext>
                </a:extLst>
              </p:cNvPr>
              <p:cNvSpPr txBox="1"/>
              <p:nvPr/>
            </p:nvSpPr>
            <p:spPr>
              <a:xfrm>
                <a:off x="5093656" y="2934670"/>
                <a:ext cx="3027218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pt-BR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pt-BR" b="1" dirty="0"/>
                  <a:t>(x)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930D6E1B-F548-4B48-AA0C-582A4B4DA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656" y="2934670"/>
                <a:ext cx="3027218" cy="312586"/>
              </a:xfrm>
              <a:prstGeom prst="rect">
                <a:avLst/>
              </a:prstGeom>
              <a:blipFill>
                <a:blip r:embed="rId6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="" xmlns:a16="http://schemas.microsoft.com/office/drawing/2014/main" id="{E4C70AF3-BE37-4C48-8FCB-F1BD245ABF80}"/>
                  </a:ext>
                </a:extLst>
              </p:cNvPr>
              <p:cNvSpPr txBox="1"/>
              <p:nvPr/>
            </p:nvSpPr>
            <p:spPr>
              <a:xfrm>
                <a:off x="5041025" y="2094879"/>
                <a:ext cx="5198918" cy="312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pt-B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E4C70AF3-BE37-4C48-8FCB-F1BD245AB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025" y="2094879"/>
                <a:ext cx="5198918" cy="312586"/>
              </a:xfrm>
              <a:prstGeom prst="rect">
                <a:avLst/>
              </a:prstGeom>
              <a:blipFill>
                <a:blip r:embed="rId7"/>
                <a:stretch>
                  <a:fillRect l="-469" t="-3922" b="-274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37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24"/>
          <p:cNvGrpSpPr/>
          <p:nvPr/>
        </p:nvGrpSpPr>
        <p:grpSpPr>
          <a:xfrm>
            <a:off x="0" y="-14287"/>
            <a:ext cx="10187311" cy="5138619"/>
            <a:chOff x="0" y="0"/>
            <a:chExt cx="27166164" cy="13702983"/>
          </a:xfrm>
        </p:grpSpPr>
        <p:sp>
          <p:nvSpPr>
            <p:cNvPr id="508" name="Google Shape;508;p24"/>
            <p:cNvSpPr/>
            <p:nvPr/>
          </p:nvSpPr>
          <p:spPr>
            <a:xfrm>
              <a:off x="0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 extrusionOk="0">
                  <a:moveTo>
                    <a:pt x="0" y="0"/>
                  </a:moveTo>
                  <a:lnTo>
                    <a:pt x="13583082" y="0"/>
                  </a:lnTo>
                  <a:lnTo>
                    <a:pt x="13583082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509" name="Google Shape;509;p24"/>
            <p:cNvSpPr/>
            <p:nvPr/>
          </p:nvSpPr>
          <p:spPr>
            <a:xfrm>
              <a:off x="13583082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 extrusionOk="0">
                  <a:moveTo>
                    <a:pt x="0" y="0"/>
                  </a:moveTo>
                  <a:lnTo>
                    <a:pt x="13583083" y="0"/>
                  </a:lnTo>
                  <a:lnTo>
                    <a:pt x="13583083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5" name="Retângulo 4"/>
          <p:cNvSpPr/>
          <p:nvPr/>
        </p:nvSpPr>
        <p:spPr>
          <a:xfrm>
            <a:off x="322348" y="111015"/>
            <a:ext cx="840721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18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DERIVADAS DE FUNÇÕES TRIGONOMÉTRICAS INVERSAS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E08ED135-81FC-48F2-A44B-22D361F9E515}"/>
              </a:ext>
            </a:extLst>
          </p:cNvPr>
          <p:cNvSpPr txBox="1"/>
          <p:nvPr/>
        </p:nvSpPr>
        <p:spPr>
          <a:xfrm>
            <a:off x="2916383" y="574871"/>
            <a:ext cx="293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TEOREMAS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="" xmlns:a16="http://schemas.microsoft.com/office/drawing/2014/main" id="{25E9BFC3-C728-4402-A205-CEDA0B406A6C}"/>
                  </a:ext>
                </a:extLst>
              </p:cNvPr>
              <p:cNvSpPr txBox="1"/>
              <p:nvPr/>
            </p:nvSpPr>
            <p:spPr>
              <a:xfrm>
                <a:off x="341469" y="1021528"/>
                <a:ext cx="8480183" cy="4037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7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Teorema 1</a:t>
                </a:r>
                <a:r>
                  <a:rPr lang="pt-BR" sz="1700" b="1" dirty="0" smtClean="0"/>
                  <a:t>- Continuidade e diferenciabilidade das funções inversas</a:t>
                </a:r>
              </a:p>
              <a:p>
                <a:pPr algn="just"/>
                <a:r>
                  <a:rPr lang="pt-BR" sz="1600" dirty="0"/>
                  <a:t>Se f é uma função cujo domínio está em um intervalo </a:t>
                </a:r>
                <a:r>
                  <a:rPr lang="pt-BR" sz="1600" i="1" dirty="0"/>
                  <a:t>I</a:t>
                </a:r>
                <a:r>
                  <a:rPr lang="pt-BR" sz="1600" dirty="0"/>
                  <a:t>. Se f tem uma função inversa, então as seguintes considerações são verdadeiras:</a:t>
                </a:r>
              </a:p>
              <a:p>
                <a:pPr algn="just"/>
                <a:r>
                  <a:rPr lang="pt-BR" sz="1600" dirty="0"/>
                  <a:t>1º- f é contínua em seu domínio, então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pt-BR" sz="1600" dirty="0"/>
                  <a:t> é contínua em seu domínio;</a:t>
                </a:r>
              </a:p>
              <a:p>
                <a:pPr algn="just"/>
                <a:r>
                  <a:rPr lang="pt-BR" sz="1600" dirty="0"/>
                  <a:t>2º- f é </a:t>
                </a:r>
                <a:r>
                  <a:rPr lang="pt-BR" sz="1600" dirty="0" err="1"/>
                  <a:t>diferenciável</a:t>
                </a:r>
                <a:r>
                  <a:rPr lang="pt-BR" sz="1600" dirty="0"/>
                  <a:t> em um intervalo contendo c e f’(c), então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pt-BR" sz="1600" dirty="0"/>
                  <a:t> 0 é </a:t>
                </a:r>
                <a:r>
                  <a:rPr lang="pt-BR" sz="1600" dirty="0" err="1"/>
                  <a:t>diferenciável</a:t>
                </a:r>
                <a:r>
                  <a:rPr lang="pt-BR" sz="1600" dirty="0"/>
                  <a:t> em f(c).</a:t>
                </a:r>
              </a:p>
              <a:p>
                <a:pPr algn="just"/>
                <a:endParaRPr lang="pt-BR" sz="1600" dirty="0"/>
              </a:p>
              <a:p>
                <a:pPr algn="just"/>
                <a:r>
                  <a:rPr lang="pt-BR" sz="1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Teorema 2</a:t>
                </a:r>
                <a:r>
                  <a:rPr lang="pt-BR" sz="1700" b="1" dirty="0"/>
                  <a:t>- A derivada de uma função inversa</a:t>
                </a:r>
              </a:p>
              <a:p>
                <a:pPr algn="just"/>
                <a:r>
                  <a:rPr lang="pt-BR" sz="1600" dirty="0"/>
                  <a:t>Seja f uma função </a:t>
                </a:r>
                <a:r>
                  <a:rPr lang="pt-BR" sz="1600" dirty="0" err="1"/>
                  <a:t>diferenciável</a:t>
                </a:r>
                <a:r>
                  <a:rPr lang="pt-BR" sz="1600" dirty="0"/>
                  <a:t> em um intervalo I. Se f tem uma função inversa g, então g é </a:t>
                </a:r>
                <a:r>
                  <a:rPr lang="pt-BR" sz="1600" dirty="0" err="1"/>
                  <a:t>diferenciável</a:t>
                </a:r>
                <a:r>
                  <a:rPr lang="pt-BR" sz="1600" dirty="0"/>
                  <a:t> em qualquer x para o qual f’(g(x))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pt-BR" sz="1600" dirty="0"/>
                  <a:t>0. Então,</a:t>
                </a:r>
              </a:p>
              <a:p>
                <a:pPr algn="just"/>
                <a:endParaRPr lang="pt-BR" sz="1600" dirty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pt-BR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BR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′(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pt-BR" sz="1600" b="0" i="0" smtClean="0">
                        <a:latin typeface="Cambria Math"/>
                      </a:rPr>
                      <m:t>;</m:t>
                    </m:r>
                  </m:oMath>
                </a14:m>
                <a:r>
                  <a:rPr lang="pt-BR" sz="1600" dirty="0"/>
                  <a:t> f’(g(x))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pt-BR" sz="1600" dirty="0"/>
              </a:p>
              <a:p>
                <a:pPr algn="just"/>
                <a:endParaRPr lang="pt-BR" sz="1600" dirty="0"/>
              </a:p>
              <a:p>
                <a:pPr algn="just"/>
                <a:endParaRPr lang="pt-BR" sz="1600" dirty="0"/>
              </a:p>
              <a:p>
                <a:pPr algn="just"/>
                <a:r>
                  <a:rPr lang="pt-BR" sz="1600" dirty="0"/>
                  <a:t> </a:t>
                </a:r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5E9BFC3-C728-4402-A205-CEDA0B406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69" y="1021528"/>
                <a:ext cx="8480183" cy="4037067"/>
              </a:xfrm>
              <a:prstGeom prst="rect">
                <a:avLst/>
              </a:prstGeom>
              <a:blipFill rotWithShape="1">
                <a:blip r:embed="rId4"/>
                <a:stretch>
                  <a:fillRect l="-503" t="-604" r="-4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>
                <a:extLst>
                  <a:ext uri="{FF2B5EF4-FFF2-40B4-BE49-F238E27FC236}">
                    <a16:creationId xmlns="" xmlns:a16="http://schemas.microsoft.com/office/drawing/2014/main" id="{784B9EE5-43BE-4664-887E-9369F1AD96CC}"/>
                  </a:ext>
                </a:extLst>
              </p:cNvPr>
              <p:cNvSpPr txBox="1"/>
              <p:nvPr/>
            </p:nvSpPr>
            <p:spPr>
              <a:xfrm>
                <a:off x="281570" y="4286737"/>
                <a:ext cx="8599979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Teorema 3</a:t>
                </a:r>
                <a:r>
                  <a:rPr lang="pt-BR" sz="1600" b="1" dirty="0"/>
                  <a:t>- </a:t>
                </a:r>
                <a:r>
                  <a:rPr lang="pt-BR" sz="1600" dirty="0"/>
                  <a:t>Seja f </a:t>
                </a:r>
                <a:r>
                  <a:rPr lang="pt-BR" sz="1600" dirty="0" err="1"/>
                  <a:t>inversível</a:t>
                </a:r>
                <a:r>
                  <a:rPr lang="pt-BR" sz="1600" dirty="0"/>
                  <a:t> g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pt-BR" sz="1600" dirty="0"/>
                  <a:t> é contínua, se f é derivável em g(p) = q e f’(q)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pt-BR" sz="1600" dirty="0"/>
                  <a:t>0, então g é derivável em p.</a:t>
                </a:r>
              </a:p>
            </p:txBody>
          </p:sp>
        </mc:Choice>
        <mc:Fallback>
          <p:sp>
            <p:nvSpPr>
              <p:cNvPr id="14" name="CaixaDeTexto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84B9EE5-43BE-4664-887E-9369F1AD9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70" y="4286737"/>
                <a:ext cx="8599979" cy="600164"/>
              </a:xfrm>
              <a:prstGeom prst="rect">
                <a:avLst/>
              </a:prstGeom>
              <a:blipFill rotWithShape="1">
                <a:blip r:embed="rId5"/>
                <a:stretch>
                  <a:fillRect l="-496" t="-4040" r="-425" b="-121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371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4"/>
          <p:cNvSpPr/>
          <p:nvPr/>
        </p:nvSpPr>
        <p:spPr>
          <a:xfrm>
            <a:off x="0" y="23072"/>
            <a:ext cx="5093656" cy="5138619"/>
          </a:xfrm>
          <a:custGeom>
            <a:avLst/>
            <a:gdLst/>
            <a:ahLst/>
            <a:cxnLst/>
            <a:rect l="l" t="t" r="r" b="b"/>
            <a:pathLst>
              <a:path w="13583082" h="13702983" extrusionOk="0">
                <a:moveTo>
                  <a:pt x="0" y="0"/>
                </a:moveTo>
                <a:lnTo>
                  <a:pt x="13583082" y="0"/>
                </a:lnTo>
                <a:lnTo>
                  <a:pt x="13583082" y="13702983"/>
                </a:lnTo>
                <a:lnTo>
                  <a:pt x="0" y="13702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Retângulo 4"/>
          <p:cNvSpPr/>
          <p:nvPr/>
        </p:nvSpPr>
        <p:spPr>
          <a:xfrm>
            <a:off x="322348" y="111015"/>
            <a:ext cx="840721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18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DERIVADAS DE FUNÇÕES TRIGONOMÉTRICAS INVERSAS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="" xmlns:a16="http://schemas.microsoft.com/office/drawing/2014/main" id="{283A302F-B3D6-42B5-B0FB-1418094BAE50}"/>
                  </a:ext>
                </a:extLst>
              </p:cNvPr>
              <p:cNvSpPr txBox="1"/>
              <p:nvPr/>
            </p:nvSpPr>
            <p:spPr>
              <a:xfrm>
                <a:off x="443345" y="838200"/>
                <a:ext cx="7675419" cy="720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b="1" dirty="0"/>
                  <a:t>Exemplos:</a:t>
                </a:r>
              </a:p>
              <a:p>
                <a:r>
                  <a:rPr lang="pt-BR" dirty="0"/>
                  <a:t>a- f(x) = </a:t>
                </a:r>
                <a:r>
                  <a:rPr lang="pt-BR" dirty="0" err="1"/>
                  <a:t>senx</a:t>
                </a:r>
                <a:r>
                  <a:rPr lang="pt-BR" dirty="0"/>
                  <a:t>,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]"/>
                        <m:endChr m:val="["/>
                        <m:ctrlPr>
                          <a:rPr lang="pt-BR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283A302F-B3D6-42B5-B0FB-1418094BA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45" y="838200"/>
                <a:ext cx="7675419" cy="720967"/>
              </a:xfrm>
              <a:prstGeom prst="rect">
                <a:avLst/>
              </a:prstGeom>
              <a:blipFill>
                <a:blip r:embed="rId4"/>
                <a:stretch>
                  <a:fillRect l="-874" t="-4237" b="-8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78EB6B00-F1EE-4328-9FF8-BFF508E7BD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31" y="1559167"/>
            <a:ext cx="1767898" cy="150330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DA487A81-44EC-42A1-BF30-D1F0E1F215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9492" y="966334"/>
            <a:ext cx="3154021" cy="202973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98EF7350-9625-4907-8DD6-EE41C273BB20}"/>
              </a:ext>
            </a:extLst>
          </p:cNvPr>
          <p:cNvSpPr txBox="1"/>
          <p:nvPr/>
        </p:nvSpPr>
        <p:spPr>
          <a:xfrm>
            <a:off x="2316156" y="2547840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Figura 1- Função senoidal com domínio restrito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5D9888E1-04C3-41B1-9EC6-10CEC4377778}"/>
              </a:ext>
            </a:extLst>
          </p:cNvPr>
          <p:cNvSpPr txBox="1"/>
          <p:nvPr/>
        </p:nvSpPr>
        <p:spPr>
          <a:xfrm>
            <a:off x="7351951" y="2554767"/>
            <a:ext cx="2285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Figura 2- Função inversa</a:t>
            </a:r>
          </a:p>
          <a:p>
            <a:r>
              <a:rPr lang="pt-BR" sz="1100" b="1" dirty="0"/>
              <a:t> do seno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="" xmlns:a16="http://schemas.microsoft.com/office/drawing/2014/main" id="{FA4F7A16-DE4B-47E2-BDC6-6EBB0EBABAD4}"/>
                  </a:ext>
                </a:extLst>
              </p:cNvPr>
              <p:cNvSpPr txBox="1"/>
              <p:nvPr/>
            </p:nvSpPr>
            <p:spPr>
              <a:xfrm>
                <a:off x="573520" y="3214255"/>
                <a:ext cx="33542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B- f(x) = </a:t>
                </a:r>
                <a:r>
                  <a:rPr lang="pt-BR" dirty="0" err="1"/>
                  <a:t>cosx</a:t>
                </a:r>
                <a:r>
                  <a:rPr lang="pt-BR" dirty="0"/>
                  <a:t>,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]"/>
                        <m:endChr m:val="["/>
                        <m:ctrlPr>
                          <a:rPr lang="pt-BR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A4F7A16-DE4B-47E2-BDC6-6EBB0EBAB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20" y="3214255"/>
                <a:ext cx="3354243" cy="307777"/>
              </a:xfrm>
              <a:prstGeom prst="rect">
                <a:avLst/>
              </a:prstGeom>
              <a:blipFill>
                <a:blip r:embed="rId7"/>
                <a:stretch>
                  <a:fillRect l="-545" t="-1961" b="-196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A4E4B57D-2A9F-4395-9137-98C2B5295B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344" y="3522032"/>
            <a:ext cx="1633812" cy="1561528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7A23A788-38F5-4179-938A-0BE30B150E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0532" y="3111414"/>
            <a:ext cx="3136054" cy="1986021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="" xmlns:a16="http://schemas.microsoft.com/office/drawing/2014/main" id="{E305D47B-0421-4541-A890-31BA7FC092BE}"/>
              </a:ext>
            </a:extLst>
          </p:cNvPr>
          <p:cNvSpPr txBox="1"/>
          <p:nvPr/>
        </p:nvSpPr>
        <p:spPr>
          <a:xfrm>
            <a:off x="2304329" y="4689541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Figura 3- Função cosseno com domínio restrito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="" xmlns:a16="http://schemas.microsoft.com/office/drawing/2014/main" id="{1D18BF4D-8025-489A-B525-DB2EDFFA7498}"/>
              </a:ext>
            </a:extLst>
          </p:cNvPr>
          <p:cNvSpPr txBox="1"/>
          <p:nvPr/>
        </p:nvSpPr>
        <p:spPr>
          <a:xfrm>
            <a:off x="7356756" y="4646111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Figura 4- Função inversa </a:t>
            </a:r>
          </a:p>
          <a:p>
            <a:r>
              <a:rPr lang="pt-BR" sz="1100" b="1" dirty="0"/>
              <a:t>do cosseno</a:t>
            </a:r>
          </a:p>
        </p:txBody>
      </p:sp>
    </p:spTree>
    <p:extLst>
      <p:ext uri="{BB962C8B-B14F-4D97-AF65-F5344CB8AC3E}">
        <p14:creationId xmlns:p14="http://schemas.microsoft.com/office/powerpoint/2010/main" val="3256371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24"/>
          <p:cNvGrpSpPr/>
          <p:nvPr/>
        </p:nvGrpSpPr>
        <p:grpSpPr>
          <a:xfrm>
            <a:off x="0" y="-14287"/>
            <a:ext cx="10187311" cy="5138619"/>
            <a:chOff x="0" y="0"/>
            <a:chExt cx="27166164" cy="13702983"/>
          </a:xfrm>
        </p:grpSpPr>
        <p:sp>
          <p:nvSpPr>
            <p:cNvPr id="508" name="Google Shape;508;p24"/>
            <p:cNvSpPr/>
            <p:nvPr/>
          </p:nvSpPr>
          <p:spPr>
            <a:xfrm>
              <a:off x="0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 extrusionOk="0">
                  <a:moveTo>
                    <a:pt x="0" y="0"/>
                  </a:moveTo>
                  <a:lnTo>
                    <a:pt x="13583082" y="0"/>
                  </a:lnTo>
                  <a:lnTo>
                    <a:pt x="13583082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509" name="Google Shape;509;p24"/>
            <p:cNvSpPr/>
            <p:nvPr/>
          </p:nvSpPr>
          <p:spPr>
            <a:xfrm>
              <a:off x="13583082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 extrusionOk="0">
                  <a:moveTo>
                    <a:pt x="0" y="0"/>
                  </a:moveTo>
                  <a:lnTo>
                    <a:pt x="13583083" y="0"/>
                  </a:lnTo>
                  <a:lnTo>
                    <a:pt x="13583083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5" name="Retângulo 4"/>
          <p:cNvSpPr/>
          <p:nvPr/>
        </p:nvSpPr>
        <p:spPr>
          <a:xfrm>
            <a:off x="322348" y="111015"/>
            <a:ext cx="840721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18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DERIVADAS DE FUNÇÕES TRIGONOMÉTRICAS INVERSAS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C1400AAE-954E-4B66-AA83-F7D332B70DD5}"/>
              </a:ext>
            </a:extLst>
          </p:cNvPr>
          <p:cNvSpPr txBox="1"/>
          <p:nvPr/>
        </p:nvSpPr>
        <p:spPr>
          <a:xfrm>
            <a:off x="1448955" y="768237"/>
            <a:ext cx="6547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/>
              <a:t>Formulário das funções trigonométricas inversas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0C2FCACE-E22D-4973-BC03-2BA3066D8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100" y="1234012"/>
            <a:ext cx="4449809" cy="36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19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24"/>
          <p:cNvGrpSpPr/>
          <p:nvPr/>
        </p:nvGrpSpPr>
        <p:grpSpPr>
          <a:xfrm>
            <a:off x="0" y="-14287"/>
            <a:ext cx="10187311" cy="5138619"/>
            <a:chOff x="0" y="0"/>
            <a:chExt cx="27166164" cy="13702983"/>
          </a:xfrm>
        </p:grpSpPr>
        <p:sp>
          <p:nvSpPr>
            <p:cNvPr id="508" name="Google Shape;508;p24"/>
            <p:cNvSpPr/>
            <p:nvPr/>
          </p:nvSpPr>
          <p:spPr>
            <a:xfrm>
              <a:off x="0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 extrusionOk="0">
                  <a:moveTo>
                    <a:pt x="0" y="0"/>
                  </a:moveTo>
                  <a:lnTo>
                    <a:pt x="13583082" y="0"/>
                  </a:lnTo>
                  <a:lnTo>
                    <a:pt x="13583082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509" name="Google Shape;509;p24"/>
            <p:cNvSpPr/>
            <p:nvPr/>
          </p:nvSpPr>
          <p:spPr>
            <a:xfrm>
              <a:off x="13583082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 extrusionOk="0">
                  <a:moveTo>
                    <a:pt x="0" y="0"/>
                  </a:moveTo>
                  <a:lnTo>
                    <a:pt x="13583083" y="0"/>
                  </a:lnTo>
                  <a:lnTo>
                    <a:pt x="13583083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5" name="Retângulo 4"/>
          <p:cNvSpPr/>
          <p:nvPr/>
        </p:nvSpPr>
        <p:spPr>
          <a:xfrm>
            <a:off x="322348" y="111015"/>
            <a:ext cx="840721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18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DERIVADAS DE FUNÇÕES TRIGONOMÉTRICAS INVERSAS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35C70E3D-D773-4EA8-9E76-B8EAA8340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653" y="1147563"/>
            <a:ext cx="6944694" cy="28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6958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F46F82"/>
      </a:dk1>
      <a:lt1>
        <a:srgbClr val="FFE3D5"/>
      </a:lt1>
      <a:dk2>
        <a:srgbClr val="000000"/>
      </a:dk2>
      <a:lt2>
        <a:srgbClr val="FFFFFF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501</Words>
  <Application>Microsoft Office PowerPoint</Application>
  <PresentationFormat>Apresentação na tela (16:9)</PresentationFormat>
  <Paragraphs>63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Arial</vt:lpstr>
      <vt:lpstr>Wingdings</vt:lpstr>
      <vt:lpstr>Cambria Math</vt:lpstr>
      <vt:lpstr>Noto Sans</vt:lpstr>
      <vt:lpstr>Calibri</vt:lpstr>
      <vt:lpstr>Noto Sans SemiBold</vt:lpstr>
      <vt:lpstr>Dancing Script SemiBold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Diovana</dc:creator>
  <cp:lastModifiedBy>Diovana</cp:lastModifiedBy>
  <cp:revision>26</cp:revision>
  <dcterms:modified xsi:type="dcterms:W3CDTF">2025-05-12T17:53:21Z</dcterms:modified>
</cp:coreProperties>
</file>