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0"/>
  </p:notesMasterIdLst>
  <p:sldIdLst>
    <p:sldId id="256" r:id="rId2"/>
    <p:sldId id="257" r:id="rId3"/>
    <p:sldId id="263" r:id="rId4"/>
    <p:sldId id="258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7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2A34CC-A40C-7840-A76C-31840EC44CC0}" type="datetimeFigureOut">
              <a:rPr lang="en-US" smtClean="0"/>
              <a:t>3/24/15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9F8AC-CA19-E14A-BE4F-44314EF07BE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8029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Embaixadas</a:t>
            </a:r>
            <a:r>
              <a:rPr lang="pt-BR" baseline="0" dirty="0" smtClean="0"/>
              <a:t> são “território estrangeiro?”. Não, mas possuem inviolabilidade, assim como diplomatas e o pessoal do serviço. Imunidade penal é ampla – qualquer que seja o crime. O Estado de origem deve comprometer-se a processá-lo.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F8AC-CA19-E14A-BE4F-44314EF07BE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024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Elaboração: processo legislativo</a:t>
            </a:r>
            <a:r>
              <a:rPr lang="pt-BR" baseline="0" dirty="0" smtClean="0"/>
              <a:t> &gt;&gt; Legislativo vota, Executivo sanciona/veta (Projetos de Lei). Pela ação conjunta de Leg. + </a:t>
            </a:r>
            <a:r>
              <a:rPr lang="pt-BR" baseline="0" dirty="0" err="1" smtClean="0"/>
              <a:t>Exec</a:t>
            </a:r>
            <a:r>
              <a:rPr lang="pt-BR" baseline="0" dirty="0" smtClean="0"/>
              <a:t> (</a:t>
            </a:r>
            <a:r>
              <a:rPr lang="pt-BR" baseline="0" dirty="0" err="1" smtClean="0"/>
              <a:t>sanç</a:t>
            </a:r>
            <a:r>
              <a:rPr lang="pt-BR" baseline="0" dirty="0" smtClean="0"/>
              <a:t>/</a:t>
            </a:r>
            <a:r>
              <a:rPr lang="pt-BR" baseline="0" dirty="0" err="1" smtClean="0"/>
              <a:t>vet</a:t>
            </a:r>
            <a:r>
              <a:rPr lang="pt-BR" baseline="0" dirty="0" smtClean="0"/>
              <a:t>), o PL torna-se LEI.</a:t>
            </a:r>
          </a:p>
          <a:p>
            <a:r>
              <a:rPr lang="pt-BR" baseline="0" dirty="0" smtClean="0"/>
              <a:t>Promulgação: ato privativo do chefe do Executivo, comunica a aprovação da lei e dá conhecimento dela a toda a </a:t>
            </a:r>
            <a:r>
              <a:rPr lang="pt-BR" baseline="0" dirty="0" err="1" smtClean="0"/>
              <a:t>Adm</a:t>
            </a:r>
            <a:r>
              <a:rPr lang="pt-BR" baseline="0" dirty="0" smtClean="0"/>
              <a:t> Pub</a:t>
            </a:r>
          </a:p>
          <a:p>
            <a:r>
              <a:rPr lang="pt-BR" baseline="0" dirty="0" smtClean="0"/>
              <a:t>Publicação: comunicação da lei existente + sua promulgação ao público em geral.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F8AC-CA19-E14A-BE4F-44314EF07BE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9634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Exceção à regra da continuidade:</a:t>
            </a:r>
            <a:r>
              <a:rPr lang="pt-BR" baseline="0" dirty="0" smtClean="0"/>
              <a:t> normas de direito financeiro (orçamento, p. ex.) – validade anual; normas que regulamentam situações excepcionais – estado de sítio, emergência. Após o prazo de validade, há </a:t>
            </a:r>
            <a:r>
              <a:rPr lang="pt-BR" b="1" u="sng" baseline="0" dirty="0" smtClean="0"/>
              <a:t>caducidade</a:t>
            </a:r>
            <a:r>
              <a:rPr lang="pt-BR" b="0" u="none" baseline="0" dirty="0" smtClean="0"/>
              <a:t> (perda de validade por decurso de tempo).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F8AC-CA19-E14A-BE4F-44314EF07BE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4616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Direito Adquirido: reforma de previdência não atinge que já tem, ao tempo da vigência</a:t>
            </a:r>
            <a:r>
              <a:rPr lang="pt-BR" baseline="0" dirty="0" smtClean="0"/>
              <a:t> da nova lei, todas as condições para se aposentar.</a:t>
            </a:r>
          </a:p>
          <a:p>
            <a:r>
              <a:rPr lang="pt-BR" baseline="0" dirty="0" smtClean="0"/>
              <a:t>Ato jurídico perfeito: contrato válido, novas condições não aplicam</a:t>
            </a:r>
          </a:p>
          <a:p>
            <a:r>
              <a:rPr lang="pt-BR" b="0" baseline="0" dirty="0" smtClean="0"/>
              <a:t>Coisa julgada: </a:t>
            </a:r>
            <a:endParaRPr lang="pt-BR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F8AC-CA19-E14A-BE4F-44314EF07BE5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2909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3/24/15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Aula 04 – Prof. Rafael Mafei</a:t>
            </a:r>
            <a:endParaRPr lang="pt-BR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 direito no espaço e no tempo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4282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Os limites do direito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dirty="0" smtClean="0"/>
              <a:t>Limites de tempo:</a:t>
            </a:r>
          </a:p>
          <a:p>
            <a:pPr lvl="1"/>
            <a:r>
              <a:rPr lang="pt-BR" dirty="0" smtClean="0"/>
              <a:t>A partir de quando, e até quando, vale uma NJ?</a:t>
            </a:r>
          </a:p>
          <a:p>
            <a:pPr lvl="1"/>
            <a:r>
              <a:rPr lang="pt-BR" dirty="0" smtClean="0"/>
              <a:t>Que acontece com atos anteriores / posteriores?</a:t>
            </a:r>
          </a:p>
          <a:p>
            <a:pPr lvl="1"/>
            <a:endParaRPr lang="pt-BR" dirty="0"/>
          </a:p>
          <a:p>
            <a:r>
              <a:rPr lang="pt-BR" dirty="0" smtClean="0"/>
              <a:t>Limites no espaço:</a:t>
            </a:r>
          </a:p>
          <a:p>
            <a:pPr lvl="1"/>
            <a:r>
              <a:rPr lang="pt-BR" dirty="0" smtClean="0"/>
              <a:t>Até onde vale a NJ (limites territoriais)?</a:t>
            </a:r>
          </a:p>
          <a:p>
            <a:pPr lvl="1"/>
            <a:r>
              <a:rPr lang="pt-BR" dirty="0" smtClean="0"/>
              <a:t>Em que hipóteses ela “alcança” além de seus limites normais?</a:t>
            </a:r>
          </a:p>
          <a:p>
            <a:pPr lvl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573924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40" y="4943668"/>
            <a:ext cx="8482570" cy="1143000"/>
          </a:xfrm>
        </p:spPr>
        <p:txBody>
          <a:bodyPr/>
          <a:lstStyle/>
          <a:p>
            <a:r>
              <a:rPr lang="pt-BR" dirty="0" smtClean="0"/>
              <a:t>Territorialidade e nacionalidade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973434"/>
          </a:xfrm>
        </p:spPr>
        <p:txBody>
          <a:bodyPr>
            <a:normAutofit/>
          </a:bodyPr>
          <a:lstStyle/>
          <a:p>
            <a:r>
              <a:rPr lang="pt-BR" dirty="0" smtClean="0"/>
              <a:t>O direito vale no território do ente que o promulgou</a:t>
            </a:r>
          </a:p>
          <a:p>
            <a:pPr lvl="1"/>
            <a:r>
              <a:rPr lang="pt-BR" dirty="0" smtClean="0"/>
              <a:t>Estado, União, Municípios</a:t>
            </a:r>
          </a:p>
          <a:p>
            <a:pPr lvl="1"/>
            <a:r>
              <a:rPr lang="pt-BR" dirty="0" smtClean="0"/>
              <a:t>Navios e aviões nacionais</a:t>
            </a:r>
          </a:p>
          <a:p>
            <a:r>
              <a:rPr lang="pt-BR" dirty="0" smtClean="0"/>
              <a:t>Em certos casos, o direito “alcança” o nacional no estrangeiro</a:t>
            </a:r>
          </a:p>
          <a:p>
            <a:pPr lvl="1"/>
            <a:r>
              <a:rPr lang="pt-BR" dirty="0" smtClean="0"/>
              <a:t>Direitos de nacionalidade</a:t>
            </a:r>
          </a:p>
          <a:p>
            <a:pPr lvl="1"/>
            <a:r>
              <a:rPr lang="pt-BR" dirty="0" smtClean="0"/>
              <a:t>Crimes cometidos no exterior (CP, art. 7º)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9976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626568"/>
            <a:ext cx="7464039" cy="1143000"/>
          </a:xfrm>
        </p:spPr>
        <p:txBody>
          <a:bodyPr/>
          <a:lstStyle/>
          <a:p>
            <a:r>
              <a:rPr lang="pt-BR" dirty="0" smtClean="0"/>
              <a:t>Validade e vigência legal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b="1" dirty="0" smtClean="0"/>
              <a:t>Lei:</a:t>
            </a:r>
            <a:r>
              <a:rPr lang="pt-BR" dirty="0" smtClean="0"/>
              <a:t> elaboração, promulgação, publicação</a:t>
            </a:r>
          </a:p>
          <a:p>
            <a:pPr lvl="1"/>
            <a:r>
              <a:rPr lang="pt-BR" dirty="0" smtClean="0"/>
              <a:t>L. elaborada: válida</a:t>
            </a:r>
          </a:p>
          <a:p>
            <a:pPr lvl="1"/>
            <a:r>
              <a:rPr lang="pt-BR" dirty="0" smtClean="0"/>
              <a:t>L. promulgada e publicada: vigente</a:t>
            </a:r>
          </a:p>
          <a:p>
            <a:pPr lvl="1"/>
            <a:r>
              <a:rPr lang="pt-BR" i="1" dirty="0" err="1" smtClean="0"/>
              <a:t>Vacatio</a:t>
            </a:r>
            <a:r>
              <a:rPr lang="pt-BR" i="1" dirty="0" smtClean="0"/>
              <a:t> Legis</a:t>
            </a:r>
            <a:r>
              <a:rPr lang="pt-BR" dirty="0"/>
              <a:t> </a:t>
            </a:r>
            <a:r>
              <a:rPr lang="pt-BR" dirty="0" smtClean="0"/>
              <a:t>= </a:t>
            </a:r>
            <a:r>
              <a:rPr lang="pt-BR" b="1" dirty="0" err="1" smtClean="0">
                <a:latin typeface="Lucida Grande"/>
                <a:ea typeface="Lucida Grande"/>
                <a:cs typeface="Lucida Grande"/>
              </a:rPr>
              <a:t>Δ</a:t>
            </a:r>
            <a:r>
              <a:rPr lang="pt-BR" b="1" i="1" dirty="0" smtClean="0">
                <a:latin typeface="Lucida Grande"/>
                <a:ea typeface="Lucida Grande"/>
                <a:cs typeface="Lucida Grande"/>
              </a:rPr>
              <a:t> </a:t>
            </a:r>
            <a:r>
              <a:rPr lang="pt-BR" dirty="0" smtClean="0">
                <a:ea typeface="Lucida Grande"/>
                <a:cs typeface="Lucida Grande"/>
              </a:rPr>
              <a:t>publicação / vigência</a:t>
            </a: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846593" y="2665584"/>
            <a:ext cx="7459207" cy="258532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PT" b="1" dirty="0" smtClean="0"/>
              <a:t>Decreto-lei 4.657- </a:t>
            </a:r>
            <a:r>
              <a:rPr lang="pt-PT" dirty="0" err="1" smtClean="0"/>
              <a:t>Art</a:t>
            </a:r>
            <a:r>
              <a:rPr lang="pt-PT" dirty="0" smtClean="0"/>
              <a:t>. 1</a:t>
            </a:r>
            <a:r>
              <a:rPr lang="pt-PT" u="sng" baseline="30000" dirty="0" smtClean="0"/>
              <a:t>o</a:t>
            </a:r>
            <a:r>
              <a:rPr lang="pt-PT" dirty="0" smtClean="0"/>
              <a:t>  Salvo disposição contrária, a lei começa a vigorar em todo o país quarenta e cinco dias depois de oficialmente publicada.</a:t>
            </a:r>
          </a:p>
          <a:p>
            <a:endParaRPr lang="pt-PT" dirty="0" smtClean="0"/>
          </a:p>
          <a:p>
            <a:r>
              <a:rPr lang="pt-PT" b="1" dirty="0" smtClean="0"/>
              <a:t>Código Civil (2002) -</a:t>
            </a:r>
            <a:r>
              <a:rPr lang="pt-PT" dirty="0" smtClean="0"/>
              <a:t> </a:t>
            </a:r>
            <a:r>
              <a:rPr lang="pt-PT" dirty="0" err="1" smtClean="0"/>
              <a:t>Art</a:t>
            </a:r>
            <a:r>
              <a:rPr lang="pt-PT" dirty="0" smtClean="0"/>
              <a:t>. 2.044. Este Código entrará em vigor 1 (um) ano após a sua publicação.</a:t>
            </a:r>
          </a:p>
          <a:p>
            <a:r>
              <a:rPr lang="pt-PT" dirty="0" smtClean="0"/>
              <a:t> </a:t>
            </a:r>
          </a:p>
          <a:p>
            <a:r>
              <a:rPr lang="pt-PT" b="1" dirty="0" smtClean="0"/>
              <a:t>Lei 13.106, 17-mar-2014 -</a:t>
            </a:r>
            <a:r>
              <a:rPr lang="pt-PT" dirty="0" smtClean="0"/>
              <a:t>Esta lei entrará em vigor no dia de sua publicação.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50107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5234563"/>
            <a:ext cx="6512511" cy="1143000"/>
          </a:xfrm>
        </p:spPr>
        <p:txBody>
          <a:bodyPr/>
          <a:lstStyle/>
          <a:p>
            <a:r>
              <a:rPr lang="pt-BR" dirty="0" smtClean="0"/>
              <a:t>Continuidade da lei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dirty="0" smtClean="0"/>
              <a:t> Leis: validade indeterminada (regra)</a:t>
            </a:r>
          </a:p>
          <a:p>
            <a:r>
              <a:rPr lang="pt-BR" dirty="0" smtClean="0"/>
              <a:t> Perda de validade:</a:t>
            </a:r>
          </a:p>
          <a:p>
            <a:pPr lvl="1"/>
            <a:r>
              <a:rPr lang="pt-BR" dirty="0" smtClean="0"/>
              <a:t>Caducidade (exceção)</a:t>
            </a:r>
          </a:p>
          <a:p>
            <a:pPr lvl="1"/>
            <a:r>
              <a:rPr lang="pt-BR" dirty="0" smtClean="0"/>
              <a:t>Revogação expressa</a:t>
            </a:r>
          </a:p>
          <a:p>
            <a:pPr lvl="1"/>
            <a:r>
              <a:rPr lang="pt-BR" dirty="0" smtClean="0"/>
              <a:t>Revogação tácita</a:t>
            </a:r>
            <a:endParaRPr lang="pt-BR" dirty="0"/>
          </a:p>
        </p:txBody>
      </p:sp>
      <p:grpSp>
        <p:nvGrpSpPr>
          <p:cNvPr id="13" name="Group 12"/>
          <p:cNvGrpSpPr/>
          <p:nvPr/>
        </p:nvGrpSpPr>
        <p:grpSpPr>
          <a:xfrm>
            <a:off x="4327035" y="2312786"/>
            <a:ext cx="2931726" cy="646331"/>
            <a:chOff x="4327035" y="2312786"/>
            <a:chExt cx="2931726" cy="646331"/>
          </a:xfrm>
        </p:grpSpPr>
        <p:sp>
          <p:nvSpPr>
            <p:cNvPr id="4" name="Line Callout 1 3"/>
            <p:cNvSpPr/>
            <p:nvPr/>
          </p:nvSpPr>
          <p:spPr>
            <a:xfrm>
              <a:off x="4327037" y="2328466"/>
              <a:ext cx="2931724" cy="611517"/>
            </a:xfrm>
            <a:prstGeom prst="borderCallout1">
              <a:avLst>
                <a:gd name="adj1" fmla="val 49519"/>
                <a:gd name="adj2" fmla="val -2587"/>
                <a:gd name="adj3" fmla="val 48398"/>
                <a:gd name="adj4" fmla="val -18838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327035" y="2312786"/>
              <a:ext cx="29317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>
                  <a:solidFill>
                    <a:schemeClr val="bg1"/>
                  </a:solidFill>
                </a:rPr>
                <a:t>“Revogam-se todas as disposições em contrário”</a:t>
              </a:r>
              <a:endParaRPr lang="pt-BR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543799" y="1932066"/>
            <a:ext cx="890787" cy="545359"/>
            <a:chOff x="7543799" y="1932066"/>
            <a:chExt cx="890787" cy="545359"/>
          </a:xfrm>
        </p:grpSpPr>
        <p:sp>
          <p:nvSpPr>
            <p:cNvPr id="6" name="Line Callout 1 5"/>
            <p:cNvSpPr/>
            <p:nvPr/>
          </p:nvSpPr>
          <p:spPr>
            <a:xfrm>
              <a:off x="7543799" y="1932066"/>
              <a:ext cx="890787" cy="545359"/>
            </a:xfrm>
            <a:prstGeom prst="borderCallout1">
              <a:avLst>
                <a:gd name="adj1" fmla="val 46955"/>
                <a:gd name="adj2" fmla="val -5823"/>
                <a:gd name="adj3" fmla="val 48709"/>
                <a:gd name="adj4" fmla="val -388882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606512" y="2006744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>
                  <a:solidFill>
                    <a:schemeClr val="bg1"/>
                  </a:solidFill>
                </a:rPr>
                <a:t>LC 95</a:t>
              </a:r>
              <a:endParaRPr lang="pt-BR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238535" y="3465493"/>
            <a:ext cx="7067265" cy="1479411"/>
            <a:chOff x="1238535" y="3465493"/>
            <a:chExt cx="7067265" cy="1479411"/>
          </a:xfrm>
        </p:grpSpPr>
        <p:sp>
          <p:nvSpPr>
            <p:cNvPr id="8" name="TextBox 7"/>
            <p:cNvSpPr txBox="1"/>
            <p:nvPr/>
          </p:nvSpPr>
          <p:spPr>
            <a:xfrm>
              <a:off x="5217300" y="3467576"/>
              <a:ext cx="3088500" cy="1477328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pt-BR" b="1" dirty="0" smtClean="0"/>
                <a:t>CRFB 1988, art. 105, </a:t>
              </a:r>
              <a:r>
                <a:rPr lang="pt-BR" b="1" dirty="0" err="1" smtClean="0"/>
                <a:t>I</a:t>
              </a:r>
              <a:r>
                <a:rPr lang="pt-BR" b="1" dirty="0" smtClean="0"/>
                <a:t>, </a:t>
              </a:r>
              <a:r>
                <a:rPr lang="pt-BR" b="1" i="1" dirty="0" err="1" smtClean="0"/>
                <a:t>i</a:t>
              </a:r>
              <a:r>
                <a:rPr lang="pt-BR" b="1" dirty="0" smtClean="0"/>
                <a:t>:</a:t>
              </a:r>
            </a:p>
            <a:p>
              <a:r>
                <a:rPr lang="pt-BR" dirty="0" smtClean="0"/>
                <a:t>Compete ao STJ processar e julgar a homologação de sentenças estrangeiras </a:t>
              </a:r>
            </a:p>
            <a:p>
              <a:r>
                <a:rPr lang="pt-BR" dirty="0" smtClean="0"/>
                <a:t>(EC 45/2004)</a:t>
              </a:r>
              <a:endParaRPr lang="pt-BR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38535" y="3465493"/>
              <a:ext cx="3088500" cy="1477328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pt-BR" b="1" dirty="0" err="1" smtClean="0"/>
                <a:t>D-l</a:t>
              </a:r>
              <a:r>
                <a:rPr lang="pt-BR" b="1" dirty="0" smtClean="0"/>
                <a:t> 4657/1942, art. 15, </a:t>
              </a:r>
              <a:r>
                <a:rPr lang="pt-BR" b="1" i="1" dirty="0" smtClean="0"/>
                <a:t>e</a:t>
              </a:r>
              <a:r>
                <a:rPr lang="pt-BR" b="1" dirty="0" smtClean="0"/>
                <a:t>:</a:t>
              </a:r>
            </a:p>
            <a:p>
              <a:r>
                <a:rPr lang="pt-BR" dirty="0" smtClean="0"/>
                <a:t>Será executada no Brasil a sentença estrangeira que tiver sigo homologada pelo STF</a:t>
              </a:r>
              <a:endParaRPr lang="pt-BR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640590" y="3736703"/>
              <a:ext cx="377214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500" b="1" dirty="0" err="1" smtClean="0"/>
                <a:t>X</a:t>
              </a:r>
              <a:endParaRPr lang="pt-BR" sz="25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304044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917" y="5391362"/>
            <a:ext cx="7474884" cy="1143000"/>
          </a:xfrm>
        </p:spPr>
        <p:txBody>
          <a:bodyPr/>
          <a:lstStyle/>
          <a:p>
            <a:r>
              <a:rPr lang="pt-BR" dirty="0" smtClean="0"/>
              <a:t>Efeitos das leis no tempo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041" y="731520"/>
            <a:ext cx="8481618" cy="3474720"/>
          </a:xfrm>
        </p:spPr>
        <p:txBody>
          <a:bodyPr/>
          <a:lstStyle/>
          <a:p>
            <a:r>
              <a:rPr lang="pt-BR" b="1" dirty="0" smtClean="0"/>
              <a:t>Regra:</a:t>
            </a:r>
            <a:r>
              <a:rPr lang="pt-BR" dirty="0" smtClean="0"/>
              <a:t> o ato rege-se pela lei vigente em seu tempo (regra)</a:t>
            </a:r>
          </a:p>
          <a:p>
            <a:r>
              <a:rPr lang="pt-BR" b="1" dirty="0" smtClean="0"/>
              <a:t>Retroatividade:</a:t>
            </a:r>
            <a:r>
              <a:rPr lang="pt-BR" dirty="0" smtClean="0"/>
              <a:t> vige para atos anteriores a sua vigência</a:t>
            </a:r>
          </a:p>
          <a:p>
            <a:r>
              <a:rPr lang="pt-BR" b="1" dirty="0" err="1" smtClean="0"/>
              <a:t>Ultratividade</a:t>
            </a:r>
            <a:r>
              <a:rPr lang="pt-BR" b="1" dirty="0" smtClean="0"/>
              <a:t>:</a:t>
            </a:r>
            <a:r>
              <a:rPr lang="pt-BR" dirty="0" smtClean="0"/>
              <a:t> vige para atos posteriores a sua validade </a:t>
            </a:r>
            <a:endParaRPr lang="pt-BR" dirty="0"/>
          </a:p>
        </p:txBody>
      </p:sp>
      <p:grpSp>
        <p:nvGrpSpPr>
          <p:cNvPr id="9" name="Group 8"/>
          <p:cNvGrpSpPr/>
          <p:nvPr/>
        </p:nvGrpSpPr>
        <p:grpSpPr>
          <a:xfrm>
            <a:off x="972015" y="2880702"/>
            <a:ext cx="7713413" cy="2121188"/>
            <a:chOff x="972015" y="2880702"/>
            <a:chExt cx="7713413" cy="2121188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4515167" y="2885102"/>
              <a:ext cx="0" cy="2116788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972015" y="3904296"/>
              <a:ext cx="7713413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1081759" y="3371180"/>
              <a:ext cx="3386376" cy="313598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Lei A</a:t>
              </a:r>
              <a:endParaRPr lang="pt-BR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636210" y="3371180"/>
              <a:ext cx="3386376" cy="313598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Lei </a:t>
              </a:r>
              <a:r>
                <a:rPr lang="pt-BR" dirty="0" err="1" smtClean="0"/>
                <a:t>B</a:t>
              </a:r>
              <a:endParaRPr lang="pt-BR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589177" y="2880702"/>
              <a:ext cx="0" cy="2116788"/>
            </a:xfrm>
            <a:prstGeom prst="line">
              <a:avLst/>
            </a:prstGeom>
            <a:ln w="25400">
              <a:solidFill>
                <a:schemeClr val="accent3">
                  <a:lumMod val="75000"/>
                </a:schemeClr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Pentagon 7"/>
            <p:cNvSpPr/>
            <p:nvPr/>
          </p:nvSpPr>
          <p:spPr>
            <a:xfrm>
              <a:off x="2727914" y="4080800"/>
              <a:ext cx="3637219" cy="278214"/>
            </a:xfrm>
            <a:prstGeom prst="homePlat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 (</a:t>
              </a:r>
              <a:r>
                <a:rPr lang="pt-BR" dirty="0" err="1" smtClean="0"/>
                <a:t>ultratividade</a:t>
              </a:r>
              <a:r>
                <a:rPr lang="pt-BR" dirty="0" smtClean="0"/>
                <a:t> A)</a:t>
              </a:r>
              <a:endParaRPr lang="pt-BR" dirty="0"/>
            </a:p>
          </p:txBody>
        </p:sp>
        <p:sp>
          <p:nvSpPr>
            <p:cNvPr id="13" name="Pentagon 12"/>
            <p:cNvSpPr/>
            <p:nvPr/>
          </p:nvSpPr>
          <p:spPr>
            <a:xfrm rot="10800000">
              <a:off x="2727912" y="4590395"/>
              <a:ext cx="3637220" cy="306613"/>
            </a:xfrm>
            <a:prstGeom prst="homePlat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328523" y="4527677"/>
              <a:ext cx="25558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chemeClr val="bg1"/>
                  </a:solidFill>
                </a:rPr>
                <a:t>Ato (retroatividade </a:t>
              </a:r>
              <a:r>
                <a:rPr lang="pt-BR" b="1" dirty="0" err="1" smtClean="0">
                  <a:solidFill>
                    <a:schemeClr val="bg1"/>
                  </a:solidFill>
                </a:rPr>
                <a:t>B</a:t>
              </a:r>
              <a:r>
                <a:rPr lang="pt-BR" b="1" dirty="0" smtClean="0">
                  <a:solidFill>
                    <a:schemeClr val="bg1"/>
                  </a:solidFill>
                </a:rPr>
                <a:t>)</a:t>
              </a:r>
              <a:endParaRPr lang="pt-BR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Cloud 14"/>
            <p:cNvSpPr/>
            <p:nvPr/>
          </p:nvSpPr>
          <p:spPr>
            <a:xfrm>
              <a:off x="1975386" y="4033760"/>
              <a:ext cx="736847" cy="446877"/>
            </a:xfrm>
            <a:prstGeom prst="clou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53775" y="4049440"/>
              <a:ext cx="5362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FFFFFF"/>
                  </a:solidFill>
                </a:rPr>
                <a:t>Ato</a:t>
              </a: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1975386" y="4555013"/>
              <a:ext cx="736847" cy="446877"/>
              <a:chOff x="6407787" y="4527677"/>
              <a:chExt cx="736847" cy="446877"/>
            </a:xfrm>
          </p:grpSpPr>
          <p:sp>
            <p:nvSpPr>
              <p:cNvPr id="16" name="Cloud 15"/>
              <p:cNvSpPr/>
              <p:nvPr/>
            </p:nvSpPr>
            <p:spPr>
              <a:xfrm>
                <a:off x="6407787" y="4527677"/>
                <a:ext cx="736847" cy="446877"/>
              </a:xfrm>
              <a:prstGeom prst="cloud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177" y="4527677"/>
                <a:ext cx="5362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dirty="0">
                    <a:solidFill>
                      <a:srgbClr val="FFFFFF"/>
                    </a:solidFill>
                  </a:rPr>
                  <a:t>Ato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84571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5231" y="5187523"/>
            <a:ext cx="6512511" cy="1143000"/>
          </a:xfrm>
        </p:spPr>
        <p:txBody>
          <a:bodyPr/>
          <a:lstStyle/>
          <a:p>
            <a:r>
              <a:rPr lang="pt-BR" dirty="0" err="1" smtClean="0"/>
              <a:t>Ultratividade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641645"/>
            <a:ext cx="6400800" cy="3474720"/>
          </a:xfrm>
        </p:spPr>
        <p:txBody>
          <a:bodyPr/>
          <a:lstStyle/>
          <a:p>
            <a:r>
              <a:rPr lang="pt-BR" b="1" dirty="0" smtClean="0"/>
              <a:t>Direito adquirido:</a:t>
            </a:r>
            <a:r>
              <a:rPr lang="pt-BR" dirty="0" smtClean="0"/>
              <a:t> pode ser exercido sem necessidade de autorização.</a:t>
            </a:r>
          </a:p>
          <a:p>
            <a:r>
              <a:rPr lang="pt-BR" b="1" dirty="0" smtClean="0"/>
              <a:t>Ato jurídico perfeito:</a:t>
            </a:r>
            <a:r>
              <a:rPr lang="pt-BR" dirty="0" smtClean="0"/>
              <a:t> concluído segundo formas legais do momento de celebração</a:t>
            </a:r>
          </a:p>
          <a:p>
            <a:r>
              <a:rPr lang="pt-BR" b="1" dirty="0" smtClean="0"/>
              <a:t>Coisa julgada:</a:t>
            </a:r>
            <a:r>
              <a:rPr lang="pt-BR" dirty="0" smtClean="0"/>
              <a:t> decisão judicial de que não caiba mais recurso.</a:t>
            </a:r>
            <a:endParaRPr lang="pt-BR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555515"/>
            <a:ext cx="6400800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err="1" smtClean="0"/>
              <a:t>Constituição</a:t>
            </a:r>
            <a:r>
              <a:rPr lang="en-US" b="1" dirty="0" smtClean="0"/>
              <a:t> de 1988, art. 5o, XXXVI </a:t>
            </a:r>
            <a:r>
              <a:rPr lang="en-US" dirty="0"/>
              <a:t>- a lei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prejudicará</a:t>
            </a:r>
            <a:r>
              <a:rPr lang="en-US" dirty="0"/>
              <a:t> o </a:t>
            </a:r>
            <a:r>
              <a:rPr lang="en-US" dirty="0" err="1"/>
              <a:t>direito</a:t>
            </a:r>
            <a:r>
              <a:rPr lang="en-US" dirty="0"/>
              <a:t> </a:t>
            </a:r>
            <a:r>
              <a:rPr lang="en-US" dirty="0" err="1"/>
              <a:t>adquirido</a:t>
            </a:r>
            <a:r>
              <a:rPr lang="en-US" dirty="0"/>
              <a:t>, o </a:t>
            </a:r>
            <a:r>
              <a:rPr lang="en-US" dirty="0" err="1"/>
              <a:t>ato</a:t>
            </a:r>
            <a:r>
              <a:rPr lang="en-US" dirty="0"/>
              <a:t> </a:t>
            </a:r>
            <a:r>
              <a:rPr lang="en-US" dirty="0" err="1"/>
              <a:t>jurídico</a:t>
            </a:r>
            <a:r>
              <a:rPr lang="en-US" dirty="0"/>
              <a:t> </a:t>
            </a:r>
            <a:r>
              <a:rPr lang="en-US" dirty="0" err="1"/>
              <a:t>perfeito</a:t>
            </a:r>
            <a:r>
              <a:rPr lang="en-US" dirty="0"/>
              <a:t> e a </a:t>
            </a:r>
            <a:r>
              <a:rPr lang="en-US" dirty="0" err="1"/>
              <a:t>coisa</a:t>
            </a:r>
            <a:r>
              <a:rPr lang="en-US" dirty="0"/>
              <a:t> </a:t>
            </a:r>
            <a:r>
              <a:rPr lang="en-US" dirty="0" err="1" smtClean="0"/>
              <a:t>julgada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769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4041" y="5262924"/>
            <a:ext cx="6512511" cy="1143000"/>
          </a:xfrm>
        </p:spPr>
        <p:txBody>
          <a:bodyPr/>
          <a:lstStyle/>
          <a:p>
            <a:r>
              <a:rPr lang="pt-BR" dirty="0" smtClean="0"/>
              <a:t>Retroatividade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t-BR" dirty="0" smtClean="0"/>
              <a:t> Lei penal benéfica</a:t>
            </a:r>
          </a:p>
          <a:p>
            <a:r>
              <a:rPr lang="pt-BR" dirty="0" smtClean="0"/>
              <a:t> Outros casos?</a:t>
            </a: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2754652" y="1678466"/>
            <a:ext cx="2701178" cy="35394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PT" sz="1600" b="1" dirty="0" smtClean="0"/>
              <a:t>Código Civil de 2002, </a:t>
            </a:r>
            <a:r>
              <a:rPr lang="pt-PT" sz="1600" b="1" dirty="0" err="1" smtClean="0"/>
              <a:t>art</a:t>
            </a:r>
            <a:r>
              <a:rPr lang="pt-PT" sz="1600" b="1" dirty="0" smtClean="0"/>
              <a:t>. 1331: </a:t>
            </a:r>
            <a:r>
              <a:rPr lang="pt-PT" sz="1600" dirty="0" smtClean="0"/>
              <a:t>Abrigos para veículos (…) não poderão ser alienados ou alugados a pessoas estranhas ao condomínio, salvo autorização expressa na convenção de condomínio. (Lei 12.607, 4-abr-2012)</a:t>
            </a:r>
          </a:p>
          <a:p>
            <a:endParaRPr lang="pt-PT" sz="1600" dirty="0" smtClean="0"/>
          </a:p>
          <a:p>
            <a:r>
              <a:rPr lang="pt-PT" sz="1600" dirty="0" smtClean="0">
                <a:solidFill>
                  <a:srgbClr val="FFFF00"/>
                </a:solidFill>
              </a:rPr>
              <a:t>Proprietário de vaga de garagem adquirida antes de 04/04/2012 pode alugá-la?</a:t>
            </a:r>
            <a:endParaRPr lang="pt-PT" sz="16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2241" y="1678466"/>
            <a:ext cx="2283219" cy="255454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PT" sz="1600" b="1" dirty="0" smtClean="0">
                <a:solidFill>
                  <a:schemeClr val="accent1">
                    <a:lumMod val="75000"/>
                  </a:schemeClr>
                </a:solidFill>
              </a:rPr>
              <a:t>Lei 6515, 26-dez-1977)</a:t>
            </a:r>
          </a:p>
          <a:p>
            <a:r>
              <a:rPr lang="pt-PT" sz="1600" dirty="0" smtClean="0">
                <a:solidFill>
                  <a:schemeClr val="accent1">
                    <a:lumMod val="75000"/>
                  </a:schemeClr>
                </a:solidFill>
              </a:rPr>
              <a:t>A sociedade conjugal termina (...) pelo divórcio.</a:t>
            </a:r>
          </a:p>
          <a:p>
            <a:endParaRPr lang="pt-PT" sz="1600" dirty="0" smtClean="0"/>
          </a:p>
          <a:p>
            <a:r>
              <a:rPr lang="pt-PT" sz="1600" dirty="0" smtClean="0">
                <a:solidFill>
                  <a:srgbClr val="FFFF00"/>
                </a:solidFill>
              </a:rPr>
              <a:t>Casal que contraiu matrimônio antes de 26-dez-1977 pode divorciar-se?</a:t>
            </a:r>
            <a:endParaRPr lang="pt-PT" sz="16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59638" y="1659102"/>
            <a:ext cx="3234751" cy="35394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PT" sz="1600" b="1" dirty="0" smtClean="0"/>
              <a:t>Decreto 49.800, de 23-jul-2008</a:t>
            </a:r>
            <a:r>
              <a:rPr lang="pt-PT" sz="1600" dirty="0" smtClean="0"/>
              <a:t>.</a:t>
            </a:r>
          </a:p>
          <a:p>
            <a:endParaRPr lang="pt-PT" sz="1600" dirty="0" smtClean="0"/>
          </a:p>
          <a:p>
            <a:r>
              <a:rPr lang="pt-PT" sz="1600" dirty="0" smtClean="0"/>
              <a:t>O Programa de Restrição ao Trânsito de Veículos Automotores Pesados (…) fica implantado no Município de São Paulo (…) entre 7h e 10h e entre 17h e 20h, de segunda a sexta-feira, exceto feriados.</a:t>
            </a:r>
          </a:p>
          <a:p>
            <a:r>
              <a:rPr lang="pt-PT" sz="1600" dirty="0" smtClean="0"/>
              <a:t> </a:t>
            </a:r>
          </a:p>
          <a:p>
            <a:r>
              <a:rPr lang="pt-PT" sz="1600" dirty="0" smtClean="0">
                <a:solidFill>
                  <a:srgbClr val="FFFF00"/>
                </a:solidFill>
              </a:rPr>
              <a:t>Proprietário de caminhão antes de 23-jul-2008 é imune ao rodízio?</a:t>
            </a:r>
            <a:endParaRPr lang="pt-PT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822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382</TotalTime>
  <Words>748</Words>
  <Application>Microsoft Macintosh PowerPoint</Application>
  <PresentationFormat>On-screen Show (4:3)</PresentationFormat>
  <Paragraphs>83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Slipstream</vt:lpstr>
      <vt:lpstr>O direito no espaço e no tempo</vt:lpstr>
      <vt:lpstr>Os limites do direito</vt:lpstr>
      <vt:lpstr>Territorialidade e nacionalidade</vt:lpstr>
      <vt:lpstr>Validade e vigência legal</vt:lpstr>
      <vt:lpstr>Continuidade da lei</vt:lpstr>
      <vt:lpstr>Efeitos das leis no tempo</vt:lpstr>
      <vt:lpstr>Ultratividade</vt:lpstr>
      <vt:lpstr>Retroatividade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direito no espaço e no tempo</dc:title>
  <dc:creator>Rafael Mafei</dc:creator>
  <cp:lastModifiedBy>Rafael Mafei</cp:lastModifiedBy>
  <cp:revision>21</cp:revision>
  <dcterms:created xsi:type="dcterms:W3CDTF">2015-03-19T21:53:41Z</dcterms:created>
  <dcterms:modified xsi:type="dcterms:W3CDTF">2015-03-24T17:33:47Z</dcterms:modified>
</cp:coreProperties>
</file>