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57" r:id="rId8"/>
    <p:sldId id="258" r:id="rId9"/>
    <p:sldId id="260" r:id="rId10"/>
    <p:sldId id="259" r:id="rId11"/>
    <p:sldId id="261" r:id="rId12"/>
    <p:sldId id="262" r:id="rId13"/>
    <p:sldId id="269" r:id="rId14"/>
    <p:sldId id="268" r:id="rId15"/>
    <p:sldId id="270" r:id="rId16"/>
    <p:sldId id="273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819"/>
  </p:normalViewPr>
  <p:slideViewPr>
    <p:cSldViewPr snapToGrid="0" snapToObjects="1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571_a.C." TargetMode="External"/><Relationship Id="rId4" Type="http://schemas.openxmlformats.org/officeDocument/2006/relationships/hyperlink" Target="https://pt.wikipedia.org/wiki/570_a.C.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2" y="1243361"/>
            <a:ext cx="8915399" cy="22627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600" dirty="0" smtClean="0"/>
              <a:t>COMO TRABALHAR A TABUADA NOS DIAS DE HOJE? 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 smtClean="0"/>
              <a:t>SUELI FANIZZI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11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908" y="546423"/>
            <a:ext cx="5932139" cy="579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3673" y="673667"/>
            <a:ext cx="6381633" cy="5404445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3558209" y="496957"/>
            <a:ext cx="6997148" cy="5933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5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606" y="356839"/>
            <a:ext cx="8028194" cy="602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0235" y="1113183"/>
            <a:ext cx="4729555" cy="548065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95360" y="196727"/>
            <a:ext cx="8911687" cy="1280890"/>
          </a:xfrm>
        </p:spPr>
        <p:txBody>
          <a:bodyPr/>
          <a:lstStyle/>
          <a:p>
            <a:r>
              <a:rPr lang="pt-BR" dirty="0" smtClean="0"/>
              <a:t>A TABUADA NAS MÃOS!!</a:t>
            </a:r>
            <a:br>
              <a:rPr lang="pt-BR" dirty="0" smtClean="0"/>
            </a:br>
            <a:r>
              <a:rPr lang="pt-BR" sz="2400" dirty="0" smtClean="0"/>
              <a:t>A tabuada do 9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2307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5564" y="170196"/>
            <a:ext cx="8911687" cy="1280890"/>
          </a:xfrm>
        </p:spPr>
        <p:txBody>
          <a:bodyPr/>
          <a:lstStyle/>
          <a:p>
            <a:r>
              <a:rPr lang="pt-BR" dirty="0" smtClean="0"/>
              <a:t>A TABUADA NAS MÃOS</a:t>
            </a:r>
            <a:r>
              <a:rPr lang="pt-BR" dirty="0"/>
              <a:t>!!</a:t>
            </a:r>
            <a:br>
              <a:rPr lang="pt-BR" dirty="0"/>
            </a:br>
            <a:r>
              <a:rPr lang="pt-BR" sz="2400" dirty="0" smtClean="0"/>
              <a:t>As tabuadas do 6, 7 e 8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9974" y="1351695"/>
            <a:ext cx="6268730" cy="529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1339" y="365213"/>
            <a:ext cx="9834838" cy="128089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Explorando os algoritmos de outras maneiras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964873" y="2656022"/>
            <a:ext cx="6096000" cy="37888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lphaLcPeriod"/>
            </a:pPr>
            <a:r>
              <a:rPr lang="pt-BR" dirty="0">
                <a:latin typeface="Calibri" charset="0"/>
                <a:ea typeface="Calibri" charset="0"/>
                <a:cs typeface="Calibri" charset="0"/>
              </a:rPr>
              <a:t>Na resposta poderá haver unidade de milhar? Por quê?</a:t>
            </a:r>
            <a:endParaRPr lang="pt-BR" sz="1200" dirty="0"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lphaLcPeriod"/>
            </a:pPr>
            <a:r>
              <a:rPr lang="pt-BR" kern="0" dirty="0">
                <a:latin typeface="Calibri" charset="0"/>
                <a:ea typeface="Calibri" charset="0"/>
                <a:cs typeface="Calibri" charset="0"/>
              </a:rPr>
              <a:t>A resposta é maior ou menor que 500? Por quê?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lphaLcPeriod"/>
            </a:pPr>
            <a:r>
              <a:rPr lang="pt-BR" dirty="0">
                <a:latin typeface="Calibri" charset="0"/>
                <a:ea typeface="Calibri" charset="0"/>
                <a:cs typeface="Calibri" charset="0"/>
              </a:rPr>
              <a:t>É possível encontrarmos como resposta o algarismo 3 na ordem das centenas? Por quê?</a:t>
            </a:r>
            <a:endParaRPr lang="pt-BR" sz="1200" dirty="0"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lphaLcPeriod"/>
            </a:pPr>
            <a:r>
              <a:rPr lang="pt-BR" dirty="0">
                <a:latin typeface="Calibri" charset="0"/>
                <a:ea typeface="Calibri" charset="0"/>
                <a:cs typeface="Calibri" charset="0"/>
              </a:rPr>
              <a:t>Essa divisão é exata? Por quê?</a:t>
            </a:r>
            <a:endParaRPr lang="pt-BR" sz="1200" dirty="0"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lphaLcPeriod"/>
            </a:pPr>
            <a:r>
              <a:rPr lang="pt-BR" dirty="0">
                <a:latin typeface="Calibri" charset="0"/>
                <a:ea typeface="Calibri" charset="0"/>
                <a:cs typeface="Calibri" charset="0"/>
              </a:rPr>
              <a:t>O que você poderia fazer para que esta divisão tivesse resto?</a:t>
            </a:r>
            <a:endParaRPr lang="pt-BR" sz="1200" dirty="0"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lphaLcPeriod"/>
            </a:pPr>
            <a:r>
              <a:rPr lang="pt-BR" dirty="0">
                <a:latin typeface="Calibri" charset="0"/>
                <a:ea typeface="Calibri" charset="0"/>
                <a:cs typeface="Calibri" charset="0"/>
              </a:rPr>
              <a:t>Se dividíssemos o mesmo número por 3 haveria resto?</a:t>
            </a:r>
            <a:endParaRPr lang="pt-BR" sz="1200" dirty="0"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lphaLcPeriod"/>
            </a:pPr>
            <a:r>
              <a:rPr lang="pt-BR" dirty="0">
                <a:latin typeface="Calibri" charset="0"/>
                <a:ea typeface="Calibri" charset="0"/>
                <a:cs typeface="Calibri" charset="0"/>
              </a:rPr>
              <a:t>Agora efetue a divisão.</a:t>
            </a:r>
            <a:endParaRPr lang="pt-BR" sz="1200" u="none" strike="noStrike" dirty="0"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144459" y="1500146"/>
            <a:ext cx="17106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UM  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 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Conector Reto 20"/>
          <p:cNvCxnSpPr>
            <a:cxnSpLocks noChangeShapeType="1"/>
          </p:cNvCxnSpPr>
          <p:nvPr/>
        </p:nvCxnSpPr>
        <p:spPr bwMode="auto">
          <a:xfrm>
            <a:off x="5855123" y="2120110"/>
            <a:ext cx="136832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4315629" y="1806654"/>
            <a:ext cx="31034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   </a:t>
            </a: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   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8   2         </a:t>
            </a: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2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</a:t>
            </a:r>
            <a:r>
              <a:rPr kumimoji="0" lang="pt-BR" altLang="pt-B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</a:t>
            </a: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UM  C  </a:t>
            </a:r>
            <a:r>
              <a:rPr kumimoji="0" lang="pt-BR" alt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pt-BR" alt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Conector Reto 23"/>
          <p:cNvCxnSpPr/>
          <p:nvPr/>
        </p:nvCxnSpPr>
        <p:spPr>
          <a:xfrm>
            <a:off x="5855123" y="1646408"/>
            <a:ext cx="0" cy="4737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2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398" y="961053"/>
            <a:ext cx="76104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2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28" y="2601168"/>
            <a:ext cx="2403061" cy="207664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40" y="2601168"/>
            <a:ext cx="2732433" cy="2076649"/>
          </a:xfrm>
          <a:prstGeom prst="rect">
            <a:avLst/>
          </a:prstGeom>
        </p:spPr>
      </p:pic>
      <p:sp>
        <p:nvSpPr>
          <p:cNvPr id="24" name="Título 23"/>
          <p:cNvSpPr>
            <a:spLocks noGrp="1"/>
          </p:cNvSpPr>
          <p:nvPr>
            <p:ph type="title"/>
          </p:nvPr>
        </p:nvSpPr>
        <p:spPr>
          <a:xfrm>
            <a:off x="1956819" y="355753"/>
            <a:ext cx="8911687" cy="1280890"/>
          </a:xfrm>
        </p:spPr>
        <p:txBody>
          <a:bodyPr/>
          <a:lstStyle/>
          <a:p>
            <a:r>
              <a:rPr lang="pt-BR" dirty="0" smtClean="0"/>
              <a:t>Contas com buraco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51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070" y="1563756"/>
            <a:ext cx="3538330" cy="4789821"/>
          </a:xfrm>
          <a:prstGeom prst="rect">
            <a:avLst/>
          </a:prstGeom>
        </p:spPr>
      </p:pic>
      <p:sp>
        <p:nvSpPr>
          <p:cNvPr id="5" name="Título 23"/>
          <p:cNvSpPr>
            <a:spLocks noGrp="1"/>
          </p:cNvSpPr>
          <p:nvPr>
            <p:ph type="title"/>
          </p:nvPr>
        </p:nvSpPr>
        <p:spPr>
          <a:xfrm>
            <a:off x="1956819" y="355753"/>
            <a:ext cx="8911687" cy="1280890"/>
          </a:xfrm>
        </p:spPr>
        <p:txBody>
          <a:bodyPr/>
          <a:lstStyle/>
          <a:p>
            <a:r>
              <a:rPr lang="pt-BR" dirty="0" smtClean="0"/>
              <a:t>Contas com erro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7277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75520" y="620688"/>
            <a:ext cx="8445624" cy="1143000"/>
          </a:xfrm>
        </p:spPr>
        <p:txBody>
          <a:bodyPr>
            <a:noAutofit/>
          </a:bodyPr>
          <a:lstStyle/>
          <a:p>
            <a:pPr algn="ctr"/>
            <a:r>
              <a:rPr lang="pt-BR" sz="2000" dirty="0"/>
              <a:t>CONTAS COM ERRO: O QUE EU JÁ SEI? O QUE EU NÃO SEI?</a:t>
            </a:r>
            <a:endParaRPr lang="pt-BR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949" y="2186609"/>
            <a:ext cx="9095587" cy="232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4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013" y="974034"/>
            <a:ext cx="9594176" cy="475096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751592" y="212336"/>
            <a:ext cx="9803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ORDEM </a:t>
            </a:r>
            <a:r>
              <a:rPr lang="pt-BR" sz="2000" b="1" dirty="0" smtClean="0">
                <a:solidFill>
                  <a:srgbClr val="FF0000"/>
                </a:solidFill>
              </a:rPr>
              <a:t>DE </a:t>
            </a:r>
            <a:r>
              <a:rPr lang="pt-BR" sz="2000" b="1" dirty="0" smtClean="0">
                <a:solidFill>
                  <a:srgbClr val="FF0000"/>
                </a:solidFill>
              </a:rPr>
              <a:t>SISTEMATIZAÇÃO </a:t>
            </a:r>
            <a:r>
              <a:rPr lang="pt-BR" sz="2000" b="1" dirty="0" smtClean="0">
                <a:solidFill>
                  <a:srgbClr val="FF0000"/>
                </a:solidFill>
              </a:rPr>
              <a:t>DAS </a:t>
            </a:r>
            <a:r>
              <a:rPr lang="pt-BR" sz="2000" b="1" dirty="0" smtClean="0">
                <a:solidFill>
                  <a:srgbClr val="FF0000"/>
                </a:solidFill>
              </a:rPr>
              <a:t>TABUADAS (</a:t>
            </a:r>
            <a:r>
              <a:rPr lang="pt-BR" sz="2000" b="1" smtClean="0">
                <a:solidFill>
                  <a:srgbClr val="FF0000"/>
                </a:solidFill>
              </a:rPr>
              <a:t>RELAÇÕES ENTRE AS TABUADAS)</a:t>
            </a:r>
            <a:endParaRPr lang="pt-BR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965" y="959618"/>
            <a:ext cx="3817627" cy="5387998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745325" y="7765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244" y="946592"/>
            <a:ext cx="3873461" cy="54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356" y="1382751"/>
            <a:ext cx="3274625" cy="46680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77" y="1382751"/>
            <a:ext cx="3262894" cy="466808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839" y="1382752"/>
            <a:ext cx="3108325" cy="450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9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0636" y="1071288"/>
            <a:ext cx="3690163" cy="51454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48" y="943954"/>
            <a:ext cx="3815474" cy="527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6515" y="385654"/>
            <a:ext cx="3212364" cy="468958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73405" y="5642516"/>
            <a:ext cx="954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mtClean="0">
                <a:solidFill>
                  <a:srgbClr val="FF0000"/>
                </a:solidFill>
              </a:rPr>
              <a:t>5 + 2 = 7			3 </a:t>
            </a:r>
            <a:r>
              <a:rPr lang="pt-BR" sz="2400" b="1" dirty="0" smtClean="0">
                <a:solidFill>
                  <a:srgbClr val="FF0000"/>
                </a:solidFill>
              </a:rPr>
              <a:t>+ 4 = 7			6 + 1 = 7 		10 </a:t>
            </a:r>
            <a:r>
              <a:rPr lang="mr-IN" sz="2400" b="1" dirty="0" smtClean="0">
                <a:solidFill>
                  <a:srgbClr val="FF0000"/>
                </a:solidFill>
              </a:rPr>
              <a:t>–</a:t>
            </a:r>
            <a:r>
              <a:rPr lang="pt-BR" sz="2400" b="1" dirty="0" smtClean="0">
                <a:solidFill>
                  <a:srgbClr val="FF0000"/>
                </a:solidFill>
              </a:rPr>
              <a:t> 3 = 7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QUEM FOI PITÁGORAS?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1596" y="1527336"/>
            <a:ext cx="3796807" cy="500243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507095" y="6160434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sk-SK" dirty="0">
                <a:solidFill>
                  <a:srgbClr val="FF0000"/>
                </a:solidFill>
                <a:latin typeface="Arial" charset="0"/>
                <a:hlinkClick r:id="rId3" tooltip="571 a.C."/>
              </a:rPr>
              <a:t>571 a. C.</a:t>
            </a:r>
            <a:r>
              <a:rPr lang="sk-SK" dirty="0">
                <a:solidFill>
                  <a:srgbClr val="FF0000"/>
                </a:solidFill>
                <a:latin typeface="Arial" charset="0"/>
              </a:rPr>
              <a:t> </a:t>
            </a:r>
            <a:r>
              <a:rPr lang="sk-SK" dirty="0" smtClean="0">
                <a:solidFill>
                  <a:srgbClr val="FF0000"/>
                </a:solidFill>
                <a:latin typeface="Arial" charset="0"/>
              </a:rPr>
              <a:t>/ </a:t>
            </a:r>
            <a:r>
              <a:rPr lang="sk-SK" u="sng" dirty="0" smtClean="0">
                <a:solidFill>
                  <a:srgbClr val="FF0000"/>
                </a:solidFill>
                <a:latin typeface="Arial" charset="0"/>
                <a:hlinkClick r:id="rId4" tooltip="570 a.C."/>
              </a:rPr>
              <a:t>570</a:t>
            </a:r>
            <a:r>
              <a:rPr lang="sk-SK" u="sng" dirty="0">
                <a:solidFill>
                  <a:srgbClr val="FF0000"/>
                </a:solidFill>
                <a:latin typeface="Arial" charset="0"/>
                <a:hlinkClick r:id="rId4" tooltip="570 a.C."/>
              </a:rPr>
              <a:t> a. C.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602166"/>
            <a:ext cx="8915400" cy="5309056"/>
          </a:xfrm>
        </p:spPr>
        <p:txBody>
          <a:bodyPr>
            <a:noAutofit/>
          </a:bodyPr>
          <a:lstStyle/>
          <a:p>
            <a:r>
              <a:rPr lang="pt-BR" sz="2200" dirty="0" smtClean="0"/>
              <a:t>Pitágoras </a:t>
            </a:r>
            <a:r>
              <a:rPr lang="pt-BR" sz="2200" dirty="0"/>
              <a:t>foi um filósofo e matemático grego que fundou uma sociedade mística secreta, que era chamada Escola Pitagórica.</a:t>
            </a:r>
          </a:p>
          <a:p>
            <a:r>
              <a:rPr lang="pt-BR" sz="2200" dirty="0"/>
              <a:t>Os pitagóricos, como eram chamados os membros dessa seita, pensavam que podiam explicar tudo que havia no mundo através dos números.</a:t>
            </a:r>
          </a:p>
          <a:p>
            <a:r>
              <a:rPr lang="pt-BR" sz="2200" dirty="0" smtClean="0"/>
              <a:t>Os pitagóricos eram tão fascinados pelos números que chegaram a lhes atribuir qualidades muito curiosas. Para eles, os números pares eram considerados femininos e os ímpares, com exceção do 1, eram masculinos. </a:t>
            </a:r>
            <a:br>
              <a:rPr lang="pt-BR" sz="2200" dirty="0" smtClean="0"/>
            </a:br>
            <a:r>
              <a:rPr lang="pt-BR" sz="2200" dirty="0" smtClean="0"/>
              <a:t>O número 1 era gerador de todos os outros. O 5 era símbolo do casamento, pois é a soma do primeiro número feminino, o 2, com o primeiro masculino, o 3. </a:t>
            </a:r>
          </a:p>
          <a:p>
            <a:r>
              <a:rPr lang="pt-BR" sz="2200" dirty="0" smtClean="0"/>
              <a:t>Pitágoras </a:t>
            </a:r>
            <a:r>
              <a:rPr lang="pt-BR" sz="2200" dirty="0"/>
              <a:t>fez descobertas importantes na área da Geometria e inventou, entre outras coisas, uma tábua de multiplicação que ficou conhecida como "Tábua de Pitágoras".</a:t>
            </a:r>
          </a:p>
        </p:txBody>
      </p:sp>
    </p:spTree>
    <p:extLst>
      <p:ext uri="{BB962C8B-B14F-4D97-AF65-F5344CB8AC3E}">
        <p14:creationId xmlns:p14="http://schemas.microsoft.com/office/powerpoint/2010/main" val="8209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507" y="782444"/>
            <a:ext cx="5211491" cy="521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ch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Mecha</Template>
  <TotalTime>201</TotalTime>
  <Words>233</Words>
  <Application>Microsoft Macintosh PowerPoint</Application>
  <PresentationFormat>Widescreen</PresentationFormat>
  <Paragraphs>26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Calibri</vt:lpstr>
      <vt:lpstr>Century Gothic</vt:lpstr>
      <vt:lpstr>Mangal</vt:lpstr>
      <vt:lpstr>Wingdings 3</vt:lpstr>
      <vt:lpstr>Arial</vt:lpstr>
      <vt:lpstr>Mecha</vt:lpstr>
      <vt:lpstr>COMO TRABALHAR A TABUADA NOS DIAS DE HOJE?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QUEM FOI PITÁGORAS?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TABUADA NAS MÃOS!! A tabuada do 9</vt:lpstr>
      <vt:lpstr>A TABUADA NAS MÃOS!! As tabuadas do 6, 7 e 8</vt:lpstr>
      <vt:lpstr>Explorando os algoritmos de outras maneiras</vt:lpstr>
      <vt:lpstr>Apresentação do PowerPoint</vt:lpstr>
      <vt:lpstr>Contas com buraco</vt:lpstr>
      <vt:lpstr>Contas com erro</vt:lpstr>
      <vt:lpstr>CONTAS COM ERRO: O QUE EU JÁ SEI? O QUE EU NÃO SEI?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TRABALHAR A TABUADA NOS DIAS DE HOJE? E A CALCULADORA, COMO USÁ-LA EM SALA DE AULA?</dc:title>
  <dc:creator>Sueli Fanizzi</dc:creator>
  <cp:lastModifiedBy>Sueli Fanizzi</cp:lastModifiedBy>
  <cp:revision>27</cp:revision>
  <dcterms:created xsi:type="dcterms:W3CDTF">2017-03-22T15:48:06Z</dcterms:created>
  <dcterms:modified xsi:type="dcterms:W3CDTF">2017-08-30T02:25:43Z</dcterms:modified>
</cp:coreProperties>
</file>