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1" r:id="rId5"/>
    <p:sldId id="282" r:id="rId6"/>
    <p:sldId id="287" r:id="rId7"/>
    <p:sldId id="288" r:id="rId8"/>
    <p:sldId id="289" r:id="rId9"/>
    <p:sldId id="294" r:id="rId10"/>
    <p:sldId id="283" r:id="rId11"/>
    <p:sldId id="295" r:id="rId12"/>
    <p:sldId id="296" r:id="rId13"/>
    <p:sldId id="297" r:id="rId14"/>
    <p:sldId id="300" r:id="rId15"/>
    <p:sldId id="298" r:id="rId16"/>
    <p:sldId id="302" r:id="rId17"/>
    <p:sldId id="303" r:id="rId18"/>
    <p:sldId id="304" r:id="rId19"/>
    <p:sldId id="305" r:id="rId20"/>
    <p:sldId id="307" r:id="rId21"/>
    <p:sldId id="308" r:id="rId22"/>
    <p:sldId id="312" r:id="rId23"/>
    <p:sldId id="310" r:id="rId24"/>
    <p:sldId id="292" r:id="rId25"/>
    <p:sldId id="293" r:id="rId26"/>
    <p:sldId id="257" r:id="rId27"/>
    <p:sldId id="270" r:id="rId28"/>
    <p:sldId id="271" r:id="rId29"/>
    <p:sldId id="272" r:id="rId30"/>
    <p:sldId id="275" r:id="rId31"/>
    <p:sldId id="276" r:id="rId32"/>
    <p:sldId id="277" r:id="rId33"/>
    <p:sldId id="278" r:id="rId3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92"/>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p>
        </p:txBody>
      </p:sp>
      <p:sp>
        <p:nvSpPr>
          <p:cNvPr id="4" name="Espaço Reservado para Data 3"/>
          <p:cNvSpPr>
            <a:spLocks noGrp="1"/>
          </p:cNvSpPr>
          <p:nvPr>
            <p:ph type="dt" sz="half" idx="10"/>
          </p:nvPr>
        </p:nvSpPr>
        <p:spPr/>
        <p:txBody>
          <a:bodyPr/>
          <a:lstStyle/>
          <a:p>
            <a:fld id="{37325AA5-A024-4FA1-89EC-F4CC651F9FB8}" type="datetimeFigureOut">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376506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7325AA5-A024-4FA1-89EC-F4CC651F9FB8}" type="datetimeFigureOut">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3305228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7325AA5-A024-4FA1-89EC-F4CC651F9FB8}" type="datetimeFigureOut">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2767271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10"/>
          </p:nvPr>
        </p:nvSpPr>
        <p:spPr/>
        <p:txBody>
          <a:bodyPr/>
          <a:lstStyle/>
          <a:p>
            <a:fld id="{37325AA5-A024-4FA1-89EC-F4CC651F9FB8}" type="datetimeFigureOut">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1687297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37325AA5-A024-4FA1-89EC-F4CC651F9FB8}" type="datetimeFigureOut">
              <a:rPr lang="pt-BR" smtClean="0"/>
              <a:t>12/05/2023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710429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p:cNvSpPr>
            <a:spLocks noGrp="1"/>
          </p:cNvSpPr>
          <p:nvPr>
            <p:ph type="dt" sz="half" idx="10"/>
          </p:nvPr>
        </p:nvSpPr>
        <p:spPr/>
        <p:txBody>
          <a:bodyPr/>
          <a:lstStyle/>
          <a:p>
            <a:fld id="{37325AA5-A024-4FA1-89EC-F4CC651F9FB8}" type="datetimeFigureOut">
              <a:rPr lang="pt-BR" smtClean="0"/>
              <a:t>12/05/2023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118316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p:cNvSpPr>
            <a:spLocks noGrp="1"/>
          </p:cNvSpPr>
          <p:nvPr>
            <p:ph type="dt" sz="half" idx="10"/>
          </p:nvPr>
        </p:nvSpPr>
        <p:spPr/>
        <p:txBody>
          <a:bodyPr/>
          <a:lstStyle/>
          <a:p>
            <a:fld id="{37325AA5-A024-4FA1-89EC-F4CC651F9FB8}" type="datetimeFigureOut">
              <a:rPr lang="pt-BR" smtClean="0"/>
              <a:t>12/05/2023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137045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p>
        </p:txBody>
      </p:sp>
      <p:sp>
        <p:nvSpPr>
          <p:cNvPr id="3" name="Espaço Reservado para Data 2"/>
          <p:cNvSpPr>
            <a:spLocks noGrp="1"/>
          </p:cNvSpPr>
          <p:nvPr>
            <p:ph type="dt" sz="half" idx="10"/>
          </p:nvPr>
        </p:nvSpPr>
        <p:spPr/>
        <p:txBody>
          <a:bodyPr/>
          <a:lstStyle/>
          <a:p>
            <a:fld id="{37325AA5-A024-4FA1-89EC-F4CC651F9FB8}" type="datetimeFigureOut">
              <a:rPr lang="pt-BR" smtClean="0"/>
              <a:t>12/05/2023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140118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37325AA5-A024-4FA1-89EC-F4CC651F9FB8}" type="datetimeFigureOut">
              <a:rPr lang="pt-BR" smtClean="0"/>
              <a:t>12/05/2023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418077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a:t>Clique para editar o título mestre</a:t>
            </a: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37325AA5-A024-4FA1-89EC-F4CC651F9FB8}" type="datetimeFigureOut">
              <a:rPr lang="pt-BR" smtClean="0"/>
              <a:t>12/05/2023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687369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37325AA5-A024-4FA1-89EC-F4CC651F9FB8}" type="datetimeFigureOut">
              <a:rPr lang="pt-BR" smtClean="0"/>
              <a:t>12/05/2023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CAB2E5F-7593-4F13-BEC2-D1A8B08426EB}" type="slidenum">
              <a:rPr lang="pt-BR" smtClean="0"/>
              <a:t>‹nº›</a:t>
            </a:fld>
            <a:endParaRPr lang="pt-BR"/>
          </a:p>
        </p:txBody>
      </p:sp>
    </p:spTree>
    <p:extLst>
      <p:ext uri="{BB962C8B-B14F-4D97-AF65-F5344CB8AC3E}">
        <p14:creationId xmlns:p14="http://schemas.microsoft.com/office/powerpoint/2010/main" val="400495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325AA5-A024-4FA1-89EC-F4CC651F9FB8}" type="datetimeFigureOut">
              <a:rPr lang="pt-BR" smtClean="0"/>
              <a:t>12/05/2023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B2E5F-7593-4F13-BEC2-D1A8B08426EB}" type="slidenum">
              <a:rPr lang="pt-BR" smtClean="0"/>
              <a:t>‹nº›</a:t>
            </a:fld>
            <a:endParaRPr lang="pt-BR"/>
          </a:p>
        </p:txBody>
      </p:sp>
    </p:spTree>
    <p:extLst>
      <p:ext uri="{BB962C8B-B14F-4D97-AF65-F5344CB8AC3E}">
        <p14:creationId xmlns:p14="http://schemas.microsoft.com/office/powerpoint/2010/main" val="15076924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9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9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9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9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752600"/>
          </a:xfrm>
        </p:spPr>
        <p:txBody>
          <a:bodyPr>
            <a:normAutofit fontScale="90000"/>
          </a:bodyPr>
          <a:lstStyle/>
          <a:p>
            <a:pPr algn="just"/>
            <a:r>
              <a:rPr lang="pt-BR" b="1" dirty="0"/>
              <a:t>A psicologia de massas, a construção do inimigo e o fundamentalismo religioso</a:t>
            </a:r>
          </a:p>
        </p:txBody>
      </p:sp>
      <p:sp>
        <p:nvSpPr>
          <p:cNvPr id="3" name="Subtítulo 2"/>
          <p:cNvSpPr>
            <a:spLocks noGrp="1"/>
          </p:cNvSpPr>
          <p:nvPr>
            <p:ph type="subTitle" idx="1"/>
          </p:nvPr>
        </p:nvSpPr>
        <p:spPr/>
        <p:txBody>
          <a:bodyPr/>
          <a:lstStyle/>
          <a:p>
            <a:endParaRPr lang="pt-BR"/>
          </a:p>
        </p:txBody>
      </p:sp>
    </p:spTree>
    <p:extLst>
      <p:ext uri="{BB962C8B-B14F-4D97-AF65-F5344CB8AC3E}">
        <p14:creationId xmlns:p14="http://schemas.microsoft.com/office/powerpoint/2010/main" val="1815402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76599972-BF53-ED41-9923-EBFF37CA9180}"/>
              </a:ext>
            </a:extLst>
          </p:cNvPr>
          <p:cNvSpPr>
            <a:spLocks noGrp="1"/>
          </p:cNvSpPr>
          <p:nvPr>
            <p:ph type="title"/>
          </p:nvPr>
        </p:nvSpPr>
        <p:spPr/>
        <p:txBody>
          <a:bodyPr/>
          <a:lstStyle/>
          <a:p>
            <a:r>
              <a:rPr lang="pt-BR" b="1" dirty="0"/>
              <a:t>Gênese da ação coletiva</a:t>
            </a:r>
          </a:p>
        </p:txBody>
      </p:sp>
      <p:sp>
        <p:nvSpPr>
          <p:cNvPr id="3" name="Espaço Reservado para Conteúdo 2">
            <a:extLst>
              <a:ext uri="{FF2B5EF4-FFF2-40B4-BE49-F238E27FC236}">
                <a16:creationId xmlns="" xmlns:a16="http://schemas.microsoft.com/office/drawing/2014/main" id="{02A492B3-27A0-7D41-9600-D73AE889114F}"/>
              </a:ext>
            </a:extLst>
          </p:cNvPr>
          <p:cNvSpPr>
            <a:spLocks noGrp="1"/>
          </p:cNvSpPr>
          <p:nvPr>
            <p:ph idx="1"/>
          </p:nvPr>
        </p:nvSpPr>
        <p:spPr/>
        <p:txBody>
          <a:bodyPr/>
          <a:lstStyle/>
          <a:p>
            <a:pPr marL="0" indent="0" algn="just">
              <a:buNone/>
            </a:pPr>
            <a:r>
              <a:rPr lang="pt-BR" dirty="0"/>
              <a:t>Se, no plano do sujeito individual, a intenção que precede a ação resulta de determinado estado mental, isto é, de uma crença, de um desejo, de um temor direcionados a um objeto ou a um determinado estado de coisas, como, então, se forma a intenção do sujeito coletivo?</a:t>
            </a:r>
          </a:p>
        </p:txBody>
      </p:sp>
    </p:spTree>
    <p:extLst>
      <p:ext uri="{BB962C8B-B14F-4D97-AF65-F5344CB8AC3E}">
        <p14:creationId xmlns:p14="http://schemas.microsoft.com/office/powerpoint/2010/main" val="26245069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AD1B43A-69E2-C842-BD36-94606D88800D}"/>
              </a:ext>
            </a:extLst>
          </p:cNvPr>
          <p:cNvSpPr>
            <a:spLocks noGrp="1"/>
          </p:cNvSpPr>
          <p:nvPr>
            <p:ph type="title"/>
          </p:nvPr>
        </p:nvSpPr>
        <p:spPr/>
        <p:txBody>
          <a:bodyPr>
            <a:normAutofit fontScale="90000"/>
          </a:bodyPr>
          <a:lstStyle/>
          <a:p>
            <a:r>
              <a:rPr lang="pt-BR" b="1" dirty="0"/>
              <a:t>Método de análise da ação coletiva</a:t>
            </a:r>
          </a:p>
        </p:txBody>
      </p:sp>
      <p:sp>
        <p:nvSpPr>
          <p:cNvPr id="3" name="Espaço Reservado para Conteúdo 2">
            <a:extLst>
              <a:ext uri="{FF2B5EF4-FFF2-40B4-BE49-F238E27FC236}">
                <a16:creationId xmlns="" xmlns:a16="http://schemas.microsoft.com/office/drawing/2014/main" id="{31842F37-887E-1245-8318-D5C684C3133C}"/>
              </a:ext>
            </a:extLst>
          </p:cNvPr>
          <p:cNvSpPr>
            <a:spLocks noGrp="1"/>
          </p:cNvSpPr>
          <p:nvPr>
            <p:ph idx="1"/>
          </p:nvPr>
        </p:nvSpPr>
        <p:spPr/>
        <p:txBody>
          <a:bodyPr/>
          <a:lstStyle/>
          <a:p>
            <a:pPr marL="0" indent="0" algn="just">
              <a:buNone/>
            </a:pPr>
            <a:r>
              <a:rPr lang="pt-BR" b="1" dirty="0"/>
              <a:t>Coletivismo metodológico: </a:t>
            </a:r>
            <a:r>
              <a:rPr lang="pt-BR" dirty="0"/>
              <a:t>focar no inconsciente coletivo (psicologia)</a:t>
            </a:r>
          </a:p>
          <a:p>
            <a:pPr marL="0" indent="0" algn="just">
              <a:buNone/>
            </a:pPr>
            <a:r>
              <a:rPr lang="pt-BR" b="1" dirty="0"/>
              <a:t>Individualismo metodológico:</a:t>
            </a:r>
            <a:r>
              <a:rPr lang="pt-BR" dirty="0"/>
              <a:t> focar nos sujeitos individuais que fazem parte do sujeito coletivo (direito)</a:t>
            </a:r>
            <a:endParaRPr lang="pt-BR" b="1" dirty="0"/>
          </a:p>
        </p:txBody>
      </p:sp>
    </p:spTree>
    <p:extLst>
      <p:ext uri="{BB962C8B-B14F-4D97-AF65-F5344CB8AC3E}">
        <p14:creationId xmlns:p14="http://schemas.microsoft.com/office/powerpoint/2010/main" val="229933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94E96B6-6E24-894F-914C-A178AEFFAC80}"/>
              </a:ext>
            </a:extLst>
          </p:cNvPr>
          <p:cNvSpPr>
            <a:spLocks noGrp="1"/>
          </p:cNvSpPr>
          <p:nvPr>
            <p:ph type="title"/>
          </p:nvPr>
        </p:nvSpPr>
        <p:spPr/>
        <p:txBody>
          <a:bodyPr>
            <a:normAutofit/>
          </a:bodyPr>
          <a:lstStyle/>
          <a:p>
            <a:r>
              <a:rPr lang="pt-BR" b="1" dirty="0"/>
              <a:t>Individualismo metodológico</a:t>
            </a:r>
          </a:p>
        </p:txBody>
      </p:sp>
      <p:sp>
        <p:nvSpPr>
          <p:cNvPr id="3" name="Espaço Reservado para Conteúdo 2">
            <a:extLst>
              <a:ext uri="{FF2B5EF4-FFF2-40B4-BE49-F238E27FC236}">
                <a16:creationId xmlns="" xmlns:a16="http://schemas.microsoft.com/office/drawing/2014/main" id="{6BAD16A9-DBFE-BF4D-B507-341AA8165712}"/>
              </a:ext>
            </a:extLst>
          </p:cNvPr>
          <p:cNvSpPr>
            <a:spLocks noGrp="1"/>
          </p:cNvSpPr>
          <p:nvPr>
            <p:ph idx="1"/>
          </p:nvPr>
        </p:nvSpPr>
        <p:spPr/>
        <p:txBody>
          <a:bodyPr/>
          <a:lstStyle/>
          <a:p>
            <a:pPr marL="0" indent="0">
              <a:buNone/>
            </a:pPr>
            <a:r>
              <a:rPr lang="pt-BR" b="1" dirty="0"/>
              <a:t>Construção de um muro</a:t>
            </a:r>
            <a:r>
              <a:rPr lang="pt-BR" dirty="0"/>
              <a:t>: intenção coletiva</a:t>
            </a:r>
          </a:p>
          <a:p>
            <a:pPr lvl="1"/>
            <a:r>
              <a:rPr lang="pt-BR" dirty="0"/>
              <a:t>intenção do indivíduo 1: carregar pedras</a:t>
            </a:r>
          </a:p>
          <a:p>
            <a:pPr lvl="1"/>
            <a:r>
              <a:rPr lang="pt-BR" dirty="0"/>
              <a:t>intenção do indivíduo 2: preparar o cimento</a:t>
            </a:r>
          </a:p>
          <a:p>
            <a:pPr lvl="1"/>
            <a:r>
              <a:rPr lang="pt-BR" dirty="0"/>
              <a:t>intenção do indivíduo 3: formatar as pedras</a:t>
            </a:r>
          </a:p>
          <a:p>
            <a:pPr lvl="1"/>
            <a:r>
              <a:rPr lang="pt-BR" dirty="0"/>
              <a:t>intenção do indivíduo 4: empilhar as pedras e cimentá-las</a:t>
            </a:r>
          </a:p>
          <a:p>
            <a:pPr marL="0" indent="0">
              <a:buNone/>
            </a:pPr>
            <a:endParaRPr lang="pt-BR" dirty="0"/>
          </a:p>
        </p:txBody>
      </p:sp>
    </p:spTree>
    <p:extLst>
      <p:ext uri="{BB962C8B-B14F-4D97-AF65-F5344CB8AC3E}">
        <p14:creationId xmlns:p14="http://schemas.microsoft.com/office/powerpoint/2010/main" val="15289877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BEFB7EF8-6F57-B449-823B-09616F9AFDF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DABA0E98-4E58-C940-9B4C-E313097E6E8B}"/>
              </a:ext>
            </a:extLst>
          </p:cNvPr>
          <p:cNvSpPr>
            <a:spLocks noGrp="1"/>
          </p:cNvSpPr>
          <p:nvPr>
            <p:ph idx="1"/>
          </p:nvPr>
        </p:nvSpPr>
        <p:spPr/>
        <p:txBody>
          <a:bodyPr/>
          <a:lstStyle/>
          <a:p>
            <a:pPr marL="0" indent="0">
              <a:buNone/>
            </a:pPr>
            <a:r>
              <a:rPr lang="pt-BR" b="1" dirty="0"/>
              <a:t>Vencer um jogo de futebol</a:t>
            </a:r>
            <a:r>
              <a:rPr lang="pt-BR" dirty="0"/>
              <a:t>: intenção coletiva do time</a:t>
            </a:r>
          </a:p>
          <a:p>
            <a:pPr lvl="1"/>
            <a:r>
              <a:rPr lang="pt-BR" dirty="0"/>
              <a:t>intenção do jogador 1: defender-se do adversário</a:t>
            </a:r>
          </a:p>
          <a:p>
            <a:pPr lvl="1"/>
            <a:r>
              <a:rPr lang="pt-BR" dirty="0"/>
              <a:t>intenção do jogador 2: armar jogadas</a:t>
            </a:r>
          </a:p>
          <a:p>
            <a:pPr lvl="1"/>
            <a:r>
              <a:rPr lang="pt-BR" dirty="0"/>
              <a:t>intenção do jogador 3: chutar para o gol</a:t>
            </a:r>
          </a:p>
          <a:p>
            <a:pPr marL="0" indent="0" algn="just">
              <a:buNone/>
            </a:pPr>
            <a:endParaRPr lang="pt-BR" dirty="0"/>
          </a:p>
        </p:txBody>
      </p:sp>
    </p:spTree>
    <p:extLst>
      <p:ext uri="{BB962C8B-B14F-4D97-AF65-F5344CB8AC3E}">
        <p14:creationId xmlns:p14="http://schemas.microsoft.com/office/powerpoint/2010/main" val="31922790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070CCB04-32DF-1141-A953-C46A3FB8F35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25101396-8906-FF4A-BFDB-C7026CE590B6}"/>
              </a:ext>
            </a:extLst>
          </p:cNvPr>
          <p:cNvSpPr>
            <a:spLocks noGrp="1"/>
          </p:cNvSpPr>
          <p:nvPr>
            <p:ph idx="1"/>
          </p:nvPr>
        </p:nvSpPr>
        <p:spPr/>
        <p:txBody>
          <a:bodyPr>
            <a:normAutofit fontScale="85000" lnSpcReduction="10000"/>
          </a:bodyPr>
          <a:lstStyle/>
          <a:p>
            <a:pPr marL="0" lvl="0" indent="0">
              <a:buNone/>
            </a:pPr>
            <a:r>
              <a:rPr lang="pt-BR" b="1" dirty="0"/>
              <a:t>Ação coletiva: </a:t>
            </a:r>
            <a:r>
              <a:rPr lang="pt-BR" dirty="0"/>
              <a:t>vários indivíduos tem um objetivo comum</a:t>
            </a:r>
          </a:p>
          <a:p>
            <a:pPr lvl="1"/>
            <a:r>
              <a:rPr lang="pt-BR" b="1" dirty="0"/>
              <a:t>dimensão temporal</a:t>
            </a:r>
            <a:r>
              <a:rPr lang="pt-BR" dirty="0"/>
              <a:t>:</a:t>
            </a:r>
          </a:p>
          <a:p>
            <a:pPr lvl="2"/>
            <a:r>
              <a:rPr lang="pt-BR" dirty="0"/>
              <a:t>simultânea: ações individuais acontecem ao mesmo tempo </a:t>
            </a:r>
          </a:p>
          <a:p>
            <a:pPr lvl="2"/>
            <a:r>
              <a:rPr lang="pt-BR" dirty="0"/>
              <a:t>sucessiva: ações individuais acontecem sucessivamente</a:t>
            </a:r>
          </a:p>
          <a:p>
            <a:pPr lvl="1"/>
            <a:r>
              <a:rPr lang="pt-BR" b="1" dirty="0"/>
              <a:t>dimensão estrutural</a:t>
            </a:r>
          </a:p>
          <a:p>
            <a:pPr lvl="2"/>
            <a:r>
              <a:rPr lang="pt-BR" dirty="0"/>
              <a:t>modelo de ator coletivo: grupo social</a:t>
            </a:r>
          </a:p>
          <a:p>
            <a:pPr lvl="2"/>
            <a:r>
              <a:rPr lang="pt-BR" dirty="0"/>
              <a:t>modelo da influência: pressupõe-se uma hierarquia entre vários sujeitos individuais que agem sob a influência de um sujeito individual que concebeu, dirigiu e controlou o projeto coletivo. </a:t>
            </a:r>
          </a:p>
          <a:p>
            <a:pPr lvl="2"/>
            <a:r>
              <a:rPr lang="pt-BR" dirty="0"/>
              <a:t>modelo do trabalho em equipe (ou participativo): ator plural, formado por vários indivíduos que não estão organizados nem como coletividade, nem conforme o modelo da influência. </a:t>
            </a:r>
          </a:p>
          <a:p>
            <a:pPr marL="0" indent="0">
              <a:buNone/>
            </a:pPr>
            <a:endParaRPr lang="pt-BR" dirty="0"/>
          </a:p>
        </p:txBody>
      </p:sp>
    </p:spTree>
    <p:extLst>
      <p:ext uri="{BB962C8B-B14F-4D97-AF65-F5344CB8AC3E}">
        <p14:creationId xmlns:p14="http://schemas.microsoft.com/office/powerpoint/2010/main" val="156284781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DFACD50-7F65-2F47-BCD3-5430648D4E4B}"/>
              </a:ext>
            </a:extLst>
          </p:cNvPr>
          <p:cNvSpPr>
            <a:spLocks noGrp="1"/>
          </p:cNvSpPr>
          <p:nvPr>
            <p:ph type="title"/>
          </p:nvPr>
        </p:nvSpPr>
        <p:spPr/>
        <p:txBody>
          <a:bodyPr/>
          <a:lstStyle/>
          <a:p>
            <a:r>
              <a:rPr lang="pt-BR" b="1" dirty="0"/>
              <a:t>Exemplo 1: </a:t>
            </a:r>
            <a:r>
              <a:rPr lang="pt-BR" dirty="0"/>
              <a:t>crime de genocídio</a:t>
            </a:r>
            <a:endParaRPr lang="pt-BR" b="1" dirty="0"/>
          </a:p>
        </p:txBody>
      </p:sp>
      <p:sp>
        <p:nvSpPr>
          <p:cNvPr id="3" name="Espaço Reservado para Conteúdo 2">
            <a:extLst>
              <a:ext uri="{FF2B5EF4-FFF2-40B4-BE49-F238E27FC236}">
                <a16:creationId xmlns="" xmlns:a16="http://schemas.microsoft.com/office/drawing/2014/main" id="{32893622-FE01-EA43-AD2C-82A34277AE62}"/>
              </a:ext>
            </a:extLst>
          </p:cNvPr>
          <p:cNvSpPr>
            <a:spLocks noGrp="1"/>
          </p:cNvSpPr>
          <p:nvPr>
            <p:ph idx="1"/>
          </p:nvPr>
        </p:nvSpPr>
        <p:spPr/>
        <p:txBody>
          <a:bodyPr>
            <a:normAutofit fontScale="70000" lnSpcReduction="20000"/>
          </a:bodyPr>
          <a:lstStyle/>
          <a:p>
            <a:pPr marL="0" indent="0" algn="just">
              <a:buNone/>
            </a:pPr>
            <a:r>
              <a:rPr lang="pt-BR" dirty="0"/>
              <a:t>Artigo 2º. da </a:t>
            </a:r>
            <a:r>
              <a:rPr lang="pt-BR" i="1" dirty="0"/>
              <a:t>Convenção para prevenção e repressão do crime de genocídio</a:t>
            </a:r>
            <a:r>
              <a:rPr lang="pt-BR" dirty="0"/>
              <a:t>, de 1951: “entende-se por genocídio os atos abaixo indicados, cometidos com a intenção de destruir, no todo ou em parte, um grupo nacional, étnico, racial ou religioso: </a:t>
            </a:r>
          </a:p>
          <a:p>
            <a:pPr marL="0" indent="0">
              <a:buNone/>
            </a:pPr>
            <a:endParaRPr lang="pt-BR" dirty="0"/>
          </a:p>
          <a:p>
            <a:pPr marL="0" indent="0">
              <a:buNone/>
            </a:pPr>
            <a:r>
              <a:rPr lang="pt-BR" dirty="0"/>
              <a:t>a) Assassinato de membros do grupo; </a:t>
            </a:r>
          </a:p>
          <a:p>
            <a:pPr marL="0" indent="0">
              <a:buNone/>
            </a:pPr>
            <a:r>
              <a:rPr lang="pt-BR" dirty="0" err="1"/>
              <a:t>b</a:t>
            </a:r>
            <a:r>
              <a:rPr lang="pt-BR" dirty="0"/>
              <a:t>) Atentado grave à integridade física e mental de membros do grupo; </a:t>
            </a:r>
          </a:p>
          <a:p>
            <a:pPr marL="0" indent="0">
              <a:buNone/>
            </a:pPr>
            <a:r>
              <a:rPr lang="pt-BR" dirty="0" err="1"/>
              <a:t>c</a:t>
            </a:r>
            <a:r>
              <a:rPr lang="pt-BR" dirty="0"/>
              <a:t>) Submissão deliberada do grupo a condições de existência que acarretarão a sua destruição física, total ou parcial; </a:t>
            </a:r>
          </a:p>
          <a:p>
            <a:pPr marL="0" indent="0">
              <a:buNone/>
            </a:pPr>
            <a:r>
              <a:rPr lang="pt-BR" dirty="0" err="1"/>
              <a:t>d</a:t>
            </a:r>
            <a:r>
              <a:rPr lang="pt-BR" dirty="0"/>
              <a:t>) Medidas destinadas a impedir os nascimentos no seio do grupo; </a:t>
            </a:r>
          </a:p>
          <a:p>
            <a:pPr marL="0" indent="0">
              <a:buNone/>
            </a:pPr>
            <a:r>
              <a:rPr lang="pt-BR" dirty="0"/>
              <a:t>e) Transferência forçada das crianças do grupo para outro grupo”. </a:t>
            </a:r>
          </a:p>
          <a:p>
            <a:pPr marL="0" indent="0" algn="just">
              <a:buNone/>
            </a:pPr>
            <a:endParaRPr lang="pt-BR" b="1" dirty="0"/>
          </a:p>
        </p:txBody>
      </p:sp>
    </p:spTree>
    <p:extLst>
      <p:ext uri="{BB962C8B-B14F-4D97-AF65-F5344CB8AC3E}">
        <p14:creationId xmlns:p14="http://schemas.microsoft.com/office/powerpoint/2010/main" val="33508302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EBE65A0B-D00F-9844-A3DA-C93B94CAFC51}"/>
              </a:ext>
            </a:extLst>
          </p:cNvPr>
          <p:cNvSpPr>
            <a:spLocks noGrp="1"/>
          </p:cNvSpPr>
          <p:nvPr>
            <p:ph type="title"/>
          </p:nvPr>
        </p:nvSpPr>
        <p:spPr/>
        <p:txBody>
          <a:bodyPr>
            <a:normAutofit fontScale="90000"/>
          </a:bodyPr>
          <a:lstStyle/>
          <a:p>
            <a:r>
              <a:rPr lang="pt-BR" b="1" dirty="0"/>
              <a:t>Noite dos cristais</a:t>
            </a:r>
            <a:br>
              <a:rPr lang="pt-BR" b="1" dirty="0"/>
            </a:br>
            <a:r>
              <a:rPr lang="pt-BR" dirty="0"/>
              <a:t>9 e 10 de novembro de 1938</a:t>
            </a:r>
            <a:endParaRPr lang="pt-BR" b="1" dirty="0"/>
          </a:p>
        </p:txBody>
      </p:sp>
      <p:sp>
        <p:nvSpPr>
          <p:cNvPr id="3" name="Espaço Reservado para Conteúdo 2">
            <a:extLst>
              <a:ext uri="{FF2B5EF4-FFF2-40B4-BE49-F238E27FC236}">
                <a16:creationId xmlns="" xmlns:a16="http://schemas.microsoft.com/office/drawing/2014/main" id="{A5400FEC-943F-8D42-9542-447E16F717AC}"/>
              </a:ext>
            </a:extLst>
          </p:cNvPr>
          <p:cNvSpPr>
            <a:spLocks noGrp="1"/>
          </p:cNvSpPr>
          <p:nvPr>
            <p:ph idx="1"/>
          </p:nvPr>
        </p:nvSpPr>
        <p:spPr/>
        <p:txBody>
          <a:bodyPr/>
          <a:lstStyle/>
          <a:p>
            <a:pPr marL="0" indent="0" algn="just">
              <a:buNone/>
            </a:pPr>
            <a:r>
              <a:rPr lang="pt-BR" b="1" dirty="0"/>
              <a:t>Intenção coletiva: </a:t>
            </a:r>
            <a:r>
              <a:rPr lang="pt-BR" dirty="0"/>
              <a:t>atacar judeus e instituições judaicas </a:t>
            </a:r>
          </a:p>
          <a:p>
            <a:pPr marL="0" indent="0" algn="just">
              <a:buNone/>
            </a:pPr>
            <a:r>
              <a:rPr lang="pt-BR" b="1" dirty="0"/>
              <a:t>Intenção do sujeito 1:</a:t>
            </a:r>
            <a:r>
              <a:rPr lang="pt-BR" dirty="0"/>
              <a:t> jogar pedras na fachada de lojas</a:t>
            </a:r>
          </a:p>
          <a:p>
            <a:pPr marL="0" indent="0" algn="just">
              <a:buNone/>
            </a:pPr>
            <a:r>
              <a:rPr lang="pt-BR" b="1" dirty="0"/>
              <a:t>Intenção do sujeito 2: </a:t>
            </a:r>
            <a:r>
              <a:rPr lang="pt-BR" dirty="0"/>
              <a:t>atear fogo em sinagogas</a:t>
            </a:r>
          </a:p>
          <a:p>
            <a:pPr marL="0" indent="0" algn="just">
              <a:buNone/>
            </a:pPr>
            <a:r>
              <a:rPr lang="pt-BR" b="1" dirty="0"/>
              <a:t>Intenção do sujeito 3: </a:t>
            </a:r>
            <a:r>
              <a:rPr lang="pt-BR" dirty="0"/>
              <a:t>atacar judeus</a:t>
            </a:r>
          </a:p>
          <a:p>
            <a:pPr marL="0" indent="0" algn="just">
              <a:buNone/>
            </a:pPr>
            <a:endParaRPr lang="pt-BR" b="1" dirty="0"/>
          </a:p>
          <a:p>
            <a:pPr marL="0" indent="0">
              <a:buNone/>
            </a:pPr>
            <a:endParaRPr lang="pt-BR" dirty="0"/>
          </a:p>
        </p:txBody>
      </p:sp>
    </p:spTree>
    <p:extLst>
      <p:ext uri="{BB962C8B-B14F-4D97-AF65-F5344CB8AC3E}">
        <p14:creationId xmlns:p14="http://schemas.microsoft.com/office/powerpoint/2010/main" val="303847077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EB8EBEC-2EBC-104A-92D5-67293EA0114B}"/>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12EA5F23-58A6-E34C-AC36-1F0720361314}"/>
              </a:ext>
            </a:extLst>
          </p:cNvPr>
          <p:cNvSpPr>
            <a:spLocks noGrp="1"/>
          </p:cNvSpPr>
          <p:nvPr>
            <p:ph idx="1"/>
          </p:nvPr>
        </p:nvSpPr>
        <p:spPr/>
        <p:txBody>
          <a:bodyPr/>
          <a:lstStyle/>
          <a:p>
            <a:pPr marL="0" indent="0" algn="just">
              <a:buNone/>
            </a:pPr>
            <a:r>
              <a:rPr lang="pt-BR" dirty="0"/>
              <a:t>Em suma: intenção coletiva (ou compartilhada), sem resultar diretamente numa ação, pode resultar na intenção individual de agir, e é essa intenção individual que levará às ações de lançar pedras, atear fogo ou agredir pessoas. </a:t>
            </a:r>
          </a:p>
        </p:txBody>
      </p:sp>
    </p:spTree>
    <p:extLst>
      <p:ext uri="{BB962C8B-B14F-4D97-AF65-F5344CB8AC3E}">
        <p14:creationId xmlns:p14="http://schemas.microsoft.com/office/powerpoint/2010/main" val="12082751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F2B93E0-FA01-4241-B566-0CE807FE13F6}"/>
              </a:ext>
            </a:extLst>
          </p:cNvPr>
          <p:cNvSpPr>
            <a:spLocks noGrp="1"/>
          </p:cNvSpPr>
          <p:nvPr>
            <p:ph type="title"/>
          </p:nvPr>
        </p:nvSpPr>
        <p:spPr/>
        <p:txBody>
          <a:bodyPr/>
          <a:lstStyle/>
          <a:p>
            <a:r>
              <a:rPr lang="pt-BR" b="1" dirty="0"/>
              <a:t>Exemplo 2: homofobia</a:t>
            </a:r>
          </a:p>
        </p:txBody>
      </p:sp>
      <p:sp>
        <p:nvSpPr>
          <p:cNvPr id="3" name="Espaço Reservado para Conteúdo 2">
            <a:extLst>
              <a:ext uri="{FF2B5EF4-FFF2-40B4-BE49-F238E27FC236}">
                <a16:creationId xmlns="" xmlns:a16="http://schemas.microsoft.com/office/drawing/2014/main" id="{77F4243D-40D9-324D-90B7-69BAB5F18C8D}"/>
              </a:ext>
            </a:extLst>
          </p:cNvPr>
          <p:cNvSpPr>
            <a:spLocks noGrp="1"/>
          </p:cNvSpPr>
          <p:nvPr>
            <p:ph idx="1"/>
          </p:nvPr>
        </p:nvSpPr>
        <p:spPr/>
        <p:txBody>
          <a:bodyPr/>
          <a:lstStyle/>
          <a:p>
            <a:pPr marL="0" indent="0" algn="just">
              <a:buNone/>
            </a:pPr>
            <a:r>
              <a:rPr lang="pt-BR" dirty="0"/>
              <a:t>Em 2018, morreram no País 420 pessoas LGBTQIA+: </a:t>
            </a:r>
          </a:p>
          <a:p>
            <a:pPr marL="514350" indent="-514350" algn="just">
              <a:buFont typeface="+mj-lt"/>
              <a:buAutoNum type="arabicPeriod"/>
            </a:pPr>
            <a:r>
              <a:rPr lang="pt-BR" dirty="0"/>
              <a:t>320 homicídios  </a:t>
            </a:r>
          </a:p>
          <a:p>
            <a:pPr marL="514350" indent="-514350" algn="just">
              <a:buFont typeface="+mj-lt"/>
              <a:buAutoNum type="arabicPeriod"/>
            </a:pPr>
            <a:r>
              <a:rPr lang="pt-BR" dirty="0"/>
              <a:t>100 suicídios</a:t>
            </a:r>
          </a:p>
        </p:txBody>
      </p:sp>
    </p:spTree>
    <p:extLst>
      <p:ext uri="{BB962C8B-B14F-4D97-AF65-F5344CB8AC3E}">
        <p14:creationId xmlns:p14="http://schemas.microsoft.com/office/powerpoint/2010/main" val="86552736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662BD3C-505E-A240-9325-34F9858968A1}"/>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71CE83BE-297F-854E-B13D-B1D405794649}"/>
              </a:ext>
            </a:extLst>
          </p:cNvPr>
          <p:cNvSpPr>
            <a:spLocks noGrp="1"/>
          </p:cNvSpPr>
          <p:nvPr>
            <p:ph idx="1"/>
          </p:nvPr>
        </p:nvSpPr>
        <p:spPr/>
        <p:txBody>
          <a:bodyPr>
            <a:normAutofit fontScale="77500" lnSpcReduction="20000"/>
          </a:bodyPr>
          <a:lstStyle/>
          <a:p>
            <a:pPr marL="514350" indent="-514350" algn="just">
              <a:buFont typeface="+mj-lt"/>
              <a:buAutoNum type="arabicPeriod"/>
            </a:pPr>
            <a:r>
              <a:rPr lang="pt-BR" dirty="0"/>
              <a:t>Agressões homicidas, como os suicídios não são meros fenômenos individuais, mas sociais, que resultam de uma ação coletiva, realizada por um sujeito coletivo, mediante ações ou omissões dos sujeitos individuais que o compõem</a:t>
            </a:r>
          </a:p>
          <a:p>
            <a:pPr marL="514350" indent="-514350" algn="just">
              <a:buFont typeface="+mj-lt"/>
              <a:buAutoNum type="arabicPeriod"/>
            </a:pPr>
            <a:r>
              <a:rPr lang="pt-BR" dirty="0"/>
              <a:t>Não são fatos isolados, que acontecem aqui ou ali, mas ações reiteradamente praticadas, persistindo ao longo de gerações, independentemente de quem sejam os agressores</a:t>
            </a:r>
          </a:p>
          <a:p>
            <a:pPr marL="514350" indent="-514350" algn="just">
              <a:buFont typeface="+mj-lt"/>
              <a:buAutoNum type="arabicPeriod"/>
            </a:pPr>
            <a:r>
              <a:rPr lang="pt-BR" dirty="0"/>
              <a:t>Em vez de um acidente esporádico no interior da sociedade, a homofobia, ao contrário, faz parte da identidade dessa sociedade, constituindo uma de suas características, ao lado de outras que, através das gerações, sedimentaram-se no etos social.</a:t>
            </a:r>
          </a:p>
        </p:txBody>
      </p:sp>
    </p:spTree>
    <p:extLst>
      <p:ext uri="{BB962C8B-B14F-4D97-AF65-F5344CB8AC3E}">
        <p14:creationId xmlns:p14="http://schemas.microsoft.com/office/powerpoint/2010/main" val="360747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45B804F-CFC7-1846-B97C-DB1B8E3FCC0D}"/>
              </a:ext>
            </a:extLst>
          </p:cNvPr>
          <p:cNvSpPr>
            <a:spLocks noGrp="1"/>
          </p:cNvSpPr>
          <p:nvPr>
            <p:ph type="title"/>
          </p:nvPr>
        </p:nvSpPr>
        <p:spPr/>
        <p:txBody>
          <a:bodyPr/>
          <a:lstStyle/>
          <a:p>
            <a:r>
              <a:rPr lang="pt-BR" b="1" dirty="0"/>
              <a:t>Psicologia de massas</a:t>
            </a:r>
          </a:p>
        </p:txBody>
      </p:sp>
      <p:sp>
        <p:nvSpPr>
          <p:cNvPr id="3" name="Espaço Reservado para Conteúdo 2">
            <a:extLst>
              <a:ext uri="{FF2B5EF4-FFF2-40B4-BE49-F238E27FC236}">
                <a16:creationId xmlns="" xmlns:a16="http://schemas.microsoft.com/office/drawing/2014/main" id="{FB9399F3-6C8D-F64C-9781-49D6FD93FD51}"/>
              </a:ext>
            </a:extLst>
          </p:cNvPr>
          <p:cNvSpPr>
            <a:spLocks noGrp="1"/>
          </p:cNvSpPr>
          <p:nvPr>
            <p:ph idx="1"/>
          </p:nvPr>
        </p:nvSpPr>
        <p:spPr/>
        <p:txBody>
          <a:bodyPr/>
          <a:lstStyle/>
          <a:p>
            <a:pPr marL="0" indent="0" algn="just">
              <a:buNone/>
            </a:pPr>
            <a:r>
              <a:rPr lang="pt-BR" b="1" dirty="0"/>
              <a:t>Dois sujeitos:</a:t>
            </a:r>
          </a:p>
          <a:p>
            <a:pPr marL="514350" indent="-514350" algn="just">
              <a:buFont typeface="+mj-lt"/>
              <a:buAutoNum type="arabicPeriod"/>
            </a:pPr>
            <a:r>
              <a:rPr lang="pt-BR" dirty="0"/>
              <a:t>sujeito individual</a:t>
            </a:r>
          </a:p>
          <a:p>
            <a:pPr marL="514350" indent="-514350" algn="just">
              <a:buFont typeface="+mj-lt"/>
              <a:buAutoNum type="arabicPeriod"/>
            </a:pPr>
            <a:r>
              <a:rPr lang="pt-BR" dirty="0"/>
              <a:t>sujeito coletivo</a:t>
            </a:r>
          </a:p>
        </p:txBody>
      </p:sp>
    </p:spTree>
    <p:extLst>
      <p:ext uri="{BB962C8B-B14F-4D97-AF65-F5344CB8AC3E}">
        <p14:creationId xmlns:p14="http://schemas.microsoft.com/office/powerpoint/2010/main" val="15587843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48D583F-A990-1141-81FC-35C6AEB1E4D5}"/>
              </a:ext>
            </a:extLst>
          </p:cNvPr>
          <p:cNvSpPr>
            <a:spLocks noGrp="1"/>
          </p:cNvSpPr>
          <p:nvPr>
            <p:ph type="title"/>
          </p:nvPr>
        </p:nvSpPr>
        <p:spPr/>
        <p:txBody>
          <a:bodyPr/>
          <a:lstStyle/>
          <a:p>
            <a:r>
              <a:rPr lang="pt-BR" b="1" dirty="0"/>
              <a:t>Síntese</a:t>
            </a:r>
          </a:p>
        </p:txBody>
      </p:sp>
      <p:sp>
        <p:nvSpPr>
          <p:cNvPr id="3" name="Espaço Reservado para Conteúdo 2">
            <a:extLst>
              <a:ext uri="{FF2B5EF4-FFF2-40B4-BE49-F238E27FC236}">
                <a16:creationId xmlns="" xmlns:a16="http://schemas.microsoft.com/office/drawing/2014/main" id="{E50A7290-7C19-8047-8303-B92D41FCFD1A}"/>
              </a:ext>
            </a:extLst>
          </p:cNvPr>
          <p:cNvSpPr>
            <a:spLocks noGrp="1"/>
          </p:cNvSpPr>
          <p:nvPr>
            <p:ph idx="1"/>
          </p:nvPr>
        </p:nvSpPr>
        <p:spPr/>
        <p:txBody>
          <a:bodyPr>
            <a:normAutofit/>
          </a:bodyPr>
          <a:lstStyle/>
          <a:p>
            <a:pPr marL="0" indent="0">
              <a:buNone/>
            </a:pPr>
            <a:r>
              <a:rPr lang="pt-BR" b="1" dirty="0"/>
              <a:t>Individualismo metodológico em si</a:t>
            </a:r>
            <a:r>
              <a:rPr lang="pt-BR" dirty="0"/>
              <a:t>: a melhor estratégia para desenvolver teorias explanatórias nas ciências sociais é focando primeiro as pessoas e, a partir de teorias da psicologia, construir explicações do fenômeno coletivo.</a:t>
            </a:r>
          </a:p>
          <a:p>
            <a:pPr marL="0" indent="0" algn="just">
              <a:buNone/>
            </a:pPr>
            <a:endParaRPr lang="pt-BR" dirty="0"/>
          </a:p>
        </p:txBody>
      </p:sp>
    </p:spTree>
    <p:extLst>
      <p:ext uri="{BB962C8B-B14F-4D97-AF65-F5344CB8AC3E}">
        <p14:creationId xmlns:p14="http://schemas.microsoft.com/office/powerpoint/2010/main" val="308783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8AB09B8-4046-AC47-9CDF-C7927D8A228D}"/>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5C8CAAAA-9C20-A64A-B729-3ED041C3EA28}"/>
              </a:ext>
            </a:extLst>
          </p:cNvPr>
          <p:cNvSpPr>
            <a:spLocks noGrp="1"/>
          </p:cNvSpPr>
          <p:nvPr>
            <p:ph idx="1"/>
          </p:nvPr>
        </p:nvSpPr>
        <p:spPr/>
        <p:txBody>
          <a:bodyPr>
            <a:normAutofit fontScale="85000" lnSpcReduction="10000"/>
          </a:bodyPr>
          <a:lstStyle/>
          <a:p>
            <a:pPr marL="0" indent="0">
              <a:buNone/>
            </a:pPr>
            <a:r>
              <a:rPr lang="pt-BR" b="1" dirty="0"/>
              <a:t>Coletivismo metodológico: </a:t>
            </a:r>
            <a:r>
              <a:rPr lang="pt-BR" dirty="0"/>
              <a:t>o sujeito coletivo não é visto como a soma de pessoas individualmente determinadas, mas o conjunto indeterminado de pessoas, que formam um grupo capaz de persistir no tempo, mesmo depois da morte ou do afastamento de seus integrantes. </a:t>
            </a:r>
          </a:p>
          <a:p>
            <a:pPr lvl="0"/>
            <a:r>
              <a:rPr lang="pt-BR" dirty="0"/>
              <a:t>permite responsabilizar coletividades por ações passadas ou presentes</a:t>
            </a:r>
          </a:p>
          <a:p>
            <a:pPr lvl="0"/>
            <a:r>
              <a:rPr lang="pt-BR" dirty="0"/>
              <a:t>permite responsabilizar indivíduos na condição de representante do coletivo </a:t>
            </a:r>
          </a:p>
          <a:p>
            <a:pPr lvl="0"/>
            <a:r>
              <a:rPr lang="pt-BR" dirty="0"/>
              <a:t>permite diferenciar uma coletividade do mero conjunto de pessoas que nada compartilha entre si. </a:t>
            </a:r>
          </a:p>
          <a:p>
            <a:pPr marL="0" indent="0" algn="just">
              <a:buNone/>
            </a:pPr>
            <a:endParaRPr lang="pt-BR" dirty="0"/>
          </a:p>
        </p:txBody>
      </p:sp>
    </p:spTree>
    <p:extLst>
      <p:ext uri="{BB962C8B-B14F-4D97-AF65-F5344CB8AC3E}">
        <p14:creationId xmlns:p14="http://schemas.microsoft.com/office/powerpoint/2010/main" val="25338455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3EC5088-22DE-E7C5-3AB7-3B365B2CAEFB}"/>
              </a:ext>
            </a:extLst>
          </p:cNvPr>
          <p:cNvSpPr>
            <a:spLocks noGrp="1"/>
          </p:cNvSpPr>
          <p:nvPr>
            <p:ph type="title"/>
          </p:nvPr>
        </p:nvSpPr>
        <p:spPr/>
        <p:txBody>
          <a:bodyPr/>
          <a:lstStyle/>
          <a:p>
            <a:endParaRPr lang="pt-BR"/>
          </a:p>
        </p:txBody>
      </p:sp>
      <p:pic>
        <p:nvPicPr>
          <p:cNvPr id="4" name="Espaço Reservado para Conteúdo 3">
            <a:extLst>
              <a:ext uri="{FF2B5EF4-FFF2-40B4-BE49-F238E27FC236}">
                <a16:creationId xmlns="" xmlns:a16="http://schemas.microsoft.com/office/drawing/2014/main" id="{225A1993-D6C8-5F6F-BB37-A9C23CE7F226}"/>
              </a:ext>
            </a:extLst>
          </p:cNvPr>
          <p:cNvPicPr>
            <a:picLocks noGrp="1" noChangeAspect="1"/>
          </p:cNvPicPr>
          <p:nvPr>
            <p:ph idx="1"/>
          </p:nvPr>
        </p:nvPicPr>
        <p:blipFill>
          <a:blip r:embed="rId2"/>
          <a:stretch>
            <a:fillRect/>
          </a:stretch>
        </p:blipFill>
        <p:spPr>
          <a:xfrm>
            <a:off x="0" y="72008"/>
            <a:ext cx="9144000" cy="6741368"/>
          </a:xfrm>
          <a:prstGeom prst="rect">
            <a:avLst/>
          </a:prstGeom>
        </p:spPr>
      </p:pic>
    </p:spTree>
    <p:extLst>
      <p:ext uri="{BB962C8B-B14F-4D97-AF65-F5344CB8AC3E}">
        <p14:creationId xmlns:p14="http://schemas.microsoft.com/office/powerpoint/2010/main" val="2746332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DC3C212C-18DC-B8C6-F064-9D1797272873}"/>
              </a:ext>
            </a:extLst>
          </p:cNvPr>
          <p:cNvSpPr>
            <a:spLocks noGrp="1"/>
          </p:cNvSpPr>
          <p:nvPr>
            <p:ph type="title"/>
          </p:nvPr>
        </p:nvSpPr>
        <p:spPr/>
        <p:txBody>
          <a:bodyPr/>
          <a:lstStyle/>
          <a:p>
            <a:endParaRPr lang="pt-BR"/>
          </a:p>
        </p:txBody>
      </p:sp>
      <p:pic>
        <p:nvPicPr>
          <p:cNvPr id="4" name="Espaço Reservado para Conteúdo 3">
            <a:extLst>
              <a:ext uri="{FF2B5EF4-FFF2-40B4-BE49-F238E27FC236}">
                <a16:creationId xmlns="" xmlns:a16="http://schemas.microsoft.com/office/drawing/2014/main" id="{A3715EBD-BCF4-0CE1-42D8-46200B15BE09}"/>
              </a:ext>
            </a:extLst>
          </p:cNvPr>
          <p:cNvPicPr>
            <a:picLocks noGrp="1" noChangeAspect="1"/>
          </p:cNvPicPr>
          <p:nvPr>
            <p:ph idx="1"/>
          </p:nvPr>
        </p:nvPicPr>
        <p:blipFill>
          <a:blip r:embed="rId2"/>
          <a:stretch>
            <a:fillRect/>
          </a:stretch>
        </p:blipFill>
        <p:spPr>
          <a:xfrm>
            <a:off x="457200" y="274638"/>
            <a:ext cx="8291263" cy="6096149"/>
          </a:xfrm>
          <a:prstGeom prst="rect">
            <a:avLst/>
          </a:prstGeom>
        </p:spPr>
      </p:pic>
    </p:spTree>
    <p:extLst>
      <p:ext uri="{BB962C8B-B14F-4D97-AF65-F5344CB8AC3E}">
        <p14:creationId xmlns:p14="http://schemas.microsoft.com/office/powerpoint/2010/main" val="4588375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2D28059-6E52-D649-8279-A08A75F80747}"/>
              </a:ext>
            </a:extLst>
          </p:cNvPr>
          <p:cNvSpPr>
            <a:spLocks noGrp="1"/>
          </p:cNvSpPr>
          <p:nvPr>
            <p:ph type="title"/>
          </p:nvPr>
        </p:nvSpPr>
        <p:spPr/>
        <p:txBody>
          <a:bodyPr>
            <a:normAutofit fontScale="90000"/>
          </a:bodyPr>
          <a:lstStyle/>
          <a:p>
            <a:r>
              <a:rPr lang="pt-BR" b="1" dirty="0"/>
              <a:t>Comunicação com o sujeito coletivo</a:t>
            </a:r>
          </a:p>
        </p:txBody>
      </p:sp>
      <p:sp>
        <p:nvSpPr>
          <p:cNvPr id="3" name="Espaço Reservado para Conteúdo 2">
            <a:extLst>
              <a:ext uri="{FF2B5EF4-FFF2-40B4-BE49-F238E27FC236}">
                <a16:creationId xmlns="" xmlns:a16="http://schemas.microsoft.com/office/drawing/2014/main" id="{AD19B8BF-A0B0-6D46-A356-75721D323CA1}"/>
              </a:ext>
            </a:extLst>
          </p:cNvPr>
          <p:cNvSpPr>
            <a:spLocks noGrp="1"/>
          </p:cNvSpPr>
          <p:nvPr>
            <p:ph idx="1"/>
          </p:nvPr>
        </p:nvSpPr>
        <p:spPr/>
        <p:txBody>
          <a:bodyPr/>
          <a:lstStyle/>
          <a:p>
            <a:pPr marL="514350" indent="-514350" algn="just">
              <a:buFont typeface="+mj-lt"/>
              <a:buAutoNum type="arabicPeriod"/>
            </a:pPr>
            <a:r>
              <a:rPr lang="pt-BR" dirty="0"/>
              <a:t>imagens</a:t>
            </a:r>
          </a:p>
          <a:p>
            <a:pPr marL="514350" indent="-514350" algn="just">
              <a:buFont typeface="+mj-lt"/>
              <a:buAutoNum type="arabicPeriod"/>
            </a:pPr>
            <a:r>
              <a:rPr lang="pt-BR" dirty="0"/>
              <a:t>narrativas espetaculares: </a:t>
            </a:r>
          </a:p>
          <a:p>
            <a:pPr marL="400050" lvl="1" indent="0" algn="just">
              <a:buNone/>
            </a:pPr>
            <a:r>
              <a:rPr lang="pt-BR" dirty="0"/>
              <a:t>2.1. uma grande vitória</a:t>
            </a:r>
          </a:p>
          <a:p>
            <a:pPr marL="400050" lvl="1" indent="0" algn="just">
              <a:buNone/>
            </a:pPr>
            <a:r>
              <a:rPr lang="pt-BR" dirty="0"/>
              <a:t>2.2. milagres</a:t>
            </a:r>
          </a:p>
          <a:p>
            <a:pPr marL="400050" lvl="1" indent="0" algn="just">
              <a:buNone/>
            </a:pPr>
            <a:r>
              <a:rPr lang="pt-BR" dirty="0"/>
              <a:t>2.3. crimes históricos</a:t>
            </a:r>
          </a:p>
          <a:p>
            <a:pPr marL="400050" lvl="1" indent="0" algn="just">
              <a:buNone/>
            </a:pPr>
            <a:r>
              <a:rPr lang="pt-BR" dirty="0"/>
              <a:t>2.4. grandes tragédias</a:t>
            </a:r>
          </a:p>
        </p:txBody>
      </p:sp>
    </p:spTree>
    <p:extLst>
      <p:ext uri="{BB962C8B-B14F-4D97-AF65-F5344CB8AC3E}">
        <p14:creationId xmlns:p14="http://schemas.microsoft.com/office/powerpoint/2010/main" val="18023324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493B6BD9-9BE5-1B41-AEB5-F3C974074B56}"/>
              </a:ext>
            </a:extLst>
          </p:cNvPr>
          <p:cNvSpPr>
            <a:spLocks noGrp="1"/>
          </p:cNvSpPr>
          <p:nvPr>
            <p:ph type="title"/>
          </p:nvPr>
        </p:nvSpPr>
        <p:spPr/>
        <p:txBody>
          <a:bodyPr/>
          <a:lstStyle/>
          <a:p>
            <a:endParaRPr lang="pt-BR" dirty="0"/>
          </a:p>
        </p:txBody>
      </p:sp>
      <p:sp>
        <p:nvSpPr>
          <p:cNvPr id="3" name="Espaço Reservado para Conteúdo 2">
            <a:extLst>
              <a:ext uri="{FF2B5EF4-FFF2-40B4-BE49-F238E27FC236}">
                <a16:creationId xmlns="" xmlns:a16="http://schemas.microsoft.com/office/drawing/2014/main" id="{DA3D14C3-32B1-1E41-B1B6-B92DB8BE8C2B}"/>
              </a:ext>
            </a:extLst>
          </p:cNvPr>
          <p:cNvSpPr>
            <a:spLocks noGrp="1"/>
          </p:cNvSpPr>
          <p:nvPr>
            <p:ph idx="1"/>
          </p:nvPr>
        </p:nvSpPr>
        <p:spPr/>
        <p:txBody>
          <a:bodyPr/>
          <a:lstStyle/>
          <a:p>
            <a:pPr marL="0" indent="0" algn="just">
              <a:buNone/>
            </a:pPr>
            <a:r>
              <a:rPr lang="pt-BR" dirty="0"/>
              <a:t>Quem conhece a arte de impressionar a imaginação do sujeito coletivo conhece também a arte de governá-lo.</a:t>
            </a:r>
          </a:p>
          <a:p>
            <a:pPr marL="0" indent="0" algn="just">
              <a:buNone/>
            </a:pPr>
            <a:endParaRPr lang="pt-BR" dirty="0"/>
          </a:p>
        </p:txBody>
      </p:sp>
    </p:spTree>
    <p:extLst>
      <p:ext uri="{BB962C8B-B14F-4D97-AF65-F5344CB8AC3E}">
        <p14:creationId xmlns:p14="http://schemas.microsoft.com/office/powerpoint/2010/main" val="31441704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Construir o inimigo</a:t>
            </a:r>
          </a:p>
        </p:txBody>
      </p:sp>
      <p:sp>
        <p:nvSpPr>
          <p:cNvPr id="3" name="Espaço Reservado para Conteúdo 2"/>
          <p:cNvSpPr>
            <a:spLocks noGrp="1"/>
          </p:cNvSpPr>
          <p:nvPr>
            <p:ph idx="1"/>
          </p:nvPr>
        </p:nvSpPr>
        <p:spPr/>
        <p:txBody>
          <a:bodyPr>
            <a:normAutofit/>
          </a:bodyPr>
          <a:lstStyle/>
          <a:p>
            <a:pPr lvl="0"/>
            <a:r>
              <a:rPr lang="pt-BR" b="1" dirty="0"/>
              <a:t>Espécies de inimigos</a:t>
            </a:r>
            <a:endParaRPr lang="pt-BR" dirty="0"/>
          </a:p>
          <a:p>
            <a:pPr lvl="1"/>
            <a:r>
              <a:rPr lang="pt-BR" dirty="0"/>
              <a:t>regionais (sul vs. norte)</a:t>
            </a:r>
          </a:p>
          <a:p>
            <a:pPr lvl="1"/>
            <a:r>
              <a:rPr lang="pt-BR" dirty="0"/>
              <a:t>étnicos</a:t>
            </a:r>
          </a:p>
          <a:p>
            <a:pPr lvl="1"/>
            <a:r>
              <a:rPr lang="pt-BR" dirty="0"/>
              <a:t>religiosos</a:t>
            </a:r>
          </a:p>
          <a:p>
            <a:pPr lvl="1"/>
            <a:r>
              <a:rPr lang="pt-BR" dirty="0"/>
              <a:t>raciais</a:t>
            </a:r>
          </a:p>
          <a:p>
            <a:pPr lvl="1"/>
            <a:r>
              <a:rPr lang="pt-BR" dirty="0"/>
              <a:t>nacionais (o estrangeiro)</a:t>
            </a:r>
          </a:p>
          <a:p>
            <a:pPr lvl="1"/>
            <a:r>
              <a:rPr lang="pt-BR" dirty="0"/>
              <a:t>doentes: leprosos</a:t>
            </a:r>
          </a:p>
          <a:p>
            <a:pPr lvl="1"/>
            <a:r>
              <a:rPr lang="pt-BR" dirty="0"/>
              <a:t>LGBTQIA+</a:t>
            </a:r>
          </a:p>
          <a:p>
            <a:pPr marL="0" indent="0">
              <a:buNone/>
            </a:pPr>
            <a:endParaRPr lang="pt-BR" dirty="0"/>
          </a:p>
        </p:txBody>
      </p:sp>
    </p:spTree>
    <p:extLst>
      <p:ext uri="{BB962C8B-B14F-4D97-AF65-F5344CB8AC3E}">
        <p14:creationId xmlns:p14="http://schemas.microsoft.com/office/powerpoint/2010/main" val="212733392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pPr lvl="0"/>
            <a:r>
              <a:rPr lang="pt-BR" b="1" dirty="0"/>
              <a:t>Características do inimigo</a:t>
            </a:r>
            <a:endParaRPr lang="pt-BR" dirty="0"/>
          </a:p>
          <a:p>
            <a:pPr lvl="1"/>
            <a:r>
              <a:rPr lang="pt-BR" dirty="0"/>
              <a:t>feiura</a:t>
            </a:r>
          </a:p>
          <a:p>
            <a:pPr lvl="1"/>
            <a:r>
              <a:rPr lang="pt-BR" dirty="0"/>
              <a:t>cheira mal </a:t>
            </a:r>
          </a:p>
          <a:p>
            <a:pPr lvl="1"/>
            <a:r>
              <a:rPr lang="pt-BR" dirty="0"/>
              <a:t>classe inferior</a:t>
            </a:r>
          </a:p>
          <a:p>
            <a:pPr lvl="1"/>
            <a:r>
              <a:rPr lang="pt-BR" dirty="0"/>
              <a:t>presença constante nos processos civilizacionais</a:t>
            </a:r>
          </a:p>
          <a:p>
            <a:pPr marL="0" indent="0" algn="just">
              <a:buNone/>
            </a:pPr>
            <a:endParaRPr lang="pt-BR" dirty="0"/>
          </a:p>
        </p:txBody>
      </p:sp>
    </p:spTree>
    <p:extLst>
      <p:ext uri="{BB962C8B-B14F-4D97-AF65-F5344CB8AC3E}">
        <p14:creationId xmlns:p14="http://schemas.microsoft.com/office/powerpoint/2010/main" val="3420299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a:bodyPr>
          <a:lstStyle/>
          <a:p>
            <a:pPr lvl="0"/>
            <a:r>
              <a:rPr lang="pt-BR" b="1" dirty="0"/>
              <a:t>Importância de ter-se um inimigo</a:t>
            </a:r>
            <a:endParaRPr lang="pt-BR" dirty="0"/>
          </a:p>
          <a:p>
            <a:pPr lvl="1"/>
            <a:r>
              <a:rPr lang="pt-BR" dirty="0"/>
              <a:t>afirmação da própria identidade</a:t>
            </a:r>
          </a:p>
          <a:p>
            <a:pPr lvl="1"/>
            <a:r>
              <a:rPr lang="pt-BR" dirty="0"/>
              <a:t>construir o próprio sistema de valores: o inimigo se torna um exemplo daquilo que alguém não deve ser: </a:t>
            </a:r>
          </a:p>
          <a:p>
            <a:pPr lvl="2"/>
            <a:r>
              <a:rPr lang="pt-BR" dirty="0"/>
              <a:t>ateu </a:t>
            </a:r>
          </a:p>
          <a:p>
            <a:pPr lvl="2"/>
            <a:r>
              <a:rPr lang="pt-BR" dirty="0"/>
              <a:t>comunista</a:t>
            </a:r>
          </a:p>
          <a:p>
            <a:pPr lvl="2"/>
            <a:r>
              <a:rPr lang="pt-BR" dirty="0"/>
              <a:t>estatista</a:t>
            </a:r>
          </a:p>
          <a:p>
            <a:pPr lvl="2"/>
            <a:r>
              <a:rPr lang="pt-BR" dirty="0"/>
              <a:t>fanático</a:t>
            </a:r>
          </a:p>
          <a:p>
            <a:pPr lvl="1"/>
            <a:r>
              <a:rPr lang="pt-BR" dirty="0"/>
              <a:t>mobilização da população contra um inimigo comum </a:t>
            </a:r>
          </a:p>
          <a:p>
            <a:pPr marL="0" indent="0">
              <a:buNone/>
            </a:pPr>
            <a:endParaRPr lang="pt-BR" dirty="0"/>
          </a:p>
        </p:txBody>
      </p:sp>
    </p:spTree>
    <p:extLst>
      <p:ext uri="{BB962C8B-B14F-4D97-AF65-F5344CB8AC3E}">
        <p14:creationId xmlns:p14="http://schemas.microsoft.com/office/powerpoint/2010/main" val="4394993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lnSpcReduction="10000"/>
          </a:bodyPr>
          <a:lstStyle/>
          <a:p>
            <a:pPr lvl="0"/>
            <a:r>
              <a:rPr lang="pt-BR" b="1" dirty="0"/>
              <a:t>Elementos para construção de um inimigo </a:t>
            </a:r>
            <a:endParaRPr lang="pt-BR" dirty="0"/>
          </a:p>
          <a:p>
            <a:pPr lvl="1"/>
            <a:r>
              <a:rPr lang="pt-BR" dirty="0"/>
              <a:t>moralismo: condenação de práticas de um determinado grupo social (p.ex.: pagãos e suas orgias)</a:t>
            </a:r>
          </a:p>
          <a:p>
            <a:pPr lvl="1"/>
            <a:r>
              <a:rPr lang="pt-BR" dirty="0"/>
              <a:t>diferença narrada como ameaçadora. Ser diferente de nós e comportar-se segundo costumes que não são os nossos</a:t>
            </a:r>
          </a:p>
          <a:p>
            <a:pPr lvl="2"/>
            <a:r>
              <a:rPr lang="pt-BR" dirty="0"/>
              <a:t>hippies</a:t>
            </a:r>
          </a:p>
          <a:p>
            <a:pPr lvl="2"/>
            <a:r>
              <a:rPr lang="pt-BR" dirty="0"/>
              <a:t>LGBT</a:t>
            </a:r>
          </a:p>
          <a:p>
            <a:pPr lvl="1"/>
            <a:r>
              <a:rPr lang="pt-BR" dirty="0"/>
              <a:t>necessidade congênita de ter-se um inimigo</a:t>
            </a:r>
          </a:p>
          <a:p>
            <a:pPr marL="0" indent="0">
              <a:buNone/>
            </a:pPr>
            <a:endParaRPr lang="pt-BR" dirty="0"/>
          </a:p>
        </p:txBody>
      </p:sp>
    </p:spTree>
    <p:extLst>
      <p:ext uri="{BB962C8B-B14F-4D97-AF65-F5344CB8AC3E}">
        <p14:creationId xmlns:p14="http://schemas.microsoft.com/office/powerpoint/2010/main" val="22743490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9AC2FE2F-B6AA-CC4D-9982-2DB7E69BFBF9}"/>
              </a:ext>
            </a:extLst>
          </p:cNvPr>
          <p:cNvSpPr>
            <a:spLocks noGrp="1"/>
          </p:cNvSpPr>
          <p:nvPr>
            <p:ph type="title"/>
          </p:nvPr>
        </p:nvSpPr>
        <p:spPr/>
        <p:txBody>
          <a:bodyPr>
            <a:normAutofit fontScale="90000"/>
          </a:bodyPr>
          <a:lstStyle/>
          <a:p>
            <a:r>
              <a:rPr lang="pt-BR" b="1" dirty="0"/>
              <a:t>Características </a:t>
            </a:r>
            <a:r>
              <a:rPr lang="pt-BR" b="1" dirty="0" smtClean="0"/>
              <a:t>do </a:t>
            </a:r>
            <a:r>
              <a:rPr lang="pt-BR" b="1" dirty="0"/>
              <a:t>sujeito individual</a:t>
            </a:r>
            <a:endParaRPr lang="pt-BR" dirty="0"/>
          </a:p>
        </p:txBody>
      </p:sp>
      <p:sp>
        <p:nvSpPr>
          <p:cNvPr id="3" name="Espaço Reservado para Conteúdo 2">
            <a:extLst>
              <a:ext uri="{FF2B5EF4-FFF2-40B4-BE49-F238E27FC236}">
                <a16:creationId xmlns="" xmlns:a16="http://schemas.microsoft.com/office/drawing/2014/main" id="{18AD9AE4-DE77-334C-83B7-74B15DDF7ED3}"/>
              </a:ext>
            </a:extLst>
          </p:cNvPr>
          <p:cNvSpPr>
            <a:spLocks noGrp="1"/>
          </p:cNvSpPr>
          <p:nvPr>
            <p:ph idx="1"/>
          </p:nvPr>
        </p:nvSpPr>
        <p:spPr/>
        <p:txBody>
          <a:bodyPr>
            <a:normAutofit lnSpcReduction="10000"/>
          </a:bodyPr>
          <a:lstStyle/>
          <a:p>
            <a:pPr marL="514350" indent="-514350" algn="just">
              <a:buFont typeface="+mj-lt"/>
              <a:buAutoNum type="arabicPeriod"/>
            </a:pPr>
            <a:r>
              <a:rPr lang="pt-BR" dirty="0"/>
              <a:t>racional </a:t>
            </a:r>
          </a:p>
          <a:p>
            <a:pPr marL="514350" indent="-514350" algn="just">
              <a:buFont typeface="+mj-lt"/>
              <a:buAutoNum type="arabicPeriod"/>
            </a:pPr>
            <a:r>
              <a:rPr lang="pt-BR" dirty="0"/>
              <a:t>estado mental individual:</a:t>
            </a:r>
          </a:p>
          <a:p>
            <a:pPr marL="400050" lvl="1" indent="0" algn="just">
              <a:buNone/>
            </a:pPr>
            <a:r>
              <a:rPr lang="pt-BR" dirty="0"/>
              <a:t>2.1. inconsciente </a:t>
            </a:r>
          </a:p>
          <a:p>
            <a:pPr marL="400050" lvl="1" indent="0" algn="just">
              <a:buNone/>
            </a:pPr>
            <a:r>
              <a:rPr lang="pt-BR" dirty="0"/>
              <a:t>2.2. ansiedade</a:t>
            </a:r>
          </a:p>
          <a:p>
            <a:pPr marL="400050" lvl="1" indent="0" algn="just">
              <a:buNone/>
            </a:pPr>
            <a:r>
              <a:rPr lang="pt-BR" dirty="0"/>
              <a:t>2.3. depressão</a:t>
            </a:r>
          </a:p>
          <a:p>
            <a:pPr marL="400050" lvl="1" indent="0" algn="just">
              <a:buNone/>
            </a:pPr>
            <a:r>
              <a:rPr lang="pt-BR" dirty="0"/>
              <a:t>2.4. exaltação</a:t>
            </a:r>
          </a:p>
          <a:p>
            <a:pPr marL="400050" lvl="1" indent="0" algn="just">
              <a:buNone/>
            </a:pPr>
            <a:r>
              <a:rPr lang="pt-BR" dirty="0"/>
              <a:t>2.5. desejo</a:t>
            </a:r>
          </a:p>
          <a:p>
            <a:pPr marL="400050" lvl="1" indent="0" algn="just">
              <a:buNone/>
            </a:pPr>
            <a:r>
              <a:rPr lang="pt-BR" dirty="0"/>
              <a:t>2.6. intenção</a:t>
            </a:r>
          </a:p>
          <a:p>
            <a:pPr marL="514350" indent="-514350" algn="just">
              <a:buFont typeface="+mj-lt"/>
              <a:buAutoNum type="arabicPeriod"/>
            </a:pPr>
            <a:r>
              <a:rPr lang="pt-BR" dirty="0"/>
              <a:t>capacidade de agir</a:t>
            </a:r>
          </a:p>
          <a:p>
            <a:pPr marL="400050" lvl="1" indent="0" algn="just">
              <a:buNone/>
            </a:pPr>
            <a:endParaRPr lang="pt-BR" dirty="0"/>
          </a:p>
        </p:txBody>
      </p:sp>
    </p:spTree>
    <p:extLst>
      <p:ext uri="{BB962C8B-B14F-4D97-AF65-F5344CB8AC3E}">
        <p14:creationId xmlns:p14="http://schemas.microsoft.com/office/powerpoint/2010/main" val="32459963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Extremismo religioso: os três fundamentalismos</a:t>
            </a:r>
          </a:p>
        </p:txBody>
      </p:sp>
      <p:sp>
        <p:nvSpPr>
          <p:cNvPr id="3" name="Espaço Reservado para Conteúdo 2"/>
          <p:cNvSpPr>
            <a:spLocks noGrp="1"/>
          </p:cNvSpPr>
          <p:nvPr>
            <p:ph idx="1"/>
          </p:nvPr>
        </p:nvSpPr>
        <p:spPr/>
        <p:txBody>
          <a:bodyPr>
            <a:normAutofit fontScale="92500" lnSpcReduction="10000"/>
          </a:bodyPr>
          <a:lstStyle/>
          <a:p>
            <a:r>
              <a:rPr lang="pt-BR" b="1" i="1" u="sng" dirty="0"/>
              <a:t>islâmico</a:t>
            </a:r>
            <a:r>
              <a:rPr lang="pt-BR" dirty="0"/>
              <a:t>: prega volta às origens religiosas do Islã e uma reforma dos costumes e da sociedade, segundo a lei do Corão (sharia). Dois momentos:</a:t>
            </a:r>
          </a:p>
          <a:p>
            <a:pPr lvl="1"/>
            <a:r>
              <a:rPr lang="pt-BR" dirty="0"/>
              <a:t>opera num quadro nacional: Al-Jihad, baseado no Egito, responsável pelo assassinato de Anwar Sadat, em 1981, e o Grupo Islâmico Armado, autor de massacres na Argélia</a:t>
            </a:r>
          </a:p>
          <a:p>
            <a:pPr lvl="2"/>
            <a:r>
              <a:rPr lang="pt-BR" dirty="0"/>
              <a:t>opera no âmbito internacional: Al Qaeda (bin Laden). Objetivo: fundar um califado pan-islâmico. Conta com egípcios, jordanianos, iemenitas e sauditas com pontos de apoio em quase 50 países</a:t>
            </a:r>
          </a:p>
          <a:p>
            <a:pPr marL="0" indent="0">
              <a:buNone/>
            </a:pPr>
            <a:endParaRPr lang="pt-BR" dirty="0"/>
          </a:p>
        </p:txBody>
      </p:sp>
    </p:spTree>
    <p:extLst>
      <p:ext uri="{BB962C8B-B14F-4D97-AF65-F5344CB8AC3E}">
        <p14:creationId xmlns:p14="http://schemas.microsoft.com/office/powerpoint/2010/main" val="33574513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lstStyle/>
          <a:p>
            <a:r>
              <a:rPr lang="pt-BR" b="1" i="1" u="sng" dirty="0"/>
              <a:t>judaico</a:t>
            </a:r>
            <a:r>
              <a:rPr lang="pt-BR" dirty="0"/>
              <a:t>: manifesta-se na </a:t>
            </a:r>
            <a:r>
              <a:rPr lang="pt-BR" dirty="0" err="1"/>
              <a:t>ultra-ortodoxia</a:t>
            </a:r>
            <a:r>
              <a:rPr lang="pt-BR" dirty="0"/>
              <a:t>. </a:t>
            </a:r>
          </a:p>
          <a:p>
            <a:pPr lvl="1"/>
            <a:r>
              <a:rPr lang="pt-BR" dirty="0"/>
              <a:t>a lei de Deus tem valor absoluto, valendo na vida privada e na pública. </a:t>
            </a:r>
          </a:p>
          <a:p>
            <a:pPr lvl="1"/>
            <a:r>
              <a:rPr lang="pt-BR" dirty="0"/>
              <a:t>casamento visa apenas a procriação</a:t>
            </a:r>
          </a:p>
          <a:p>
            <a:pPr lvl="1"/>
            <a:r>
              <a:rPr lang="pt-BR" dirty="0"/>
              <a:t>a educação dos filhos se esgota na educação religiosa</a:t>
            </a:r>
          </a:p>
          <a:p>
            <a:pPr lvl="1"/>
            <a:r>
              <a:rPr lang="pt-BR" dirty="0"/>
              <a:t>evitar contatos com pessoas alheias à comunidade (gentios e liberais)</a:t>
            </a:r>
          </a:p>
          <a:p>
            <a:pPr marL="0" indent="0">
              <a:buNone/>
            </a:pPr>
            <a:endParaRPr lang="pt-BR" dirty="0"/>
          </a:p>
        </p:txBody>
      </p:sp>
    </p:spTree>
    <p:extLst>
      <p:ext uri="{BB962C8B-B14F-4D97-AF65-F5344CB8AC3E}">
        <p14:creationId xmlns:p14="http://schemas.microsoft.com/office/powerpoint/2010/main" val="13749724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fontScale="92500" lnSpcReduction="20000"/>
          </a:bodyPr>
          <a:lstStyle/>
          <a:p>
            <a:r>
              <a:rPr lang="pt-BR" b="1" i="1" u="sng" dirty="0"/>
              <a:t>cristão</a:t>
            </a:r>
            <a:r>
              <a:rPr lang="pt-BR" dirty="0"/>
              <a:t>: floresceu no protestantismo norte-americano, embora tenha uma vertente católica (o integrismo) de Pio 9º.</a:t>
            </a:r>
          </a:p>
          <a:p>
            <a:pPr lvl="1"/>
            <a:r>
              <a:rPr lang="pt-BR" dirty="0"/>
              <a:t>infalibilidade da bíblia</a:t>
            </a:r>
          </a:p>
          <a:p>
            <a:pPr lvl="1"/>
            <a:r>
              <a:rPr lang="pt-BR" dirty="0"/>
              <a:t>durante a guerra-fria: discurso anticomunista</a:t>
            </a:r>
          </a:p>
          <a:p>
            <a:pPr lvl="1"/>
            <a:r>
              <a:rPr lang="pt-BR" dirty="0"/>
              <a:t>pós-guerra-fria: discurso contra o aborto e </a:t>
            </a:r>
            <a:r>
              <a:rPr lang="pt-BR"/>
              <a:t>o </a:t>
            </a:r>
            <a:r>
              <a:rPr lang="pt-BR" smtClean="0"/>
              <a:t>homossexualidade</a:t>
            </a:r>
            <a:endParaRPr lang="pt-BR" dirty="0"/>
          </a:p>
          <a:p>
            <a:pPr lvl="1"/>
            <a:r>
              <a:rPr lang="pt-BR" dirty="0"/>
              <a:t>patriotismo messiânico: América é vista como nação eleita</a:t>
            </a:r>
          </a:p>
          <a:p>
            <a:pPr lvl="1"/>
            <a:r>
              <a:rPr lang="pt-BR" dirty="0"/>
              <a:t>ramificações no Brasil: pentecostal e seitas evangélicas</a:t>
            </a:r>
          </a:p>
          <a:p>
            <a:pPr marL="0" indent="0">
              <a:buNone/>
            </a:pPr>
            <a:endParaRPr lang="pt-BR" dirty="0"/>
          </a:p>
        </p:txBody>
      </p:sp>
    </p:spTree>
    <p:extLst>
      <p:ext uri="{BB962C8B-B14F-4D97-AF65-F5344CB8AC3E}">
        <p14:creationId xmlns:p14="http://schemas.microsoft.com/office/powerpoint/2010/main" val="42305400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a:t>Pontos em comum dos três fundamentalismos</a:t>
            </a:r>
          </a:p>
        </p:txBody>
      </p:sp>
      <p:sp>
        <p:nvSpPr>
          <p:cNvPr id="3" name="Espaço Reservado para Conteúdo 2"/>
          <p:cNvSpPr>
            <a:spLocks noGrp="1"/>
          </p:cNvSpPr>
          <p:nvPr>
            <p:ph idx="1"/>
          </p:nvPr>
        </p:nvSpPr>
        <p:spPr/>
        <p:txBody>
          <a:bodyPr>
            <a:normAutofit fontScale="85000" lnSpcReduction="20000"/>
          </a:bodyPr>
          <a:lstStyle/>
          <a:p>
            <a:r>
              <a:rPr lang="pt-BR" dirty="0"/>
              <a:t>questões morais</a:t>
            </a:r>
          </a:p>
          <a:p>
            <a:r>
              <a:rPr lang="pt-BR" dirty="0"/>
              <a:t>posição da mulher</a:t>
            </a:r>
          </a:p>
          <a:p>
            <a:r>
              <a:rPr lang="pt-BR" dirty="0"/>
              <a:t>aceitam a modernidade técnico-econômica:</a:t>
            </a:r>
          </a:p>
          <a:p>
            <a:pPr lvl="1"/>
            <a:r>
              <a:rPr lang="pt-BR" dirty="0"/>
              <a:t>fundamentalistas islâmicos têm formação universitária, conhecem os segredos do capitalismo financeiro e dominam a tecnologia militar</a:t>
            </a:r>
          </a:p>
          <a:p>
            <a:pPr lvl="1"/>
            <a:r>
              <a:rPr lang="pt-BR" dirty="0"/>
              <a:t>fundamentalistas judeus: plenamente ligados aos circuitos financeiros do capitalismo moderno</a:t>
            </a:r>
          </a:p>
          <a:p>
            <a:pPr lvl="1"/>
            <a:r>
              <a:rPr lang="pt-BR" dirty="0"/>
              <a:t>fundamentalista cristãos: dominam as técnicas da comunicação de massas (rádio, televisão, estádios etc.)</a:t>
            </a:r>
          </a:p>
          <a:p>
            <a:r>
              <a:rPr lang="pt-BR" dirty="0"/>
              <a:t>recusam a modernidade política e cultural e fazem uma leitura simplificada da realidade</a:t>
            </a:r>
          </a:p>
          <a:p>
            <a:pPr marL="0" indent="0">
              <a:buNone/>
            </a:pPr>
            <a:endParaRPr lang="pt-BR" dirty="0"/>
          </a:p>
        </p:txBody>
      </p:sp>
    </p:spTree>
    <p:extLst>
      <p:ext uri="{BB962C8B-B14F-4D97-AF65-F5344CB8AC3E}">
        <p14:creationId xmlns:p14="http://schemas.microsoft.com/office/powerpoint/2010/main" val="3411921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317837F-73D2-D249-83D9-9007AE575BAC}"/>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8E503CAA-9C04-A547-A9C0-51193FFABA2B}"/>
              </a:ext>
            </a:extLst>
          </p:cNvPr>
          <p:cNvSpPr>
            <a:spLocks noGrp="1"/>
          </p:cNvSpPr>
          <p:nvPr>
            <p:ph idx="1"/>
          </p:nvPr>
        </p:nvSpPr>
        <p:spPr/>
        <p:txBody>
          <a:bodyPr/>
          <a:lstStyle/>
          <a:p>
            <a:pPr marL="0" indent="0" algn="just">
              <a:buNone/>
            </a:pPr>
            <a:r>
              <a:rPr lang="pt-BR" b="1" dirty="0"/>
              <a:t>Tipos de estado mental </a:t>
            </a:r>
          </a:p>
          <a:p>
            <a:pPr algn="just"/>
            <a:r>
              <a:rPr lang="pt-BR" dirty="0"/>
              <a:t>direcionado: estar ansioso, deprimido, exaltado, ter desejo ou intenção por algum motivo </a:t>
            </a:r>
          </a:p>
          <a:p>
            <a:pPr algn="just"/>
            <a:r>
              <a:rPr lang="pt-BR" dirty="0"/>
              <a:t>não direcionado: ter algum desses estados mentais sem motivo algum (patológico)</a:t>
            </a:r>
          </a:p>
          <a:p>
            <a:pPr marL="0" indent="0" algn="just">
              <a:buNone/>
            </a:pPr>
            <a:endParaRPr lang="pt-BR" dirty="0"/>
          </a:p>
        </p:txBody>
      </p:sp>
    </p:spTree>
    <p:extLst>
      <p:ext uri="{BB962C8B-B14F-4D97-AF65-F5344CB8AC3E}">
        <p14:creationId xmlns:p14="http://schemas.microsoft.com/office/powerpoint/2010/main" val="7067984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AEDAFEA6-B785-A940-86CB-5DA826F91DDE}"/>
              </a:ext>
            </a:extLst>
          </p:cNvPr>
          <p:cNvSpPr>
            <a:spLocks noGrp="1"/>
          </p:cNvSpPr>
          <p:nvPr>
            <p:ph type="title"/>
          </p:nvPr>
        </p:nvSpPr>
        <p:spPr/>
        <p:txBody>
          <a:bodyPr/>
          <a:lstStyle/>
          <a:p>
            <a:r>
              <a:rPr lang="pt-BR" b="1" dirty="0"/>
              <a:t>Gênese da ação individual</a:t>
            </a:r>
          </a:p>
        </p:txBody>
      </p:sp>
      <p:sp>
        <p:nvSpPr>
          <p:cNvPr id="3" name="Espaço Reservado para Conteúdo 2">
            <a:extLst>
              <a:ext uri="{FF2B5EF4-FFF2-40B4-BE49-F238E27FC236}">
                <a16:creationId xmlns="" xmlns:a16="http://schemas.microsoft.com/office/drawing/2014/main" id="{962DA1EE-9DD5-5B48-96D3-02A8BF82EBD8}"/>
              </a:ext>
            </a:extLst>
          </p:cNvPr>
          <p:cNvSpPr>
            <a:spLocks noGrp="1"/>
          </p:cNvSpPr>
          <p:nvPr>
            <p:ph idx="1"/>
          </p:nvPr>
        </p:nvSpPr>
        <p:spPr/>
        <p:txBody>
          <a:bodyPr>
            <a:normAutofit/>
          </a:bodyPr>
          <a:lstStyle/>
          <a:p>
            <a:r>
              <a:rPr lang="pt-BR" b="1" dirty="0"/>
              <a:t>primeiro momento</a:t>
            </a:r>
            <a:r>
              <a:rPr lang="pt-BR" dirty="0"/>
              <a:t>: crenças, desejos e esperanças que podem ser contraditórios ou não, ambiciosos e desmedidos ou não; </a:t>
            </a:r>
          </a:p>
          <a:p>
            <a:r>
              <a:rPr lang="pt-BR" b="1" dirty="0"/>
              <a:t>segundo momento</a:t>
            </a:r>
            <a:r>
              <a:rPr lang="pt-BR" dirty="0"/>
              <a:t>: decisão, em que se escolhe o desejo a ser realizado;</a:t>
            </a:r>
          </a:p>
          <a:p>
            <a:pPr lvl="1"/>
            <a:r>
              <a:rPr lang="pt-BR" dirty="0"/>
              <a:t>momento em que se forma a intenção de agir</a:t>
            </a:r>
          </a:p>
          <a:p>
            <a:pPr lvl="1"/>
            <a:r>
              <a:rPr lang="pt-BR" dirty="0"/>
              <a:t>momento da ação. </a:t>
            </a:r>
          </a:p>
          <a:p>
            <a:endParaRPr lang="pt-BR" dirty="0"/>
          </a:p>
          <a:p>
            <a:pPr marL="0" indent="0" algn="just">
              <a:buNone/>
            </a:pPr>
            <a:endParaRPr lang="pt-BR" dirty="0"/>
          </a:p>
        </p:txBody>
      </p:sp>
    </p:spTree>
    <p:extLst>
      <p:ext uri="{BB962C8B-B14F-4D97-AF65-F5344CB8AC3E}">
        <p14:creationId xmlns:p14="http://schemas.microsoft.com/office/powerpoint/2010/main" val="1616635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3CA16FBB-824C-4041-AB37-533C73DA90AD}"/>
              </a:ext>
            </a:extLst>
          </p:cNvPr>
          <p:cNvSpPr>
            <a:spLocks noGrp="1"/>
          </p:cNvSpPr>
          <p:nvPr>
            <p:ph type="title"/>
          </p:nvPr>
        </p:nvSpPr>
        <p:spPr/>
        <p:txBody>
          <a:bodyPr/>
          <a:lstStyle/>
          <a:p>
            <a:r>
              <a:rPr lang="pt-BR" b="1" dirty="0"/>
              <a:t>Características do sujeito coletivo</a:t>
            </a:r>
          </a:p>
        </p:txBody>
      </p:sp>
      <p:sp>
        <p:nvSpPr>
          <p:cNvPr id="3" name="Espaço Reservado para Conteúdo 2">
            <a:extLst>
              <a:ext uri="{FF2B5EF4-FFF2-40B4-BE49-F238E27FC236}">
                <a16:creationId xmlns="" xmlns:a16="http://schemas.microsoft.com/office/drawing/2014/main" id="{5DB115CE-A75D-0449-8B63-1C790865A006}"/>
              </a:ext>
            </a:extLst>
          </p:cNvPr>
          <p:cNvSpPr>
            <a:spLocks noGrp="1"/>
          </p:cNvSpPr>
          <p:nvPr>
            <p:ph idx="1"/>
          </p:nvPr>
        </p:nvSpPr>
        <p:spPr/>
        <p:txBody>
          <a:bodyPr>
            <a:normAutofit fontScale="92500"/>
          </a:bodyPr>
          <a:lstStyle/>
          <a:p>
            <a:pPr marL="514350" indent="-514350" algn="just">
              <a:buFont typeface="+mj-lt"/>
              <a:buAutoNum type="arabicPeriod"/>
            </a:pPr>
            <a:r>
              <a:rPr lang="pt-BR" dirty="0"/>
              <a:t>formado por sujeitos individuais racionais</a:t>
            </a:r>
          </a:p>
          <a:p>
            <a:pPr marL="514350" indent="-514350" algn="just">
              <a:buFont typeface="+mj-lt"/>
              <a:buAutoNum type="arabicPeriod"/>
            </a:pPr>
            <a:r>
              <a:rPr lang="pt-BR" dirty="0"/>
              <a:t>o sujeito coletivo, porém, não dispõe da racionalidade do sujeito individual</a:t>
            </a:r>
          </a:p>
          <a:p>
            <a:pPr marL="514350" indent="-514350" algn="just">
              <a:buFont typeface="+mj-lt"/>
              <a:buAutoNum type="arabicPeriod"/>
            </a:pPr>
            <a:r>
              <a:rPr lang="pt-BR" dirty="0"/>
              <a:t>mas dispõe de capacidade de agir, e essa capacidade permite mudar o curso da história</a:t>
            </a:r>
          </a:p>
          <a:p>
            <a:pPr marL="514350" indent="-514350" algn="just">
              <a:buFont typeface="+mj-lt"/>
              <a:buAutoNum type="arabicPeriod"/>
            </a:pPr>
            <a:r>
              <a:rPr lang="pt-BR" dirty="0"/>
              <a:t>a ação coletiva resulta de uma “alma” coletiva, que faz cada indivíduo sentir e pensar de maneira totalmente distinta da que sentiria e pensaria se estivesse isolado</a:t>
            </a:r>
          </a:p>
        </p:txBody>
      </p:sp>
    </p:spTree>
    <p:extLst>
      <p:ext uri="{BB962C8B-B14F-4D97-AF65-F5344CB8AC3E}">
        <p14:creationId xmlns:p14="http://schemas.microsoft.com/office/powerpoint/2010/main" val="6220907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F490638C-369F-2748-A16A-F2182F69B905}"/>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8AC84CFC-3FFF-6C43-91DF-B0D8932814C3}"/>
              </a:ext>
            </a:extLst>
          </p:cNvPr>
          <p:cNvSpPr>
            <a:spLocks noGrp="1"/>
          </p:cNvSpPr>
          <p:nvPr>
            <p:ph idx="1"/>
          </p:nvPr>
        </p:nvSpPr>
        <p:spPr/>
        <p:txBody>
          <a:bodyPr/>
          <a:lstStyle/>
          <a:p>
            <a:pPr marL="0" indent="0" algn="just">
              <a:buNone/>
            </a:pPr>
            <a:r>
              <a:rPr lang="pt-BR" dirty="0"/>
              <a:t>5. No sujeito coletivo, as características dos sujeitos individuais desaparecem, que se contagiam pelo entusiasmo da turba</a:t>
            </a:r>
          </a:p>
          <a:p>
            <a:pPr marL="0" indent="0" algn="just">
              <a:buNone/>
            </a:pPr>
            <a:r>
              <a:rPr lang="pt-BR" dirty="0"/>
              <a:t>6. Supressão do consciente individual pelo inconsciente coletivo</a:t>
            </a:r>
          </a:p>
          <a:p>
            <a:pPr marL="0" indent="0" algn="just">
              <a:buNone/>
            </a:pPr>
            <a:r>
              <a:rPr lang="pt-BR" dirty="0"/>
              <a:t>7. Sujeito coletivo é intelectualmente inferior ao sujeito individual</a:t>
            </a:r>
          </a:p>
          <a:p>
            <a:pPr marL="0" indent="0">
              <a:buNone/>
            </a:pPr>
            <a:r>
              <a:rPr lang="pt-BR" dirty="0"/>
              <a:t> </a:t>
            </a:r>
          </a:p>
          <a:p>
            <a:pPr marL="0" indent="0">
              <a:buNone/>
            </a:pPr>
            <a:endParaRPr lang="pt-BR" dirty="0"/>
          </a:p>
        </p:txBody>
      </p:sp>
    </p:spTree>
    <p:extLst>
      <p:ext uri="{BB962C8B-B14F-4D97-AF65-F5344CB8AC3E}">
        <p14:creationId xmlns:p14="http://schemas.microsoft.com/office/powerpoint/2010/main" val="410215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62583FCA-6CB9-8246-86E3-5D6305EFD676}"/>
              </a:ext>
            </a:extLst>
          </p:cNvPr>
          <p:cNvSpPr>
            <a:spLocks noGrp="1"/>
          </p:cNvSpPr>
          <p:nvPr>
            <p:ph type="title"/>
          </p:nvPr>
        </p:nvSpPr>
        <p:spPr/>
        <p:txBody>
          <a:bodyPr/>
          <a:lstStyle/>
          <a:p>
            <a:endParaRPr lang="pt-BR"/>
          </a:p>
        </p:txBody>
      </p:sp>
      <p:sp>
        <p:nvSpPr>
          <p:cNvPr id="3" name="Espaço Reservado para Conteúdo 2">
            <a:extLst>
              <a:ext uri="{FF2B5EF4-FFF2-40B4-BE49-F238E27FC236}">
                <a16:creationId xmlns="" xmlns:a16="http://schemas.microsoft.com/office/drawing/2014/main" id="{92C4B2DD-57FA-5A46-98F2-4FC3C963B365}"/>
              </a:ext>
            </a:extLst>
          </p:cNvPr>
          <p:cNvSpPr>
            <a:spLocks noGrp="1"/>
          </p:cNvSpPr>
          <p:nvPr>
            <p:ph idx="1"/>
          </p:nvPr>
        </p:nvSpPr>
        <p:spPr/>
        <p:txBody>
          <a:bodyPr>
            <a:normAutofit lnSpcReduction="10000"/>
          </a:bodyPr>
          <a:lstStyle/>
          <a:p>
            <a:pPr marL="0" indent="0" algn="just">
              <a:buNone/>
            </a:pPr>
            <a:r>
              <a:rPr lang="pt-BR" dirty="0"/>
              <a:t>8. O sujeito coletivo não conhece dúvidas ou incertezas, como o sujeito individual</a:t>
            </a:r>
          </a:p>
          <a:p>
            <a:pPr marL="0" indent="0" algn="just">
              <a:buNone/>
            </a:pPr>
            <a:r>
              <a:rPr lang="pt-BR" dirty="0"/>
              <a:t>9. Como o sujeito individual, o sujeito coletivo pode ser intolerante, autoritário e conservador</a:t>
            </a:r>
          </a:p>
          <a:p>
            <a:pPr marL="0" indent="0" algn="just">
              <a:buNone/>
            </a:pPr>
            <a:r>
              <a:rPr lang="pt-BR" dirty="0"/>
              <a:t>10. O sujeito individual que lidera o sujeito coletivo não lança mão de verdades, mas de afirmações aceitas como verdadeiras: retórica</a:t>
            </a:r>
          </a:p>
          <a:p>
            <a:pPr marL="0" indent="0" algn="just">
              <a:buNone/>
            </a:pPr>
            <a:r>
              <a:rPr lang="pt-BR" dirty="0"/>
              <a:t>11. O sujeito coletivo não tem inteligência, mas sentimentos</a:t>
            </a:r>
          </a:p>
        </p:txBody>
      </p:sp>
    </p:spTree>
    <p:extLst>
      <p:ext uri="{BB962C8B-B14F-4D97-AF65-F5344CB8AC3E}">
        <p14:creationId xmlns:p14="http://schemas.microsoft.com/office/powerpoint/2010/main" val="9490817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 xmlns:a16="http://schemas.microsoft.com/office/drawing/2014/main" id="{5F2A1776-BE0C-8242-B589-98FDD9EC79DE}"/>
              </a:ext>
            </a:extLst>
          </p:cNvPr>
          <p:cNvSpPr>
            <a:spLocks noGrp="1"/>
          </p:cNvSpPr>
          <p:nvPr>
            <p:ph type="title"/>
          </p:nvPr>
        </p:nvSpPr>
        <p:spPr/>
        <p:txBody>
          <a:bodyPr/>
          <a:lstStyle/>
          <a:p>
            <a:r>
              <a:rPr lang="pt-BR" b="1" dirty="0"/>
              <a:t>Síntese do sujeito coletivo</a:t>
            </a:r>
          </a:p>
        </p:txBody>
      </p:sp>
      <p:sp>
        <p:nvSpPr>
          <p:cNvPr id="3" name="Espaço Reservado para Conteúdo 2">
            <a:extLst>
              <a:ext uri="{FF2B5EF4-FFF2-40B4-BE49-F238E27FC236}">
                <a16:creationId xmlns="" xmlns:a16="http://schemas.microsoft.com/office/drawing/2014/main" id="{70F25860-FC8B-2349-A13C-E165FEA82C5E}"/>
              </a:ext>
            </a:extLst>
          </p:cNvPr>
          <p:cNvSpPr>
            <a:spLocks noGrp="1"/>
          </p:cNvSpPr>
          <p:nvPr>
            <p:ph idx="1"/>
          </p:nvPr>
        </p:nvSpPr>
        <p:spPr/>
        <p:txBody>
          <a:bodyPr>
            <a:normAutofit fontScale="85000" lnSpcReduction="20000"/>
          </a:bodyPr>
          <a:lstStyle/>
          <a:p>
            <a:pPr marL="514350" indent="-514350">
              <a:buFont typeface="+mj-lt"/>
              <a:buAutoNum type="arabicPeriod"/>
            </a:pPr>
            <a:r>
              <a:rPr lang="pt-BR" dirty="0"/>
              <a:t>não raciocina</a:t>
            </a:r>
          </a:p>
          <a:p>
            <a:pPr marL="514350" indent="-514350">
              <a:buFont typeface="+mj-lt"/>
              <a:buAutoNum type="arabicPeriod"/>
            </a:pPr>
            <a:r>
              <a:rPr lang="pt-BR" dirty="0"/>
              <a:t>admite ou rejeita ideias em bloco</a:t>
            </a:r>
          </a:p>
          <a:p>
            <a:pPr marL="514350" indent="-514350">
              <a:buFont typeface="+mj-lt"/>
              <a:buAutoNum type="arabicPeriod"/>
            </a:pPr>
            <a:r>
              <a:rPr lang="pt-BR" dirty="0"/>
              <a:t>não tolera discussões ou contradições</a:t>
            </a:r>
          </a:p>
          <a:p>
            <a:pPr marL="514350" indent="-514350">
              <a:buFont typeface="+mj-lt"/>
              <a:buAutoNum type="arabicPeriod"/>
            </a:pPr>
            <a:r>
              <a:rPr lang="pt-BR" dirty="0"/>
              <a:t>sugestões que lhe são feitas invadem por completo o seu campo de entendimento e se transformam em atos</a:t>
            </a:r>
          </a:p>
          <a:p>
            <a:pPr marL="514350" indent="-514350">
              <a:buFont typeface="+mj-lt"/>
              <a:buAutoNum type="arabicPeriod"/>
            </a:pPr>
            <a:r>
              <a:rPr lang="pt-BR" dirty="0"/>
              <a:t>tem disposição para se sacrificar por um ideal que lhe foi sugerido</a:t>
            </a:r>
          </a:p>
          <a:p>
            <a:pPr marL="514350" indent="-514350">
              <a:buFont typeface="+mj-lt"/>
              <a:buAutoNum type="arabicPeriod"/>
            </a:pPr>
            <a:r>
              <a:rPr lang="pt-BR" dirty="0"/>
              <a:t>conhece apenas sentimentos violentos e extremados</a:t>
            </a:r>
          </a:p>
          <a:p>
            <a:pPr marL="514350" indent="-514350">
              <a:buFont typeface="+mj-lt"/>
              <a:buAutoNum type="arabicPeriod"/>
            </a:pPr>
            <a:r>
              <a:rPr lang="pt-BR" dirty="0"/>
              <a:t>sua simpatia se transforma em adoração</a:t>
            </a:r>
          </a:p>
          <a:p>
            <a:pPr marL="514350" indent="-514350">
              <a:buFont typeface="+mj-lt"/>
              <a:buAutoNum type="arabicPeriod"/>
            </a:pPr>
            <a:r>
              <a:rPr lang="pt-BR" dirty="0"/>
              <a:t>sua antipatia se transforma em ódio</a:t>
            </a:r>
          </a:p>
          <a:p>
            <a:pPr marL="514350" indent="-514350">
              <a:buFont typeface="+mj-lt"/>
              <a:buAutoNum type="arabicPeriod"/>
            </a:pPr>
            <a:endParaRPr lang="pt-BR" dirty="0"/>
          </a:p>
          <a:p>
            <a:pPr marL="0" indent="0">
              <a:buNone/>
            </a:pPr>
            <a:endParaRPr lang="pt-BR" dirty="0"/>
          </a:p>
        </p:txBody>
      </p:sp>
    </p:spTree>
    <p:extLst>
      <p:ext uri="{BB962C8B-B14F-4D97-AF65-F5344CB8AC3E}">
        <p14:creationId xmlns:p14="http://schemas.microsoft.com/office/powerpoint/2010/main" val="211667138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1410</TotalTime>
  <Words>1475</Words>
  <Application>Microsoft Office PowerPoint</Application>
  <PresentationFormat>Apresentação na tela (4:3)</PresentationFormat>
  <Paragraphs>154</Paragraphs>
  <Slides>33</Slides>
  <Notes>0</Notes>
  <HiddenSlides>0</HiddenSlides>
  <MMClips>0</MMClips>
  <ScaleCrop>false</ScaleCrop>
  <HeadingPairs>
    <vt:vector size="4" baseType="variant">
      <vt:variant>
        <vt:lpstr>Tema</vt:lpstr>
      </vt:variant>
      <vt:variant>
        <vt:i4>1</vt:i4>
      </vt:variant>
      <vt:variant>
        <vt:lpstr>Títulos de slides</vt:lpstr>
      </vt:variant>
      <vt:variant>
        <vt:i4>33</vt:i4>
      </vt:variant>
    </vt:vector>
  </HeadingPairs>
  <TitlesOfParts>
    <vt:vector size="34" baseType="lpstr">
      <vt:lpstr>Tema do Office</vt:lpstr>
      <vt:lpstr>A psicologia de massas, a construção do inimigo e o fundamentalismo religioso</vt:lpstr>
      <vt:lpstr>Psicologia de massas</vt:lpstr>
      <vt:lpstr>Características do sujeito individual</vt:lpstr>
      <vt:lpstr>Apresentação do PowerPoint</vt:lpstr>
      <vt:lpstr>Gênese da ação individual</vt:lpstr>
      <vt:lpstr>Características do sujeito coletivo</vt:lpstr>
      <vt:lpstr>Apresentação do PowerPoint</vt:lpstr>
      <vt:lpstr>Apresentação do PowerPoint</vt:lpstr>
      <vt:lpstr>Síntese do sujeito coletivo</vt:lpstr>
      <vt:lpstr>Gênese da ação coletiva</vt:lpstr>
      <vt:lpstr>Método de análise da ação coletiva</vt:lpstr>
      <vt:lpstr>Individualismo metodológico</vt:lpstr>
      <vt:lpstr>Apresentação do PowerPoint</vt:lpstr>
      <vt:lpstr>Apresentação do PowerPoint</vt:lpstr>
      <vt:lpstr>Exemplo 1: crime de genocídio</vt:lpstr>
      <vt:lpstr>Noite dos cristais 9 e 10 de novembro de 1938</vt:lpstr>
      <vt:lpstr>Apresentação do PowerPoint</vt:lpstr>
      <vt:lpstr>Exemplo 2: homofobia</vt:lpstr>
      <vt:lpstr>Apresentação do PowerPoint</vt:lpstr>
      <vt:lpstr>Síntese</vt:lpstr>
      <vt:lpstr>Apresentação do PowerPoint</vt:lpstr>
      <vt:lpstr>Apresentação do PowerPoint</vt:lpstr>
      <vt:lpstr>Apresentação do PowerPoint</vt:lpstr>
      <vt:lpstr>Comunicação com o sujeito coletivo</vt:lpstr>
      <vt:lpstr>Apresentação do PowerPoint</vt:lpstr>
      <vt:lpstr>Construir o inimigo</vt:lpstr>
      <vt:lpstr>Apresentação do PowerPoint</vt:lpstr>
      <vt:lpstr>Apresentação do PowerPoint</vt:lpstr>
      <vt:lpstr>Apresentação do PowerPoint</vt:lpstr>
      <vt:lpstr>Extremismo religioso: os três fundamentalismos</vt:lpstr>
      <vt:lpstr>Apresentação do PowerPoint</vt:lpstr>
      <vt:lpstr>Apresentação do PowerPoint</vt:lpstr>
      <vt:lpstr>Pontos em comum dos três fundamentalismos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Migração e terrorismo</dc:title>
  <dc:creator>Geraldo Miniuci</dc:creator>
  <cp:lastModifiedBy>Professores</cp:lastModifiedBy>
  <cp:revision>26</cp:revision>
  <dcterms:created xsi:type="dcterms:W3CDTF">2019-03-21T15:19:30Z</dcterms:created>
  <dcterms:modified xsi:type="dcterms:W3CDTF">2023-05-12T12:40:22Z</dcterms:modified>
</cp:coreProperties>
</file>