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303" r:id="rId3"/>
    <p:sldId id="300" r:id="rId4"/>
    <p:sldId id="301" r:id="rId5"/>
    <p:sldId id="258" r:id="rId6"/>
    <p:sldId id="259" r:id="rId7"/>
    <p:sldId id="264" r:id="rId8"/>
    <p:sldId id="260" r:id="rId9"/>
    <p:sldId id="256" r:id="rId10"/>
    <p:sldId id="262" r:id="rId11"/>
    <p:sldId id="261" r:id="rId12"/>
    <p:sldId id="281" r:id="rId13"/>
    <p:sldId id="266" r:id="rId14"/>
    <p:sldId id="267" r:id="rId15"/>
    <p:sldId id="275" r:id="rId16"/>
    <p:sldId id="268" r:id="rId17"/>
    <p:sldId id="271" r:id="rId18"/>
    <p:sldId id="272" r:id="rId19"/>
    <p:sldId id="273" r:id="rId20"/>
    <p:sldId id="274" r:id="rId21"/>
    <p:sldId id="278" r:id="rId22"/>
    <p:sldId id="277" r:id="rId23"/>
    <p:sldId id="276" r:id="rId24"/>
    <p:sldId id="286" r:id="rId25"/>
    <p:sldId id="265" r:id="rId26"/>
    <p:sldId id="307" r:id="rId27"/>
    <p:sldId id="306" r:id="rId28"/>
    <p:sldId id="308" r:id="rId29"/>
    <p:sldId id="309" r:id="rId30"/>
    <p:sldId id="289" r:id="rId31"/>
    <p:sldId id="279" r:id="rId32"/>
    <p:sldId id="297" r:id="rId33"/>
    <p:sldId id="295" r:id="rId34"/>
    <p:sldId id="296" r:id="rId35"/>
    <p:sldId id="299" r:id="rId36"/>
    <p:sldId id="298"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3" d="100"/>
          <a:sy n="63" d="100"/>
        </p:scale>
        <p:origin x="-138" y="-34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30EAF3B-7286-40C6-A018-F0DA13E1FC0D}"/>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endParaRPr lang="en-US"/>
          </a:p>
        </p:txBody>
      </p:sp>
      <p:sp>
        <p:nvSpPr>
          <p:cNvPr id="3" name="Subtítulo 2">
            <a:extLst>
              <a:ext uri="{FF2B5EF4-FFF2-40B4-BE49-F238E27FC236}">
                <a16:creationId xmlns:a16="http://schemas.microsoft.com/office/drawing/2014/main" xmlns="" id="{1F320E35-8C24-45D9-B93C-508F4BCE36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endParaRPr lang="en-US"/>
          </a:p>
        </p:txBody>
      </p:sp>
      <p:sp>
        <p:nvSpPr>
          <p:cNvPr id="4" name="Espaço Reservado para Data 3">
            <a:extLst>
              <a:ext uri="{FF2B5EF4-FFF2-40B4-BE49-F238E27FC236}">
                <a16:creationId xmlns:a16="http://schemas.microsoft.com/office/drawing/2014/main" xmlns="" id="{534E44B8-885D-484C-81C6-9C4DCB4BE8F5}"/>
              </a:ext>
            </a:extLst>
          </p:cNvPr>
          <p:cNvSpPr>
            <a:spLocks noGrp="1"/>
          </p:cNvSpPr>
          <p:nvPr>
            <p:ph type="dt" sz="half" idx="10"/>
          </p:nvPr>
        </p:nvSpPr>
        <p:spPr/>
        <p:txBody>
          <a:bodyPr/>
          <a:lstStyle/>
          <a:p>
            <a:fld id="{F3C082DE-AD95-4FE3-87DC-83CDB30786DB}" type="datetimeFigureOut">
              <a:rPr lang="en-US" smtClean="0"/>
              <a:t>10/17/2018</a:t>
            </a:fld>
            <a:endParaRPr lang="en-US"/>
          </a:p>
        </p:txBody>
      </p:sp>
      <p:sp>
        <p:nvSpPr>
          <p:cNvPr id="5" name="Espaço Reservado para Rodapé 4">
            <a:extLst>
              <a:ext uri="{FF2B5EF4-FFF2-40B4-BE49-F238E27FC236}">
                <a16:creationId xmlns:a16="http://schemas.microsoft.com/office/drawing/2014/main" xmlns="" id="{D6A85C79-01D3-47BF-8863-4107D2DA1B55}"/>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xmlns="" id="{5E986225-88F4-4698-BFA5-E676A575CBFF}"/>
              </a:ext>
            </a:extLst>
          </p:cNvPr>
          <p:cNvSpPr>
            <a:spLocks noGrp="1"/>
          </p:cNvSpPr>
          <p:nvPr>
            <p:ph type="sldNum" sz="quarter" idx="12"/>
          </p:nvPr>
        </p:nvSpPr>
        <p:spPr/>
        <p:txBody>
          <a:bodyPr/>
          <a:lstStyle/>
          <a:p>
            <a:fld id="{236F014B-0D0B-4276-BA8A-A72D5CCF622C}" type="slidenum">
              <a:rPr lang="en-US" smtClean="0"/>
              <a:t>‹nº›</a:t>
            </a:fld>
            <a:endParaRPr lang="en-US"/>
          </a:p>
        </p:txBody>
      </p:sp>
    </p:spTree>
    <p:extLst>
      <p:ext uri="{BB962C8B-B14F-4D97-AF65-F5344CB8AC3E}">
        <p14:creationId xmlns:p14="http://schemas.microsoft.com/office/powerpoint/2010/main" val="31955071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C881896-03DE-4168-8B9C-19F5C10BC18A}"/>
              </a:ext>
            </a:extLst>
          </p:cNvPr>
          <p:cNvSpPr>
            <a:spLocks noGrp="1"/>
          </p:cNvSpPr>
          <p:nvPr>
            <p:ph type="title"/>
          </p:nvPr>
        </p:nvSpPr>
        <p:spPr/>
        <p:txBody>
          <a:bodyPr/>
          <a:lstStyle/>
          <a:p>
            <a:r>
              <a:rPr lang="pt-BR"/>
              <a:t>Clique para editar o título mestre</a:t>
            </a:r>
            <a:endParaRPr lang="en-US"/>
          </a:p>
        </p:txBody>
      </p:sp>
      <p:sp>
        <p:nvSpPr>
          <p:cNvPr id="3" name="Espaço Reservado para Texto Vertical 2">
            <a:extLst>
              <a:ext uri="{FF2B5EF4-FFF2-40B4-BE49-F238E27FC236}">
                <a16:creationId xmlns:a16="http://schemas.microsoft.com/office/drawing/2014/main" xmlns="" id="{D03FF34A-14AE-46A8-A5B1-AF1729F1F25B}"/>
              </a:ext>
            </a:extLst>
          </p:cNvPr>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Espaço Reservado para Data 3">
            <a:extLst>
              <a:ext uri="{FF2B5EF4-FFF2-40B4-BE49-F238E27FC236}">
                <a16:creationId xmlns:a16="http://schemas.microsoft.com/office/drawing/2014/main" xmlns="" id="{D344A59D-67C5-4395-80BE-262A2034D441}"/>
              </a:ext>
            </a:extLst>
          </p:cNvPr>
          <p:cNvSpPr>
            <a:spLocks noGrp="1"/>
          </p:cNvSpPr>
          <p:nvPr>
            <p:ph type="dt" sz="half" idx="10"/>
          </p:nvPr>
        </p:nvSpPr>
        <p:spPr/>
        <p:txBody>
          <a:bodyPr/>
          <a:lstStyle/>
          <a:p>
            <a:fld id="{F3C082DE-AD95-4FE3-87DC-83CDB30786DB}" type="datetimeFigureOut">
              <a:rPr lang="en-US" smtClean="0"/>
              <a:t>10/17/2018</a:t>
            </a:fld>
            <a:endParaRPr lang="en-US"/>
          </a:p>
        </p:txBody>
      </p:sp>
      <p:sp>
        <p:nvSpPr>
          <p:cNvPr id="5" name="Espaço Reservado para Rodapé 4">
            <a:extLst>
              <a:ext uri="{FF2B5EF4-FFF2-40B4-BE49-F238E27FC236}">
                <a16:creationId xmlns:a16="http://schemas.microsoft.com/office/drawing/2014/main" xmlns="" id="{2F1057B2-8148-4254-BE0A-A3962445B202}"/>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xmlns="" id="{BC7C521C-3818-48E5-ACBD-F5BE5259C0A4}"/>
              </a:ext>
            </a:extLst>
          </p:cNvPr>
          <p:cNvSpPr>
            <a:spLocks noGrp="1"/>
          </p:cNvSpPr>
          <p:nvPr>
            <p:ph type="sldNum" sz="quarter" idx="12"/>
          </p:nvPr>
        </p:nvSpPr>
        <p:spPr/>
        <p:txBody>
          <a:bodyPr/>
          <a:lstStyle/>
          <a:p>
            <a:fld id="{236F014B-0D0B-4276-BA8A-A72D5CCF622C}" type="slidenum">
              <a:rPr lang="en-US" smtClean="0"/>
              <a:t>‹nº›</a:t>
            </a:fld>
            <a:endParaRPr lang="en-US"/>
          </a:p>
        </p:txBody>
      </p:sp>
    </p:spTree>
    <p:extLst>
      <p:ext uri="{BB962C8B-B14F-4D97-AF65-F5344CB8AC3E}">
        <p14:creationId xmlns:p14="http://schemas.microsoft.com/office/powerpoint/2010/main" val="8357116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xmlns="" id="{F536227E-ACC1-47C8-B502-D516ADD4AB12}"/>
              </a:ext>
            </a:extLst>
          </p:cNvPr>
          <p:cNvSpPr>
            <a:spLocks noGrp="1"/>
          </p:cNvSpPr>
          <p:nvPr>
            <p:ph type="title" orient="vert"/>
          </p:nvPr>
        </p:nvSpPr>
        <p:spPr>
          <a:xfrm>
            <a:off x="8724900" y="365125"/>
            <a:ext cx="2628900" cy="5811838"/>
          </a:xfrm>
        </p:spPr>
        <p:txBody>
          <a:bodyPr vert="eaVert"/>
          <a:lstStyle/>
          <a:p>
            <a:r>
              <a:rPr lang="pt-BR"/>
              <a:t>Clique para editar o título mestre</a:t>
            </a:r>
            <a:endParaRPr lang="en-US"/>
          </a:p>
        </p:txBody>
      </p:sp>
      <p:sp>
        <p:nvSpPr>
          <p:cNvPr id="3" name="Espaço Reservado para Texto Vertical 2">
            <a:extLst>
              <a:ext uri="{FF2B5EF4-FFF2-40B4-BE49-F238E27FC236}">
                <a16:creationId xmlns:a16="http://schemas.microsoft.com/office/drawing/2014/main" xmlns="" id="{A829135D-F1FD-4AE7-90D4-E0DDE0BF1BD9}"/>
              </a:ext>
            </a:extLst>
          </p:cNvPr>
          <p:cNvSpPr>
            <a:spLocks noGrp="1"/>
          </p:cNvSpPr>
          <p:nvPr>
            <p:ph type="body" orient="vert" idx="1"/>
          </p:nvPr>
        </p:nvSpPr>
        <p:spPr>
          <a:xfrm>
            <a:off x="838200" y="365125"/>
            <a:ext cx="7734300" cy="5811838"/>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Espaço Reservado para Data 3">
            <a:extLst>
              <a:ext uri="{FF2B5EF4-FFF2-40B4-BE49-F238E27FC236}">
                <a16:creationId xmlns:a16="http://schemas.microsoft.com/office/drawing/2014/main" xmlns="" id="{6F987552-3C3A-4A4E-93BB-833E768311E8}"/>
              </a:ext>
            </a:extLst>
          </p:cNvPr>
          <p:cNvSpPr>
            <a:spLocks noGrp="1"/>
          </p:cNvSpPr>
          <p:nvPr>
            <p:ph type="dt" sz="half" idx="10"/>
          </p:nvPr>
        </p:nvSpPr>
        <p:spPr/>
        <p:txBody>
          <a:bodyPr/>
          <a:lstStyle/>
          <a:p>
            <a:fld id="{F3C082DE-AD95-4FE3-87DC-83CDB30786DB}" type="datetimeFigureOut">
              <a:rPr lang="en-US" smtClean="0"/>
              <a:t>10/17/2018</a:t>
            </a:fld>
            <a:endParaRPr lang="en-US"/>
          </a:p>
        </p:txBody>
      </p:sp>
      <p:sp>
        <p:nvSpPr>
          <p:cNvPr id="5" name="Espaço Reservado para Rodapé 4">
            <a:extLst>
              <a:ext uri="{FF2B5EF4-FFF2-40B4-BE49-F238E27FC236}">
                <a16:creationId xmlns:a16="http://schemas.microsoft.com/office/drawing/2014/main" xmlns="" id="{DEEBAC4D-82EB-4835-9B04-8F697525439E}"/>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xmlns="" id="{76D797C3-5BF7-4E7C-AF0F-4BB5EF31BB97}"/>
              </a:ext>
            </a:extLst>
          </p:cNvPr>
          <p:cNvSpPr>
            <a:spLocks noGrp="1"/>
          </p:cNvSpPr>
          <p:nvPr>
            <p:ph type="sldNum" sz="quarter" idx="12"/>
          </p:nvPr>
        </p:nvSpPr>
        <p:spPr/>
        <p:txBody>
          <a:bodyPr/>
          <a:lstStyle/>
          <a:p>
            <a:fld id="{236F014B-0D0B-4276-BA8A-A72D5CCF622C}" type="slidenum">
              <a:rPr lang="en-US" smtClean="0"/>
              <a:t>‹nº›</a:t>
            </a:fld>
            <a:endParaRPr lang="en-US"/>
          </a:p>
        </p:txBody>
      </p:sp>
    </p:spTree>
    <p:extLst>
      <p:ext uri="{BB962C8B-B14F-4D97-AF65-F5344CB8AC3E}">
        <p14:creationId xmlns:p14="http://schemas.microsoft.com/office/powerpoint/2010/main" val="2439539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D550CDE-2D24-41A7-A996-618EB2B98334}"/>
              </a:ext>
            </a:extLst>
          </p:cNvPr>
          <p:cNvSpPr>
            <a:spLocks noGrp="1"/>
          </p:cNvSpPr>
          <p:nvPr>
            <p:ph type="title"/>
          </p:nvPr>
        </p:nvSpPr>
        <p:spPr/>
        <p:txBody>
          <a:bodyPr/>
          <a:lstStyle/>
          <a:p>
            <a:r>
              <a:rPr lang="pt-BR"/>
              <a:t>Clique para editar o título mestre</a:t>
            </a:r>
            <a:endParaRPr lang="en-US"/>
          </a:p>
        </p:txBody>
      </p:sp>
      <p:sp>
        <p:nvSpPr>
          <p:cNvPr id="3" name="Espaço Reservado para Conteúdo 2">
            <a:extLst>
              <a:ext uri="{FF2B5EF4-FFF2-40B4-BE49-F238E27FC236}">
                <a16:creationId xmlns:a16="http://schemas.microsoft.com/office/drawing/2014/main" xmlns="" id="{D12C3ED4-4ACC-4D51-B137-A2529D3A72B5}"/>
              </a:ext>
            </a:extLst>
          </p:cNvPr>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Espaço Reservado para Data 3">
            <a:extLst>
              <a:ext uri="{FF2B5EF4-FFF2-40B4-BE49-F238E27FC236}">
                <a16:creationId xmlns:a16="http://schemas.microsoft.com/office/drawing/2014/main" xmlns="" id="{6655E673-C719-47D6-9286-94D3AD8CED81}"/>
              </a:ext>
            </a:extLst>
          </p:cNvPr>
          <p:cNvSpPr>
            <a:spLocks noGrp="1"/>
          </p:cNvSpPr>
          <p:nvPr>
            <p:ph type="dt" sz="half" idx="10"/>
          </p:nvPr>
        </p:nvSpPr>
        <p:spPr/>
        <p:txBody>
          <a:bodyPr/>
          <a:lstStyle/>
          <a:p>
            <a:fld id="{F3C082DE-AD95-4FE3-87DC-83CDB30786DB}" type="datetimeFigureOut">
              <a:rPr lang="en-US" smtClean="0"/>
              <a:t>10/17/2018</a:t>
            </a:fld>
            <a:endParaRPr lang="en-US"/>
          </a:p>
        </p:txBody>
      </p:sp>
      <p:sp>
        <p:nvSpPr>
          <p:cNvPr id="5" name="Espaço Reservado para Rodapé 4">
            <a:extLst>
              <a:ext uri="{FF2B5EF4-FFF2-40B4-BE49-F238E27FC236}">
                <a16:creationId xmlns:a16="http://schemas.microsoft.com/office/drawing/2014/main" xmlns="" id="{F771EC69-68BA-4BFA-BF33-85C3B9619485}"/>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xmlns="" id="{616CF1DF-A118-47DB-8B16-D77EB2087DFD}"/>
              </a:ext>
            </a:extLst>
          </p:cNvPr>
          <p:cNvSpPr>
            <a:spLocks noGrp="1"/>
          </p:cNvSpPr>
          <p:nvPr>
            <p:ph type="sldNum" sz="quarter" idx="12"/>
          </p:nvPr>
        </p:nvSpPr>
        <p:spPr/>
        <p:txBody>
          <a:bodyPr/>
          <a:lstStyle/>
          <a:p>
            <a:fld id="{236F014B-0D0B-4276-BA8A-A72D5CCF622C}" type="slidenum">
              <a:rPr lang="en-US" smtClean="0"/>
              <a:t>‹nº›</a:t>
            </a:fld>
            <a:endParaRPr lang="en-US"/>
          </a:p>
        </p:txBody>
      </p:sp>
    </p:spTree>
    <p:extLst>
      <p:ext uri="{BB962C8B-B14F-4D97-AF65-F5344CB8AC3E}">
        <p14:creationId xmlns:p14="http://schemas.microsoft.com/office/powerpoint/2010/main" val="3424608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D030412-38E8-44CC-B297-06C06D681B6E}"/>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endParaRPr lang="en-US"/>
          </a:p>
        </p:txBody>
      </p:sp>
      <p:sp>
        <p:nvSpPr>
          <p:cNvPr id="3" name="Espaço Reservado para Texto 2">
            <a:extLst>
              <a:ext uri="{FF2B5EF4-FFF2-40B4-BE49-F238E27FC236}">
                <a16:creationId xmlns:a16="http://schemas.microsoft.com/office/drawing/2014/main" xmlns="" id="{C9DA3809-4978-4A00-83FE-AA6A242DCC5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Editar estilos de texto Mestre</a:t>
            </a:r>
          </a:p>
        </p:txBody>
      </p:sp>
      <p:sp>
        <p:nvSpPr>
          <p:cNvPr id="4" name="Espaço Reservado para Data 3">
            <a:extLst>
              <a:ext uri="{FF2B5EF4-FFF2-40B4-BE49-F238E27FC236}">
                <a16:creationId xmlns:a16="http://schemas.microsoft.com/office/drawing/2014/main" xmlns="" id="{1C98E4B0-2CCA-4900-9213-8D3293728275}"/>
              </a:ext>
            </a:extLst>
          </p:cNvPr>
          <p:cNvSpPr>
            <a:spLocks noGrp="1"/>
          </p:cNvSpPr>
          <p:nvPr>
            <p:ph type="dt" sz="half" idx="10"/>
          </p:nvPr>
        </p:nvSpPr>
        <p:spPr/>
        <p:txBody>
          <a:bodyPr/>
          <a:lstStyle/>
          <a:p>
            <a:fld id="{F3C082DE-AD95-4FE3-87DC-83CDB30786DB}" type="datetimeFigureOut">
              <a:rPr lang="en-US" smtClean="0"/>
              <a:t>10/17/2018</a:t>
            </a:fld>
            <a:endParaRPr lang="en-US"/>
          </a:p>
        </p:txBody>
      </p:sp>
      <p:sp>
        <p:nvSpPr>
          <p:cNvPr id="5" name="Espaço Reservado para Rodapé 4">
            <a:extLst>
              <a:ext uri="{FF2B5EF4-FFF2-40B4-BE49-F238E27FC236}">
                <a16:creationId xmlns:a16="http://schemas.microsoft.com/office/drawing/2014/main" xmlns="" id="{13976FC6-DCE0-4892-B5A3-09988B8BAB18}"/>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xmlns="" id="{FB03303D-7977-416A-BCEF-C1D14A557B60}"/>
              </a:ext>
            </a:extLst>
          </p:cNvPr>
          <p:cNvSpPr>
            <a:spLocks noGrp="1"/>
          </p:cNvSpPr>
          <p:nvPr>
            <p:ph type="sldNum" sz="quarter" idx="12"/>
          </p:nvPr>
        </p:nvSpPr>
        <p:spPr/>
        <p:txBody>
          <a:bodyPr/>
          <a:lstStyle/>
          <a:p>
            <a:fld id="{236F014B-0D0B-4276-BA8A-A72D5CCF622C}" type="slidenum">
              <a:rPr lang="en-US" smtClean="0"/>
              <a:t>‹nº›</a:t>
            </a:fld>
            <a:endParaRPr lang="en-US"/>
          </a:p>
        </p:txBody>
      </p:sp>
    </p:spTree>
    <p:extLst>
      <p:ext uri="{BB962C8B-B14F-4D97-AF65-F5344CB8AC3E}">
        <p14:creationId xmlns:p14="http://schemas.microsoft.com/office/powerpoint/2010/main" val="3853219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0FB21D6-8D6F-433F-AEA3-15E969466F87}"/>
              </a:ext>
            </a:extLst>
          </p:cNvPr>
          <p:cNvSpPr>
            <a:spLocks noGrp="1"/>
          </p:cNvSpPr>
          <p:nvPr>
            <p:ph type="title"/>
          </p:nvPr>
        </p:nvSpPr>
        <p:spPr/>
        <p:txBody>
          <a:bodyPr/>
          <a:lstStyle/>
          <a:p>
            <a:r>
              <a:rPr lang="pt-BR"/>
              <a:t>Clique para editar o título mestre</a:t>
            </a:r>
            <a:endParaRPr lang="en-US"/>
          </a:p>
        </p:txBody>
      </p:sp>
      <p:sp>
        <p:nvSpPr>
          <p:cNvPr id="3" name="Espaço Reservado para Conteúdo 2">
            <a:extLst>
              <a:ext uri="{FF2B5EF4-FFF2-40B4-BE49-F238E27FC236}">
                <a16:creationId xmlns:a16="http://schemas.microsoft.com/office/drawing/2014/main" xmlns="" id="{46AD69D0-4D63-403A-BC14-A7BF8B85B112}"/>
              </a:ext>
            </a:extLst>
          </p:cNvPr>
          <p:cNvSpPr>
            <a:spLocks noGrp="1"/>
          </p:cNvSpPr>
          <p:nvPr>
            <p:ph sz="half" idx="1"/>
          </p:nvPr>
        </p:nvSpPr>
        <p:spPr>
          <a:xfrm>
            <a:off x="838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Espaço Reservado para Conteúdo 3">
            <a:extLst>
              <a:ext uri="{FF2B5EF4-FFF2-40B4-BE49-F238E27FC236}">
                <a16:creationId xmlns:a16="http://schemas.microsoft.com/office/drawing/2014/main" xmlns="" id="{846BC344-3002-4D9D-BEE3-3F57B4358983}"/>
              </a:ext>
            </a:extLst>
          </p:cNvPr>
          <p:cNvSpPr>
            <a:spLocks noGrp="1"/>
          </p:cNvSpPr>
          <p:nvPr>
            <p:ph sz="half" idx="2"/>
          </p:nvPr>
        </p:nvSpPr>
        <p:spPr>
          <a:xfrm>
            <a:off x="6172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5" name="Espaço Reservado para Data 4">
            <a:extLst>
              <a:ext uri="{FF2B5EF4-FFF2-40B4-BE49-F238E27FC236}">
                <a16:creationId xmlns:a16="http://schemas.microsoft.com/office/drawing/2014/main" xmlns="" id="{02121005-05A7-47C8-92CE-BF7CB459D647}"/>
              </a:ext>
            </a:extLst>
          </p:cNvPr>
          <p:cNvSpPr>
            <a:spLocks noGrp="1"/>
          </p:cNvSpPr>
          <p:nvPr>
            <p:ph type="dt" sz="half" idx="10"/>
          </p:nvPr>
        </p:nvSpPr>
        <p:spPr/>
        <p:txBody>
          <a:bodyPr/>
          <a:lstStyle/>
          <a:p>
            <a:fld id="{F3C082DE-AD95-4FE3-87DC-83CDB30786DB}" type="datetimeFigureOut">
              <a:rPr lang="en-US" smtClean="0"/>
              <a:t>10/17/2018</a:t>
            </a:fld>
            <a:endParaRPr lang="en-US"/>
          </a:p>
        </p:txBody>
      </p:sp>
      <p:sp>
        <p:nvSpPr>
          <p:cNvPr id="6" name="Espaço Reservado para Rodapé 5">
            <a:extLst>
              <a:ext uri="{FF2B5EF4-FFF2-40B4-BE49-F238E27FC236}">
                <a16:creationId xmlns:a16="http://schemas.microsoft.com/office/drawing/2014/main" xmlns="" id="{3FCAD55F-7D3C-45D3-BD7D-0BFB5366FBD3}"/>
              </a:ext>
            </a:extLst>
          </p:cNvPr>
          <p:cNvSpPr>
            <a:spLocks noGrp="1"/>
          </p:cNvSpPr>
          <p:nvPr>
            <p:ph type="ftr" sz="quarter" idx="11"/>
          </p:nvPr>
        </p:nvSpPr>
        <p:spPr/>
        <p:txBody>
          <a:bodyPr/>
          <a:lstStyle/>
          <a:p>
            <a:endParaRPr lang="en-US"/>
          </a:p>
        </p:txBody>
      </p:sp>
      <p:sp>
        <p:nvSpPr>
          <p:cNvPr id="7" name="Espaço Reservado para Número de Slide 6">
            <a:extLst>
              <a:ext uri="{FF2B5EF4-FFF2-40B4-BE49-F238E27FC236}">
                <a16:creationId xmlns:a16="http://schemas.microsoft.com/office/drawing/2014/main" xmlns="" id="{92E19898-47A0-40B8-B0E5-4F253CC11A5F}"/>
              </a:ext>
            </a:extLst>
          </p:cNvPr>
          <p:cNvSpPr>
            <a:spLocks noGrp="1"/>
          </p:cNvSpPr>
          <p:nvPr>
            <p:ph type="sldNum" sz="quarter" idx="12"/>
          </p:nvPr>
        </p:nvSpPr>
        <p:spPr/>
        <p:txBody>
          <a:bodyPr/>
          <a:lstStyle/>
          <a:p>
            <a:fld id="{236F014B-0D0B-4276-BA8A-A72D5CCF622C}" type="slidenum">
              <a:rPr lang="en-US" smtClean="0"/>
              <a:t>‹nº›</a:t>
            </a:fld>
            <a:endParaRPr lang="en-US"/>
          </a:p>
        </p:txBody>
      </p:sp>
    </p:spTree>
    <p:extLst>
      <p:ext uri="{BB962C8B-B14F-4D97-AF65-F5344CB8AC3E}">
        <p14:creationId xmlns:p14="http://schemas.microsoft.com/office/powerpoint/2010/main" val="193961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47A4A0C-6DC2-4995-BAC0-18074C1E410A}"/>
              </a:ext>
            </a:extLst>
          </p:cNvPr>
          <p:cNvSpPr>
            <a:spLocks noGrp="1"/>
          </p:cNvSpPr>
          <p:nvPr>
            <p:ph type="title"/>
          </p:nvPr>
        </p:nvSpPr>
        <p:spPr>
          <a:xfrm>
            <a:off x="839788" y="365125"/>
            <a:ext cx="10515600" cy="1325563"/>
          </a:xfrm>
        </p:spPr>
        <p:txBody>
          <a:bodyPr/>
          <a:lstStyle/>
          <a:p>
            <a:r>
              <a:rPr lang="pt-BR"/>
              <a:t>Clique para editar o título mestre</a:t>
            </a:r>
            <a:endParaRPr lang="en-US"/>
          </a:p>
        </p:txBody>
      </p:sp>
      <p:sp>
        <p:nvSpPr>
          <p:cNvPr id="3" name="Espaço Reservado para Texto 2">
            <a:extLst>
              <a:ext uri="{FF2B5EF4-FFF2-40B4-BE49-F238E27FC236}">
                <a16:creationId xmlns:a16="http://schemas.microsoft.com/office/drawing/2014/main" xmlns="" id="{EA973D55-1D4E-49EC-8F2D-365D67F941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4" name="Espaço Reservado para Conteúdo 3">
            <a:extLst>
              <a:ext uri="{FF2B5EF4-FFF2-40B4-BE49-F238E27FC236}">
                <a16:creationId xmlns:a16="http://schemas.microsoft.com/office/drawing/2014/main" xmlns="" id="{F3E8E56F-9327-4E35-9DB8-CF2C3B7A929B}"/>
              </a:ext>
            </a:extLst>
          </p:cNvPr>
          <p:cNvSpPr>
            <a:spLocks noGrp="1"/>
          </p:cNvSpPr>
          <p:nvPr>
            <p:ph sz="half" idx="2"/>
          </p:nvPr>
        </p:nvSpPr>
        <p:spPr>
          <a:xfrm>
            <a:off x="839788" y="2505075"/>
            <a:ext cx="5157787"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5" name="Espaço Reservado para Texto 4">
            <a:extLst>
              <a:ext uri="{FF2B5EF4-FFF2-40B4-BE49-F238E27FC236}">
                <a16:creationId xmlns:a16="http://schemas.microsoft.com/office/drawing/2014/main" xmlns="" id="{B7F1F689-1559-4F24-AA81-534676B38D5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6" name="Espaço Reservado para Conteúdo 5">
            <a:extLst>
              <a:ext uri="{FF2B5EF4-FFF2-40B4-BE49-F238E27FC236}">
                <a16:creationId xmlns:a16="http://schemas.microsoft.com/office/drawing/2014/main" xmlns="" id="{667CE74D-700F-4E95-9558-808A4F71D808}"/>
              </a:ext>
            </a:extLst>
          </p:cNvPr>
          <p:cNvSpPr>
            <a:spLocks noGrp="1"/>
          </p:cNvSpPr>
          <p:nvPr>
            <p:ph sz="quarter" idx="4"/>
          </p:nvPr>
        </p:nvSpPr>
        <p:spPr>
          <a:xfrm>
            <a:off x="6172200" y="2505075"/>
            <a:ext cx="5183188"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7" name="Espaço Reservado para Data 6">
            <a:extLst>
              <a:ext uri="{FF2B5EF4-FFF2-40B4-BE49-F238E27FC236}">
                <a16:creationId xmlns:a16="http://schemas.microsoft.com/office/drawing/2014/main" xmlns="" id="{7B18259D-7524-41ED-B0E4-8501AAB9F53F}"/>
              </a:ext>
            </a:extLst>
          </p:cNvPr>
          <p:cNvSpPr>
            <a:spLocks noGrp="1"/>
          </p:cNvSpPr>
          <p:nvPr>
            <p:ph type="dt" sz="half" idx="10"/>
          </p:nvPr>
        </p:nvSpPr>
        <p:spPr/>
        <p:txBody>
          <a:bodyPr/>
          <a:lstStyle/>
          <a:p>
            <a:fld id="{F3C082DE-AD95-4FE3-87DC-83CDB30786DB}" type="datetimeFigureOut">
              <a:rPr lang="en-US" smtClean="0"/>
              <a:t>10/17/2018</a:t>
            </a:fld>
            <a:endParaRPr lang="en-US"/>
          </a:p>
        </p:txBody>
      </p:sp>
      <p:sp>
        <p:nvSpPr>
          <p:cNvPr id="8" name="Espaço Reservado para Rodapé 7">
            <a:extLst>
              <a:ext uri="{FF2B5EF4-FFF2-40B4-BE49-F238E27FC236}">
                <a16:creationId xmlns:a16="http://schemas.microsoft.com/office/drawing/2014/main" xmlns="" id="{658A79C4-7A98-4767-A942-3DC95EFB782C}"/>
              </a:ext>
            </a:extLst>
          </p:cNvPr>
          <p:cNvSpPr>
            <a:spLocks noGrp="1"/>
          </p:cNvSpPr>
          <p:nvPr>
            <p:ph type="ftr" sz="quarter" idx="11"/>
          </p:nvPr>
        </p:nvSpPr>
        <p:spPr/>
        <p:txBody>
          <a:bodyPr/>
          <a:lstStyle/>
          <a:p>
            <a:endParaRPr lang="en-US"/>
          </a:p>
        </p:txBody>
      </p:sp>
      <p:sp>
        <p:nvSpPr>
          <p:cNvPr id="9" name="Espaço Reservado para Número de Slide 8">
            <a:extLst>
              <a:ext uri="{FF2B5EF4-FFF2-40B4-BE49-F238E27FC236}">
                <a16:creationId xmlns:a16="http://schemas.microsoft.com/office/drawing/2014/main" xmlns="" id="{1AB06475-3435-443D-9333-238DD287A053}"/>
              </a:ext>
            </a:extLst>
          </p:cNvPr>
          <p:cNvSpPr>
            <a:spLocks noGrp="1"/>
          </p:cNvSpPr>
          <p:nvPr>
            <p:ph type="sldNum" sz="quarter" idx="12"/>
          </p:nvPr>
        </p:nvSpPr>
        <p:spPr/>
        <p:txBody>
          <a:bodyPr/>
          <a:lstStyle/>
          <a:p>
            <a:fld id="{236F014B-0D0B-4276-BA8A-A72D5CCF622C}" type="slidenum">
              <a:rPr lang="en-US" smtClean="0"/>
              <a:t>‹nº›</a:t>
            </a:fld>
            <a:endParaRPr lang="en-US"/>
          </a:p>
        </p:txBody>
      </p:sp>
    </p:spTree>
    <p:extLst>
      <p:ext uri="{BB962C8B-B14F-4D97-AF65-F5344CB8AC3E}">
        <p14:creationId xmlns:p14="http://schemas.microsoft.com/office/powerpoint/2010/main" val="9896245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25FD594-174B-47BD-8BAC-07561D5186A1}"/>
              </a:ext>
            </a:extLst>
          </p:cNvPr>
          <p:cNvSpPr>
            <a:spLocks noGrp="1"/>
          </p:cNvSpPr>
          <p:nvPr>
            <p:ph type="title"/>
          </p:nvPr>
        </p:nvSpPr>
        <p:spPr/>
        <p:txBody>
          <a:bodyPr/>
          <a:lstStyle/>
          <a:p>
            <a:r>
              <a:rPr lang="pt-BR"/>
              <a:t>Clique para editar o título mestre</a:t>
            </a:r>
            <a:endParaRPr lang="en-US"/>
          </a:p>
        </p:txBody>
      </p:sp>
      <p:sp>
        <p:nvSpPr>
          <p:cNvPr id="3" name="Espaço Reservado para Data 2">
            <a:extLst>
              <a:ext uri="{FF2B5EF4-FFF2-40B4-BE49-F238E27FC236}">
                <a16:creationId xmlns:a16="http://schemas.microsoft.com/office/drawing/2014/main" xmlns="" id="{FB4358FF-2819-4A65-9CF9-783923098672}"/>
              </a:ext>
            </a:extLst>
          </p:cNvPr>
          <p:cNvSpPr>
            <a:spLocks noGrp="1"/>
          </p:cNvSpPr>
          <p:nvPr>
            <p:ph type="dt" sz="half" idx="10"/>
          </p:nvPr>
        </p:nvSpPr>
        <p:spPr/>
        <p:txBody>
          <a:bodyPr/>
          <a:lstStyle/>
          <a:p>
            <a:fld id="{F3C082DE-AD95-4FE3-87DC-83CDB30786DB}" type="datetimeFigureOut">
              <a:rPr lang="en-US" smtClean="0"/>
              <a:t>10/17/2018</a:t>
            </a:fld>
            <a:endParaRPr lang="en-US"/>
          </a:p>
        </p:txBody>
      </p:sp>
      <p:sp>
        <p:nvSpPr>
          <p:cNvPr id="4" name="Espaço Reservado para Rodapé 3">
            <a:extLst>
              <a:ext uri="{FF2B5EF4-FFF2-40B4-BE49-F238E27FC236}">
                <a16:creationId xmlns:a16="http://schemas.microsoft.com/office/drawing/2014/main" xmlns="" id="{E9205648-8082-4241-B264-BA50F3C81364}"/>
              </a:ext>
            </a:extLst>
          </p:cNvPr>
          <p:cNvSpPr>
            <a:spLocks noGrp="1"/>
          </p:cNvSpPr>
          <p:nvPr>
            <p:ph type="ftr" sz="quarter" idx="11"/>
          </p:nvPr>
        </p:nvSpPr>
        <p:spPr/>
        <p:txBody>
          <a:bodyPr/>
          <a:lstStyle/>
          <a:p>
            <a:endParaRPr lang="en-US"/>
          </a:p>
        </p:txBody>
      </p:sp>
      <p:sp>
        <p:nvSpPr>
          <p:cNvPr id="5" name="Espaço Reservado para Número de Slide 4">
            <a:extLst>
              <a:ext uri="{FF2B5EF4-FFF2-40B4-BE49-F238E27FC236}">
                <a16:creationId xmlns:a16="http://schemas.microsoft.com/office/drawing/2014/main" xmlns="" id="{F1D97C54-F67D-4479-9DB3-6E54C8FDF31F}"/>
              </a:ext>
            </a:extLst>
          </p:cNvPr>
          <p:cNvSpPr>
            <a:spLocks noGrp="1"/>
          </p:cNvSpPr>
          <p:nvPr>
            <p:ph type="sldNum" sz="quarter" idx="12"/>
          </p:nvPr>
        </p:nvSpPr>
        <p:spPr/>
        <p:txBody>
          <a:bodyPr/>
          <a:lstStyle/>
          <a:p>
            <a:fld id="{236F014B-0D0B-4276-BA8A-A72D5CCF622C}" type="slidenum">
              <a:rPr lang="en-US" smtClean="0"/>
              <a:t>‹nº›</a:t>
            </a:fld>
            <a:endParaRPr lang="en-US"/>
          </a:p>
        </p:txBody>
      </p:sp>
    </p:spTree>
    <p:extLst>
      <p:ext uri="{BB962C8B-B14F-4D97-AF65-F5344CB8AC3E}">
        <p14:creationId xmlns:p14="http://schemas.microsoft.com/office/powerpoint/2010/main" val="40516207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xmlns="" id="{83D0FB8F-19A6-4C91-A548-3FF954A995E1}"/>
              </a:ext>
            </a:extLst>
          </p:cNvPr>
          <p:cNvSpPr>
            <a:spLocks noGrp="1"/>
          </p:cNvSpPr>
          <p:nvPr>
            <p:ph type="dt" sz="half" idx="10"/>
          </p:nvPr>
        </p:nvSpPr>
        <p:spPr/>
        <p:txBody>
          <a:bodyPr/>
          <a:lstStyle/>
          <a:p>
            <a:fld id="{F3C082DE-AD95-4FE3-87DC-83CDB30786DB}" type="datetimeFigureOut">
              <a:rPr lang="en-US" smtClean="0"/>
              <a:t>10/17/2018</a:t>
            </a:fld>
            <a:endParaRPr lang="en-US"/>
          </a:p>
        </p:txBody>
      </p:sp>
      <p:sp>
        <p:nvSpPr>
          <p:cNvPr id="3" name="Espaço Reservado para Rodapé 2">
            <a:extLst>
              <a:ext uri="{FF2B5EF4-FFF2-40B4-BE49-F238E27FC236}">
                <a16:creationId xmlns:a16="http://schemas.microsoft.com/office/drawing/2014/main" xmlns="" id="{952ADE3D-EA75-4E4D-B8B2-87C472E9C6E5}"/>
              </a:ext>
            </a:extLst>
          </p:cNvPr>
          <p:cNvSpPr>
            <a:spLocks noGrp="1"/>
          </p:cNvSpPr>
          <p:nvPr>
            <p:ph type="ftr" sz="quarter" idx="11"/>
          </p:nvPr>
        </p:nvSpPr>
        <p:spPr/>
        <p:txBody>
          <a:bodyPr/>
          <a:lstStyle/>
          <a:p>
            <a:endParaRPr lang="en-US"/>
          </a:p>
        </p:txBody>
      </p:sp>
      <p:sp>
        <p:nvSpPr>
          <p:cNvPr id="4" name="Espaço Reservado para Número de Slide 3">
            <a:extLst>
              <a:ext uri="{FF2B5EF4-FFF2-40B4-BE49-F238E27FC236}">
                <a16:creationId xmlns:a16="http://schemas.microsoft.com/office/drawing/2014/main" xmlns="" id="{DDDAA409-9BB0-4F10-8862-92660A76EAE5}"/>
              </a:ext>
            </a:extLst>
          </p:cNvPr>
          <p:cNvSpPr>
            <a:spLocks noGrp="1"/>
          </p:cNvSpPr>
          <p:nvPr>
            <p:ph type="sldNum" sz="quarter" idx="12"/>
          </p:nvPr>
        </p:nvSpPr>
        <p:spPr/>
        <p:txBody>
          <a:bodyPr/>
          <a:lstStyle/>
          <a:p>
            <a:fld id="{236F014B-0D0B-4276-BA8A-A72D5CCF622C}" type="slidenum">
              <a:rPr lang="en-US" smtClean="0"/>
              <a:t>‹nº›</a:t>
            </a:fld>
            <a:endParaRPr lang="en-US"/>
          </a:p>
        </p:txBody>
      </p:sp>
    </p:spTree>
    <p:extLst>
      <p:ext uri="{BB962C8B-B14F-4D97-AF65-F5344CB8AC3E}">
        <p14:creationId xmlns:p14="http://schemas.microsoft.com/office/powerpoint/2010/main" val="9354969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A54FAAC-517B-4AEB-802E-F686C68E0CE9}"/>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endParaRPr lang="en-US"/>
          </a:p>
        </p:txBody>
      </p:sp>
      <p:sp>
        <p:nvSpPr>
          <p:cNvPr id="3" name="Espaço Reservado para Conteúdo 2">
            <a:extLst>
              <a:ext uri="{FF2B5EF4-FFF2-40B4-BE49-F238E27FC236}">
                <a16:creationId xmlns:a16="http://schemas.microsoft.com/office/drawing/2014/main" xmlns="" id="{CB1424F5-6AD3-4E68-91E2-A507876A9E4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Espaço Reservado para Texto 3">
            <a:extLst>
              <a:ext uri="{FF2B5EF4-FFF2-40B4-BE49-F238E27FC236}">
                <a16:creationId xmlns:a16="http://schemas.microsoft.com/office/drawing/2014/main" xmlns="" id="{FB812B7C-BE33-4AAD-89DF-1E6A72F84D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a:extLst>
              <a:ext uri="{FF2B5EF4-FFF2-40B4-BE49-F238E27FC236}">
                <a16:creationId xmlns:a16="http://schemas.microsoft.com/office/drawing/2014/main" xmlns="" id="{266B6F33-7EE5-4B14-BA33-5BAB3D80810E}"/>
              </a:ext>
            </a:extLst>
          </p:cNvPr>
          <p:cNvSpPr>
            <a:spLocks noGrp="1"/>
          </p:cNvSpPr>
          <p:nvPr>
            <p:ph type="dt" sz="half" idx="10"/>
          </p:nvPr>
        </p:nvSpPr>
        <p:spPr/>
        <p:txBody>
          <a:bodyPr/>
          <a:lstStyle/>
          <a:p>
            <a:fld id="{F3C082DE-AD95-4FE3-87DC-83CDB30786DB}" type="datetimeFigureOut">
              <a:rPr lang="en-US" smtClean="0"/>
              <a:t>10/17/2018</a:t>
            </a:fld>
            <a:endParaRPr lang="en-US"/>
          </a:p>
        </p:txBody>
      </p:sp>
      <p:sp>
        <p:nvSpPr>
          <p:cNvPr id="6" name="Espaço Reservado para Rodapé 5">
            <a:extLst>
              <a:ext uri="{FF2B5EF4-FFF2-40B4-BE49-F238E27FC236}">
                <a16:creationId xmlns:a16="http://schemas.microsoft.com/office/drawing/2014/main" xmlns="" id="{F2856E1F-899A-4617-BEB1-FD0573B76128}"/>
              </a:ext>
            </a:extLst>
          </p:cNvPr>
          <p:cNvSpPr>
            <a:spLocks noGrp="1"/>
          </p:cNvSpPr>
          <p:nvPr>
            <p:ph type="ftr" sz="quarter" idx="11"/>
          </p:nvPr>
        </p:nvSpPr>
        <p:spPr/>
        <p:txBody>
          <a:bodyPr/>
          <a:lstStyle/>
          <a:p>
            <a:endParaRPr lang="en-US"/>
          </a:p>
        </p:txBody>
      </p:sp>
      <p:sp>
        <p:nvSpPr>
          <p:cNvPr id="7" name="Espaço Reservado para Número de Slide 6">
            <a:extLst>
              <a:ext uri="{FF2B5EF4-FFF2-40B4-BE49-F238E27FC236}">
                <a16:creationId xmlns:a16="http://schemas.microsoft.com/office/drawing/2014/main" xmlns="" id="{B3F6A758-EB09-443F-A1A2-AE903F0E9DE0}"/>
              </a:ext>
            </a:extLst>
          </p:cNvPr>
          <p:cNvSpPr>
            <a:spLocks noGrp="1"/>
          </p:cNvSpPr>
          <p:nvPr>
            <p:ph type="sldNum" sz="quarter" idx="12"/>
          </p:nvPr>
        </p:nvSpPr>
        <p:spPr/>
        <p:txBody>
          <a:bodyPr/>
          <a:lstStyle/>
          <a:p>
            <a:fld id="{236F014B-0D0B-4276-BA8A-A72D5CCF622C}" type="slidenum">
              <a:rPr lang="en-US" smtClean="0"/>
              <a:t>‹nº›</a:t>
            </a:fld>
            <a:endParaRPr lang="en-US"/>
          </a:p>
        </p:txBody>
      </p:sp>
    </p:spTree>
    <p:extLst>
      <p:ext uri="{BB962C8B-B14F-4D97-AF65-F5344CB8AC3E}">
        <p14:creationId xmlns:p14="http://schemas.microsoft.com/office/powerpoint/2010/main" val="466533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190461F-FD63-4878-AD05-EAA085699932}"/>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endParaRPr lang="en-US"/>
          </a:p>
        </p:txBody>
      </p:sp>
      <p:sp>
        <p:nvSpPr>
          <p:cNvPr id="3" name="Espaço Reservado para Imagem 2">
            <a:extLst>
              <a:ext uri="{FF2B5EF4-FFF2-40B4-BE49-F238E27FC236}">
                <a16:creationId xmlns:a16="http://schemas.microsoft.com/office/drawing/2014/main" xmlns="" id="{48D63AF6-3B70-4AD1-BD10-2883BE30E89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Espaço Reservado para Texto 3">
            <a:extLst>
              <a:ext uri="{FF2B5EF4-FFF2-40B4-BE49-F238E27FC236}">
                <a16:creationId xmlns:a16="http://schemas.microsoft.com/office/drawing/2014/main" xmlns="" id="{C9BB5CFA-F1D4-4E01-91B1-6C137EBC0F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a:extLst>
              <a:ext uri="{FF2B5EF4-FFF2-40B4-BE49-F238E27FC236}">
                <a16:creationId xmlns:a16="http://schemas.microsoft.com/office/drawing/2014/main" xmlns="" id="{5009906D-AF14-4794-A7DC-AF37C29B7498}"/>
              </a:ext>
            </a:extLst>
          </p:cNvPr>
          <p:cNvSpPr>
            <a:spLocks noGrp="1"/>
          </p:cNvSpPr>
          <p:nvPr>
            <p:ph type="dt" sz="half" idx="10"/>
          </p:nvPr>
        </p:nvSpPr>
        <p:spPr/>
        <p:txBody>
          <a:bodyPr/>
          <a:lstStyle/>
          <a:p>
            <a:fld id="{F3C082DE-AD95-4FE3-87DC-83CDB30786DB}" type="datetimeFigureOut">
              <a:rPr lang="en-US" smtClean="0"/>
              <a:t>10/17/2018</a:t>
            </a:fld>
            <a:endParaRPr lang="en-US"/>
          </a:p>
        </p:txBody>
      </p:sp>
      <p:sp>
        <p:nvSpPr>
          <p:cNvPr id="6" name="Espaço Reservado para Rodapé 5">
            <a:extLst>
              <a:ext uri="{FF2B5EF4-FFF2-40B4-BE49-F238E27FC236}">
                <a16:creationId xmlns:a16="http://schemas.microsoft.com/office/drawing/2014/main" xmlns="" id="{965F2F32-2E6D-4BBA-9FC4-38BFB0E9691A}"/>
              </a:ext>
            </a:extLst>
          </p:cNvPr>
          <p:cNvSpPr>
            <a:spLocks noGrp="1"/>
          </p:cNvSpPr>
          <p:nvPr>
            <p:ph type="ftr" sz="quarter" idx="11"/>
          </p:nvPr>
        </p:nvSpPr>
        <p:spPr/>
        <p:txBody>
          <a:bodyPr/>
          <a:lstStyle/>
          <a:p>
            <a:endParaRPr lang="en-US"/>
          </a:p>
        </p:txBody>
      </p:sp>
      <p:sp>
        <p:nvSpPr>
          <p:cNvPr id="7" name="Espaço Reservado para Número de Slide 6">
            <a:extLst>
              <a:ext uri="{FF2B5EF4-FFF2-40B4-BE49-F238E27FC236}">
                <a16:creationId xmlns:a16="http://schemas.microsoft.com/office/drawing/2014/main" xmlns="" id="{07435D75-C922-45C5-9EA2-428023CA78BF}"/>
              </a:ext>
            </a:extLst>
          </p:cNvPr>
          <p:cNvSpPr>
            <a:spLocks noGrp="1"/>
          </p:cNvSpPr>
          <p:nvPr>
            <p:ph type="sldNum" sz="quarter" idx="12"/>
          </p:nvPr>
        </p:nvSpPr>
        <p:spPr/>
        <p:txBody>
          <a:bodyPr/>
          <a:lstStyle/>
          <a:p>
            <a:fld id="{236F014B-0D0B-4276-BA8A-A72D5CCF622C}" type="slidenum">
              <a:rPr lang="en-US" smtClean="0"/>
              <a:t>‹nº›</a:t>
            </a:fld>
            <a:endParaRPr lang="en-US"/>
          </a:p>
        </p:txBody>
      </p:sp>
    </p:spTree>
    <p:extLst>
      <p:ext uri="{BB962C8B-B14F-4D97-AF65-F5344CB8AC3E}">
        <p14:creationId xmlns:p14="http://schemas.microsoft.com/office/powerpoint/2010/main" val="3865152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xmlns="" id="{CF4752C4-4D1C-4B46-B969-A3EFB463ACB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endParaRPr lang="en-US"/>
          </a:p>
        </p:txBody>
      </p:sp>
      <p:sp>
        <p:nvSpPr>
          <p:cNvPr id="3" name="Espaço Reservado para Texto 2">
            <a:extLst>
              <a:ext uri="{FF2B5EF4-FFF2-40B4-BE49-F238E27FC236}">
                <a16:creationId xmlns:a16="http://schemas.microsoft.com/office/drawing/2014/main" xmlns="" id="{65802F35-0F92-4765-9911-A1036ACB0E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Espaço Reservado para Data 3">
            <a:extLst>
              <a:ext uri="{FF2B5EF4-FFF2-40B4-BE49-F238E27FC236}">
                <a16:creationId xmlns:a16="http://schemas.microsoft.com/office/drawing/2014/main" xmlns="" id="{5F768539-B0CE-4473-98C9-09BD60ECA4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C082DE-AD95-4FE3-87DC-83CDB30786DB}" type="datetimeFigureOut">
              <a:rPr lang="en-US" smtClean="0"/>
              <a:t>10/17/2018</a:t>
            </a:fld>
            <a:endParaRPr lang="en-US"/>
          </a:p>
        </p:txBody>
      </p:sp>
      <p:sp>
        <p:nvSpPr>
          <p:cNvPr id="5" name="Espaço Reservado para Rodapé 4">
            <a:extLst>
              <a:ext uri="{FF2B5EF4-FFF2-40B4-BE49-F238E27FC236}">
                <a16:creationId xmlns:a16="http://schemas.microsoft.com/office/drawing/2014/main" xmlns="" id="{19B9404B-E9F2-4537-9E1F-CA6E470A8E4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ço Reservado para Número de Slide 5">
            <a:extLst>
              <a:ext uri="{FF2B5EF4-FFF2-40B4-BE49-F238E27FC236}">
                <a16:creationId xmlns:a16="http://schemas.microsoft.com/office/drawing/2014/main" xmlns="" id="{B6022EE8-6056-480C-889E-E9CB1BCCFF3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6F014B-0D0B-4276-BA8A-A72D5CCF622C}" type="slidenum">
              <a:rPr lang="en-US" smtClean="0"/>
              <a:t>‹nº›</a:t>
            </a:fld>
            <a:endParaRPr lang="en-US"/>
          </a:p>
        </p:txBody>
      </p:sp>
    </p:spTree>
    <p:extLst>
      <p:ext uri="{BB962C8B-B14F-4D97-AF65-F5344CB8AC3E}">
        <p14:creationId xmlns:p14="http://schemas.microsoft.com/office/powerpoint/2010/main" val="3246895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hyperlink" Target="https://www.youtube.com/watch?v=S64zRnnn4Po"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199" y="365125"/>
            <a:ext cx="10804525" cy="1325563"/>
          </a:xfrm>
        </p:spPr>
        <p:txBody>
          <a:bodyPr/>
          <a:lstStyle/>
          <a:p>
            <a:r>
              <a:rPr lang="pt-BR" dirty="0"/>
              <a:t>Back </a:t>
            </a:r>
            <a:r>
              <a:rPr lang="pt-BR" dirty="0" err="1"/>
              <a:t>to</a:t>
            </a:r>
            <a:r>
              <a:rPr lang="pt-BR" dirty="0"/>
              <a:t> Polanyi</a:t>
            </a:r>
            <a:r>
              <a:rPr lang="pt-BR" dirty="0" smtClean="0"/>
              <a:t>???</a:t>
            </a:r>
            <a:endParaRPr lang="pt-BR" dirty="0"/>
          </a:p>
        </p:txBody>
      </p:sp>
      <p:sp>
        <p:nvSpPr>
          <p:cNvPr id="3" name="Espaço Reservado para Conteúdo 2"/>
          <p:cNvSpPr>
            <a:spLocks noGrp="1"/>
          </p:cNvSpPr>
          <p:nvPr>
            <p:ph idx="1"/>
          </p:nvPr>
        </p:nvSpPr>
        <p:spPr>
          <a:xfrm>
            <a:off x="838200" y="1825624"/>
            <a:ext cx="6172200" cy="4575175"/>
          </a:xfrm>
        </p:spPr>
        <p:txBody>
          <a:bodyPr>
            <a:normAutofit lnSpcReduction="10000"/>
          </a:bodyPr>
          <a:lstStyle/>
          <a:p>
            <a:r>
              <a:rPr lang="en-US" dirty="0"/>
              <a:t>“</a:t>
            </a:r>
            <a:r>
              <a:rPr lang="en-US" b="1" dirty="0"/>
              <a:t>Trade tensions will rise</a:t>
            </a:r>
            <a:r>
              <a:rPr lang="en-US" dirty="0"/>
              <a:t>. In a world of deficient demand and excess savings, every country will try to acquire a greater share of global demand by exporting savings. </a:t>
            </a:r>
            <a:r>
              <a:rPr lang="en-US" b="1" dirty="0"/>
              <a:t>This will be called trade protection, currency war, local content requirements, tariffs, and many other things, but these all amount to the same thing. </a:t>
            </a:r>
            <a:r>
              <a:rPr lang="en-US" dirty="0"/>
              <a:t>It will be an attempt by each country to gain a greater share of global demand”(Pettis 2013, 192).</a:t>
            </a:r>
          </a:p>
        </p:txBody>
      </p:sp>
      <p:pic>
        <p:nvPicPr>
          <p:cNvPr id="4" name="Imagem 3"/>
          <p:cNvPicPr>
            <a:picLocks noChangeAspect="1"/>
          </p:cNvPicPr>
          <p:nvPr/>
        </p:nvPicPr>
        <p:blipFill>
          <a:blip r:embed="rId2"/>
          <a:stretch>
            <a:fillRect/>
          </a:stretch>
        </p:blipFill>
        <p:spPr>
          <a:xfrm>
            <a:off x="7356475" y="2228849"/>
            <a:ext cx="4286250" cy="3314700"/>
          </a:xfrm>
          <a:prstGeom prst="rect">
            <a:avLst/>
          </a:prstGeom>
        </p:spPr>
      </p:pic>
    </p:spTree>
    <p:extLst>
      <p:ext uri="{BB962C8B-B14F-4D97-AF65-F5344CB8AC3E}">
        <p14:creationId xmlns:p14="http://schemas.microsoft.com/office/powerpoint/2010/main" val="15028037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4830BE2-9394-46B1-9445-BA8C9129723F}"/>
              </a:ext>
            </a:extLst>
          </p:cNvPr>
          <p:cNvSpPr>
            <a:spLocks noGrp="1"/>
          </p:cNvSpPr>
          <p:nvPr>
            <p:ph type="title"/>
          </p:nvPr>
        </p:nvSpPr>
        <p:spPr/>
        <p:txBody>
          <a:bodyPr/>
          <a:lstStyle/>
          <a:p>
            <a:r>
              <a:rPr lang="en-GB" dirty="0"/>
              <a:t>A new age of populist nationalism…</a:t>
            </a:r>
            <a:endParaRPr lang="en-US" dirty="0"/>
          </a:p>
        </p:txBody>
      </p:sp>
      <p:sp>
        <p:nvSpPr>
          <p:cNvPr id="3" name="Espaço Reservado para Conteúdo 2">
            <a:extLst>
              <a:ext uri="{FF2B5EF4-FFF2-40B4-BE49-F238E27FC236}">
                <a16:creationId xmlns:a16="http://schemas.microsoft.com/office/drawing/2014/main" xmlns="" id="{C8D2B1D0-A96B-4F46-8942-D1E12E2F249A}"/>
              </a:ext>
            </a:extLst>
          </p:cNvPr>
          <p:cNvSpPr>
            <a:spLocks noGrp="1"/>
          </p:cNvSpPr>
          <p:nvPr>
            <p:ph idx="1"/>
          </p:nvPr>
        </p:nvSpPr>
        <p:spPr>
          <a:xfrm>
            <a:off x="838200" y="1825625"/>
            <a:ext cx="10515600" cy="4351338"/>
          </a:xfrm>
        </p:spPr>
        <p:txBody>
          <a:bodyPr/>
          <a:lstStyle/>
          <a:p>
            <a:pPr marL="0" indent="0">
              <a:buNone/>
            </a:pPr>
            <a:r>
              <a:rPr lang="en-GB" dirty="0"/>
              <a:t>“We appear to be entering a </a:t>
            </a:r>
            <a:r>
              <a:rPr lang="en-GB" b="1" dirty="0"/>
              <a:t>new age of populist nationalism</a:t>
            </a:r>
            <a:r>
              <a:rPr lang="en-GB" dirty="0"/>
              <a:t>, in which the </a:t>
            </a:r>
            <a:r>
              <a:rPr lang="en-GB" b="1" dirty="0"/>
              <a:t>dominant liberal order that has constructed since the 1950s has come under attack from angry and energised democratic majorities</a:t>
            </a:r>
            <a:r>
              <a:rPr lang="en-GB" dirty="0"/>
              <a:t>. The risk of sliding into a world of </a:t>
            </a:r>
            <a:r>
              <a:rPr lang="en-GB" b="1" dirty="0"/>
              <a:t>competitive and equally angry nationalisms </a:t>
            </a:r>
            <a:r>
              <a:rPr lang="en-GB" dirty="0"/>
              <a:t>is huge, and if this happens it would mark as momentous a juncture as the fall to the Berlin Wall in 1989” (Fukuyama 2016).</a:t>
            </a:r>
          </a:p>
          <a:p>
            <a:pPr marL="0" indent="0">
              <a:buNone/>
            </a:pPr>
            <a:endParaRPr lang="en-GB" dirty="0"/>
          </a:p>
          <a:p>
            <a:pPr marL="0" indent="0">
              <a:buNone/>
            </a:pPr>
            <a:r>
              <a:rPr lang="en-GB" dirty="0">
                <a:sym typeface="Wingdings" panose="05000000000000000000" pitchFamily="2" charset="2"/>
              </a:rPr>
              <a:t> … yet have nationalist tensions been sorted out under the so-called American-led international liberal order???</a:t>
            </a:r>
            <a:endParaRPr lang="en-US" dirty="0"/>
          </a:p>
        </p:txBody>
      </p:sp>
    </p:spTree>
    <p:extLst>
      <p:ext uri="{BB962C8B-B14F-4D97-AF65-F5344CB8AC3E}">
        <p14:creationId xmlns:p14="http://schemas.microsoft.com/office/powerpoint/2010/main" val="21451013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4830BE2-9394-46B1-9445-BA8C9129723F}"/>
              </a:ext>
            </a:extLst>
          </p:cNvPr>
          <p:cNvSpPr>
            <a:spLocks noGrp="1"/>
          </p:cNvSpPr>
          <p:nvPr>
            <p:ph type="title"/>
          </p:nvPr>
        </p:nvSpPr>
        <p:spPr/>
        <p:txBody>
          <a:bodyPr/>
          <a:lstStyle/>
          <a:p>
            <a:r>
              <a:rPr lang="en-GB" dirty="0"/>
              <a:t>What meant to be American in the Post-War?</a:t>
            </a:r>
            <a:endParaRPr lang="en-US" dirty="0"/>
          </a:p>
        </p:txBody>
      </p:sp>
      <p:sp>
        <p:nvSpPr>
          <p:cNvPr id="3" name="Espaço Reservado para Conteúdo 2">
            <a:extLst>
              <a:ext uri="{FF2B5EF4-FFF2-40B4-BE49-F238E27FC236}">
                <a16:creationId xmlns:a16="http://schemas.microsoft.com/office/drawing/2014/main" xmlns="" id="{C8D2B1D0-A96B-4F46-8942-D1E12E2F249A}"/>
              </a:ext>
            </a:extLst>
          </p:cNvPr>
          <p:cNvSpPr>
            <a:spLocks noGrp="1"/>
          </p:cNvSpPr>
          <p:nvPr>
            <p:ph idx="1"/>
          </p:nvPr>
        </p:nvSpPr>
        <p:spPr/>
        <p:txBody>
          <a:bodyPr/>
          <a:lstStyle/>
          <a:p>
            <a:r>
              <a:rPr lang="en-GB" dirty="0"/>
              <a:t>The end of the WASP mainstream???</a:t>
            </a:r>
          </a:p>
          <a:p>
            <a:pPr lvl="1"/>
            <a:r>
              <a:rPr lang="en-GB" dirty="0"/>
              <a:t>Jews begun to be accepted in elite universities;</a:t>
            </a:r>
          </a:p>
          <a:p>
            <a:pPr lvl="1"/>
            <a:r>
              <a:rPr lang="en-GB" dirty="0"/>
              <a:t>Mass education expands, particularly in the tertiary level (college);</a:t>
            </a:r>
          </a:p>
          <a:p>
            <a:pPr lvl="1"/>
            <a:r>
              <a:rPr lang="en-GB" dirty="0"/>
              <a:t>Civil rights gain momentum</a:t>
            </a:r>
            <a:endParaRPr lang="en-US" dirty="0"/>
          </a:p>
        </p:txBody>
      </p:sp>
    </p:spTree>
    <p:extLst>
      <p:ext uri="{BB962C8B-B14F-4D97-AF65-F5344CB8AC3E}">
        <p14:creationId xmlns:p14="http://schemas.microsoft.com/office/powerpoint/2010/main" val="17779134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a:hlinkClick r:id="rId2"/>
            <a:extLst>
              <a:ext uri="{FF2B5EF4-FFF2-40B4-BE49-F238E27FC236}">
                <a16:creationId xmlns:a16="http://schemas.microsoft.com/office/drawing/2014/main" xmlns="" id="{24B4BC25-F587-4A38-96EC-CC72245843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3579" y="630382"/>
            <a:ext cx="9099839" cy="5823897"/>
          </a:xfrm>
          <a:prstGeom prst="rect">
            <a:avLst/>
          </a:prstGeom>
        </p:spPr>
      </p:pic>
    </p:spTree>
    <p:extLst>
      <p:ext uri="{BB962C8B-B14F-4D97-AF65-F5344CB8AC3E}">
        <p14:creationId xmlns:p14="http://schemas.microsoft.com/office/powerpoint/2010/main" val="6693560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4830BE2-9394-46B1-9445-BA8C9129723F}"/>
              </a:ext>
            </a:extLst>
          </p:cNvPr>
          <p:cNvSpPr>
            <a:spLocks noGrp="1"/>
          </p:cNvSpPr>
          <p:nvPr>
            <p:ph type="title"/>
          </p:nvPr>
        </p:nvSpPr>
        <p:spPr/>
        <p:txBody>
          <a:bodyPr/>
          <a:lstStyle/>
          <a:p>
            <a:r>
              <a:rPr lang="en-GB" dirty="0"/>
              <a:t>What meant to be American in the Post-War?</a:t>
            </a:r>
            <a:endParaRPr lang="en-US" dirty="0"/>
          </a:p>
        </p:txBody>
      </p:sp>
      <p:sp>
        <p:nvSpPr>
          <p:cNvPr id="3" name="Espaço Reservado para Conteúdo 2">
            <a:extLst>
              <a:ext uri="{FF2B5EF4-FFF2-40B4-BE49-F238E27FC236}">
                <a16:creationId xmlns:a16="http://schemas.microsoft.com/office/drawing/2014/main" xmlns="" id="{C8D2B1D0-A96B-4F46-8942-D1E12E2F249A}"/>
              </a:ext>
            </a:extLst>
          </p:cNvPr>
          <p:cNvSpPr>
            <a:spLocks noGrp="1"/>
          </p:cNvSpPr>
          <p:nvPr>
            <p:ph idx="1"/>
          </p:nvPr>
        </p:nvSpPr>
        <p:spPr/>
        <p:txBody>
          <a:bodyPr/>
          <a:lstStyle/>
          <a:p>
            <a:r>
              <a:rPr lang="en-GB" dirty="0"/>
              <a:t>Mitigating the prominence of the WASP mainstream was a sine qua non condition for establishing and keeping the lead of the democratic-capitalist world during the Cold War.</a:t>
            </a:r>
          </a:p>
          <a:p>
            <a:pPr lvl="1"/>
            <a:r>
              <a:rPr lang="en-GB" dirty="0"/>
              <a:t>Civil Rights Act (1964);</a:t>
            </a:r>
          </a:p>
          <a:p>
            <a:pPr lvl="1"/>
            <a:r>
              <a:rPr lang="en-GB" dirty="0"/>
              <a:t>Voting Act (1965);</a:t>
            </a:r>
          </a:p>
          <a:p>
            <a:pPr lvl="1"/>
            <a:r>
              <a:rPr lang="en-GB" dirty="0"/>
              <a:t>The Immigration and Naturalization Act (1965).</a:t>
            </a:r>
            <a:endParaRPr lang="en-US" dirty="0"/>
          </a:p>
        </p:txBody>
      </p:sp>
    </p:spTree>
    <p:extLst>
      <p:ext uri="{BB962C8B-B14F-4D97-AF65-F5344CB8AC3E}">
        <p14:creationId xmlns:p14="http://schemas.microsoft.com/office/powerpoint/2010/main" val="5571117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4FE1EBC-52AA-4353-8598-863385272121}"/>
              </a:ext>
            </a:extLst>
          </p:cNvPr>
          <p:cNvSpPr>
            <a:spLocks noGrp="1"/>
          </p:cNvSpPr>
          <p:nvPr>
            <p:ph type="title"/>
          </p:nvPr>
        </p:nvSpPr>
        <p:spPr/>
        <p:txBody>
          <a:bodyPr/>
          <a:lstStyle/>
          <a:p>
            <a:r>
              <a:rPr lang="en-GB" dirty="0"/>
              <a:t>Has Trump destroyed everything???</a:t>
            </a:r>
            <a:endParaRPr lang="en-US" dirty="0"/>
          </a:p>
        </p:txBody>
      </p:sp>
      <p:sp>
        <p:nvSpPr>
          <p:cNvPr id="3" name="Espaço Reservado para Conteúdo 2">
            <a:extLst>
              <a:ext uri="{FF2B5EF4-FFF2-40B4-BE49-F238E27FC236}">
                <a16:creationId xmlns:a16="http://schemas.microsoft.com/office/drawing/2014/main" xmlns="" id="{211B2D5C-C0A2-4372-998A-5FBB27626753}"/>
              </a:ext>
            </a:extLst>
          </p:cNvPr>
          <p:cNvSpPr>
            <a:spLocks noGrp="1"/>
          </p:cNvSpPr>
          <p:nvPr>
            <p:ph idx="1"/>
          </p:nvPr>
        </p:nvSpPr>
        <p:spPr>
          <a:xfrm>
            <a:off x="838200" y="1825624"/>
            <a:ext cx="4828309" cy="4893831"/>
          </a:xfrm>
        </p:spPr>
        <p:txBody>
          <a:bodyPr>
            <a:normAutofit/>
          </a:bodyPr>
          <a:lstStyle/>
          <a:p>
            <a:pPr marL="0" indent="0">
              <a:buNone/>
            </a:pPr>
            <a:r>
              <a:rPr lang="en-GB" dirty="0"/>
              <a:t>"...a Trump presidency will signal the end of an era in which America symbolised democracy itself to people living under corrupt authoritarian governments around the world. American influence has always depended more on its 'soft power' </a:t>
            </a:r>
            <a:r>
              <a:rPr lang="en-GB" b="1" dirty="0"/>
              <a:t>rather than misguided projections of force such as the invasion of Iraq</a:t>
            </a:r>
            <a:r>
              <a:rPr lang="en-GB" dirty="0"/>
              <a:t>“ (Fukuyama 2016).</a:t>
            </a:r>
            <a:endParaRPr lang="en-US" dirty="0"/>
          </a:p>
        </p:txBody>
      </p:sp>
      <p:pic>
        <p:nvPicPr>
          <p:cNvPr id="4" name="Imagem 3">
            <a:extLst>
              <a:ext uri="{FF2B5EF4-FFF2-40B4-BE49-F238E27FC236}">
                <a16:creationId xmlns:a16="http://schemas.microsoft.com/office/drawing/2014/main" xmlns="" id="{7E61AE8B-50D6-4645-A81F-F69C744CD645}"/>
              </a:ext>
            </a:extLst>
          </p:cNvPr>
          <p:cNvPicPr>
            <a:picLocks noChangeAspect="1"/>
          </p:cNvPicPr>
          <p:nvPr/>
        </p:nvPicPr>
        <p:blipFill>
          <a:blip r:embed="rId2"/>
          <a:stretch>
            <a:fillRect/>
          </a:stretch>
        </p:blipFill>
        <p:spPr>
          <a:xfrm>
            <a:off x="5666509" y="1825624"/>
            <a:ext cx="5938379" cy="3951721"/>
          </a:xfrm>
          <a:prstGeom prst="rect">
            <a:avLst/>
          </a:prstGeom>
        </p:spPr>
      </p:pic>
    </p:spTree>
    <p:extLst>
      <p:ext uri="{BB962C8B-B14F-4D97-AF65-F5344CB8AC3E}">
        <p14:creationId xmlns:p14="http://schemas.microsoft.com/office/powerpoint/2010/main" val="31461578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362CE4A-B0B9-4C70-A4E5-0FB18357DB64}"/>
              </a:ext>
            </a:extLst>
          </p:cNvPr>
          <p:cNvSpPr>
            <a:spLocks noGrp="1"/>
          </p:cNvSpPr>
          <p:nvPr>
            <p:ph type="title"/>
          </p:nvPr>
        </p:nvSpPr>
        <p:spPr/>
        <p:txBody>
          <a:bodyPr/>
          <a:lstStyle/>
          <a:p>
            <a:pPr>
              <a:defRPr/>
            </a:pPr>
            <a:r>
              <a:rPr lang="en-GB" dirty="0"/>
              <a:t>Quick Task</a:t>
            </a:r>
            <a:endParaRPr lang="pt-BR" dirty="0"/>
          </a:p>
        </p:txBody>
      </p:sp>
      <p:sp>
        <p:nvSpPr>
          <p:cNvPr id="12291" name="Espaço Reservado para Conteúdo 2">
            <a:extLst>
              <a:ext uri="{FF2B5EF4-FFF2-40B4-BE49-F238E27FC236}">
                <a16:creationId xmlns:a16="http://schemas.microsoft.com/office/drawing/2014/main" xmlns="" id="{64E6700E-1632-4043-9831-975542E357EE}"/>
              </a:ext>
            </a:extLst>
          </p:cNvPr>
          <p:cNvSpPr>
            <a:spLocks noGrp="1"/>
          </p:cNvSpPr>
          <p:nvPr>
            <p:ph sz="quarter" idx="13"/>
          </p:nvPr>
        </p:nvSpPr>
        <p:spPr>
          <a:xfrm>
            <a:off x="838199" y="1690688"/>
            <a:ext cx="10356274" cy="3475037"/>
          </a:xfrm>
        </p:spPr>
        <p:txBody>
          <a:bodyPr/>
          <a:lstStyle/>
          <a:p>
            <a:pPr marL="44450" indent="0">
              <a:buNone/>
              <a:defRPr/>
            </a:pPr>
            <a:r>
              <a:rPr lang="pt-BR" altLang="pt-BR" dirty="0" err="1"/>
              <a:t>Discuss</a:t>
            </a:r>
            <a:r>
              <a:rPr lang="pt-BR" altLang="pt-BR" dirty="0"/>
              <a:t> in </a:t>
            </a:r>
            <a:r>
              <a:rPr lang="pt-BR" altLang="pt-BR" dirty="0" err="1"/>
              <a:t>pairs</a:t>
            </a:r>
            <a:r>
              <a:rPr lang="pt-BR" altLang="pt-BR" dirty="0"/>
              <a:t> </a:t>
            </a:r>
            <a:r>
              <a:rPr lang="pt-BR" altLang="pt-BR" dirty="0" err="1"/>
              <a:t>how</a:t>
            </a:r>
            <a:r>
              <a:rPr lang="pt-BR" altLang="pt-BR" dirty="0"/>
              <a:t> </a:t>
            </a:r>
            <a:r>
              <a:rPr lang="pt-BR" altLang="pt-BR" dirty="0" err="1"/>
              <a:t>the</a:t>
            </a:r>
            <a:r>
              <a:rPr lang="pt-BR" altLang="pt-BR" dirty="0"/>
              <a:t> US </a:t>
            </a:r>
            <a:r>
              <a:rPr lang="pt-BR" altLang="pt-BR" dirty="0" err="1"/>
              <a:t>had</a:t>
            </a:r>
            <a:r>
              <a:rPr lang="pt-BR" altLang="pt-BR" dirty="0"/>
              <a:t> </a:t>
            </a:r>
            <a:r>
              <a:rPr lang="pt-BR" altLang="pt-BR" dirty="0" err="1"/>
              <a:t>been</a:t>
            </a:r>
            <a:r>
              <a:rPr lang="pt-BR" altLang="pt-BR" dirty="0">
                <a:solidFill>
                  <a:srgbClr val="C00000"/>
                </a:solidFill>
              </a:rPr>
              <a:t> </a:t>
            </a:r>
            <a:r>
              <a:rPr lang="pt-BR" altLang="pt-BR" dirty="0" err="1"/>
              <a:t>behaving</a:t>
            </a:r>
            <a:r>
              <a:rPr lang="pt-BR" altLang="pt-BR" dirty="0"/>
              <a:t> </a:t>
            </a:r>
            <a:r>
              <a:rPr lang="pt-BR" altLang="pt-BR" dirty="0" err="1"/>
              <a:t>before</a:t>
            </a:r>
            <a:r>
              <a:rPr lang="pt-BR" altLang="pt-BR" dirty="0"/>
              <a:t> Trump, </a:t>
            </a:r>
            <a:r>
              <a:rPr lang="pt-BR" altLang="pt-BR" dirty="0" err="1"/>
              <a:t>since</a:t>
            </a:r>
            <a:r>
              <a:rPr lang="pt-BR" altLang="pt-BR" dirty="0"/>
              <a:t> </a:t>
            </a:r>
            <a:r>
              <a:rPr lang="pt-BR" altLang="pt-BR" dirty="0" err="1"/>
              <a:t>the</a:t>
            </a:r>
            <a:r>
              <a:rPr lang="pt-BR" altLang="pt-BR" dirty="0"/>
              <a:t> </a:t>
            </a:r>
            <a:r>
              <a:rPr lang="pt-BR" altLang="pt-BR" dirty="0" err="1"/>
              <a:t>end</a:t>
            </a:r>
            <a:r>
              <a:rPr lang="pt-BR" altLang="pt-BR" dirty="0"/>
              <a:t> </a:t>
            </a:r>
            <a:r>
              <a:rPr lang="pt-BR" altLang="pt-BR" dirty="0" err="1"/>
              <a:t>of</a:t>
            </a:r>
            <a:r>
              <a:rPr lang="pt-BR" altLang="pt-BR" dirty="0"/>
              <a:t> </a:t>
            </a:r>
            <a:r>
              <a:rPr lang="pt-BR" altLang="pt-BR" dirty="0" err="1"/>
              <a:t>the</a:t>
            </a:r>
            <a:r>
              <a:rPr lang="pt-BR" altLang="pt-BR" dirty="0"/>
              <a:t> </a:t>
            </a:r>
            <a:r>
              <a:rPr lang="pt-BR" altLang="pt-BR" dirty="0" err="1"/>
              <a:t>Cold</a:t>
            </a:r>
            <a:r>
              <a:rPr lang="pt-BR" altLang="pt-BR" dirty="0"/>
              <a:t> War (1989)</a:t>
            </a:r>
          </a:p>
        </p:txBody>
      </p:sp>
    </p:spTree>
    <p:extLst>
      <p:ext uri="{BB962C8B-B14F-4D97-AF65-F5344CB8AC3E}">
        <p14:creationId xmlns:p14="http://schemas.microsoft.com/office/powerpoint/2010/main" val="25471265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362CE4A-B0B9-4C70-A4E5-0FB18357DB64}"/>
              </a:ext>
            </a:extLst>
          </p:cNvPr>
          <p:cNvSpPr>
            <a:spLocks noGrp="1"/>
          </p:cNvSpPr>
          <p:nvPr>
            <p:ph type="title"/>
          </p:nvPr>
        </p:nvSpPr>
        <p:spPr/>
        <p:txBody>
          <a:bodyPr/>
          <a:lstStyle/>
          <a:p>
            <a:pPr>
              <a:defRPr/>
            </a:pPr>
            <a:r>
              <a:rPr lang="en-GB" dirty="0"/>
              <a:t>Before Trump…</a:t>
            </a:r>
            <a:endParaRPr lang="pt-BR" dirty="0"/>
          </a:p>
        </p:txBody>
      </p:sp>
      <p:sp>
        <p:nvSpPr>
          <p:cNvPr id="12291" name="Espaço Reservado para Conteúdo 2">
            <a:extLst>
              <a:ext uri="{FF2B5EF4-FFF2-40B4-BE49-F238E27FC236}">
                <a16:creationId xmlns:a16="http://schemas.microsoft.com/office/drawing/2014/main" xmlns="" id="{64E6700E-1632-4043-9831-975542E357EE}"/>
              </a:ext>
            </a:extLst>
          </p:cNvPr>
          <p:cNvSpPr>
            <a:spLocks noGrp="1"/>
          </p:cNvSpPr>
          <p:nvPr>
            <p:ph sz="quarter" idx="13"/>
          </p:nvPr>
        </p:nvSpPr>
        <p:spPr>
          <a:xfrm>
            <a:off x="838199" y="1690688"/>
            <a:ext cx="9843655" cy="4446876"/>
          </a:xfrm>
        </p:spPr>
        <p:txBody>
          <a:bodyPr/>
          <a:lstStyle/>
          <a:p>
            <a:pPr marL="44450" indent="0">
              <a:buNone/>
              <a:defRPr/>
            </a:pPr>
            <a:r>
              <a:rPr lang="pt-BR" altLang="pt-BR" dirty="0" err="1"/>
              <a:t>How</a:t>
            </a:r>
            <a:r>
              <a:rPr lang="pt-BR" altLang="pt-BR" dirty="0"/>
              <a:t> </a:t>
            </a:r>
            <a:r>
              <a:rPr lang="pt-BR" altLang="pt-BR" dirty="0" err="1"/>
              <a:t>was</a:t>
            </a:r>
            <a:r>
              <a:rPr lang="pt-BR" altLang="pt-BR" dirty="0"/>
              <a:t> </a:t>
            </a:r>
            <a:r>
              <a:rPr lang="pt-BR" altLang="pt-BR" dirty="0" err="1"/>
              <a:t>the</a:t>
            </a:r>
            <a:r>
              <a:rPr lang="pt-BR" altLang="pt-BR" dirty="0"/>
              <a:t> </a:t>
            </a:r>
            <a:r>
              <a:rPr lang="pt-BR" altLang="pt-BR" b="1" dirty="0" err="1"/>
              <a:t>hegemon</a:t>
            </a:r>
            <a:r>
              <a:rPr lang="pt-BR" altLang="pt-BR" dirty="0"/>
              <a:t> </a:t>
            </a:r>
            <a:r>
              <a:rPr lang="pt-BR" altLang="pt-BR" dirty="0" err="1"/>
              <a:t>behaving</a:t>
            </a:r>
            <a:r>
              <a:rPr lang="pt-BR" altLang="pt-BR" dirty="0"/>
              <a:t>? The </a:t>
            </a:r>
            <a:r>
              <a:rPr lang="pt-BR" altLang="pt-BR" b="1" dirty="0">
                <a:sym typeface="Wingdings" panose="05000000000000000000" pitchFamily="2" charset="2"/>
              </a:rPr>
              <a:t>unilateral </a:t>
            </a:r>
            <a:r>
              <a:rPr lang="pt-BR" altLang="pt-BR" b="1" dirty="0" err="1">
                <a:sym typeface="Wingdings" panose="05000000000000000000" pitchFamily="2" charset="2"/>
              </a:rPr>
              <a:t>turn</a:t>
            </a:r>
            <a:r>
              <a:rPr lang="pt-BR" altLang="pt-BR" b="1" dirty="0">
                <a:sym typeface="Wingdings" panose="05000000000000000000" pitchFamily="2" charset="2"/>
              </a:rPr>
              <a:t> </a:t>
            </a:r>
          </a:p>
          <a:p>
            <a:pPr marL="501650" indent="-457200">
              <a:defRPr/>
            </a:pPr>
            <a:r>
              <a:rPr lang="pt-BR" altLang="pt-BR" dirty="0" err="1">
                <a:sym typeface="Wingdings" panose="05000000000000000000" pitchFamily="2" charset="2"/>
              </a:rPr>
              <a:t>Emphasis</a:t>
            </a:r>
            <a:r>
              <a:rPr lang="pt-BR" altLang="pt-BR" dirty="0">
                <a:sym typeface="Wingdings" panose="05000000000000000000" pitchFamily="2" charset="2"/>
              </a:rPr>
              <a:t> </a:t>
            </a:r>
            <a:r>
              <a:rPr lang="pt-BR" altLang="pt-BR" dirty="0" err="1">
                <a:sym typeface="Wingdings" panose="05000000000000000000" pitchFamily="2" charset="2"/>
              </a:rPr>
              <a:t>on</a:t>
            </a:r>
            <a:r>
              <a:rPr lang="pt-BR" altLang="pt-BR" dirty="0">
                <a:sym typeface="Wingdings" panose="05000000000000000000" pitchFamily="2" charset="2"/>
              </a:rPr>
              <a:t> </a:t>
            </a:r>
            <a:r>
              <a:rPr lang="pt-BR" altLang="pt-BR" dirty="0" err="1">
                <a:sym typeface="Wingdings" panose="05000000000000000000" pitchFamily="2" charset="2"/>
              </a:rPr>
              <a:t>unilateralism</a:t>
            </a:r>
            <a:r>
              <a:rPr lang="pt-BR" altLang="pt-BR" dirty="0">
                <a:sym typeface="Wingdings" panose="05000000000000000000" pitchFamily="2" charset="2"/>
              </a:rPr>
              <a:t> </a:t>
            </a:r>
            <a:r>
              <a:rPr lang="pt-BR" altLang="pt-BR" dirty="0" err="1">
                <a:sym typeface="Wingdings" panose="05000000000000000000" pitchFamily="2" charset="2"/>
              </a:rPr>
              <a:t>during</a:t>
            </a:r>
            <a:r>
              <a:rPr lang="pt-BR" altLang="pt-BR" dirty="0">
                <a:sym typeface="Wingdings" panose="05000000000000000000" pitchFamily="2" charset="2"/>
              </a:rPr>
              <a:t> Bush </a:t>
            </a:r>
            <a:r>
              <a:rPr lang="pt-BR" altLang="pt-BR" dirty="0" err="1">
                <a:sym typeface="Wingdings" panose="05000000000000000000" pitchFamily="2" charset="2"/>
              </a:rPr>
              <a:t>years</a:t>
            </a:r>
            <a:r>
              <a:rPr lang="pt-BR" altLang="pt-BR" dirty="0">
                <a:sym typeface="Wingdings" panose="05000000000000000000" pitchFamily="2" charset="2"/>
              </a:rPr>
              <a:t> (2001-2009);</a:t>
            </a:r>
          </a:p>
          <a:p>
            <a:pPr marL="501650" indent="-457200">
              <a:defRPr/>
            </a:pPr>
            <a:r>
              <a:rPr lang="pt-BR" altLang="pt-BR" dirty="0" err="1">
                <a:sym typeface="Wingdings" panose="05000000000000000000" pitchFamily="2" charset="2"/>
              </a:rPr>
              <a:t>Examples</a:t>
            </a:r>
            <a:r>
              <a:rPr lang="pt-BR" altLang="pt-BR" dirty="0">
                <a:sym typeface="Wingdings" panose="05000000000000000000" pitchFamily="2" charset="2"/>
              </a:rPr>
              <a:t>: non-</a:t>
            </a:r>
            <a:r>
              <a:rPr lang="pt-BR" altLang="pt-BR" dirty="0" err="1">
                <a:sym typeface="Wingdings" panose="05000000000000000000" pitchFamily="2" charset="2"/>
              </a:rPr>
              <a:t>signature</a:t>
            </a:r>
            <a:r>
              <a:rPr lang="pt-BR" altLang="pt-BR" dirty="0">
                <a:sym typeface="Wingdings" panose="05000000000000000000" pitchFamily="2" charset="2"/>
              </a:rPr>
              <a:t> </a:t>
            </a:r>
            <a:r>
              <a:rPr lang="pt-BR" altLang="pt-BR" dirty="0" err="1">
                <a:sym typeface="Wingdings" panose="05000000000000000000" pitchFamily="2" charset="2"/>
              </a:rPr>
              <a:t>of</a:t>
            </a:r>
            <a:r>
              <a:rPr lang="pt-BR" altLang="pt-BR" dirty="0">
                <a:sym typeface="Wingdings" panose="05000000000000000000" pitchFamily="2" charset="2"/>
              </a:rPr>
              <a:t> </a:t>
            </a:r>
            <a:r>
              <a:rPr lang="pt-BR" altLang="pt-BR" dirty="0" err="1">
                <a:sym typeface="Wingdings" panose="05000000000000000000" pitchFamily="2" charset="2"/>
              </a:rPr>
              <a:t>the</a:t>
            </a:r>
            <a:r>
              <a:rPr lang="pt-BR" altLang="pt-BR" dirty="0">
                <a:sym typeface="Wingdings" panose="05000000000000000000" pitchFamily="2" charset="2"/>
              </a:rPr>
              <a:t> </a:t>
            </a:r>
            <a:r>
              <a:rPr lang="pt-BR" altLang="pt-BR" dirty="0"/>
              <a:t>Kyoto </a:t>
            </a:r>
            <a:r>
              <a:rPr lang="en-US" altLang="pt-BR" dirty="0"/>
              <a:t>Protocol on Climate Change, the Rome Statute of the International Criminal Court (ICC);</a:t>
            </a:r>
          </a:p>
          <a:p>
            <a:pPr marL="44450" indent="0">
              <a:buNone/>
              <a:defRPr/>
            </a:pPr>
            <a:endParaRPr lang="en-US" altLang="pt-BR" dirty="0"/>
          </a:p>
          <a:p>
            <a:pPr lvl="1" algn="ctr">
              <a:buFont typeface="Wingdings" panose="05000000000000000000" pitchFamily="2" charset="2"/>
              <a:buChar char="à"/>
              <a:defRPr/>
            </a:pPr>
            <a:r>
              <a:rPr lang="en-GB" altLang="pt-BR" sz="2800" dirty="0"/>
              <a:t>That is, US was not following multilateral solutions</a:t>
            </a:r>
            <a:endParaRPr lang="en-US" altLang="pt-BR" sz="2800" dirty="0"/>
          </a:p>
          <a:p>
            <a:pPr lvl="1" algn="ctr">
              <a:buFont typeface="Wingdings" panose="05000000000000000000" pitchFamily="2" charset="2"/>
              <a:buChar char="à"/>
              <a:defRPr/>
            </a:pPr>
            <a:r>
              <a:rPr lang="en-US" altLang="pt-BR" sz="2800" b="1" dirty="0"/>
              <a:t> What has originated such an approach???</a:t>
            </a:r>
            <a:endParaRPr lang="pt-BR" altLang="pt-BR" sz="2800" b="1" dirty="0"/>
          </a:p>
        </p:txBody>
      </p:sp>
    </p:spTree>
    <p:extLst>
      <p:ext uri="{BB962C8B-B14F-4D97-AF65-F5344CB8AC3E}">
        <p14:creationId xmlns:p14="http://schemas.microsoft.com/office/powerpoint/2010/main" val="3365732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85E4A73-9771-472F-A78D-40BBAB447119}"/>
              </a:ext>
            </a:extLst>
          </p:cNvPr>
          <p:cNvSpPr>
            <a:spLocks noGrp="1"/>
          </p:cNvSpPr>
          <p:nvPr>
            <p:ph type="title"/>
          </p:nvPr>
        </p:nvSpPr>
        <p:spPr/>
        <p:txBody>
          <a:bodyPr/>
          <a:lstStyle/>
          <a:p>
            <a:pPr>
              <a:defRPr/>
            </a:pPr>
            <a:r>
              <a:rPr lang="en-GB" dirty="0"/>
              <a:t>Before Trump…</a:t>
            </a:r>
            <a:endParaRPr lang="pt-BR" dirty="0"/>
          </a:p>
        </p:txBody>
      </p:sp>
      <p:sp>
        <p:nvSpPr>
          <p:cNvPr id="3" name="Espaço Reservado para Conteúdo 2">
            <a:extLst>
              <a:ext uri="{FF2B5EF4-FFF2-40B4-BE49-F238E27FC236}">
                <a16:creationId xmlns:a16="http://schemas.microsoft.com/office/drawing/2014/main" xmlns="" id="{633E40C3-195C-4BA9-A9EF-1EE0496541AD}"/>
              </a:ext>
            </a:extLst>
          </p:cNvPr>
          <p:cNvSpPr>
            <a:spLocks noGrp="1"/>
          </p:cNvSpPr>
          <p:nvPr>
            <p:ph sz="quarter" idx="13"/>
          </p:nvPr>
        </p:nvSpPr>
        <p:spPr>
          <a:xfrm>
            <a:off x="838199" y="1690688"/>
            <a:ext cx="10245437" cy="3475037"/>
          </a:xfrm>
        </p:spPr>
        <p:txBody>
          <a:bodyPr/>
          <a:lstStyle/>
          <a:p>
            <a:pPr marL="46037" indent="0">
              <a:buNone/>
              <a:defRPr/>
            </a:pPr>
            <a:r>
              <a:rPr lang="pt-BR" dirty="0" err="1"/>
              <a:t>Which</a:t>
            </a:r>
            <a:r>
              <a:rPr lang="pt-BR" dirty="0"/>
              <a:t> are </a:t>
            </a:r>
            <a:r>
              <a:rPr lang="pt-BR" dirty="0" err="1"/>
              <a:t>the</a:t>
            </a:r>
            <a:r>
              <a:rPr lang="pt-BR" dirty="0"/>
              <a:t> </a:t>
            </a:r>
            <a:r>
              <a:rPr lang="pt-BR" b="1" dirty="0"/>
              <a:t>incentives for </a:t>
            </a:r>
            <a:r>
              <a:rPr lang="pt-BR" b="1" dirty="0" err="1"/>
              <a:t>multilateralism</a:t>
            </a:r>
            <a:r>
              <a:rPr lang="pt-BR" dirty="0"/>
              <a:t>?</a:t>
            </a:r>
          </a:p>
          <a:p>
            <a:pPr>
              <a:buFont typeface="Wingdings" pitchFamily="2" charset="2"/>
              <a:buChar char="à"/>
              <a:defRPr/>
            </a:pPr>
            <a:r>
              <a:rPr lang="pt-BR" dirty="0">
                <a:sym typeface="Wingdings" panose="05000000000000000000" pitchFamily="2" charset="2"/>
              </a:rPr>
              <a:t> </a:t>
            </a:r>
            <a:r>
              <a:rPr lang="pt-BR" dirty="0" err="1">
                <a:sym typeface="Wingdings" panose="05000000000000000000" pitchFamily="2" charset="2"/>
              </a:rPr>
              <a:t>Legitimacy</a:t>
            </a:r>
            <a:r>
              <a:rPr lang="pt-BR" dirty="0">
                <a:sym typeface="Wingdings" panose="05000000000000000000" pitchFamily="2" charset="2"/>
              </a:rPr>
              <a:t> (</a:t>
            </a:r>
            <a:r>
              <a:rPr lang="pt-BR" dirty="0" err="1">
                <a:sym typeface="Wingdings" panose="05000000000000000000" pitchFamily="2" charset="2"/>
              </a:rPr>
              <a:t>hegemon</a:t>
            </a:r>
            <a:r>
              <a:rPr lang="pt-BR" dirty="0">
                <a:sym typeface="Wingdings" panose="05000000000000000000" pitchFamily="2" charset="2"/>
              </a:rPr>
              <a:t> </a:t>
            </a:r>
            <a:r>
              <a:rPr lang="pt-BR" dirty="0" err="1">
                <a:sym typeface="Wingdings" panose="05000000000000000000" pitchFamily="2" charset="2"/>
              </a:rPr>
              <a:t>can</a:t>
            </a:r>
            <a:r>
              <a:rPr lang="pt-BR" dirty="0">
                <a:sym typeface="Wingdings" panose="05000000000000000000" pitchFamily="2" charset="2"/>
              </a:rPr>
              <a:t> </a:t>
            </a:r>
            <a:r>
              <a:rPr lang="pt-BR" dirty="0" err="1">
                <a:sym typeface="Wingdings" panose="05000000000000000000" pitchFamily="2" charset="2"/>
              </a:rPr>
              <a:t>express</a:t>
            </a:r>
            <a:r>
              <a:rPr lang="pt-BR" dirty="0">
                <a:sym typeface="Wingdings" panose="05000000000000000000" pitchFamily="2" charset="2"/>
              </a:rPr>
              <a:t> its </a:t>
            </a:r>
            <a:r>
              <a:rPr lang="pt-BR" b="1" dirty="0" err="1">
                <a:sym typeface="Wingdings" panose="05000000000000000000" pitchFamily="2" charset="2"/>
              </a:rPr>
              <a:t>interests</a:t>
            </a:r>
            <a:r>
              <a:rPr lang="pt-BR" b="1" dirty="0">
                <a:sym typeface="Wingdings" panose="05000000000000000000" pitchFamily="2" charset="2"/>
              </a:rPr>
              <a:t> </a:t>
            </a:r>
            <a:r>
              <a:rPr lang="pt-BR" b="1" dirty="0" err="1">
                <a:sym typeface="Wingdings" panose="05000000000000000000" pitchFamily="2" charset="2"/>
              </a:rPr>
              <a:t>without</a:t>
            </a:r>
            <a:r>
              <a:rPr lang="pt-BR" b="1" dirty="0">
                <a:sym typeface="Wingdings" panose="05000000000000000000" pitchFamily="2" charset="2"/>
              </a:rPr>
              <a:t> </a:t>
            </a:r>
            <a:r>
              <a:rPr lang="pt-BR" b="1" dirty="0" err="1">
                <a:sym typeface="Wingdings" panose="05000000000000000000" pitchFamily="2" charset="2"/>
              </a:rPr>
              <a:t>looking</a:t>
            </a:r>
            <a:r>
              <a:rPr lang="pt-BR" b="1" dirty="0">
                <a:sym typeface="Wingdings" panose="05000000000000000000" pitchFamily="2" charset="2"/>
              </a:rPr>
              <a:t> </a:t>
            </a:r>
            <a:r>
              <a:rPr lang="pt-BR" b="1" dirty="0" err="1">
                <a:sym typeface="Wingdings" panose="05000000000000000000" pitchFamily="2" charset="2"/>
              </a:rPr>
              <a:t>authoritarian</a:t>
            </a:r>
            <a:r>
              <a:rPr lang="pt-BR" b="1" dirty="0">
                <a:sym typeface="Wingdings" panose="05000000000000000000" pitchFamily="2" charset="2"/>
              </a:rPr>
              <a:t>—</a:t>
            </a:r>
            <a:r>
              <a:rPr lang="pt-BR" b="1" dirty="0" err="1">
                <a:sym typeface="Wingdings" panose="05000000000000000000" pitchFamily="2" charset="2"/>
              </a:rPr>
              <a:t>or</a:t>
            </a:r>
            <a:r>
              <a:rPr lang="pt-BR" b="1" dirty="0">
                <a:sym typeface="Wingdings" panose="05000000000000000000" pitchFamily="2" charset="2"/>
              </a:rPr>
              <a:t> </a:t>
            </a:r>
            <a:r>
              <a:rPr lang="pt-BR" b="1" dirty="0" err="1">
                <a:sym typeface="Wingdings" panose="05000000000000000000" pitchFamily="2" charset="2"/>
              </a:rPr>
              <a:t>hegemonic</a:t>
            </a:r>
            <a:r>
              <a:rPr lang="pt-BR" dirty="0">
                <a:sym typeface="Wingdings" panose="05000000000000000000" pitchFamily="2" charset="2"/>
              </a:rPr>
              <a:t>);</a:t>
            </a:r>
          </a:p>
          <a:p>
            <a:pPr>
              <a:buFont typeface="Wingdings" pitchFamily="2" charset="2"/>
              <a:buChar char="à"/>
              <a:defRPr/>
            </a:pPr>
            <a:r>
              <a:rPr lang="pt-BR" dirty="0">
                <a:sym typeface="Wingdings" panose="05000000000000000000" pitchFamily="2" charset="2"/>
              </a:rPr>
              <a:t> </a:t>
            </a:r>
            <a:r>
              <a:rPr lang="pt-BR" dirty="0" err="1">
                <a:sym typeface="Wingdings" panose="05000000000000000000" pitchFamily="2" charset="2"/>
              </a:rPr>
              <a:t>Competition</a:t>
            </a:r>
            <a:r>
              <a:rPr lang="pt-BR" dirty="0">
                <a:sym typeface="Wingdings" panose="05000000000000000000" pitchFamily="2" charset="2"/>
              </a:rPr>
              <a:t> (</a:t>
            </a:r>
            <a:r>
              <a:rPr lang="pt-BR" b="1" dirty="0">
                <a:sym typeface="Wingdings" panose="05000000000000000000" pitchFamily="2" charset="2"/>
              </a:rPr>
              <a:t>US </a:t>
            </a:r>
            <a:r>
              <a:rPr lang="pt-BR" b="1" dirty="0" err="1">
                <a:sym typeface="Wingdings" panose="05000000000000000000" pitchFamily="2" charset="2"/>
              </a:rPr>
              <a:t>vs</a:t>
            </a:r>
            <a:r>
              <a:rPr lang="pt-BR" b="1" dirty="0">
                <a:sym typeface="Wingdings" panose="05000000000000000000" pitchFamily="2" charset="2"/>
              </a:rPr>
              <a:t> USSR </a:t>
            </a:r>
            <a:r>
              <a:rPr lang="pt-BR" dirty="0" err="1">
                <a:sym typeface="Wingdings" panose="05000000000000000000" pitchFamily="2" charset="2"/>
              </a:rPr>
              <a:t>during</a:t>
            </a:r>
            <a:r>
              <a:rPr lang="pt-BR" dirty="0">
                <a:sym typeface="Wingdings" panose="05000000000000000000" pitchFamily="2" charset="2"/>
              </a:rPr>
              <a:t> </a:t>
            </a:r>
            <a:r>
              <a:rPr lang="pt-BR" dirty="0" err="1">
                <a:sym typeface="Wingdings" panose="05000000000000000000" pitchFamily="2" charset="2"/>
              </a:rPr>
              <a:t>the</a:t>
            </a:r>
            <a:r>
              <a:rPr lang="pt-BR" dirty="0">
                <a:sym typeface="Wingdings" panose="05000000000000000000" pitchFamily="2" charset="2"/>
              </a:rPr>
              <a:t> </a:t>
            </a:r>
            <a:r>
              <a:rPr lang="pt-BR" b="1" dirty="0" err="1">
                <a:sym typeface="Wingdings" panose="05000000000000000000" pitchFamily="2" charset="2"/>
              </a:rPr>
              <a:t>Cold</a:t>
            </a:r>
            <a:r>
              <a:rPr lang="pt-BR" b="1" dirty="0">
                <a:sym typeface="Wingdings" panose="05000000000000000000" pitchFamily="2" charset="2"/>
              </a:rPr>
              <a:t> War</a:t>
            </a:r>
            <a:r>
              <a:rPr lang="pt-BR" dirty="0">
                <a:sym typeface="Wingdings" panose="05000000000000000000" pitchFamily="2" charset="2"/>
              </a:rPr>
              <a:t>)  </a:t>
            </a:r>
            <a:r>
              <a:rPr lang="pt-BR" dirty="0" err="1">
                <a:sym typeface="Wingdings" panose="05000000000000000000" pitchFamily="2" charset="2"/>
              </a:rPr>
              <a:t>but</a:t>
            </a:r>
            <a:r>
              <a:rPr lang="pt-BR" dirty="0">
                <a:sym typeface="Wingdings" panose="05000000000000000000" pitchFamily="2" charset="2"/>
              </a:rPr>
              <a:t> in </a:t>
            </a:r>
            <a:r>
              <a:rPr lang="pt-BR" dirty="0" err="1">
                <a:sym typeface="Wingdings" panose="05000000000000000000" pitchFamily="2" charset="2"/>
              </a:rPr>
              <a:t>the</a:t>
            </a:r>
            <a:r>
              <a:rPr lang="pt-BR" dirty="0">
                <a:sym typeface="Wingdings" panose="05000000000000000000" pitchFamily="2" charset="2"/>
              </a:rPr>
              <a:t> 1990s...</a:t>
            </a:r>
          </a:p>
          <a:p>
            <a:pPr marL="46037" indent="0">
              <a:buNone/>
              <a:defRPr/>
            </a:pPr>
            <a:endParaRPr lang="pt-BR" dirty="0">
              <a:sym typeface="Wingdings" panose="05000000000000000000" pitchFamily="2" charset="2"/>
            </a:endParaRPr>
          </a:p>
        </p:txBody>
      </p:sp>
    </p:spTree>
    <p:extLst>
      <p:ext uri="{BB962C8B-B14F-4D97-AF65-F5344CB8AC3E}">
        <p14:creationId xmlns:p14="http://schemas.microsoft.com/office/powerpoint/2010/main" val="2525294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6D366A2-D910-47F4-8019-5751593236BB}"/>
              </a:ext>
            </a:extLst>
          </p:cNvPr>
          <p:cNvSpPr>
            <a:spLocks noGrp="1"/>
          </p:cNvSpPr>
          <p:nvPr>
            <p:ph type="title"/>
          </p:nvPr>
        </p:nvSpPr>
        <p:spPr/>
        <p:txBody>
          <a:bodyPr/>
          <a:lstStyle/>
          <a:p>
            <a:pPr>
              <a:defRPr/>
            </a:pPr>
            <a:r>
              <a:rPr lang="en-GB" dirty="0"/>
              <a:t>Before Trump…</a:t>
            </a:r>
            <a:endParaRPr lang="pt-BR" dirty="0"/>
          </a:p>
        </p:txBody>
      </p:sp>
      <p:sp>
        <p:nvSpPr>
          <p:cNvPr id="3" name="Espaço Reservado para Conteúdo 2">
            <a:extLst>
              <a:ext uri="{FF2B5EF4-FFF2-40B4-BE49-F238E27FC236}">
                <a16:creationId xmlns:a16="http://schemas.microsoft.com/office/drawing/2014/main" xmlns="" id="{93B314F4-4AED-4127-B665-76222A33B3F5}"/>
              </a:ext>
            </a:extLst>
          </p:cNvPr>
          <p:cNvSpPr>
            <a:spLocks noGrp="1"/>
          </p:cNvSpPr>
          <p:nvPr>
            <p:ph sz="quarter" idx="13"/>
          </p:nvPr>
        </p:nvSpPr>
        <p:spPr>
          <a:xfrm>
            <a:off x="989014" y="1690688"/>
            <a:ext cx="10364786" cy="3475037"/>
          </a:xfrm>
        </p:spPr>
        <p:txBody>
          <a:bodyPr/>
          <a:lstStyle/>
          <a:p>
            <a:pPr marL="46037" indent="0">
              <a:buNone/>
              <a:defRPr/>
            </a:pPr>
            <a:r>
              <a:rPr lang="pt-BR" b="1" dirty="0"/>
              <a:t>Incentives for </a:t>
            </a:r>
            <a:r>
              <a:rPr lang="pt-BR" b="1" dirty="0" err="1"/>
              <a:t>the</a:t>
            </a:r>
            <a:r>
              <a:rPr lang="pt-BR" b="1" dirty="0"/>
              <a:t> </a:t>
            </a:r>
            <a:r>
              <a:rPr lang="pt-BR" b="1" dirty="0" err="1"/>
              <a:t>erosion</a:t>
            </a:r>
            <a:r>
              <a:rPr lang="pt-BR" b="1" dirty="0"/>
              <a:t> </a:t>
            </a:r>
            <a:r>
              <a:rPr lang="pt-BR" b="1" dirty="0" err="1"/>
              <a:t>of</a:t>
            </a:r>
            <a:r>
              <a:rPr lang="pt-BR" b="1" dirty="0"/>
              <a:t> </a:t>
            </a:r>
            <a:r>
              <a:rPr lang="pt-BR" b="1" dirty="0" err="1"/>
              <a:t>multilateralism</a:t>
            </a:r>
            <a:r>
              <a:rPr lang="pt-BR" b="1" dirty="0"/>
              <a:t> (</a:t>
            </a:r>
            <a:r>
              <a:rPr lang="pt-BR" b="1" dirty="0" err="1"/>
              <a:t>and</a:t>
            </a:r>
            <a:r>
              <a:rPr lang="pt-BR" b="1" dirty="0"/>
              <a:t>, </a:t>
            </a:r>
            <a:r>
              <a:rPr lang="pt-BR" b="1" dirty="0" err="1"/>
              <a:t>thus</a:t>
            </a:r>
            <a:r>
              <a:rPr lang="pt-BR" b="1" dirty="0"/>
              <a:t>, for </a:t>
            </a:r>
            <a:r>
              <a:rPr lang="pt-BR" b="1" dirty="0" err="1"/>
              <a:t>using</a:t>
            </a:r>
            <a:r>
              <a:rPr lang="pt-BR" b="1" dirty="0"/>
              <a:t> </a:t>
            </a:r>
            <a:r>
              <a:rPr lang="pt-BR" b="1" dirty="0" err="1"/>
              <a:t>the</a:t>
            </a:r>
            <a:r>
              <a:rPr lang="pt-BR" b="1" dirty="0"/>
              <a:t> </a:t>
            </a:r>
            <a:r>
              <a:rPr lang="pt-BR" b="1" dirty="0" err="1"/>
              <a:t>strategies</a:t>
            </a:r>
            <a:r>
              <a:rPr lang="pt-BR" b="1" dirty="0"/>
              <a:t> </a:t>
            </a:r>
            <a:r>
              <a:rPr lang="pt-BR" b="1" dirty="0" err="1"/>
              <a:t>framed</a:t>
            </a:r>
            <a:r>
              <a:rPr lang="pt-BR" b="1" dirty="0"/>
              <a:t> </a:t>
            </a:r>
            <a:r>
              <a:rPr lang="pt-BR" b="1" dirty="0" err="1"/>
              <a:t>by</a:t>
            </a:r>
            <a:r>
              <a:rPr lang="pt-BR" b="1" dirty="0"/>
              <a:t> </a:t>
            </a:r>
            <a:r>
              <a:rPr lang="pt-BR" b="1" dirty="0" err="1"/>
              <a:t>the</a:t>
            </a:r>
            <a:r>
              <a:rPr lang="pt-BR" b="1" dirty="0"/>
              <a:t> liberal </a:t>
            </a:r>
            <a:r>
              <a:rPr lang="pt-BR" b="1" dirty="0" err="1"/>
              <a:t>order</a:t>
            </a:r>
            <a:r>
              <a:rPr lang="pt-BR" b="1" dirty="0"/>
              <a:t> </a:t>
            </a:r>
            <a:r>
              <a:rPr lang="pt-BR" b="1" dirty="0" err="1"/>
              <a:t>the</a:t>
            </a:r>
            <a:r>
              <a:rPr lang="pt-BR" b="1" dirty="0"/>
              <a:t> US </a:t>
            </a:r>
            <a:r>
              <a:rPr lang="pt-BR" b="1" dirty="0" err="1"/>
              <a:t>itself</a:t>
            </a:r>
            <a:r>
              <a:rPr lang="pt-BR" b="1" dirty="0"/>
              <a:t> </a:t>
            </a:r>
            <a:r>
              <a:rPr lang="pt-BR" b="1" dirty="0" err="1"/>
              <a:t>had</a:t>
            </a:r>
            <a:r>
              <a:rPr lang="pt-BR" b="1" dirty="0"/>
              <a:t> </a:t>
            </a:r>
            <a:r>
              <a:rPr lang="pt-BR" b="1" dirty="0" err="1"/>
              <a:t>created</a:t>
            </a:r>
            <a:r>
              <a:rPr lang="pt-BR" b="1" dirty="0"/>
              <a:t> </a:t>
            </a:r>
            <a:r>
              <a:rPr lang="pt-BR" b="1" dirty="0" err="1"/>
              <a:t>and</a:t>
            </a:r>
            <a:r>
              <a:rPr lang="pt-BR" b="1" dirty="0"/>
              <a:t> </a:t>
            </a:r>
            <a:r>
              <a:rPr lang="pt-BR" b="1" dirty="0" err="1"/>
              <a:t>sustained</a:t>
            </a:r>
            <a:r>
              <a:rPr lang="pt-BR" b="1" dirty="0"/>
              <a:t>)</a:t>
            </a:r>
            <a:r>
              <a:rPr lang="pt-BR" dirty="0"/>
              <a:t>...</a:t>
            </a:r>
          </a:p>
          <a:p>
            <a:pPr>
              <a:buFont typeface="Wingdings" pitchFamily="2" charset="2"/>
              <a:buChar char="à"/>
              <a:defRPr/>
            </a:pPr>
            <a:r>
              <a:rPr lang="pt-BR" dirty="0">
                <a:sym typeface="Wingdings" panose="05000000000000000000" pitchFamily="2" charset="2"/>
              </a:rPr>
              <a:t> Power (</a:t>
            </a:r>
            <a:r>
              <a:rPr lang="pt-BR" b="1" dirty="0" err="1">
                <a:sym typeface="Wingdings" panose="05000000000000000000" pitchFamily="2" charset="2"/>
              </a:rPr>
              <a:t>much</a:t>
            </a:r>
            <a:r>
              <a:rPr lang="pt-BR" b="1" dirty="0">
                <a:sym typeface="Wingdings" panose="05000000000000000000" pitchFamily="2" charset="2"/>
              </a:rPr>
              <a:t> more </a:t>
            </a:r>
            <a:r>
              <a:rPr lang="pt-BR" b="1" dirty="0" err="1">
                <a:sym typeface="Wingdings" panose="05000000000000000000" pitchFamily="2" charset="2"/>
              </a:rPr>
              <a:t>than</a:t>
            </a:r>
            <a:r>
              <a:rPr lang="pt-BR" b="1" dirty="0">
                <a:sym typeface="Wingdings" panose="05000000000000000000" pitchFamily="2" charset="2"/>
              </a:rPr>
              <a:t> </a:t>
            </a:r>
            <a:r>
              <a:rPr lang="pt-BR" b="1" dirty="0" err="1">
                <a:sym typeface="Wingdings" panose="05000000000000000000" pitchFamily="2" charset="2"/>
              </a:rPr>
              <a:t>Cold</a:t>
            </a:r>
            <a:r>
              <a:rPr lang="pt-BR" b="1" dirty="0">
                <a:sym typeface="Wingdings" panose="05000000000000000000" pitchFamily="2" charset="2"/>
              </a:rPr>
              <a:t> War </a:t>
            </a:r>
            <a:r>
              <a:rPr lang="pt-BR" b="1" dirty="0" err="1">
                <a:sym typeface="Wingdings" panose="05000000000000000000" pitchFamily="2" charset="2"/>
              </a:rPr>
              <a:t>allies</a:t>
            </a:r>
            <a:r>
              <a:rPr lang="pt-BR" b="1" dirty="0">
                <a:sym typeface="Wingdings" panose="05000000000000000000" pitchFamily="2" charset="2"/>
              </a:rPr>
              <a:t>, </a:t>
            </a:r>
            <a:r>
              <a:rPr lang="pt-BR" dirty="0" err="1">
                <a:sym typeface="Wingdings" panose="05000000000000000000" pitchFamily="2" charset="2"/>
              </a:rPr>
              <a:t>including</a:t>
            </a:r>
            <a:r>
              <a:rPr lang="pt-BR" dirty="0">
                <a:sym typeface="Wingdings" panose="05000000000000000000" pitchFamily="2" charset="2"/>
              </a:rPr>
              <a:t> Western </a:t>
            </a:r>
            <a:r>
              <a:rPr lang="pt-BR" dirty="0" err="1">
                <a:sym typeface="Wingdings" panose="05000000000000000000" pitchFamily="2" charset="2"/>
              </a:rPr>
              <a:t>Europe</a:t>
            </a:r>
            <a:r>
              <a:rPr lang="pt-BR" dirty="0">
                <a:sym typeface="Wingdings" panose="05000000000000000000" pitchFamily="2" charset="2"/>
              </a:rPr>
              <a:t> </a:t>
            </a:r>
            <a:r>
              <a:rPr lang="pt-BR" dirty="0" err="1">
                <a:sym typeface="Wingdings" panose="05000000000000000000" pitchFamily="2" charset="2"/>
              </a:rPr>
              <a:t>and</a:t>
            </a:r>
            <a:r>
              <a:rPr lang="pt-BR" dirty="0">
                <a:sym typeface="Wingdings" panose="05000000000000000000" pitchFamily="2" charset="2"/>
              </a:rPr>
              <a:t> </a:t>
            </a:r>
            <a:r>
              <a:rPr lang="pt-BR" dirty="0" err="1">
                <a:sym typeface="Wingdings" panose="05000000000000000000" pitchFamily="2" charset="2"/>
              </a:rPr>
              <a:t>Japan</a:t>
            </a:r>
            <a:r>
              <a:rPr lang="pt-BR" dirty="0">
                <a:sym typeface="Wingdings" panose="05000000000000000000" pitchFamily="2" charset="2"/>
              </a:rPr>
              <a:t>);</a:t>
            </a:r>
          </a:p>
          <a:p>
            <a:pPr>
              <a:buFont typeface="Wingdings" pitchFamily="2" charset="2"/>
              <a:buChar char="à"/>
              <a:defRPr/>
            </a:pPr>
            <a:r>
              <a:rPr lang="pt-BR" dirty="0">
                <a:sym typeface="Wingdings" panose="05000000000000000000" pitchFamily="2" charset="2"/>
              </a:rPr>
              <a:t> </a:t>
            </a:r>
            <a:r>
              <a:rPr lang="pt-BR" dirty="0" err="1">
                <a:sym typeface="Wingdings" panose="05000000000000000000" pitchFamily="2" charset="2"/>
              </a:rPr>
              <a:t>Legitimacy</a:t>
            </a:r>
            <a:r>
              <a:rPr lang="pt-BR" dirty="0">
                <a:sym typeface="Wingdings" panose="05000000000000000000" pitchFamily="2" charset="2"/>
              </a:rPr>
              <a:t> (</a:t>
            </a:r>
            <a:r>
              <a:rPr lang="pt-BR" b="1" dirty="0" err="1">
                <a:sym typeface="Wingdings" panose="05000000000000000000" pitchFamily="2" charset="2"/>
              </a:rPr>
              <a:t>without</a:t>
            </a:r>
            <a:r>
              <a:rPr lang="pt-BR" b="1" dirty="0">
                <a:sym typeface="Wingdings" panose="05000000000000000000" pitchFamily="2" charset="2"/>
              </a:rPr>
              <a:t> </a:t>
            </a:r>
            <a:r>
              <a:rPr lang="pt-BR" b="1" dirty="0" err="1">
                <a:sym typeface="Wingdings" panose="05000000000000000000" pitchFamily="2" charset="2"/>
              </a:rPr>
              <a:t>alternatives</a:t>
            </a:r>
            <a:r>
              <a:rPr lang="pt-BR" b="1" dirty="0">
                <a:sym typeface="Wingdings" panose="05000000000000000000" pitchFamily="2" charset="2"/>
              </a:rPr>
              <a:t> </a:t>
            </a:r>
            <a:r>
              <a:rPr lang="pt-BR" b="1" dirty="0" err="1">
                <a:sym typeface="Wingdings" panose="05000000000000000000" pitchFamily="2" charset="2"/>
              </a:rPr>
              <a:t>of</a:t>
            </a:r>
            <a:r>
              <a:rPr lang="pt-BR" b="1" dirty="0">
                <a:sym typeface="Wingdings" panose="05000000000000000000" pitchFamily="2" charset="2"/>
              </a:rPr>
              <a:t> </a:t>
            </a:r>
            <a:r>
              <a:rPr lang="pt-BR" b="1" dirty="0" err="1">
                <a:sym typeface="Wingdings" panose="05000000000000000000" pitchFamily="2" charset="2"/>
              </a:rPr>
              <a:t>power</a:t>
            </a:r>
            <a:r>
              <a:rPr lang="pt-BR" dirty="0">
                <a:sym typeface="Wingdings" panose="05000000000000000000" pitchFamily="2" charset="2"/>
              </a:rPr>
              <a:t>, </a:t>
            </a:r>
            <a:r>
              <a:rPr lang="pt-BR" dirty="0" err="1">
                <a:sym typeface="Wingdings" panose="05000000000000000000" pitchFamily="2" charset="2"/>
              </a:rPr>
              <a:t>there</a:t>
            </a:r>
            <a:r>
              <a:rPr lang="pt-BR" dirty="0">
                <a:sym typeface="Wingdings" panose="05000000000000000000" pitchFamily="2" charset="2"/>
              </a:rPr>
              <a:t> </a:t>
            </a:r>
            <a:r>
              <a:rPr lang="pt-BR" dirty="0" err="1">
                <a:sym typeface="Wingdings" panose="05000000000000000000" pitchFamily="2" charset="2"/>
              </a:rPr>
              <a:t>might</a:t>
            </a:r>
            <a:r>
              <a:rPr lang="pt-BR" dirty="0">
                <a:sym typeface="Wingdings" panose="05000000000000000000" pitchFamily="2" charset="2"/>
              </a:rPr>
              <a:t> </a:t>
            </a:r>
            <a:r>
              <a:rPr lang="pt-BR" dirty="0" err="1">
                <a:sym typeface="Wingdings" panose="05000000000000000000" pitchFamily="2" charset="2"/>
              </a:rPr>
              <a:t>be</a:t>
            </a:r>
            <a:r>
              <a:rPr lang="pt-BR" dirty="0">
                <a:sym typeface="Wingdings" panose="05000000000000000000" pitchFamily="2" charset="2"/>
              </a:rPr>
              <a:t> </a:t>
            </a:r>
            <a:r>
              <a:rPr lang="pt-BR" b="1" dirty="0" err="1">
                <a:sym typeface="Wingdings" panose="05000000000000000000" pitchFamily="2" charset="2"/>
              </a:rPr>
              <a:t>less</a:t>
            </a:r>
            <a:r>
              <a:rPr lang="pt-BR" b="1" dirty="0">
                <a:sym typeface="Wingdings" panose="05000000000000000000" pitchFamily="2" charset="2"/>
              </a:rPr>
              <a:t> incentives </a:t>
            </a:r>
            <a:r>
              <a:rPr lang="pt-BR" b="1" dirty="0" err="1">
                <a:sym typeface="Wingdings" panose="05000000000000000000" pitchFamily="2" charset="2"/>
              </a:rPr>
              <a:t>to</a:t>
            </a:r>
            <a:r>
              <a:rPr lang="pt-BR" b="1" dirty="0">
                <a:sym typeface="Wingdings" panose="05000000000000000000" pitchFamily="2" charset="2"/>
              </a:rPr>
              <a:t> </a:t>
            </a:r>
            <a:r>
              <a:rPr lang="pt-BR" b="1" dirty="0" err="1">
                <a:sym typeface="Wingdings" panose="05000000000000000000" pitchFamily="2" charset="2"/>
              </a:rPr>
              <a:t>portray</a:t>
            </a:r>
            <a:r>
              <a:rPr lang="pt-BR" b="1" dirty="0">
                <a:sym typeface="Wingdings" panose="05000000000000000000" pitchFamily="2" charset="2"/>
              </a:rPr>
              <a:t> </a:t>
            </a:r>
            <a:r>
              <a:rPr lang="pt-BR" b="1" dirty="0" err="1">
                <a:sym typeface="Wingdings" panose="05000000000000000000" pitchFamily="2" charset="2"/>
              </a:rPr>
              <a:t>cooperativeness</a:t>
            </a:r>
            <a:r>
              <a:rPr lang="pt-BR" dirty="0">
                <a:sym typeface="Wingdings" panose="05000000000000000000" pitchFamily="2" charset="2"/>
              </a:rPr>
              <a:t>);</a:t>
            </a:r>
          </a:p>
          <a:p>
            <a:pPr>
              <a:buFont typeface="Wingdings" pitchFamily="2" charset="2"/>
              <a:buChar char="à"/>
              <a:defRPr/>
            </a:pPr>
            <a:r>
              <a:rPr lang="pt-BR" dirty="0">
                <a:sym typeface="Wingdings" panose="05000000000000000000" pitchFamily="2" charset="2"/>
              </a:rPr>
              <a:t> </a:t>
            </a:r>
            <a:r>
              <a:rPr lang="pt-BR" dirty="0" err="1">
                <a:sym typeface="Wingdings" panose="05000000000000000000" pitchFamily="2" charset="2"/>
              </a:rPr>
              <a:t>Competition</a:t>
            </a:r>
            <a:r>
              <a:rPr lang="pt-BR" dirty="0">
                <a:sym typeface="Wingdings" panose="05000000000000000000" pitchFamily="2" charset="2"/>
              </a:rPr>
              <a:t> (</a:t>
            </a:r>
            <a:r>
              <a:rPr lang="pt-BR" b="1" dirty="0">
                <a:sym typeface="Wingdings" panose="05000000000000000000" pitchFamily="2" charset="2"/>
              </a:rPr>
              <a:t>US </a:t>
            </a:r>
            <a:r>
              <a:rPr lang="pt-BR" b="1" dirty="0" err="1">
                <a:sym typeface="Wingdings" panose="05000000000000000000" pitchFamily="2" charset="2"/>
              </a:rPr>
              <a:t>becomes</a:t>
            </a:r>
            <a:r>
              <a:rPr lang="pt-BR" b="1" dirty="0">
                <a:sym typeface="Wingdings" panose="05000000000000000000" pitchFamily="2" charset="2"/>
              </a:rPr>
              <a:t> </a:t>
            </a:r>
            <a:r>
              <a:rPr lang="pt-BR" b="1" dirty="0" err="1">
                <a:sym typeface="Wingdings" panose="05000000000000000000" pitchFamily="2" charset="2"/>
              </a:rPr>
              <a:t>the</a:t>
            </a:r>
            <a:r>
              <a:rPr lang="pt-BR" b="1" dirty="0">
                <a:sym typeface="Wingdings" panose="05000000000000000000" pitchFamily="2" charset="2"/>
              </a:rPr>
              <a:t> sole major </a:t>
            </a:r>
            <a:r>
              <a:rPr lang="pt-BR" b="1" dirty="0" err="1">
                <a:sym typeface="Wingdings" panose="05000000000000000000" pitchFamily="2" charset="2"/>
              </a:rPr>
              <a:t>military</a:t>
            </a:r>
            <a:r>
              <a:rPr lang="pt-BR" b="1" dirty="0">
                <a:sym typeface="Wingdings" panose="05000000000000000000" pitchFamily="2" charset="2"/>
              </a:rPr>
              <a:t> </a:t>
            </a:r>
            <a:r>
              <a:rPr lang="pt-BR" b="1" dirty="0" err="1">
                <a:sym typeface="Wingdings" panose="05000000000000000000" pitchFamily="2" charset="2"/>
              </a:rPr>
              <a:t>power</a:t>
            </a:r>
            <a:r>
              <a:rPr lang="pt-BR" dirty="0">
                <a:sym typeface="Wingdings" panose="05000000000000000000" pitchFamily="2" charset="2"/>
              </a:rPr>
              <a:t>)  </a:t>
            </a:r>
            <a:r>
              <a:rPr lang="pt-BR" dirty="0" err="1">
                <a:sym typeface="Wingdings" panose="05000000000000000000" pitchFamily="2" charset="2"/>
              </a:rPr>
              <a:t>Furthermore</a:t>
            </a:r>
            <a:r>
              <a:rPr lang="pt-BR" dirty="0">
                <a:sym typeface="Wingdings" panose="05000000000000000000" pitchFamily="2" charset="2"/>
              </a:rPr>
              <a:t>, in </a:t>
            </a:r>
            <a:r>
              <a:rPr lang="pt-BR" dirty="0" err="1">
                <a:sym typeface="Wingdings" panose="05000000000000000000" pitchFamily="2" charset="2"/>
              </a:rPr>
              <a:t>the</a:t>
            </a:r>
            <a:r>
              <a:rPr lang="pt-BR" dirty="0">
                <a:sym typeface="Wingdings" panose="05000000000000000000" pitchFamily="2" charset="2"/>
              </a:rPr>
              <a:t> 2000s...</a:t>
            </a:r>
            <a:endParaRPr lang="pt-BR" dirty="0"/>
          </a:p>
        </p:txBody>
      </p:sp>
    </p:spTree>
    <p:extLst>
      <p:ext uri="{BB962C8B-B14F-4D97-AF65-F5344CB8AC3E}">
        <p14:creationId xmlns:p14="http://schemas.microsoft.com/office/powerpoint/2010/main" val="4858131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8A04D53-1DA0-454C-B6D2-E9D7AB93684D}"/>
              </a:ext>
            </a:extLst>
          </p:cNvPr>
          <p:cNvSpPr>
            <a:spLocks noGrp="1"/>
          </p:cNvSpPr>
          <p:nvPr>
            <p:ph type="title"/>
          </p:nvPr>
        </p:nvSpPr>
        <p:spPr/>
        <p:txBody>
          <a:bodyPr/>
          <a:lstStyle/>
          <a:p>
            <a:pPr>
              <a:defRPr/>
            </a:pPr>
            <a:r>
              <a:rPr lang="en-GB" dirty="0"/>
              <a:t>Before Trump…</a:t>
            </a:r>
            <a:endParaRPr lang="pt-BR" dirty="0"/>
          </a:p>
        </p:txBody>
      </p:sp>
      <p:sp>
        <p:nvSpPr>
          <p:cNvPr id="17411" name="Espaço Reservado para Conteúdo 2">
            <a:extLst>
              <a:ext uri="{FF2B5EF4-FFF2-40B4-BE49-F238E27FC236}">
                <a16:creationId xmlns:a16="http://schemas.microsoft.com/office/drawing/2014/main" xmlns="" id="{FE4DDA37-3868-4203-9332-2BDF5967DCF7}"/>
              </a:ext>
            </a:extLst>
          </p:cNvPr>
          <p:cNvSpPr>
            <a:spLocks noGrp="1"/>
          </p:cNvSpPr>
          <p:nvPr>
            <p:ph sz="quarter" idx="13"/>
          </p:nvPr>
        </p:nvSpPr>
        <p:spPr>
          <a:xfrm>
            <a:off x="838200" y="1690688"/>
            <a:ext cx="8215746" cy="3475037"/>
          </a:xfrm>
        </p:spPr>
        <p:txBody>
          <a:bodyPr/>
          <a:lstStyle/>
          <a:p>
            <a:pPr marL="44450" indent="0">
              <a:buNone/>
            </a:pPr>
            <a:r>
              <a:rPr lang="pt-BR" altLang="pt-BR" dirty="0"/>
              <a:t>Non-</a:t>
            </a:r>
            <a:r>
              <a:rPr lang="pt-BR" altLang="pt-BR" dirty="0" err="1"/>
              <a:t>State</a:t>
            </a:r>
            <a:r>
              <a:rPr lang="pt-BR" altLang="pt-BR" dirty="0"/>
              <a:t> </a:t>
            </a:r>
            <a:r>
              <a:rPr lang="pt-BR" altLang="pt-BR" dirty="0" err="1"/>
              <a:t>Challenges</a:t>
            </a:r>
            <a:r>
              <a:rPr lang="pt-BR" altLang="pt-BR" dirty="0"/>
              <a:t> </a:t>
            </a:r>
            <a:r>
              <a:rPr lang="pt-BR" altLang="pt-BR" dirty="0" err="1"/>
              <a:t>to</a:t>
            </a:r>
            <a:r>
              <a:rPr lang="pt-BR" altLang="pt-BR" dirty="0"/>
              <a:t> </a:t>
            </a:r>
            <a:r>
              <a:rPr lang="pt-BR" altLang="pt-BR" b="1" dirty="0"/>
              <a:t>US </a:t>
            </a:r>
            <a:r>
              <a:rPr lang="pt-BR" altLang="pt-BR" b="1" dirty="0" err="1"/>
              <a:t>power</a:t>
            </a:r>
            <a:r>
              <a:rPr lang="pt-BR" altLang="pt-BR" b="1" dirty="0"/>
              <a:t> </a:t>
            </a:r>
            <a:r>
              <a:rPr lang="pt-BR" altLang="pt-BR" dirty="0"/>
              <a:t>(</a:t>
            </a:r>
            <a:r>
              <a:rPr lang="pt-BR" altLang="pt-BR" dirty="0">
                <a:sym typeface="Wingdings" panose="05000000000000000000" pitchFamily="2" charset="2"/>
              </a:rPr>
              <a:t>Non-</a:t>
            </a:r>
            <a:r>
              <a:rPr lang="pt-BR" altLang="pt-BR" dirty="0" err="1">
                <a:sym typeface="Wingdings" panose="05000000000000000000" pitchFamily="2" charset="2"/>
              </a:rPr>
              <a:t>state</a:t>
            </a:r>
            <a:r>
              <a:rPr lang="pt-BR" altLang="pt-BR" dirty="0">
                <a:sym typeface="Wingdings" panose="05000000000000000000" pitchFamily="2" charset="2"/>
              </a:rPr>
              <a:t>)</a:t>
            </a:r>
            <a:endParaRPr lang="pt-BR" altLang="pt-BR" dirty="0"/>
          </a:p>
        </p:txBody>
      </p:sp>
      <p:pic>
        <p:nvPicPr>
          <p:cNvPr id="17412" name="Picture 2">
            <a:extLst>
              <a:ext uri="{FF2B5EF4-FFF2-40B4-BE49-F238E27FC236}">
                <a16:creationId xmlns:a16="http://schemas.microsoft.com/office/drawing/2014/main" xmlns="" id="{0EFA1500-E5E7-439A-BBE2-8EB85D3383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7345" y="2169680"/>
            <a:ext cx="5717309" cy="39656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404365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rotWithShape="1">
          <a:blip r:embed="rId2"/>
          <a:srcRect t="12040" r="1730" b="-11095"/>
          <a:stretch/>
        </p:blipFill>
        <p:spPr>
          <a:xfrm>
            <a:off x="2413964" y="0"/>
            <a:ext cx="7873036" cy="7777412"/>
          </a:xfrm>
          <a:prstGeom prst="rect">
            <a:avLst/>
          </a:prstGeom>
        </p:spPr>
      </p:pic>
    </p:spTree>
    <p:extLst>
      <p:ext uri="{BB962C8B-B14F-4D97-AF65-F5344CB8AC3E}">
        <p14:creationId xmlns:p14="http://schemas.microsoft.com/office/powerpoint/2010/main" val="18889583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22CD1C8-C2D1-4451-8B9A-632F19897DBF}"/>
              </a:ext>
            </a:extLst>
          </p:cNvPr>
          <p:cNvSpPr>
            <a:spLocks noGrp="1"/>
          </p:cNvSpPr>
          <p:nvPr>
            <p:ph type="title"/>
          </p:nvPr>
        </p:nvSpPr>
        <p:spPr/>
        <p:txBody>
          <a:bodyPr/>
          <a:lstStyle/>
          <a:p>
            <a:pPr>
              <a:defRPr/>
            </a:pPr>
            <a:r>
              <a:rPr lang="en-GB" dirty="0"/>
              <a:t>Before Trump…</a:t>
            </a:r>
            <a:endParaRPr lang="pt-BR" dirty="0"/>
          </a:p>
        </p:txBody>
      </p:sp>
      <p:sp>
        <p:nvSpPr>
          <p:cNvPr id="18435" name="Espaço Reservado para Conteúdo 2">
            <a:extLst>
              <a:ext uri="{FF2B5EF4-FFF2-40B4-BE49-F238E27FC236}">
                <a16:creationId xmlns:a16="http://schemas.microsoft.com/office/drawing/2014/main" xmlns="" id="{F7655EBA-BE84-4509-BB82-4921A172165F}"/>
              </a:ext>
            </a:extLst>
          </p:cNvPr>
          <p:cNvSpPr>
            <a:spLocks noGrp="1"/>
          </p:cNvSpPr>
          <p:nvPr>
            <p:ph sz="quarter" idx="13"/>
          </p:nvPr>
        </p:nvSpPr>
        <p:spPr>
          <a:xfrm>
            <a:off x="838201" y="1576971"/>
            <a:ext cx="8229600" cy="3299830"/>
          </a:xfrm>
        </p:spPr>
        <p:txBody>
          <a:bodyPr/>
          <a:lstStyle/>
          <a:p>
            <a:pPr marL="44450" indent="0">
              <a:buNone/>
            </a:pPr>
            <a:r>
              <a:rPr lang="pt-BR" altLang="pt-BR" dirty="0" err="1"/>
              <a:t>State</a:t>
            </a:r>
            <a:r>
              <a:rPr lang="pt-BR" altLang="pt-BR" dirty="0"/>
              <a:t> </a:t>
            </a:r>
            <a:r>
              <a:rPr lang="pt-BR" altLang="pt-BR" dirty="0" err="1"/>
              <a:t>Challenges</a:t>
            </a:r>
            <a:r>
              <a:rPr lang="pt-BR" altLang="pt-BR" dirty="0"/>
              <a:t> </a:t>
            </a:r>
            <a:r>
              <a:rPr lang="pt-BR" altLang="pt-BR" dirty="0" err="1"/>
              <a:t>to</a:t>
            </a:r>
            <a:r>
              <a:rPr lang="pt-BR" altLang="pt-BR" dirty="0"/>
              <a:t> </a:t>
            </a:r>
            <a:r>
              <a:rPr lang="pt-BR" altLang="pt-BR" b="1" dirty="0"/>
              <a:t>US </a:t>
            </a:r>
            <a:r>
              <a:rPr lang="pt-BR" altLang="pt-BR" b="1" dirty="0" err="1"/>
              <a:t>power</a:t>
            </a:r>
            <a:endParaRPr lang="pt-BR" altLang="pt-BR" b="1" dirty="0"/>
          </a:p>
          <a:p>
            <a:pPr marL="44450" indent="0">
              <a:buNone/>
            </a:pPr>
            <a:endParaRPr lang="pt-BR" altLang="pt-BR" dirty="0">
              <a:sym typeface="Wingdings" panose="05000000000000000000" pitchFamily="2" charset="2"/>
            </a:endParaRPr>
          </a:p>
          <a:p>
            <a:pPr marL="44450" indent="0">
              <a:buNone/>
            </a:pPr>
            <a:endParaRPr lang="pt-BR" altLang="pt-BR" dirty="0">
              <a:sym typeface="Wingdings" panose="05000000000000000000" pitchFamily="2" charset="2"/>
            </a:endParaRPr>
          </a:p>
          <a:p>
            <a:pPr marL="44450" indent="0">
              <a:buNone/>
            </a:pPr>
            <a:endParaRPr lang="pt-BR" altLang="pt-BR" dirty="0">
              <a:sym typeface="Wingdings" panose="05000000000000000000" pitchFamily="2" charset="2"/>
            </a:endParaRPr>
          </a:p>
          <a:p>
            <a:pPr marL="44450" indent="0">
              <a:buNone/>
            </a:pPr>
            <a:endParaRPr lang="pt-BR" altLang="pt-BR" dirty="0">
              <a:sym typeface="Wingdings" panose="05000000000000000000" pitchFamily="2" charset="2"/>
            </a:endParaRPr>
          </a:p>
          <a:p>
            <a:pPr marL="44450" indent="0">
              <a:buNone/>
            </a:pPr>
            <a:endParaRPr lang="pt-BR" altLang="pt-BR" dirty="0">
              <a:sym typeface="Wingdings" panose="05000000000000000000" pitchFamily="2" charset="2"/>
            </a:endParaRPr>
          </a:p>
          <a:p>
            <a:pPr marL="44450" indent="0">
              <a:buNone/>
            </a:pPr>
            <a:endParaRPr lang="pt-BR" altLang="pt-BR" dirty="0">
              <a:sym typeface="Wingdings" panose="05000000000000000000" pitchFamily="2" charset="2"/>
            </a:endParaRPr>
          </a:p>
          <a:p>
            <a:pPr marL="44450" indent="0">
              <a:buNone/>
            </a:pPr>
            <a:endParaRPr lang="pt-BR" altLang="pt-BR" b="1" dirty="0">
              <a:sym typeface="Wingdings" panose="05000000000000000000" pitchFamily="2" charset="2"/>
            </a:endParaRPr>
          </a:p>
          <a:p>
            <a:pPr marL="44450" indent="0">
              <a:buNone/>
            </a:pPr>
            <a:r>
              <a:rPr lang="pt-BR" altLang="pt-BR" b="1" dirty="0">
                <a:sym typeface="Wingdings" panose="05000000000000000000" pitchFamily="2" charset="2"/>
              </a:rPr>
              <a:t> Are </a:t>
            </a:r>
            <a:r>
              <a:rPr lang="pt-BR" altLang="pt-BR" b="1" dirty="0" err="1">
                <a:sym typeface="Wingdings" panose="05000000000000000000" pitchFamily="2" charset="2"/>
              </a:rPr>
              <a:t>they</a:t>
            </a:r>
            <a:r>
              <a:rPr lang="pt-BR" altLang="pt-BR" b="1" dirty="0">
                <a:sym typeface="Wingdings" panose="05000000000000000000" pitchFamily="2" charset="2"/>
              </a:rPr>
              <a:t> ACTUAL </a:t>
            </a:r>
            <a:r>
              <a:rPr lang="pt-BR" altLang="pt-BR" b="1" dirty="0" err="1">
                <a:sym typeface="Wingdings" panose="05000000000000000000" pitchFamily="2" charset="2"/>
              </a:rPr>
              <a:t>challengers</a:t>
            </a:r>
            <a:r>
              <a:rPr lang="pt-BR" altLang="pt-BR" b="1" dirty="0">
                <a:sym typeface="Wingdings" panose="05000000000000000000" pitchFamily="2" charset="2"/>
              </a:rPr>
              <a:t>???</a:t>
            </a:r>
            <a:endParaRPr lang="pt-BR" altLang="pt-BR" b="1" dirty="0"/>
          </a:p>
        </p:txBody>
      </p:sp>
      <p:pic>
        <p:nvPicPr>
          <p:cNvPr id="18436" name="Picture 2">
            <a:extLst>
              <a:ext uri="{FF2B5EF4-FFF2-40B4-BE49-F238E27FC236}">
                <a16:creationId xmlns:a16="http://schemas.microsoft.com/office/drawing/2014/main" xmlns="" id="{900EF462-195B-445B-8700-C276F1AD9F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9323" y="1990877"/>
            <a:ext cx="6755678" cy="3562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73504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272870F-AF96-412D-80EF-0C42765992D1}"/>
              </a:ext>
            </a:extLst>
          </p:cNvPr>
          <p:cNvSpPr>
            <a:spLocks noGrp="1"/>
          </p:cNvSpPr>
          <p:nvPr>
            <p:ph type="title"/>
          </p:nvPr>
        </p:nvSpPr>
        <p:spPr>
          <a:xfrm>
            <a:off x="3317290" y="4372168"/>
            <a:ext cx="6512511" cy="1143000"/>
          </a:xfrm>
        </p:spPr>
        <p:txBody>
          <a:bodyPr>
            <a:normAutofit fontScale="90000"/>
          </a:bodyPr>
          <a:lstStyle/>
          <a:p>
            <a:pPr>
              <a:buClr>
                <a:schemeClr val="accent6">
                  <a:lumMod val="75000"/>
                </a:schemeClr>
              </a:buClr>
              <a:defRPr/>
            </a:pPr>
            <a:r>
              <a:rPr lang="en-GB" dirty="0"/>
              <a:t>2 ) Which are the Emerging Powers? </a:t>
            </a:r>
          </a:p>
        </p:txBody>
      </p:sp>
      <p:sp>
        <p:nvSpPr>
          <p:cNvPr id="21507" name="Content Placeholder 2">
            <a:extLst>
              <a:ext uri="{FF2B5EF4-FFF2-40B4-BE49-F238E27FC236}">
                <a16:creationId xmlns:a16="http://schemas.microsoft.com/office/drawing/2014/main" xmlns="" id="{B5042F71-BC27-4DBB-A190-230163568090}"/>
              </a:ext>
            </a:extLst>
          </p:cNvPr>
          <p:cNvSpPr>
            <a:spLocks noGrp="1"/>
          </p:cNvSpPr>
          <p:nvPr>
            <p:ph sz="quarter" idx="4294967295"/>
          </p:nvPr>
        </p:nvSpPr>
        <p:spPr>
          <a:xfrm>
            <a:off x="2667000" y="731839"/>
            <a:ext cx="6400800" cy="3475037"/>
          </a:xfrm>
        </p:spPr>
        <p:txBody>
          <a:bodyPr/>
          <a:lstStyle/>
          <a:p>
            <a:pPr marL="44450" indent="0">
              <a:buNone/>
            </a:pPr>
            <a:r>
              <a:rPr lang="en-GB" altLang="en-US">
                <a:solidFill>
                  <a:srgbClr val="C00000"/>
                </a:solidFill>
              </a:rPr>
              <a:t>b ) </a:t>
            </a:r>
            <a:r>
              <a:rPr lang="en-GB" altLang="en-US"/>
              <a:t>Definitions</a:t>
            </a:r>
          </a:p>
        </p:txBody>
      </p:sp>
      <p:pic>
        <p:nvPicPr>
          <p:cNvPr id="21508" name="Picture 2">
            <a:extLst>
              <a:ext uri="{FF2B5EF4-FFF2-40B4-BE49-F238E27FC236}">
                <a16:creationId xmlns:a16="http://schemas.microsoft.com/office/drawing/2014/main" xmlns="" id="{F8B16F08-629D-4BE1-BA06-17A911E48B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0013" y="1588"/>
            <a:ext cx="7143750" cy="68564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25079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07A8380-DC26-4CEA-821E-71441CDEAF4E}"/>
              </a:ext>
            </a:extLst>
          </p:cNvPr>
          <p:cNvSpPr>
            <a:spLocks noGrp="1"/>
          </p:cNvSpPr>
          <p:nvPr>
            <p:ph type="title"/>
          </p:nvPr>
        </p:nvSpPr>
        <p:spPr>
          <a:xfrm>
            <a:off x="3317290" y="4372168"/>
            <a:ext cx="6512511" cy="1143000"/>
          </a:xfrm>
        </p:spPr>
        <p:txBody>
          <a:bodyPr>
            <a:normAutofit fontScale="90000"/>
          </a:bodyPr>
          <a:lstStyle/>
          <a:p>
            <a:pPr>
              <a:buClr>
                <a:schemeClr val="accent6">
                  <a:lumMod val="75000"/>
                </a:schemeClr>
              </a:buClr>
              <a:defRPr/>
            </a:pPr>
            <a:r>
              <a:rPr lang="en-GB" dirty="0"/>
              <a:t>2 ) Which are the Emerging Powers? </a:t>
            </a:r>
          </a:p>
        </p:txBody>
      </p:sp>
      <p:sp>
        <p:nvSpPr>
          <p:cNvPr id="20483" name="Content Placeholder 2">
            <a:extLst>
              <a:ext uri="{FF2B5EF4-FFF2-40B4-BE49-F238E27FC236}">
                <a16:creationId xmlns:a16="http://schemas.microsoft.com/office/drawing/2014/main" xmlns="" id="{20AD04D8-9090-457A-AFC1-4F156734F090}"/>
              </a:ext>
            </a:extLst>
          </p:cNvPr>
          <p:cNvSpPr>
            <a:spLocks noGrp="1"/>
          </p:cNvSpPr>
          <p:nvPr>
            <p:ph sz="quarter" idx="4294967295"/>
          </p:nvPr>
        </p:nvSpPr>
        <p:spPr>
          <a:xfrm>
            <a:off x="2667000" y="731839"/>
            <a:ext cx="6400800" cy="3475037"/>
          </a:xfrm>
        </p:spPr>
        <p:txBody>
          <a:bodyPr/>
          <a:lstStyle/>
          <a:p>
            <a:pPr marL="44450" indent="0">
              <a:buNone/>
            </a:pPr>
            <a:r>
              <a:rPr lang="en-GB" altLang="en-US">
                <a:solidFill>
                  <a:srgbClr val="C00000"/>
                </a:solidFill>
              </a:rPr>
              <a:t>b ) </a:t>
            </a:r>
            <a:r>
              <a:rPr lang="en-GB" altLang="en-US"/>
              <a:t>Definitions</a:t>
            </a:r>
          </a:p>
        </p:txBody>
      </p:sp>
      <p:pic>
        <p:nvPicPr>
          <p:cNvPr id="20484" name="Picture 2">
            <a:extLst>
              <a:ext uri="{FF2B5EF4-FFF2-40B4-BE49-F238E27FC236}">
                <a16:creationId xmlns:a16="http://schemas.microsoft.com/office/drawing/2014/main" xmlns="" id="{DB939B64-EF76-451C-B089-882AE74610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8350" y="47625"/>
            <a:ext cx="8115300" cy="6762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735118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xmlns="" id="{86BD8A65-CE20-4B1C-89AF-BAA55DAE6BF7}"/>
              </a:ext>
            </a:extLst>
          </p:cNvPr>
          <p:cNvPicPr>
            <a:picLocks noChangeAspect="1"/>
          </p:cNvPicPr>
          <p:nvPr/>
        </p:nvPicPr>
        <p:blipFill>
          <a:blip r:embed="rId2"/>
          <a:stretch>
            <a:fillRect/>
          </a:stretch>
        </p:blipFill>
        <p:spPr>
          <a:xfrm>
            <a:off x="1386321" y="212580"/>
            <a:ext cx="9204758" cy="6257493"/>
          </a:xfrm>
          <a:prstGeom prst="rect">
            <a:avLst/>
          </a:prstGeom>
        </p:spPr>
      </p:pic>
    </p:spTree>
    <p:extLst>
      <p:ext uri="{BB962C8B-B14F-4D97-AF65-F5344CB8AC3E}">
        <p14:creationId xmlns:p14="http://schemas.microsoft.com/office/powerpoint/2010/main" val="635158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4830BE2-9394-46B1-9445-BA8C9129723F}"/>
              </a:ext>
            </a:extLst>
          </p:cNvPr>
          <p:cNvSpPr>
            <a:spLocks noGrp="1"/>
          </p:cNvSpPr>
          <p:nvPr>
            <p:ph type="title"/>
          </p:nvPr>
        </p:nvSpPr>
        <p:spPr/>
        <p:txBody>
          <a:bodyPr/>
          <a:lstStyle/>
          <a:p>
            <a:r>
              <a:rPr lang="en-GB" dirty="0"/>
              <a:t>Class Divide Only???</a:t>
            </a:r>
            <a:endParaRPr lang="en-US" dirty="0"/>
          </a:p>
        </p:txBody>
      </p:sp>
      <p:sp>
        <p:nvSpPr>
          <p:cNvPr id="3" name="Espaço Reservado para Conteúdo 2">
            <a:extLst>
              <a:ext uri="{FF2B5EF4-FFF2-40B4-BE49-F238E27FC236}">
                <a16:creationId xmlns:a16="http://schemas.microsoft.com/office/drawing/2014/main" xmlns="" id="{C8D2B1D0-A96B-4F46-8942-D1E12E2F249A}"/>
              </a:ext>
            </a:extLst>
          </p:cNvPr>
          <p:cNvSpPr>
            <a:spLocks noGrp="1"/>
          </p:cNvSpPr>
          <p:nvPr>
            <p:ph idx="1"/>
          </p:nvPr>
        </p:nvSpPr>
        <p:spPr>
          <a:xfrm>
            <a:off x="838200" y="1825625"/>
            <a:ext cx="5271655" cy="4351338"/>
          </a:xfrm>
        </p:spPr>
        <p:txBody>
          <a:bodyPr>
            <a:normAutofit lnSpcReduction="10000"/>
          </a:bodyPr>
          <a:lstStyle/>
          <a:p>
            <a:pPr marL="0" indent="0">
              <a:buNone/>
            </a:pPr>
            <a:r>
              <a:rPr lang="en-GB" dirty="0"/>
              <a:t>"Social class, defined today by one's </a:t>
            </a:r>
            <a:r>
              <a:rPr lang="en-GB" b="1" dirty="0"/>
              <a:t>level of education, appears to have become the single most important social fracture </a:t>
            </a:r>
            <a:r>
              <a:rPr lang="en-GB" dirty="0"/>
              <a:t>in countless industrialised and emerging market countries. </a:t>
            </a:r>
            <a:r>
              <a:rPr lang="en-GB" b="1" dirty="0"/>
              <a:t>This, in turn, is driven directly by globalisation and the march of technology, which has been facilitated in turn by the liberal world order created largely by the US since 1945</a:t>
            </a:r>
            <a:r>
              <a:rPr lang="en-GB" dirty="0"/>
              <a:t>“(Fukuyama 2016).</a:t>
            </a:r>
            <a:endParaRPr lang="en-US" dirty="0"/>
          </a:p>
        </p:txBody>
      </p:sp>
      <p:pic>
        <p:nvPicPr>
          <p:cNvPr id="4" name="Imagem 3">
            <a:extLst>
              <a:ext uri="{FF2B5EF4-FFF2-40B4-BE49-F238E27FC236}">
                <a16:creationId xmlns:a16="http://schemas.microsoft.com/office/drawing/2014/main" xmlns="" id="{DFDFCC9B-AA38-44DE-8126-0D8D125D75A6}"/>
              </a:ext>
            </a:extLst>
          </p:cNvPr>
          <p:cNvPicPr>
            <a:picLocks noChangeAspect="1"/>
          </p:cNvPicPr>
          <p:nvPr/>
        </p:nvPicPr>
        <p:blipFill>
          <a:blip r:embed="rId2"/>
          <a:stretch>
            <a:fillRect/>
          </a:stretch>
        </p:blipFill>
        <p:spPr>
          <a:xfrm>
            <a:off x="6096000" y="1414463"/>
            <a:ext cx="5524500" cy="4762500"/>
          </a:xfrm>
          <a:prstGeom prst="rect">
            <a:avLst/>
          </a:prstGeom>
        </p:spPr>
      </p:pic>
    </p:spTree>
    <p:extLst>
      <p:ext uri="{BB962C8B-B14F-4D97-AF65-F5344CB8AC3E}">
        <p14:creationId xmlns:p14="http://schemas.microsoft.com/office/powerpoint/2010/main" val="17338044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4830BE2-9394-46B1-9445-BA8C9129723F}"/>
              </a:ext>
            </a:extLst>
          </p:cNvPr>
          <p:cNvSpPr>
            <a:spLocks noGrp="1"/>
          </p:cNvSpPr>
          <p:nvPr>
            <p:ph type="title"/>
          </p:nvPr>
        </p:nvSpPr>
        <p:spPr/>
        <p:txBody>
          <a:bodyPr/>
          <a:lstStyle/>
          <a:p>
            <a:r>
              <a:rPr lang="en-GB" dirty="0"/>
              <a:t>Mismatch in party politics</a:t>
            </a:r>
            <a:endParaRPr lang="en-US" dirty="0"/>
          </a:p>
        </p:txBody>
      </p:sp>
      <p:sp>
        <p:nvSpPr>
          <p:cNvPr id="3" name="Espaço Reservado para Conteúdo 2">
            <a:extLst>
              <a:ext uri="{FF2B5EF4-FFF2-40B4-BE49-F238E27FC236}">
                <a16:creationId xmlns:a16="http://schemas.microsoft.com/office/drawing/2014/main" xmlns="" id="{C8D2B1D0-A96B-4F46-8942-D1E12E2F249A}"/>
              </a:ext>
            </a:extLst>
          </p:cNvPr>
          <p:cNvSpPr>
            <a:spLocks noGrp="1"/>
          </p:cNvSpPr>
          <p:nvPr>
            <p:ph idx="1"/>
          </p:nvPr>
        </p:nvSpPr>
        <p:spPr>
          <a:xfrm>
            <a:off x="838200" y="1825625"/>
            <a:ext cx="10515600" cy="4351338"/>
          </a:xfrm>
        </p:spPr>
        <p:txBody>
          <a:bodyPr/>
          <a:lstStyle/>
          <a:p>
            <a:pPr marL="0" indent="0">
              <a:buNone/>
            </a:pPr>
            <a:r>
              <a:rPr lang="en-GB" dirty="0"/>
              <a:t>"The </a:t>
            </a:r>
            <a:r>
              <a:rPr lang="en-GB" b="1" dirty="0"/>
              <a:t>Republican party was dominated by corporate America and its allies </a:t>
            </a:r>
            <a:r>
              <a:rPr lang="en-GB" dirty="0"/>
              <a:t>who had profited handsomely from globalisation, while the </a:t>
            </a:r>
            <a:r>
              <a:rPr lang="en-GB" b="1" dirty="0"/>
              <a:t>Democratic party had become the party of identity politics</a:t>
            </a:r>
            <a:r>
              <a:rPr lang="en-GB" dirty="0"/>
              <a:t>: a coalition of women, African-Americans, Hispanics, environmentalists, and the LGBT community, that lost focus on economic issues“ (Fukuyama 2016).</a:t>
            </a:r>
            <a:endParaRPr lang="en-US" dirty="0"/>
          </a:p>
        </p:txBody>
      </p:sp>
      <p:pic>
        <p:nvPicPr>
          <p:cNvPr id="5" name="Imagem 4">
            <a:extLst>
              <a:ext uri="{FF2B5EF4-FFF2-40B4-BE49-F238E27FC236}">
                <a16:creationId xmlns:a16="http://schemas.microsoft.com/office/drawing/2014/main" xmlns="" id="{2F1D888C-3209-42CF-90CC-3CAE70B1E1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1940" y="4001294"/>
            <a:ext cx="10198677" cy="2329936"/>
          </a:xfrm>
          <a:prstGeom prst="rect">
            <a:avLst/>
          </a:prstGeom>
        </p:spPr>
      </p:pic>
    </p:spTree>
    <p:extLst>
      <p:ext uri="{BB962C8B-B14F-4D97-AF65-F5344CB8AC3E}">
        <p14:creationId xmlns:p14="http://schemas.microsoft.com/office/powerpoint/2010/main" val="6816063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48B0DBE-0921-4CB0-960A-4001958E468A}"/>
              </a:ext>
            </a:extLst>
          </p:cNvPr>
          <p:cNvSpPr>
            <a:spLocks noGrp="1"/>
          </p:cNvSpPr>
          <p:nvPr>
            <p:ph type="title"/>
          </p:nvPr>
        </p:nvSpPr>
        <p:spPr/>
        <p:txBody>
          <a:bodyPr/>
          <a:lstStyle/>
          <a:p>
            <a:r>
              <a:rPr lang="pt-BR" dirty="0" err="1"/>
              <a:t>Not</a:t>
            </a:r>
            <a:r>
              <a:rPr lang="pt-BR" dirty="0"/>
              <a:t> </a:t>
            </a:r>
            <a:r>
              <a:rPr lang="pt-BR" dirty="0" err="1"/>
              <a:t>only</a:t>
            </a:r>
            <a:r>
              <a:rPr lang="pt-BR" dirty="0"/>
              <a:t> in </a:t>
            </a:r>
            <a:r>
              <a:rPr lang="pt-BR" dirty="0" err="1"/>
              <a:t>the</a:t>
            </a:r>
            <a:r>
              <a:rPr lang="pt-BR" dirty="0"/>
              <a:t> US (</a:t>
            </a:r>
            <a:r>
              <a:rPr lang="pt-BR" dirty="0" err="1"/>
              <a:t>Burgoon</a:t>
            </a:r>
            <a:r>
              <a:rPr lang="pt-BR" dirty="0"/>
              <a:t> 2009)</a:t>
            </a:r>
            <a:endParaRPr lang="en-US" dirty="0"/>
          </a:p>
        </p:txBody>
      </p:sp>
      <p:sp>
        <p:nvSpPr>
          <p:cNvPr id="3" name="Espaço Reservado para Conteúdo 2">
            <a:extLst>
              <a:ext uri="{FF2B5EF4-FFF2-40B4-BE49-F238E27FC236}">
                <a16:creationId xmlns:a16="http://schemas.microsoft.com/office/drawing/2014/main" xmlns="" id="{B3FAF275-7200-47FB-8013-2E4CB7B7BC16}"/>
              </a:ext>
            </a:extLst>
          </p:cNvPr>
          <p:cNvSpPr>
            <a:spLocks noGrp="1"/>
          </p:cNvSpPr>
          <p:nvPr>
            <p:ph idx="1"/>
          </p:nvPr>
        </p:nvSpPr>
        <p:spPr/>
        <p:txBody>
          <a:bodyPr/>
          <a:lstStyle/>
          <a:p>
            <a:r>
              <a:rPr lang="pt-BR" dirty="0" err="1"/>
              <a:t>Measuring</a:t>
            </a:r>
            <a:r>
              <a:rPr lang="pt-BR" dirty="0"/>
              <a:t> </a:t>
            </a:r>
            <a:r>
              <a:rPr lang="pt-BR" dirty="0" err="1"/>
              <a:t>the</a:t>
            </a:r>
            <a:r>
              <a:rPr lang="pt-BR" dirty="0"/>
              <a:t> </a:t>
            </a:r>
            <a:r>
              <a:rPr lang="pt-BR" dirty="0" err="1"/>
              <a:t>Polanyian</a:t>
            </a:r>
            <a:r>
              <a:rPr lang="pt-BR" dirty="0"/>
              <a:t> </a:t>
            </a:r>
            <a:r>
              <a:rPr lang="pt-BR" dirty="0" err="1"/>
              <a:t>Backlash</a:t>
            </a:r>
            <a:r>
              <a:rPr lang="pt-BR" dirty="0"/>
              <a:t>: </a:t>
            </a:r>
            <a:r>
              <a:rPr lang="en-US" dirty="0"/>
              <a:t>the </a:t>
            </a:r>
            <a:r>
              <a:rPr lang="en-US" b="1" dirty="0"/>
              <a:t>net autarky and net nationalist autarchy capture </a:t>
            </a:r>
            <a:r>
              <a:rPr lang="en-US" dirty="0"/>
              <a:t>over lapping but potentially different aspects of political backlash, or </a:t>
            </a:r>
            <a:r>
              <a:rPr lang="en-US" b="1" dirty="0"/>
              <a:t>rejection of internationalism and political liberalism, respectively</a:t>
            </a:r>
            <a:r>
              <a:rPr lang="en-US" dirty="0"/>
              <a:t>. </a:t>
            </a:r>
          </a:p>
          <a:p>
            <a:r>
              <a:rPr lang="pt-BR" dirty="0"/>
              <a:t>M</a:t>
            </a:r>
            <a:r>
              <a:rPr lang="en-US" dirty="0" err="1"/>
              <a:t>ajor</a:t>
            </a:r>
            <a:r>
              <a:rPr lang="en-US" dirty="0"/>
              <a:t> Finding: Social Policy/Coverage reduces support to both net autarky (economic sufficiency) and net nationalist autarchy (nationalism that implies in less liberalism in politics).</a:t>
            </a:r>
          </a:p>
        </p:txBody>
      </p:sp>
    </p:spTree>
    <p:extLst>
      <p:ext uri="{BB962C8B-B14F-4D97-AF65-F5344CB8AC3E}">
        <p14:creationId xmlns:p14="http://schemas.microsoft.com/office/powerpoint/2010/main" val="12451158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9B522AE-C7E1-48F5-B49D-EF7C9E8EF1EF}"/>
              </a:ext>
            </a:extLst>
          </p:cNvPr>
          <p:cNvSpPr>
            <a:spLocks noGrp="1"/>
          </p:cNvSpPr>
          <p:nvPr>
            <p:ph type="title"/>
          </p:nvPr>
        </p:nvSpPr>
        <p:spPr>
          <a:xfrm>
            <a:off x="838200" y="365125"/>
            <a:ext cx="10515600" cy="1325563"/>
          </a:xfrm>
        </p:spPr>
        <p:txBody>
          <a:bodyPr/>
          <a:lstStyle/>
          <a:p>
            <a:r>
              <a:rPr lang="pt-BR" dirty="0" err="1"/>
              <a:t>Not</a:t>
            </a:r>
            <a:r>
              <a:rPr lang="pt-BR" dirty="0"/>
              <a:t> </a:t>
            </a:r>
            <a:r>
              <a:rPr lang="pt-BR" dirty="0" err="1"/>
              <a:t>only</a:t>
            </a:r>
            <a:r>
              <a:rPr lang="pt-BR" dirty="0"/>
              <a:t> in </a:t>
            </a:r>
            <a:r>
              <a:rPr lang="pt-BR" dirty="0" err="1"/>
              <a:t>the</a:t>
            </a:r>
            <a:r>
              <a:rPr lang="pt-BR" dirty="0"/>
              <a:t> US (</a:t>
            </a:r>
            <a:r>
              <a:rPr lang="pt-BR" dirty="0" err="1"/>
              <a:t>Burgoon</a:t>
            </a:r>
            <a:r>
              <a:rPr lang="pt-BR" dirty="0"/>
              <a:t> 2009)</a:t>
            </a:r>
            <a:endParaRPr lang="en-US" dirty="0"/>
          </a:p>
        </p:txBody>
      </p:sp>
      <p:pic>
        <p:nvPicPr>
          <p:cNvPr id="4" name="Espaço Reservado para Conteúdo 3">
            <a:extLst>
              <a:ext uri="{FF2B5EF4-FFF2-40B4-BE49-F238E27FC236}">
                <a16:creationId xmlns:a16="http://schemas.microsoft.com/office/drawing/2014/main" xmlns="" id="{4676664C-BEF1-4776-92F3-944578D501EF}"/>
              </a:ext>
            </a:extLst>
          </p:cNvPr>
          <p:cNvPicPr>
            <a:picLocks noGrp="1" noChangeAspect="1"/>
          </p:cNvPicPr>
          <p:nvPr>
            <p:ph idx="1"/>
          </p:nvPr>
        </p:nvPicPr>
        <p:blipFill>
          <a:blip r:embed="rId2"/>
          <a:stretch>
            <a:fillRect/>
          </a:stretch>
        </p:blipFill>
        <p:spPr>
          <a:xfrm>
            <a:off x="2867120" y="1690688"/>
            <a:ext cx="6466885" cy="4897898"/>
          </a:xfrm>
          <a:prstGeom prst="rect">
            <a:avLst/>
          </a:prstGeom>
        </p:spPr>
      </p:pic>
    </p:spTree>
    <p:extLst>
      <p:ext uri="{BB962C8B-B14F-4D97-AF65-F5344CB8AC3E}">
        <p14:creationId xmlns:p14="http://schemas.microsoft.com/office/powerpoint/2010/main" val="31221983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D583F82-5D32-463F-9C2F-26C114922B44}"/>
              </a:ext>
            </a:extLst>
          </p:cNvPr>
          <p:cNvSpPr>
            <a:spLocks noGrp="1"/>
          </p:cNvSpPr>
          <p:nvPr>
            <p:ph type="title"/>
          </p:nvPr>
        </p:nvSpPr>
        <p:spPr/>
        <p:txBody>
          <a:bodyPr/>
          <a:lstStyle/>
          <a:p>
            <a:r>
              <a:rPr lang="pt-BR" dirty="0" err="1"/>
              <a:t>Not</a:t>
            </a:r>
            <a:r>
              <a:rPr lang="pt-BR" dirty="0"/>
              <a:t> </a:t>
            </a:r>
            <a:r>
              <a:rPr lang="pt-BR" dirty="0" err="1"/>
              <a:t>only</a:t>
            </a:r>
            <a:r>
              <a:rPr lang="pt-BR" dirty="0"/>
              <a:t> in </a:t>
            </a:r>
            <a:r>
              <a:rPr lang="pt-BR" dirty="0" err="1"/>
              <a:t>the</a:t>
            </a:r>
            <a:r>
              <a:rPr lang="pt-BR" dirty="0"/>
              <a:t> US (</a:t>
            </a:r>
            <a:r>
              <a:rPr lang="pt-BR" dirty="0" err="1"/>
              <a:t>Burgoon</a:t>
            </a:r>
            <a:r>
              <a:rPr lang="pt-BR" dirty="0"/>
              <a:t> 2009)</a:t>
            </a:r>
            <a:endParaRPr lang="en-US" dirty="0"/>
          </a:p>
        </p:txBody>
      </p:sp>
      <p:pic>
        <p:nvPicPr>
          <p:cNvPr id="7" name="Espaço Reservado para Conteúdo 6">
            <a:extLst>
              <a:ext uri="{FF2B5EF4-FFF2-40B4-BE49-F238E27FC236}">
                <a16:creationId xmlns:a16="http://schemas.microsoft.com/office/drawing/2014/main" xmlns="" id="{BC6E0AAA-15BF-47A5-A445-0FAAA46CEE43}"/>
              </a:ext>
            </a:extLst>
          </p:cNvPr>
          <p:cNvPicPr>
            <a:picLocks noGrp="1" noChangeAspect="1"/>
          </p:cNvPicPr>
          <p:nvPr>
            <p:ph idx="1"/>
          </p:nvPr>
        </p:nvPicPr>
        <p:blipFill>
          <a:blip r:embed="rId2"/>
          <a:stretch>
            <a:fillRect/>
          </a:stretch>
        </p:blipFill>
        <p:spPr>
          <a:xfrm>
            <a:off x="2859893" y="1374362"/>
            <a:ext cx="6744864" cy="5483638"/>
          </a:xfrm>
          <a:prstGeom prst="rect">
            <a:avLst/>
          </a:prstGeom>
        </p:spPr>
      </p:pic>
    </p:spTree>
    <p:extLst>
      <p:ext uri="{BB962C8B-B14F-4D97-AF65-F5344CB8AC3E}">
        <p14:creationId xmlns:p14="http://schemas.microsoft.com/office/powerpoint/2010/main" val="16153318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38F9402-F178-4825-B7E4-B6EBD19E3DE4}"/>
              </a:ext>
            </a:extLst>
          </p:cNvPr>
          <p:cNvSpPr>
            <a:spLocks noGrp="1"/>
          </p:cNvSpPr>
          <p:nvPr>
            <p:ph type="title"/>
          </p:nvPr>
        </p:nvSpPr>
        <p:spPr/>
        <p:txBody>
          <a:bodyPr/>
          <a:lstStyle/>
          <a:p>
            <a:r>
              <a:rPr lang="pt-BR" dirty="0" err="1"/>
              <a:t>Not</a:t>
            </a:r>
            <a:r>
              <a:rPr lang="pt-BR" dirty="0"/>
              <a:t> </a:t>
            </a:r>
            <a:r>
              <a:rPr lang="pt-BR" dirty="0" err="1"/>
              <a:t>only</a:t>
            </a:r>
            <a:r>
              <a:rPr lang="pt-BR" dirty="0"/>
              <a:t> in </a:t>
            </a:r>
            <a:r>
              <a:rPr lang="pt-BR" dirty="0" err="1"/>
              <a:t>the</a:t>
            </a:r>
            <a:r>
              <a:rPr lang="pt-BR" dirty="0"/>
              <a:t> US (</a:t>
            </a:r>
            <a:r>
              <a:rPr lang="pt-BR" dirty="0" err="1"/>
              <a:t>Burgoon</a:t>
            </a:r>
            <a:r>
              <a:rPr lang="pt-BR" dirty="0"/>
              <a:t> 2009)</a:t>
            </a:r>
            <a:endParaRPr lang="en-US" dirty="0"/>
          </a:p>
        </p:txBody>
      </p:sp>
      <p:pic>
        <p:nvPicPr>
          <p:cNvPr id="4" name="Espaço Reservado para Conteúdo 3">
            <a:extLst>
              <a:ext uri="{FF2B5EF4-FFF2-40B4-BE49-F238E27FC236}">
                <a16:creationId xmlns:a16="http://schemas.microsoft.com/office/drawing/2014/main" xmlns="" id="{3A68CC9C-0DA8-4AF1-AF35-DF0E73267DBB}"/>
              </a:ext>
            </a:extLst>
          </p:cNvPr>
          <p:cNvPicPr>
            <a:picLocks noGrp="1" noChangeAspect="1"/>
          </p:cNvPicPr>
          <p:nvPr>
            <p:ph idx="1"/>
          </p:nvPr>
        </p:nvPicPr>
        <p:blipFill>
          <a:blip r:embed="rId2"/>
          <a:stretch>
            <a:fillRect/>
          </a:stretch>
        </p:blipFill>
        <p:spPr>
          <a:xfrm>
            <a:off x="3313765" y="1825625"/>
            <a:ext cx="5968456" cy="4667250"/>
          </a:xfrm>
          <a:prstGeom prst="rect">
            <a:avLst/>
          </a:prstGeom>
        </p:spPr>
      </p:pic>
    </p:spTree>
    <p:extLst>
      <p:ext uri="{BB962C8B-B14F-4D97-AF65-F5344CB8AC3E}">
        <p14:creationId xmlns:p14="http://schemas.microsoft.com/office/powerpoint/2010/main" val="12241512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stretch>
            <a:fillRect/>
          </a:stretch>
        </p:blipFill>
        <p:spPr>
          <a:xfrm>
            <a:off x="1637069" y="-28588"/>
            <a:ext cx="8819537" cy="6886588"/>
          </a:xfrm>
          <a:prstGeom prst="rect">
            <a:avLst/>
          </a:prstGeom>
        </p:spPr>
      </p:pic>
    </p:spTree>
    <p:extLst>
      <p:ext uri="{BB962C8B-B14F-4D97-AF65-F5344CB8AC3E}">
        <p14:creationId xmlns:p14="http://schemas.microsoft.com/office/powerpoint/2010/main" val="106669382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4830BE2-9394-46B1-9445-BA8C9129723F}"/>
              </a:ext>
            </a:extLst>
          </p:cNvPr>
          <p:cNvSpPr>
            <a:spLocks noGrp="1"/>
          </p:cNvSpPr>
          <p:nvPr>
            <p:ph type="title"/>
          </p:nvPr>
        </p:nvSpPr>
        <p:spPr/>
        <p:txBody>
          <a:bodyPr/>
          <a:lstStyle/>
          <a:p>
            <a:r>
              <a:rPr lang="en-GB" dirty="0"/>
              <a:t>Rising Inequality </a:t>
            </a:r>
            <a:r>
              <a:rPr lang="en-GB" dirty="0">
                <a:sym typeface="Wingdings" panose="05000000000000000000" pitchFamily="2" charset="2"/>
              </a:rPr>
              <a:t> Association with Migrants</a:t>
            </a:r>
            <a:endParaRPr lang="en-US" dirty="0"/>
          </a:p>
        </p:txBody>
      </p:sp>
      <p:pic>
        <p:nvPicPr>
          <p:cNvPr id="7" name="Imagem 6">
            <a:extLst>
              <a:ext uri="{FF2B5EF4-FFF2-40B4-BE49-F238E27FC236}">
                <a16:creationId xmlns:a16="http://schemas.microsoft.com/office/drawing/2014/main" xmlns="" id="{826C136F-AFBD-4CAC-B146-C35D45F84493}"/>
              </a:ext>
            </a:extLst>
          </p:cNvPr>
          <p:cNvPicPr>
            <a:picLocks noChangeAspect="1"/>
          </p:cNvPicPr>
          <p:nvPr/>
        </p:nvPicPr>
        <p:blipFill>
          <a:blip r:embed="rId2"/>
          <a:stretch>
            <a:fillRect/>
          </a:stretch>
        </p:blipFill>
        <p:spPr>
          <a:xfrm>
            <a:off x="1978602" y="1305357"/>
            <a:ext cx="7470198" cy="5214527"/>
          </a:xfrm>
          <a:prstGeom prst="rect">
            <a:avLst/>
          </a:prstGeom>
        </p:spPr>
      </p:pic>
      <p:sp>
        <p:nvSpPr>
          <p:cNvPr id="8" name="Retângulo 7">
            <a:extLst>
              <a:ext uri="{FF2B5EF4-FFF2-40B4-BE49-F238E27FC236}">
                <a16:creationId xmlns:a16="http://schemas.microsoft.com/office/drawing/2014/main" xmlns="" id="{B4E138B7-174E-4E84-A1E0-2DC3E2A1524D}"/>
              </a:ext>
            </a:extLst>
          </p:cNvPr>
          <p:cNvSpPr/>
          <p:nvPr/>
        </p:nvSpPr>
        <p:spPr>
          <a:xfrm>
            <a:off x="734292" y="6488668"/>
            <a:ext cx="11180618" cy="369332"/>
          </a:xfrm>
          <a:prstGeom prst="rect">
            <a:avLst/>
          </a:prstGeom>
        </p:spPr>
        <p:txBody>
          <a:bodyPr wrap="square">
            <a:spAutoFit/>
          </a:bodyPr>
          <a:lstStyle/>
          <a:p>
            <a:r>
              <a:rPr lang="en-US" b="1" dirty="0"/>
              <a:t>Source</a:t>
            </a:r>
            <a:r>
              <a:rPr lang="en-US" dirty="0"/>
              <a:t>: http://blogs.lse.ac.uk/usappblog/2015/10/14/how-immigration-makes-income-inequality-worse-in-the-us/</a:t>
            </a:r>
          </a:p>
        </p:txBody>
      </p:sp>
    </p:spTree>
    <p:extLst>
      <p:ext uri="{BB962C8B-B14F-4D97-AF65-F5344CB8AC3E}">
        <p14:creationId xmlns:p14="http://schemas.microsoft.com/office/powerpoint/2010/main" val="353180977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4830BE2-9394-46B1-9445-BA8C9129723F}"/>
              </a:ext>
            </a:extLst>
          </p:cNvPr>
          <p:cNvSpPr>
            <a:spLocks noGrp="1"/>
          </p:cNvSpPr>
          <p:nvPr>
            <p:ph type="title"/>
          </p:nvPr>
        </p:nvSpPr>
        <p:spPr/>
        <p:txBody>
          <a:bodyPr/>
          <a:lstStyle/>
          <a:p>
            <a:r>
              <a:rPr lang="en-GB" dirty="0"/>
              <a:t>Rising Inequality </a:t>
            </a:r>
            <a:r>
              <a:rPr lang="en-GB" dirty="0">
                <a:sym typeface="Wingdings" panose="05000000000000000000" pitchFamily="2" charset="2"/>
              </a:rPr>
              <a:t> Undeserved Welfare</a:t>
            </a:r>
            <a:endParaRPr lang="en-US" dirty="0"/>
          </a:p>
        </p:txBody>
      </p:sp>
      <p:pic>
        <p:nvPicPr>
          <p:cNvPr id="5" name="Imagem 4">
            <a:extLst>
              <a:ext uri="{FF2B5EF4-FFF2-40B4-BE49-F238E27FC236}">
                <a16:creationId xmlns:a16="http://schemas.microsoft.com/office/drawing/2014/main" xmlns="" id="{146FA2F2-3C1D-420E-99EC-7CCFF85CA3E8}"/>
              </a:ext>
            </a:extLst>
          </p:cNvPr>
          <p:cNvPicPr>
            <a:picLocks noChangeAspect="1"/>
          </p:cNvPicPr>
          <p:nvPr/>
        </p:nvPicPr>
        <p:blipFill>
          <a:blip r:embed="rId2"/>
          <a:stretch>
            <a:fillRect/>
          </a:stretch>
        </p:blipFill>
        <p:spPr>
          <a:xfrm>
            <a:off x="2598593" y="1435243"/>
            <a:ext cx="6697807" cy="5178717"/>
          </a:xfrm>
          <a:prstGeom prst="rect">
            <a:avLst/>
          </a:prstGeom>
        </p:spPr>
      </p:pic>
    </p:spTree>
    <p:extLst>
      <p:ext uri="{BB962C8B-B14F-4D97-AF65-F5344CB8AC3E}">
        <p14:creationId xmlns:p14="http://schemas.microsoft.com/office/powerpoint/2010/main" val="101460709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4830BE2-9394-46B1-9445-BA8C9129723F}"/>
              </a:ext>
            </a:extLst>
          </p:cNvPr>
          <p:cNvSpPr>
            <a:spLocks noGrp="1"/>
          </p:cNvSpPr>
          <p:nvPr>
            <p:ph type="title"/>
          </p:nvPr>
        </p:nvSpPr>
        <p:spPr/>
        <p:txBody>
          <a:bodyPr/>
          <a:lstStyle/>
          <a:p>
            <a:r>
              <a:rPr lang="en-GB" dirty="0"/>
              <a:t>Rising Inequality </a:t>
            </a:r>
            <a:r>
              <a:rPr lang="en-GB" dirty="0">
                <a:sym typeface="Wingdings" panose="05000000000000000000" pitchFamily="2" charset="2"/>
              </a:rPr>
              <a:t> Poor Education</a:t>
            </a:r>
            <a:endParaRPr lang="en-US" dirty="0"/>
          </a:p>
        </p:txBody>
      </p:sp>
      <p:pic>
        <p:nvPicPr>
          <p:cNvPr id="4" name="Imagem 3">
            <a:extLst>
              <a:ext uri="{FF2B5EF4-FFF2-40B4-BE49-F238E27FC236}">
                <a16:creationId xmlns:a16="http://schemas.microsoft.com/office/drawing/2014/main" xmlns="" id="{6AA7AF81-060E-40C8-BF3C-61C679C182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6971" y="1559068"/>
            <a:ext cx="8856561" cy="4841732"/>
          </a:xfrm>
          <a:prstGeom prst="rect">
            <a:avLst/>
          </a:prstGeom>
        </p:spPr>
      </p:pic>
    </p:spTree>
    <p:extLst>
      <p:ext uri="{BB962C8B-B14F-4D97-AF65-F5344CB8AC3E}">
        <p14:creationId xmlns:p14="http://schemas.microsoft.com/office/powerpoint/2010/main" val="272361023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4830BE2-9394-46B1-9445-BA8C9129723F}"/>
              </a:ext>
            </a:extLst>
          </p:cNvPr>
          <p:cNvSpPr>
            <a:spLocks noGrp="1"/>
          </p:cNvSpPr>
          <p:nvPr>
            <p:ph type="title"/>
          </p:nvPr>
        </p:nvSpPr>
        <p:spPr/>
        <p:txBody>
          <a:bodyPr/>
          <a:lstStyle/>
          <a:p>
            <a:r>
              <a:rPr lang="en-GB" dirty="0"/>
              <a:t>Rising Inequality </a:t>
            </a:r>
            <a:r>
              <a:rPr lang="en-GB" dirty="0">
                <a:sym typeface="Wingdings" panose="05000000000000000000" pitchFamily="2" charset="2"/>
              </a:rPr>
              <a:t> Racial Segregation</a:t>
            </a:r>
            <a:endParaRPr lang="en-US" dirty="0"/>
          </a:p>
        </p:txBody>
      </p:sp>
      <p:pic>
        <p:nvPicPr>
          <p:cNvPr id="4" name="Imagem 3">
            <a:extLst>
              <a:ext uri="{FF2B5EF4-FFF2-40B4-BE49-F238E27FC236}">
                <a16:creationId xmlns:a16="http://schemas.microsoft.com/office/drawing/2014/main" xmlns="" id="{ECB1AD74-09B3-45F0-BB93-73AC2EF0DA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67428" y="1418671"/>
            <a:ext cx="3857143" cy="4990476"/>
          </a:xfrm>
          <a:prstGeom prst="rect">
            <a:avLst/>
          </a:prstGeom>
        </p:spPr>
      </p:pic>
    </p:spTree>
    <p:extLst>
      <p:ext uri="{BB962C8B-B14F-4D97-AF65-F5344CB8AC3E}">
        <p14:creationId xmlns:p14="http://schemas.microsoft.com/office/powerpoint/2010/main" val="70067465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4830BE2-9394-46B1-9445-BA8C9129723F}"/>
              </a:ext>
            </a:extLst>
          </p:cNvPr>
          <p:cNvSpPr>
            <a:spLocks noGrp="1"/>
          </p:cNvSpPr>
          <p:nvPr>
            <p:ph type="title"/>
          </p:nvPr>
        </p:nvSpPr>
        <p:spPr/>
        <p:txBody>
          <a:bodyPr/>
          <a:lstStyle/>
          <a:p>
            <a:r>
              <a:rPr lang="en-GB" dirty="0"/>
              <a:t>Rising Inequality </a:t>
            </a:r>
            <a:r>
              <a:rPr lang="en-GB" dirty="0">
                <a:sym typeface="Wingdings" panose="05000000000000000000" pitchFamily="2" charset="2"/>
              </a:rPr>
              <a:t> Class Segregation</a:t>
            </a:r>
            <a:endParaRPr lang="en-US" dirty="0"/>
          </a:p>
        </p:txBody>
      </p:sp>
      <p:pic>
        <p:nvPicPr>
          <p:cNvPr id="3" name="Imagem 2">
            <a:extLst>
              <a:ext uri="{FF2B5EF4-FFF2-40B4-BE49-F238E27FC236}">
                <a16:creationId xmlns:a16="http://schemas.microsoft.com/office/drawing/2014/main" xmlns="" id="{5BDD9B93-ABCD-4C7B-96F0-3CCD3106EE5A}"/>
              </a:ext>
            </a:extLst>
          </p:cNvPr>
          <p:cNvPicPr>
            <a:picLocks noChangeAspect="1"/>
          </p:cNvPicPr>
          <p:nvPr/>
        </p:nvPicPr>
        <p:blipFill>
          <a:blip r:embed="rId2"/>
          <a:stretch>
            <a:fillRect/>
          </a:stretch>
        </p:blipFill>
        <p:spPr>
          <a:xfrm>
            <a:off x="3332451" y="1370734"/>
            <a:ext cx="5374514" cy="5487266"/>
          </a:xfrm>
          <a:prstGeom prst="rect">
            <a:avLst/>
          </a:prstGeom>
        </p:spPr>
      </p:pic>
    </p:spTree>
    <p:extLst>
      <p:ext uri="{BB962C8B-B14F-4D97-AF65-F5344CB8AC3E}">
        <p14:creationId xmlns:p14="http://schemas.microsoft.com/office/powerpoint/2010/main" val="358884855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4830BE2-9394-46B1-9445-BA8C9129723F}"/>
              </a:ext>
            </a:extLst>
          </p:cNvPr>
          <p:cNvSpPr>
            <a:spLocks noGrp="1"/>
          </p:cNvSpPr>
          <p:nvPr>
            <p:ph type="title"/>
          </p:nvPr>
        </p:nvSpPr>
        <p:spPr/>
        <p:txBody>
          <a:bodyPr/>
          <a:lstStyle/>
          <a:p>
            <a:r>
              <a:rPr lang="en-GB" dirty="0"/>
              <a:t>Rising Inequality </a:t>
            </a:r>
            <a:r>
              <a:rPr lang="en-GB" dirty="0">
                <a:sym typeface="Wingdings" panose="05000000000000000000" pitchFamily="2" charset="2"/>
              </a:rPr>
              <a:t> But Non-Whites Rise</a:t>
            </a:r>
            <a:endParaRPr lang="en-US" dirty="0"/>
          </a:p>
        </p:txBody>
      </p:sp>
      <p:pic>
        <p:nvPicPr>
          <p:cNvPr id="5" name="Imagem 4">
            <a:extLst>
              <a:ext uri="{FF2B5EF4-FFF2-40B4-BE49-F238E27FC236}">
                <a16:creationId xmlns:a16="http://schemas.microsoft.com/office/drawing/2014/main" xmlns="" id="{753BC74E-31D7-43BC-9CA9-58D5A2D1D4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8863" y="1448233"/>
            <a:ext cx="9594273" cy="5288913"/>
          </a:xfrm>
          <a:prstGeom prst="rect">
            <a:avLst/>
          </a:prstGeom>
        </p:spPr>
      </p:pic>
    </p:spTree>
    <p:extLst>
      <p:ext uri="{BB962C8B-B14F-4D97-AF65-F5344CB8AC3E}">
        <p14:creationId xmlns:p14="http://schemas.microsoft.com/office/powerpoint/2010/main" val="981480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2DF49CE-0D7C-48F2-A215-EF14DE377885}"/>
              </a:ext>
            </a:extLst>
          </p:cNvPr>
          <p:cNvSpPr>
            <a:spLocks noGrp="1"/>
          </p:cNvSpPr>
          <p:nvPr>
            <p:ph type="title"/>
          </p:nvPr>
        </p:nvSpPr>
        <p:spPr/>
        <p:txBody>
          <a:bodyPr/>
          <a:lstStyle/>
          <a:p>
            <a:r>
              <a:rPr lang="en-GB" dirty="0"/>
              <a:t>How did the white working class react?</a:t>
            </a:r>
            <a:endParaRPr lang="en-US" dirty="0"/>
          </a:p>
        </p:txBody>
      </p:sp>
      <p:sp>
        <p:nvSpPr>
          <p:cNvPr id="3" name="Espaço Reservado para Conteúdo 2">
            <a:extLst>
              <a:ext uri="{FF2B5EF4-FFF2-40B4-BE49-F238E27FC236}">
                <a16:creationId xmlns:a16="http://schemas.microsoft.com/office/drawing/2014/main" xmlns="" id="{CE77030D-4B61-4E03-87EC-98AECAB0BE47}"/>
              </a:ext>
            </a:extLst>
          </p:cNvPr>
          <p:cNvSpPr>
            <a:spLocks noGrp="1"/>
          </p:cNvSpPr>
          <p:nvPr>
            <p:ph idx="1"/>
          </p:nvPr>
        </p:nvSpPr>
        <p:spPr/>
        <p:txBody>
          <a:bodyPr/>
          <a:lstStyle/>
          <a:p>
            <a:pPr marL="0" indent="0">
              <a:buNone/>
            </a:pPr>
            <a:r>
              <a:rPr lang="en-GB" b="1" dirty="0"/>
              <a:t>Prediction at the end of October 2016</a:t>
            </a:r>
            <a:r>
              <a:rPr lang="en-GB" dirty="0"/>
              <a:t>: "Presented here is more than a best-case scenario for the impact the white working class can have in support of Donald Trump. What this analysis makes plain is that even in the rosiest of scenarios, </a:t>
            </a:r>
            <a:r>
              <a:rPr lang="en-GB" b="1" dirty="0"/>
              <a:t>an extraordinary turnout of white working class voters, by itself, cannot produce a Trump victory</a:t>
            </a:r>
            <a:r>
              <a:rPr lang="en-GB" dirty="0"/>
              <a:t>. Thus, the 'hidden voter' theory appears to be highly overblown“ (Frey 2016).</a:t>
            </a:r>
            <a:endParaRPr lang="en-US" dirty="0"/>
          </a:p>
        </p:txBody>
      </p:sp>
    </p:spTree>
    <p:extLst>
      <p:ext uri="{BB962C8B-B14F-4D97-AF65-F5344CB8AC3E}">
        <p14:creationId xmlns:p14="http://schemas.microsoft.com/office/powerpoint/2010/main" val="1112046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stretch>
            <a:fillRect/>
          </a:stretch>
        </p:blipFill>
        <p:spPr>
          <a:xfrm>
            <a:off x="1991032" y="0"/>
            <a:ext cx="7958994" cy="6858000"/>
          </a:xfrm>
          <a:prstGeom prst="rect">
            <a:avLst/>
          </a:prstGeom>
        </p:spPr>
      </p:pic>
    </p:spTree>
    <p:extLst>
      <p:ext uri="{BB962C8B-B14F-4D97-AF65-F5344CB8AC3E}">
        <p14:creationId xmlns:p14="http://schemas.microsoft.com/office/powerpoint/2010/main" val="29189487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Back </a:t>
            </a:r>
            <a:r>
              <a:rPr lang="pt-BR" dirty="0" err="1"/>
              <a:t>to</a:t>
            </a:r>
            <a:r>
              <a:rPr lang="pt-BR" dirty="0"/>
              <a:t> Polanyi, </a:t>
            </a:r>
            <a:r>
              <a:rPr lang="pt-BR" dirty="0" err="1"/>
              <a:t>but</a:t>
            </a:r>
            <a:r>
              <a:rPr lang="pt-BR" dirty="0"/>
              <a:t> </a:t>
            </a:r>
            <a:r>
              <a:rPr lang="pt-BR" dirty="0" err="1"/>
              <a:t>with</a:t>
            </a:r>
            <a:r>
              <a:rPr lang="pt-BR" dirty="0"/>
              <a:t> a </a:t>
            </a:r>
            <a:r>
              <a:rPr lang="pt-BR" dirty="0" err="1"/>
              <a:t>caveat</a:t>
            </a:r>
            <a:r>
              <a:rPr lang="pt-BR" dirty="0"/>
              <a:t>...</a:t>
            </a:r>
          </a:p>
        </p:txBody>
      </p:sp>
      <p:pic>
        <p:nvPicPr>
          <p:cNvPr id="7" name="Imagem 6"/>
          <p:cNvPicPr>
            <a:picLocks noChangeAspect="1"/>
          </p:cNvPicPr>
          <p:nvPr/>
        </p:nvPicPr>
        <p:blipFill>
          <a:blip r:embed="rId2"/>
          <a:stretch>
            <a:fillRect/>
          </a:stretch>
        </p:blipFill>
        <p:spPr>
          <a:xfrm>
            <a:off x="614893" y="1433781"/>
            <a:ext cx="10840507" cy="5356486"/>
          </a:xfrm>
          <a:prstGeom prst="rect">
            <a:avLst/>
          </a:prstGeom>
        </p:spPr>
      </p:pic>
    </p:spTree>
    <p:extLst>
      <p:ext uri="{BB962C8B-B14F-4D97-AF65-F5344CB8AC3E}">
        <p14:creationId xmlns:p14="http://schemas.microsoft.com/office/powerpoint/2010/main" val="2202130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858753F-FB7E-46C2-810A-A0E5730007F4}"/>
              </a:ext>
            </a:extLst>
          </p:cNvPr>
          <p:cNvSpPr>
            <a:spLocks noGrp="1"/>
          </p:cNvSpPr>
          <p:nvPr>
            <p:ph type="title"/>
          </p:nvPr>
        </p:nvSpPr>
        <p:spPr>
          <a:xfrm>
            <a:off x="838199" y="365125"/>
            <a:ext cx="10882745" cy="1325563"/>
          </a:xfrm>
        </p:spPr>
        <p:txBody>
          <a:bodyPr/>
          <a:lstStyle/>
          <a:p>
            <a:r>
              <a:rPr lang="en-GB" dirty="0"/>
              <a:t>…not related to the international level…</a:t>
            </a:r>
            <a:endParaRPr lang="en-US" dirty="0"/>
          </a:p>
        </p:txBody>
      </p:sp>
      <p:pic>
        <p:nvPicPr>
          <p:cNvPr id="4" name="Imagem 3"/>
          <p:cNvPicPr>
            <a:picLocks noChangeAspect="1"/>
          </p:cNvPicPr>
          <p:nvPr/>
        </p:nvPicPr>
        <p:blipFill>
          <a:blip r:embed="rId2"/>
          <a:stretch>
            <a:fillRect/>
          </a:stretch>
        </p:blipFill>
        <p:spPr>
          <a:xfrm>
            <a:off x="2696633" y="1409699"/>
            <a:ext cx="6786033" cy="4795463"/>
          </a:xfrm>
          <a:prstGeom prst="rect">
            <a:avLst/>
          </a:prstGeom>
        </p:spPr>
      </p:pic>
    </p:spTree>
    <p:extLst>
      <p:ext uri="{BB962C8B-B14F-4D97-AF65-F5344CB8AC3E}">
        <p14:creationId xmlns:p14="http://schemas.microsoft.com/office/powerpoint/2010/main" val="19863575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4830BE2-9394-46B1-9445-BA8C9129723F}"/>
              </a:ext>
            </a:extLst>
          </p:cNvPr>
          <p:cNvSpPr>
            <a:spLocks noGrp="1"/>
          </p:cNvSpPr>
          <p:nvPr>
            <p:ph type="title"/>
          </p:nvPr>
        </p:nvSpPr>
        <p:spPr/>
        <p:txBody>
          <a:bodyPr/>
          <a:lstStyle/>
          <a:p>
            <a:r>
              <a:rPr lang="en-GB" dirty="0"/>
              <a:t>…although the global order is relevant</a:t>
            </a:r>
            <a:endParaRPr lang="en-US" dirty="0"/>
          </a:p>
        </p:txBody>
      </p:sp>
      <p:sp>
        <p:nvSpPr>
          <p:cNvPr id="3" name="Espaço Reservado para Conteúdo 2">
            <a:extLst>
              <a:ext uri="{FF2B5EF4-FFF2-40B4-BE49-F238E27FC236}">
                <a16:creationId xmlns:a16="http://schemas.microsoft.com/office/drawing/2014/main" xmlns="" id="{C8D2B1D0-A96B-4F46-8942-D1E12E2F249A}"/>
              </a:ext>
            </a:extLst>
          </p:cNvPr>
          <p:cNvSpPr>
            <a:spLocks noGrp="1"/>
          </p:cNvSpPr>
          <p:nvPr>
            <p:ph idx="1"/>
          </p:nvPr>
        </p:nvSpPr>
        <p:spPr>
          <a:xfrm>
            <a:off x="838200" y="1825625"/>
            <a:ext cx="5811982" cy="4351338"/>
          </a:xfrm>
        </p:spPr>
        <p:txBody>
          <a:bodyPr/>
          <a:lstStyle/>
          <a:p>
            <a:pPr marL="0" indent="0">
              <a:buNone/>
            </a:pPr>
            <a:r>
              <a:rPr lang="en-GB" dirty="0"/>
              <a:t>“When we talk about a </a:t>
            </a:r>
            <a:r>
              <a:rPr lang="en-GB" b="1" dirty="0"/>
              <a:t>liberal world order</a:t>
            </a:r>
            <a:r>
              <a:rPr lang="en-GB" dirty="0"/>
              <a:t>, we are speaking about the </a:t>
            </a:r>
            <a:r>
              <a:rPr lang="en-GB" b="1" dirty="0"/>
              <a:t>rules-based system of international trade and investment </a:t>
            </a:r>
            <a:r>
              <a:rPr lang="en-GB" dirty="0"/>
              <a:t>that has fuelled global growth in recent years” (Fukuyama 2016)</a:t>
            </a:r>
          </a:p>
          <a:p>
            <a:pPr marL="0" indent="0">
              <a:buNone/>
            </a:pPr>
            <a:r>
              <a:rPr lang="en-GB" dirty="0">
                <a:sym typeface="Wingdings" panose="05000000000000000000" pitchFamily="2" charset="2"/>
              </a:rPr>
              <a:t></a:t>
            </a:r>
            <a:r>
              <a:rPr lang="en-US" dirty="0">
                <a:sym typeface="Wingdings" panose="05000000000000000000" pitchFamily="2" charset="2"/>
              </a:rPr>
              <a:t> But </a:t>
            </a:r>
            <a:r>
              <a:rPr lang="en-US" b="1" dirty="0">
                <a:sym typeface="Wingdings" panose="05000000000000000000" pitchFamily="2" charset="2"/>
              </a:rPr>
              <a:t>its origins are found well before and demanded changes in the… </a:t>
            </a:r>
            <a:endParaRPr lang="en-GB" b="1" dirty="0"/>
          </a:p>
        </p:txBody>
      </p:sp>
      <p:pic>
        <p:nvPicPr>
          <p:cNvPr id="7" name="Imagem 6">
            <a:extLst>
              <a:ext uri="{FF2B5EF4-FFF2-40B4-BE49-F238E27FC236}">
                <a16:creationId xmlns:a16="http://schemas.microsoft.com/office/drawing/2014/main" xmlns="" id="{E7A55650-BF85-4CAB-BC0F-64169F8365A2}"/>
              </a:ext>
            </a:extLst>
          </p:cNvPr>
          <p:cNvPicPr>
            <a:picLocks noChangeAspect="1"/>
          </p:cNvPicPr>
          <p:nvPr/>
        </p:nvPicPr>
        <p:blipFill>
          <a:blip r:embed="rId2"/>
          <a:stretch>
            <a:fillRect/>
          </a:stretch>
        </p:blipFill>
        <p:spPr>
          <a:xfrm>
            <a:off x="7403523" y="1690688"/>
            <a:ext cx="3594893" cy="4790282"/>
          </a:xfrm>
          <a:prstGeom prst="rect">
            <a:avLst/>
          </a:prstGeom>
        </p:spPr>
      </p:pic>
    </p:spTree>
    <p:extLst>
      <p:ext uri="{BB962C8B-B14F-4D97-AF65-F5344CB8AC3E}">
        <p14:creationId xmlns:p14="http://schemas.microsoft.com/office/powerpoint/2010/main" val="25661639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4830BE2-9394-46B1-9445-BA8C9129723F}"/>
              </a:ext>
            </a:extLst>
          </p:cNvPr>
          <p:cNvSpPr>
            <a:spLocks noGrp="1"/>
          </p:cNvSpPr>
          <p:nvPr>
            <p:ph type="title"/>
          </p:nvPr>
        </p:nvSpPr>
        <p:spPr/>
        <p:txBody>
          <a:bodyPr/>
          <a:lstStyle/>
          <a:p>
            <a:r>
              <a:rPr lang="en-GB" dirty="0"/>
              <a:t>The domestic level matters: race and ethnicity</a:t>
            </a:r>
            <a:endParaRPr lang="en-US" dirty="0"/>
          </a:p>
        </p:txBody>
      </p:sp>
      <p:pic>
        <p:nvPicPr>
          <p:cNvPr id="4" name="Imagem 3">
            <a:extLst>
              <a:ext uri="{FF2B5EF4-FFF2-40B4-BE49-F238E27FC236}">
                <a16:creationId xmlns:a16="http://schemas.microsoft.com/office/drawing/2014/main" xmlns="" id="{EE1D35B4-F727-4B77-BAAB-C17947B9420E}"/>
              </a:ext>
            </a:extLst>
          </p:cNvPr>
          <p:cNvPicPr>
            <a:picLocks noChangeAspect="1"/>
          </p:cNvPicPr>
          <p:nvPr/>
        </p:nvPicPr>
        <p:blipFill>
          <a:blip r:embed="rId2"/>
          <a:stretch>
            <a:fillRect/>
          </a:stretch>
        </p:blipFill>
        <p:spPr>
          <a:xfrm>
            <a:off x="1808018" y="1367271"/>
            <a:ext cx="8575964" cy="4823980"/>
          </a:xfrm>
          <a:prstGeom prst="rect">
            <a:avLst/>
          </a:prstGeom>
        </p:spPr>
      </p:pic>
    </p:spTree>
    <p:extLst>
      <p:ext uri="{BB962C8B-B14F-4D97-AF65-F5344CB8AC3E}">
        <p14:creationId xmlns:p14="http://schemas.microsoft.com/office/powerpoint/2010/main" val="40517220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7A4ED5B-D6D3-4CB1-B3F2-0015748632AD}"/>
              </a:ext>
            </a:extLst>
          </p:cNvPr>
          <p:cNvSpPr>
            <a:spLocks noGrp="1"/>
          </p:cNvSpPr>
          <p:nvPr>
            <p:ph type="ctrTitle"/>
          </p:nvPr>
        </p:nvSpPr>
        <p:spPr/>
        <p:txBody>
          <a:bodyPr/>
          <a:lstStyle/>
          <a:p>
            <a:r>
              <a:rPr lang="en-GB" dirty="0"/>
              <a:t>The Politics of Economic Nationalism</a:t>
            </a:r>
            <a:endParaRPr lang="en-US" dirty="0"/>
          </a:p>
        </p:txBody>
      </p:sp>
      <p:sp>
        <p:nvSpPr>
          <p:cNvPr id="3" name="Subtítulo 2">
            <a:extLst>
              <a:ext uri="{FF2B5EF4-FFF2-40B4-BE49-F238E27FC236}">
                <a16:creationId xmlns:a16="http://schemas.microsoft.com/office/drawing/2014/main" xmlns="" id="{8B5EFE1C-93C9-4C65-82F7-A50AF4A2A495}"/>
              </a:ext>
            </a:extLst>
          </p:cNvPr>
          <p:cNvSpPr>
            <a:spLocks noGrp="1"/>
          </p:cNvSpPr>
          <p:nvPr>
            <p:ph type="subTitle" idx="1"/>
          </p:nvPr>
        </p:nvSpPr>
        <p:spPr/>
        <p:txBody>
          <a:bodyPr>
            <a:normAutofit lnSpcReduction="10000"/>
          </a:bodyPr>
          <a:lstStyle/>
          <a:p>
            <a:r>
              <a:rPr lang="en-GB" b="1" dirty="0"/>
              <a:t>Class 9</a:t>
            </a:r>
          </a:p>
          <a:p>
            <a:r>
              <a:rPr lang="en-GB" dirty="0" smtClean="0"/>
              <a:t>The Rebirth of US White Nationalism</a:t>
            </a:r>
          </a:p>
          <a:p>
            <a:r>
              <a:rPr lang="en-GB" dirty="0" err="1" smtClean="0"/>
              <a:t>Dr</a:t>
            </a:r>
            <a:r>
              <a:rPr lang="en-GB" dirty="0" err="1"/>
              <a:t>.</a:t>
            </a:r>
            <a:r>
              <a:rPr lang="en-GB" dirty="0"/>
              <a:t> Vin</a:t>
            </a:r>
            <a:r>
              <a:rPr lang="pt-BR" dirty="0" err="1"/>
              <a:t>ícius</a:t>
            </a:r>
            <a:r>
              <a:rPr lang="pt-BR" dirty="0"/>
              <a:t> Rodrigues Vieira (IRI-ISP)</a:t>
            </a:r>
            <a:endParaRPr lang="en-US" dirty="0"/>
          </a:p>
          <a:p>
            <a:r>
              <a:rPr lang="en-US" dirty="0"/>
              <a:t>17 October 2018</a:t>
            </a:r>
          </a:p>
          <a:p>
            <a:endParaRPr lang="en-US" dirty="0"/>
          </a:p>
        </p:txBody>
      </p:sp>
    </p:spTree>
    <p:extLst>
      <p:ext uri="{BB962C8B-B14F-4D97-AF65-F5344CB8AC3E}">
        <p14:creationId xmlns:p14="http://schemas.microsoft.com/office/powerpoint/2010/main" val="242236570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660</TotalTime>
  <Words>1066</Words>
  <Application>Microsoft Office PowerPoint</Application>
  <PresentationFormat>Personalizar</PresentationFormat>
  <Paragraphs>82</Paragraphs>
  <Slides>36</Slides>
  <Notes>0</Notes>
  <HiddenSlides>0</HiddenSlides>
  <MMClips>0</MMClips>
  <ScaleCrop>false</ScaleCrop>
  <HeadingPairs>
    <vt:vector size="4" baseType="variant">
      <vt:variant>
        <vt:lpstr>Tema</vt:lpstr>
      </vt:variant>
      <vt:variant>
        <vt:i4>1</vt:i4>
      </vt:variant>
      <vt:variant>
        <vt:lpstr>Títulos de slides</vt:lpstr>
      </vt:variant>
      <vt:variant>
        <vt:i4>36</vt:i4>
      </vt:variant>
    </vt:vector>
  </HeadingPairs>
  <TitlesOfParts>
    <vt:vector size="37" baseType="lpstr">
      <vt:lpstr>Tema do Office</vt:lpstr>
      <vt:lpstr>Back to Polanyi???</vt:lpstr>
      <vt:lpstr>Apresentação do PowerPoint</vt:lpstr>
      <vt:lpstr>Apresentação do PowerPoint</vt:lpstr>
      <vt:lpstr>Apresentação do PowerPoint</vt:lpstr>
      <vt:lpstr>Back to Polanyi, but with a caveat...</vt:lpstr>
      <vt:lpstr>…not related to the international level…</vt:lpstr>
      <vt:lpstr>…although the global order is relevant</vt:lpstr>
      <vt:lpstr>The domestic level matters: race and ethnicity</vt:lpstr>
      <vt:lpstr>The Politics of Economic Nationalism</vt:lpstr>
      <vt:lpstr>A new age of populist nationalism…</vt:lpstr>
      <vt:lpstr>What meant to be American in the Post-War?</vt:lpstr>
      <vt:lpstr>Apresentação do PowerPoint</vt:lpstr>
      <vt:lpstr>What meant to be American in the Post-War?</vt:lpstr>
      <vt:lpstr>Has Trump destroyed everything???</vt:lpstr>
      <vt:lpstr>Quick Task</vt:lpstr>
      <vt:lpstr>Before Trump…</vt:lpstr>
      <vt:lpstr>Before Trump…</vt:lpstr>
      <vt:lpstr>Before Trump…</vt:lpstr>
      <vt:lpstr>Before Trump…</vt:lpstr>
      <vt:lpstr>Before Trump…</vt:lpstr>
      <vt:lpstr>2 ) Which are the Emerging Powers? </vt:lpstr>
      <vt:lpstr>2 ) Which are the Emerging Powers? </vt:lpstr>
      <vt:lpstr>Apresentação do PowerPoint</vt:lpstr>
      <vt:lpstr>Class Divide Only???</vt:lpstr>
      <vt:lpstr>Mismatch in party politics</vt:lpstr>
      <vt:lpstr>Not only in the US (Burgoon 2009)</vt:lpstr>
      <vt:lpstr>Not only in the US (Burgoon 2009)</vt:lpstr>
      <vt:lpstr>Not only in the US (Burgoon 2009)</vt:lpstr>
      <vt:lpstr>Not only in the US (Burgoon 2009)</vt:lpstr>
      <vt:lpstr>Rising Inequality  Association with Migrants</vt:lpstr>
      <vt:lpstr>Rising Inequality  Undeserved Welfare</vt:lpstr>
      <vt:lpstr>Rising Inequality  Poor Education</vt:lpstr>
      <vt:lpstr>Rising Inequality  Racial Segregation</vt:lpstr>
      <vt:lpstr>Rising Inequality  Class Segregation</vt:lpstr>
      <vt:lpstr>Rising Inequality  But Non-Whites Rise</vt:lpstr>
      <vt:lpstr>How did the white working class react?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Back to Polanyi??? Seminar discussion...</dc:title>
  <dc:creator>Vinicius Rodrigues Vieira</dc:creator>
  <cp:lastModifiedBy>Sala B</cp:lastModifiedBy>
  <cp:revision>31</cp:revision>
  <dcterms:created xsi:type="dcterms:W3CDTF">2017-10-29T21:20:37Z</dcterms:created>
  <dcterms:modified xsi:type="dcterms:W3CDTF">2018-10-18T04:12:59Z</dcterms:modified>
</cp:coreProperties>
</file>