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64" r:id="rId13"/>
    <p:sldId id="265" r:id="rId14"/>
    <p:sldId id="267" r:id="rId15"/>
    <p:sldId id="266" r:id="rId16"/>
    <p:sldId id="268" r:id="rId17"/>
    <p:sldId id="26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0FD87-9B29-7640-86A7-A09D90A05E88}" v="12" dt="2023-09-22T11:03:19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595"/>
  </p:normalViewPr>
  <p:slideViewPr>
    <p:cSldViewPr snapToGrid="0" snapToObjects="1">
      <p:cViewPr varScale="1">
        <p:scale>
          <a:sx n="90" d="100"/>
          <a:sy n="90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FF4A9-6A22-4DD1-A514-4389985CFB1A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10E97AF-836D-4FD6-802A-A62A645161DD}">
      <dgm:prSet/>
      <dgm:spPr/>
      <dgm:t>
        <a:bodyPr/>
        <a:lstStyle/>
        <a:p>
          <a:r>
            <a:rPr lang="pt-BR"/>
            <a:t>Respeito e Reconhecimento (appreciation): você se sente ouvido e valorizado? Você valoriza o outro?</a:t>
          </a:r>
          <a:endParaRPr lang="en-US"/>
        </a:p>
      </dgm:t>
    </dgm:pt>
    <dgm:pt modelId="{785B8CE5-B424-4D5B-AB13-96A25FE5A846}" type="parTrans" cxnId="{6A247AAA-AC6E-4747-877A-844D23E2D891}">
      <dgm:prSet/>
      <dgm:spPr/>
      <dgm:t>
        <a:bodyPr/>
        <a:lstStyle/>
        <a:p>
          <a:endParaRPr lang="en-US"/>
        </a:p>
      </dgm:t>
    </dgm:pt>
    <dgm:pt modelId="{8A7CFEDB-F926-4080-A42C-C6FCA3579677}" type="sibTrans" cxnId="{6A247AAA-AC6E-4747-877A-844D23E2D891}">
      <dgm:prSet/>
      <dgm:spPr/>
      <dgm:t>
        <a:bodyPr/>
        <a:lstStyle/>
        <a:p>
          <a:endParaRPr lang="en-US"/>
        </a:p>
      </dgm:t>
    </dgm:pt>
    <dgm:pt modelId="{0228F9D3-5CF0-4CBE-B8F1-9FBFC1297F9E}">
      <dgm:prSet/>
      <dgm:spPr/>
      <dgm:t>
        <a:bodyPr/>
        <a:lstStyle/>
        <a:p>
          <a:r>
            <a:rPr lang="pt-BR"/>
            <a:t>Estabelecimento de vínculo (affiliation): você tratou e foi tratado pelo outro negociador como um colega ou como um inimigo?</a:t>
          </a:r>
          <a:endParaRPr lang="en-US"/>
        </a:p>
      </dgm:t>
    </dgm:pt>
    <dgm:pt modelId="{4D5FC744-D786-408D-9C3C-73586F8EC942}" type="parTrans" cxnId="{E31FE94D-0C01-414F-A1F1-9438C23F8DCE}">
      <dgm:prSet/>
      <dgm:spPr/>
      <dgm:t>
        <a:bodyPr/>
        <a:lstStyle/>
        <a:p>
          <a:endParaRPr lang="en-US"/>
        </a:p>
      </dgm:t>
    </dgm:pt>
    <dgm:pt modelId="{34AC356F-117F-43FE-BD91-9A04A50FEC01}" type="sibTrans" cxnId="{E31FE94D-0C01-414F-A1F1-9438C23F8DCE}">
      <dgm:prSet/>
      <dgm:spPr/>
      <dgm:t>
        <a:bodyPr/>
        <a:lstStyle/>
        <a:p>
          <a:endParaRPr lang="en-US"/>
        </a:p>
      </dgm:t>
    </dgm:pt>
    <dgm:pt modelId="{1C300EE3-322A-4BF4-9CCB-DAC34B35EFF3}">
      <dgm:prSet/>
      <dgm:spPr/>
      <dgm:t>
        <a:bodyPr/>
        <a:lstStyle/>
        <a:p>
          <a:r>
            <a:rPr lang="pt-BR"/>
            <a:t>Autonomia: você sentiu que sua liberdade foi desrespeitada? Você respeitou o espaço do outro (por exemplo, consultando-o antes de uma decisão)?</a:t>
          </a:r>
          <a:endParaRPr lang="en-US"/>
        </a:p>
      </dgm:t>
    </dgm:pt>
    <dgm:pt modelId="{4B408BAA-1CE1-4A29-96D5-7177EF3EE93A}" type="parTrans" cxnId="{BF496881-1859-429E-9E7D-B89DA22B3B82}">
      <dgm:prSet/>
      <dgm:spPr/>
      <dgm:t>
        <a:bodyPr/>
        <a:lstStyle/>
        <a:p>
          <a:endParaRPr lang="en-US"/>
        </a:p>
      </dgm:t>
    </dgm:pt>
    <dgm:pt modelId="{DAC092F3-EDF6-45FB-8053-51F185E74901}" type="sibTrans" cxnId="{BF496881-1859-429E-9E7D-B89DA22B3B82}">
      <dgm:prSet/>
      <dgm:spPr/>
      <dgm:t>
        <a:bodyPr/>
        <a:lstStyle/>
        <a:p>
          <a:endParaRPr lang="en-US"/>
        </a:p>
      </dgm:t>
    </dgm:pt>
    <dgm:pt modelId="{396BF044-AA47-4897-B2DA-610E63858B4F}">
      <dgm:prSet/>
      <dgm:spPr/>
      <dgm:t>
        <a:bodyPr/>
        <a:lstStyle/>
        <a:p>
          <a:r>
            <a:rPr lang="pt-BR"/>
            <a:t>Status: você respeitou devidamente o status do outro? Foi respeitado no seu?</a:t>
          </a:r>
          <a:endParaRPr lang="en-US"/>
        </a:p>
      </dgm:t>
    </dgm:pt>
    <dgm:pt modelId="{82F87BA9-ABDA-4A8B-BC5F-EA2A7012DE96}" type="parTrans" cxnId="{7AA62B2A-6572-455F-B745-92F2F8E0052A}">
      <dgm:prSet/>
      <dgm:spPr/>
      <dgm:t>
        <a:bodyPr/>
        <a:lstStyle/>
        <a:p>
          <a:endParaRPr lang="en-US"/>
        </a:p>
      </dgm:t>
    </dgm:pt>
    <dgm:pt modelId="{2788F163-C6F6-47B1-B7BE-F245BDBDC183}" type="sibTrans" cxnId="{7AA62B2A-6572-455F-B745-92F2F8E0052A}">
      <dgm:prSet/>
      <dgm:spPr/>
      <dgm:t>
        <a:bodyPr/>
        <a:lstStyle/>
        <a:p>
          <a:endParaRPr lang="en-US"/>
        </a:p>
      </dgm:t>
    </dgm:pt>
    <dgm:pt modelId="{603630C9-93AE-45E4-A4EF-45CEA754016B}">
      <dgm:prSet/>
      <dgm:spPr/>
      <dgm:t>
        <a:bodyPr/>
        <a:lstStyle/>
        <a:p>
          <a:r>
            <a:rPr lang="pt-BR"/>
            <a:t>Papel. Você ou ou o outro negociador estão confortáveis em seus papeis convencionais ou temporários</a:t>
          </a:r>
          <a:endParaRPr lang="en-US"/>
        </a:p>
      </dgm:t>
    </dgm:pt>
    <dgm:pt modelId="{0A1FEE27-BC1E-4F74-B455-C28CED231F95}" type="parTrans" cxnId="{1C31DEA0-8F4F-4C60-8414-3E122FCAE338}">
      <dgm:prSet/>
      <dgm:spPr/>
      <dgm:t>
        <a:bodyPr/>
        <a:lstStyle/>
        <a:p>
          <a:endParaRPr lang="en-US"/>
        </a:p>
      </dgm:t>
    </dgm:pt>
    <dgm:pt modelId="{56D8E118-5CA9-414A-B509-03E28CFF130C}" type="sibTrans" cxnId="{1C31DEA0-8F4F-4C60-8414-3E122FCAE338}">
      <dgm:prSet/>
      <dgm:spPr/>
      <dgm:t>
        <a:bodyPr/>
        <a:lstStyle/>
        <a:p>
          <a:endParaRPr lang="en-US"/>
        </a:p>
      </dgm:t>
    </dgm:pt>
    <dgm:pt modelId="{3B119479-7E22-6943-A1C2-84518B9D3F4D}" type="pres">
      <dgm:prSet presAssocID="{6D0FF4A9-6A22-4DD1-A514-4389985CFB1A}" presName="vert0" presStyleCnt="0">
        <dgm:presLayoutVars>
          <dgm:dir/>
          <dgm:animOne val="branch"/>
          <dgm:animLvl val="lvl"/>
        </dgm:presLayoutVars>
      </dgm:prSet>
      <dgm:spPr/>
    </dgm:pt>
    <dgm:pt modelId="{164D7632-D4D9-B04F-816B-B711F0A65811}" type="pres">
      <dgm:prSet presAssocID="{710E97AF-836D-4FD6-802A-A62A645161DD}" presName="thickLine" presStyleLbl="alignNode1" presStyleIdx="0" presStyleCnt="5"/>
      <dgm:spPr/>
    </dgm:pt>
    <dgm:pt modelId="{2165C0DA-253D-154E-993A-A9E83246001F}" type="pres">
      <dgm:prSet presAssocID="{710E97AF-836D-4FD6-802A-A62A645161DD}" presName="horz1" presStyleCnt="0"/>
      <dgm:spPr/>
    </dgm:pt>
    <dgm:pt modelId="{C6621BEC-49B3-C642-A819-3D2103F261E0}" type="pres">
      <dgm:prSet presAssocID="{710E97AF-836D-4FD6-802A-A62A645161DD}" presName="tx1" presStyleLbl="revTx" presStyleIdx="0" presStyleCnt="5"/>
      <dgm:spPr/>
    </dgm:pt>
    <dgm:pt modelId="{EF3A2757-3DBB-BA4D-BD6B-B46EDECAF7F7}" type="pres">
      <dgm:prSet presAssocID="{710E97AF-836D-4FD6-802A-A62A645161DD}" presName="vert1" presStyleCnt="0"/>
      <dgm:spPr/>
    </dgm:pt>
    <dgm:pt modelId="{B3358EB0-0E6D-B34A-8119-F8276BBBC739}" type="pres">
      <dgm:prSet presAssocID="{0228F9D3-5CF0-4CBE-B8F1-9FBFC1297F9E}" presName="thickLine" presStyleLbl="alignNode1" presStyleIdx="1" presStyleCnt="5"/>
      <dgm:spPr/>
    </dgm:pt>
    <dgm:pt modelId="{E1D4A4F8-9047-A74E-B019-D81A1998278E}" type="pres">
      <dgm:prSet presAssocID="{0228F9D3-5CF0-4CBE-B8F1-9FBFC1297F9E}" presName="horz1" presStyleCnt="0"/>
      <dgm:spPr/>
    </dgm:pt>
    <dgm:pt modelId="{E9D1E0AD-A20B-8148-A085-FF343B124973}" type="pres">
      <dgm:prSet presAssocID="{0228F9D3-5CF0-4CBE-B8F1-9FBFC1297F9E}" presName="tx1" presStyleLbl="revTx" presStyleIdx="1" presStyleCnt="5"/>
      <dgm:spPr/>
    </dgm:pt>
    <dgm:pt modelId="{30B18E78-296D-2148-901E-C0F516A5B2D9}" type="pres">
      <dgm:prSet presAssocID="{0228F9D3-5CF0-4CBE-B8F1-9FBFC1297F9E}" presName="vert1" presStyleCnt="0"/>
      <dgm:spPr/>
    </dgm:pt>
    <dgm:pt modelId="{757BA34B-4B14-D94B-9335-D6B88B86659A}" type="pres">
      <dgm:prSet presAssocID="{1C300EE3-322A-4BF4-9CCB-DAC34B35EFF3}" presName="thickLine" presStyleLbl="alignNode1" presStyleIdx="2" presStyleCnt="5"/>
      <dgm:spPr/>
    </dgm:pt>
    <dgm:pt modelId="{9A583C20-960F-6A43-B385-43E949FE5037}" type="pres">
      <dgm:prSet presAssocID="{1C300EE3-322A-4BF4-9CCB-DAC34B35EFF3}" presName="horz1" presStyleCnt="0"/>
      <dgm:spPr/>
    </dgm:pt>
    <dgm:pt modelId="{6803906C-7626-EB48-BBFA-1640A725E4BA}" type="pres">
      <dgm:prSet presAssocID="{1C300EE3-322A-4BF4-9CCB-DAC34B35EFF3}" presName="tx1" presStyleLbl="revTx" presStyleIdx="2" presStyleCnt="5"/>
      <dgm:spPr/>
    </dgm:pt>
    <dgm:pt modelId="{D41B4DD4-1F72-0F4E-9D5F-E27594239508}" type="pres">
      <dgm:prSet presAssocID="{1C300EE3-322A-4BF4-9CCB-DAC34B35EFF3}" presName="vert1" presStyleCnt="0"/>
      <dgm:spPr/>
    </dgm:pt>
    <dgm:pt modelId="{376F9F5B-089F-2043-958B-A538BEE270A7}" type="pres">
      <dgm:prSet presAssocID="{396BF044-AA47-4897-B2DA-610E63858B4F}" presName="thickLine" presStyleLbl="alignNode1" presStyleIdx="3" presStyleCnt="5"/>
      <dgm:spPr/>
    </dgm:pt>
    <dgm:pt modelId="{A46A8408-A0F9-7146-9D2B-BC6276142D85}" type="pres">
      <dgm:prSet presAssocID="{396BF044-AA47-4897-B2DA-610E63858B4F}" presName="horz1" presStyleCnt="0"/>
      <dgm:spPr/>
    </dgm:pt>
    <dgm:pt modelId="{040205DB-0870-4D49-8DC9-B1A0BEC00A7D}" type="pres">
      <dgm:prSet presAssocID="{396BF044-AA47-4897-B2DA-610E63858B4F}" presName="tx1" presStyleLbl="revTx" presStyleIdx="3" presStyleCnt="5"/>
      <dgm:spPr/>
    </dgm:pt>
    <dgm:pt modelId="{37008270-B92C-954C-9765-FD932FEACD64}" type="pres">
      <dgm:prSet presAssocID="{396BF044-AA47-4897-B2DA-610E63858B4F}" presName="vert1" presStyleCnt="0"/>
      <dgm:spPr/>
    </dgm:pt>
    <dgm:pt modelId="{38425767-A476-8241-9639-9EBCD238788F}" type="pres">
      <dgm:prSet presAssocID="{603630C9-93AE-45E4-A4EF-45CEA754016B}" presName="thickLine" presStyleLbl="alignNode1" presStyleIdx="4" presStyleCnt="5"/>
      <dgm:spPr/>
    </dgm:pt>
    <dgm:pt modelId="{FCA6F2D9-B681-1E44-8378-9F570F67C432}" type="pres">
      <dgm:prSet presAssocID="{603630C9-93AE-45E4-A4EF-45CEA754016B}" presName="horz1" presStyleCnt="0"/>
      <dgm:spPr/>
    </dgm:pt>
    <dgm:pt modelId="{159CA265-F5D3-654D-8C12-F11C97E48D94}" type="pres">
      <dgm:prSet presAssocID="{603630C9-93AE-45E4-A4EF-45CEA754016B}" presName="tx1" presStyleLbl="revTx" presStyleIdx="4" presStyleCnt="5"/>
      <dgm:spPr/>
    </dgm:pt>
    <dgm:pt modelId="{0D51817C-EA45-C84A-8711-C754786AF658}" type="pres">
      <dgm:prSet presAssocID="{603630C9-93AE-45E4-A4EF-45CEA754016B}" presName="vert1" presStyleCnt="0"/>
      <dgm:spPr/>
    </dgm:pt>
  </dgm:ptLst>
  <dgm:cxnLst>
    <dgm:cxn modelId="{7AA62B2A-6572-455F-B745-92F2F8E0052A}" srcId="{6D0FF4A9-6A22-4DD1-A514-4389985CFB1A}" destId="{396BF044-AA47-4897-B2DA-610E63858B4F}" srcOrd="3" destOrd="0" parTransId="{82F87BA9-ABDA-4A8B-BC5F-EA2A7012DE96}" sibTransId="{2788F163-C6F6-47B1-B7BE-F245BDBDC183}"/>
    <dgm:cxn modelId="{E31FE94D-0C01-414F-A1F1-9438C23F8DCE}" srcId="{6D0FF4A9-6A22-4DD1-A514-4389985CFB1A}" destId="{0228F9D3-5CF0-4CBE-B8F1-9FBFC1297F9E}" srcOrd="1" destOrd="0" parTransId="{4D5FC744-D786-408D-9C3C-73586F8EC942}" sibTransId="{34AC356F-117F-43FE-BD91-9A04A50FEC01}"/>
    <dgm:cxn modelId="{60B2345A-8C17-6646-87A9-A8A2F54319C8}" type="presOf" srcId="{710E97AF-836D-4FD6-802A-A62A645161DD}" destId="{C6621BEC-49B3-C642-A819-3D2103F261E0}" srcOrd="0" destOrd="0" presId="urn:microsoft.com/office/officeart/2008/layout/LinedList"/>
    <dgm:cxn modelId="{F809D15C-A5BF-A641-903B-DC4C6019AC4A}" type="presOf" srcId="{1C300EE3-322A-4BF4-9CCB-DAC34B35EFF3}" destId="{6803906C-7626-EB48-BBFA-1640A725E4BA}" srcOrd="0" destOrd="0" presId="urn:microsoft.com/office/officeart/2008/layout/LinedList"/>
    <dgm:cxn modelId="{BF496881-1859-429E-9E7D-B89DA22B3B82}" srcId="{6D0FF4A9-6A22-4DD1-A514-4389985CFB1A}" destId="{1C300EE3-322A-4BF4-9CCB-DAC34B35EFF3}" srcOrd="2" destOrd="0" parTransId="{4B408BAA-1CE1-4A29-96D5-7177EF3EE93A}" sibTransId="{DAC092F3-EDF6-45FB-8053-51F185E74901}"/>
    <dgm:cxn modelId="{1C31DEA0-8F4F-4C60-8414-3E122FCAE338}" srcId="{6D0FF4A9-6A22-4DD1-A514-4389985CFB1A}" destId="{603630C9-93AE-45E4-A4EF-45CEA754016B}" srcOrd="4" destOrd="0" parTransId="{0A1FEE27-BC1E-4F74-B455-C28CED231F95}" sibTransId="{56D8E118-5CA9-414A-B509-03E28CFF130C}"/>
    <dgm:cxn modelId="{12785FA6-3364-674A-8EFA-3F3ACE1E8E4B}" type="presOf" srcId="{0228F9D3-5CF0-4CBE-B8F1-9FBFC1297F9E}" destId="{E9D1E0AD-A20B-8148-A085-FF343B124973}" srcOrd="0" destOrd="0" presId="urn:microsoft.com/office/officeart/2008/layout/LinedList"/>
    <dgm:cxn modelId="{6A247AAA-AC6E-4747-877A-844D23E2D891}" srcId="{6D0FF4A9-6A22-4DD1-A514-4389985CFB1A}" destId="{710E97AF-836D-4FD6-802A-A62A645161DD}" srcOrd="0" destOrd="0" parTransId="{785B8CE5-B424-4D5B-AB13-96A25FE5A846}" sibTransId="{8A7CFEDB-F926-4080-A42C-C6FCA3579677}"/>
    <dgm:cxn modelId="{DBC626D8-3AD9-A147-9E1A-EA803FC6A98F}" type="presOf" srcId="{603630C9-93AE-45E4-A4EF-45CEA754016B}" destId="{159CA265-F5D3-654D-8C12-F11C97E48D94}" srcOrd="0" destOrd="0" presId="urn:microsoft.com/office/officeart/2008/layout/LinedList"/>
    <dgm:cxn modelId="{D66B3DE7-9C2D-2B49-8EBD-D65D37DFA83C}" type="presOf" srcId="{6D0FF4A9-6A22-4DD1-A514-4389985CFB1A}" destId="{3B119479-7E22-6943-A1C2-84518B9D3F4D}" srcOrd="0" destOrd="0" presId="urn:microsoft.com/office/officeart/2008/layout/LinedList"/>
    <dgm:cxn modelId="{4AA45CF5-EF9F-AA4C-8EF2-4A512D0F2DED}" type="presOf" srcId="{396BF044-AA47-4897-B2DA-610E63858B4F}" destId="{040205DB-0870-4D49-8DC9-B1A0BEC00A7D}" srcOrd="0" destOrd="0" presId="urn:microsoft.com/office/officeart/2008/layout/LinedList"/>
    <dgm:cxn modelId="{1E7257DD-F4AE-CC40-A8DB-A7095C5CFD6F}" type="presParOf" srcId="{3B119479-7E22-6943-A1C2-84518B9D3F4D}" destId="{164D7632-D4D9-B04F-816B-B711F0A65811}" srcOrd="0" destOrd="0" presId="urn:microsoft.com/office/officeart/2008/layout/LinedList"/>
    <dgm:cxn modelId="{75B943F7-081B-5C40-BEF6-FE282EF90E40}" type="presParOf" srcId="{3B119479-7E22-6943-A1C2-84518B9D3F4D}" destId="{2165C0DA-253D-154E-993A-A9E83246001F}" srcOrd="1" destOrd="0" presId="urn:microsoft.com/office/officeart/2008/layout/LinedList"/>
    <dgm:cxn modelId="{4B6DF9EA-E000-184E-8A17-E806806F0C07}" type="presParOf" srcId="{2165C0DA-253D-154E-993A-A9E83246001F}" destId="{C6621BEC-49B3-C642-A819-3D2103F261E0}" srcOrd="0" destOrd="0" presId="urn:microsoft.com/office/officeart/2008/layout/LinedList"/>
    <dgm:cxn modelId="{D04C6580-BB48-1A48-90DD-78631826635C}" type="presParOf" srcId="{2165C0DA-253D-154E-993A-A9E83246001F}" destId="{EF3A2757-3DBB-BA4D-BD6B-B46EDECAF7F7}" srcOrd="1" destOrd="0" presId="urn:microsoft.com/office/officeart/2008/layout/LinedList"/>
    <dgm:cxn modelId="{F0297833-0AA5-AE4D-BC8A-80BFD843464A}" type="presParOf" srcId="{3B119479-7E22-6943-A1C2-84518B9D3F4D}" destId="{B3358EB0-0E6D-B34A-8119-F8276BBBC739}" srcOrd="2" destOrd="0" presId="urn:microsoft.com/office/officeart/2008/layout/LinedList"/>
    <dgm:cxn modelId="{2C3FB6E3-27DA-C846-B23A-ABD0AF22B967}" type="presParOf" srcId="{3B119479-7E22-6943-A1C2-84518B9D3F4D}" destId="{E1D4A4F8-9047-A74E-B019-D81A1998278E}" srcOrd="3" destOrd="0" presId="urn:microsoft.com/office/officeart/2008/layout/LinedList"/>
    <dgm:cxn modelId="{36CFF001-70FD-2041-9569-E7AC19916710}" type="presParOf" srcId="{E1D4A4F8-9047-A74E-B019-D81A1998278E}" destId="{E9D1E0AD-A20B-8148-A085-FF343B124973}" srcOrd="0" destOrd="0" presId="urn:microsoft.com/office/officeart/2008/layout/LinedList"/>
    <dgm:cxn modelId="{0F8E438E-C1A0-E248-95E7-515D02E3F79C}" type="presParOf" srcId="{E1D4A4F8-9047-A74E-B019-D81A1998278E}" destId="{30B18E78-296D-2148-901E-C0F516A5B2D9}" srcOrd="1" destOrd="0" presId="urn:microsoft.com/office/officeart/2008/layout/LinedList"/>
    <dgm:cxn modelId="{496D2950-15EA-D345-9F74-A61A3C95AED4}" type="presParOf" srcId="{3B119479-7E22-6943-A1C2-84518B9D3F4D}" destId="{757BA34B-4B14-D94B-9335-D6B88B86659A}" srcOrd="4" destOrd="0" presId="urn:microsoft.com/office/officeart/2008/layout/LinedList"/>
    <dgm:cxn modelId="{BA3B1B2C-9B31-D045-A1C0-B6C4AB794C1A}" type="presParOf" srcId="{3B119479-7E22-6943-A1C2-84518B9D3F4D}" destId="{9A583C20-960F-6A43-B385-43E949FE5037}" srcOrd="5" destOrd="0" presId="urn:microsoft.com/office/officeart/2008/layout/LinedList"/>
    <dgm:cxn modelId="{9BEF1E10-59D7-C144-AA32-581CE4F47F1E}" type="presParOf" srcId="{9A583C20-960F-6A43-B385-43E949FE5037}" destId="{6803906C-7626-EB48-BBFA-1640A725E4BA}" srcOrd="0" destOrd="0" presId="urn:microsoft.com/office/officeart/2008/layout/LinedList"/>
    <dgm:cxn modelId="{F6490D6F-9FFD-E34E-82FF-794DAD362F52}" type="presParOf" srcId="{9A583C20-960F-6A43-B385-43E949FE5037}" destId="{D41B4DD4-1F72-0F4E-9D5F-E27594239508}" srcOrd="1" destOrd="0" presId="urn:microsoft.com/office/officeart/2008/layout/LinedList"/>
    <dgm:cxn modelId="{2778399E-30ED-CA49-8C65-CA399A470BDA}" type="presParOf" srcId="{3B119479-7E22-6943-A1C2-84518B9D3F4D}" destId="{376F9F5B-089F-2043-958B-A538BEE270A7}" srcOrd="6" destOrd="0" presId="urn:microsoft.com/office/officeart/2008/layout/LinedList"/>
    <dgm:cxn modelId="{C8EA14DF-418F-5349-BF4D-0AA22FCC6FC5}" type="presParOf" srcId="{3B119479-7E22-6943-A1C2-84518B9D3F4D}" destId="{A46A8408-A0F9-7146-9D2B-BC6276142D85}" srcOrd="7" destOrd="0" presId="urn:microsoft.com/office/officeart/2008/layout/LinedList"/>
    <dgm:cxn modelId="{9D9859DD-05EE-C348-94EA-7B9F37343E29}" type="presParOf" srcId="{A46A8408-A0F9-7146-9D2B-BC6276142D85}" destId="{040205DB-0870-4D49-8DC9-B1A0BEC00A7D}" srcOrd="0" destOrd="0" presId="urn:microsoft.com/office/officeart/2008/layout/LinedList"/>
    <dgm:cxn modelId="{A7F9B352-C6F7-9149-B6AD-284B1B8BAB53}" type="presParOf" srcId="{A46A8408-A0F9-7146-9D2B-BC6276142D85}" destId="{37008270-B92C-954C-9765-FD932FEACD64}" srcOrd="1" destOrd="0" presId="urn:microsoft.com/office/officeart/2008/layout/LinedList"/>
    <dgm:cxn modelId="{7A091969-E973-9148-BD9D-5C4833201E9B}" type="presParOf" srcId="{3B119479-7E22-6943-A1C2-84518B9D3F4D}" destId="{38425767-A476-8241-9639-9EBCD238788F}" srcOrd="8" destOrd="0" presId="urn:microsoft.com/office/officeart/2008/layout/LinedList"/>
    <dgm:cxn modelId="{53E4C855-0DEA-AD41-9CA4-A42282106296}" type="presParOf" srcId="{3B119479-7E22-6943-A1C2-84518B9D3F4D}" destId="{FCA6F2D9-B681-1E44-8378-9F570F67C432}" srcOrd="9" destOrd="0" presId="urn:microsoft.com/office/officeart/2008/layout/LinedList"/>
    <dgm:cxn modelId="{82067C2E-46EB-B548-A200-5E9EE585AACB}" type="presParOf" srcId="{FCA6F2D9-B681-1E44-8378-9F570F67C432}" destId="{159CA265-F5D3-654D-8C12-F11C97E48D94}" srcOrd="0" destOrd="0" presId="urn:microsoft.com/office/officeart/2008/layout/LinedList"/>
    <dgm:cxn modelId="{656BA6C4-36ED-B248-8FC0-6D9341EDE251}" type="presParOf" srcId="{FCA6F2D9-B681-1E44-8378-9F570F67C432}" destId="{0D51817C-EA45-C84A-8711-C754786AF6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D7632-D4D9-B04F-816B-B711F0A65811}">
      <dsp:nvSpPr>
        <dsp:cNvPr id="0" name=""/>
        <dsp:cNvSpPr/>
      </dsp:nvSpPr>
      <dsp:spPr>
        <a:xfrm>
          <a:off x="0" y="546"/>
          <a:ext cx="47804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21BEC-49B3-C642-A819-3D2103F261E0}">
      <dsp:nvSpPr>
        <dsp:cNvPr id="0" name=""/>
        <dsp:cNvSpPr/>
      </dsp:nvSpPr>
      <dsp:spPr>
        <a:xfrm>
          <a:off x="0" y="546"/>
          <a:ext cx="4780416" cy="89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Respeito e Reconhecimento (appreciation): você se sente ouvido e valorizado? Você valoriza o outro?</a:t>
          </a:r>
          <a:endParaRPr lang="en-US" sz="1700" kern="1200"/>
        </a:p>
      </dsp:txBody>
      <dsp:txXfrm>
        <a:off x="0" y="546"/>
        <a:ext cx="4780416" cy="895926"/>
      </dsp:txXfrm>
    </dsp:sp>
    <dsp:sp modelId="{B3358EB0-0E6D-B34A-8119-F8276BBBC739}">
      <dsp:nvSpPr>
        <dsp:cNvPr id="0" name=""/>
        <dsp:cNvSpPr/>
      </dsp:nvSpPr>
      <dsp:spPr>
        <a:xfrm>
          <a:off x="0" y="896473"/>
          <a:ext cx="47804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1E0AD-A20B-8148-A085-FF343B124973}">
      <dsp:nvSpPr>
        <dsp:cNvPr id="0" name=""/>
        <dsp:cNvSpPr/>
      </dsp:nvSpPr>
      <dsp:spPr>
        <a:xfrm>
          <a:off x="0" y="896473"/>
          <a:ext cx="4780416" cy="89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Estabelecimento de vínculo (affiliation): você tratou e foi tratado pelo outro negociador como um colega ou como um inimigo?</a:t>
          </a:r>
          <a:endParaRPr lang="en-US" sz="1700" kern="1200"/>
        </a:p>
      </dsp:txBody>
      <dsp:txXfrm>
        <a:off x="0" y="896473"/>
        <a:ext cx="4780416" cy="895926"/>
      </dsp:txXfrm>
    </dsp:sp>
    <dsp:sp modelId="{757BA34B-4B14-D94B-9335-D6B88B86659A}">
      <dsp:nvSpPr>
        <dsp:cNvPr id="0" name=""/>
        <dsp:cNvSpPr/>
      </dsp:nvSpPr>
      <dsp:spPr>
        <a:xfrm>
          <a:off x="0" y="1792399"/>
          <a:ext cx="47804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3906C-7626-EB48-BBFA-1640A725E4BA}">
      <dsp:nvSpPr>
        <dsp:cNvPr id="0" name=""/>
        <dsp:cNvSpPr/>
      </dsp:nvSpPr>
      <dsp:spPr>
        <a:xfrm>
          <a:off x="0" y="1792399"/>
          <a:ext cx="4780416" cy="89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Autonomia: você sentiu que sua liberdade foi desrespeitada? Você respeitou o espaço do outro (por exemplo, consultando-o antes de uma decisão)?</a:t>
          </a:r>
          <a:endParaRPr lang="en-US" sz="1700" kern="1200"/>
        </a:p>
      </dsp:txBody>
      <dsp:txXfrm>
        <a:off x="0" y="1792399"/>
        <a:ext cx="4780416" cy="895926"/>
      </dsp:txXfrm>
    </dsp:sp>
    <dsp:sp modelId="{376F9F5B-089F-2043-958B-A538BEE270A7}">
      <dsp:nvSpPr>
        <dsp:cNvPr id="0" name=""/>
        <dsp:cNvSpPr/>
      </dsp:nvSpPr>
      <dsp:spPr>
        <a:xfrm>
          <a:off x="0" y="2688326"/>
          <a:ext cx="47804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205DB-0870-4D49-8DC9-B1A0BEC00A7D}">
      <dsp:nvSpPr>
        <dsp:cNvPr id="0" name=""/>
        <dsp:cNvSpPr/>
      </dsp:nvSpPr>
      <dsp:spPr>
        <a:xfrm>
          <a:off x="0" y="2688326"/>
          <a:ext cx="4780416" cy="89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Status: você respeitou devidamente o status do outro? Foi respeitado no seu?</a:t>
          </a:r>
          <a:endParaRPr lang="en-US" sz="1700" kern="1200"/>
        </a:p>
      </dsp:txBody>
      <dsp:txXfrm>
        <a:off x="0" y="2688326"/>
        <a:ext cx="4780416" cy="895926"/>
      </dsp:txXfrm>
    </dsp:sp>
    <dsp:sp modelId="{38425767-A476-8241-9639-9EBCD238788F}">
      <dsp:nvSpPr>
        <dsp:cNvPr id="0" name=""/>
        <dsp:cNvSpPr/>
      </dsp:nvSpPr>
      <dsp:spPr>
        <a:xfrm>
          <a:off x="0" y="3584252"/>
          <a:ext cx="47804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CA265-F5D3-654D-8C12-F11C97E48D94}">
      <dsp:nvSpPr>
        <dsp:cNvPr id="0" name=""/>
        <dsp:cNvSpPr/>
      </dsp:nvSpPr>
      <dsp:spPr>
        <a:xfrm>
          <a:off x="0" y="3584252"/>
          <a:ext cx="4780416" cy="895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Papel. Você ou ou o outro negociador estão confortáveis em seus papeis convencionais ou temporários</a:t>
          </a:r>
          <a:endParaRPr lang="en-US" sz="1700" kern="1200"/>
        </a:p>
      </dsp:txBody>
      <dsp:txXfrm>
        <a:off x="0" y="3584252"/>
        <a:ext cx="4780416" cy="895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9DF8B-E802-804D-A17A-6C10482D2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C7D594-698F-4044-9B8C-D5FCE6563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3C797D-C109-C743-8A7B-804FA4F4D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5C7-1AEA-EE4E-BEB2-6D7BAAAC55C9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89147C-9A79-BB4F-84D3-B3190055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D8FB21-0948-D24A-9788-BDCC46B9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1A80-FA8A-274B-BA8B-F51420AAA7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94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635DA-1497-714E-AEFD-513DD44E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7B734C-6C0B-5E40-81F0-50DDCC9A73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07F89-21BE-2545-A81C-7B2C0E45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5C7-1AEA-EE4E-BEB2-6D7BAAAC55C9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9DAC69-07F6-FE48-9AF8-AF77F330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57799-69CD-A342-B113-DE50DC4E1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1A80-FA8A-274B-BA8B-F51420AAA7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91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D80FB0-9E68-7241-B84D-AAD71DD282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594DEB-396F-EA40-9CEB-2BFC1EFB6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703CE5-BF30-5044-B4F6-74ACC823B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5C7-1AEA-EE4E-BEB2-6D7BAAAC55C9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5BE8C3-AF95-B348-B53F-2CE54C8A8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C82B0A-EF49-3047-8918-F722D6D7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1A80-FA8A-274B-BA8B-F51420AAA7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4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F0414-42D4-AC45-920F-C6971DF1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863B6E-E81C-DC4C-9A4D-14CE6EE1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8F6118-6A55-CD43-A3F6-260D1827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5C7-1AEA-EE4E-BEB2-6D7BAAAC55C9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FD4F08-B45C-334C-80C2-7376D5D5A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BF743B-3657-EC4F-B475-8BDB1FBD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1A80-FA8A-274B-BA8B-F51420AAA7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275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6A80-1CF0-A94F-9A8D-FD7BEFFC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AF8DAD-D82B-F04C-9E72-6579C8B40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1FC3-5FAC-CE4B-8AEB-52680639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5C7-1AEA-EE4E-BEB2-6D7BAAAC55C9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E6A977-28E0-7C4D-B5D4-43088D6D1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2D58B2-6DBB-D942-80BD-4A0BF63E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1A80-FA8A-274B-BA8B-F51420AAA7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25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70581-5B50-EE4C-B176-B2BA2A6B0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92F120-92A6-A64A-AFC0-7A39A4FAC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CEA194-496A-FF4E-A779-05C287DA7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259E91C-FC9E-C44B-B6F4-9F427043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5C7-1AEA-EE4E-BEB2-6D7BAAAC55C9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FE0EBA-5E12-1647-8581-B5ED0BCE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A40F20-67AF-D842-BBBC-89BAA9BAF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1A80-FA8A-274B-BA8B-F51420AAA7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29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A0E5E-BBD0-4B47-9F4F-6325FA2A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DAAA67-3CA3-7945-9F13-2C2808C6B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D40639-F38B-524C-ACEA-A9615411E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FFB84E0-A42C-1044-A0E7-B19564C24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1BA3DAB-5286-FA40-8E74-270FC5809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AFF17F-9097-7246-9139-8D7A27F3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5C7-1AEA-EE4E-BEB2-6D7BAAAC55C9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486BE04-EBA7-8A45-A7FD-29E3522EC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B1A660-6F67-F549-88BC-BB53945F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1A80-FA8A-274B-BA8B-F51420AAA7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15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3039F-5FA1-D64B-B274-824C0D17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20D7BBE-A835-8443-81BA-F6E1AED3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5C7-1AEA-EE4E-BEB2-6D7BAAAC55C9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BF2ADD1-F9F5-6743-A8D4-D417E943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B51294A-BBFE-0540-865D-DE0AC497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1A80-FA8A-274B-BA8B-F51420AAA7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18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9888BEE-B736-1E4D-A414-02A09831C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5C7-1AEA-EE4E-BEB2-6D7BAAAC55C9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6EEB2D-2EC2-A64F-998A-8F2002FC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FB3336-1E91-2349-B70D-7202F652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1A80-FA8A-274B-BA8B-F51420AAA7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51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DC316-EE44-7D4D-83A7-F53A9C946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F8D745-4C47-884C-83DB-79FE95B53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290547-30D0-6441-A162-6CAB8B2FA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D2DF80-B72D-CC4F-9308-68BAD7B5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5C7-1AEA-EE4E-BEB2-6D7BAAAC55C9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BA1C9C-E492-8A4F-B9CC-DDCCD020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8D0AC7-E488-924B-AE8D-2E1332A0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1A80-FA8A-274B-BA8B-F51420AAA7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65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B1BD3-9D67-3942-A0F6-F57E3DEE2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F00F186-BA8E-A248-B2ED-2A9032CC3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08B3204-98D0-2843-A9B4-819E1D8B0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01391D-DC9B-7949-BB89-EB37D5CAE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5C7-1AEA-EE4E-BEB2-6D7BAAAC55C9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6F2E0A-CFD5-A148-AD70-E51234468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8C5825-C2A4-3741-B630-3EF62870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31A80-FA8A-274B-BA8B-F51420AAA7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51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6842D5-868E-C84E-B171-1F66751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5BCB7F-C406-B942-888B-0077C0440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17B0DC-07D6-614C-848C-A8D81E15E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C25C7-1AEA-EE4E-BEB2-6D7BAAAC55C9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C8225-362E-DE48-8491-DCB8E4457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3CB79F-A0EC-734C-944C-2DE11B9ED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1A80-FA8A-274B-BA8B-F51420AAA7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6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BB67FD-6F50-BC4C-A241-B8A4FF0A2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pt-BR" sz="3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Como lidar com a Emoção - sua e da contraparte -  na Negociação?  O risco da escalada. A importância de respeito à autonomia do outro e  do reconhecimento. Papel da  empatia. Entendendo os papeis de cada um. A importância dos gestos.</a:t>
            </a:r>
            <a:r>
              <a:rPr lang="pt-BR" sz="3700" dirty="0">
                <a:effectLst/>
              </a:rPr>
              <a:t> </a:t>
            </a:r>
            <a:endParaRPr lang="pt-BR" sz="37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145DB0-98AD-F043-9F8B-DE1EBEDA4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endParaRPr lang="pt-BR"/>
          </a:p>
          <a:p>
            <a:pPr algn="l"/>
            <a:r>
              <a:rPr lang="pt-BR"/>
              <a:t>Professor Doutor Ruy Pereira Camilo Junior</a:t>
            </a:r>
          </a:p>
        </p:txBody>
      </p:sp>
    </p:spTree>
    <p:extLst>
      <p:ext uri="{BB962C8B-B14F-4D97-AF65-F5344CB8AC3E}">
        <p14:creationId xmlns:p14="http://schemas.microsoft.com/office/powerpoint/2010/main" val="3866743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7F261-A55E-484B-88E3-18508027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Respeito e reconhecimento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9E1E47-7A3B-B54D-951F-B2D1644BC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Preste atenção se você está reconhecendo o outro:</a:t>
            </a:r>
          </a:p>
          <a:p>
            <a:pPr marL="0" indent="0">
              <a:buNone/>
            </a:pPr>
            <a:endParaRPr lang="pt-BR" dirty="0"/>
          </a:p>
          <a:p>
            <a:pPr marL="514350" indent="-514350">
              <a:buAutoNum type="alphaLcParenR"/>
            </a:pPr>
            <a:r>
              <a:rPr lang="pt-BR" dirty="0"/>
              <a:t>Mostre que você ouviu o que o outro disse fazendo paráfrase. Por vezes as pessoas são repetitivas porque </a:t>
            </a:r>
            <a:r>
              <a:rPr lang="pt-BR" dirty="0" err="1"/>
              <a:t>nao</a:t>
            </a:r>
            <a:r>
              <a:rPr lang="pt-BR" dirty="0"/>
              <a:t> entendem se </a:t>
            </a:r>
            <a:r>
              <a:rPr lang="pt-BR" dirty="0" err="1"/>
              <a:t>voce</a:t>
            </a:r>
            <a:r>
              <a:rPr lang="pt-BR" dirty="0"/>
              <a:t> ouviu.</a:t>
            </a:r>
          </a:p>
          <a:p>
            <a:pPr marL="514350" indent="-514350">
              <a:buAutoNum type="alphaLcParenR"/>
            </a:pPr>
            <a:r>
              <a:rPr lang="pt-BR" dirty="0"/>
              <a:t>Reflita sobre o que ouviu</a:t>
            </a:r>
          </a:p>
          <a:p>
            <a:pPr marL="514350" indent="-514350">
              <a:buAutoNum type="alphaLcParenR"/>
            </a:pPr>
            <a:r>
              <a:rPr lang="pt-BR" dirty="0"/>
              <a:t>Dê feedback preferencialmente positivo (Tom Brady)</a:t>
            </a:r>
          </a:p>
          <a:p>
            <a:pPr marL="514350" indent="-514350">
              <a:buAutoNum type="alphaLcParenR"/>
            </a:pPr>
            <a:r>
              <a:rPr lang="pt-BR" dirty="0"/>
              <a:t>Mostre empatia. É diferente de pena ou de simpatia. É </a:t>
            </a:r>
            <a:r>
              <a:rPr lang="pt-BR" dirty="0" err="1"/>
              <a:t>por-se</a:t>
            </a:r>
            <a:r>
              <a:rPr lang="pt-BR" dirty="0"/>
              <a:t> no lugar do outro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998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951ED-F3A8-4348-8FFE-A724AE765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Estabelecimento de vínculo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0D8E2E-EC5E-6042-B7DD-6B1E91CA0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pt-BR" dirty="0"/>
              <a:t>Trate sempre o outro como colega</a:t>
            </a:r>
          </a:p>
          <a:p>
            <a:pPr marL="514350" indent="-514350">
              <a:buAutoNum type="alphaLcParenR"/>
            </a:pPr>
            <a:r>
              <a:rPr lang="pt-BR" dirty="0"/>
              <a:t>Encontre vínculos em comum</a:t>
            </a:r>
          </a:p>
          <a:p>
            <a:pPr marL="514350" indent="-514350">
              <a:buAutoNum type="alphaLcParenR"/>
            </a:pPr>
            <a:r>
              <a:rPr lang="pt-BR" dirty="0"/>
              <a:t>Em vez de falar de tempo, traga questões mais pessoais</a:t>
            </a:r>
          </a:p>
          <a:p>
            <a:pPr marL="514350" indent="-514350">
              <a:buAutoNum type="alphaLcParenR"/>
            </a:pPr>
            <a:r>
              <a:rPr lang="pt-BR" dirty="0"/>
              <a:t>Trate o problema como dos dois</a:t>
            </a:r>
          </a:p>
          <a:p>
            <a:pPr marL="514350" indent="-514350">
              <a:buAutoNum type="alphaLcParenR"/>
            </a:pPr>
            <a:r>
              <a:rPr lang="pt-BR" dirty="0"/>
              <a:t>Sente-se ao lado da pessoa, e não do outro lado da mesa</a:t>
            </a:r>
          </a:p>
          <a:p>
            <a:pPr marL="514350" indent="-514350">
              <a:buAutoNum type="alphaLcParenR"/>
            </a:pPr>
            <a:r>
              <a:rPr lang="pt-BR" dirty="0" err="1"/>
              <a:t>Nao</a:t>
            </a:r>
            <a:r>
              <a:rPr lang="pt-BR" dirty="0"/>
              <a:t> fale demais.  Evite dominar a conversa. Pare de diga: quero ouvir você</a:t>
            </a:r>
          </a:p>
          <a:p>
            <a:pPr marL="514350" indent="-514350">
              <a:buAutoNum type="alphaLcParenR"/>
            </a:pPr>
            <a:r>
              <a:rPr lang="pt-BR" dirty="0"/>
              <a:t>Se você </a:t>
            </a:r>
            <a:r>
              <a:rPr lang="pt-BR" dirty="0" err="1"/>
              <a:t>nao</a:t>
            </a:r>
            <a:r>
              <a:rPr lang="pt-BR" dirty="0"/>
              <a:t> decidir, pergunte ao outro quais os bons argumentos que ele tem para você usar com seu chefe.</a:t>
            </a:r>
          </a:p>
          <a:p>
            <a:pPr marL="0" indent="0">
              <a:buNone/>
            </a:pPr>
            <a:endParaRPr lang="pt-BR" dirty="0"/>
          </a:p>
          <a:p>
            <a:pPr marL="514350" indent="-514350">
              <a:buAutoNum type="alphaLcParenR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6727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E1B0A-6BF4-8440-A602-4B4963E3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Autonomia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E59DE9-696B-764F-A445-5BB72F0D4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Conforme a gravidade da decisão, INFORME, CONSULTE OU NEGOCIE.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Quando você consulta quem é afetado, ela se parte do processo decisório e aceita mais facilmente a decisão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Do contrário a pessoa vai dizer: nem fui consultada!</a:t>
            </a:r>
          </a:p>
        </p:txBody>
      </p:sp>
    </p:spTree>
    <p:extLst>
      <p:ext uri="{BB962C8B-B14F-4D97-AF65-F5344CB8AC3E}">
        <p14:creationId xmlns:p14="http://schemas.microsoft.com/office/powerpoint/2010/main" val="426274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57E36C-AD12-A544-A311-17D1F729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/>
              <a:t>Status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2ABEA8-352B-2D42-BB81-B82793DB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pt-BR" sz="1500"/>
              <a:t>Reconheça o status formal do outro. Isso é muito cultural</a:t>
            </a:r>
          </a:p>
          <a:p>
            <a:pPr marL="0" indent="0">
              <a:buNone/>
            </a:pPr>
            <a:r>
              <a:rPr lang="pt-BR" sz="1500"/>
              <a:t>Exemplo: Estados Unidos vs. Alemanha </a:t>
            </a:r>
          </a:p>
          <a:p>
            <a:pPr marL="0" indent="0">
              <a:buNone/>
            </a:pPr>
            <a:endParaRPr lang="pt-BR" sz="1500"/>
          </a:p>
          <a:p>
            <a:r>
              <a:rPr lang="pt-BR" sz="1500"/>
              <a:t>Reconheça o status informal da pessoa. Exemplo: enfermeira experiente vs. Jovem médico</a:t>
            </a:r>
          </a:p>
          <a:p>
            <a:endParaRPr lang="pt-BR" sz="1500"/>
          </a:p>
          <a:p>
            <a:r>
              <a:rPr lang="pt-BR" sz="1500"/>
              <a:t>Não caia porém no erro de sobrevalorizar a ideia de quem está em posição hierárquica. Não esqueça que organizações são artificiais.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8D7DCF-B72F-0C46-AA51-26A8A53DCC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5" r="18887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21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F96D8F-8CAC-D544-8AAD-6B3D81E38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partes estão confortáveis com seus papéis?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1959E6-FDCC-3F43-9CD1-A43F92697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Papeis convencionais: como os filhos combinam cuidar de um pai doente?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Papéis temporários: no contexto você pode ser</a:t>
            </a:r>
          </a:p>
          <a:p>
            <a:pPr marL="0" indent="0">
              <a:buNone/>
            </a:pPr>
            <a:r>
              <a:rPr lang="pt-BR" dirty="0"/>
              <a:t>O DURÃO</a:t>
            </a:r>
          </a:p>
          <a:p>
            <a:pPr marL="0" indent="0">
              <a:buNone/>
            </a:pPr>
            <a:r>
              <a:rPr lang="pt-BR" dirty="0"/>
              <a:t>O AMIGO</a:t>
            </a:r>
          </a:p>
          <a:p>
            <a:pPr marL="0" indent="0">
              <a:buNone/>
            </a:pPr>
            <a:r>
              <a:rPr lang="pt-BR" dirty="0"/>
              <a:t>CASSANDRA</a:t>
            </a:r>
          </a:p>
          <a:p>
            <a:pPr marL="0" indent="0">
              <a:buNone/>
            </a:pPr>
            <a:r>
              <a:rPr lang="pt-BR" dirty="0"/>
              <a:t>ADVOGADO DO DIABO</a:t>
            </a:r>
          </a:p>
          <a:p>
            <a:pPr marL="0" indent="0">
              <a:buNone/>
            </a:pPr>
            <a:r>
              <a:rPr lang="pt-BR" dirty="0"/>
              <a:t>DESATADOR DE NÓS</a:t>
            </a:r>
          </a:p>
          <a:p>
            <a:pPr marL="0" indent="0">
              <a:buNone/>
            </a:pPr>
            <a:r>
              <a:rPr lang="pt-BR"/>
              <a:t>ETC...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153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B3495F-5BFB-5246-85A1-4EA27B3B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9" y="1012536"/>
            <a:ext cx="461330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¨São tantas emoções....¨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A53242-8EC5-E84B-BD23-78F3E6D10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4389120"/>
            <a:ext cx="4408228" cy="1192815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indent="0">
              <a:buNone/>
            </a:pP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possível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ser </a:t>
            </a:r>
            <a:r>
              <a:rPr lang="en-US" sz="2400" dirty="0" err="1"/>
              <a:t>emotivo</a:t>
            </a:r>
            <a:r>
              <a:rPr lang="en-US" sz="2400" dirty="0"/>
              <a:t> </a:t>
            </a:r>
            <a:r>
              <a:rPr lang="en-US" sz="2400" dirty="0" err="1"/>
              <a:t>nas</a:t>
            </a:r>
            <a:r>
              <a:rPr lang="en-US" sz="2400" dirty="0"/>
              <a:t> </a:t>
            </a:r>
            <a:r>
              <a:rPr lang="en-US" sz="2400" dirty="0" err="1"/>
              <a:t>negociações</a:t>
            </a:r>
            <a:r>
              <a:rPr lang="en-US" sz="2400" dirty="0"/>
              <a:t>? </a:t>
            </a:r>
            <a:r>
              <a:rPr lang="en-US" sz="2400" dirty="0" err="1"/>
              <a:t>Emoção</a:t>
            </a:r>
            <a:r>
              <a:rPr lang="en-US" sz="2400" dirty="0"/>
              <a:t> </a:t>
            </a:r>
            <a:r>
              <a:rPr lang="en-US" sz="2400" dirty="0" err="1"/>
              <a:t>atrapalha</a:t>
            </a:r>
            <a:r>
              <a:rPr lang="en-US" sz="2400" dirty="0"/>
              <a:t> a </a:t>
            </a:r>
            <a:r>
              <a:rPr lang="en-US" sz="2400" dirty="0" err="1"/>
              <a:t>negociação</a:t>
            </a:r>
            <a:r>
              <a:rPr lang="en-US" sz="2400" dirty="0"/>
              <a:t>? Como </a:t>
            </a:r>
            <a:r>
              <a:rPr lang="en-US" sz="2400" dirty="0" err="1"/>
              <a:t>lidamos</a:t>
            </a:r>
            <a:r>
              <a:rPr lang="en-US" sz="2400" dirty="0"/>
              <a:t> com </a:t>
            </a:r>
            <a:r>
              <a:rPr lang="en-US" sz="2400" dirty="0" err="1"/>
              <a:t>ela</a:t>
            </a:r>
            <a:r>
              <a:rPr lang="en-US" sz="24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573B94B-10F0-AA48-AC37-83CDEBCEF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26" r="29874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584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BB56E0-F9E7-0540-84D0-F32FD6134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035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12581B-83E5-DC44-AF55-BDC3EC9E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pt-BR" sz="5000">
                <a:solidFill>
                  <a:schemeClr val="bg1"/>
                </a:solidFill>
              </a:rPr>
              <a:t>A lição de Roger Fisher e Daniel Shapiro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3F6A73-9796-B347-9680-DF1D68DA9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>
                <a:solidFill>
                  <a:schemeClr val="bg1"/>
                </a:solidFill>
              </a:rPr>
              <a:t>¨Nós não podemos parar de ter emoções do mesmo modo como não podemos parar de ter pensamentos. O desafio é aprender a estimular emoções nos outros e em nós mesmo que possam ajudar a negociação¨.</a:t>
            </a: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9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B60E80-11B8-764F-BC8F-5F686073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pt-BR" sz="5100"/>
              <a:t>Emoções negativas podem ser obstáculos para a negociação</a:t>
            </a:r>
          </a:p>
        </p:txBody>
      </p:sp>
      <p:cxnSp>
        <p:nvCxnSpPr>
          <p:cNvPr id="105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spaço Reservado para Conteúdo 2">
            <a:extLst>
              <a:ext uri="{FF2B5EF4-FFF2-40B4-BE49-F238E27FC236}">
                <a16:creationId xmlns:a16="http://schemas.microsoft.com/office/drawing/2014/main" id="{58B2E11E-12F8-2644-B0E6-92A5F4CF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pt-BR" sz="1700"/>
              <a:t>Efeito túnel: só prestamos atenção nelas e desviamos o foco do que é importante</a:t>
            </a:r>
          </a:p>
          <a:p>
            <a:r>
              <a:rPr lang="pt-BR" sz="1700"/>
              <a:t>Compromete a relação</a:t>
            </a:r>
          </a:p>
          <a:p>
            <a:r>
              <a:rPr lang="pt-BR" sz="1700"/>
              <a:t>Pode ser usada contra você (quantas vezes a pessoa tem mais argumentos, e fica fragilizada por sua postura)</a:t>
            </a:r>
          </a:p>
          <a:p>
            <a:r>
              <a:rPr lang="pt-BR" sz="1700"/>
              <a:t>Emoção afeta nosso corpo e nosso pensamento.</a:t>
            </a:r>
          </a:p>
          <a:p>
            <a:r>
              <a:rPr lang="pt-BR" sz="1700"/>
              <a:t>Risco de escalada</a:t>
            </a:r>
          </a:p>
          <a:p>
            <a:endParaRPr lang="pt-BR" sz="1700"/>
          </a:p>
          <a:p>
            <a:pPr marL="0" indent="0">
              <a:buNone/>
            </a:pPr>
            <a:r>
              <a:rPr lang="pt-BR" sz="1700"/>
              <a:t>Elevar a voz faz com que você não seja ouvido. Quanto mais grave a situacao, mais atenção você deve dar ao seu tom de voz</a:t>
            </a:r>
          </a:p>
        </p:txBody>
      </p:sp>
    </p:spTree>
    <p:extLst>
      <p:ext uri="{BB962C8B-B14F-4D97-AF65-F5344CB8AC3E}">
        <p14:creationId xmlns:p14="http://schemas.microsoft.com/office/powerpoint/2010/main" val="111314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712A1D-8FAF-7343-9DA1-CDFB842C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pt-BR" sz="5100"/>
              <a:t>Emoções positivas podem ajudar a negociação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AE51BC-B847-604D-9FC8-310C2BA69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pt-BR" sz="2400"/>
              <a:t>Criam ambiente de coleguismo e confiança</a:t>
            </a:r>
          </a:p>
          <a:p>
            <a:endParaRPr lang="pt-BR" sz="2400"/>
          </a:p>
          <a:p>
            <a:r>
              <a:rPr lang="pt-BR" sz="2400"/>
              <a:t>Motivam você a continuar negociando (e construindo valor para ambas as partes)</a:t>
            </a:r>
          </a:p>
          <a:p>
            <a:endParaRPr lang="pt-BR" sz="2400"/>
          </a:p>
          <a:p>
            <a:r>
              <a:rPr lang="pt-BR" sz="2400"/>
              <a:t>Reforçam a relação </a:t>
            </a:r>
          </a:p>
        </p:txBody>
      </p:sp>
    </p:spTree>
    <p:extLst>
      <p:ext uri="{BB962C8B-B14F-4D97-AF65-F5344CB8AC3E}">
        <p14:creationId xmlns:p14="http://schemas.microsoft.com/office/powerpoint/2010/main" val="498393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10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EE7DFC-2F97-D446-B589-867F2054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57101" cy="4480726"/>
          </a:xfrm>
        </p:spPr>
        <p:txBody>
          <a:bodyPr>
            <a:normAutofit/>
          </a:bodyPr>
          <a:lstStyle/>
          <a:p>
            <a:pPr algn="r"/>
            <a:r>
              <a:rPr lang="pt-BR" sz="3600"/>
              <a:t>Usar como lente e como alavanca cinco temas fundamentais, em matéria de emoção</a:t>
            </a:r>
          </a:p>
        </p:txBody>
      </p:sp>
      <p:cxnSp>
        <p:nvCxnSpPr>
          <p:cNvPr id="87" name="Straight Connector 1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Espaço Reservado para Conteúdo 2">
            <a:extLst>
              <a:ext uri="{FF2B5EF4-FFF2-40B4-BE49-F238E27FC236}">
                <a16:creationId xmlns:a16="http://schemas.microsoft.com/office/drawing/2014/main" id="{328D0205-9BF3-C799-8AE6-C877503508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963433"/>
              </p:ext>
            </p:extLst>
          </p:nvPr>
        </p:nvGraphicFramePr>
        <p:xfrm>
          <a:off x="5170778" y="1188637"/>
          <a:ext cx="4780416" cy="448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309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3A9C19-1D99-3C47-BA92-6F32C102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 err="1"/>
              <a:t>Vamos</a:t>
            </a:r>
            <a:r>
              <a:rPr lang="en-US" sz="2400" dirty="0"/>
              <a:t> </a:t>
            </a:r>
            <a:r>
              <a:rPr lang="en-US" sz="2400" dirty="0" err="1"/>
              <a:t>fazer</a:t>
            </a:r>
            <a:r>
              <a:rPr lang="en-US" sz="2400" dirty="0"/>
              <a:t> um </a:t>
            </a:r>
            <a:r>
              <a:rPr lang="en-US" sz="2400" dirty="0" err="1"/>
              <a:t>pouco</a:t>
            </a:r>
            <a:r>
              <a:rPr lang="en-US" sz="2400" dirty="0"/>
              <a:t> de </a:t>
            </a:r>
            <a:r>
              <a:rPr lang="en-US" sz="2400" dirty="0" err="1"/>
              <a:t>teatro</a:t>
            </a:r>
            <a:r>
              <a:rPr lang="en-US" sz="2400" dirty="0"/>
              <a:t>...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com </a:t>
            </a:r>
            <a:r>
              <a:rPr lang="en-US" sz="2400" dirty="0" err="1"/>
              <a:t>doença</a:t>
            </a:r>
            <a:r>
              <a:rPr lang="en-US" sz="2400" dirty="0"/>
              <a:t> grave, </a:t>
            </a:r>
            <a:r>
              <a:rPr lang="en-US" sz="2400" dirty="0" err="1"/>
              <a:t>foi</a:t>
            </a:r>
            <a:r>
              <a:rPr lang="en-US" sz="2400" dirty="0"/>
              <a:t> </a:t>
            </a:r>
            <a:r>
              <a:rPr lang="en-US" sz="2400" dirty="0" err="1"/>
              <a:t>mandada</a:t>
            </a:r>
            <a:r>
              <a:rPr lang="en-US" sz="2400" dirty="0"/>
              <a:t> </a:t>
            </a:r>
            <a:r>
              <a:rPr lang="en-US" sz="2400" dirty="0" err="1"/>
              <a:t>embora</a:t>
            </a:r>
            <a:r>
              <a:rPr lang="en-US" sz="2400" dirty="0"/>
              <a:t> de </a:t>
            </a:r>
            <a:r>
              <a:rPr lang="en-US" sz="2400" dirty="0" err="1"/>
              <a:t>empresa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crise </a:t>
            </a:r>
            <a:r>
              <a:rPr lang="en-US" sz="2400" dirty="0" err="1"/>
              <a:t>financeira</a:t>
            </a:r>
            <a:r>
              <a:rPr lang="en-US" sz="2400" dirty="0"/>
              <a:t> e </a:t>
            </a:r>
            <a:r>
              <a:rPr lang="en-US" sz="2400" dirty="0" err="1"/>
              <a:t>ficará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plano</a:t>
            </a:r>
            <a:r>
              <a:rPr lang="en-US" sz="2400" dirty="0"/>
              <a:t> de </a:t>
            </a:r>
            <a:r>
              <a:rPr lang="en-US" sz="2400" dirty="0" err="1"/>
              <a:t>saúde</a:t>
            </a:r>
            <a:br>
              <a:rPr lang="en-US" sz="2400" dirty="0"/>
            </a:br>
            <a:r>
              <a:rPr lang="en-US" sz="2400" dirty="0" err="1"/>
              <a:t>Empresa</a:t>
            </a:r>
            <a:r>
              <a:rPr lang="en-US" sz="2400" dirty="0"/>
              <a:t> </a:t>
            </a:r>
            <a:r>
              <a:rPr lang="en-US" sz="2400" dirty="0" err="1"/>
              <a:t>justifica</a:t>
            </a:r>
            <a:r>
              <a:rPr lang="en-US" sz="2400" dirty="0"/>
              <a:t> que </a:t>
            </a:r>
            <a:r>
              <a:rPr lang="en-US" sz="2400" dirty="0" err="1"/>
              <a:t>não</a:t>
            </a:r>
            <a:r>
              <a:rPr lang="en-US" sz="2400" dirty="0"/>
              <a:t> </a:t>
            </a:r>
            <a:r>
              <a:rPr lang="en-US" sz="2400" dirty="0" err="1"/>
              <a:t>tem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continuar</a:t>
            </a:r>
            <a:r>
              <a:rPr lang="en-US" sz="2400" dirty="0"/>
              <a:t> </a:t>
            </a:r>
            <a:r>
              <a:rPr lang="en-US" sz="2400" dirty="0" err="1"/>
              <a:t>pagando</a:t>
            </a:r>
            <a:r>
              <a:rPr lang="en-US" sz="2400" dirty="0"/>
              <a:t>. </a:t>
            </a:r>
            <a:r>
              <a:rPr lang="en-US" sz="2400" dirty="0" err="1"/>
              <a:t>Salário</a:t>
            </a:r>
            <a:r>
              <a:rPr lang="en-US" sz="2400" dirty="0"/>
              <a:t> alto. Se </a:t>
            </a:r>
            <a:r>
              <a:rPr lang="en-US" sz="2400" dirty="0" err="1"/>
              <a:t>não</a:t>
            </a:r>
            <a:r>
              <a:rPr lang="en-US" sz="2400" dirty="0"/>
              <a:t> mandar </a:t>
            </a:r>
            <a:r>
              <a:rPr lang="en-US" sz="2400" dirty="0" err="1"/>
              <a:t>embora</a:t>
            </a:r>
            <a:r>
              <a:rPr lang="en-US" sz="2400" dirty="0"/>
              <a:t>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, </a:t>
            </a:r>
            <a:r>
              <a:rPr lang="en-US" sz="2400" dirty="0" err="1"/>
              <a:t>terá</a:t>
            </a:r>
            <a:r>
              <a:rPr lang="en-US" sz="2400" dirty="0"/>
              <a:t> de </a:t>
            </a:r>
            <a:r>
              <a:rPr lang="en-US" sz="2400" dirty="0" err="1"/>
              <a:t>dispensar</a:t>
            </a:r>
            <a:r>
              <a:rPr lang="en-US" sz="2400" dirty="0"/>
              <a:t> 5 </a:t>
            </a:r>
            <a:r>
              <a:rPr lang="en-US" sz="2400" dirty="0" err="1"/>
              <a:t>funcionários</a:t>
            </a:r>
            <a:r>
              <a:rPr lang="en-US" sz="2400" dirty="0"/>
              <a:t> </a:t>
            </a:r>
            <a:r>
              <a:rPr lang="en-US" sz="2400" dirty="0" err="1"/>
              <a:t>chave</a:t>
            </a:r>
            <a:r>
              <a:rPr lang="en-US" sz="2400" dirty="0"/>
              <a:t>…</a:t>
            </a:r>
          </a:p>
        </p:txBody>
      </p:sp>
      <p:pic>
        <p:nvPicPr>
          <p:cNvPr id="4" name="Espaço Reservado para Conteúdo 3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74A26237-F015-C440-998D-1233EFBD3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894" y="1266742"/>
            <a:ext cx="2453467" cy="1992631"/>
          </a:xfrm>
          <a:prstGeom prst="rect">
            <a:avLst/>
          </a:prstGeom>
        </p:spPr>
      </p:pic>
      <p:pic>
        <p:nvPicPr>
          <p:cNvPr id="6" name="Imagem 5" descr="Pessoas olhando para a câmera&#10;&#10;Descrição gerada automaticamente">
            <a:extLst>
              <a:ext uri="{FF2B5EF4-FFF2-40B4-BE49-F238E27FC236}">
                <a16:creationId xmlns:a16="http://schemas.microsoft.com/office/drawing/2014/main" id="{B022DA65-811D-1C49-BC5D-3944959C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40" y="3581108"/>
            <a:ext cx="2020776" cy="19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1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3A9C19-1D99-3C47-BA92-6F32C102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 err="1"/>
              <a:t>Vamos</a:t>
            </a:r>
            <a:r>
              <a:rPr lang="en-US" sz="2400" dirty="0"/>
              <a:t> </a:t>
            </a:r>
            <a:r>
              <a:rPr lang="en-US" sz="2400" dirty="0" err="1"/>
              <a:t>fazer</a:t>
            </a:r>
            <a:r>
              <a:rPr lang="en-US" sz="2400" dirty="0"/>
              <a:t> um </a:t>
            </a:r>
            <a:r>
              <a:rPr lang="en-US" sz="2400" dirty="0" err="1"/>
              <a:t>pouco</a:t>
            </a:r>
            <a:r>
              <a:rPr lang="en-US" sz="2400" dirty="0"/>
              <a:t> de </a:t>
            </a:r>
            <a:r>
              <a:rPr lang="en-US" sz="2400" dirty="0" err="1"/>
              <a:t>teatro</a:t>
            </a:r>
            <a:r>
              <a:rPr lang="en-US" sz="2400" dirty="0"/>
              <a:t>...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 err="1"/>
              <a:t>Casal</a:t>
            </a:r>
            <a:r>
              <a:rPr lang="en-US" sz="2400" dirty="0"/>
              <a:t> </a:t>
            </a:r>
            <a:r>
              <a:rPr lang="en-US" sz="2400" dirty="0" err="1"/>
              <a:t>divorciado</a:t>
            </a:r>
            <a:r>
              <a:rPr lang="en-US" sz="2400" dirty="0"/>
              <a:t>. </a:t>
            </a:r>
            <a:r>
              <a:rPr lang="en-US" sz="2400" dirty="0" err="1"/>
              <a:t>Mãe</a:t>
            </a:r>
            <a:r>
              <a:rPr lang="en-US" sz="2400" dirty="0"/>
              <a:t> </a:t>
            </a:r>
            <a:r>
              <a:rPr lang="en-US" sz="2400" dirty="0" err="1"/>
              <a:t>tem</a:t>
            </a:r>
            <a:r>
              <a:rPr lang="en-US" sz="2400" dirty="0"/>
              <a:t> a </a:t>
            </a:r>
            <a:r>
              <a:rPr lang="en-US" sz="2400" dirty="0" err="1"/>
              <a:t>guarda</a:t>
            </a:r>
            <a:r>
              <a:rPr lang="en-US" sz="2400" dirty="0"/>
              <a:t> e, por </a:t>
            </a:r>
            <a:r>
              <a:rPr lang="en-US" sz="2400" dirty="0" err="1"/>
              <a:t>isso</a:t>
            </a:r>
            <a:r>
              <a:rPr lang="en-US" sz="2400" dirty="0"/>
              <a:t>, </a:t>
            </a:r>
            <a:r>
              <a:rPr lang="en-US" sz="2400" dirty="0" err="1"/>
              <a:t>pode</a:t>
            </a:r>
            <a:r>
              <a:rPr lang="en-US" sz="2400" dirty="0"/>
              <a:t> definer o </a:t>
            </a:r>
            <a:r>
              <a:rPr lang="en-US" sz="2400" dirty="0" err="1"/>
              <a:t>domicílio</a:t>
            </a:r>
            <a:r>
              <a:rPr lang="en-US" sz="2400" dirty="0"/>
              <a:t> do </a:t>
            </a:r>
            <a:r>
              <a:rPr lang="en-US" sz="2400" dirty="0" err="1"/>
              <a:t>menor</a:t>
            </a:r>
            <a:r>
              <a:rPr lang="en-US" sz="2400" dirty="0"/>
              <a:t>. Decide mudar para </a:t>
            </a:r>
            <a:r>
              <a:rPr lang="en-US" sz="2400" dirty="0" err="1"/>
              <a:t>Estados</a:t>
            </a:r>
            <a:r>
              <a:rPr lang="en-US" sz="2400" dirty="0"/>
              <a:t> Unidos</a:t>
            </a:r>
            <a:br>
              <a:rPr lang="en-US" sz="2400" dirty="0"/>
            </a:br>
            <a:r>
              <a:rPr lang="en-US" sz="2400" dirty="0"/>
              <a:t>Pai </a:t>
            </a:r>
            <a:r>
              <a:rPr lang="en-US" sz="2400" dirty="0" err="1"/>
              <a:t>quer</a:t>
            </a:r>
            <a:r>
              <a:rPr lang="en-US" sz="2400" dirty="0"/>
              <a:t> que </a:t>
            </a:r>
            <a:r>
              <a:rPr lang="en-US" sz="2400" dirty="0" err="1"/>
              <a:t>filho</a:t>
            </a:r>
            <a:r>
              <a:rPr lang="en-US" sz="2400" dirty="0"/>
              <a:t> fique </a:t>
            </a:r>
            <a:r>
              <a:rPr lang="en-US" sz="2400" dirty="0" err="1"/>
              <a:t>em</a:t>
            </a:r>
            <a:r>
              <a:rPr lang="en-US" sz="2400" dirty="0"/>
              <a:t> São Paulo, para </a:t>
            </a:r>
            <a:r>
              <a:rPr lang="en-US" sz="2400" dirty="0" err="1"/>
              <a:t>pode</a:t>
            </a:r>
            <a:r>
              <a:rPr lang="en-US" sz="2400" dirty="0"/>
              <a:t> </a:t>
            </a:r>
            <a:r>
              <a:rPr lang="en-US" sz="2400" dirty="0" err="1"/>
              <a:t>vê</a:t>
            </a:r>
            <a:r>
              <a:rPr lang="en-US" sz="2400" dirty="0"/>
              <a:t>-lo </a:t>
            </a:r>
            <a:r>
              <a:rPr lang="en-US" sz="2400" dirty="0" err="1"/>
              <a:t>semanalmente</a:t>
            </a:r>
            <a:r>
              <a:rPr lang="en-US" sz="2400" dirty="0"/>
              <a:t> e </a:t>
            </a:r>
            <a:r>
              <a:rPr lang="en-US" sz="2400" dirty="0" err="1"/>
              <a:t>porque</a:t>
            </a:r>
            <a:r>
              <a:rPr lang="en-US" sz="2400" dirty="0"/>
              <a:t> </a:t>
            </a:r>
            <a:r>
              <a:rPr lang="en-US" sz="2400" dirty="0" err="1"/>
              <a:t>lhe</a:t>
            </a:r>
            <a:r>
              <a:rPr lang="en-US" sz="2400" dirty="0"/>
              <a:t> </a:t>
            </a:r>
            <a:r>
              <a:rPr lang="en-US" sz="2400" dirty="0" err="1"/>
              <a:t>parece</a:t>
            </a:r>
            <a:r>
              <a:rPr lang="en-US" sz="2400" dirty="0"/>
              <a:t> </a:t>
            </a:r>
            <a:r>
              <a:rPr lang="en-US" sz="2400" dirty="0" err="1"/>
              <a:t>melhor</a:t>
            </a:r>
            <a:r>
              <a:rPr lang="en-US" sz="2400" dirty="0"/>
              <a:t> para a </a:t>
            </a:r>
            <a:r>
              <a:rPr lang="en-US" sz="2400" dirty="0" err="1"/>
              <a:t>criança</a:t>
            </a:r>
            <a:endParaRPr lang="en-US" sz="2400" dirty="0"/>
          </a:p>
        </p:txBody>
      </p:sp>
      <p:pic>
        <p:nvPicPr>
          <p:cNvPr id="4" name="Espaço Reservado para Conteúdo 3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74A26237-F015-C440-998D-1233EFBD30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894" y="1266742"/>
            <a:ext cx="2453467" cy="1992631"/>
          </a:xfrm>
          <a:prstGeom prst="rect">
            <a:avLst/>
          </a:prstGeom>
        </p:spPr>
      </p:pic>
      <p:pic>
        <p:nvPicPr>
          <p:cNvPr id="6" name="Imagem 5" descr="Pessoas olhando para a câmera&#10;&#10;Descrição gerada automaticamente">
            <a:extLst>
              <a:ext uri="{FF2B5EF4-FFF2-40B4-BE49-F238E27FC236}">
                <a16:creationId xmlns:a16="http://schemas.microsoft.com/office/drawing/2014/main" id="{B022DA65-811D-1C49-BC5D-3944959CE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40" y="3581108"/>
            <a:ext cx="2020776" cy="19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3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7080F-2EE7-8448-B5A3-8FADB997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Respeito e Reconhecimento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A4F4533-3F87-9143-876D-301929482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Exija o respeito a você:</a:t>
            </a:r>
          </a:p>
          <a:p>
            <a:pPr marL="514350" indent="-514350">
              <a:buAutoNum type="alphaLcParenR"/>
            </a:pPr>
            <a:r>
              <a:rPr lang="pt-BR" dirty="0"/>
              <a:t>Especialmente quando for mulher e outros negociadores forem machistas;</a:t>
            </a:r>
          </a:p>
          <a:p>
            <a:pPr marL="514350" indent="-514350">
              <a:buAutoNum type="alphaLcParenR"/>
            </a:pPr>
            <a:r>
              <a:rPr lang="pt-BR" dirty="0"/>
              <a:t>Coloque suas posições com objetividade e focando os principais pontos</a:t>
            </a:r>
          </a:p>
          <a:p>
            <a:pPr marL="514350" indent="-514350">
              <a:buAutoNum type="alphaLcParenR"/>
            </a:pPr>
            <a:r>
              <a:rPr lang="pt-BR" dirty="0"/>
              <a:t>Use metáforas para ser expressivo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160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6" ma:contentTypeDescription="Crie um novo documento." ma:contentTypeScope="" ma:versionID="66f9a464c5f8b2bbfe198461755c292d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039b16e6fac43b79a128687017738e6c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Props1.xml><?xml version="1.0" encoding="utf-8"?>
<ds:datastoreItem xmlns:ds="http://schemas.openxmlformats.org/officeDocument/2006/customXml" ds:itemID="{0F9691E8-F2C3-463B-86F0-F2DF1C5538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C0612F-D5E8-4FAC-991D-0DAC99EDF0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D901A2-7243-4691-B6DF-B36D0514C9F0}">
  <ds:schemaRefs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ebba5f7d-3b76-4a58-9735-74f0064eafba"/>
    <ds:schemaRef ds:uri="http://schemas.microsoft.com/office/infopath/2007/PartnerControls"/>
    <ds:schemaRef ds:uri="4c414ac8-549e-4ca5-81e3-16b3f3eb5c2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783</Words>
  <Application>Microsoft Macintosh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do Office</vt:lpstr>
      <vt:lpstr>Como lidar com a Emoção - sua e da contraparte -  na Negociação?  O risco da escalada. A importância de respeito à autonomia do outro e  do reconhecimento. Papel da  empatia. Entendendo os papeis de cada um. A importância dos gestos. </vt:lpstr>
      <vt:lpstr>¨São tantas emoções....¨</vt:lpstr>
      <vt:lpstr>A lição de Roger Fisher e Daniel Shapiro</vt:lpstr>
      <vt:lpstr>Emoções negativas podem ser obstáculos para a negociação</vt:lpstr>
      <vt:lpstr>Emoções positivas podem ajudar a negociação </vt:lpstr>
      <vt:lpstr>Usar como lente e como alavanca cinco temas fundamentais, em matéria de emoção</vt:lpstr>
      <vt:lpstr>Vamos fazer um pouco de teatro...  Sua tia está com doença grave, foi mandada embora de empresa em crise financeira e ficará sem plano de saúde Empresa justifica que não tem como continuar pagando. Salário alto. Se não mandar embora sua tia, terá de dispensar 5 funcionários chave…</vt:lpstr>
      <vt:lpstr>Vamos fazer um pouco de teatro...  Casal divorciado. Mãe tem a guarda e, por isso, pode definer o domicílio do menor. Decide mudar para Estados Unidos Pai quer que filho fique em São Paulo, para pode vê-lo semanalmente e porque lhe parece melhor para a criança</vt:lpstr>
      <vt:lpstr>Respeito e Reconhecimento</vt:lpstr>
      <vt:lpstr>Respeito e reconhecimento</vt:lpstr>
      <vt:lpstr>Estabelecimento de vínculo</vt:lpstr>
      <vt:lpstr>Autonomia</vt:lpstr>
      <vt:lpstr>Status</vt:lpstr>
      <vt:lpstr>As partes estão confortáveis com seus papéis?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lidar com a Emoção - sua e da contraparte -  na Negociação?  O risco da escalada. A importância de respeito à autonomia do outro e  do reconhecimento. Papel da  empatia. Entendendo os papeis de cada um. A importância dos gestos. </dc:title>
  <dc:creator>Ruy Pereira Camilo Junior</dc:creator>
  <cp:lastModifiedBy>Ruy Camilo</cp:lastModifiedBy>
  <cp:revision>1</cp:revision>
  <dcterms:created xsi:type="dcterms:W3CDTF">2023-09-22T11:03:22Z</dcterms:created>
  <dcterms:modified xsi:type="dcterms:W3CDTF">2023-09-22T11:10:22Z</dcterms:modified>
</cp:coreProperties>
</file>