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handoutMasterIdLst>
    <p:handoutMasterId r:id="rId26"/>
  </p:handoutMasterIdLst>
  <p:sldIdLst>
    <p:sldId id="256" r:id="rId2"/>
    <p:sldId id="258" r:id="rId3"/>
    <p:sldId id="257" r:id="rId4"/>
    <p:sldId id="259" r:id="rId5"/>
    <p:sldId id="260" r:id="rId6"/>
    <p:sldId id="261" r:id="rId7"/>
    <p:sldId id="262" r:id="rId8"/>
    <p:sldId id="263" r:id="rId9"/>
    <p:sldId id="264" r:id="rId10"/>
    <p:sldId id="312" r:id="rId11"/>
    <p:sldId id="265" r:id="rId12"/>
    <p:sldId id="266" r:id="rId13"/>
    <p:sldId id="267" r:id="rId14"/>
    <p:sldId id="270" r:id="rId15"/>
    <p:sldId id="272" r:id="rId16"/>
    <p:sldId id="288" r:id="rId17"/>
    <p:sldId id="275" r:id="rId18"/>
    <p:sldId id="277" r:id="rId19"/>
    <p:sldId id="278" r:id="rId20"/>
    <p:sldId id="279" r:id="rId21"/>
    <p:sldId id="282" r:id="rId22"/>
    <p:sldId id="284" r:id="rId23"/>
    <p:sldId id="285" r:id="rId2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0" d="100"/>
          <a:sy n="70" d="100"/>
        </p:scale>
        <p:origin x="50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2019/5/20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‹nº›</a:t>
            </a:fld>
            <a:endParaRPr lang="zh-CN" altLang="en-US"/>
          </a:p>
        </p:txBody>
      </p:sp>
    </p:spTree>
    <p:extLst>
      <p:ext uri="{BB962C8B-B14F-4D97-AF65-F5344CB8AC3E}">
        <p14:creationId xmlns:p14="http://schemas.microsoft.com/office/powerpoint/2010/main" val="18550678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2019/5/20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‹nº›</a:t>
            </a:fld>
            <a:endParaRPr lang="zh-CN" altLang="en-US"/>
          </a:p>
        </p:txBody>
      </p:sp>
    </p:spTree>
    <p:extLst>
      <p:ext uri="{BB962C8B-B14F-4D97-AF65-F5344CB8AC3E}">
        <p14:creationId xmlns:p14="http://schemas.microsoft.com/office/powerpoint/2010/main" val="1815123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4766CBC-09C5-4E3A-91A8-BD6FBD7C172B}" type="datetimeFigureOut">
              <a:rPr lang="zh-CN" altLang="en-US" smtClean="0"/>
              <a:t>2019/5/20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CADD673-F1C5-4596-AE7E-FBA6C14628F0}" type="slidenum">
              <a:rPr lang="zh-CN" altLang="en-US" smtClean="0"/>
              <a:t>‹nº›</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4766CBC-09C5-4E3A-91A8-BD6FBD7C172B}" type="datetimeFigureOut">
              <a:rPr lang="zh-CN" altLang="en-US" smtClean="0"/>
              <a:t>2019/5/20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CADD673-F1C5-4596-AE7E-FBA6C14628F0}" type="slidenum">
              <a:rPr lang="zh-CN" altLang="en-US" smtClean="0"/>
              <a:t>‹nº›</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4766CBC-09C5-4E3A-91A8-BD6FBD7C172B}" type="datetimeFigureOut">
              <a:rPr lang="zh-CN" altLang="en-US" smtClean="0"/>
              <a:t>2019/5/20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CADD673-F1C5-4596-AE7E-FBA6C14628F0}" type="slidenum">
              <a:rPr lang="zh-CN" altLang="en-US" smtClean="0"/>
              <a:t>‹nº›</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4766CBC-09C5-4E3A-91A8-BD6FBD7C172B}" type="datetimeFigureOut">
              <a:rPr lang="zh-CN" altLang="en-US" smtClean="0"/>
              <a:t>2019/5/20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CADD673-F1C5-4596-AE7E-FBA6C14628F0}" type="slidenum">
              <a:rPr lang="zh-CN" altLang="en-US" smtClean="0"/>
              <a:t>‹nº›</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4766CBC-09C5-4E3A-91A8-BD6FBD7C172B}" type="datetimeFigureOut">
              <a:rPr lang="zh-CN" altLang="en-US" smtClean="0"/>
              <a:t>2019/5/20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CADD673-F1C5-4596-AE7E-FBA6C14628F0}" type="slidenum">
              <a:rPr lang="zh-CN" altLang="en-US" smtClean="0"/>
              <a:t>‹nº›</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4766CBC-09C5-4E3A-91A8-BD6FBD7C172B}" type="datetimeFigureOut">
              <a:rPr lang="zh-CN" altLang="en-US" smtClean="0"/>
              <a:t>2019/5/20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CADD673-F1C5-4596-AE7E-FBA6C14628F0}" type="slidenum">
              <a:rPr lang="zh-CN" altLang="en-US" smtClean="0"/>
              <a:t>‹nº›</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4766CBC-09C5-4E3A-91A8-BD6FBD7C172B}" type="datetimeFigureOut">
              <a:rPr lang="zh-CN" altLang="en-US" smtClean="0"/>
              <a:t>2019/5/20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CADD673-F1C5-4596-AE7E-FBA6C14628F0}" type="slidenum">
              <a:rPr lang="zh-CN" altLang="en-US" smtClean="0"/>
              <a:t>‹nº›</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4766CBC-09C5-4E3A-91A8-BD6FBD7C172B}" type="datetimeFigureOut">
              <a:rPr lang="zh-CN" altLang="en-US" smtClean="0"/>
              <a:t>2019/5/20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CADD673-F1C5-4596-AE7E-FBA6C14628F0}" type="slidenum">
              <a:rPr lang="zh-CN" altLang="en-US" smtClean="0"/>
              <a:t>‹nº›</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4766CBC-09C5-4E3A-91A8-BD6FBD7C172B}" type="datetimeFigureOut">
              <a:rPr lang="zh-CN" altLang="en-US" smtClean="0"/>
              <a:t>2019/5/20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CADD673-F1C5-4596-AE7E-FBA6C14628F0}" type="slidenum">
              <a:rPr lang="zh-CN" altLang="en-US" smtClean="0"/>
              <a:t>‹nº›</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4766CBC-09C5-4E3A-91A8-BD6FBD7C172B}" type="datetimeFigureOut">
              <a:rPr lang="zh-CN" altLang="en-US" smtClean="0"/>
              <a:t>2019/5/20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CADD673-F1C5-4596-AE7E-FBA6C14628F0}" type="slidenum">
              <a:rPr lang="zh-CN" altLang="en-US" smtClean="0"/>
              <a:t>‹nº›</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4766CBC-09C5-4E3A-91A8-BD6FBD7C172B}" type="datetimeFigureOut">
              <a:rPr lang="zh-CN" altLang="en-US" smtClean="0"/>
              <a:t>2019/5/20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CADD673-F1C5-4596-AE7E-FBA6C14628F0}" type="slidenum">
              <a:rPr lang="zh-CN" altLang="en-US" smtClean="0"/>
              <a:t>‹nº›</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766CBC-09C5-4E3A-91A8-BD6FBD7C172B}" type="datetimeFigureOut">
              <a:rPr lang="zh-CN" altLang="en-US" smtClean="0"/>
              <a:t>2019/5/20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ADD673-F1C5-4596-AE7E-FBA6C14628F0}" type="slidenum">
              <a:rPr lang="zh-CN" altLang="en-US" smtClean="0"/>
              <a:t>‹nº›</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nchor="ctr">
            <a:normAutofit fontScale="90000"/>
          </a:bodyPr>
          <a:lstStyle/>
          <a:p>
            <a:r>
              <a:rPr lang="en-US" altLang="zh-CN" dirty="0" smtClean="0"/>
              <a:t>Exploration and Exploitation in</a:t>
            </a:r>
            <a:br>
              <a:rPr lang="en-US" altLang="zh-CN" dirty="0" smtClean="0"/>
            </a:br>
            <a:r>
              <a:rPr lang="en-US" altLang="zh-CN" dirty="0" smtClean="0"/>
              <a:t>Organizational Learning</a:t>
            </a:r>
            <a:endParaRPr lang="zh-CN" altLang="en-US" dirty="0"/>
          </a:p>
        </p:txBody>
      </p:sp>
      <p:sp>
        <p:nvSpPr>
          <p:cNvPr id="3" name="副标题 2"/>
          <p:cNvSpPr>
            <a:spLocks noGrp="1"/>
          </p:cNvSpPr>
          <p:nvPr>
            <p:ph type="subTitle" idx="1"/>
          </p:nvPr>
        </p:nvSpPr>
        <p:spPr>
          <a:xfrm>
            <a:off x="1524000" y="3602038"/>
            <a:ext cx="9144000" cy="512762"/>
          </a:xfrm>
        </p:spPr>
        <p:txBody>
          <a:bodyPr/>
          <a:lstStyle/>
          <a:p>
            <a:r>
              <a:rPr lang="en-US" altLang="zh-CN" b="1" dirty="0" smtClean="0"/>
              <a:t>James G. March</a:t>
            </a:r>
            <a:endParaRPr lang="zh-CN" altLang="en-US" b="1" dirty="0"/>
          </a:p>
        </p:txBody>
      </p:sp>
      <p:sp>
        <p:nvSpPr>
          <p:cNvPr id="4" name="矩形 3"/>
          <p:cNvSpPr/>
          <p:nvPr/>
        </p:nvSpPr>
        <p:spPr>
          <a:xfrm>
            <a:off x="3774948" y="5257800"/>
            <a:ext cx="4642104" cy="461665"/>
          </a:xfrm>
          <a:prstGeom prst="rect">
            <a:avLst/>
          </a:prstGeom>
        </p:spPr>
        <p:txBody>
          <a:bodyPr wrap="square">
            <a:spAutoFit/>
          </a:bodyPr>
          <a:lstStyle/>
          <a:p>
            <a:r>
              <a:rPr lang="en-US" altLang="zh-CN" sz="2400" b="1" dirty="0" smtClean="0"/>
              <a:t>Source: Organization Science, 1991</a:t>
            </a:r>
            <a:endParaRPr lang="zh-CN" altLang="en-US" sz="24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1"/>
          <p:cNvSpPr>
            <a:spLocks noGrp="1"/>
          </p:cNvSpPr>
          <p:nvPr>
            <p:ph type="title"/>
          </p:nvPr>
        </p:nvSpPr>
        <p:spPr/>
        <p:txBody>
          <a:bodyPr/>
          <a:lstStyle/>
          <a:p>
            <a:r>
              <a:rPr lang="en-US" altLang="zh-CN" sz="3600" i="1" dirty="0" smtClean="0">
                <a:latin typeface="+mn-lt"/>
                <a:ea typeface="+mn-ea"/>
                <a:cs typeface="+mn-cs"/>
              </a:rPr>
              <a:t>A Model of Mutual Learning：Development and diffusion of organization knowledge</a:t>
            </a:r>
          </a:p>
        </p:txBody>
      </p:sp>
      <p:sp>
        <p:nvSpPr>
          <p:cNvPr id="5" name="Espace réservé du contenu 2"/>
          <p:cNvSpPr txBox="1"/>
          <p:nvPr/>
        </p:nvSpPr>
        <p:spPr bwMode="auto">
          <a:xfrm>
            <a:off x="561975" y="1871345"/>
            <a:ext cx="11068050" cy="3687445"/>
          </a:xfrm>
          <a:prstGeom prst="rect">
            <a:avLst/>
          </a:prstGeom>
          <a:noFill/>
          <a:ln w="9525">
            <a:noFill/>
            <a:miter lim="800000"/>
          </a:ln>
        </p:spPr>
        <p:txBody>
          <a:bodyPr/>
          <a:lstStyle/>
          <a:p>
            <a:pPr indent="0">
              <a:lnSpc>
                <a:spcPct val="150000"/>
              </a:lnSpc>
              <a:spcBef>
                <a:spcPct val="20000"/>
              </a:spcBef>
              <a:buFont typeface="Arial" panose="020B0604020202020204" pitchFamily="34" charset="0"/>
              <a:defRPr/>
            </a:pPr>
            <a:r>
              <a:rPr lang="en-US" altLang="zh-CN" sz="2000" b="1" dirty="0">
                <a:solidFill>
                  <a:schemeClr val="accent5"/>
                </a:solidFill>
                <a:latin typeface="微软雅黑" panose="020B0503020204020204" pitchFamily="34" charset="-122"/>
                <a:ea typeface="微软雅黑" panose="020B0503020204020204" pitchFamily="34" charset="-122"/>
                <a:sym typeface="+mn-ea"/>
              </a:rPr>
              <a:t>    </a:t>
            </a:r>
            <a:r>
              <a:rPr lang="zh-CN" altLang="en-US" sz="2000" b="1" dirty="0">
                <a:solidFill>
                  <a:schemeClr val="accent5"/>
                </a:solidFill>
                <a:latin typeface="微软雅黑" panose="020B0503020204020204" pitchFamily="34" charset="-122"/>
                <a:ea typeface="微软雅黑" panose="020B0503020204020204" pitchFamily="34" charset="-122"/>
                <a:sym typeface="+mn-ea"/>
              </a:rPr>
              <a:t>The initial conditions in this model include: a </a:t>
            </a:r>
            <a:r>
              <a:rPr lang="en-US" altLang="zh-CN" sz="2000" b="1" dirty="0">
                <a:solidFill>
                  <a:schemeClr val="accent5"/>
                </a:solidFill>
                <a:latin typeface="微软雅黑" panose="020B0503020204020204" pitchFamily="34" charset="-122"/>
                <a:ea typeface="微软雅黑" panose="020B0503020204020204" pitchFamily="34" charset="-122"/>
                <a:sym typeface="+mn-ea"/>
              </a:rPr>
              <a:t>reality</a:t>
            </a:r>
            <a:r>
              <a:rPr lang="zh-CN" altLang="en-US" sz="2000" b="1" dirty="0">
                <a:solidFill>
                  <a:schemeClr val="accent5"/>
                </a:solidFill>
                <a:latin typeface="微软雅黑" panose="020B0503020204020204" pitchFamily="34" charset="-122"/>
                <a:ea typeface="微软雅黑" panose="020B0503020204020204" pitchFamily="34" charset="-122"/>
                <a:sym typeface="+mn-ea"/>
              </a:rPr>
              <a:t>;  an organization's code;  an individual</a:t>
            </a:r>
            <a:endParaRPr lang="zh-CN" altLang="en-US" sz="2000" b="1" dirty="0">
              <a:solidFill>
                <a:schemeClr val="accent5"/>
              </a:solidFill>
              <a:latin typeface="微软雅黑" panose="020B0503020204020204" pitchFamily="34" charset="-122"/>
              <a:ea typeface="微软雅黑" panose="020B0503020204020204" pitchFamily="34" charset="-122"/>
            </a:endParaRPr>
          </a:p>
          <a:p>
            <a:pPr indent="0">
              <a:lnSpc>
                <a:spcPct val="150000"/>
              </a:lnSpc>
              <a:spcBef>
                <a:spcPct val="20000"/>
              </a:spcBef>
              <a:buFont typeface="Arial" panose="020B0604020202020204" pitchFamily="34" charset="0"/>
              <a:defRPr/>
            </a:pPr>
            <a:r>
              <a:rPr lang="zh-CN" altLang="en-US" sz="2000" b="1" dirty="0">
                <a:solidFill>
                  <a:schemeClr val="accent5"/>
                </a:solidFill>
                <a:latin typeface="微软雅黑" panose="020B0503020204020204" pitchFamily="34" charset="-122"/>
                <a:ea typeface="微软雅黑" panose="020B0503020204020204" pitchFamily="34" charset="-122"/>
                <a:sym typeface="+mn-ea"/>
              </a:rPr>
              <a:t>    Organizational code affects individual beliefs, and the same code is also influenced by beliefs; individual beliefs cannot directly influence the beliefs of other individuals, but indirectly through organizational code.</a:t>
            </a:r>
            <a:endParaRPr lang="zh-CN" altLang="en-US" sz="2000" b="1" dirty="0">
              <a:solidFill>
                <a:schemeClr val="accent5"/>
              </a:solidFill>
              <a:latin typeface="微软雅黑" panose="020B0503020204020204" pitchFamily="34" charset="-122"/>
              <a:ea typeface="微软雅黑" panose="020B0503020204020204" pitchFamily="34" charset="-122"/>
            </a:endParaRPr>
          </a:p>
          <a:p>
            <a:pPr indent="0">
              <a:lnSpc>
                <a:spcPct val="150000"/>
              </a:lnSpc>
              <a:spcBef>
                <a:spcPct val="20000"/>
              </a:spcBef>
              <a:buFont typeface="Arial" panose="020B0604020202020204" pitchFamily="34" charset="0"/>
              <a:buNone/>
              <a:defRPr/>
            </a:pPr>
            <a:endParaRPr lang="zh-CN" altLang="en-US" sz="2000" b="1" dirty="0">
              <a:solidFill>
                <a:schemeClr val="accent5"/>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1"/>
          <p:cNvSpPr>
            <a:spLocks noGrp="1"/>
          </p:cNvSpPr>
          <p:nvPr>
            <p:ph type="title"/>
          </p:nvPr>
        </p:nvSpPr>
        <p:spPr/>
        <p:txBody>
          <a:bodyPr>
            <a:normAutofit fontScale="90000"/>
          </a:bodyPr>
          <a:lstStyle/>
          <a:p>
            <a:r>
              <a:rPr lang="en-US" altLang="zh-CN" i="1" dirty="0">
                <a:sym typeface="+mn-ea"/>
              </a:rPr>
              <a:t>Basic Properties of the Model in a Closed System</a:t>
            </a:r>
            <a:endParaRPr lang="zh-CN" altLang="en-US" dirty="0" smtClean="0"/>
          </a:p>
        </p:txBody>
      </p:sp>
      <p:sp>
        <p:nvSpPr>
          <p:cNvPr id="5" name="矩形 4"/>
          <p:cNvSpPr/>
          <p:nvPr/>
        </p:nvSpPr>
        <p:spPr>
          <a:xfrm>
            <a:off x="557530" y="1463040"/>
            <a:ext cx="10796270" cy="5446395"/>
          </a:xfrm>
          <a:prstGeom prst="rect">
            <a:avLst/>
          </a:prstGeom>
        </p:spPr>
        <p:txBody>
          <a:bodyPr wrap="square">
            <a:spAutoFit/>
          </a:bodyPr>
          <a:lstStyle/>
          <a:p>
            <a:pPr>
              <a:lnSpc>
                <a:spcPct val="150000"/>
              </a:lnSpc>
              <a:buFont typeface="Wingdings" panose="05000000000000000000" pitchFamily="2" charset="2"/>
              <a:buChar char="Ø"/>
              <a:defRPr/>
            </a:pPr>
            <a:r>
              <a:rPr lang="en-US" altLang="zh-CN" sz="2000" b="1" dirty="0">
                <a:solidFill>
                  <a:schemeClr val="accent5"/>
                </a:solidFill>
                <a:latin typeface="微软雅黑" panose="020B0503020204020204" pitchFamily="34" charset="-122"/>
                <a:ea typeface="微软雅黑" panose="020B0503020204020204" pitchFamily="34" charset="-122"/>
              </a:rPr>
              <a:t> </a:t>
            </a:r>
            <a:r>
              <a:rPr lang="zh-CN" altLang="en-US" sz="2000" b="1" dirty="0">
                <a:solidFill>
                  <a:schemeClr val="accent5"/>
                </a:solidFill>
                <a:latin typeface="微软雅黑" panose="020B0503020204020204" pitchFamily="34" charset="-122"/>
                <a:ea typeface="微软雅黑" panose="020B0503020204020204" pitchFamily="34" charset="-122"/>
              </a:rPr>
              <a:t>There is also a common learning model in a closed system, with fixed organization and stable objective facts in the system.</a:t>
            </a:r>
          </a:p>
          <a:p>
            <a:pPr>
              <a:lnSpc>
                <a:spcPct val="150000"/>
              </a:lnSpc>
              <a:buFont typeface="Wingdings" panose="05000000000000000000" pitchFamily="2" charset="2"/>
              <a:buChar char="Ø"/>
              <a:defRPr/>
            </a:pPr>
            <a:r>
              <a:rPr lang="zh-CN" altLang="en-US" sz="2000" b="1" dirty="0">
                <a:solidFill>
                  <a:schemeClr val="accent5"/>
                </a:solidFill>
                <a:latin typeface="微软雅黑" panose="020B0503020204020204" pitchFamily="34" charset="-122"/>
                <a:ea typeface="微软雅黑" panose="020B0503020204020204" pitchFamily="34" charset="-122"/>
              </a:rPr>
              <a:t>  Due to the established factual facts, the state of knowledge can be assessed in two ways at any time:</a:t>
            </a:r>
            <a:endParaRPr lang="zh-CN" altLang="en-US" dirty="0">
              <a:latin typeface="微软雅黑" panose="020B0503020204020204" pitchFamily="34" charset="-122"/>
              <a:ea typeface="微软雅黑" panose="020B0503020204020204" pitchFamily="34" charset="-122"/>
            </a:endParaRPr>
          </a:p>
          <a:p>
            <a:pPr indent="0">
              <a:lnSpc>
                <a:spcPct val="150000"/>
              </a:lnSpc>
              <a:buFont typeface="Wingdings" panose="05000000000000000000" pitchFamily="2" charset="2"/>
              <a:buNone/>
              <a:defRPr/>
            </a:pPr>
            <a:r>
              <a:rPr lang="zh-CN" altLang="en-US" dirty="0">
                <a:latin typeface="微软雅黑" panose="020B0503020204020204" pitchFamily="34" charset="-122"/>
                <a:ea typeface="微软雅黑" panose="020B0503020204020204" pitchFamily="34" charset="-122"/>
              </a:rPr>
              <a:t>     1) The proportion of facts can be calculated by organizing the code, which is the code knowledge level of this time period.</a:t>
            </a:r>
          </a:p>
          <a:p>
            <a:pPr indent="0">
              <a:lnSpc>
                <a:spcPct val="150000"/>
              </a:lnSpc>
              <a:buFont typeface="Wingdings" panose="05000000000000000000" pitchFamily="2" charset="2"/>
              <a:buNone/>
              <a:defRPr/>
            </a:pPr>
            <a:r>
              <a:rPr lang="zh-CN" altLang="en-US" dirty="0">
                <a:latin typeface="微软雅黑" panose="020B0503020204020204" pitchFamily="34" charset="-122"/>
                <a:ea typeface="微软雅黑" panose="020B0503020204020204" pitchFamily="34" charset="-122"/>
              </a:rPr>
              <a:t>     2) The factual proportion can be calculated from the individual beliefs, which is the average knowledge level of the individual in this time period.</a:t>
            </a:r>
          </a:p>
          <a:p>
            <a:pPr>
              <a:lnSpc>
                <a:spcPct val="150000"/>
              </a:lnSpc>
              <a:buFont typeface="Wingdings" panose="05000000000000000000" pitchFamily="2" charset="2"/>
              <a:buChar char="Ø"/>
              <a:defRPr/>
            </a:pPr>
            <a:r>
              <a:rPr lang="zh-CN" altLang="en-US" sz="2000" b="1" dirty="0">
                <a:solidFill>
                  <a:schemeClr val="accent5"/>
                </a:solidFill>
                <a:latin typeface="微软雅黑" panose="020B0503020204020204" pitchFamily="34" charset="-122"/>
                <a:ea typeface="微软雅黑" panose="020B0503020204020204" pitchFamily="34" charset="-122"/>
              </a:rPr>
              <a:t>   These features can be summarized as follows: </a:t>
            </a:r>
            <a:r>
              <a:rPr lang="zh-CN" altLang="en-US" sz="2000" dirty="0">
                <a:solidFill>
                  <a:schemeClr val="tx1"/>
                </a:solidFill>
                <a:latin typeface="微软雅黑" panose="020B0503020204020204" pitchFamily="34" charset="-122"/>
                <a:ea typeface="微软雅黑" panose="020B0503020204020204" pitchFamily="34" charset="-122"/>
              </a:rPr>
              <a:t>Every adjustment in beliefs helps to reduce the difference between individual and organizational code. Therefore, individual beliefs and code will become consistent over time</a:t>
            </a:r>
            <a:endParaRPr lang="zh-CN" altLang="en-US" dirty="0">
              <a:solidFill>
                <a:schemeClr val="tx1"/>
              </a:solidFill>
              <a:latin typeface="微软雅黑" panose="020B0503020204020204" pitchFamily="34" charset="-122"/>
              <a:ea typeface="微软雅黑" panose="020B0503020204020204" pitchFamily="34" charset="-122"/>
            </a:endParaRPr>
          </a:p>
          <a:p>
            <a:pPr>
              <a:lnSpc>
                <a:spcPct val="150000"/>
              </a:lnSpc>
              <a:buFont typeface="Arial" panose="020B0604020202020204" pitchFamily="34" charset="0"/>
              <a:buChar char="•"/>
              <a:defRPr/>
            </a:pPr>
            <a:r>
              <a:rPr lang="zh-CN" altLang="en-US" sz="2000" b="1" dirty="0">
                <a:solidFill>
                  <a:schemeClr val="accent5"/>
                </a:solidFill>
                <a:latin typeface="微软雅黑" panose="020B0503020204020204" pitchFamily="34" charset="-122"/>
                <a:ea typeface="微软雅黑" panose="020B0503020204020204" pitchFamily="34" charset="-122"/>
              </a:rPr>
              <a:t> </a:t>
            </a:r>
            <a:endParaRPr lang="en-US" altLang="zh-CN" sz="2000" b="1" dirty="0">
              <a:solidFill>
                <a:schemeClr val="accent5"/>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92" name="标题 1"/>
          <p:cNvSpPr>
            <a:spLocks noGrp="1"/>
          </p:cNvSpPr>
          <p:nvPr>
            <p:ph type="title"/>
          </p:nvPr>
        </p:nvSpPr>
        <p:spPr>
          <a:xfrm>
            <a:off x="448945" y="25400"/>
            <a:ext cx="5348605" cy="1325880"/>
          </a:xfrm>
        </p:spPr>
        <p:txBody>
          <a:bodyPr>
            <a:normAutofit fontScale="90000"/>
          </a:bodyPr>
          <a:lstStyle/>
          <a:p>
            <a:r>
              <a:rPr lang="en-US" altLang="zh-CN" b="1" dirty="0" smtClean="0"/>
              <a:t>Effects of learning rates</a:t>
            </a:r>
          </a:p>
        </p:txBody>
      </p:sp>
      <p:pic>
        <p:nvPicPr>
          <p:cNvPr id="3" name="图片 2"/>
          <p:cNvPicPr>
            <a:picLocks noChangeAspect="1"/>
          </p:cNvPicPr>
          <p:nvPr/>
        </p:nvPicPr>
        <p:blipFill rotWithShape="1">
          <a:blip r:embed="rId2"/>
          <a:srcRect l="5537" t="1733" r="6922" b="1600"/>
          <a:stretch>
            <a:fillRect/>
          </a:stretch>
        </p:blipFill>
        <p:spPr>
          <a:xfrm>
            <a:off x="6251448" y="228600"/>
            <a:ext cx="5394960" cy="6629400"/>
          </a:xfrm>
          <a:prstGeom prst="rect">
            <a:avLst/>
          </a:prstGeom>
        </p:spPr>
      </p:pic>
      <p:sp>
        <p:nvSpPr>
          <p:cNvPr id="4" name="文本框 3"/>
          <p:cNvSpPr txBox="1"/>
          <p:nvPr/>
        </p:nvSpPr>
        <p:spPr>
          <a:xfrm>
            <a:off x="7571232" y="365125"/>
            <a:ext cx="4151376" cy="646331"/>
          </a:xfrm>
          <a:prstGeom prst="rect">
            <a:avLst/>
          </a:prstGeom>
          <a:noFill/>
        </p:spPr>
        <p:txBody>
          <a:bodyPr wrap="square" rtlCol="0">
            <a:spAutoFit/>
          </a:bodyPr>
          <a:lstStyle/>
          <a:p>
            <a:r>
              <a:rPr lang="en-US" altLang="zh-CN" b="1" dirty="0" smtClean="0"/>
              <a:t>P1</a:t>
            </a:r>
            <a:r>
              <a:rPr lang="en-US" altLang="zh-CN" b="1" dirty="0"/>
              <a:t>=  </a:t>
            </a:r>
            <a:r>
              <a:rPr lang="en-US" altLang="zh-CN" b="1" dirty="0" smtClean="0"/>
              <a:t>effectiveness </a:t>
            </a:r>
            <a:r>
              <a:rPr lang="en-US" altLang="zh-CN" b="1" dirty="0"/>
              <a:t>of </a:t>
            </a:r>
            <a:r>
              <a:rPr lang="en-US" altLang="zh-CN" b="1" dirty="0" smtClean="0"/>
              <a:t>socialization</a:t>
            </a:r>
          </a:p>
          <a:p>
            <a:r>
              <a:rPr lang="en-US" altLang="zh-CN" b="1" dirty="0" smtClean="0"/>
              <a:t>P2=  effectiveness of learning by the code </a:t>
            </a:r>
            <a:endParaRPr lang="zh-CN" altLang="en-US" b="1" dirty="0"/>
          </a:p>
        </p:txBody>
      </p:sp>
      <p:sp>
        <p:nvSpPr>
          <p:cNvPr id="10" name="矩形 9"/>
          <p:cNvSpPr/>
          <p:nvPr/>
        </p:nvSpPr>
        <p:spPr>
          <a:xfrm>
            <a:off x="563245" y="1484329"/>
            <a:ext cx="5120640" cy="3553460"/>
          </a:xfrm>
          <a:prstGeom prst="rect">
            <a:avLst/>
          </a:prstGeom>
        </p:spPr>
        <p:txBody>
          <a:bodyPr wrap="square">
            <a:spAutoFit/>
          </a:bodyPr>
          <a:lstStyle/>
          <a:p>
            <a:pPr>
              <a:lnSpc>
                <a:spcPct val="125000"/>
              </a:lnSpc>
              <a:buFont typeface="Arial" panose="020B0604020202020204" pitchFamily="34" charset="0"/>
              <a:buChar char="•"/>
              <a:defRPr/>
            </a:pPr>
            <a:r>
              <a:rPr lang="en-US" altLang="zh-CN" sz="2000" b="1" dirty="0">
                <a:solidFill>
                  <a:schemeClr val="accent5"/>
                </a:solidFill>
                <a:latin typeface="微软雅黑" panose="020B0503020204020204" pitchFamily="34" charset="-122"/>
                <a:ea typeface="微软雅黑" panose="020B0503020204020204" pitchFamily="34" charset="-122"/>
              </a:rPr>
              <a:t>    </a:t>
            </a:r>
            <a:r>
              <a:rPr lang="zh-CN" altLang="en-US" sz="2000" b="1" dirty="0">
                <a:solidFill>
                  <a:schemeClr val="accent5"/>
                </a:solidFill>
                <a:latin typeface="微软雅黑" panose="020B0503020204020204" pitchFamily="34" charset="-122"/>
                <a:ea typeface="微软雅黑" panose="020B0503020204020204" pitchFamily="34" charset="-122"/>
              </a:rPr>
              <a:t>The higher the learning rate, the earlier it will reach equilibrium.</a:t>
            </a:r>
          </a:p>
          <a:p>
            <a:pPr>
              <a:lnSpc>
                <a:spcPct val="125000"/>
              </a:lnSpc>
              <a:buFont typeface="Arial" panose="020B0604020202020204" pitchFamily="34" charset="0"/>
              <a:buChar char="•"/>
              <a:defRPr/>
            </a:pPr>
            <a:endParaRPr lang="zh-CN" altLang="en-US" sz="2000" b="1" dirty="0">
              <a:solidFill>
                <a:schemeClr val="accent5"/>
              </a:solidFill>
              <a:latin typeface="微软雅黑" panose="020B0503020204020204" pitchFamily="34" charset="-122"/>
              <a:ea typeface="微软雅黑" panose="020B0503020204020204" pitchFamily="34" charset="-122"/>
            </a:endParaRPr>
          </a:p>
          <a:p>
            <a:pPr>
              <a:lnSpc>
                <a:spcPct val="125000"/>
              </a:lnSpc>
              <a:buFont typeface="Arial" panose="020B0604020202020204" pitchFamily="34" charset="0"/>
              <a:buChar char="•"/>
              <a:defRPr/>
            </a:pPr>
            <a:r>
              <a:rPr lang="zh-CN" altLang="en-US" sz="2000" b="1" dirty="0">
                <a:solidFill>
                  <a:schemeClr val="accent5"/>
                </a:solidFill>
                <a:latin typeface="微软雅黑" panose="020B0503020204020204" pitchFamily="34" charset="-122"/>
                <a:ea typeface="微软雅黑" panose="020B0503020204020204" pitchFamily="34" charset="-122"/>
              </a:rPr>
              <a:t>    The equilibrium level of knowledge is the interaction of two parameters</a:t>
            </a:r>
          </a:p>
          <a:p>
            <a:pPr>
              <a:lnSpc>
                <a:spcPct val="125000"/>
              </a:lnSpc>
              <a:buFont typeface="Arial" panose="020B0604020202020204" pitchFamily="34" charset="0"/>
              <a:buChar char="•"/>
              <a:defRPr/>
            </a:pPr>
            <a:endParaRPr lang="zh-CN" altLang="en-US" sz="2000" b="1" dirty="0">
              <a:solidFill>
                <a:schemeClr val="accent5"/>
              </a:solidFill>
              <a:latin typeface="微软雅黑" panose="020B0503020204020204" pitchFamily="34" charset="-122"/>
              <a:ea typeface="微软雅黑" panose="020B0503020204020204" pitchFamily="34" charset="-122"/>
            </a:endParaRPr>
          </a:p>
          <a:p>
            <a:pPr>
              <a:lnSpc>
                <a:spcPct val="125000"/>
              </a:lnSpc>
              <a:buFont typeface="Arial" panose="020B0604020202020204" pitchFamily="34" charset="0"/>
              <a:buChar char="•"/>
              <a:defRPr/>
            </a:pPr>
            <a:r>
              <a:rPr lang="zh-CN" altLang="en-US" sz="2000" b="1" dirty="0">
                <a:solidFill>
                  <a:schemeClr val="accent5"/>
                </a:solidFill>
                <a:latin typeface="微软雅黑" panose="020B0503020204020204" pitchFamily="34" charset="-122"/>
                <a:ea typeface="微软雅黑" panose="020B0503020204020204" pitchFamily="34" charset="-122"/>
              </a:rPr>
              <a:t>    The result: </a:t>
            </a:r>
            <a:r>
              <a:rPr lang="zh-CN" altLang="en-US" sz="2000" dirty="0">
                <a:solidFill>
                  <a:schemeClr val="tx1"/>
                </a:solidFill>
                <a:latin typeface="微软雅黑" panose="020B0503020204020204" pitchFamily="34" charset="-122"/>
                <a:ea typeface="微软雅黑" panose="020B0503020204020204" pitchFamily="34" charset="-122"/>
              </a:rPr>
              <a:t>slow socialization (lower p1) will make equilibrium knowledge faster than fast socialization</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标题 1"/>
          <p:cNvSpPr>
            <a:spLocks noGrp="1"/>
          </p:cNvSpPr>
          <p:nvPr>
            <p:ph type="title"/>
          </p:nvPr>
        </p:nvSpPr>
        <p:spPr>
          <a:xfrm>
            <a:off x="234696" y="410845"/>
            <a:ext cx="5708904" cy="988187"/>
          </a:xfrm>
        </p:spPr>
        <p:txBody>
          <a:bodyPr>
            <a:normAutofit fontScale="90000"/>
          </a:bodyPr>
          <a:lstStyle/>
          <a:p>
            <a:r>
              <a:rPr lang="en-US" altLang="zh-CN" b="1" dirty="0" smtClean="0">
                <a:sym typeface="+mn-ea"/>
              </a:rPr>
              <a:t>Effects of learning rate heterogeneity</a:t>
            </a:r>
            <a:endParaRPr lang="zh-CN" altLang="en-US" b="1" dirty="0" smtClean="0"/>
          </a:p>
        </p:txBody>
      </p:sp>
      <p:pic>
        <p:nvPicPr>
          <p:cNvPr id="3" name="图片 2"/>
          <p:cNvPicPr>
            <a:picLocks noChangeAspect="1"/>
          </p:cNvPicPr>
          <p:nvPr/>
        </p:nvPicPr>
        <p:blipFill rotWithShape="1">
          <a:blip r:embed="rId2"/>
          <a:srcRect l="20145" t="2133" r="9494"/>
          <a:stretch>
            <a:fillRect/>
          </a:stretch>
        </p:blipFill>
        <p:spPr>
          <a:xfrm>
            <a:off x="5769864" y="146304"/>
            <a:ext cx="6422136" cy="6711696"/>
          </a:xfrm>
          <a:prstGeom prst="rect">
            <a:avLst/>
          </a:prstGeom>
        </p:spPr>
      </p:pic>
      <p:sp>
        <p:nvSpPr>
          <p:cNvPr id="7" name="矩形 4"/>
          <p:cNvSpPr>
            <a:spLocks noChangeArrowheads="1"/>
          </p:cNvSpPr>
          <p:nvPr/>
        </p:nvSpPr>
        <p:spPr bwMode="auto">
          <a:xfrm>
            <a:off x="234950" y="1706880"/>
            <a:ext cx="5321300" cy="4399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    </a:t>
            </a:r>
            <a:r>
              <a:rPr sz="2000" dirty="0">
                <a:latin typeface="微软雅黑" panose="020B0503020204020204" pitchFamily="34" charset="-122"/>
                <a:ea typeface="微软雅黑" panose="020B0503020204020204" pitchFamily="34" charset="-122"/>
              </a:rPr>
              <a:t>The rapid learning of individuals in an organization has a beneficial effect on individual knowledge, but it is not good for the improvement of organizational knowledge. Therefore, in the long run, there should be fast learning (p=0.9) and slow learning (p=0.1) in the individual learning team. Two different types of individuals</a:t>
            </a:r>
          </a:p>
          <a:p>
            <a:pPr eaLnBrk="1" hangingPunct="1">
              <a:buFont typeface="Arial" panose="020B0604020202020204" pitchFamily="34" charset="0"/>
              <a:buChar char="•"/>
            </a:pPr>
            <a:endParaRPr sz="2000" dirty="0">
              <a:latin typeface="微软雅黑" panose="020B0503020204020204" pitchFamily="34" charset="-122"/>
              <a:ea typeface="微软雅黑" panose="020B0503020204020204" pitchFamily="34" charset="-122"/>
            </a:endParaRPr>
          </a:p>
          <a:p>
            <a:pPr eaLnBrk="1" hangingPunct="1">
              <a:buFont typeface="Arial" panose="020B0604020202020204" pitchFamily="34" charset="0"/>
              <a:buChar char="•"/>
            </a:pPr>
            <a:r>
              <a:rPr sz="2000" dirty="0">
                <a:latin typeface="微软雅黑" panose="020B0503020204020204" pitchFamily="34" charset="-122"/>
                <a:ea typeface="微软雅黑" panose="020B0503020204020204" pitchFamily="34" charset="-122"/>
              </a:rPr>
              <a:t>    </a:t>
            </a:r>
            <a:r>
              <a:rPr sz="2000" b="1" dirty="0">
                <a:latin typeface="微软雅黑" panose="020B0503020204020204" pitchFamily="34" charset="-122"/>
                <a:ea typeface="微软雅黑" panose="020B0503020204020204" pitchFamily="34" charset="-122"/>
              </a:rPr>
              <a:t> As shown in the figure:</a:t>
            </a:r>
            <a:r>
              <a:rPr sz="2000" dirty="0">
                <a:latin typeface="微软雅黑" panose="020B0503020204020204" pitchFamily="34" charset="-122"/>
                <a:ea typeface="微软雅黑" panose="020B0503020204020204" pitchFamily="34" charset="-122"/>
              </a:rPr>
              <a:t> the heterogeneous individual group has a higher average knowledge level than the homogenous individual group.</a:t>
            </a:r>
          </a:p>
        </p:txBody>
      </p:sp>
      <p:sp>
        <p:nvSpPr>
          <p:cNvPr id="8" name="文本框 7"/>
          <p:cNvSpPr txBox="1"/>
          <p:nvPr/>
        </p:nvSpPr>
        <p:spPr>
          <a:xfrm>
            <a:off x="7132320" y="410845"/>
            <a:ext cx="4151376" cy="646331"/>
          </a:xfrm>
          <a:prstGeom prst="rect">
            <a:avLst/>
          </a:prstGeom>
          <a:noFill/>
        </p:spPr>
        <p:txBody>
          <a:bodyPr wrap="square" rtlCol="0">
            <a:spAutoFit/>
          </a:bodyPr>
          <a:lstStyle/>
          <a:p>
            <a:r>
              <a:rPr lang="en-US" altLang="zh-CN" b="1" dirty="0" smtClean="0"/>
              <a:t>P1</a:t>
            </a:r>
            <a:r>
              <a:rPr lang="en-US" altLang="zh-CN" b="1" dirty="0"/>
              <a:t>=  </a:t>
            </a:r>
            <a:r>
              <a:rPr lang="en-US" altLang="zh-CN" b="1" dirty="0" smtClean="0"/>
              <a:t>effectiveness </a:t>
            </a:r>
            <a:r>
              <a:rPr lang="en-US" altLang="zh-CN" b="1" dirty="0"/>
              <a:t>of </a:t>
            </a:r>
            <a:r>
              <a:rPr lang="en-US" altLang="zh-CN" b="1" dirty="0" smtClean="0"/>
              <a:t>socialization</a:t>
            </a:r>
          </a:p>
          <a:p>
            <a:r>
              <a:rPr lang="en-US" altLang="zh-CN" b="1" dirty="0" smtClean="0"/>
              <a:t>P2=  effectiveness of learning by the code </a:t>
            </a:r>
            <a:endParaRPr lang="zh-CN" altLang="en-US" b="1"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7" name="标题 1"/>
          <p:cNvSpPr>
            <a:spLocks noGrp="1"/>
          </p:cNvSpPr>
          <p:nvPr>
            <p:ph type="title"/>
          </p:nvPr>
        </p:nvSpPr>
        <p:spPr>
          <a:xfrm>
            <a:off x="216535" y="319405"/>
            <a:ext cx="5624830" cy="1325880"/>
          </a:xfrm>
        </p:spPr>
        <p:txBody>
          <a:bodyPr>
            <a:normAutofit fontScale="90000"/>
          </a:bodyPr>
          <a:lstStyle/>
          <a:p>
            <a:r>
              <a:rPr lang="en-US" altLang="zh-CN" b="1" dirty="0" smtClean="0">
                <a:sym typeface="+mn-ea"/>
              </a:rPr>
              <a:t>Effects of learning rate heterogeneity</a:t>
            </a:r>
            <a:r>
              <a:rPr lang="zh-CN" altLang="en-US" b="1" dirty="0" smtClean="0"/>
              <a:t/>
            </a:r>
            <a:br>
              <a:rPr lang="zh-CN" altLang="en-US" b="1" dirty="0" smtClean="0"/>
            </a:br>
            <a:endParaRPr lang="zh-CN" altLang="en-US" dirty="0" smtClean="0"/>
          </a:p>
        </p:txBody>
      </p:sp>
      <p:pic>
        <p:nvPicPr>
          <p:cNvPr id="3" name="图片 2"/>
          <p:cNvPicPr>
            <a:picLocks noChangeAspect="1"/>
          </p:cNvPicPr>
          <p:nvPr/>
        </p:nvPicPr>
        <p:blipFill rotWithShape="1">
          <a:blip r:embed="rId2"/>
          <a:srcRect l="6446" t="1332" r="1499"/>
          <a:stretch>
            <a:fillRect/>
          </a:stretch>
        </p:blipFill>
        <p:spPr>
          <a:xfrm>
            <a:off x="5782056" y="0"/>
            <a:ext cx="6409944" cy="6766560"/>
          </a:xfrm>
          <a:prstGeom prst="rect">
            <a:avLst/>
          </a:prstGeom>
        </p:spPr>
      </p:pic>
      <p:sp>
        <p:nvSpPr>
          <p:cNvPr id="7" name="矩形 4"/>
          <p:cNvSpPr>
            <a:spLocks noChangeArrowheads="1"/>
          </p:cNvSpPr>
          <p:nvPr/>
        </p:nvSpPr>
        <p:spPr bwMode="auto">
          <a:xfrm>
            <a:off x="338836" y="1420813"/>
            <a:ext cx="5379720" cy="4461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Arial" panose="020B0604020202020204" pitchFamily="34" charset="0"/>
              <a:buChar char="•"/>
            </a:pPr>
            <a:endParaRPr lang="zh-CN" altLang="en-US" sz="2400" b="1" dirty="0">
              <a:latin typeface="+mn-ea"/>
            </a:endParaRPr>
          </a:p>
          <a:p>
            <a:pPr algn="l" eaLnBrk="1" hangingPunct="1">
              <a:buClrTx/>
              <a:buSzTx/>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  As shown in the figure, changes in the level of knowledge equilibrium of fast learners indicate that fast learners can acquire knowledge from the organization, provided that there are slow learners in the organization.</a:t>
            </a:r>
          </a:p>
          <a:p>
            <a:pPr algn="l" eaLnBrk="1" hangingPunct="1">
              <a:buClrTx/>
              <a:buSzTx/>
              <a:buFont typeface="Arial" panose="020B0604020202020204" pitchFamily="34" charset="0"/>
              <a:buChar char="•"/>
            </a:pPr>
            <a:endParaRPr lang="zh-CN" altLang="en-US" sz="2000" dirty="0">
              <a:latin typeface="微软雅黑" panose="020B0503020204020204" pitchFamily="34" charset="-122"/>
              <a:ea typeface="微软雅黑" panose="020B0503020204020204" pitchFamily="34" charset="-122"/>
            </a:endParaRPr>
          </a:p>
          <a:p>
            <a:pPr algn="l" eaLnBrk="1" hangingPunct="1">
              <a:buClrTx/>
              <a:buSzTx/>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  </a:t>
            </a:r>
            <a:r>
              <a:rPr lang="zh-CN" altLang="en-US" sz="2000" b="1" dirty="0">
                <a:latin typeface="微软雅黑" panose="020B0503020204020204" pitchFamily="34" charset="-122"/>
                <a:ea typeface="微软雅黑" panose="020B0503020204020204" pitchFamily="34" charset="-122"/>
              </a:rPr>
              <a:t>The results show </a:t>
            </a:r>
            <a:r>
              <a:rPr lang="zh-CN" altLang="en-US" sz="2000" dirty="0">
                <a:latin typeface="微软雅黑" panose="020B0503020204020204" pitchFamily="34" charset="-122"/>
                <a:ea typeface="微软雅黑" panose="020B0503020204020204" pitchFamily="34" charset="-122"/>
              </a:rPr>
              <a:t>that slow learners are an indispensable part of organizational learning, but in real life, slow learners are not part of being valued, whether in rewards or compensation, which leads to difficulties for slow learners.</a:t>
            </a:r>
          </a:p>
        </p:txBody>
      </p:sp>
      <p:sp>
        <p:nvSpPr>
          <p:cNvPr id="5" name="矩形 4"/>
          <p:cNvSpPr/>
          <p:nvPr/>
        </p:nvSpPr>
        <p:spPr>
          <a:xfrm>
            <a:off x="7922834" y="244467"/>
            <a:ext cx="3374578" cy="369332"/>
          </a:xfrm>
          <a:prstGeom prst="rect">
            <a:avLst/>
          </a:prstGeom>
        </p:spPr>
        <p:txBody>
          <a:bodyPr wrap="none">
            <a:spAutoFit/>
          </a:bodyPr>
          <a:lstStyle/>
          <a:p>
            <a:r>
              <a:rPr lang="en-US" altLang="zh-CN" b="1" dirty="0"/>
              <a:t>P1=  effectiveness of socialization</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标题 1"/>
          <p:cNvSpPr>
            <a:spLocks noGrp="1"/>
          </p:cNvSpPr>
          <p:nvPr>
            <p:ph type="title"/>
          </p:nvPr>
        </p:nvSpPr>
        <p:spPr>
          <a:xfrm>
            <a:off x="464185" y="365125"/>
            <a:ext cx="11188700" cy="1325880"/>
          </a:xfrm>
        </p:spPr>
        <p:txBody>
          <a:bodyPr>
            <a:normAutofit fontScale="90000"/>
          </a:bodyPr>
          <a:lstStyle/>
          <a:p>
            <a:r>
              <a:rPr lang="zh-CN" altLang="en-US" dirty="0"/>
              <a:t> </a:t>
            </a:r>
            <a:r>
              <a:rPr lang="en-US" altLang="zh-CN" i="1" dirty="0"/>
              <a:t>Basic Properties of the Model in a More Open System</a:t>
            </a:r>
            <a:endParaRPr lang="en-US" altLang="zh-CN" i="1" dirty="0" smtClean="0"/>
          </a:p>
        </p:txBody>
      </p:sp>
      <p:sp>
        <p:nvSpPr>
          <p:cNvPr id="18437" name="矩形 6"/>
          <p:cNvSpPr>
            <a:spLocks noChangeArrowheads="1"/>
          </p:cNvSpPr>
          <p:nvPr/>
        </p:nvSpPr>
        <p:spPr bwMode="auto">
          <a:xfrm>
            <a:off x="917956" y="2306003"/>
            <a:ext cx="10280904" cy="2245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Arial" panose="020B0604020202020204" pitchFamily="34" charset="0"/>
              <a:buChar char="•"/>
            </a:pPr>
            <a:r>
              <a:rPr lang="zh-CN" altLang="en-US" sz="3600" b="1" dirty="0">
                <a:latin typeface="微软雅黑" panose="020B0503020204020204" pitchFamily="34" charset="-122"/>
                <a:ea typeface="微软雅黑" panose="020B0503020204020204" pitchFamily="34" charset="-122"/>
              </a:rPr>
              <a:t>  </a:t>
            </a:r>
            <a:r>
              <a:rPr lang="zh-CN" altLang="en-US" sz="3200" b="1" dirty="0">
                <a:latin typeface="微软雅黑" panose="020B0503020204020204" pitchFamily="34" charset="-122"/>
                <a:ea typeface="微软雅黑" panose="020B0503020204020204" pitchFamily="34" charset="-122"/>
              </a:rPr>
              <a:t>Consider </a:t>
            </a:r>
            <a:r>
              <a:rPr lang="en-US" altLang="zh-CN" sz="3200" b="1" dirty="0">
                <a:latin typeface="微软雅黑" panose="020B0503020204020204" pitchFamily="34" charset="-122"/>
                <a:ea typeface="微软雅黑" panose="020B0503020204020204" pitchFamily="34" charset="-122"/>
              </a:rPr>
              <a:t>personnel turnover</a:t>
            </a:r>
          </a:p>
          <a:p>
            <a:pPr eaLnBrk="1" hangingPunct="1">
              <a:buFont typeface="Arial" panose="020B0604020202020204" pitchFamily="34" charset="0"/>
              <a:buChar char="•"/>
            </a:pPr>
            <a:endParaRPr lang="zh-CN" altLang="en-US" sz="3200" b="1" dirty="0">
              <a:latin typeface="微软雅黑" panose="020B0503020204020204" pitchFamily="34" charset="-122"/>
              <a:ea typeface="微软雅黑" panose="020B0503020204020204" pitchFamily="34" charset="-122"/>
            </a:endParaRPr>
          </a:p>
          <a:p>
            <a:pPr eaLnBrk="1" hangingPunct="1">
              <a:buFont typeface="Arial" panose="020B0604020202020204" pitchFamily="34" charset="0"/>
              <a:buChar char="•"/>
            </a:pPr>
            <a:r>
              <a:rPr lang="zh-CN" altLang="en-US" sz="3200" b="1" dirty="0">
                <a:latin typeface="微软雅黑" panose="020B0503020204020204" pitchFamily="34" charset="-122"/>
                <a:ea typeface="微软雅黑" panose="020B0503020204020204" pitchFamily="34" charset="-122"/>
              </a:rPr>
              <a:t>  </a:t>
            </a:r>
            <a:r>
              <a:rPr lang="zh-CN" altLang="en-US" sz="3200" b="1" dirty="0">
                <a:latin typeface="微软雅黑" panose="020B0503020204020204" pitchFamily="34" charset="-122"/>
                <a:ea typeface="微软雅黑" panose="020B0503020204020204" pitchFamily="34" charset="-122"/>
                <a:sym typeface="+mn-ea"/>
              </a:rPr>
              <a:t>Consider </a:t>
            </a:r>
            <a:r>
              <a:rPr lang="en-US" altLang="zh-CN" sz="3200" b="1" dirty="0">
                <a:latin typeface="微软雅黑" panose="020B0503020204020204" pitchFamily="34" charset="-122"/>
                <a:ea typeface="微软雅黑" panose="020B0503020204020204" pitchFamily="34" charset="-122"/>
              </a:rPr>
              <a:t>environment  turbulence</a:t>
            </a:r>
            <a:endParaRPr lang="en-US" altLang="zh-CN" sz="2000" b="1" dirty="0">
              <a:latin typeface="微软雅黑" panose="020B0503020204020204" pitchFamily="34" charset="-122"/>
              <a:ea typeface="微软雅黑" panose="020B0503020204020204" pitchFamily="34" charset="-122"/>
            </a:endParaRPr>
          </a:p>
          <a:p>
            <a:pPr indent="0" eaLnBrk="1" hangingPunct="1">
              <a:buFont typeface="Arial" panose="020B0604020202020204" pitchFamily="34" charset="0"/>
              <a:buNone/>
            </a:pPr>
            <a:endParaRPr lang="zh-CN" altLang="en-US" sz="2000" dirty="0">
              <a:latin typeface="微软雅黑" panose="020B0503020204020204" pitchFamily="34" charset="-122"/>
              <a:ea typeface="微软雅黑" panose="020B0503020204020204" pitchFamily="34" charset="-122"/>
            </a:endParaRPr>
          </a:p>
          <a:p>
            <a:pPr marL="342900" indent="-342900" eaLnBrk="1" hangingPunct="1">
              <a:buFont typeface="Wingdings" panose="05000000000000000000" pitchFamily="2" charset="2"/>
              <a:buChar char="ü"/>
            </a:pPr>
            <a:endParaRPr lang="zh-CN" altLang="en-US" sz="20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a:xfrm>
            <a:off x="307848" y="227965"/>
            <a:ext cx="5410200" cy="1325563"/>
          </a:xfrm>
        </p:spPr>
        <p:txBody>
          <a:bodyPr>
            <a:normAutofit fontScale="90000"/>
          </a:bodyPr>
          <a:lstStyle/>
          <a:p>
            <a:r>
              <a:rPr lang="en-US" altLang="zh-CN" b="1" dirty="0" smtClean="0">
                <a:sym typeface="+mn-ea"/>
              </a:rPr>
              <a:t>Effects of personnel turnover</a:t>
            </a:r>
            <a:endParaRPr lang="en-US" altLang="zh-CN" b="1" dirty="0" smtClean="0"/>
          </a:p>
        </p:txBody>
      </p:sp>
      <p:pic>
        <p:nvPicPr>
          <p:cNvPr id="4" name="图片 3"/>
          <p:cNvPicPr>
            <a:picLocks noChangeAspect="1"/>
          </p:cNvPicPr>
          <p:nvPr/>
        </p:nvPicPr>
        <p:blipFill rotWithShape="1">
          <a:blip r:embed="rId2"/>
          <a:srcRect l="16291" t="1332" r="1662"/>
          <a:stretch>
            <a:fillRect/>
          </a:stretch>
        </p:blipFill>
        <p:spPr>
          <a:xfrm>
            <a:off x="5900928" y="0"/>
            <a:ext cx="6291072" cy="6766560"/>
          </a:xfrm>
          <a:prstGeom prst="rect">
            <a:avLst/>
          </a:prstGeom>
        </p:spPr>
      </p:pic>
      <p:sp>
        <p:nvSpPr>
          <p:cNvPr id="5" name="矩形 4"/>
          <p:cNvSpPr/>
          <p:nvPr/>
        </p:nvSpPr>
        <p:spPr>
          <a:xfrm>
            <a:off x="7979222" y="153027"/>
            <a:ext cx="3374578" cy="646331"/>
          </a:xfrm>
          <a:prstGeom prst="rect">
            <a:avLst/>
          </a:prstGeom>
        </p:spPr>
        <p:txBody>
          <a:bodyPr wrap="none">
            <a:spAutoFit/>
          </a:bodyPr>
          <a:lstStyle/>
          <a:p>
            <a:r>
              <a:rPr lang="en-US" altLang="zh-CN" b="1" dirty="0"/>
              <a:t>P1=  effectiveness of </a:t>
            </a:r>
            <a:r>
              <a:rPr lang="en-US" altLang="zh-CN" b="1" dirty="0" smtClean="0"/>
              <a:t>socialization</a:t>
            </a:r>
          </a:p>
          <a:p>
            <a:r>
              <a:rPr lang="en-US" altLang="zh-CN" b="1" dirty="0" smtClean="0"/>
              <a:t>P3= turnover possibilities</a:t>
            </a:r>
            <a:endParaRPr lang="en-US" altLang="zh-CN" b="1" dirty="0"/>
          </a:p>
        </p:txBody>
      </p:sp>
      <p:sp>
        <p:nvSpPr>
          <p:cNvPr id="6" name="矩形 5"/>
          <p:cNvSpPr/>
          <p:nvPr/>
        </p:nvSpPr>
        <p:spPr>
          <a:xfrm>
            <a:off x="307975" y="1553845"/>
            <a:ext cx="5409565" cy="5262245"/>
          </a:xfrm>
          <a:prstGeom prst="rect">
            <a:avLst/>
          </a:prstGeom>
        </p:spPr>
        <p:txBody>
          <a:bodyPr wrap="square">
            <a:spAutoFit/>
          </a:bodyPr>
          <a:lstStyle/>
          <a:p>
            <a:pPr marL="285750" indent="-285750">
              <a:buFont typeface="Arial" panose="020B0604020202020204" pitchFamily="34" charset="0"/>
              <a:buChar char="•"/>
            </a:pPr>
            <a:r>
              <a:rPr lang="en-US" altLang="zh-CN" sz="2800" dirty="0"/>
              <a:t>The combination of slow learning and rapid turnover leads to inadequate </a:t>
            </a:r>
            <a:r>
              <a:rPr lang="en-US" altLang="zh-CN" sz="2800" dirty="0" smtClean="0"/>
              <a:t>exploit</a:t>
            </a:r>
          </a:p>
          <a:p>
            <a:pPr marL="285750" indent="-285750">
              <a:buFont typeface="Arial" panose="020B0604020202020204" pitchFamily="34" charset="0"/>
              <a:buChar char="•"/>
            </a:pPr>
            <a:endParaRPr lang="en-US" altLang="zh-CN" sz="2800" dirty="0" smtClean="0"/>
          </a:p>
          <a:p>
            <a:pPr marL="285750" indent="-285750">
              <a:buFont typeface="Arial" panose="020B0604020202020204" pitchFamily="34" charset="0"/>
              <a:buChar char="•"/>
            </a:pPr>
            <a:r>
              <a:rPr lang="en-US" altLang="zh-CN" sz="2800" dirty="0"/>
              <a:t>Rapid socialization of individuals into the procedures and beliefs of an </a:t>
            </a:r>
            <a:r>
              <a:rPr lang="en-US" altLang="zh-CN" sz="2800" dirty="0" smtClean="0"/>
              <a:t>organization tends </a:t>
            </a:r>
            <a:r>
              <a:rPr lang="en-US" altLang="zh-CN" sz="2800" dirty="0"/>
              <a:t>to reduce exploration. A modest level of turnover, by introducing less </a:t>
            </a:r>
            <a:r>
              <a:rPr lang="en-US" altLang="zh-CN" sz="2800" dirty="0" smtClean="0"/>
              <a:t>socialized people</a:t>
            </a:r>
            <a:r>
              <a:rPr lang="en-US" altLang="zh-CN" sz="2800" dirty="0"/>
              <a:t>, increases exploration, and thereby improves aggregate knowledge</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6" name="标题 1"/>
          <p:cNvSpPr>
            <a:spLocks noGrp="1"/>
          </p:cNvSpPr>
          <p:nvPr>
            <p:ph type="title"/>
          </p:nvPr>
        </p:nvSpPr>
        <p:spPr>
          <a:xfrm>
            <a:off x="838200" y="365125"/>
            <a:ext cx="5260975" cy="1325880"/>
          </a:xfrm>
        </p:spPr>
        <p:txBody>
          <a:bodyPr>
            <a:normAutofit fontScale="90000"/>
          </a:bodyPr>
          <a:lstStyle/>
          <a:p>
            <a:r>
              <a:rPr lang="en-US" altLang="zh-CN" b="1" dirty="0" smtClean="0">
                <a:sym typeface="+mn-ea"/>
              </a:rPr>
              <a:t>Effects of environment  turbulence</a:t>
            </a:r>
            <a:endParaRPr lang="zh-CN" altLang="en-US" dirty="0" smtClean="0"/>
          </a:p>
        </p:txBody>
      </p:sp>
      <p:pic>
        <p:nvPicPr>
          <p:cNvPr id="3" name="图片 2"/>
          <p:cNvPicPr>
            <a:picLocks noChangeAspect="1"/>
          </p:cNvPicPr>
          <p:nvPr/>
        </p:nvPicPr>
        <p:blipFill>
          <a:blip r:embed="rId2"/>
          <a:stretch>
            <a:fillRect/>
          </a:stretch>
        </p:blipFill>
        <p:spPr>
          <a:xfrm>
            <a:off x="1085215" y="1447800"/>
            <a:ext cx="9939655" cy="5128895"/>
          </a:xfrm>
          <a:prstGeom prst="rect">
            <a:avLst/>
          </a:prstGeom>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733801" y="685800"/>
            <a:ext cx="4302125" cy="584200"/>
          </a:xfrm>
          <a:prstGeom prst="rect">
            <a:avLst/>
          </a:prstGeom>
        </p:spPr>
        <p:txBody>
          <a:bodyPr wrap="none">
            <a:spAutoFit/>
          </a:bodyPr>
          <a:lstStyle/>
          <a:p>
            <a:pPr>
              <a:defRPr/>
            </a:pPr>
            <a:r>
              <a:rPr lang="en-US" altLang="zh-CN" sz="3200" b="1" dirty="0">
                <a:solidFill>
                  <a:schemeClr val="bg1"/>
                </a:solidFill>
                <a:latin typeface="+mj-lt"/>
                <a:ea typeface="+mj-ea"/>
                <a:cs typeface="+mj-cs"/>
              </a:rPr>
              <a:t>4. </a:t>
            </a:r>
            <a:r>
              <a:rPr lang="zh-CN" altLang="en-US" sz="3200" b="1" dirty="0">
                <a:solidFill>
                  <a:schemeClr val="bg1"/>
                </a:solidFill>
                <a:latin typeface="+mj-lt"/>
                <a:ea typeface="+mj-ea"/>
                <a:cs typeface="+mj-cs"/>
              </a:rPr>
              <a:t>知识和生态学的竞争</a:t>
            </a:r>
          </a:p>
        </p:txBody>
      </p:sp>
      <p:sp>
        <p:nvSpPr>
          <p:cNvPr id="23557" name="矩形 5"/>
          <p:cNvSpPr>
            <a:spLocks noChangeArrowheads="1"/>
          </p:cNvSpPr>
          <p:nvPr/>
        </p:nvSpPr>
        <p:spPr bwMode="auto">
          <a:xfrm>
            <a:off x="662940" y="1675130"/>
            <a:ext cx="10865485" cy="2891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indent="-342900" eaLnBrk="1" hangingPunct="1">
              <a:buFont typeface="Arial" panose="020B0604020202020204" pitchFamily="34" charset="0"/>
              <a:buChar char="•"/>
            </a:pPr>
            <a:r>
              <a:rPr lang="en-US" altLang="zh-CN" sz="2800" dirty="0" smtClean="0">
                <a:latin typeface="+mn-lt"/>
                <a:ea typeface="微软雅黑" panose="020B0503020204020204" pitchFamily="34" charset="-122"/>
              </a:rPr>
              <a:t>In </a:t>
            </a:r>
            <a:r>
              <a:rPr lang="en-US" altLang="zh-CN" sz="2800" dirty="0">
                <a:latin typeface="+mn-lt"/>
                <a:ea typeface="微软雅黑" panose="020B0503020204020204" pitchFamily="34" charset="-122"/>
              </a:rPr>
              <a:t>these ecologies of competition, the competitive consequences </a:t>
            </a:r>
            <a:r>
              <a:rPr lang="en-US" altLang="zh-CN" sz="2800" dirty="0" smtClean="0">
                <a:latin typeface="+mn-lt"/>
                <a:ea typeface="微软雅黑" panose="020B0503020204020204" pitchFamily="34" charset="-122"/>
              </a:rPr>
              <a:t>of learning </a:t>
            </a:r>
            <a:r>
              <a:rPr lang="en-US" altLang="zh-CN" sz="2800" dirty="0">
                <a:latin typeface="+mn-lt"/>
                <a:ea typeface="微软雅黑" panose="020B0503020204020204" pitchFamily="34" charset="-122"/>
              </a:rPr>
              <a:t>by one organization depend on learning by other organizations</a:t>
            </a:r>
            <a:r>
              <a:rPr lang="en-US" altLang="zh-CN" sz="2800" dirty="0" smtClean="0">
                <a:latin typeface="+mn-lt"/>
                <a:ea typeface="微软雅黑" panose="020B0503020204020204" pitchFamily="34" charset="-122"/>
              </a:rPr>
              <a:t>.</a:t>
            </a:r>
          </a:p>
          <a:p>
            <a:pPr marL="342900" indent="-342900" eaLnBrk="1" hangingPunct="1">
              <a:buFont typeface="Arial" panose="020B0604020202020204" pitchFamily="34" charset="0"/>
              <a:buChar char="•"/>
            </a:pPr>
            <a:endParaRPr lang="en-US" altLang="zh-CN" sz="2800" dirty="0" smtClean="0">
              <a:latin typeface="+mn-lt"/>
              <a:ea typeface="微软雅黑" panose="020B0503020204020204" pitchFamily="34" charset="-122"/>
            </a:endParaRPr>
          </a:p>
          <a:p>
            <a:pPr marL="342900" indent="-342900" eaLnBrk="1" hangingPunct="1">
              <a:buFont typeface="Arial" panose="020B0604020202020204" pitchFamily="34" charset="0"/>
              <a:buChar char="•"/>
            </a:pPr>
            <a:r>
              <a:rPr lang="en-US" altLang="zh-CN" sz="2800" b="1" dirty="0" smtClean="0">
                <a:latin typeface="+mn-lt"/>
                <a:ea typeface="微软雅黑" panose="020B0503020204020204" pitchFamily="34" charset="-122"/>
              </a:rPr>
              <a:t>T</a:t>
            </a:r>
            <a:r>
              <a:rPr lang="zh-CN" altLang="en-US" sz="2800" b="1" dirty="0" smtClean="0">
                <a:latin typeface="+mn-lt"/>
                <a:ea typeface="微软雅黑" panose="020B0503020204020204" pitchFamily="34" charset="-122"/>
              </a:rPr>
              <a:t>hree elements：</a:t>
            </a:r>
            <a:r>
              <a:rPr lang="en-US" altLang="zh-CN" sz="2800" dirty="0">
                <a:latin typeface="+mn-lt"/>
                <a:ea typeface="微软雅黑" panose="020B0503020204020204" pitchFamily="34" charset="-122"/>
              </a:rPr>
              <a:t>learning, </a:t>
            </a:r>
            <a:r>
              <a:rPr lang="en-US" altLang="zh-CN" sz="2800" dirty="0" smtClean="0">
                <a:latin typeface="+mn-lt"/>
                <a:ea typeface="微软雅黑" panose="020B0503020204020204" pitchFamily="34" charset="-122"/>
              </a:rPr>
              <a:t>performance, position</a:t>
            </a:r>
          </a:p>
          <a:p>
            <a:pPr marL="342900" indent="-342900" eaLnBrk="1" hangingPunct="1">
              <a:buFont typeface="Arial" panose="020B0604020202020204" pitchFamily="34" charset="0"/>
              <a:buChar char="•"/>
            </a:pPr>
            <a:endParaRPr lang="en-US" altLang="zh-CN" sz="2800" dirty="0" smtClean="0">
              <a:latin typeface="+mn-lt"/>
              <a:ea typeface="微软雅黑" panose="020B0503020204020204" pitchFamily="34" charset="-122"/>
            </a:endParaRPr>
          </a:p>
          <a:p>
            <a:pPr marL="342900" indent="-342900" eaLnBrk="1" hangingPunct="1">
              <a:lnSpc>
                <a:spcPct val="150000"/>
              </a:lnSpc>
              <a:buFont typeface="Arial" panose="020B0604020202020204" pitchFamily="34" charset="0"/>
              <a:buChar char="•"/>
            </a:pPr>
            <a:r>
              <a:rPr lang="en-US" altLang="zh-CN" sz="2800" dirty="0">
                <a:latin typeface="+mn-lt"/>
                <a:ea typeface="微软雅黑" panose="020B0503020204020204" pitchFamily="34" charset="-122"/>
              </a:rPr>
              <a:t>competitive </a:t>
            </a:r>
            <a:r>
              <a:rPr lang="en-US" altLang="zh-CN" sz="2800" dirty="0" smtClean="0">
                <a:latin typeface="+mn-lt"/>
                <a:ea typeface="微软雅黑" panose="020B0503020204020204" pitchFamily="34" charset="-122"/>
              </a:rPr>
              <a:t>advantage is </a:t>
            </a:r>
            <a:r>
              <a:rPr lang="en-US" altLang="zh-CN" sz="2800" dirty="0">
                <a:latin typeface="+mn-lt"/>
                <a:ea typeface="微软雅黑" panose="020B0503020204020204" pitchFamily="34" charset="-122"/>
              </a:rPr>
              <a:t>affected by the accumulation of </a:t>
            </a:r>
            <a:r>
              <a:rPr lang="en-US" altLang="zh-CN" sz="2800" dirty="0" smtClean="0">
                <a:latin typeface="+mn-lt"/>
                <a:ea typeface="微软雅黑" panose="020B0503020204020204" pitchFamily="34" charset="-122"/>
              </a:rPr>
              <a:t>knowledge.</a:t>
            </a:r>
          </a:p>
        </p:txBody>
      </p:sp>
      <p:sp>
        <p:nvSpPr>
          <p:cNvPr id="2" name="文本框 1"/>
          <p:cNvSpPr txBox="1"/>
          <p:nvPr/>
        </p:nvSpPr>
        <p:spPr>
          <a:xfrm>
            <a:off x="838200" y="495935"/>
            <a:ext cx="9120505" cy="534035"/>
          </a:xfrm>
          <a:prstGeom prst="rect">
            <a:avLst/>
          </a:prstGeom>
          <a:noFill/>
        </p:spPr>
        <p:txBody>
          <a:bodyPr wrap="none" rtlCol="0" anchor="t">
            <a:spAutoFit/>
          </a:bodyPr>
          <a:lstStyle/>
          <a:p>
            <a:pPr algn="l">
              <a:lnSpc>
                <a:spcPct val="90000"/>
              </a:lnSpc>
              <a:buClrTx/>
              <a:buSzTx/>
              <a:buFontTx/>
            </a:pPr>
            <a:r>
              <a:rPr lang="en-US" altLang="zh-CN" sz="3200" b="1" dirty="0">
                <a:latin typeface="微软雅黑" panose="020B0503020204020204" pitchFamily="34" charset="-122"/>
                <a:ea typeface="微软雅黑" panose="020B0503020204020204" pitchFamily="34" charset="-122"/>
                <a:cs typeface="+mj-cs"/>
                <a:sym typeface="+mn-ea"/>
              </a:rPr>
              <a:t>3. Knowledge and Ecologies of Competition</a:t>
            </a:r>
            <a:endParaRPr lang="en-US" altLang="zh-CN" sz="3200" b="1" dirty="0">
              <a:latin typeface="微软雅黑" panose="020B0503020204020204" pitchFamily="34" charset="-122"/>
              <a:ea typeface="微软雅黑" panose="020B0503020204020204" pitchFamily="34" charset="-122"/>
              <a:cs typeface="+mj-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578" name="标题 1"/>
          <p:cNvSpPr>
            <a:spLocks noGrp="1"/>
          </p:cNvSpPr>
          <p:nvPr>
            <p:ph type="title"/>
          </p:nvPr>
        </p:nvSpPr>
        <p:spPr>
          <a:xfrm>
            <a:off x="79248" y="173101"/>
            <a:ext cx="765048" cy="6236843"/>
          </a:xfrm>
        </p:spPr>
        <p:txBody>
          <a:bodyPr>
            <a:normAutofit fontScale="90000"/>
          </a:bodyPr>
          <a:lstStyle/>
          <a:p>
            <a:r>
              <a:rPr lang="zh-CN" altLang="en-US" dirty="0"/>
              <a:t>竞争以及相对绩效的重要性</a:t>
            </a:r>
            <a:endParaRPr lang="zh-CN" altLang="en-US" dirty="0" smtClean="0"/>
          </a:p>
        </p:txBody>
      </p:sp>
      <p:pic>
        <p:nvPicPr>
          <p:cNvPr id="3" name="图片 2"/>
          <p:cNvPicPr>
            <a:picLocks noChangeAspect="1"/>
          </p:cNvPicPr>
          <p:nvPr/>
        </p:nvPicPr>
        <p:blipFill rotWithShape="1">
          <a:blip r:embed="rId2"/>
          <a:srcRect l="9374" t="2800"/>
          <a:stretch>
            <a:fillRect/>
          </a:stretch>
        </p:blipFill>
        <p:spPr>
          <a:xfrm>
            <a:off x="4223155" y="91440"/>
            <a:ext cx="7968845" cy="6665976"/>
          </a:xfrm>
          <a:prstGeom prst="rect">
            <a:avLst/>
          </a:prstGeom>
        </p:spPr>
      </p:pic>
      <p:sp>
        <p:nvSpPr>
          <p:cNvPr id="4" name="矩形 3"/>
          <p:cNvSpPr/>
          <p:nvPr/>
        </p:nvSpPr>
        <p:spPr>
          <a:xfrm>
            <a:off x="844296" y="173101"/>
            <a:ext cx="4258056" cy="6247864"/>
          </a:xfrm>
          <a:prstGeom prst="rect">
            <a:avLst/>
          </a:prstGeom>
        </p:spPr>
        <p:txBody>
          <a:bodyPr wrap="square">
            <a:spAutoFit/>
          </a:bodyPr>
          <a:lstStyle/>
          <a:p>
            <a:pPr marL="285750" indent="-285750">
              <a:buFont typeface="Arial" panose="020B0604020202020204" pitchFamily="34" charset="0"/>
              <a:buChar char="•"/>
            </a:pPr>
            <a:r>
              <a:rPr lang="en-US" altLang="zh-CN" sz="2000" b="1" dirty="0">
                <a:solidFill>
                  <a:srgbClr val="FF0000"/>
                </a:solidFill>
              </a:rPr>
              <a:t>in bilateral competition </a:t>
            </a:r>
            <a:r>
              <a:rPr lang="en-US" altLang="zh-CN" sz="2000" b="1" dirty="0"/>
              <a:t>involving normal performance distributions, learning that increases the </a:t>
            </a:r>
            <a:r>
              <a:rPr lang="en-US" altLang="zh-CN" sz="2000" b="1" dirty="0" smtClean="0"/>
              <a:t>mean always </a:t>
            </a:r>
            <a:r>
              <a:rPr lang="en-US" altLang="zh-CN" sz="2000" b="1" dirty="0"/>
              <a:t>pays off, and changes in the </a:t>
            </a:r>
            <a:r>
              <a:rPr lang="en-US" altLang="zh-CN" sz="2000" b="1" dirty="0" smtClean="0"/>
              <a:t>variance have no effect.</a:t>
            </a:r>
          </a:p>
          <a:p>
            <a:pPr marL="285750" indent="-285750">
              <a:buFont typeface="Arial" panose="020B0604020202020204" pitchFamily="34" charset="0"/>
              <a:buChar char="•"/>
            </a:pPr>
            <a:r>
              <a:rPr lang="en-US" altLang="zh-CN" sz="2000" b="1" dirty="0"/>
              <a:t> </a:t>
            </a:r>
            <a:r>
              <a:rPr lang="en-US" altLang="zh-CN" sz="2000" b="1" dirty="0">
                <a:solidFill>
                  <a:srgbClr val="FF0000"/>
                </a:solidFill>
              </a:rPr>
              <a:t>If N is greater than 1 </a:t>
            </a:r>
            <a:r>
              <a:rPr lang="en-US" altLang="zh-CN" sz="2000" b="1" dirty="0"/>
              <a:t>(but finite), increases in either the </a:t>
            </a:r>
            <a:r>
              <a:rPr lang="en-US" altLang="zh-CN" sz="2000" b="1" dirty="0" smtClean="0"/>
              <a:t>mean or </a:t>
            </a:r>
            <a:r>
              <a:rPr lang="en-US" altLang="zh-CN" sz="2000" b="1" dirty="0"/>
              <a:t>the variance have a positive effect on competitive advantage, and sufficiently </a:t>
            </a:r>
            <a:r>
              <a:rPr lang="en-US" altLang="zh-CN" sz="2000" b="1" dirty="0" smtClean="0"/>
              <a:t>large increases </a:t>
            </a:r>
            <a:r>
              <a:rPr lang="en-US" altLang="zh-CN" sz="2000" b="1" dirty="0"/>
              <a:t>in either can offset decreases in the other. </a:t>
            </a:r>
            <a:endParaRPr lang="en-US" altLang="zh-CN" sz="2000" b="1" dirty="0" smtClean="0"/>
          </a:p>
          <a:p>
            <a:pPr marL="285750" indent="-285750">
              <a:buFont typeface="Arial" panose="020B0604020202020204" pitchFamily="34" charset="0"/>
              <a:buChar char="•"/>
            </a:pPr>
            <a:r>
              <a:rPr lang="en-US" altLang="zh-CN" sz="2000" b="1" dirty="0" smtClean="0"/>
              <a:t>The </a:t>
            </a:r>
            <a:r>
              <a:rPr lang="en-US" altLang="zh-CN" sz="2000" b="1" dirty="0">
                <a:solidFill>
                  <a:srgbClr val="FF0000"/>
                </a:solidFill>
              </a:rPr>
              <a:t>trade-off </a:t>
            </a:r>
            <a:r>
              <a:rPr lang="en-US" altLang="zh-CN" sz="2000" b="1" dirty="0"/>
              <a:t>between </a:t>
            </a:r>
            <a:r>
              <a:rPr lang="en-US" altLang="zh-CN" sz="2000" b="1" dirty="0" smtClean="0"/>
              <a:t>increases in </a:t>
            </a:r>
            <a:r>
              <a:rPr lang="en-US" altLang="zh-CN" sz="2000" b="1" dirty="0"/>
              <a:t>the mean and increases in the variance is strongly affected by N. As the number </a:t>
            </a:r>
            <a:r>
              <a:rPr lang="en-US" altLang="zh-CN" sz="2000" b="1" dirty="0" smtClean="0"/>
              <a:t>of competitors </a:t>
            </a:r>
            <a:r>
              <a:rPr lang="en-US" altLang="zh-CN" sz="2000" b="1" dirty="0"/>
              <a:t>increases, the contribution of the variance to competitive </a:t>
            </a:r>
            <a:r>
              <a:rPr lang="en-US" altLang="zh-CN" sz="2000" b="1" dirty="0" smtClean="0"/>
              <a:t>advantage increases </a:t>
            </a:r>
            <a:r>
              <a:rPr lang="en-US" altLang="zh-CN" sz="2000" b="1" dirty="0"/>
              <a:t>until at the limit, as N goes to infinity, the mean becomes irrelevant.</a:t>
            </a:r>
            <a:endParaRPr lang="zh-CN" altLang="en-US" sz="2000" b="1" dirty="0"/>
          </a:p>
        </p:txBody>
      </p:sp>
      <p:sp>
        <p:nvSpPr>
          <p:cNvPr id="6" name="椭圆 5"/>
          <p:cNvSpPr/>
          <p:nvPr/>
        </p:nvSpPr>
        <p:spPr>
          <a:xfrm>
            <a:off x="8074152" y="1362456"/>
            <a:ext cx="2212848" cy="155448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zh-CN" altLang="en-US" dirty="0" smtClean="0"/>
              <a:t>拥有竞争优势的区域</a:t>
            </a:r>
            <a:endParaRPr lang="zh-CN" altLang="en-US" dirty="0"/>
          </a:p>
        </p:txBody>
      </p:sp>
      <p:sp>
        <p:nvSpPr>
          <p:cNvPr id="10" name="椭圆 9"/>
          <p:cNvSpPr/>
          <p:nvPr/>
        </p:nvSpPr>
        <p:spPr>
          <a:xfrm>
            <a:off x="6215023" y="3919728"/>
            <a:ext cx="2212848" cy="155448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zh-CN" altLang="en-US" dirty="0" smtClean="0"/>
              <a:t>拥有竞争劣势的区域</a:t>
            </a:r>
            <a:endParaRPr lang="zh-CN" altLang="en-US"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1"/>
          <p:cNvSpPr>
            <a:spLocks noGrp="1"/>
          </p:cNvSpPr>
          <p:nvPr>
            <p:ph type="title"/>
          </p:nvPr>
        </p:nvSpPr>
        <p:spPr>
          <a:xfrm>
            <a:off x="838200" y="365125"/>
            <a:ext cx="10515600" cy="979043"/>
          </a:xfrm>
        </p:spPr>
        <p:txBody>
          <a:bodyPr/>
          <a:lstStyle/>
          <a:p>
            <a:pPr eaLnBrk="1" hangingPunct="1"/>
            <a:r>
              <a:rPr lang="zh-CN" altLang="en-US" b="1" dirty="0" smtClean="0"/>
              <a:t>Article overview</a:t>
            </a:r>
          </a:p>
        </p:txBody>
      </p:sp>
      <p:sp>
        <p:nvSpPr>
          <p:cNvPr id="4099" name="内容占位符 3"/>
          <p:cNvSpPr>
            <a:spLocks noGrp="1"/>
          </p:cNvSpPr>
          <p:nvPr>
            <p:ph idx="1"/>
          </p:nvPr>
        </p:nvSpPr>
        <p:spPr>
          <a:xfrm>
            <a:off x="1033145" y="1563370"/>
            <a:ext cx="10612120" cy="4782185"/>
          </a:xfrm>
        </p:spPr>
        <p:txBody>
          <a:bodyPr>
            <a:normAutofit fontScale="90000" lnSpcReduction="10000"/>
          </a:bodyPr>
          <a:lstStyle/>
          <a:p>
            <a:pPr>
              <a:lnSpc>
                <a:spcPct val="150000"/>
              </a:lnSpc>
            </a:pPr>
            <a:r>
              <a:rPr lang="zh-CN" altLang="en-US" sz="2400" dirty="0">
                <a:latin typeface="微软雅黑" panose="020B0503020204020204" pitchFamily="34" charset="-122"/>
                <a:ea typeface="微软雅黑" panose="020B0503020204020204" pitchFamily="34" charset="-122"/>
              </a:rPr>
              <a:t>The article mainly studies the relationship between exploring new possibilities and </a:t>
            </a:r>
            <a:r>
              <a:rPr lang="en-US" altLang="zh-CN" sz="2400" dirty="0">
                <a:latin typeface="微软雅黑" panose="020B0503020204020204" pitchFamily="34" charset="-122"/>
                <a:ea typeface="微软雅黑" panose="020B0503020204020204" pitchFamily="34" charset="-122"/>
              </a:rPr>
              <a:t>e</a:t>
            </a:r>
            <a:r>
              <a:rPr lang="zh-CN" altLang="en-US" sz="2400" dirty="0">
                <a:latin typeface="微软雅黑" panose="020B0503020204020204" pitchFamily="34" charset="-122"/>
                <a:ea typeface="微软雅黑" panose="020B0503020204020204" pitchFamily="34" charset="-122"/>
                <a:sym typeface="+mn-ea"/>
              </a:rPr>
              <a:t>xploit</a:t>
            </a:r>
            <a:r>
              <a:rPr lang="zh-CN" altLang="en-US" sz="2400" dirty="0">
                <a:latin typeface="微软雅黑" panose="020B0503020204020204" pitchFamily="34" charset="-122"/>
                <a:ea typeface="微软雅黑" panose="020B0503020204020204" pitchFamily="34" charset="-122"/>
              </a:rPr>
              <a:t>ing old certainty in organizational learning.</a:t>
            </a:r>
          </a:p>
          <a:p>
            <a:pPr>
              <a:lnSpc>
                <a:spcPct val="150000"/>
              </a:lnSpc>
            </a:pPr>
            <a:endParaRPr lang="zh-CN" altLang="en-US" sz="2400" dirty="0">
              <a:latin typeface="微软雅黑" panose="020B0503020204020204" pitchFamily="34" charset="-122"/>
              <a:ea typeface="微软雅黑" panose="020B0503020204020204" pitchFamily="34" charset="-122"/>
            </a:endParaRPr>
          </a:p>
          <a:p>
            <a:r>
              <a:rPr lang="zh-CN" altLang="en-US" b="1" dirty="0" smtClean="0">
                <a:latin typeface="微软雅黑" panose="020B0503020204020204" pitchFamily="34" charset="-122"/>
                <a:ea typeface="微软雅黑" panose="020B0503020204020204" pitchFamily="34" charset="-122"/>
              </a:rPr>
              <a:t>Two scenarios</a:t>
            </a:r>
            <a:endParaRPr lang="zh-CN" altLang="en-US" sz="2400" dirty="0" smtClean="0">
              <a:latin typeface="微软雅黑" panose="020B0503020204020204" pitchFamily="34" charset="-122"/>
              <a:ea typeface="微软雅黑" panose="020B0503020204020204" pitchFamily="34" charset="-122"/>
            </a:endParaRPr>
          </a:p>
          <a:p>
            <a:pPr marL="720090" indent="-457200">
              <a:buFont typeface="+mj-lt"/>
              <a:buAutoNum type="arabicPeriod"/>
            </a:pPr>
            <a:r>
              <a:rPr lang="en-US" altLang="zh-CN" sz="2400" dirty="0" smtClean="0"/>
              <a:t>mutual </a:t>
            </a:r>
            <a:r>
              <a:rPr lang="en-US" altLang="zh-CN" sz="2400" dirty="0"/>
              <a:t>learning between members of an organization and </a:t>
            </a:r>
            <a:r>
              <a:rPr lang="en-US" altLang="zh-CN" sz="2400" dirty="0" smtClean="0"/>
              <a:t>an organizational code</a:t>
            </a:r>
          </a:p>
          <a:p>
            <a:pPr marL="720090" indent="-457200">
              <a:buFont typeface="+mj-lt"/>
              <a:buAutoNum type="arabicPeriod"/>
            </a:pPr>
            <a:r>
              <a:rPr lang="en-US" altLang="zh-CN" sz="2400" dirty="0" smtClean="0">
                <a:ea typeface="微软雅黑" panose="020B0503020204020204" pitchFamily="34" charset="-122"/>
              </a:rPr>
              <a:t>learning </a:t>
            </a:r>
            <a:r>
              <a:rPr lang="en-US" altLang="zh-CN" sz="2400" dirty="0">
                <a:ea typeface="微软雅黑" panose="020B0503020204020204" pitchFamily="34" charset="-122"/>
              </a:rPr>
              <a:t>and competitive advantage </a:t>
            </a:r>
            <a:r>
              <a:rPr lang="en-US" altLang="zh-CN" sz="2400" dirty="0" smtClean="0">
                <a:ea typeface="微软雅黑" panose="020B0503020204020204" pitchFamily="34" charset="-122"/>
              </a:rPr>
              <a:t>in competition </a:t>
            </a:r>
            <a:r>
              <a:rPr lang="en-US" altLang="zh-CN" sz="2400" dirty="0">
                <a:ea typeface="微软雅黑" panose="020B0503020204020204" pitchFamily="34" charset="-122"/>
              </a:rPr>
              <a:t>for </a:t>
            </a:r>
            <a:r>
              <a:rPr lang="en-US" altLang="zh-CN" sz="2400" dirty="0" smtClean="0">
                <a:ea typeface="微软雅黑" panose="020B0503020204020204" pitchFamily="34" charset="-122"/>
              </a:rPr>
              <a:t>primacy</a:t>
            </a:r>
          </a:p>
          <a:p>
            <a:pPr marL="0" indent="0">
              <a:buNone/>
            </a:pPr>
            <a:endParaRPr lang="en-US" altLang="zh-CN" sz="2400" dirty="0">
              <a:ea typeface="微软雅黑" panose="020B0503020204020204" pitchFamily="34" charset="-122"/>
            </a:endParaRPr>
          </a:p>
          <a:p>
            <a:pPr>
              <a:lnSpc>
                <a:spcPct val="150000"/>
              </a:lnSpc>
            </a:pPr>
            <a:r>
              <a:rPr lang="en-US" altLang="zh-CN" sz="2400" b="1" dirty="0">
                <a:latin typeface="微软雅黑" panose="020B0503020204020204" pitchFamily="34" charset="-122"/>
                <a:ea typeface="微软雅黑" panose="020B0503020204020204" pitchFamily="34" charset="-122"/>
              </a:rPr>
              <a:t> C</a:t>
            </a:r>
            <a:r>
              <a:rPr lang="zh-CN" altLang="en-US" sz="2400" b="1" dirty="0">
                <a:latin typeface="微软雅黑" panose="020B0503020204020204" pitchFamily="34" charset="-122"/>
                <a:ea typeface="微软雅黑" panose="020B0503020204020204" pitchFamily="34" charset="-122"/>
              </a:rPr>
              <a:t>onclusion：</a:t>
            </a:r>
            <a:r>
              <a:rPr lang="zh-CN" altLang="en-US" sz="2400" dirty="0">
                <a:latin typeface="微软雅黑" panose="020B0503020204020204" pitchFamily="34" charset="-122"/>
                <a:ea typeface="微软雅黑" panose="020B0503020204020204" pitchFamily="34" charset="-122"/>
              </a:rPr>
              <a:t>In the process of adaptability, </a:t>
            </a:r>
            <a:r>
              <a:rPr lang="en-US" altLang="zh-CN" sz="2400" dirty="0">
                <a:latin typeface="微软雅黑" panose="020B0503020204020204" pitchFamily="34" charset="-122"/>
                <a:ea typeface="微软雅黑" panose="020B0503020204020204" pitchFamily="34" charset="-122"/>
              </a:rPr>
              <a:t>exploitation</a:t>
            </a:r>
            <a:r>
              <a:rPr lang="zh-CN" altLang="en-US" sz="2400" dirty="0">
                <a:latin typeface="微软雅黑" panose="020B0503020204020204" pitchFamily="34" charset="-122"/>
                <a:ea typeface="微软雅黑" panose="020B0503020204020204" pitchFamily="34" charset="-122"/>
              </a:rPr>
              <a:t> can gain benefits more quickly than </a:t>
            </a:r>
            <a:r>
              <a:rPr lang="en-US" altLang="zh-CN" sz="2400" dirty="0">
                <a:latin typeface="微软雅黑" panose="020B0503020204020204" pitchFamily="34" charset="-122"/>
                <a:ea typeface="微软雅黑" panose="020B0503020204020204" pitchFamily="34" charset="-122"/>
              </a:rPr>
              <a:t>exploration </a:t>
            </a:r>
            <a:r>
              <a:rPr lang="zh-CN" altLang="en-US" sz="2400" dirty="0">
                <a:latin typeface="微软雅黑" panose="020B0503020204020204" pitchFamily="34" charset="-122"/>
                <a:ea typeface="微软雅黑" panose="020B0503020204020204" pitchFamily="34" charset="-122"/>
              </a:rPr>
              <a:t>in the short-term, but in the long run it is kind of self-destruction.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标题 1"/>
          <p:cNvSpPr>
            <a:spLocks noGrp="1"/>
          </p:cNvSpPr>
          <p:nvPr>
            <p:ph type="title"/>
          </p:nvPr>
        </p:nvSpPr>
        <p:spPr>
          <a:xfrm>
            <a:off x="838200" y="215265"/>
            <a:ext cx="10515600" cy="1325563"/>
          </a:xfrm>
        </p:spPr>
        <p:txBody>
          <a:bodyPr>
            <a:normAutofit fontScale="90000"/>
          </a:bodyPr>
          <a:lstStyle/>
          <a:p>
            <a:r>
              <a:rPr lang="zh-CN" altLang="en-US" i="1" dirty="0"/>
              <a:t> </a:t>
            </a:r>
            <a:r>
              <a:rPr lang="en-US" altLang="zh-CN" i="1" dirty="0"/>
              <a:t>Learning, Knowledge, and Competitive Advantage</a:t>
            </a:r>
            <a:endParaRPr lang="en-US" altLang="zh-CN" i="1" dirty="0" smtClean="0"/>
          </a:p>
        </p:txBody>
      </p:sp>
      <p:sp>
        <p:nvSpPr>
          <p:cNvPr id="3" name="矩形 2"/>
          <p:cNvSpPr/>
          <p:nvPr/>
        </p:nvSpPr>
        <p:spPr>
          <a:xfrm>
            <a:off x="838200" y="1540828"/>
            <a:ext cx="11021568" cy="5939155"/>
          </a:xfrm>
          <a:prstGeom prst="rect">
            <a:avLst/>
          </a:prstGeom>
        </p:spPr>
        <p:txBody>
          <a:bodyPr wrap="square">
            <a:spAutoFit/>
          </a:bodyPr>
          <a:lstStyle/>
          <a:p>
            <a:pPr marL="342900" indent="-342900">
              <a:buFont typeface="Arial" panose="020B0604020202020204" pitchFamily="34" charset="0"/>
              <a:buChar char="•"/>
            </a:pPr>
            <a:r>
              <a:rPr lang="zh-CN" altLang="en-US" sz="2800" b="1" dirty="0"/>
              <a:t>Core: </a:t>
            </a:r>
            <a:r>
              <a:rPr lang="zh-CN" altLang="en-US" sz="2800" dirty="0"/>
              <a:t>The impact of learning is reflected in the change in performance distribution</a:t>
            </a:r>
          </a:p>
          <a:p>
            <a:pPr marL="342900" indent="-342900">
              <a:buFont typeface="Arial" panose="020B0604020202020204" pitchFamily="34" charset="0"/>
              <a:buChar char="•"/>
            </a:pPr>
            <a:endParaRPr lang="zh-CN" altLang="en-US" sz="2800" b="1" dirty="0"/>
          </a:p>
          <a:p>
            <a:pPr marL="342900" indent="-342900">
              <a:buFont typeface="Arial" panose="020B0604020202020204" pitchFamily="34" charset="0"/>
              <a:buChar char="•"/>
            </a:pPr>
            <a:r>
              <a:rPr lang="zh-CN" altLang="en-US" sz="2800" b="1" dirty="0"/>
              <a:t>The study found</a:t>
            </a:r>
          </a:p>
          <a:p>
            <a:pPr marL="457200" indent="-457200">
              <a:buFont typeface="+mj-lt"/>
              <a:buAutoNum type="arabicPeriod"/>
            </a:pPr>
            <a:r>
              <a:rPr lang="en-US" altLang="zh-CN" sz="2800" dirty="0" smtClean="0"/>
              <a:t> If learning increases the average and variance of a normal performance distribution,  then learning will increase the competitive advantage in the first place.</a:t>
            </a:r>
            <a:endParaRPr lang="zh-CN" altLang="en-US" sz="2800" b="1" dirty="0"/>
          </a:p>
          <a:p>
            <a:pPr marL="457200" indent="-457200">
              <a:buFont typeface="+mj-lt"/>
              <a:buAutoNum type="arabicPeriod"/>
            </a:pPr>
            <a:r>
              <a:rPr lang="en-US" altLang="zh-CN" sz="2800" dirty="0" smtClean="0"/>
              <a:t>Increases </a:t>
            </a:r>
            <a:r>
              <a:rPr lang="en-US" altLang="zh-CN" sz="2800" dirty="0"/>
              <a:t>in the variance </a:t>
            </a:r>
            <a:r>
              <a:rPr lang="en-US" altLang="zh-CN" sz="2800" dirty="0" smtClean="0"/>
              <a:t>may compensate </a:t>
            </a:r>
            <a:r>
              <a:rPr lang="en-US" altLang="zh-CN" sz="2800" dirty="0"/>
              <a:t>for decreases in the mean; decreases in the variance may nullify </a:t>
            </a:r>
            <a:r>
              <a:rPr lang="en-US" altLang="zh-CN" sz="2800" dirty="0" smtClean="0"/>
              <a:t>gains from </a:t>
            </a:r>
            <a:r>
              <a:rPr lang="en-US" altLang="zh-CN" sz="2800" dirty="0"/>
              <a:t>increases in the mean</a:t>
            </a:r>
            <a:r>
              <a:rPr lang="en-US" altLang="zh-CN" sz="2800" dirty="0" smtClean="0"/>
              <a:t>.</a:t>
            </a:r>
          </a:p>
          <a:p>
            <a:pPr marL="457200" indent="-457200">
              <a:buFont typeface="+mj-lt"/>
              <a:buAutoNum type="arabicPeriod"/>
            </a:pPr>
            <a:r>
              <a:rPr lang="en-US" altLang="zh-CN" sz="2800" dirty="0" smtClean="0"/>
              <a:t>Relative position </a:t>
            </a:r>
            <a:r>
              <a:rPr lang="en-US" altLang="zh-CN" sz="2800" dirty="0"/>
              <a:t>is affected by variability, and increasingly so as </a:t>
            </a:r>
            <a:r>
              <a:rPr lang="en-US" altLang="zh-CN" sz="2800" dirty="0" smtClean="0"/>
              <a:t>the number </a:t>
            </a:r>
            <a:r>
              <a:rPr lang="en-US" altLang="zh-CN" sz="2800" dirty="0"/>
              <a:t>of competitors increase</a:t>
            </a:r>
            <a:endParaRPr lang="en-US" altLang="zh-CN" sz="2800" dirty="0" smtClean="0"/>
          </a:p>
          <a:p>
            <a:endParaRPr lang="en-US" altLang="zh-CN" sz="2400" dirty="0" smtClean="0"/>
          </a:p>
          <a:p>
            <a:pPr marL="457200" indent="-457200">
              <a:buFont typeface="+mj-lt"/>
              <a:buAutoNum type="arabicPeriod"/>
            </a:pPr>
            <a:endParaRPr lang="zh-CN" altLang="en-US" sz="2400" dirty="0"/>
          </a:p>
          <a:p>
            <a:pPr marL="457200" indent="-457200">
              <a:buFont typeface="+mj-lt"/>
              <a:buAutoNum type="arabicPeriod"/>
            </a:pPr>
            <a:endParaRPr lang="zh-CN" altLang="en-US" sz="2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标题 1"/>
          <p:cNvSpPr>
            <a:spLocks noGrp="1"/>
          </p:cNvSpPr>
          <p:nvPr>
            <p:ph type="title"/>
          </p:nvPr>
        </p:nvSpPr>
        <p:spPr>
          <a:xfrm>
            <a:off x="850265" y="262255"/>
            <a:ext cx="10963910" cy="1325880"/>
          </a:xfrm>
        </p:spPr>
        <p:txBody>
          <a:bodyPr>
            <a:normAutofit fontScale="90000"/>
          </a:bodyPr>
          <a:lstStyle/>
          <a:p>
            <a:r>
              <a:rPr lang="en-US" altLang="zh-CN" i="1" dirty="0"/>
              <a:t>Competition for Relative Position and Strategic Action</a:t>
            </a:r>
            <a:endParaRPr lang="en-US" altLang="zh-CN" i="1" dirty="0" smtClean="0"/>
          </a:p>
        </p:txBody>
      </p:sp>
      <p:sp>
        <p:nvSpPr>
          <p:cNvPr id="28677" name="矩形 5"/>
          <p:cNvSpPr>
            <a:spLocks noChangeArrowheads="1"/>
          </p:cNvSpPr>
          <p:nvPr/>
        </p:nvSpPr>
        <p:spPr bwMode="auto">
          <a:xfrm>
            <a:off x="850392" y="1588009"/>
            <a:ext cx="10515600" cy="4861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457200" indent="-457200" algn="l" eaLnBrk="1" hangingPunct="1">
              <a:lnSpc>
                <a:spcPct val="100000"/>
              </a:lnSpc>
              <a:buClrTx/>
              <a:buSzTx/>
              <a:buFont typeface="Arial" panose="020B0604020202020204" pitchFamily="34" charset="0"/>
              <a:buChar char="•"/>
            </a:pPr>
            <a:r>
              <a:rPr lang="en-US" altLang="zh-CN" sz="2800" dirty="0" smtClean="0">
                <a:latin typeface="+mn-lt"/>
              </a:rPr>
              <a:t>It is quite possible to consider the average performance and performance reliability distribution as a strategic choice.</a:t>
            </a:r>
          </a:p>
          <a:p>
            <a:pPr marL="457200" indent="-457200" algn="l" eaLnBrk="1" hangingPunct="1">
              <a:lnSpc>
                <a:spcPct val="100000"/>
              </a:lnSpc>
              <a:buClrTx/>
              <a:buSzTx/>
              <a:buFont typeface="Arial" panose="020B0604020202020204" pitchFamily="34" charset="0"/>
              <a:buChar char="•"/>
            </a:pPr>
            <a:r>
              <a:rPr lang="en-US" altLang="zh-CN" sz="2800" b="1" dirty="0" smtClean="0">
                <a:latin typeface="+mn-lt"/>
              </a:rPr>
              <a:t>In the long run</a:t>
            </a:r>
            <a:r>
              <a:rPr lang="en-US" altLang="zh-CN" sz="2800" dirty="0" smtClean="0">
                <a:latin typeface="+mn-lt"/>
              </a:rPr>
              <a:t>, they represent an organizational choice between learning input and access to existing possibilities, which is the central focus of this article.</a:t>
            </a:r>
          </a:p>
          <a:p>
            <a:pPr marL="457200" indent="-457200" algn="l" eaLnBrk="1" hangingPunct="1">
              <a:lnSpc>
                <a:spcPct val="100000"/>
              </a:lnSpc>
              <a:buClrTx/>
              <a:buSzTx/>
              <a:buFont typeface="Arial" panose="020B0604020202020204" pitchFamily="34" charset="0"/>
              <a:buChar char="•"/>
            </a:pPr>
            <a:r>
              <a:rPr lang="en-US" altLang="zh-CN" sz="2800" b="1" dirty="0" smtClean="0">
                <a:latin typeface="+mn-lt"/>
              </a:rPr>
              <a:t>In the short term,</a:t>
            </a:r>
            <a:r>
              <a:rPr lang="en-US" altLang="zh-CN" sz="2800" dirty="0" smtClean="0">
                <a:latin typeface="+mn-lt"/>
              </a:rPr>
              <a:t> the choice of mean can be seen as a choice of effort or attention (from minimum to maximum). variations in the reliability of performance can be seen as choices of knowledge or risk that can be set willfully within the range of available Alternatives.</a:t>
            </a:r>
            <a:endParaRPr lang="zh-CN" altLang="en-US" sz="2400" dirty="0">
              <a:latin typeface="+mn-ea"/>
            </a:endParaRPr>
          </a:p>
          <a:p>
            <a:pPr indent="0" eaLnBrk="1" hangingPunct="1">
              <a:lnSpc>
                <a:spcPct val="125000"/>
              </a:lnSpc>
              <a:buFont typeface="Arial" panose="020B0604020202020204" pitchFamily="34" charset="0"/>
              <a:buNone/>
            </a:pPr>
            <a:endParaRPr lang="zh-CN" altLang="en-US" sz="2400" dirty="0">
              <a:latin typeface="+mn-ea"/>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内容占位符 3"/>
          <p:cNvSpPr>
            <a:spLocks noGrp="1"/>
          </p:cNvSpPr>
          <p:nvPr>
            <p:ph idx="1"/>
          </p:nvPr>
        </p:nvSpPr>
        <p:spPr>
          <a:xfrm>
            <a:off x="838200" y="1591057"/>
            <a:ext cx="9525000" cy="4687508"/>
          </a:xfrm>
        </p:spPr>
        <p:txBody>
          <a:bodyPr>
            <a:normAutofit lnSpcReduction="20000"/>
          </a:bodyPr>
          <a:lstStyle/>
          <a:p>
            <a:pPr marL="285750" indent="-285750" algn="l">
              <a:lnSpc>
                <a:spcPct val="100000"/>
              </a:lnSpc>
              <a:buClrTx/>
              <a:buSzTx/>
            </a:pPr>
            <a:r>
              <a:rPr lang="en-US" altLang="zh-CN" sz="2800" b="1" dirty="0"/>
              <a:t>Research questions:</a:t>
            </a:r>
            <a:r>
              <a:rPr lang="en-US" altLang="zh-CN" sz="2800" dirty="0"/>
              <a:t> learning, analysis, imitation, regeneration, and technological change are the main factors that improve organizational performance and enhance competitive advantage. Each step involves a trade-off between exploration and development.</a:t>
            </a:r>
          </a:p>
          <a:p>
            <a:pPr marL="285750" indent="-285750" algn="l">
              <a:lnSpc>
                <a:spcPct val="100000"/>
              </a:lnSpc>
              <a:buClrTx/>
              <a:buSzTx/>
            </a:pPr>
            <a:r>
              <a:rPr lang="en-US" altLang="zh-CN" sz="2800" b="1" dirty="0"/>
              <a:t>The existing debate</a:t>
            </a:r>
            <a:r>
              <a:rPr lang="en-US" altLang="zh-CN" sz="2800" dirty="0"/>
              <a:t> is the choice between exploration and development under the influence of performance distribution and ecological interactions.</a:t>
            </a:r>
          </a:p>
          <a:p>
            <a:pPr marL="285750" indent="-285750" algn="l">
              <a:lnSpc>
                <a:spcPct val="100000"/>
              </a:lnSpc>
              <a:buClrTx/>
              <a:buSzTx/>
            </a:pPr>
            <a:r>
              <a:rPr lang="en-US" altLang="zh-CN" sz="2800" b="1" dirty="0">
                <a:sym typeface="+mn-ea"/>
              </a:rPr>
              <a:t>Results: </a:t>
            </a:r>
            <a:r>
              <a:rPr lang="en-US" altLang="zh-CN" sz="2800" dirty="0">
                <a:sym typeface="+mn-ea"/>
              </a:rPr>
              <a:t>1) degrades organizational learning in a mutual learning situation; 2) The keyrealityor is the effect of knowledge on the right-hand tail of the performance distribution</a:t>
            </a:r>
            <a:endParaRPr lang="en-US" altLang="zh-CN" sz="2800" dirty="0"/>
          </a:p>
          <a:p>
            <a:endParaRPr lang="en-US" altLang="zh-CN" sz="2800" dirty="0"/>
          </a:p>
        </p:txBody>
      </p:sp>
      <p:sp>
        <p:nvSpPr>
          <p:cNvPr id="2" name="标题 1"/>
          <p:cNvSpPr>
            <a:spLocks noGrp="1"/>
          </p:cNvSpPr>
          <p:nvPr>
            <p:ph type="title"/>
          </p:nvPr>
        </p:nvSpPr>
        <p:spPr/>
        <p:txBody>
          <a:bodyPr/>
          <a:lstStyle/>
          <a:p>
            <a:pPr algn="l">
              <a:buClrTx/>
              <a:buSzTx/>
              <a:buFontTx/>
            </a:pPr>
            <a:r>
              <a:rPr lang="en-US" altLang="zh-CN" sz="3200" b="1" dirty="0">
                <a:latin typeface="微软雅黑" panose="020B0503020204020204" pitchFamily="34" charset="-122"/>
                <a:ea typeface="微软雅黑" panose="020B0503020204020204" pitchFamily="34" charset="-122"/>
                <a:sym typeface="+mn-ea"/>
              </a:rPr>
              <a:t>4.  Little Models and Old Wisdom</a:t>
            </a:r>
            <a:endParaRPr lang="en-US" altLang="zh-CN" sz="3200" b="1"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标题 1"/>
          <p:cNvSpPr>
            <a:spLocks noGrp="1"/>
          </p:cNvSpPr>
          <p:nvPr>
            <p:ph type="title"/>
          </p:nvPr>
        </p:nvSpPr>
        <p:spPr/>
        <p:txBody>
          <a:bodyPr/>
          <a:lstStyle/>
          <a:p>
            <a:r>
              <a:rPr lang="en-US" altLang="zh-CN" b="1" dirty="0">
                <a:latin typeface="微软雅黑" panose="020B0503020204020204" pitchFamily="34" charset="-122"/>
                <a:ea typeface="微软雅黑" panose="020B0503020204020204" pitchFamily="34" charset="-122"/>
                <a:sym typeface="+mn-ea"/>
              </a:rPr>
              <a:t>C</a:t>
            </a:r>
            <a:r>
              <a:rPr lang="zh-CN" altLang="en-US" b="1" dirty="0">
                <a:latin typeface="微软雅黑" panose="020B0503020204020204" pitchFamily="34" charset="-122"/>
                <a:ea typeface="微软雅黑" panose="020B0503020204020204" pitchFamily="34" charset="-122"/>
                <a:sym typeface="+mn-ea"/>
              </a:rPr>
              <a:t>onclusion</a:t>
            </a:r>
            <a:endParaRPr lang="zh-CN" altLang="en-US" b="1" dirty="0" smtClean="0"/>
          </a:p>
        </p:txBody>
      </p:sp>
      <p:pic>
        <p:nvPicPr>
          <p:cNvPr id="29704" name="Picture 8" descr="C:\Users\lenovo\AppData\Local\Microsoft\Windows\Temporary Internet Files\Content.IE5\GTKAYHZ7\MP900438795[1].jpg"/>
          <p:cNvPicPr>
            <a:picLocks noChangeAspect="1" noChangeArrowheads="1"/>
          </p:cNvPicPr>
          <p:nvPr/>
        </p:nvPicPr>
        <p:blipFill>
          <a:blip r:embed="rId2" cstate="print"/>
          <a:srcRect/>
          <a:stretch>
            <a:fillRect/>
          </a:stretch>
        </p:blipFill>
        <p:spPr bwMode="auto">
          <a:xfrm>
            <a:off x="9756267" y="4654296"/>
            <a:ext cx="1890141" cy="2127504"/>
          </a:xfrm>
          <a:prstGeom prst="rect">
            <a:avLst/>
          </a:prstGeom>
          <a:ln>
            <a:noFill/>
          </a:ln>
          <a:effectLst>
            <a:softEdge rad="112500"/>
          </a:effectLst>
        </p:spPr>
      </p:pic>
      <p:sp>
        <p:nvSpPr>
          <p:cNvPr id="2" name="内容占位符 1"/>
          <p:cNvSpPr>
            <a:spLocks noGrp="1"/>
          </p:cNvSpPr>
          <p:nvPr>
            <p:ph idx="1"/>
          </p:nvPr>
        </p:nvSpPr>
        <p:spPr>
          <a:xfrm>
            <a:off x="938784" y="1587881"/>
            <a:ext cx="10515600" cy="4351338"/>
          </a:xfrm>
        </p:spPr>
        <p:txBody>
          <a:bodyPr/>
          <a:lstStyle/>
          <a:p>
            <a:r>
              <a:rPr lang="en-US" altLang="zh-CN" dirty="0" smtClean="0"/>
              <a:t>The returns </a:t>
            </a:r>
            <a:r>
              <a:rPr lang="en-US" altLang="zh-CN" dirty="0"/>
              <a:t>to fast learning are not all </a:t>
            </a:r>
            <a:r>
              <a:rPr lang="en-US" altLang="zh-CN" dirty="0" smtClean="0"/>
              <a:t>positive</a:t>
            </a:r>
          </a:p>
          <a:p>
            <a:r>
              <a:rPr lang="en-US" altLang="zh-CN" dirty="0" smtClean="0"/>
              <a:t>Rapid socialization </a:t>
            </a:r>
            <a:r>
              <a:rPr lang="en-US" altLang="zh-CN" dirty="0"/>
              <a:t>may hurt the socializers even as it helps the </a:t>
            </a:r>
            <a:r>
              <a:rPr lang="en-US" altLang="zh-CN" dirty="0" smtClean="0"/>
              <a:t>socialized</a:t>
            </a:r>
          </a:p>
          <a:p>
            <a:r>
              <a:rPr lang="en-US" altLang="zh-CN" dirty="0" smtClean="0"/>
              <a:t>The development </a:t>
            </a:r>
            <a:r>
              <a:rPr lang="en-US" altLang="zh-CN" dirty="0"/>
              <a:t>of knowledge may depend on maintaining an influx of the naive </a:t>
            </a:r>
            <a:r>
              <a:rPr lang="en-US" altLang="zh-CN" dirty="0" smtClean="0"/>
              <a:t>and ignorance</a:t>
            </a:r>
          </a:p>
          <a:p>
            <a:r>
              <a:rPr lang="en-US" altLang="zh-CN" dirty="0" smtClean="0"/>
              <a:t>Competitive victory </a:t>
            </a:r>
            <a:r>
              <a:rPr lang="en-US" altLang="zh-CN" dirty="0"/>
              <a:t>does not reliably go to the properly educated.</a:t>
            </a:r>
            <a:endParaRPr lang="zh-CN" alt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re 1"/>
          <p:cNvSpPr>
            <a:spLocks noGrp="1"/>
          </p:cNvSpPr>
          <p:nvPr>
            <p:ph type="title"/>
          </p:nvPr>
        </p:nvSpPr>
        <p:spPr>
          <a:xfrm>
            <a:off x="3767329" y="228600"/>
            <a:ext cx="5762436" cy="1143000"/>
          </a:xfrm>
        </p:spPr>
        <p:txBody>
          <a:bodyPr>
            <a:normAutofit/>
          </a:bodyPr>
          <a:lstStyle/>
          <a:p>
            <a:pPr algn="l" eaLnBrk="1" hangingPunct="1"/>
            <a:r>
              <a:rPr lang="fr-CA" altLang="zh-CN" sz="4800" b="1" dirty="0" smtClean="0"/>
              <a:t>Table of Contents</a:t>
            </a:r>
          </a:p>
        </p:txBody>
      </p:sp>
      <p:sp>
        <p:nvSpPr>
          <p:cNvPr id="3075" name="Espace réservé du contenu 2"/>
          <p:cNvSpPr>
            <a:spLocks noGrp="1"/>
          </p:cNvSpPr>
          <p:nvPr>
            <p:ph idx="1"/>
          </p:nvPr>
        </p:nvSpPr>
        <p:spPr>
          <a:xfrm>
            <a:off x="2063750" y="1676400"/>
            <a:ext cx="9741535" cy="4526280"/>
          </a:xfrm>
        </p:spPr>
        <p:txBody>
          <a:bodyPr/>
          <a:lstStyle/>
          <a:p>
            <a:pPr marL="0" indent="0">
              <a:buFont typeface="Arial" panose="020B0604020202020204" pitchFamily="34" charset="0"/>
              <a:buNone/>
            </a:pPr>
            <a:endParaRPr lang="fr-CA" altLang="zh-CN" sz="2400" b="1" dirty="0">
              <a:latin typeface="微软雅黑" panose="020B0503020204020204" pitchFamily="34" charset="-122"/>
              <a:ea typeface="微软雅黑" panose="020B0503020204020204" pitchFamily="34" charset="-122"/>
            </a:endParaRPr>
          </a:p>
          <a:p>
            <a:pPr marL="514350" indent="-514350">
              <a:buFont typeface="Arial" panose="020B0604020202020204" pitchFamily="34" charset="0"/>
              <a:buAutoNum type="arabicPeriod"/>
            </a:pPr>
            <a:r>
              <a:rPr lang="en-US" altLang="zh-CN" sz="2400" b="1" dirty="0">
                <a:latin typeface="微软雅黑" panose="020B0503020204020204" pitchFamily="34" charset="-122"/>
                <a:ea typeface="微软雅黑" panose="020B0503020204020204" pitchFamily="34" charset="-122"/>
              </a:rPr>
              <a:t>The Exploration/Exploitation Trade-Off</a:t>
            </a:r>
          </a:p>
          <a:p>
            <a:pPr marL="514350" indent="-514350">
              <a:buFont typeface="Arial" panose="020B0604020202020204" pitchFamily="34" charset="0"/>
              <a:buAutoNum type="arabicPeriod"/>
            </a:pPr>
            <a:endParaRPr lang="fr-CA" altLang="zh-CN" sz="2400" b="1" dirty="0">
              <a:latin typeface="微软雅黑" panose="020B0503020204020204" pitchFamily="34" charset="-122"/>
              <a:ea typeface="微软雅黑" panose="020B0503020204020204" pitchFamily="34" charset="-122"/>
            </a:endParaRPr>
          </a:p>
          <a:p>
            <a:pPr marL="0" indent="0">
              <a:buFont typeface="Calibri" panose="020F0502020204030204" pitchFamily="34" charset="0"/>
              <a:buNone/>
            </a:pPr>
            <a:r>
              <a:rPr lang="en-US" altLang="zh-CN" sz="2400" b="1" dirty="0">
                <a:latin typeface="微软雅黑" panose="020B0503020204020204" pitchFamily="34" charset="-122"/>
                <a:ea typeface="微软雅黑" panose="020B0503020204020204" pitchFamily="34" charset="-122"/>
              </a:rPr>
              <a:t>2.   Mutual Learning in the Development of Knowledge</a:t>
            </a:r>
          </a:p>
          <a:p>
            <a:pPr marL="514350" indent="-514350">
              <a:buFont typeface="Calibri" panose="020F0502020204030204" pitchFamily="34" charset="0"/>
              <a:buAutoNum type="arabicPeriod" startAt="3"/>
            </a:pPr>
            <a:endParaRPr lang="en-US" altLang="zh-CN" sz="2400" b="1" dirty="0">
              <a:latin typeface="微软雅黑" panose="020B0503020204020204" pitchFamily="34" charset="-122"/>
              <a:ea typeface="微软雅黑" panose="020B0503020204020204" pitchFamily="34" charset="-122"/>
            </a:endParaRPr>
          </a:p>
          <a:p>
            <a:pPr marL="514350" indent="-514350">
              <a:buFont typeface="Arial" panose="020B0604020202020204" pitchFamily="34" charset="0"/>
              <a:buAutoNum type="arabicPeriod" startAt="3"/>
            </a:pPr>
            <a:r>
              <a:rPr lang="en-US" altLang="fr-CA" sz="2400" b="1" dirty="0">
                <a:latin typeface="微软雅黑" panose="020B0503020204020204" pitchFamily="34" charset="-122"/>
                <a:ea typeface="微软雅黑" panose="020B0503020204020204" pitchFamily="34" charset="-122"/>
              </a:rPr>
              <a:t>Knowledge and Ecologies of Competition</a:t>
            </a:r>
          </a:p>
          <a:p>
            <a:pPr marL="514350" indent="-514350">
              <a:buFont typeface="Arial" panose="020B0604020202020204" pitchFamily="34" charset="0"/>
              <a:buAutoNum type="arabicPeriod" startAt="3"/>
            </a:pPr>
            <a:endParaRPr lang="fr-CA" altLang="en-US" sz="2400" b="1" dirty="0">
              <a:latin typeface="微软雅黑" panose="020B0503020204020204" pitchFamily="34" charset="-122"/>
              <a:ea typeface="微软雅黑" panose="020B0503020204020204" pitchFamily="34" charset="-122"/>
            </a:endParaRPr>
          </a:p>
          <a:p>
            <a:pPr marL="514350" indent="-514350">
              <a:buFont typeface="Arial" panose="020B0604020202020204" pitchFamily="34" charset="0"/>
              <a:buAutoNum type="arabicPeriod" startAt="3"/>
            </a:pPr>
            <a:r>
              <a:rPr lang="en-US" altLang="fr-CA" sz="2400" b="1" dirty="0">
                <a:latin typeface="微软雅黑" panose="020B0503020204020204" pitchFamily="34" charset="-122"/>
                <a:ea typeface="微软雅黑" panose="020B0503020204020204" pitchFamily="34" charset="-122"/>
              </a:rPr>
              <a:t>Little Models and Old Wisdom</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标题 1"/>
          <p:cNvSpPr>
            <a:spLocks noGrp="1"/>
          </p:cNvSpPr>
          <p:nvPr>
            <p:ph type="title"/>
          </p:nvPr>
        </p:nvSpPr>
        <p:spPr/>
        <p:txBody>
          <a:bodyPr/>
          <a:lstStyle/>
          <a:p>
            <a:r>
              <a:rPr lang="en-US" altLang="zh-CN" dirty="0" smtClean="0">
                <a:sym typeface="+mn-ea"/>
              </a:rPr>
              <a:t>Exploration and Exploitation</a:t>
            </a:r>
            <a:endParaRPr lang="zh-CN" altLang="en-US" dirty="0" smtClean="0"/>
          </a:p>
        </p:txBody>
      </p:sp>
      <p:sp>
        <p:nvSpPr>
          <p:cNvPr id="5124" name="TextBox 4"/>
          <p:cNvSpPr txBox="1">
            <a:spLocks noChangeArrowheads="1"/>
          </p:cNvSpPr>
          <p:nvPr/>
        </p:nvSpPr>
        <p:spPr bwMode="auto">
          <a:xfrm>
            <a:off x="877887" y="1690688"/>
            <a:ext cx="9829737" cy="193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Wingdings" panose="05000000000000000000" pitchFamily="2" charset="2"/>
              <a:buChar char="ü"/>
            </a:pPr>
            <a:r>
              <a:rPr lang="zh-CN" altLang="en-US" sz="2400" dirty="0"/>
              <a:t>  </a:t>
            </a:r>
            <a:r>
              <a:rPr lang="en-US" altLang="zh-CN" sz="2400" dirty="0" smtClean="0">
                <a:sym typeface="+mn-ea"/>
              </a:rPr>
              <a:t>Exploration</a:t>
            </a:r>
            <a:r>
              <a:rPr lang="zh-CN" altLang="en-US" sz="2400" dirty="0"/>
              <a:t>：Includes things like search, variability, risk taking, experimentation, play, flexibility, discovery, innovation</a:t>
            </a:r>
          </a:p>
          <a:p>
            <a:pPr indent="0" eaLnBrk="1" hangingPunct="1">
              <a:buFont typeface="Wingdings" panose="05000000000000000000" pitchFamily="2" charset="2"/>
              <a:buNone/>
            </a:pPr>
            <a:endParaRPr lang="zh-CN" altLang="en-US" sz="2400" dirty="0"/>
          </a:p>
          <a:p>
            <a:pPr eaLnBrk="1" hangingPunct="1">
              <a:buFont typeface="Wingdings" panose="05000000000000000000" pitchFamily="2" charset="2"/>
              <a:buChar char="ü"/>
            </a:pPr>
            <a:r>
              <a:rPr lang="zh-CN" altLang="en-US" sz="2400" dirty="0"/>
              <a:t>  </a:t>
            </a:r>
            <a:r>
              <a:rPr lang="en-US" altLang="zh-CN" sz="2400" dirty="0" smtClean="0">
                <a:sym typeface="+mn-ea"/>
              </a:rPr>
              <a:t>Exploitation</a:t>
            </a:r>
            <a:r>
              <a:rPr lang="zh-CN" altLang="en-US" sz="2400" dirty="0"/>
              <a:t>：</a:t>
            </a:r>
            <a:r>
              <a:rPr lang="en-US" altLang="zh-CN" sz="2400" dirty="0"/>
              <a:t>I</a:t>
            </a:r>
            <a:r>
              <a:rPr lang="zh-CN" altLang="en-US" sz="2400" dirty="0"/>
              <a:t>ncludes things such as refining, selection, production, efficiency, completion, execution</a:t>
            </a:r>
          </a:p>
        </p:txBody>
      </p:sp>
      <p:grpSp>
        <p:nvGrpSpPr>
          <p:cNvPr id="3" name="组合 2"/>
          <p:cNvGrpSpPr/>
          <p:nvPr/>
        </p:nvGrpSpPr>
        <p:grpSpPr>
          <a:xfrm>
            <a:off x="2959608" y="4034410"/>
            <a:ext cx="5334000" cy="2088515"/>
            <a:chOff x="3124200" y="4267201"/>
            <a:chExt cx="5334000" cy="2088515"/>
          </a:xfrm>
        </p:grpSpPr>
        <p:sp>
          <p:nvSpPr>
            <p:cNvPr id="7" name="圆角矩形 6"/>
            <p:cNvSpPr/>
            <p:nvPr/>
          </p:nvSpPr>
          <p:spPr>
            <a:xfrm>
              <a:off x="3124200" y="4495800"/>
              <a:ext cx="1828800" cy="914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9" name="圆角矩形 8"/>
            <p:cNvSpPr/>
            <p:nvPr/>
          </p:nvSpPr>
          <p:spPr>
            <a:xfrm>
              <a:off x="6629400" y="4495800"/>
              <a:ext cx="1828800" cy="914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cxnSp>
          <p:nvCxnSpPr>
            <p:cNvPr id="11" name="直接箭头连接符 10"/>
            <p:cNvCxnSpPr>
              <a:stCxn id="7" idx="3"/>
            </p:cNvCxnSpPr>
            <p:nvPr/>
          </p:nvCxnSpPr>
          <p:spPr>
            <a:xfrm>
              <a:off x="4953000" y="4953000"/>
              <a:ext cx="609600" cy="1588"/>
            </a:xfrm>
            <a:prstGeom prst="straightConnector1">
              <a:avLst/>
            </a:prstGeom>
            <a:ln w="3175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rot="10800000">
              <a:off x="5867400" y="4953000"/>
              <a:ext cx="762000" cy="1588"/>
            </a:xfrm>
            <a:prstGeom prst="straightConnector1">
              <a:avLst/>
            </a:prstGeom>
            <a:ln w="3175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p:nvPr/>
          </p:nvCxnSpPr>
          <p:spPr>
            <a:xfrm rot="5400000">
              <a:off x="5449094" y="5295106"/>
              <a:ext cx="533400" cy="1588"/>
            </a:xfrm>
            <a:prstGeom prst="straightConnector1">
              <a:avLst/>
            </a:prstGeom>
            <a:ln w="3175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5130" name="TextBox 17"/>
            <p:cNvSpPr txBox="1">
              <a:spLocks noChangeArrowheads="1"/>
            </p:cNvSpPr>
            <p:nvPr/>
          </p:nvSpPr>
          <p:spPr bwMode="auto">
            <a:xfrm>
              <a:off x="3429001" y="4724400"/>
              <a:ext cx="132588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US" altLang="zh-CN" dirty="0" smtClean="0">
                  <a:sym typeface="+mn-ea"/>
                </a:rPr>
                <a:t>Exploration</a:t>
              </a:r>
              <a:endParaRPr lang="zh-CN" altLang="en-US">
                <a:latin typeface="微软雅黑" panose="020B0503020204020204" pitchFamily="34" charset="-122"/>
                <a:ea typeface="微软雅黑" panose="020B0503020204020204" pitchFamily="34" charset="-122"/>
              </a:endParaRPr>
            </a:p>
          </p:txBody>
        </p:sp>
        <p:sp>
          <p:nvSpPr>
            <p:cNvPr id="5131" name="TextBox 18"/>
            <p:cNvSpPr txBox="1">
              <a:spLocks noChangeArrowheads="1"/>
            </p:cNvSpPr>
            <p:nvPr/>
          </p:nvSpPr>
          <p:spPr bwMode="auto">
            <a:xfrm>
              <a:off x="6934201" y="4724400"/>
              <a:ext cx="136398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US" altLang="zh-CN" dirty="0" smtClean="0">
                  <a:sym typeface="+mn-ea"/>
                </a:rPr>
                <a:t>Exploitation</a:t>
              </a:r>
              <a:endParaRPr lang="zh-CN" altLang="en-US">
                <a:latin typeface="微软雅黑" panose="020B0503020204020204" pitchFamily="34" charset="-122"/>
                <a:ea typeface="微软雅黑" panose="020B0503020204020204" pitchFamily="34" charset="-122"/>
              </a:endParaRPr>
            </a:p>
          </p:txBody>
        </p:sp>
        <p:sp>
          <p:nvSpPr>
            <p:cNvPr id="5132" name="TextBox 19"/>
            <p:cNvSpPr txBox="1">
              <a:spLocks noChangeArrowheads="1"/>
            </p:cNvSpPr>
            <p:nvPr/>
          </p:nvSpPr>
          <p:spPr bwMode="auto">
            <a:xfrm>
              <a:off x="5334000" y="4267201"/>
              <a:ext cx="8255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zh-CN" sz="3600" b="1"/>
                <a:t>PK</a:t>
              </a:r>
              <a:endParaRPr lang="zh-CN" altLang="en-US" sz="3600" b="1"/>
            </a:p>
          </p:txBody>
        </p:sp>
        <p:sp>
          <p:nvSpPr>
            <p:cNvPr id="5133" name="TextBox 20"/>
            <p:cNvSpPr txBox="1">
              <a:spLocks noChangeArrowheads="1"/>
            </p:cNvSpPr>
            <p:nvPr/>
          </p:nvSpPr>
          <p:spPr bwMode="auto">
            <a:xfrm>
              <a:off x="4560570" y="5895341"/>
              <a:ext cx="231013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zh-CN" altLang="en-US" sz="2400">
                  <a:latin typeface="微软雅黑" panose="020B0503020204020204" pitchFamily="34" charset="-122"/>
                  <a:ea typeface="微软雅黑" panose="020B0503020204020204" pitchFamily="34" charset="-122"/>
                </a:rPr>
                <a:t>Rare resources</a:t>
              </a: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p:cNvSpPr>
            <a:spLocks noGrp="1"/>
          </p:cNvSpPr>
          <p:nvPr>
            <p:ph type="title"/>
          </p:nvPr>
        </p:nvSpPr>
        <p:spPr>
          <a:xfrm>
            <a:off x="755015" y="226695"/>
            <a:ext cx="10515600" cy="969899"/>
          </a:xfrm>
        </p:spPr>
        <p:txBody>
          <a:bodyPr>
            <a:noAutofit/>
          </a:bodyPr>
          <a:lstStyle/>
          <a:p>
            <a:r>
              <a:rPr lang="en-US" altLang="zh-CN" sz="3200" b="1" dirty="0">
                <a:latin typeface="微软雅黑" panose="020B0503020204020204" pitchFamily="34" charset="-122"/>
                <a:ea typeface="微软雅黑" panose="020B0503020204020204" pitchFamily="34" charset="-122"/>
                <a:sym typeface="+mn-ea"/>
              </a:rPr>
              <a:t>1. The Exploration/Exploitation Trade-Off</a:t>
            </a:r>
            <a:r>
              <a:rPr lang="en-US" altLang="zh-CN" sz="3200" b="1" dirty="0">
                <a:latin typeface="微软雅黑" panose="020B0503020204020204" pitchFamily="34" charset="-122"/>
                <a:ea typeface="微软雅黑" panose="020B0503020204020204" pitchFamily="34" charset="-122"/>
              </a:rPr>
              <a:t/>
            </a:r>
            <a:br>
              <a:rPr lang="en-US" altLang="zh-CN" sz="3200" b="1" dirty="0">
                <a:latin typeface="微软雅黑" panose="020B0503020204020204" pitchFamily="34" charset="-122"/>
                <a:ea typeface="微软雅黑" panose="020B0503020204020204" pitchFamily="34" charset="-122"/>
              </a:rPr>
            </a:br>
            <a:endParaRPr lang="en-US" altLang="zh-CN" sz="3200" b="1" dirty="0">
              <a:latin typeface="微软雅黑" panose="020B0503020204020204" pitchFamily="34" charset="-122"/>
              <a:ea typeface="微软雅黑" panose="020B0503020204020204" pitchFamily="34" charset="-122"/>
            </a:endParaRPr>
          </a:p>
        </p:txBody>
      </p:sp>
      <p:sp>
        <p:nvSpPr>
          <p:cNvPr id="5123" name="内容占位符 3"/>
          <p:cNvSpPr>
            <a:spLocks noGrp="1"/>
          </p:cNvSpPr>
          <p:nvPr>
            <p:ph idx="1"/>
          </p:nvPr>
        </p:nvSpPr>
        <p:spPr>
          <a:xfrm>
            <a:off x="551815" y="1708150"/>
            <a:ext cx="11275060" cy="4919345"/>
          </a:xfrm>
        </p:spPr>
        <p:txBody>
          <a:bodyPr>
            <a:normAutofit lnSpcReduction="10000"/>
          </a:bodyPr>
          <a:lstStyle/>
          <a:p>
            <a:pPr>
              <a:buFont typeface="Wingdings" panose="05000000000000000000" pitchFamily="2" charset="2"/>
              <a:buChar char="n"/>
              <a:defRPr/>
            </a:pPr>
            <a:r>
              <a:rPr lang="zh-CN" altLang="en-US" b="1" dirty="0" smtClean="0"/>
              <a:t> Organizational Behavior Theory</a:t>
            </a:r>
          </a:p>
          <a:p>
            <a:pPr>
              <a:defRPr/>
            </a:pPr>
            <a:r>
              <a:rPr lang="en-US" altLang="zh-CN" sz="2000" b="1" dirty="0" smtClean="0">
                <a:latin typeface="微软雅黑" panose="020B0503020204020204" pitchFamily="34" charset="-122"/>
                <a:ea typeface="微软雅黑" panose="020B0503020204020204" pitchFamily="34" charset="-122"/>
              </a:rPr>
              <a:t>rational </a:t>
            </a:r>
            <a:r>
              <a:rPr lang="en-US" altLang="zh-CN" sz="2000" b="1" dirty="0">
                <a:latin typeface="微软雅黑" panose="020B0503020204020204" pitchFamily="34" charset="-122"/>
                <a:ea typeface="微软雅黑" panose="020B0503020204020204" pitchFamily="34" charset="-122"/>
              </a:rPr>
              <a:t>models of </a:t>
            </a:r>
            <a:r>
              <a:rPr lang="en-US" altLang="zh-CN" sz="2000" b="1" dirty="0" smtClean="0">
                <a:latin typeface="微软雅黑" panose="020B0503020204020204" pitchFamily="34" charset="-122"/>
                <a:ea typeface="微软雅黑" panose="020B0503020204020204" pitchFamily="34" charset="-122"/>
              </a:rPr>
              <a:t>choice</a:t>
            </a:r>
            <a:r>
              <a:rPr lang="zh-CN" altLang="en-US" sz="2000" b="1" dirty="0" smtClean="0">
                <a:latin typeface="微软雅黑" panose="020B0503020204020204" pitchFamily="34" charset="-122"/>
                <a:ea typeface="微软雅黑" panose="020B0503020204020204" pitchFamily="34" charset="-122"/>
              </a:rPr>
              <a:t>： </a:t>
            </a:r>
            <a:r>
              <a:rPr lang="en-US" altLang="zh-CN" sz="2000" dirty="0" smtClean="0">
                <a:latin typeface="微软雅黑" panose="020B0503020204020204" pitchFamily="34" charset="-122"/>
                <a:ea typeface="微软雅黑" panose="020B0503020204020204" pitchFamily="34" charset="-122"/>
              </a:rPr>
              <a:t>gaining</a:t>
            </a:r>
            <a:r>
              <a:rPr lang="en-US" altLang="zh-CN" sz="2000" b="1" dirty="0" smtClean="0">
                <a:latin typeface="微软雅黑" panose="020B0503020204020204" pitchFamily="34" charset="-122"/>
                <a:ea typeface="微软雅黑" panose="020B0503020204020204" pitchFamily="34" charset="-122"/>
              </a:rPr>
              <a:t> new </a:t>
            </a:r>
            <a:r>
              <a:rPr lang="en-US" altLang="zh-CN" sz="2000" b="1" dirty="0">
                <a:latin typeface="微软雅黑" panose="020B0503020204020204" pitchFamily="34" charset="-122"/>
                <a:ea typeface="微软雅黑" panose="020B0503020204020204" pitchFamily="34" charset="-122"/>
              </a:rPr>
              <a:t>information </a:t>
            </a:r>
            <a:r>
              <a:rPr lang="en-US" altLang="zh-CN" sz="2000" dirty="0">
                <a:latin typeface="微软雅黑" panose="020B0503020204020204" pitchFamily="34" charset="-122"/>
                <a:ea typeface="微软雅黑" panose="020B0503020204020204" pitchFamily="34" charset="-122"/>
              </a:rPr>
              <a:t>about </a:t>
            </a:r>
            <a:r>
              <a:rPr lang="en-US" altLang="zh-CN" sz="2000" dirty="0" smtClean="0">
                <a:latin typeface="微软雅黑" panose="020B0503020204020204" pitchFamily="34" charset="-122"/>
                <a:ea typeface="微软雅黑" panose="020B0503020204020204" pitchFamily="34" charset="-122"/>
              </a:rPr>
              <a:t>alternatives (improving </a:t>
            </a:r>
            <a:r>
              <a:rPr lang="en-US" altLang="zh-CN" sz="2000" dirty="0">
                <a:latin typeface="微软雅黑" panose="020B0503020204020204" pitchFamily="34" charset="-122"/>
                <a:ea typeface="微软雅黑" panose="020B0503020204020204" pitchFamily="34" charset="-122"/>
              </a:rPr>
              <a:t>future </a:t>
            </a:r>
            <a:r>
              <a:rPr lang="en-US" altLang="zh-CN" sz="2000" dirty="0" smtClean="0">
                <a:latin typeface="微软雅黑" panose="020B0503020204020204" pitchFamily="34" charset="-122"/>
                <a:ea typeface="微软雅黑" panose="020B0503020204020204" pitchFamily="34" charset="-122"/>
              </a:rPr>
              <a:t>returns) </a:t>
            </a:r>
            <a:r>
              <a:rPr lang="en-US" altLang="zh-CN" sz="2000" b="1" dirty="0" smtClean="0">
                <a:solidFill>
                  <a:srgbClr val="FF0000"/>
                </a:solidFill>
                <a:latin typeface="微软雅黑" panose="020B0503020204020204" pitchFamily="34" charset="-122"/>
                <a:ea typeface="微软雅黑" panose="020B0503020204020204" pitchFamily="34" charset="-122"/>
              </a:rPr>
              <a:t>vs.</a:t>
            </a:r>
            <a:r>
              <a:rPr lang="en-US" altLang="zh-CN" sz="2000" dirty="0" smtClean="0">
                <a:latin typeface="微软雅黑" panose="020B0503020204020204" pitchFamily="34" charset="-122"/>
                <a:ea typeface="微软雅黑" panose="020B0503020204020204" pitchFamily="34" charset="-122"/>
              </a:rPr>
              <a:t> using </a:t>
            </a:r>
            <a:r>
              <a:rPr lang="en-US" altLang="zh-CN" sz="2000" dirty="0">
                <a:latin typeface="微软雅黑" panose="020B0503020204020204" pitchFamily="34" charset="-122"/>
                <a:ea typeface="微软雅黑" panose="020B0503020204020204" pitchFamily="34" charset="-122"/>
              </a:rPr>
              <a:t>the </a:t>
            </a:r>
            <a:r>
              <a:rPr lang="en-US" altLang="zh-CN" sz="2000" b="1" dirty="0">
                <a:latin typeface="微软雅黑" panose="020B0503020204020204" pitchFamily="34" charset="-122"/>
                <a:ea typeface="微软雅黑" panose="020B0503020204020204" pitchFamily="34" charset="-122"/>
              </a:rPr>
              <a:t>information currently </a:t>
            </a:r>
            <a:r>
              <a:rPr lang="en-US" altLang="zh-CN" sz="2000" dirty="0" smtClean="0">
                <a:latin typeface="微软雅黑" panose="020B0503020204020204" pitchFamily="34" charset="-122"/>
                <a:ea typeface="微软雅黑" panose="020B0503020204020204" pitchFamily="34" charset="-122"/>
              </a:rPr>
              <a:t>available (improve </a:t>
            </a:r>
            <a:r>
              <a:rPr lang="en-US" altLang="zh-CN" sz="2000" dirty="0">
                <a:latin typeface="微软雅黑" panose="020B0503020204020204" pitchFamily="34" charset="-122"/>
                <a:ea typeface="微软雅黑" panose="020B0503020204020204" pitchFamily="34" charset="-122"/>
              </a:rPr>
              <a:t>present </a:t>
            </a:r>
            <a:r>
              <a:rPr lang="en-US" altLang="zh-CN" sz="2000" dirty="0" smtClean="0">
                <a:latin typeface="微软雅黑" panose="020B0503020204020204" pitchFamily="34" charset="-122"/>
                <a:ea typeface="微软雅黑" panose="020B0503020204020204" pitchFamily="34" charset="-122"/>
              </a:rPr>
              <a:t>returns)</a:t>
            </a:r>
          </a:p>
          <a:p>
            <a:pPr>
              <a:defRPr/>
            </a:pPr>
            <a:r>
              <a:rPr lang="en-US" altLang="zh-CN" sz="2000" b="1" dirty="0" smtClean="0">
                <a:latin typeface="微软雅黑" panose="020B0503020204020204" pitchFamily="34" charset="-122"/>
                <a:ea typeface="微软雅黑" panose="020B0503020204020204" pitchFamily="34" charset="-122"/>
              </a:rPr>
              <a:t>theories </a:t>
            </a:r>
            <a:r>
              <a:rPr lang="en-US" altLang="zh-CN" sz="2000" b="1" dirty="0">
                <a:latin typeface="微软雅黑" panose="020B0503020204020204" pitchFamily="34" charset="-122"/>
                <a:ea typeface="微软雅黑" panose="020B0503020204020204" pitchFamily="34" charset="-122"/>
              </a:rPr>
              <a:t>of limited </a:t>
            </a:r>
            <a:r>
              <a:rPr lang="en-US" altLang="zh-CN" sz="2000" b="1" dirty="0" smtClean="0">
                <a:latin typeface="微软雅黑" panose="020B0503020204020204" pitchFamily="34" charset="-122"/>
                <a:ea typeface="微软雅黑" panose="020B0503020204020204" pitchFamily="34" charset="-122"/>
              </a:rPr>
              <a:t>rationality</a:t>
            </a:r>
            <a:r>
              <a:rPr lang="en-US" altLang="zh-CN" sz="2000" b="1" dirty="0">
                <a:latin typeface="微软雅黑" panose="020B0503020204020204" pitchFamily="34" charset="-122"/>
                <a:ea typeface="微软雅黑" panose="020B0503020204020204" pitchFamily="34" charset="-122"/>
              </a:rPr>
              <a:t>: </a:t>
            </a:r>
            <a:r>
              <a:rPr lang="en-US" altLang="zh-CN" sz="2000" dirty="0" smtClean="0">
                <a:latin typeface="微软雅黑" panose="020B0503020204020204" pitchFamily="34" charset="-122"/>
                <a:ea typeface="微软雅黑" panose="020B0503020204020204" pitchFamily="34" charset="-122"/>
              </a:rPr>
              <a:t>the </a:t>
            </a:r>
            <a:r>
              <a:rPr lang="en-US" altLang="zh-CN" sz="2000" dirty="0">
                <a:latin typeface="微软雅黑" panose="020B0503020204020204" pitchFamily="34" charset="-122"/>
                <a:ea typeface="微软雅黑" panose="020B0503020204020204" pitchFamily="34" charset="-122"/>
              </a:rPr>
              <a:t>most preferred </a:t>
            </a:r>
            <a:r>
              <a:rPr lang="en-US" altLang="zh-CN" sz="2000" dirty="0" smtClean="0">
                <a:latin typeface="微软雅黑" panose="020B0503020204020204" pitchFamily="34" charset="-122"/>
                <a:ea typeface="微软雅黑" panose="020B0503020204020204" pitchFamily="34" charset="-122"/>
              </a:rPr>
              <a:t>alternative </a:t>
            </a:r>
            <a:r>
              <a:rPr lang="en-US" altLang="zh-CN" sz="2000" b="1" dirty="0" smtClean="0">
                <a:solidFill>
                  <a:srgbClr val="FF0000"/>
                </a:solidFill>
                <a:latin typeface="微软雅黑" panose="020B0503020204020204" pitchFamily="34" charset="-122"/>
                <a:ea typeface="微软雅黑" panose="020B0503020204020204" pitchFamily="34" charset="-122"/>
              </a:rPr>
              <a:t>vs</a:t>
            </a:r>
            <a:r>
              <a:rPr lang="en-US" altLang="zh-CN" sz="2000" dirty="0" smtClean="0">
                <a:solidFill>
                  <a:srgbClr val="FF0000"/>
                </a:solidFill>
                <a:latin typeface="微软雅黑" panose="020B0503020204020204" pitchFamily="34" charset="-122"/>
                <a:ea typeface="微软雅黑" panose="020B0503020204020204" pitchFamily="34" charset="-122"/>
              </a:rPr>
              <a:t>.</a:t>
            </a:r>
            <a:r>
              <a:rPr lang="en-US" altLang="zh-CN" sz="2000" dirty="0" smtClean="0">
                <a:latin typeface="微软雅黑" panose="020B0503020204020204" pitchFamily="34" charset="-122"/>
                <a:ea typeface="微软雅黑" panose="020B0503020204020204" pitchFamily="34" charset="-122"/>
              </a:rPr>
              <a:t> target. (</a:t>
            </a:r>
            <a:r>
              <a:rPr sz="2000" dirty="0" smtClean="0">
                <a:latin typeface="微软雅黑" panose="020B0503020204020204" pitchFamily="34" charset="-122"/>
                <a:ea typeface="微软雅黑" panose="020B0503020204020204" pitchFamily="34" charset="-122"/>
              </a:rPr>
              <a:t>As long as it is higher than the target, you can stop the search.</a:t>
            </a:r>
            <a:r>
              <a:rPr lang="en-US" sz="2000" dirty="0" smtClean="0">
                <a:latin typeface="微软雅黑" panose="020B0503020204020204" pitchFamily="34" charset="-122"/>
                <a:ea typeface="微软雅黑" panose="020B0503020204020204" pitchFamily="34" charset="-122"/>
              </a:rPr>
              <a:t>)</a:t>
            </a:r>
          </a:p>
          <a:p>
            <a:pPr>
              <a:defRPr/>
            </a:pPr>
            <a:endParaRPr sz="2000" dirty="0" smtClean="0">
              <a:latin typeface="微软雅黑" panose="020B0503020204020204" pitchFamily="34" charset="-122"/>
              <a:ea typeface="微软雅黑" panose="020B0503020204020204" pitchFamily="34" charset="-122"/>
            </a:endParaRPr>
          </a:p>
          <a:p>
            <a:pPr>
              <a:buFont typeface="Wingdings" panose="05000000000000000000" pitchFamily="2" charset="2"/>
              <a:buChar char="n"/>
              <a:defRPr/>
            </a:pPr>
            <a:r>
              <a:rPr lang="en-US" altLang="zh-CN" dirty="0" smtClean="0">
                <a:latin typeface="微软雅黑" panose="020B0503020204020204" pitchFamily="34" charset="-122"/>
                <a:ea typeface="微软雅黑" panose="020B0503020204020204" pitchFamily="34" charset="-122"/>
              </a:rPr>
              <a:t> </a:t>
            </a:r>
            <a:r>
              <a:rPr lang="zh-CN" altLang="en-US" b="1" dirty="0" smtClean="0"/>
              <a:t>Organizational learning perspective</a:t>
            </a:r>
            <a:endParaRPr lang="zh-CN" altLang="en-US" dirty="0" smtClean="0">
              <a:latin typeface="微软雅黑" panose="020B0503020204020204" pitchFamily="34" charset="-122"/>
              <a:ea typeface="微软雅黑" panose="020B0503020204020204" pitchFamily="34" charset="-122"/>
            </a:endParaRPr>
          </a:p>
          <a:p>
            <a:pPr>
              <a:buFont typeface="Wingdings" panose="05000000000000000000" pitchFamily="2" charset="2"/>
              <a:buChar char="n"/>
              <a:defRPr/>
            </a:pPr>
            <a:r>
              <a:rPr lang="en-US" altLang="zh-CN" sz="2000" b="1" dirty="0" smtClean="0">
                <a:latin typeface="微软雅黑" panose="020B0503020204020204" pitchFamily="34" charset="-122"/>
                <a:ea typeface="微软雅黑" panose="020B0503020204020204" pitchFamily="34" charset="-122"/>
              </a:rPr>
              <a:t>studies </a:t>
            </a:r>
            <a:r>
              <a:rPr lang="en-US" altLang="zh-CN" sz="2000" b="1" dirty="0">
                <a:latin typeface="微软雅黑" panose="020B0503020204020204" pitchFamily="34" charset="-122"/>
                <a:ea typeface="微软雅黑" panose="020B0503020204020204" pitchFamily="34" charset="-122"/>
              </a:rPr>
              <a:t>of organizational learning</a:t>
            </a:r>
            <a:r>
              <a:rPr lang="en-US" altLang="zh-CN" sz="2000" dirty="0">
                <a:latin typeface="微软雅黑" panose="020B0503020204020204" pitchFamily="34" charset="-122"/>
                <a:ea typeface="微软雅黑" panose="020B0503020204020204" pitchFamily="34" charset="-122"/>
              </a:rPr>
              <a:t>: </a:t>
            </a:r>
            <a:r>
              <a:rPr lang="en-US" altLang="zh-CN" sz="2000" dirty="0" smtClean="0">
                <a:latin typeface="微软雅黑" panose="020B0503020204020204" pitchFamily="34" charset="-122"/>
                <a:ea typeface="微软雅黑" panose="020B0503020204020204" pitchFamily="34" charset="-122"/>
              </a:rPr>
              <a:t>refinement </a:t>
            </a:r>
            <a:r>
              <a:rPr lang="en-US" altLang="zh-CN" sz="2000" dirty="0">
                <a:latin typeface="微软雅黑" panose="020B0503020204020204" pitchFamily="34" charset="-122"/>
                <a:ea typeface="微软雅黑" panose="020B0503020204020204" pitchFamily="34" charset="-122"/>
              </a:rPr>
              <a:t>of an </a:t>
            </a:r>
            <a:r>
              <a:rPr lang="en-US" altLang="zh-CN" sz="2000" dirty="0" smtClean="0">
                <a:latin typeface="微软雅黑" panose="020B0503020204020204" pitchFamily="34" charset="-122"/>
                <a:ea typeface="微软雅黑" panose="020B0503020204020204" pitchFamily="34" charset="-122"/>
              </a:rPr>
              <a:t>existing technology </a:t>
            </a:r>
            <a:r>
              <a:rPr lang="en-US" altLang="zh-CN" sz="2000" b="1" dirty="0" smtClean="0">
                <a:solidFill>
                  <a:srgbClr val="FF0000"/>
                </a:solidFill>
                <a:latin typeface="微软雅黑" panose="020B0503020204020204" pitchFamily="34" charset="-122"/>
                <a:ea typeface="微软雅黑" panose="020B0503020204020204" pitchFamily="34" charset="-122"/>
              </a:rPr>
              <a:t>vs. </a:t>
            </a:r>
            <a:r>
              <a:rPr lang="en-US" altLang="zh-CN" sz="2000" dirty="0">
                <a:latin typeface="微软雅黑" panose="020B0503020204020204" pitchFamily="34" charset="-122"/>
                <a:ea typeface="微软雅黑" panose="020B0503020204020204" pitchFamily="34" charset="-122"/>
              </a:rPr>
              <a:t>invention of a new </a:t>
            </a:r>
            <a:r>
              <a:rPr lang="en-US" altLang="zh-CN" sz="2000" dirty="0" smtClean="0">
                <a:latin typeface="微软雅黑" panose="020B0503020204020204" pitchFamily="34" charset="-122"/>
                <a:ea typeface="微软雅黑" panose="020B0503020204020204" pitchFamily="34" charset="-122"/>
              </a:rPr>
              <a:t>one</a:t>
            </a:r>
          </a:p>
          <a:p>
            <a:pPr>
              <a:defRPr/>
            </a:pPr>
            <a:endParaRPr lang="en-US" altLang="zh-CN" sz="2000" dirty="0">
              <a:latin typeface="微软雅黑" panose="020B0503020204020204" pitchFamily="34" charset="-122"/>
              <a:ea typeface="微软雅黑" panose="020B0503020204020204" pitchFamily="34" charset="-122"/>
            </a:endParaRPr>
          </a:p>
          <a:p>
            <a:pPr>
              <a:buFont typeface="Wingdings" panose="05000000000000000000" pitchFamily="2" charset="2"/>
              <a:buChar char="n"/>
              <a:defRPr/>
            </a:pPr>
            <a:r>
              <a:rPr lang="en-US" altLang="zh-CN" sz="3000" b="1" dirty="0">
                <a:latin typeface="微软雅黑" panose="020B0503020204020204" pitchFamily="34" charset="-122"/>
                <a:ea typeface="微软雅黑" panose="020B0503020204020204" pitchFamily="34" charset="-122"/>
              </a:rPr>
              <a:t> </a:t>
            </a:r>
            <a:r>
              <a:rPr lang="zh-CN" altLang="en-US" sz="2800" b="1" dirty="0" smtClean="0"/>
              <a:t>Organizational evolutionary perspective</a:t>
            </a:r>
            <a:endParaRPr lang="zh-CN" altLang="en-US" sz="2600" dirty="0" smtClean="0">
              <a:latin typeface="微软雅黑" panose="020B0503020204020204" pitchFamily="34" charset="-122"/>
              <a:ea typeface="微软雅黑" panose="020B0503020204020204" pitchFamily="34" charset="-122"/>
            </a:endParaRPr>
          </a:p>
          <a:p>
            <a:pPr>
              <a:buFont typeface="Wingdings" panose="05000000000000000000" pitchFamily="2" charset="2"/>
              <a:buChar char="n"/>
              <a:defRPr/>
            </a:pPr>
            <a:r>
              <a:rPr lang="en-US" altLang="zh-CN" sz="2000" b="1" dirty="0" smtClean="0">
                <a:latin typeface="微软雅黑" panose="020B0503020204020204" pitchFamily="34" charset="-122"/>
                <a:ea typeface="微软雅黑" panose="020B0503020204020204" pitchFamily="34" charset="-122"/>
              </a:rPr>
              <a:t>evolutionary models of organizational forms and technologies</a:t>
            </a:r>
            <a:r>
              <a:rPr lang="zh-CN" altLang="en-US" sz="2000" dirty="0" smtClean="0">
                <a:latin typeface="微软雅黑" panose="020B0503020204020204" pitchFamily="34" charset="-122"/>
                <a:ea typeface="微软雅黑" panose="020B0503020204020204" pitchFamily="34" charset="-122"/>
              </a:rPr>
              <a:t>：</a:t>
            </a:r>
            <a:r>
              <a:rPr lang="en-US" altLang="zh-CN" sz="2000" dirty="0" smtClean="0">
                <a:latin typeface="微软雅黑" panose="020B0503020204020204" pitchFamily="34" charset="-122"/>
                <a:ea typeface="微软雅黑" panose="020B0503020204020204" pitchFamily="34" charset="-122"/>
              </a:rPr>
              <a:t>Variation </a:t>
            </a:r>
            <a:r>
              <a:rPr lang="en-US" altLang="zh-CN" sz="2000" b="1" dirty="0" smtClean="0">
                <a:solidFill>
                  <a:srgbClr val="FF0000"/>
                </a:solidFill>
                <a:latin typeface="微软雅黑" panose="020B0503020204020204" pitchFamily="34" charset="-122"/>
                <a:ea typeface="微软雅黑" panose="020B0503020204020204" pitchFamily="34" charset="-122"/>
              </a:rPr>
              <a:t>vs.  </a:t>
            </a:r>
            <a:r>
              <a:rPr lang="en-US" altLang="zh-CN" sz="2000" dirty="0" smtClean="0">
                <a:latin typeface="微软雅黑" panose="020B0503020204020204" pitchFamily="34" charset="-122"/>
                <a:ea typeface="微软雅黑" panose="020B0503020204020204" pitchFamily="34" charset="-122"/>
              </a:rPr>
              <a:t>Selection</a:t>
            </a:r>
            <a:r>
              <a:rPr lang="en-US" altLang="zh-CN" sz="2000" dirty="0">
                <a:latin typeface="微软雅黑" panose="020B0503020204020204" pitchFamily="34" charset="-122"/>
                <a:ea typeface="微软雅黑" panose="020B0503020204020204" pitchFamily="34" charset="-122"/>
              </a:rPr>
              <a:t>.</a:t>
            </a:r>
          </a:p>
        </p:txBody>
      </p:sp>
      <p:sp>
        <p:nvSpPr>
          <p:cNvPr id="4" name="文本框 3"/>
          <p:cNvSpPr txBox="1"/>
          <p:nvPr/>
        </p:nvSpPr>
        <p:spPr>
          <a:xfrm>
            <a:off x="541655" y="913765"/>
            <a:ext cx="11294110" cy="1076325"/>
          </a:xfrm>
          <a:prstGeom prst="rect">
            <a:avLst/>
          </a:prstGeom>
          <a:noFill/>
        </p:spPr>
        <p:txBody>
          <a:bodyPr wrap="square" rtlCol="0">
            <a:spAutoFit/>
          </a:bodyPr>
          <a:lstStyle/>
          <a:p>
            <a:r>
              <a:rPr lang="en-US" altLang="zh-CN" sz="3200" i="1" dirty="0" smtClean="0">
                <a:sym typeface="+mn-ea"/>
              </a:rPr>
              <a:t>Exploration and Exploitation in Theories of Organization</a:t>
            </a:r>
            <a:endParaRPr lang="zh-CN" altLang="en-US" sz="3200" i="1" dirty="0" smtClean="0"/>
          </a:p>
          <a:p>
            <a:endParaRPr lang="zh-CN" altLang="en-US" sz="3200" i="1"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p:cNvSpPr>
          <p:nvPr>
            <p:ph type="title"/>
          </p:nvPr>
        </p:nvSpPr>
        <p:spPr>
          <a:xfrm>
            <a:off x="520700" y="525145"/>
            <a:ext cx="10515600" cy="1325563"/>
          </a:xfrm>
        </p:spPr>
        <p:txBody>
          <a:bodyPr/>
          <a:lstStyle/>
          <a:p>
            <a:pPr algn="l">
              <a:lnSpc>
                <a:spcPct val="100000"/>
              </a:lnSpc>
              <a:buClrTx/>
              <a:buSzTx/>
              <a:buFontTx/>
            </a:pPr>
            <a:r>
              <a:rPr lang="en-US" altLang="zh-CN" sz="3600" i="1" dirty="0" smtClean="0">
                <a:latin typeface="+mn-lt"/>
                <a:ea typeface="+mn-ea"/>
                <a:cs typeface="+mn-cs"/>
              </a:rPr>
              <a:t>The Vulnerbility of Exploration</a:t>
            </a:r>
          </a:p>
        </p:txBody>
      </p:sp>
      <p:sp>
        <p:nvSpPr>
          <p:cNvPr id="5" name="内容占位符 3"/>
          <p:cNvSpPr txBox="1"/>
          <p:nvPr/>
        </p:nvSpPr>
        <p:spPr bwMode="auto">
          <a:xfrm>
            <a:off x="352425" y="2411095"/>
            <a:ext cx="10427970" cy="4131945"/>
          </a:xfrm>
          <a:prstGeom prst="rect">
            <a:avLst/>
          </a:prstGeom>
          <a:noFill/>
          <a:ln w="9525">
            <a:noFill/>
            <a:miter lim="800000"/>
          </a:ln>
        </p:spPr>
        <p:txBody>
          <a:bodyPr/>
          <a:lstStyle/>
          <a:p>
            <a:pPr marL="342900" indent="-342900" eaLnBrk="0" hangingPunct="0">
              <a:spcBef>
                <a:spcPct val="20000"/>
              </a:spcBef>
              <a:buFont typeface="Wingdings" panose="05000000000000000000" charset="0"/>
              <a:buChar char="u"/>
              <a:defRPr/>
            </a:pPr>
            <a:r>
              <a:rPr lang="en-US" sz="2400" b="1" dirty="0" smtClean="0">
                <a:latin typeface="微软雅黑" panose="020B0503020204020204" pitchFamily="34" charset="-122"/>
                <a:ea typeface="微软雅黑" panose="020B0503020204020204" pitchFamily="34" charset="-122"/>
              </a:rPr>
              <a:t>Compared to returns from exploitation, returns from exploration are systematically less certain, more remote in time, and organizationally more distant from the locus of action and adaption.</a:t>
            </a:r>
          </a:p>
          <a:p>
            <a:pPr indent="0" eaLnBrk="0" hangingPunct="0">
              <a:spcBef>
                <a:spcPct val="20000"/>
              </a:spcBef>
              <a:buFont typeface="Wingdings" panose="05000000000000000000" charset="0"/>
              <a:buNone/>
              <a:defRPr/>
            </a:pPr>
            <a:endParaRPr lang="en-US" sz="2400" b="1" dirty="0" smtClean="0">
              <a:latin typeface="微软雅黑" panose="020B0503020204020204" pitchFamily="34" charset="-122"/>
              <a:ea typeface="微软雅黑" panose="020B0503020204020204" pitchFamily="34" charset="-122"/>
            </a:endParaRPr>
          </a:p>
          <a:p>
            <a:pPr marL="342900" indent="-342900" eaLnBrk="0" hangingPunct="0">
              <a:spcBef>
                <a:spcPct val="20000"/>
              </a:spcBef>
              <a:buFont typeface="Wingdings" panose="05000000000000000000" charset="0"/>
              <a:buChar char="u"/>
              <a:defRPr/>
            </a:pPr>
            <a:r>
              <a:rPr lang="en-US" sz="2400" b="1" dirty="0" smtClean="0">
                <a:latin typeface="微软雅黑" panose="020B0503020204020204" pitchFamily="34" charset="-122"/>
                <a:ea typeface="微软雅黑" panose="020B0503020204020204" pitchFamily="34" charset="-122"/>
              </a:rPr>
              <a:t>Since long-run intlligence depends on sustaining a reasonable level of exploration, these tendencies to increase exploitation and reduce exploration make adaptive processes potentially self-destructive.</a:t>
            </a:r>
            <a:endParaRPr lang="en-US" sz="2400" b="1" dirty="0">
              <a:latin typeface="微软雅黑" panose="020B0503020204020204" pitchFamily="34" charset="-122"/>
              <a:ea typeface="微软雅黑" panose="020B0503020204020204" pitchFamily="34" charset="-122"/>
            </a:endParaRPr>
          </a:p>
        </p:txBody>
      </p:sp>
      <p:pic>
        <p:nvPicPr>
          <p:cNvPr id="43011" name="Picture 3" descr="C:\Users\lenovo\AppData\Local\Microsoft\Windows\Temporary Internet Files\Content.IE5\P6DBVLQQ\MP900442524[1].jpg"/>
          <p:cNvPicPr>
            <a:picLocks noChangeAspect="1" noChangeArrowheads="1"/>
          </p:cNvPicPr>
          <p:nvPr/>
        </p:nvPicPr>
        <p:blipFill>
          <a:blip r:embed="rId2" cstate="print"/>
          <a:srcRect/>
          <a:stretch>
            <a:fillRect/>
          </a:stretch>
        </p:blipFill>
        <p:spPr bwMode="auto">
          <a:xfrm>
            <a:off x="8639175" y="226568"/>
            <a:ext cx="3276600" cy="21844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p:cNvSpPr>
            <a:spLocks noGrp="1"/>
          </p:cNvSpPr>
          <p:nvPr>
            <p:ph type="title"/>
          </p:nvPr>
        </p:nvSpPr>
        <p:spPr>
          <a:xfrm>
            <a:off x="838200" y="365126"/>
            <a:ext cx="10515600" cy="806062"/>
          </a:xfrm>
        </p:spPr>
        <p:txBody>
          <a:bodyPr/>
          <a:lstStyle/>
          <a:p>
            <a:r>
              <a:rPr lang="en-US" altLang="zh-CN" sz="3600" i="1" dirty="0" smtClean="0">
                <a:latin typeface="+mn-lt"/>
                <a:ea typeface="+mn-ea"/>
                <a:cs typeface="+mn-cs"/>
              </a:rPr>
              <a:t>The Social Context of Organizational Learning</a:t>
            </a:r>
            <a:endParaRPr lang="zh-CN" altLang="en-US" b="1" dirty="0" smtClean="0"/>
          </a:p>
        </p:txBody>
      </p:sp>
      <p:sp>
        <p:nvSpPr>
          <p:cNvPr id="5" name="内容占位符 3"/>
          <p:cNvSpPr txBox="1"/>
          <p:nvPr/>
        </p:nvSpPr>
        <p:spPr bwMode="auto">
          <a:xfrm>
            <a:off x="1223972" y="1335025"/>
            <a:ext cx="8779564" cy="457199"/>
          </a:xfrm>
          <a:prstGeom prst="rect">
            <a:avLst/>
          </a:prstGeom>
          <a:noFill/>
          <a:ln w="9525">
            <a:noFill/>
            <a:miter lim="800000"/>
          </a:ln>
        </p:spPr>
        <p:txBody>
          <a:bodyPr/>
          <a:lstStyle/>
          <a:p>
            <a:pPr marL="342900" indent="-342900" eaLnBrk="0" hangingPunct="0">
              <a:spcBef>
                <a:spcPct val="20000"/>
              </a:spcBef>
              <a:buFont typeface="Arial" panose="020B0604020202020204" pitchFamily="34" charset="0"/>
              <a:buChar char="•"/>
              <a:defRPr/>
            </a:pPr>
            <a:r>
              <a:rPr lang="en-US" altLang="zh-CN" sz="2000" b="1" dirty="0" smtClean="0">
                <a:solidFill>
                  <a:schemeClr val="accent5"/>
                </a:solidFill>
                <a:latin typeface="微软雅黑" panose="020B0503020204020204" pitchFamily="34" charset="-122"/>
                <a:ea typeface="微软雅黑" panose="020B0503020204020204" pitchFamily="34" charset="-122"/>
              </a:rPr>
              <a:t>Mutual learning </a:t>
            </a:r>
            <a:r>
              <a:rPr lang="en-US" altLang="zh-CN" sz="2000" b="1" dirty="0">
                <a:solidFill>
                  <a:schemeClr val="accent5"/>
                </a:solidFill>
                <a:latin typeface="微软雅黑" panose="020B0503020204020204" pitchFamily="34" charset="-122"/>
                <a:ea typeface="微软雅黑" panose="020B0503020204020204" pitchFamily="34" charset="-122"/>
              </a:rPr>
              <a:t>of an organization and the individuals in it.  </a:t>
            </a:r>
          </a:p>
        </p:txBody>
      </p:sp>
      <p:grpSp>
        <p:nvGrpSpPr>
          <p:cNvPr id="13" name="组合 12"/>
          <p:cNvGrpSpPr/>
          <p:nvPr/>
        </p:nvGrpSpPr>
        <p:grpSpPr>
          <a:xfrm>
            <a:off x="3550275" y="1740104"/>
            <a:ext cx="3764925" cy="2093976"/>
            <a:chOff x="3445848" y="2167128"/>
            <a:chExt cx="2726877" cy="2016728"/>
          </a:xfrm>
        </p:grpSpPr>
        <p:sp>
          <p:nvSpPr>
            <p:cNvPr id="3" name="椭圆 2"/>
            <p:cNvSpPr/>
            <p:nvPr/>
          </p:nvSpPr>
          <p:spPr>
            <a:xfrm>
              <a:off x="3758184" y="2167128"/>
              <a:ext cx="2286000" cy="76809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4" name="矩形 3"/>
            <p:cNvSpPr/>
            <p:nvPr/>
          </p:nvSpPr>
          <p:spPr>
            <a:xfrm>
              <a:off x="3831308" y="2228010"/>
              <a:ext cx="2139753" cy="646331"/>
            </a:xfrm>
            <a:prstGeom prst="rect">
              <a:avLst/>
            </a:prstGeom>
          </p:spPr>
          <p:txBody>
            <a:bodyPr wrap="none">
              <a:spAutoFit/>
            </a:bodyPr>
            <a:lstStyle/>
            <a:p>
              <a:pPr algn="ctr"/>
              <a:r>
                <a:rPr lang="en-US" altLang="zh-CN" b="1" dirty="0"/>
                <a:t> procedures, norms, </a:t>
              </a:r>
              <a:endParaRPr lang="en-US" altLang="zh-CN" b="1" dirty="0" smtClean="0"/>
            </a:p>
            <a:p>
              <a:pPr algn="ctr"/>
              <a:r>
                <a:rPr lang="en-US" altLang="zh-CN" b="1" dirty="0" smtClean="0"/>
                <a:t>rules</a:t>
              </a:r>
              <a:r>
                <a:rPr lang="en-US" altLang="zh-CN" b="1" dirty="0"/>
                <a:t>, and form</a:t>
              </a:r>
              <a:endParaRPr lang="zh-CN" altLang="en-US" b="1" dirty="0"/>
            </a:p>
          </p:txBody>
        </p:sp>
        <p:sp>
          <p:nvSpPr>
            <p:cNvPr id="9" name="椭圆 8"/>
            <p:cNvSpPr/>
            <p:nvPr/>
          </p:nvSpPr>
          <p:spPr>
            <a:xfrm>
              <a:off x="3758184" y="3415760"/>
              <a:ext cx="2286000" cy="76809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b="1" dirty="0" smtClean="0"/>
                <a:t>individuals</a:t>
              </a:r>
              <a:endParaRPr lang="zh-CN" altLang="en-US" b="1" dirty="0"/>
            </a:p>
          </p:txBody>
        </p:sp>
        <p:cxnSp>
          <p:nvCxnSpPr>
            <p:cNvPr id="7" name="直接箭头连接符 6"/>
            <p:cNvCxnSpPr/>
            <p:nvPr/>
          </p:nvCxnSpPr>
          <p:spPr>
            <a:xfrm>
              <a:off x="4581144" y="2935224"/>
              <a:ext cx="0" cy="4805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nvCxnSpPr>
          <p:spPr>
            <a:xfrm flipV="1">
              <a:off x="5175504" y="2935224"/>
              <a:ext cx="0" cy="4805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3445848" y="2990612"/>
              <a:ext cx="1135297" cy="355707"/>
            </a:xfrm>
            <a:prstGeom prst="rect">
              <a:avLst/>
            </a:prstGeom>
          </p:spPr>
          <p:txBody>
            <a:bodyPr wrap="square">
              <a:spAutoFit/>
            </a:bodyPr>
            <a:lstStyle/>
            <a:p>
              <a:pPr algn="ctr"/>
              <a:r>
                <a:rPr lang="en-US" altLang="zh-CN" b="1" dirty="0" smtClean="0"/>
                <a:t>learning </a:t>
              </a:r>
              <a:r>
                <a:rPr lang="en-US" altLang="zh-CN" b="1" dirty="0"/>
                <a:t>from</a:t>
              </a:r>
              <a:endParaRPr lang="zh-CN" altLang="en-US" b="1" dirty="0"/>
            </a:p>
          </p:txBody>
        </p:sp>
        <p:sp>
          <p:nvSpPr>
            <p:cNvPr id="12" name="矩形 11"/>
            <p:cNvSpPr/>
            <p:nvPr/>
          </p:nvSpPr>
          <p:spPr>
            <a:xfrm>
              <a:off x="5139477" y="2990612"/>
              <a:ext cx="1033248" cy="355707"/>
            </a:xfrm>
            <a:prstGeom prst="rect">
              <a:avLst/>
            </a:prstGeom>
          </p:spPr>
          <p:txBody>
            <a:bodyPr wrap="square">
              <a:spAutoFit/>
            </a:bodyPr>
            <a:lstStyle/>
            <a:p>
              <a:r>
                <a:rPr lang="en-US" altLang="zh-CN" b="1" dirty="0"/>
                <a:t> socialized to </a:t>
              </a:r>
              <a:endParaRPr lang="zh-CN" altLang="en-US" b="1" dirty="0"/>
            </a:p>
          </p:txBody>
        </p:sp>
      </p:grpSp>
      <p:sp>
        <p:nvSpPr>
          <p:cNvPr id="17" name="内容占位符 3"/>
          <p:cNvSpPr txBox="1"/>
          <p:nvPr/>
        </p:nvSpPr>
        <p:spPr bwMode="auto">
          <a:xfrm>
            <a:off x="1223972" y="3916561"/>
            <a:ext cx="8779564" cy="457199"/>
          </a:xfrm>
          <a:prstGeom prst="rect">
            <a:avLst/>
          </a:prstGeom>
          <a:noFill/>
          <a:ln w="9525">
            <a:noFill/>
            <a:miter lim="800000"/>
          </a:ln>
        </p:spPr>
        <p:txBody>
          <a:bodyPr/>
          <a:lstStyle/>
          <a:p>
            <a:pPr marL="342900" indent="-342900" eaLnBrk="0" hangingPunct="0">
              <a:spcBef>
                <a:spcPct val="20000"/>
              </a:spcBef>
              <a:buFont typeface="Arial" panose="020B0604020202020204" pitchFamily="34" charset="0"/>
              <a:buChar char="•"/>
              <a:defRPr/>
            </a:pPr>
            <a:r>
              <a:rPr lang="en-US" altLang="zh-CN" sz="2000" b="1" dirty="0">
                <a:solidFill>
                  <a:schemeClr val="accent5"/>
                </a:solidFill>
                <a:latin typeface="微软雅黑" panose="020B0503020204020204" pitchFamily="34" charset="-122"/>
                <a:ea typeface="微软雅黑" panose="020B0503020204020204" pitchFamily="34" charset="-122"/>
              </a:rPr>
              <a:t>context of competition for primacy</a:t>
            </a:r>
          </a:p>
        </p:txBody>
      </p:sp>
      <p:pic>
        <p:nvPicPr>
          <p:cNvPr id="14" name="图片 13"/>
          <p:cNvPicPr>
            <a:picLocks noChangeAspect="1"/>
          </p:cNvPicPr>
          <p:nvPr/>
        </p:nvPicPr>
        <p:blipFill rotWithShape="1">
          <a:blip r:embed="rId2"/>
          <a:srcRect t="13519" r="438" b="13840"/>
          <a:stretch>
            <a:fillRect/>
          </a:stretch>
        </p:blipFill>
        <p:spPr>
          <a:xfrm>
            <a:off x="3812444" y="4333022"/>
            <a:ext cx="3224324" cy="2075688"/>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re 1"/>
          <p:cNvSpPr>
            <a:spLocks noGrp="1"/>
          </p:cNvSpPr>
          <p:nvPr>
            <p:ph type="title"/>
          </p:nvPr>
        </p:nvSpPr>
        <p:spPr>
          <a:xfrm>
            <a:off x="688975" y="365125"/>
            <a:ext cx="10906125" cy="1325880"/>
          </a:xfrm>
        </p:spPr>
        <p:txBody>
          <a:bodyPr/>
          <a:lstStyle/>
          <a:p>
            <a:pPr eaLnBrk="1" hangingPunct="1"/>
            <a:r>
              <a:rPr lang="en-US" altLang="zh-CN" sz="3200" b="1" dirty="0">
                <a:latin typeface="微软雅黑" panose="020B0503020204020204" pitchFamily="34" charset="-122"/>
                <a:ea typeface="微软雅黑" panose="020B0503020204020204" pitchFamily="34" charset="-122"/>
                <a:sym typeface="+mn-ea"/>
              </a:rPr>
              <a:t>2.   Mutual Learning in the Development of Knowledge</a:t>
            </a:r>
            <a:endParaRPr lang="fr-CA" altLang="zh-CN" sz="3200" b="1" dirty="0"/>
          </a:p>
        </p:txBody>
      </p:sp>
      <p:sp>
        <p:nvSpPr>
          <p:cNvPr id="9219" name="Espace réservé du contenu 2"/>
          <p:cNvSpPr>
            <a:spLocks noGrp="1"/>
          </p:cNvSpPr>
          <p:nvPr>
            <p:ph idx="1"/>
          </p:nvPr>
        </p:nvSpPr>
        <p:spPr>
          <a:xfrm>
            <a:off x="969264" y="1690688"/>
            <a:ext cx="10625328" cy="4344352"/>
          </a:xfrm>
        </p:spPr>
        <p:txBody>
          <a:bodyPr>
            <a:normAutofit lnSpcReduction="20000"/>
          </a:bodyPr>
          <a:lstStyle/>
          <a:p>
            <a:pPr eaLnBrk="1" hangingPunct="1">
              <a:lnSpc>
                <a:spcPct val="150000"/>
              </a:lnSpc>
            </a:pPr>
            <a:r>
              <a:rPr lang="zh-CN" altLang="en-US" dirty="0">
                <a:latin typeface="微软雅黑" panose="020B0503020204020204" pitchFamily="34" charset="-122"/>
                <a:ea typeface="微软雅黑" panose="020B0503020204020204" pitchFamily="34" charset="-122"/>
              </a:rPr>
              <a:t>Organizational learning and beliefs are disseminated to individuals in different ways: introduction, teaching, examples</a:t>
            </a:r>
          </a:p>
          <a:p>
            <a:pPr eaLnBrk="1" hangingPunct="1">
              <a:lnSpc>
                <a:spcPct val="150000"/>
              </a:lnSpc>
            </a:pPr>
            <a:r>
              <a:rPr lang="zh-CN" altLang="en-US" dirty="0">
                <a:latin typeface="微软雅黑" panose="020B0503020204020204" pitchFamily="34" charset="-122"/>
                <a:ea typeface="微软雅黑" panose="020B0503020204020204" pitchFamily="34" charset="-122"/>
              </a:rPr>
              <a:t>Organization code to adapt to individual beliefs</a:t>
            </a:r>
          </a:p>
          <a:p>
            <a:pPr eaLnBrk="1" hangingPunct="1">
              <a:lnSpc>
                <a:spcPct val="150000"/>
              </a:lnSpc>
            </a:pPr>
            <a:r>
              <a:rPr lang="zh-CN" altLang="en-US" dirty="0">
                <a:latin typeface="微软雅黑" panose="020B0503020204020204" pitchFamily="34" charset="-122"/>
                <a:ea typeface="微软雅黑" panose="020B0503020204020204" pitchFamily="34" charset="-122"/>
              </a:rPr>
              <a:t>Exploring and developing in joint learning is a constant game, such as long-term and short-term attention, individual knowledge and collective knowledge acquisition.</a:t>
            </a:r>
          </a:p>
          <a:p>
            <a:pPr eaLnBrk="1" hangingPunct="1">
              <a:lnSpc>
                <a:spcPct val="150000"/>
              </a:lnSpc>
              <a:buFont typeface="Arial" panose="020B0604020202020204" pitchFamily="34" charset="0"/>
              <a:buNone/>
            </a:pPr>
            <a:endParaRPr lang="en-US" altLang="zh-CN" sz="1800" dirty="0"/>
          </a:p>
          <a:p>
            <a:pPr eaLnBrk="1" hangingPunct="1">
              <a:lnSpc>
                <a:spcPct val="150000"/>
              </a:lnSpc>
              <a:buFont typeface="Arial" panose="020B0604020202020204" pitchFamily="34" charset="0"/>
              <a:buNone/>
            </a:pPr>
            <a:endParaRPr lang="en-US" altLang="zh-CN" sz="1800" dirty="0"/>
          </a:p>
          <a:p>
            <a:pPr eaLnBrk="1" hangingPunct="1">
              <a:lnSpc>
                <a:spcPct val="150000"/>
              </a:lnSpc>
              <a:buFont typeface="Arial" panose="020B0604020202020204" pitchFamily="34" charset="0"/>
              <a:buNone/>
            </a:pPr>
            <a:endParaRPr lang="en-US" altLang="zh-CN" sz="1800" dirty="0"/>
          </a:p>
          <a:p>
            <a:pPr eaLnBrk="1" hangingPunct="1">
              <a:lnSpc>
                <a:spcPct val="150000"/>
              </a:lnSpc>
              <a:buFont typeface="Arial" panose="020B0604020202020204" pitchFamily="34" charset="0"/>
              <a:buNone/>
            </a:pPr>
            <a:endParaRPr lang="en-US" altLang="zh-CN" sz="1800" dirty="0"/>
          </a:p>
          <a:p>
            <a:pPr eaLnBrk="1" hangingPunct="1">
              <a:lnSpc>
                <a:spcPct val="150000"/>
              </a:lnSpc>
              <a:buFont typeface="Arial" panose="020B0604020202020204" pitchFamily="34" charset="0"/>
              <a:buNone/>
            </a:pPr>
            <a:endParaRPr lang="en-US" altLang="zh-CN" sz="1800" dirty="0"/>
          </a:p>
          <a:p>
            <a:pPr eaLnBrk="1" hangingPunct="1">
              <a:lnSpc>
                <a:spcPct val="150000"/>
              </a:lnSpc>
              <a:buFont typeface="Arial" panose="020B0604020202020204" pitchFamily="34" charset="0"/>
              <a:buNone/>
            </a:pPr>
            <a:endParaRPr lang="en-US" altLang="zh-CN" sz="1800" dirty="0"/>
          </a:p>
          <a:p>
            <a:pPr eaLnBrk="1" hangingPunct="1">
              <a:lnSpc>
                <a:spcPct val="150000"/>
              </a:lnSpc>
              <a:buFont typeface="Arial" panose="020B0604020202020204" pitchFamily="34" charset="0"/>
              <a:buNone/>
            </a:pPr>
            <a:endParaRPr lang="en-US" altLang="zh-CN" sz="1800" dirty="0"/>
          </a:p>
          <a:p>
            <a:pPr eaLnBrk="1" hangingPunct="1">
              <a:lnSpc>
                <a:spcPct val="150000"/>
              </a:lnSpc>
              <a:buFont typeface="Arial" panose="020B0604020202020204" pitchFamily="34" charset="0"/>
              <a:buNone/>
            </a:pPr>
            <a:endParaRPr lang="en-US" altLang="zh-CN" sz="1800" dirty="0"/>
          </a:p>
          <a:p>
            <a:pPr eaLnBrk="1" hangingPunct="1">
              <a:lnSpc>
                <a:spcPct val="150000"/>
              </a:lnSpc>
              <a:buFont typeface="Arial" panose="020B0604020202020204" pitchFamily="34" charset="0"/>
              <a:buNone/>
            </a:pPr>
            <a:endParaRPr lang="en-US" altLang="zh-CN" sz="1800" dirty="0"/>
          </a:p>
          <a:p>
            <a:pPr eaLnBrk="1" hangingPunct="1">
              <a:lnSpc>
                <a:spcPct val="150000"/>
              </a:lnSpc>
              <a:buFont typeface="Arial" panose="020B0604020202020204" pitchFamily="34" charset="0"/>
              <a:buNone/>
            </a:pPr>
            <a:endParaRPr lang="fr-CA" altLang="zh-CN" sz="2000" b="1" dirty="0"/>
          </a:p>
          <a:p>
            <a:pPr eaLnBrk="1" hangingPunct="1">
              <a:lnSpc>
                <a:spcPct val="150000"/>
              </a:lnSpc>
            </a:pPr>
            <a:endParaRPr lang="fr-CA" altLang="zh-CN" sz="20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1"/>
          <p:cNvSpPr>
            <a:spLocks noGrp="1"/>
          </p:cNvSpPr>
          <p:nvPr>
            <p:ph type="title"/>
          </p:nvPr>
        </p:nvSpPr>
        <p:spPr/>
        <p:txBody>
          <a:bodyPr/>
          <a:lstStyle/>
          <a:p>
            <a:r>
              <a:rPr lang="en-US" altLang="zh-CN" sz="3600" i="1" dirty="0" smtClean="0">
                <a:latin typeface="+mn-lt"/>
                <a:ea typeface="+mn-ea"/>
                <a:cs typeface="+mn-cs"/>
              </a:rPr>
              <a:t>A Model of Mutual Learning：Development and diffusion of organization knowledge</a:t>
            </a:r>
          </a:p>
        </p:txBody>
      </p:sp>
      <p:sp>
        <p:nvSpPr>
          <p:cNvPr id="5" name="Espace réservé du contenu 2"/>
          <p:cNvSpPr txBox="1"/>
          <p:nvPr/>
        </p:nvSpPr>
        <p:spPr bwMode="auto">
          <a:xfrm>
            <a:off x="561975" y="1871345"/>
            <a:ext cx="11068050" cy="3687445"/>
          </a:xfrm>
          <a:prstGeom prst="rect">
            <a:avLst/>
          </a:prstGeom>
          <a:noFill/>
          <a:ln w="9525">
            <a:noFill/>
            <a:miter lim="800000"/>
          </a:ln>
        </p:spPr>
        <p:txBody>
          <a:bodyPr/>
          <a:lstStyle/>
          <a:p>
            <a:pPr marL="342900" indent="-342900">
              <a:lnSpc>
                <a:spcPct val="150000"/>
              </a:lnSpc>
              <a:spcBef>
                <a:spcPct val="20000"/>
              </a:spcBef>
              <a:buFont typeface="Arial" panose="020B0604020202020204" pitchFamily="34" charset="0"/>
              <a:buChar char="•"/>
              <a:defRPr/>
            </a:pPr>
            <a:r>
              <a:rPr lang="zh-CN" altLang="en-US" sz="2000" b="1" dirty="0">
                <a:solidFill>
                  <a:schemeClr val="accent5"/>
                </a:solidFill>
                <a:latin typeface="微软雅黑" panose="020B0503020204020204" pitchFamily="34" charset="-122"/>
                <a:ea typeface="微软雅黑" panose="020B0503020204020204" pitchFamily="34" charset="-122"/>
              </a:rPr>
              <a:t>The model has four main features:</a:t>
            </a:r>
          </a:p>
          <a:p>
            <a:pPr marL="342900" indent="-342900">
              <a:lnSpc>
                <a:spcPct val="150000"/>
              </a:lnSpc>
              <a:spcBef>
                <a:spcPct val="20000"/>
              </a:spcBef>
              <a:buFont typeface="Arial" panose="020B0604020202020204" pitchFamily="34" charset="0"/>
              <a:buChar char="•"/>
              <a:defRPr/>
            </a:pPr>
            <a:r>
              <a:rPr lang="en-US" altLang="zh-CN" dirty="0">
                <a:latin typeface="微软雅黑" panose="020B0503020204020204" pitchFamily="34" charset="-122"/>
                <a:ea typeface="微软雅黑" panose="020B0503020204020204" pitchFamily="34" charset="-122"/>
              </a:rPr>
              <a:t> </a:t>
            </a:r>
            <a:r>
              <a:rPr dirty="0">
                <a:latin typeface="微软雅黑" panose="020B0503020204020204" pitchFamily="34" charset="-122"/>
                <a:ea typeface="微软雅黑" panose="020B0503020204020204" pitchFamily="34" charset="-122"/>
              </a:rPr>
              <a:t>1) There is an objective reality that exists independently of belief</a:t>
            </a:r>
          </a:p>
          <a:p>
            <a:pPr indent="0">
              <a:lnSpc>
                <a:spcPct val="150000"/>
              </a:lnSpc>
              <a:spcBef>
                <a:spcPct val="20000"/>
              </a:spcBef>
              <a:buFont typeface="Arial" panose="020B0604020202020204" pitchFamily="34" charset="0"/>
              <a:buNone/>
              <a:defRPr/>
            </a:pPr>
            <a:r>
              <a:rPr dirty="0">
                <a:latin typeface="微软雅黑" panose="020B0503020204020204" pitchFamily="34" charset="-122"/>
                <a:ea typeface="微软雅黑" panose="020B0503020204020204" pitchFamily="34" charset="-122"/>
              </a:rPr>
              <a:t>      2) At each time period, the individual and organizational code in the organization will receive beliefs about therealitys.</a:t>
            </a:r>
          </a:p>
          <a:p>
            <a:pPr indent="0">
              <a:lnSpc>
                <a:spcPct val="150000"/>
              </a:lnSpc>
              <a:spcBef>
                <a:spcPct val="20000"/>
              </a:spcBef>
              <a:buFont typeface="Arial" panose="020B0604020202020204" pitchFamily="34" charset="0"/>
              <a:buNone/>
              <a:defRPr/>
            </a:pPr>
            <a:r>
              <a:rPr dirty="0">
                <a:latin typeface="微软雅黑" panose="020B0503020204020204" pitchFamily="34" charset="-122"/>
                <a:ea typeface="微软雅黑" panose="020B0503020204020204" pitchFamily="34" charset="-122"/>
              </a:rPr>
              <a:t>      3) Individuals constantly correct their beliefs, so they are socialized within the organization and trained in the code.</a:t>
            </a:r>
          </a:p>
          <a:p>
            <a:pPr indent="0">
              <a:lnSpc>
                <a:spcPct val="150000"/>
              </a:lnSpc>
              <a:spcBef>
                <a:spcPct val="20000"/>
              </a:spcBef>
              <a:buFont typeface="Arial" panose="020B0604020202020204" pitchFamily="34" charset="0"/>
              <a:buNone/>
              <a:defRPr/>
            </a:pPr>
            <a:r>
              <a:rPr dirty="0">
                <a:latin typeface="微软雅黑" panose="020B0503020204020204" pitchFamily="34" charset="-122"/>
                <a:ea typeface="微软雅黑" panose="020B0503020204020204" pitchFamily="34" charset="-122"/>
              </a:rPr>
              <a:t>      4) The organization code should adapt to the individual beliefs, the beliefs of these individuals are more consistent with therealitys, not the code</a:t>
            </a:r>
          </a:p>
          <a:p>
            <a:pPr indent="0">
              <a:lnSpc>
                <a:spcPct val="150000"/>
              </a:lnSpc>
              <a:spcBef>
                <a:spcPct val="20000"/>
              </a:spcBef>
              <a:buFont typeface="Arial" panose="020B0604020202020204" pitchFamily="34" charset="0"/>
              <a:buNone/>
              <a:defRPr/>
            </a:pPr>
            <a:endParaRPr lang="zh-CN" altLang="en-US" sz="2000" b="1" dirty="0">
              <a:solidFill>
                <a:schemeClr val="accent5"/>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1453</Words>
  <Application>Microsoft Office PowerPoint</Application>
  <PresentationFormat>Widescreen</PresentationFormat>
  <Paragraphs>145</Paragraphs>
  <Slides>23</Slides>
  <Notes>0</Notes>
  <HiddenSlides>6</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23</vt:i4>
      </vt:variant>
    </vt:vector>
  </HeadingPairs>
  <TitlesOfParts>
    <vt:vector size="30" baseType="lpstr">
      <vt:lpstr>微软雅黑</vt:lpstr>
      <vt:lpstr>宋体</vt:lpstr>
      <vt:lpstr>Arial</vt:lpstr>
      <vt:lpstr>Calibri</vt:lpstr>
      <vt:lpstr>Calibri Light</vt:lpstr>
      <vt:lpstr>Wingdings</vt:lpstr>
      <vt:lpstr>Office 主题</vt:lpstr>
      <vt:lpstr>Exploration and Exploitation in Organizational Learning</vt:lpstr>
      <vt:lpstr>Article overview</vt:lpstr>
      <vt:lpstr>Table of Contents</vt:lpstr>
      <vt:lpstr>Exploration and Exploitation</vt:lpstr>
      <vt:lpstr>1. The Exploration/Exploitation Trade-Off </vt:lpstr>
      <vt:lpstr>The Vulnerbility of Exploration</vt:lpstr>
      <vt:lpstr>The Social Context of Organizational Learning</vt:lpstr>
      <vt:lpstr>2.   Mutual Learning in the Development of Knowledge</vt:lpstr>
      <vt:lpstr>A Model of Mutual Learning：Development and diffusion of organization knowledge</vt:lpstr>
      <vt:lpstr>A Model of Mutual Learning：Development and diffusion of organization knowledge</vt:lpstr>
      <vt:lpstr>Basic Properties of the Model in a Closed System</vt:lpstr>
      <vt:lpstr>Effects of learning rates</vt:lpstr>
      <vt:lpstr>Effects of learning rate heterogeneity</vt:lpstr>
      <vt:lpstr>Effects of learning rate heterogeneity </vt:lpstr>
      <vt:lpstr> Basic Properties of the Model in a More Open System</vt:lpstr>
      <vt:lpstr>Effects of personnel turnover</vt:lpstr>
      <vt:lpstr>Effects of environment  turbulence</vt:lpstr>
      <vt:lpstr>Apresentação do PowerPoint</vt:lpstr>
      <vt:lpstr>竞争以及相对绩效的重要性</vt:lpstr>
      <vt:lpstr> Learning, Knowledge, and Competitive Advantage</vt:lpstr>
      <vt:lpstr>Competition for Relative Position and Strategic Action</vt:lpstr>
      <vt:lpstr>4.  Little Models and Old Wisdom</vt:lpstr>
      <vt:lpstr>Conclusion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Exploration and Exploitation in Organizational Learning</dc:title>
  <dc:creator>何刚</dc:creator>
  <cp:lastModifiedBy>Paulo Feldmann</cp:lastModifiedBy>
  <cp:revision>41</cp:revision>
  <dcterms:created xsi:type="dcterms:W3CDTF">2017-11-20T08:56:00Z</dcterms:created>
  <dcterms:modified xsi:type="dcterms:W3CDTF">2019-05-20T18:47:33Z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2052-11.1.0.8573</vt:lpwstr>
  </property>
</Properties>
</file>