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3" r:id="rId3"/>
    <p:sldId id="264" r:id="rId4"/>
    <p:sldId id="265" r:id="rId5"/>
    <p:sldId id="257" r:id="rId6"/>
    <p:sldId id="266" r:id="rId7"/>
    <p:sldId id="258" r:id="rId8"/>
    <p:sldId id="260" r:id="rId9"/>
    <p:sldId id="267" r:id="rId10"/>
    <p:sldId id="262" r:id="rId11"/>
    <p:sldId id="268" r:id="rId12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 Lehmann" userId="27cd80794c08ff37" providerId="LiveId" clId="{B195D7C2-2362-45A8-AD65-3E75BB80801F}"/>
    <pc:docChg chg="custSel modSld">
      <pc:chgData name="Kai Lehmann" userId="27cd80794c08ff37" providerId="LiveId" clId="{B195D7C2-2362-45A8-AD65-3E75BB80801F}" dt="2024-04-10T12:18:45.768" v="62" actId="20577"/>
      <pc:docMkLst>
        <pc:docMk/>
      </pc:docMkLst>
      <pc:sldChg chg="modSp mod">
        <pc:chgData name="Kai Lehmann" userId="27cd80794c08ff37" providerId="LiveId" clId="{B195D7C2-2362-45A8-AD65-3E75BB80801F}" dt="2024-04-10T12:18:45.768" v="62" actId="20577"/>
        <pc:sldMkLst>
          <pc:docMk/>
          <pc:sldMk cId="37556572" sldId="268"/>
        </pc:sldMkLst>
        <pc:spChg chg="mod">
          <ac:chgData name="Kai Lehmann" userId="27cd80794c08ff37" providerId="LiveId" clId="{B195D7C2-2362-45A8-AD65-3E75BB80801F}" dt="2024-04-10T12:18:45.768" v="62" actId="20577"/>
          <ac:spMkLst>
            <pc:docMk/>
            <pc:sldMk cId="37556572" sldId="26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9355B-85FF-4789-829E-2451A7C49314}" type="datetimeFigureOut">
              <a:rPr lang="pt-BR" smtClean="0"/>
              <a:t>10/04/2024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877D5-3268-4FB4-BB98-F49A15D84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57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494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0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318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534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109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293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253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018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12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829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39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D3E73-FF0D-4B35-9E6A-8BD6F88B9E2B}" type="datetimeFigureOut">
              <a:rPr lang="pt-BR" smtClean="0"/>
              <a:t>10/04/2024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04E67-3C68-4DBD-9019-45995622EC8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73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to.org/english/thewto_e/minist_e/mc13_e/documents_e.htm" TargetMode="External"/><Relationship Id="rId2" Type="http://schemas.openxmlformats.org/officeDocument/2006/relationships/hyperlink" Target="https://www.unhcr.org/what-we-do/protect-human-rights/protection/refugee-status-determin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Papel, estruturas organizacionais e processos políticos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508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‘Produtos’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Programas políticos </a:t>
            </a:r>
          </a:p>
          <a:p>
            <a:pPr>
              <a:buFont typeface="Wingdings"/>
              <a:buChar char="Ø"/>
            </a:pPr>
            <a:r>
              <a:rPr lang="pt-BR" dirty="0"/>
              <a:t>‘Sets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norms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rules</a:t>
            </a:r>
            <a:r>
              <a:rPr lang="pt-BR" dirty="0"/>
              <a:t> </a:t>
            </a:r>
            <a:r>
              <a:rPr lang="pt-BR" dirty="0" err="1"/>
              <a:t>aimed</a:t>
            </a:r>
            <a:r>
              <a:rPr lang="pt-BR" dirty="0"/>
              <a:t> </a:t>
            </a:r>
            <a:r>
              <a:rPr lang="pt-BR" dirty="0" err="1"/>
              <a:t>at</a:t>
            </a:r>
            <a:r>
              <a:rPr lang="pt-BR" dirty="0"/>
              <a:t> </a:t>
            </a:r>
            <a:r>
              <a:rPr lang="pt-BR" dirty="0" err="1"/>
              <a:t>directing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behaviour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social </a:t>
            </a:r>
            <a:r>
              <a:rPr lang="pt-BR" dirty="0" err="1"/>
              <a:t>actors</a:t>
            </a:r>
            <a:r>
              <a:rPr lang="pt-BR" dirty="0"/>
              <a:t>’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Há diferentes formes de programas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Programas regulatórios: ‘</a:t>
            </a:r>
            <a:r>
              <a:rPr lang="pt-BR" dirty="0" err="1"/>
              <a:t>Direct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behaviour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social </a:t>
            </a:r>
            <a:r>
              <a:rPr lang="pt-BR" dirty="0" err="1"/>
              <a:t>actors</a:t>
            </a:r>
            <a:r>
              <a:rPr lang="pt-BR" dirty="0"/>
              <a:t> in </a:t>
            </a:r>
            <a:r>
              <a:rPr lang="pt-BR" dirty="0" err="1"/>
              <a:t>order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avoid</a:t>
            </a:r>
            <a:r>
              <a:rPr lang="pt-BR" dirty="0"/>
              <a:t> </a:t>
            </a:r>
            <a:r>
              <a:rPr lang="pt-BR" dirty="0" err="1"/>
              <a:t>undesirable</a:t>
            </a:r>
            <a:r>
              <a:rPr lang="pt-BR" dirty="0"/>
              <a:t> </a:t>
            </a:r>
            <a:r>
              <a:rPr lang="pt-BR" dirty="0" err="1"/>
              <a:t>interactions</a:t>
            </a:r>
            <a:r>
              <a:rPr lang="pt-BR" dirty="0"/>
              <a:t> </a:t>
            </a:r>
            <a:r>
              <a:rPr lang="pt-BR" dirty="0" err="1"/>
              <a:t>or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achieve</a:t>
            </a:r>
            <a:r>
              <a:rPr lang="pt-BR" dirty="0"/>
              <a:t> </a:t>
            </a:r>
            <a:r>
              <a:rPr lang="pt-BR" dirty="0" err="1"/>
              <a:t>desirable</a:t>
            </a:r>
            <a:r>
              <a:rPr lang="pt-BR" dirty="0"/>
              <a:t> </a:t>
            </a:r>
            <a:r>
              <a:rPr lang="pt-BR" dirty="0" err="1"/>
              <a:t>interactions</a:t>
            </a:r>
            <a:r>
              <a:rPr lang="pt-BR" dirty="0"/>
              <a:t>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Programas de distribuição: ‘</a:t>
            </a:r>
            <a:r>
              <a:rPr lang="pt-BR" dirty="0" err="1"/>
              <a:t>Inteded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generate</a:t>
            </a:r>
            <a:r>
              <a:rPr lang="pt-BR" dirty="0"/>
              <a:t> </a:t>
            </a:r>
            <a:r>
              <a:rPr lang="pt-BR" dirty="0" err="1"/>
              <a:t>benefits</a:t>
            </a:r>
            <a:r>
              <a:rPr lang="pt-BR" dirty="0"/>
              <a:t> for </a:t>
            </a:r>
            <a:r>
              <a:rPr lang="pt-BR" dirty="0" err="1"/>
              <a:t>many</a:t>
            </a:r>
            <a:r>
              <a:rPr lang="pt-BR" dirty="0"/>
              <a:t> </a:t>
            </a:r>
            <a:r>
              <a:rPr lang="pt-BR" dirty="0" err="1"/>
              <a:t>without</a:t>
            </a:r>
            <a:r>
              <a:rPr lang="pt-BR" dirty="0"/>
              <a:t> </a:t>
            </a:r>
            <a:r>
              <a:rPr lang="pt-BR" dirty="0" err="1"/>
              <a:t>entailing</a:t>
            </a:r>
            <a:r>
              <a:rPr lang="pt-BR" dirty="0"/>
              <a:t> </a:t>
            </a:r>
            <a:r>
              <a:rPr lang="pt-BR" dirty="0" err="1"/>
              <a:t>costs</a:t>
            </a:r>
            <a:r>
              <a:rPr lang="pt-BR" dirty="0"/>
              <a:t> for </a:t>
            </a:r>
            <a:r>
              <a:rPr lang="pt-BR" dirty="0" err="1"/>
              <a:t>others</a:t>
            </a:r>
            <a:r>
              <a:rPr lang="pt-BR" dirty="0"/>
              <a:t>’</a:t>
            </a:r>
          </a:p>
          <a:p>
            <a:r>
              <a:rPr lang="pt-BR" dirty="0"/>
              <a:t>A grande maioria dos programas políticos de organizações não tem aplicabilidade direta </a:t>
            </a:r>
          </a:p>
          <a:p>
            <a:pPr>
              <a:buFont typeface="Wingdings"/>
              <a:buChar char="Ø"/>
            </a:pPr>
            <a:r>
              <a:rPr lang="pt-BR" dirty="0"/>
              <a:t>Nas Nações Unidas, por exemplo, muitos programas são recomendações </a:t>
            </a:r>
          </a:p>
          <a:p>
            <a:pPr marL="0" indent="0">
              <a:buNone/>
            </a:pPr>
            <a:r>
              <a:rPr lang="pt-B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1711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Produtos (II)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Atividades operacionais </a:t>
            </a:r>
          </a:p>
          <a:p>
            <a:pPr>
              <a:buFont typeface="Wingdings"/>
              <a:buChar char="Ø"/>
            </a:pPr>
            <a:r>
              <a:rPr lang="pt-BR" dirty="0" err="1"/>
              <a:t>Specification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norms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rules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policy</a:t>
            </a:r>
            <a:r>
              <a:rPr lang="pt-BR" dirty="0"/>
              <a:t> </a:t>
            </a:r>
            <a:r>
              <a:rPr lang="pt-BR" dirty="0" err="1"/>
              <a:t>programs</a:t>
            </a:r>
            <a:r>
              <a:rPr lang="pt-BR" dirty="0"/>
              <a:t> </a:t>
            </a:r>
          </a:p>
          <a:p>
            <a:pPr>
              <a:buFont typeface="Wingdings"/>
              <a:buChar char="Ø"/>
            </a:pPr>
            <a:r>
              <a:rPr lang="pt-BR" dirty="0" err="1"/>
              <a:t>Implementation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specified</a:t>
            </a:r>
            <a:r>
              <a:rPr lang="pt-BR" dirty="0"/>
              <a:t> </a:t>
            </a:r>
            <a:r>
              <a:rPr lang="pt-BR" dirty="0" err="1"/>
              <a:t>norms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rules</a:t>
            </a:r>
            <a:r>
              <a:rPr lang="pt-BR" dirty="0"/>
              <a:t> </a:t>
            </a:r>
          </a:p>
          <a:p>
            <a:pPr>
              <a:buFont typeface="Wingdings"/>
              <a:buChar char="Ø"/>
            </a:pPr>
            <a:r>
              <a:rPr lang="pt-BR" dirty="0" err="1"/>
              <a:t>Monitoring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implementation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policy</a:t>
            </a:r>
            <a:r>
              <a:rPr lang="pt-BR" dirty="0"/>
              <a:t> </a:t>
            </a:r>
            <a:r>
              <a:rPr lang="pt-BR" dirty="0" err="1"/>
              <a:t>programs</a:t>
            </a:r>
            <a:r>
              <a:rPr lang="pt-BR" dirty="0"/>
              <a:t> </a:t>
            </a:r>
            <a:r>
              <a:rPr lang="pt-BR" dirty="0" err="1"/>
              <a:t>by</a:t>
            </a:r>
            <a:r>
              <a:rPr lang="pt-BR" dirty="0"/>
              <a:t> </a:t>
            </a:r>
            <a:r>
              <a:rPr lang="pt-BR" dirty="0" err="1"/>
              <a:t>member</a:t>
            </a:r>
            <a:r>
              <a:rPr lang="pt-BR" dirty="0"/>
              <a:t> </a:t>
            </a:r>
            <a:r>
              <a:rPr lang="pt-BR" dirty="0" err="1"/>
              <a:t>states</a:t>
            </a:r>
            <a:r>
              <a:rPr lang="pt-BR" dirty="0"/>
              <a:t> </a:t>
            </a:r>
          </a:p>
          <a:p>
            <a:pPr>
              <a:buFont typeface="Wingdings"/>
              <a:buChar char="Ø"/>
            </a:pPr>
            <a:r>
              <a:rPr lang="pt-BR" dirty="0" err="1"/>
              <a:t>Imposition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sanctions</a:t>
            </a:r>
            <a:r>
              <a:rPr lang="pt-BR" dirty="0"/>
              <a:t> in case </a:t>
            </a:r>
            <a:r>
              <a:rPr lang="pt-BR" dirty="0" err="1"/>
              <a:t>of</a:t>
            </a:r>
            <a:r>
              <a:rPr lang="pt-BR" dirty="0"/>
              <a:t> non-</a:t>
            </a:r>
            <a:r>
              <a:rPr lang="pt-BR" dirty="0" err="1"/>
              <a:t>compliance</a:t>
            </a:r>
            <a:r>
              <a:rPr lang="pt-BR" dirty="0"/>
              <a:t>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Exemplo: ‘</a:t>
            </a:r>
            <a:r>
              <a:rPr lang="pt-BR" dirty="0" err="1"/>
              <a:t>Refugee</a:t>
            </a:r>
            <a:r>
              <a:rPr lang="pt-BR" dirty="0"/>
              <a:t> Status </a:t>
            </a:r>
            <a:r>
              <a:rPr lang="pt-BR" dirty="0" err="1"/>
              <a:t>Determination</a:t>
            </a:r>
            <a:r>
              <a:rPr lang="pt-BR" dirty="0"/>
              <a:t>’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https://www.unhcr.org/what-we-do/protect-human-rights/protection/refugee-status-determination</a:t>
            </a:r>
            <a:r>
              <a:rPr lang="pt-BR" dirty="0"/>
              <a:t>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Exemplo: Decisões da Conferência Ministerial da OMC</a:t>
            </a:r>
          </a:p>
          <a:p>
            <a:pPr marL="0" indent="0">
              <a:buNone/>
            </a:pPr>
            <a:r>
              <a:rPr lang="pt-BR" dirty="0">
                <a:hlinkClick r:id="rId3"/>
              </a:rPr>
              <a:t>https://www.wto.org/english/thewto_e/minist_e/mc13_e/documents_e.htm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56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Papel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Instrumento dos estados membros </a:t>
            </a:r>
          </a:p>
          <a:p>
            <a:pPr>
              <a:buFont typeface="Wingdings"/>
              <a:buChar char="Ø"/>
            </a:pPr>
            <a:r>
              <a:rPr lang="pt-BR" dirty="0"/>
              <a:t>‘</a:t>
            </a:r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organizations</a:t>
            </a:r>
            <a:r>
              <a:rPr lang="pt-BR" dirty="0"/>
              <a:t> are </a:t>
            </a:r>
            <a:r>
              <a:rPr lang="pt-BR" dirty="0" err="1"/>
              <a:t>nothing</a:t>
            </a:r>
            <a:r>
              <a:rPr lang="pt-BR" dirty="0"/>
              <a:t> more </a:t>
            </a:r>
            <a:r>
              <a:rPr lang="pt-BR" dirty="0" err="1"/>
              <a:t>than</a:t>
            </a:r>
            <a:r>
              <a:rPr lang="pt-BR" dirty="0"/>
              <a:t> </a:t>
            </a:r>
            <a:r>
              <a:rPr lang="pt-BR" dirty="0" err="1"/>
              <a:t>instruments</a:t>
            </a:r>
            <a:r>
              <a:rPr lang="pt-BR" dirty="0"/>
              <a:t> for </a:t>
            </a:r>
            <a:r>
              <a:rPr lang="pt-BR" dirty="0" err="1"/>
              <a:t>the</a:t>
            </a:r>
            <a:r>
              <a:rPr lang="pt-BR" dirty="0"/>
              <a:t> policies </a:t>
            </a:r>
            <a:r>
              <a:rPr lang="pt-BR" dirty="0" err="1"/>
              <a:t>of</a:t>
            </a:r>
            <a:r>
              <a:rPr lang="pt-BR" dirty="0"/>
              <a:t> individual </a:t>
            </a:r>
            <a:r>
              <a:rPr lang="pt-BR" dirty="0" err="1"/>
              <a:t>governments</a:t>
            </a:r>
            <a:r>
              <a:rPr lang="pt-BR" dirty="0"/>
              <a:t>, </a:t>
            </a:r>
            <a:r>
              <a:rPr lang="pt-BR" dirty="0" err="1"/>
              <a:t>means</a:t>
            </a:r>
            <a:r>
              <a:rPr lang="pt-BR" dirty="0"/>
              <a:t> for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diplomacy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a </a:t>
            </a:r>
            <a:r>
              <a:rPr lang="pt-BR" dirty="0" err="1"/>
              <a:t>number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disparate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sovereign</a:t>
            </a:r>
            <a:r>
              <a:rPr lang="pt-BR" dirty="0"/>
              <a:t> </a:t>
            </a:r>
            <a:r>
              <a:rPr lang="pt-BR" dirty="0" err="1"/>
              <a:t>national</a:t>
            </a:r>
            <a:r>
              <a:rPr lang="pt-BR" dirty="0"/>
              <a:t> </a:t>
            </a:r>
            <a:r>
              <a:rPr lang="pt-BR" dirty="0" err="1"/>
              <a:t>states</a:t>
            </a:r>
            <a:r>
              <a:rPr lang="pt-BR" dirty="0"/>
              <a:t>’</a:t>
            </a:r>
          </a:p>
          <a:p>
            <a:pPr>
              <a:buFont typeface="Wingdings"/>
              <a:buChar char="Ø"/>
            </a:pPr>
            <a:r>
              <a:rPr lang="pt-BR" dirty="0"/>
              <a:t>‘A </a:t>
            </a:r>
            <a:r>
              <a:rPr lang="pt-BR" dirty="0" err="1"/>
              <a:t>pragmatic</a:t>
            </a:r>
            <a:r>
              <a:rPr lang="pt-BR" dirty="0"/>
              <a:t> </a:t>
            </a:r>
            <a:r>
              <a:rPr lang="pt-BR" dirty="0" err="1"/>
              <a:t>instrument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achieve</a:t>
            </a:r>
            <a:r>
              <a:rPr lang="pt-BR" dirty="0"/>
              <a:t> </a:t>
            </a:r>
            <a:r>
              <a:rPr lang="pt-BR" dirty="0" err="1"/>
              <a:t>specific</a:t>
            </a:r>
            <a:r>
              <a:rPr lang="pt-BR" dirty="0"/>
              <a:t> </a:t>
            </a:r>
            <a:r>
              <a:rPr lang="pt-BR" dirty="0" err="1"/>
              <a:t>ends</a:t>
            </a:r>
            <a:r>
              <a:rPr lang="pt-BR" dirty="0"/>
              <a:t>’</a:t>
            </a:r>
          </a:p>
          <a:p>
            <a:pPr>
              <a:buFont typeface="Wingdings"/>
              <a:buChar char="Ø"/>
            </a:pPr>
            <a:r>
              <a:rPr lang="pt-BR" dirty="0"/>
              <a:t>‘</a:t>
            </a:r>
            <a:r>
              <a:rPr lang="pt-BR" dirty="0" err="1"/>
              <a:t>An</a:t>
            </a:r>
            <a:r>
              <a:rPr lang="pt-BR" dirty="0"/>
              <a:t> </a:t>
            </a:r>
            <a:r>
              <a:rPr lang="pt-BR" dirty="0" err="1"/>
              <a:t>instrument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interests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most</a:t>
            </a:r>
            <a:r>
              <a:rPr lang="pt-BR" dirty="0"/>
              <a:t> </a:t>
            </a:r>
            <a:r>
              <a:rPr lang="pt-BR" dirty="0" err="1"/>
              <a:t>powerful</a:t>
            </a:r>
            <a:r>
              <a:rPr lang="pt-BR" dirty="0"/>
              <a:t> </a:t>
            </a:r>
            <a:r>
              <a:rPr lang="pt-BR" dirty="0" err="1"/>
              <a:t>member</a:t>
            </a:r>
            <a:r>
              <a:rPr lang="pt-BR" dirty="0"/>
              <a:t> </a:t>
            </a:r>
            <a:r>
              <a:rPr lang="pt-BR" dirty="0" err="1"/>
              <a:t>states</a:t>
            </a:r>
            <a:r>
              <a:rPr lang="pt-BR" dirty="0"/>
              <a:t>’</a:t>
            </a:r>
          </a:p>
          <a:p>
            <a:r>
              <a:rPr lang="pt-BR" dirty="0"/>
              <a:t>Arena </a:t>
            </a:r>
          </a:p>
          <a:p>
            <a:pPr>
              <a:buFont typeface="Wingdings"/>
              <a:buChar char="Ø"/>
            </a:pPr>
            <a:r>
              <a:rPr lang="pt-BR" dirty="0"/>
              <a:t>Um fórum para ações políticas. </a:t>
            </a:r>
          </a:p>
          <a:p>
            <a:pPr>
              <a:buFont typeface="Wingdings"/>
              <a:buChar char="Ø"/>
            </a:pPr>
            <a:r>
              <a:rPr lang="pt-BR" dirty="0"/>
              <a:t>A organização fornece esse espaço e facilita interação </a:t>
            </a:r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659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Papel (II)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Ator </a:t>
            </a:r>
          </a:p>
          <a:p>
            <a:pPr>
              <a:buFont typeface="Wingdings"/>
              <a:buChar char="Ø"/>
            </a:pPr>
            <a:r>
              <a:rPr lang="pt-BR" dirty="0"/>
              <a:t>Organizações internacionais se tornam atores próprios nas relações internacionais </a:t>
            </a:r>
          </a:p>
          <a:p>
            <a:pPr>
              <a:buFont typeface="Wingdings"/>
              <a:buChar char="Ø"/>
            </a:pPr>
            <a:r>
              <a:rPr lang="pt-BR" dirty="0"/>
              <a:t>Implica autonomia para essas organizações dos seus estados membros </a:t>
            </a:r>
          </a:p>
        </p:txBody>
      </p:sp>
    </p:spTree>
    <p:extLst>
      <p:ext uri="{BB962C8B-B14F-4D97-AF65-F5344CB8AC3E}">
        <p14:creationId xmlns:p14="http://schemas.microsoft.com/office/powerpoint/2010/main" val="3975292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Funções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Articulador e agregador </a:t>
            </a:r>
          </a:p>
          <a:p>
            <a:pPr>
              <a:buFont typeface="Wingdings"/>
              <a:buChar char="Ø"/>
            </a:pPr>
            <a:r>
              <a:rPr lang="pt-BR" dirty="0"/>
              <a:t>Uma ‘</a:t>
            </a:r>
            <a:r>
              <a:rPr lang="pt-BR" dirty="0" err="1"/>
              <a:t>association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like-minded</a:t>
            </a:r>
            <a:r>
              <a:rPr lang="pt-BR" dirty="0"/>
              <a:t> </a:t>
            </a:r>
            <a:r>
              <a:rPr lang="pt-BR" dirty="0" err="1"/>
              <a:t>actors</a:t>
            </a:r>
            <a:r>
              <a:rPr lang="pt-BR" dirty="0"/>
              <a:t>’</a:t>
            </a:r>
          </a:p>
          <a:p>
            <a:r>
              <a:rPr lang="pt-BR" dirty="0"/>
              <a:t>Promotor de normas e comportamento</a:t>
            </a:r>
          </a:p>
          <a:p>
            <a:r>
              <a:rPr lang="pt-BR" dirty="0"/>
              <a:t>Socialização </a:t>
            </a:r>
          </a:p>
          <a:p>
            <a:pPr>
              <a:buFont typeface="Wingdings"/>
              <a:buChar char="Ø"/>
            </a:pPr>
            <a:r>
              <a:rPr lang="pt-BR" dirty="0"/>
              <a:t>Criar lealdades e fortificar valores</a:t>
            </a:r>
          </a:p>
          <a:p>
            <a:r>
              <a:rPr lang="pt-BR" dirty="0"/>
              <a:t>Recrutadoras de talento político </a:t>
            </a:r>
          </a:p>
          <a:p>
            <a:r>
              <a:rPr lang="pt-BR" dirty="0"/>
              <a:t>Criador de regras</a:t>
            </a:r>
          </a:p>
          <a:p>
            <a:r>
              <a:rPr lang="pt-BR" dirty="0"/>
              <a:t>Aplicador de regras</a:t>
            </a:r>
          </a:p>
          <a:p>
            <a:r>
              <a:rPr lang="pt-BR" dirty="0"/>
              <a:t>Adjudicar as regras e a aplicação das mesmas</a:t>
            </a:r>
          </a:p>
          <a:p>
            <a:r>
              <a:rPr lang="pt-BR" dirty="0"/>
              <a:t>Disseminar informações </a:t>
            </a:r>
          </a:p>
          <a:p>
            <a:r>
              <a:rPr lang="pt-BR" dirty="0"/>
              <a:t>Operações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01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Os três elementos de um processo político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Em termos básicos os processos de uma organização internacional consistem de três etapas </a:t>
            </a:r>
          </a:p>
          <a:p>
            <a:r>
              <a:rPr lang="pt-BR" b="1" dirty="0"/>
              <a:t>Demandas</a:t>
            </a:r>
          </a:p>
          <a:p>
            <a:r>
              <a:rPr lang="pt-BR" b="1" dirty="0"/>
              <a:t>Conversão (os processos decisórios)</a:t>
            </a:r>
          </a:p>
          <a:p>
            <a:r>
              <a:rPr lang="pt-BR" b="1" dirty="0"/>
              <a:t>‘Produto’ final</a:t>
            </a:r>
          </a:p>
          <a:p>
            <a:pPr>
              <a:buFont typeface="Wingdings"/>
              <a:buChar char="Ø"/>
            </a:pPr>
            <a:r>
              <a:rPr lang="pt-BR" dirty="0"/>
              <a:t>Vale lembrar que todos esses elementos vão variar entre todas as organizações internacionais, ou seja, não existe </a:t>
            </a:r>
            <a:r>
              <a:rPr lang="pt-BR" i="1" dirty="0"/>
              <a:t>um </a:t>
            </a:r>
            <a:r>
              <a:rPr lang="pt-BR" dirty="0"/>
              <a:t>ou </a:t>
            </a:r>
            <a:r>
              <a:rPr lang="pt-BR" i="1" dirty="0"/>
              <a:t>o </a:t>
            </a:r>
            <a:r>
              <a:rPr lang="pt-BR" dirty="0"/>
              <a:t>modelo ideal</a:t>
            </a:r>
          </a:p>
          <a:p>
            <a:pPr>
              <a:buFont typeface="Wingdings"/>
              <a:buChar char="Ø"/>
            </a:pPr>
            <a:r>
              <a:rPr lang="pt-BR" dirty="0"/>
              <a:t>Todos esses elementos dependem de muitos fatores e circunstâncias particulares 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601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Governos dos estados membros </a:t>
            </a:r>
          </a:p>
          <a:p>
            <a:r>
              <a:rPr lang="pt-BR" dirty="0"/>
              <a:t>Os funcionários das organizações internacionais</a:t>
            </a:r>
          </a:p>
          <a:p>
            <a:r>
              <a:rPr lang="pt-BR" dirty="0"/>
              <a:t>Instituições das organizações internacionais, como assembleias parlamentares</a:t>
            </a:r>
          </a:p>
          <a:p>
            <a:pPr>
              <a:buFont typeface="Wingdings"/>
              <a:buChar char="Ø"/>
            </a:pPr>
            <a:r>
              <a:rPr lang="pt-BR" dirty="0"/>
              <a:t>Instituições dos estados membros? </a:t>
            </a:r>
          </a:p>
          <a:p>
            <a:r>
              <a:rPr lang="pt-BR" dirty="0"/>
              <a:t>Grupos de interesse, ONGs, sociedade civil </a:t>
            </a:r>
          </a:p>
          <a:p>
            <a:r>
              <a:rPr lang="pt-BR" dirty="0"/>
              <a:t>Grupos de especialistas </a:t>
            </a:r>
          </a:p>
          <a:p>
            <a:endParaRPr lang="pt-BR" dirty="0"/>
          </a:p>
          <a:p>
            <a:r>
              <a:rPr lang="pt-BR" dirty="0"/>
              <a:t>Indica uma variável importante: Quantos atores estão envolvidos no processo decisório?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358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estrutura de uma organização internacional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Um plenário, representando todos os membros da organização </a:t>
            </a:r>
          </a:p>
          <a:p>
            <a:r>
              <a:rPr lang="pt-BR" dirty="0"/>
              <a:t>Um órgão executivo para supervisionar as atividades da organização </a:t>
            </a:r>
          </a:p>
          <a:p>
            <a:r>
              <a:rPr lang="pt-BR" dirty="0"/>
              <a:t>Um braço administrativo para aconselhar, implementar e administrar as políticas decididas </a:t>
            </a:r>
          </a:p>
          <a:p>
            <a:r>
              <a:rPr lang="pt-BR" dirty="0"/>
              <a:t>Um braço jurídico, como um tribunal</a:t>
            </a:r>
          </a:p>
          <a:p>
            <a:r>
              <a:rPr lang="pt-BR" dirty="0"/>
              <a:t>Representação da sociedade civil, governos regionais e sub-regionais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8617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Processos decisórios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De um modo geral, organizações internacionais usam processos intergovernamentais, ou seja, processos que não mexem com a soberania dos estados membros. </a:t>
            </a:r>
          </a:p>
          <a:p>
            <a:pPr>
              <a:buFont typeface="Wingdings"/>
              <a:buChar char="Ø"/>
            </a:pPr>
            <a:r>
              <a:rPr lang="pt-BR" dirty="0"/>
              <a:t>Grande exceção é a União Europeia, que tem fortes elementos supranacionais dentro das suas instituições e processos decisórios. </a:t>
            </a:r>
          </a:p>
          <a:p>
            <a:r>
              <a:rPr lang="pt-BR" dirty="0"/>
              <a:t>Temos que fazer uma distinção entre decisões programáticas e decisões operacionais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456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Processos decisórios (II)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r>
              <a:rPr lang="pt-BR" dirty="0"/>
              <a:t>Negociações intergovernamentais </a:t>
            </a:r>
          </a:p>
          <a:p>
            <a:r>
              <a:rPr lang="pt-BR" dirty="0"/>
              <a:t>Votação majoritária </a:t>
            </a:r>
          </a:p>
          <a:p>
            <a:r>
              <a:rPr lang="pt-BR" dirty="0"/>
              <a:t>Escolha racional centralizada </a:t>
            </a:r>
          </a:p>
          <a:p>
            <a:r>
              <a:rPr lang="pt-BR" dirty="0"/>
              <a:t>‘Standard </a:t>
            </a:r>
            <a:r>
              <a:rPr lang="pt-BR" dirty="0" err="1"/>
              <a:t>operating</a:t>
            </a:r>
            <a:r>
              <a:rPr lang="pt-BR" dirty="0"/>
              <a:t> procedure’</a:t>
            </a:r>
          </a:p>
          <a:p>
            <a:r>
              <a:rPr lang="pt-BR" dirty="0"/>
              <a:t>Política burocrática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2010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569</Words>
  <Application>Microsoft Office PowerPoint</Application>
  <PresentationFormat>Apresentação na tela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Tema do Office</vt:lpstr>
      <vt:lpstr>Papel, estruturas organizacionais e processos políticos  </vt:lpstr>
      <vt:lpstr>Papel </vt:lpstr>
      <vt:lpstr>Papel (II)</vt:lpstr>
      <vt:lpstr>Funções </vt:lpstr>
      <vt:lpstr>Os três elementos de um processo político</vt:lpstr>
      <vt:lpstr>Atores</vt:lpstr>
      <vt:lpstr>A estrutura de uma organização internacional </vt:lpstr>
      <vt:lpstr>Processos decisórios </vt:lpstr>
      <vt:lpstr>Processos decisórios (II)</vt:lpstr>
      <vt:lpstr>‘Produtos’</vt:lpstr>
      <vt:lpstr>Produtos (II)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organizacionais e processos políticos</dc:title>
  <dc:creator>Kai Lehmann</dc:creator>
  <cp:lastModifiedBy>Kai Lehmann</cp:lastModifiedBy>
  <cp:revision>24</cp:revision>
  <cp:lastPrinted>2018-03-21T12:36:28Z</cp:lastPrinted>
  <dcterms:created xsi:type="dcterms:W3CDTF">2014-04-08T00:44:03Z</dcterms:created>
  <dcterms:modified xsi:type="dcterms:W3CDTF">2024-04-10T12:18:55Z</dcterms:modified>
</cp:coreProperties>
</file>