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9" r:id="rId6"/>
    <p:sldId id="262" r:id="rId7"/>
    <p:sldId id="260" r:id="rId8"/>
    <p:sldId id="261" r:id="rId9"/>
    <p:sldId id="257" r:id="rId10"/>
    <p:sldId id="293" r:id="rId11"/>
    <p:sldId id="258" r:id="rId12"/>
    <p:sldId id="263" r:id="rId13"/>
    <p:sldId id="264" r:id="rId14"/>
    <p:sldId id="265" r:id="rId15"/>
    <p:sldId id="266" r:id="rId16"/>
    <p:sldId id="267" r:id="rId17"/>
    <p:sldId id="268" r:id="rId18"/>
    <p:sldId id="269" r:id="rId19"/>
    <p:sldId id="270" r:id="rId20"/>
    <p:sldId id="294" r:id="rId21"/>
    <p:sldId id="295" r:id="rId22"/>
    <p:sldId id="271" r:id="rId23"/>
    <p:sldId id="272" r:id="rId24"/>
    <p:sldId id="273" r:id="rId25"/>
    <p:sldId id="274" r:id="rId26"/>
    <p:sldId id="277" r:id="rId27"/>
    <p:sldId id="275" r:id="rId28"/>
    <p:sldId id="276" r:id="rId29"/>
    <p:sldId id="287" r:id="rId30"/>
    <p:sldId id="288" r:id="rId31"/>
    <p:sldId id="289" r:id="rId32"/>
    <p:sldId id="290" r:id="rId33"/>
    <p:sldId id="291" r:id="rId34"/>
    <p:sldId id="292" r:id="rId35"/>
    <p:sldId id="278" r:id="rId36"/>
    <p:sldId id="279" r:id="rId37"/>
    <p:sldId id="282" r:id="rId38"/>
    <p:sldId id="285" r:id="rId39"/>
    <p:sldId id="286" r:id="rId40"/>
    <p:sldId id="283" r:id="rId41"/>
    <p:sldId id="281" r:id="rId4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DD971D-D261-5F42-AB35-76B086696385}" v="1" dt="2022-11-02T23:55:37.8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09"/>
  </p:normalViewPr>
  <p:slideViewPr>
    <p:cSldViewPr snapToGrid="0" snapToObjects="1">
      <p:cViewPr varScale="1">
        <p:scale>
          <a:sx n="114" d="100"/>
          <a:sy n="114" d="100"/>
        </p:scale>
        <p:origin x="47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C5C610-7C9A-4572-8A5E-E237A9AD3373}"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FBACF971-6B4B-498E-8D19-A06151C9775C}">
      <dgm:prSet/>
      <dgm:spPr/>
      <dgm:t>
        <a:bodyPr/>
        <a:lstStyle/>
        <a:p>
          <a:r>
            <a:rPr lang="pt-BR"/>
            <a:t>Transferência dos Bens</a:t>
          </a:r>
          <a:endParaRPr lang="en-US"/>
        </a:p>
      </dgm:t>
    </dgm:pt>
    <dgm:pt modelId="{D6D62716-EB5A-4B20-8906-D7C7969C22E0}" type="parTrans" cxnId="{DB078B99-6225-4DFF-AE47-364AF2F54F8F}">
      <dgm:prSet/>
      <dgm:spPr/>
      <dgm:t>
        <a:bodyPr/>
        <a:lstStyle/>
        <a:p>
          <a:endParaRPr lang="en-US"/>
        </a:p>
      </dgm:t>
    </dgm:pt>
    <dgm:pt modelId="{8739ABC9-413C-40DD-997E-DD02C551D7DB}" type="sibTrans" cxnId="{DB078B99-6225-4DFF-AE47-364AF2F54F8F}">
      <dgm:prSet/>
      <dgm:spPr/>
      <dgm:t>
        <a:bodyPr/>
        <a:lstStyle/>
        <a:p>
          <a:endParaRPr lang="en-US"/>
        </a:p>
      </dgm:t>
    </dgm:pt>
    <dgm:pt modelId="{03BA6673-74D6-4A72-A3FD-81ADBA8190B8}">
      <dgm:prSet/>
      <dgm:spPr/>
      <dgm:t>
        <a:bodyPr/>
        <a:lstStyle/>
        <a:p>
          <a:r>
            <a:rPr lang="pt-BR"/>
            <a:t>Art. 9º Na falta de declaração expressa em contrário, os bens transferem-se à companhia a título de propriedade.</a:t>
          </a:r>
          <a:endParaRPr lang="en-US"/>
        </a:p>
      </dgm:t>
    </dgm:pt>
    <dgm:pt modelId="{DCC597F0-32C2-46F2-9086-6ECFE4EEB775}" type="parTrans" cxnId="{DA4B25F0-A05B-4AC8-945E-C84166EBB198}">
      <dgm:prSet/>
      <dgm:spPr/>
      <dgm:t>
        <a:bodyPr/>
        <a:lstStyle/>
        <a:p>
          <a:endParaRPr lang="en-US"/>
        </a:p>
      </dgm:t>
    </dgm:pt>
    <dgm:pt modelId="{1ADF065A-C827-473B-9C3D-822FF4D388C0}" type="sibTrans" cxnId="{DA4B25F0-A05B-4AC8-945E-C84166EBB198}">
      <dgm:prSet/>
      <dgm:spPr/>
      <dgm:t>
        <a:bodyPr/>
        <a:lstStyle/>
        <a:p>
          <a:endParaRPr lang="en-US"/>
        </a:p>
      </dgm:t>
    </dgm:pt>
    <dgm:pt modelId="{55971E33-EEEA-40B6-82A5-06F8E66A9AAA}">
      <dgm:prSet/>
      <dgm:spPr/>
      <dgm:t>
        <a:bodyPr/>
        <a:lstStyle/>
        <a:p>
          <a:r>
            <a:rPr lang="pt-BR"/>
            <a:t>Responsabilidade do Subscritor</a:t>
          </a:r>
          <a:endParaRPr lang="en-US"/>
        </a:p>
      </dgm:t>
    </dgm:pt>
    <dgm:pt modelId="{A9B6CE17-DFE5-4D24-9262-A071AEBC1B40}" type="parTrans" cxnId="{D054514B-53B5-4662-ACBA-2F94EB765067}">
      <dgm:prSet/>
      <dgm:spPr/>
      <dgm:t>
        <a:bodyPr/>
        <a:lstStyle/>
        <a:p>
          <a:endParaRPr lang="en-US"/>
        </a:p>
      </dgm:t>
    </dgm:pt>
    <dgm:pt modelId="{08DF7809-7A5B-47A2-A7B5-8B8F5ED7B91A}" type="sibTrans" cxnId="{D054514B-53B5-4662-ACBA-2F94EB765067}">
      <dgm:prSet/>
      <dgm:spPr/>
      <dgm:t>
        <a:bodyPr/>
        <a:lstStyle/>
        <a:p>
          <a:endParaRPr lang="en-US"/>
        </a:p>
      </dgm:t>
    </dgm:pt>
    <dgm:pt modelId="{948DF49B-35D6-4F10-9DB6-AE95016BBCAF}">
      <dgm:prSet/>
      <dgm:spPr/>
      <dgm:t>
        <a:bodyPr/>
        <a:lstStyle/>
        <a:p>
          <a:r>
            <a:rPr lang="pt-BR"/>
            <a:t>Art. 10. A responsabilidade civil dos subscritores ou acionistas que contribuírem com bens para a formação do capital social será idêntica à do vendedor.</a:t>
          </a:r>
          <a:endParaRPr lang="en-US"/>
        </a:p>
      </dgm:t>
    </dgm:pt>
    <dgm:pt modelId="{C1E1EA97-8AE9-422A-809D-2D8221298113}" type="parTrans" cxnId="{9F535E5A-5109-413B-A1DC-23DD09937AF7}">
      <dgm:prSet/>
      <dgm:spPr/>
      <dgm:t>
        <a:bodyPr/>
        <a:lstStyle/>
        <a:p>
          <a:endParaRPr lang="en-US"/>
        </a:p>
      </dgm:t>
    </dgm:pt>
    <dgm:pt modelId="{BA714277-7525-4B42-9291-521A23C6AC0C}" type="sibTrans" cxnId="{9F535E5A-5109-413B-A1DC-23DD09937AF7}">
      <dgm:prSet/>
      <dgm:spPr/>
      <dgm:t>
        <a:bodyPr/>
        <a:lstStyle/>
        <a:p>
          <a:endParaRPr lang="en-US"/>
        </a:p>
      </dgm:t>
    </dgm:pt>
    <dgm:pt modelId="{4C5ED3BD-6672-47D3-BACD-4D8D503EC942}">
      <dgm:prSet/>
      <dgm:spPr/>
      <dgm:t>
        <a:bodyPr/>
        <a:lstStyle/>
        <a:p>
          <a:r>
            <a:rPr lang="pt-BR"/>
            <a:t>Parágrafo único. Quando a entrada consistir em crédito, o subscritor ou acionista responderá pela solvência do devedor.</a:t>
          </a:r>
          <a:endParaRPr lang="en-US"/>
        </a:p>
      </dgm:t>
    </dgm:pt>
    <dgm:pt modelId="{3BA8CF7F-2048-460A-8DB1-47CB004D0456}" type="parTrans" cxnId="{9ECCD66B-0DAE-44C9-9888-0827B084F73A}">
      <dgm:prSet/>
      <dgm:spPr/>
      <dgm:t>
        <a:bodyPr/>
        <a:lstStyle/>
        <a:p>
          <a:endParaRPr lang="en-US"/>
        </a:p>
      </dgm:t>
    </dgm:pt>
    <dgm:pt modelId="{9D018750-A36D-4904-AB83-202F04C3121B}" type="sibTrans" cxnId="{9ECCD66B-0DAE-44C9-9888-0827B084F73A}">
      <dgm:prSet/>
      <dgm:spPr/>
      <dgm:t>
        <a:bodyPr/>
        <a:lstStyle/>
        <a:p>
          <a:endParaRPr lang="en-US"/>
        </a:p>
      </dgm:t>
    </dgm:pt>
    <dgm:pt modelId="{0D5CE2CE-07D8-044C-BE4C-A3055F13D699}" type="pres">
      <dgm:prSet presAssocID="{9EC5C610-7C9A-4572-8A5E-E237A9AD3373}" presName="vert0" presStyleCnt="0">
        <dgm:presLayoutVars>
          <dgm:dir/>
          <dgm:animOne val="branch"/>
          <dgm:animLvl val="lvl"/>
        </dgm:presLayoutVars>
      </dgm:prSet>
      <dgm:spPr/>
    </dgm:pt>
    <dgm:pt modelId="{BD8730C5-46BF-AA4F-8961-696AB0A934BA}" type="pres">
      <dgm:prSet presAssocID="{FBACF971-6B4B-498E-8D19-A06151C9775C}" presName="thickLine" presStyleLbl="alignNode1" presStyleIdx="0" presStyleCnt="5"/>
      <dgm:spPr/>
    </dgm:pt>
    <dgm:pt modelId="{526C5872-E760-A44E-9A6F-CE8D785AD6CD}" type="pres">
      <dgm:prSet presAssocID="{FBACF971-6B4B-498E-8D19-A06151C9775C}" presName="horz1" presStyleCnt="0"/>
      <dgm:spPr/>
    </dgm:pt>
    <dgm:pt modelId="{7CC706AD-8A5F-DF47-8FD3-110E4CCA4128}" type="pres">
      <dgm:prSet presAssocID="{FBACF971-6B4B-498E-8D19-A06151C9775C}" presName="tx1" presStyleLbl="revTx" presStyleIdx="0" presStyleCnt="5"/>
      <dgm:spPr/>
    </dgm:pt>
    <dgm:pt modelId="{04EC4B7B-BD40-1C47-B43E-AC6C9D09FA1D}" type="pres">
      <dgm:prSet presAssocID="{FBACF971-6B4B-498E-8D19-A06151C9775C}" presName="vert1" presStyleCnt="0"/>
      <dgm:spPr/>
    </dgm:pt>
    <dgm:pt modelId="{A8AB2A56-0EBD-B34C-8EA2-527E82CD17AB}" type="pres">
      <dgm:prSet presAssocID="{03BA6673-74D6-4A72-A3FD-81ADBA8190B8}" presName="thickLine" presStyleLbl="alignNode1" presStyleIdx="1" presStyleCnt="5"/>
      <dgm:spPr/>
    </dgm:pt>
    <dgm:pt modelId="{FE6952CA-6AE1-9D48-80FE-6AF39AC15FBB}" type="pres">
      <dgm:prSet presAssocID="{03BA6673-74D6-4A72-A3FD-81ADBA8190B8}" presName="horz1" presStyleCnt="0"/>
      <dgm:spPr/>
    </dgm:pt>
    <dgm:pt modelId="{A4094E66-0CA1-5349-9B44-C0063D608FA1}" type="pres">
      <dgm:prSet presAssocID="{03BA6673-74D6-4A72-A3FD-81ADBA8190B8}" presName="tx1" presStyleLbl="revTx" presStyleIdx="1" presStyleCnt="5"/>
      <dgm:spPr/>
    </dgm:pt>
    <dgm:pt modelId="{ADBF3929-51C9-9C4E-AEBB-02FDD256AD97}" type="pres">
      <dgm:prSet presAssocID="{03BA6673-74D6-4A72-A3FD-81ADBA8190B8}" presName="vert1" presStyleCnt="0"/>
      <dgm:spPr/>
    </dgm:pt>
    <dgm:pt modelId="{7A79D5DC-5A94-E142-8DAD-5373C6760A25}" type="pres">
      <dgm:prSet presAssocID="{55971E33-EEEA-40B6-82A5-06F8E66A9AAA}" presName="thickLine" presStyleLbl="alignNode1" presStyleIdx="2" presStyleCnt="5"/>
      <dgm:spPr/>
    </dgm:pt>
    <dgm:pt modelId="{5CCB248A-FF15-6A40-9A56-9136B51408F0}" type="pres">
      <dgm:prSet presAssocID="{55971E33-EEEA-40B6-82A5-06F8E66A9AAA}" presName="horz1" presStyleCnt="0"/>
      <dgm:spPr/>
    </dgm:pt>
    <dgm:pt modelId="{6B2779A7-D6BD-214C-801B-BA973973D200}" type="pres">
      <dgm:prSet presAssocID="{55971E33-EEEA-40B6-82A5-06F8E66A9AAA}" presName="tx1" presStyleLbl="revTx" presStyleIdx="2" presStyleCnt="5"/>
      <dgm:spPr/>
    </dgm:pt>
    <dgm:pt modelId="{46EC533B-DAFE-5C48-8873-DF68A06DF173}" type="pres">
      <dgm:prSet presAssocID="{55971E33-EEEA-40B6-82A5-06F8E66A9AAA}" presName="vert1" presStyleCnt="0"/>
      <dgm:spPr/>
    </dgm:pt>
    <dgm:pt modelId="{80F00241-0753-FF40-B833-001169F0B5EA}" type="pres">
      <dgm:prSet presAssocID="{948DF49B-35D6-4F10-9DB6-AE95016BBCAF}" presName="thickLine" presStyleLbl="alignNode1" presStyleIdx="3" presStyleCnt="5"/>
      <dgm:spPr/>
    </dgm:pt>
    <dgm:pt modelId="{B99E0AC0-C3CD-3A40-BF63-2146B0CD94CF}" type="pres">
      <dgm:prSet presAssocID="{948DF49B-35D6-4F10-9DB6-AE95016BBCAF}" presName="horz1" presStyleCnt="0"/>
      <dgm:spPr/>
    </dgm:pt>
    <dgm:pt modelId="{BCCB1E04-72C2-1448-86C2-A75351E71117}" type="pres">
      <dgm:prSet presAssocID="{948DF49B-35D6-4F10-9DB6-AE95016BBCAF}" presName="tx1" presStyleLbl="revTx" presStyleIdx="3" presStyleCnt="5"/>
      <dgm:spPr/>
    </dgm:pt>
    <dgm:pt modelId="{0ECE2269-93B8-6047-83A2-F26846DDADF0}" type="pres">
      <dgm:prSet presAssocID="{948DF49B-35D6-4F10-9DB6-AE95016BBCAF}" presName="vert1" presStyleCnt="0"/>
      <dgm:spPr/>
    </dgm:pt>
    <dgm:pt modelId="{ACD6423A-AD35-F546-B32A-22B7E7F84B84}" type="pres">
      <dgm:prSet presAssocID="{4C5ED3BD-6672-47D3-BACD-4D8D503EC942}" presName="thickLine" presStyleLbl="alignNode1" presStyleIdx="4" presStyleCnt="5"/>
      <dgm:spPr/>
    </dgm:pt>
    <dgm:pt modelId="{B11B4614-AD53-B549-9DEE-876D3FE2A902}" type="pres">
      <dgm:prSet presAssocID="{4C5ED3BD-6672-47D3-BACD-4D8D503EC942}" presName="horz1" presStyleCnt="0"/>
      <dgm:spPr/>
    </dgm:pt>
    <dgm:pt modelId="{54B719A3-001E-7044-99D5-8DC3D4EEB063}" type="pres">
      <dgm:prSet presAssocID="{4C5ED3BD-6672-47D3-BACD-4D8D503EC942}" presName="tx1" presStyleLbl="revTx" presStyleIdx="4" presStyleCnt="5"/>
      <dgm:spPr/>
    </dgm:pt>
    <dgm:pt modelId="{3B16891A-763E-3F4A-9E1D-3C8AE09EBA19}" type="pres">
      <dgm:prSet presAssocID="{4C5ED3BD-6672-47D3-BACD-4D8D503EC942}" presName="vert1" presStyleCnt="0"/>
      <dgm:spPr/>
    </dgm:pt>
  </dgm:ptLst>
  <dgm:cxnLst>
    <dgm:cxn modelId="{D054514B-53B5-4662-ACBA-2F94EB765067}" srcId="{9EC5C610-7C9A-4572-8A5E-E237A9AD3373}" destId="{55971E33-EEEA-40B6-82A5-06F8E66A9AAA}" srcOrd="2" destOrd="0" parTransId="{A9B6CE17-DFE5-4D24-9262-A071AEBC1B40}" sibTransId="{08DF7809-7A5B-47A2-A7B5-8B8F5ED7B91A}"/>
    <dgm:cxn modelId="{EA7BFB4D-478B-C549-8987-CB7DBCCB6920}" type="presOf" srcId="{4C5ED3BD-6672-47D3-BACD-4D8D503EC942}" destId="{54B719A3-001E-7044-99D5-8DC3D4EEB063}" srcOrd="0" destOrd="0" presId="urn:microsoft.com/office/officeart/2008/layout/LinedList"/>
    <dgm:cxn modelId="{885D6752-2A8F-D14C-B88A-88328F5CA2D0}" type="presOf" srcId="{FBACF971-6B4B-498E-8D19-A06151C9775C}" destId="{7CC706AD-8A5F-DF47-8FD3-110E4CCA4128}" srcOrd="0" destOrd="0" presId="urn:microsoft.com/office/officeart/2008/layout/LinedList"/>
    <dgm:cxn modelId="{9F535E5A-5109-413B-A1DC-23DD09937AF7}" srcId="{9EC5C610-7C9A-4572-8A5E-E237A9AD3373}" destId="{948DF49B-35D6-4F10-9DB6-AE95016BBCAF}" srcOrd="3" destOrd="0" parTransId="{C1E1EA97-8AE9-422A-809D-2D8221298113}" sibTransId="{BA714277-7525-4B42-9291-521A23C6AC0C}"/>
    <dgm:cxn modelId="{9ECCD66B-0DAE-44C9-9888-0827B084F73A}" srcId="{9EC5C610-7C9A-4572-8A5E-E237A9AD3373}" destId="{4C5ED3BD-6672-47D3-BACD-4D8D503EC942}" srcOrd="4" destOrd="0" parTransId="{3BA8CF7F-2048-460A-8DB1-47CB004D0456}" sibTransId="{9D018750-A36D-4904-AB83-202F04C3121B}"/>
    <dgm:cxn modelId="{A5FA837B-46A5-9E45-92FD-BE0E2D15B5EF}" type="presOf" srcId="{948DF49B-35D6-4F10-9DB6-AE95016BBCAF}" destId="{BCCB1E04-72C2-1448-86C2-A75351E71117}" srcOrd="0" destOrd="0" presId="urn:microsoft.com/office/officeart/2008/layout/LinedList"/>
    <dgm:cxn modelId="{1946CF94-5965-D643-8004-CFB1BE598D92}" type="presOf" srcId="{9EC5C610-7C9A-4572-8A5E-E237A9AD3373}" destId="{0D5CE2CE-07D8-044C-BE4C-A3055F13D699}" srcOrd="0" destOrd="0" presId="urn:microsoft.com/office/officeart/2008/layout/LinedList"/>
    <dgm:cxn modelId="{DB078B99-6225-4DFF-AE47-364AF2F54F8F}" srcId="{9EC5C610-7C9A-4572-8A5E-E237A9AD3373}" destId="{FBACF971-6B4B-498E-8D19-A06151C9775C}" srcOrd="0" destOrd="0" parTransId="{D6D62716-EB5A-4B20-8906-D7C7969C22E0}" sibTransId="{8739ABC9-413C-40DD-997E-DD02C551D7DB}"/>
    <dgm:cxn modelId="{E43D08AF-FD03-BA42-A6C8-35BCC4548DC4}" type="presOf" srcId="{03BA6673-74D6-4A72-A3FD-81ADBA8190B8}" destId="{A4094E66-0CA1-5349-9B44-C0063D608FA1}" srcOrd="0" destOrd="0" presId="urn:microsoft.com/office/officeart/2008/layout/LinedList"/>
    <dgm:cxn modelId="{DA4B25F0-A05B-4AC8-945E-C84166EBB198}" srcId="{9EC5C610-7C9A-4572-8A5E-E237A9AD3373}" destId="{03BA6673-74D6-4A72-A3FD-81ADBA8190B8}" srcOrd="1" destOrd="0" parTransId="{DCC597F0-32C2-46F2-9086-6ECFE4EEB775}" sibTransId="{1ADF065A-C827-473B-9C3D-822FF4D388C0}"/>
    <dgm:cxn modelId="{FE1481FF-DBFB-1642-9E4C-38CFFBD83A4A}" type="presOf" srcId="{55971E33-EEEA-40B6-82A5-06F8E66A9AAA}" destId="{6B2779A7-D6BD-214C-801B-BA973973D200}" srcOrd="0" destOrd="0" presId="urn:microsoft.com/office/officeart/2008/layout/LinedList"/>
    <dgm:cxn modelId="{54B2250F-53E2-8047-A766-10E7DCFD5135}" type="presParOf" srcId="{0D5CE2CE-07D8-044C-BE4C-A3055F13D699}" destId="{BD8730C5-46BF-AA4F-8961-696AB0A934BA}" srcOrd="0" destOrd="0" presId="urn:microsoft.com/office/officeart/2008/layout/LinedList"/>
    <dgm:cxn modelId="{2B1D2A89-E5AF-1048-AD86-5B623A1B4308}" type="presParOf" srcId="{0D5CE2CE-07D8-044C-BE4C-A3055F13D699}" destId="{526C5872-E760-A44E-9A6F-CE8D785AD6CD}" srcOrd="1" destOrd="0" presId="urn:microsoft.com/office/officeart/2008/layout/LinedList"/>
    <dgm:cxn modelId="{D32AD5C4-0B30-5949-ABB2-C11301858E2D}" type="presParOf" srcId="{526C5872-E760-A44E-9A6F-CE8D785AD6CD}" destId="{7CC706AD-8A5F-DF47-8FD3-110E4CCA4128}" srcOrd="0" destOrd="0" presId="urn:microsoft.com/office/officeart/2008/layout/LinedList"/>
    <dgm:cxn modelId="{CD6FFCBC-0023-7948-91A5-6E9AA4AE5AB7}" type="presParOf" srcId="{526C5872-E760-A44E-9A6F-CE8D785AD6CD}" destId="{04EC4B7B-BD40-1C47-B43E-AC6C9D09FA1D}" srcOrd="1" destOrd="0" presId="urn:microsoft.com/office/officeart/2008/layout/LinedList"/>
    <dgm:cxn modelId="{A21779A4-5202-214D-9BEF-DBDC0537FDDD}" type="presParOf" srcId="{0D5CE2CE-07D8-044C-BE4C-A3055F13D699}" destId="{A8AB2A56-0EBD-B34C-8EA2-527E82CD17AB}" srcOrd="2" destOrd="0" presId="urn:microsoft.com/office/officeart/2008/layout/LinedList"/>
    <dgm:cxn modelId="{52405328-CF29-704B-914F-6BF287D3A01E}" type="presParOf" srcId="{0D5CE2CE-07D8-044C-BE4C-A3055F13D699}" destId="{FE6952CA-6AE1-9D48-80FE-6AF39AC15FBB}" srcOrd="3" destOrd="0" presId="urn:microsoft.com/office/officeart/2008/layout/LinedList"/>
    <dgm:cxn modelId="{A9D9741E-4D89-EC42-AA81-E18D5E09CF41}" type="presParOf" srcId="{FE6952CA-6AE1-9D48-80FE-6AF39AC15FBB}" destId="{A4094E66-0CA1-5349-9B44-C0063D608FA1}" srcOrd="0" destOrd="0" presId="urn:microsoft.com/office/officeart/2008/layout/LinedList"/>
    <dgm:cxn modelId="{AE7BAB01-B8CC-C54D-852A-BE390780C1DE}" type="presParOf" srcId="{FE6952CA-6AE1-9D48-80FE-6AF39AC15FBB}" destId="{ADBF3929-51C9-9C4E-AEBB-02FDD256AD97}" srcOrd="1" destOrd="0" presId="urn:microsoft.com/office/officeart/2008/layout/LinedList"/>
    <dgm:cxn modelId="{F404CE8A-BDDB-2E4A-AB82-864431C32D7C}" type="presParOf" srcId="{0D5CE2CE-07D8-044C-BE4C-A3055F13D699}" destId="{7A79D5DC-5A94-E142-8DAD-5373C6760A25}" srcOrd="4" destOrd="0" presId="urn:microsoft.com/office/officeart/2008/layout/LinedList"/>
    <dgm:cxn modelId="{03ACC5E8-8A1D-344A-BD79-6DD4BDCB50A4}" type="presParOf" srcId="{0D5CE2CE-07D8-044C-BE4C-A3055F13D699}" destId="{5CCB248A-FF15-6A40-9A56-9136B51408F0}" srcOrd="5" destOrd="0" presId="urn:microsoft.com/office/officeart/2008/layout/LinedList"/>
    <dgm:cxn modelId="{99A8377D-3E9A-6748-A919-8BAD48E9C259}" type="presParOf" srcId="{5CCB248A-FF15-6A40-9A56-9136B51408F0}" destId="{6B2779A7-D6BD-214C-801B-BA973973D200}" srcOrd="0" destOrd="0" presId="urn:microsoft.com/office/officeart/2008/layout/LinedList"/>
    <dgm:cxn modelId="{D6B78D68-27CD-2D49-846D-500651515E91}" type="presParOf" srcId="{5CCB248A-FF15-6A40-9A56-9136B51408F0}" destId="{46EC533B-DAFE-5C48-8873-DF68A06DF173}" srcOrd="1" destOrd="0" presId="urn:microsoft.com/office/officeart/2008/layout/LinedList"/>
    <dgm:cxn modelId="{B4E0F16F-DB05-2B40-A930-85B324B24C8B}" type="presParOf" srcId="{0D5CE2CE-07D8-044C-BE4C-A3055F13D699}" destId="{80F00241-0753-FF40-B833-001169F0B5EA}" srcOrd="6" destOrd="0" presId="urn:microsoft.com/office/officeart/2008/layout/LinedList"/>
    <dgm:cxn modelId="{74313D80-ECAA-1F43-BAA7-4DD976DEA91A}" type="presParOf" srcId="{0D5CE2CE-07D8-044C-BE4C-A3055F13D699}" destId="{B99E0AC0-C3CD-3A40-BF63-2146B0CD94CF}" srcOrd="7" destOrd="0" presId="urn:microsoft.com/office/officeart/2008/layout/LinedList"/>
    <dgm:cxn modelId="{CF60AABA-519E-F941-8AB0-E2A807B9323F}" type="presParOf" srcId="{B99E0AC0-C3CD-3A40-BF63-2146B0CD94CF}" destId="{BCCB1E04-72C2-1448-86C2-A75351E71117}" srcOrd="0" destOrd="0" presId="urn:microsoft.com/office/officeart/2008/layout/LinedList"/>
    <dgm:cxn modelId="{0DFBBDFF-CE14-FB47-A14B-D73008846D52}" type="presParOf" srcId="{B99E0AC0-C3CD-3A40-BF63-2146B0CD94CF}" destId="{0ECE2269-93B8-6047-83A2-F26846DDADF0}" srcOrd="1" destOrd="0" presId="urn:microsoft.com/office/officeart/2008/layout/LinedList"/>
    <dgm:cxn modelId="{44D5FF0B-AF6A-4A4A-9338-B2069FA0241C}" type="presParOf" srcId="{0D5CE2CE-07D8-044C-BE4C-A3055F13D699}" destId="{ACD6423A-AD35-F546-B32A-22B7E7F84B84}" srcOrd="8" destOrd="0" presId="urn:microsoft.com/office/officeart/2008/layout/LinedList"/>
    <dgm:cxn modelId="{EF6D034D-00E2-E942-B8C8-7765538F76B6}" type="presParOf" srcId="{0D5CE2CE-07D8-044C-BE4C-A3055F13D699}" destId="{B11B4614-AD53-B549-9DEE-876D3FE2A902}" srcOrd="9" destOrd="0" presId="urn:microsoft.com/office/officeart/2008/layout/LinedList"/>
    <dgm:cxn modelId="{FBB722D8-5B76-6442-9CBD-73C9BEA8637E}" type="presParOf" srcId="{B11B4614-AD53-B549-9DEE-876D3FE2A902}" destId="{54B719A3-001E-7044-99D5-8DC3D4EEB063}" srcOrd="0" destOrd="0" presId="urn:microsoft.com/office/officeart/2008/layout/LinedList"/>
    <dgm:cxn modelId="{C7E2E7B4-4B8D-6A4E-977E-EAC3BD559982}" type="presParOf" srcId="{B11B4614-AD53-B549-9DEE-876D3FE2A902}" destId="{3B16891A-763E-3F4A-9E1D-3C8AE09EBA1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EF22A2-EEE1-4E34-86AB-C6C0E9AE4CB5}"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531565EC-C953-4F93-9ED9-DD7967A9C872}">
      <dgm:prSet/>
      <dgm:spPr/>
      <dgm:t>
        <a:bodyPr/>
        <a:lstStyle/>
        <a:p>
          <a:r>
            <a:rPr lang="pt-BR"/>
            <a:t>no balanço, é uma “conta” [art. 182- A </a:t>
          </a:r>
          <a:r>
            <a:rPr lang="pt-BR" b="1" u="sng"/>
            <a:t>conta do capital social</a:t>
          </a:r>
          <a:r>
            <a:rPr lang="pt-BR"/>
            <a:t> discriminará o montante subscrito e, por dedução, a parcela ainda não realizada]. O capital social é um “</a:t>
          </a:r>
          <a:r>
            <a:rPr lang="pt-BR" b="1" u="sng"/>
            <a:t>número</a:t>
          </a:r>
          <a:r>
            <a:rPr lang="pt-BR"/>
            <a:t>”.</a:t>
          </a:r>
          <a:endParaRPr lang="en-US"/>
        </a:p>
      </dgm:t>
    </dgm:pt>
    <dgm:pt modelId="{C3463FB3-B318-4DBE-A300-7B75ADFE0D76}" type="parTrans" cxnId="{EB120293-F65B-4DDE-BDCA-F21DBE01E62F}">
      <dgm:prSet/>
      <dgm:spPr/>
      <dgm:t>
        <a:bodyPr/>
        <a:lstStyle/>
        <a:p>
          <a:endParaRPr lang="en-US"/>
        </a:p>
      </dgm:t>
    </dgm:pt>
    <dgm:pt modelId="{4AF56F75-D960-4619-9677-49D978013465}" type="sibTrans" cxnId="{EB120293-F65B-4DDE-BDCA-F21DBE01E62F}">
      <dgm:prSet/>
      <dgm:spPr/>
      <dgm:t>
        <a:bodyPr/>
        <a:lstStyle/>
        <a:p>
          <a:endParaRPr lang="en-US"/>
        </a:p>
      </dgm:t>
    </dgm:pt>
    <dgm:pt modelId="{E4B73E16-8B9E-402F-BCA7-C5AB82642192}">
      <dgm:prSet/>
      <dgm:spPr/>
      <dgm:t>
        <a:bodyPr/>
        <a:lstStyle/>
        <a:p>
          <a:r>
            <a:rPr lang="pt-BR" b="1" u="sng" dirty="0"/>
            <a:t>Definição</a:t>
          </a:r>
          <a:r>
            <a:rPr lang="pt-BR" b="1" dirty="0"/>
            <a:t> </a:t>
          </a:r>
          <a:r>
            <a:rPr lang="pt-BR" dirty="0"/>
            <a:t>(Guerreiro): “montante das contribuições dos sócios para a consecução dos objetivos da sociedade, vale dizer, para a realização da empresa”.</a:t>
          </a:r>
          <a:endParaRPr lang="en-US" dirty="0"/>
        </a:p>
      </dgm:t>
    </dgm:pt>
    <dgm:pt modelId="{864B7BCE-365E-4472-B879-CA23D6F06115}" type="parTrans" cxnId="{AE144744-8354-4291-B5A2-1C5A7EEFC375}">
      <dgm:prSet/>
      <dgm:spPr/>
      <dgm:t>
        <a:bodyPr/>
        <a:lstStyle/>
        <a:p>
          <a:endParaRPr lang="en-US"/>
        </a:p>
      </dgm:t>
    </dgm:pt>
    <dgm:pt modelId="{E71A4044-0A62-4AE9-BF6B-629751852EC2}" type="sibTrans" cxnId="{AE144744-8354-4291-B5A2-1C5A7EEFC375}">
      <dgm:prSet/>
      <dgm:spPr/>
      <dgm:t>
        <a:bodyPr/>
        <a:lstStyle/>
        <a:p>
          <a:endParaRPr lang="en-US"/>
        </a:p>
      </dgm:t>
    </dgm:pt>
    <dgm:pt modelId="{B6CB8987-E50A-C647-A045-FFB261FD9FE7}">
      <dgm:prSet/>
      <dgm:spPr/>
      <dgm:t>
        <a:bodyPr/>
        <a:lstStyle/>
        <a:p>
          <a:r>
            <a:rPr lang="pt-BR" dirty="0" err="1"/>
            <a:t>Tullio</a:t>
          </a:r>
          <a:r>
            <a:rPr lang="pt-BR" dirty="0"/>
            <a:t> </a:t>
          </a:r>
          <a:r>
            <a:rPr lang="pt-BR" dirty="0" err="1"/>
            <a:t>Ascarelli</a:t>
          </a:r>
          <a:r>
            <a:rPr lang="pt-BR" dirty="0"/>
            <a:t>: </a:t>
          </a:r>
          <a:r>
            <a:rPr lang="pt-BR" i="1" dirty="0" err="1"/>
            <a:t>Punto</a:t>
          </a:r>
          <a:r>
            <a:rPr lang="pt-BR" i="1" dirty="0"/>
            <a:t> </a:t>
          </a:r>
          <a:r>
            <a:rPr lang="pt-BR" i="1" dirty="0" err="1"/>
            <a:t>fisso</a:t>
          </a:r>
          <a:r>
            <a:rPr lang="pt-BR" i="1" dirty="0"/>
            <a:t> </a:t>
          </a:r>
          <a:r>
            <a:rPr lang="pt-BR" i="1" dirty="0" err="1"/>
            <a:t>di</a:t>
          </a:r>
          <a:r>
            <a:rPr lang="pt-BR" i="1" dirty="0"/>
            <a:t> </a:t>
          </a:r>
          <a:r>
            <a:rPr lang="pt-BR" i="1" dirty="0" err="1"/>
            <a:t>riferimento</a:t>
          </a:r>
          <a:endParaRPr lang="pt-BR" i="1" dirty="0"/>
        </a:p>
      </dgm:t>
    </dgm:pt>
    <dgm:pt modelId="{7FEFA8F2-A5BC-274F-97BF-0A1C260AAC0F}" type="parTrans" cxnId="{960D51D3-E81B-2B48-AF46-F8742711902E}">
      <dgm:prSet/>
      <dgm:spPr/>
    </dgm:pt>
    <dgm:pt modelId="{3CE85853-FB8B-4C41-A10C-84B71B213F58}" type="sibTrans" cxnId="{960D51D3-E81B-2B48-AF46-F8742711902E}">
      <dgm:prSet/>
      <dgm:spPr/>
    </dgm:pt>
    <dgm:pt modelId="{36FD3923-A817-4549-92D2-8A381EE895A8}" type="pres">
      <dgm:prSet presAssocID="{F1EF22A2-EEE1-4E34-86AB-C6C0E9AE4CB5}" presName="linear" presStyleCnt="0">
        <dgm:presLayoutVars>
          <dgm:animLvl val="lvl"/>
          <dgm:resizeHandles val="exact"/>
        </dgm:presLayoutVars>
      </dgm:prSet>
      <dgm:spPr/>
    </dgm:pt>
    <dgm:pt modelId="{BFEBA6BA-070E-3B4D-B240-0230CF9FC6B5}" type="pres">
      <dgm:prSet presAssocID="{531565EC-C953-4F93-9ED9-DD7967A9C872}" presName="parentText" presStyleLbl="node1" presStyleIdx="0" presStyleCnt="3">
        <dgm:presLayoutVars>
          <dgm:chMax val="0"/>
          <dgm:bulletEnabled val="1"/>
        </dgm:presLayoutVars>
      </dgm:prSet>
      <dgm:spPr/>
    </dgm:pt>
    <dgm:pt modelId="{E8312143-3BAC-6048-ADBB-501E04DFAE2B}" type="pres">
      <dgm:prSet presAssocID="{4AF56F75-D960-4619-9677-49D978013465}" presName="spacer" presStyleCnt="0"/>
      <dgm:spPr/>
    </dgm:pt>
    <dgm:pt modelId="{B06C302B-641C-674B-B28A-FCF6977060DA}" type="pres">
      <dgm:prSet presAssocID="{E4B73E16-8B9E-402F-BCA7-C5AB82642192}" presName="parentText" presStyleLbl="node1" presStyleIdx="1" presStyleCnt="3">
        <dgm:presLayoutVars>
          <dgm:chMax val="0"/>
          <dgm:bulletEnabled val="1"/>
        </dgm:presLayoutVars>
      </dgm:prSet>
      <dgm:spPr/>
    </dgm:pt>
    <dgm:pt modelId="{53030589-9CB4-D643-8449-2183E2F64A57}" type="pres">
      <dgm:prSet presAssocID="{E71A4044-0A62-4AE9-BF6B-629751852EC2}" presName="spacer" presStyleCnt="0"/>
      <dgm:spPr/>
    </dgm:pt>
    <dgm:pt modelId="{9CA911AE-E929-5B4E-94DE-8B47F70322FE}" type="pres">
      <dgm:prSet presAssocID="{B6CB8987-E50A-C647-A045-FFB261FD9FE7}" presName="parentText" presStyleLbl="node1" presStyleIdx="2" presStyleCnt="3">
        <dgm:presLayoutVars>
          <dgm:chMax val="0"/>
          <dgm:bulletEnabled val="1"/>
        </dgm:presLayoutVars>
      </dgm:prSet>
      <dgm:spPr/>
    </dgm:pt>
  </dgm:ptLst>
  <dgm:cxnLst>
    <dgm:cxn modelId="{40B48F3D-00AA-BC45-A5E9-D1A8172546AF}" type="presOf" srcId="{531565EC-C953-4F93-9ED9-DD7967A9C872}" destId="{BFEBA6BA-070E-3B4D-B240-0230CF9FC6B5}" srcOrd="0" destOrd="0" presId="urn:microsoft.com/office/officeart/2005/8/layout/vList2"/>
    <dgm:cxn modelId="{DBFE0A43-904D-2549-9AE4-0C056F883136}" type="presOf" srcId="{F1EF22A2-EEE1-4E34-86AB-C6C0E9AE4CB5}" destId="{36FD3923-A817-4549-92D2-8A381EE895A8}" srcOrd="0" destOrd="0" presId="urn:microsoft.com/office/officeart/2005/8/layout/vList2"/>
    <dgm:cxn modelId="{AE144744-8354-4291-B5A2-1C5A7EEFC375}" srcId="{F1EF22A2-EEE1-4E34-86AB-C6C0E9AE4CB5}" destId="{E4B73E16-8B9E-402F-BCA7-C5AB82642192}" srcOrd="1" destOrd="0" parTransId="{864B7BCE-365E-4472-B879-CA23D6F06115}" sibTransId="{E71A4044-0A62-4AE9-BF6B-629751852EC2}"/>
    <dgm:cxn modelId="{716BE681-3FDD-C246-A083-8270BA3701B5}" type="presOf" srcId="{B6CB8987-E50A-C647-A045-FFB261FD9FE7}" destId="{9CA911AE-E929-5B4E-94DE-8B47F70322FE}" srcOrd="0" destOrd="0" presId="urn:microsoft.com/office/officeart/2005/8/layout/vList2"/>
    <dgm:cxn modelId="{475BD88E-1939-064B-9E9C-63B3878A8AC1}" type="presOf" srcId="{E4B73E16-8B9E-402F-BCA7-C5AB82642192}" destId="{B06C302B-641C-674B-B28A-FCF6977060DA}" srcOrd="0" destOrd="0" presId="urn:microsoft.com/office/officeart/2005/8/layout/vList2"/>
    <dgm:cxn modelId="{EB120293-F65B-4DDE-BDCA-F21DBE01E62F}" srcId="{F1EF22A2-EEE1-4E34-86AB-C6C0E9AE4CB5}" destId="{531565EC-C953-4F93-9ED9-DD7967A9C872}" srcOrd="0" destOrd="0" parTransId="{C3463FB3-B318-4DBE-A300-7B75ADFE0D76}" sibTransId="{4AF56F75-D960-4619-9677-49D978013465}"/>
    <dgm:cxn modelId="{960D51D3-E81B-2B48-AF46-F8742711902E}" srcId="{F1EF22A2-EEE1-4E34-86AB-C6C0E9AE4CB5}" destId="{B6CB8987-E50A-C647-A045-FFB261FD9FE7}" srcOrd="2" destOrd="0" parTransId="{7FEFA8F2-A5BC-274F-97BF-0A1C260AAC0F}" sibTransId="{3CE85853-FB8B-4C41-A10C-84B71B213F58}"/>
    <dgm:cxn modelId="{E07609C4-FBC5-C445-A457-4F7871528702}" type="presParOf" srcId="{36FD3923-A817-4549-92D2-8A381EE895A8}" destId="{BFEBA6BA-070E-3B4D-B240-0230CF9FC6B5}" srcOrd="0" destOrd="0" presId="urn:microsoft.com/office/officeart/2005/8/layout/vList2"/>
    <dgm:cxn modelId="{D70BE411-82D0-024D-A7D7-E4E3914286CD}" type="presParOf" srcId="{36FD3923-A817-4549-92D2-8A381EE895A8}" destId="{E8312143-3BAC-6048-ADBB-501E04DFAE2B}" srcOrd="1" destOrd="0" presId="urn:microsoft.com/office/officeart/2005/8/layout/vList2"/>
    <dgm:cxn modelId="{D6A6813E-D85D-2D4F-8B95-52B4F96C5E67}" type="presParOf" srcId="{36FD3923-A817-4549-92D2-8A381EE895A8}" destId="{B06C302B-641C-674B-B28A-FCF6977060DA}" srcOrd="2" destOrd="0" presId="urn:microsoft.com/office/officeart/2005/8/layout/vList2"/>
    <dgm:cxn modelId="{40F525F2-C3F1-1E4F-BDCA-73DA4F0B1551}" type="presParOf" srcId="{36FD3923-A817-4549-92D2-8A381EE895A8}" destId="{53030589-9CB4-D643-8449-2183E2F64A57}" srcOrd="3" destOrd="0" presId="urn:microsoft.com/office/officeart/2005/8/layout/vList2"/>
    <dgm:cxn modelId="{40341837-27E7-004C-B5F9-9401BC9C1EDF}" type="presParOf" srcId="{36FD3923-A817-4549-92D2-8A381EE895A8}" destId="{9CA911AE-E929-5B4E-94DE-8B47F70322F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6EB137-7FF1-5A46-AF7A-7BB088C5EA92}" type="doc">
      <dgm:prSet loTypeId="urn:microsoft.com/office/officeart/2005/8/layout/list1" loCatId="list" qsTypeId="urn:microsoft.com/office/officeart/2005/8/quickstyle/simple4" qsCatId="simple" csTypeId="urn:microsoft.com/office/officeart/2005/8/colors/colorful5" csCatId="colorful" phldr="1"/>
      <dgm:spPr/>
    </dgm:pt>
    <dgm:pt modelId="{6A58A195-A300-EC41-BBE6-18668D5A3E1A}">
      <dgm:prSet phldrT="[Texto]"/>
      <dgm:spPr/>
      <dgm:t>
        <a:bodyPr/>
        <a:lstStyle/>
        <a:p>
          <a:r>
            <a:rPr lang="pt-BR" dirty="0"/>
            <a:t>Demonstrações Contábeis </a:t>
          </a:r>
        </a:p>
      </dgm:t>
    </dgm:pt>
    <dgm:pt modelId="{DD596955-4CD4-3D48-B5B1-BBFCEF1E5170}" type="parTrans" cxnId="{6816EA27-DF30-664E-B712-36B33E2AD3E1}">
      <dgm:prSet/>
      <dgm:spPr/>
      <dgm:t>
        <a:bodyPr/>
        <a:lstStyle/>
        <a:p>
          <a:endParaRPr lang="pt-BR"/>
        </a:p>
      </dgm:t>
    </dgm:pt>
    <dgm:pt modelId="{76E105D0-B365-BD48-A1AF-80247A29982E}" type="sibTrans" cxnId="{6816EA27-DF30-664E-B712-36B33E2AD3E1}">
      <dgm:prSet/>
      <dgm:spPr/>
      <dgm:t>
        <a:bodyPr/>
        <a:lstStyle/>
        <a:p>
          <a:endParaRPr lang="pt-BR"/>
        </a:p>
      </dgm:t>
    </dgm:pt>
    <dgm:pt modelId="{4F92D6CD-61E8-444A-8476-82BF7E4A48DF}">
      <dgm:prSet/>
      <dgm:spPr/>
      <dgm:t>
        <a:bodyPr/>
        <a:lstStyle/>
        <a:p>
          <a:r>
            <a:rPr lang="pt-BR" dirty="0"/>
            <a:t>Apuração de Resultado</a:t>
          </a:r>
        </a:p>
      </dgm:t>
    </dgm:pt>
    <dgm:pt modelId="{66B0A722-0E63-FC46-B66D-D5B3C2FFC476}" type="parTrans" cxnId="{17DF61A8-FFFF-C744-A385-D59F4C606D0B}">
      <dgm:prSet/>
      <dgm:spPr/>
      <dgm:t>
        <a:bodyPr/>
        <a:lstStyle/>
        <a:p>
          <a:endParaRPr lang="pt-BR"/>
        </a:p>
      </dgm:t>
    </dgm:pt>
    <dgm:pt modelId="{F02A05D5-C609-9D40-8B4D-D249C3D39A7C}" type="sibTrans" cxnId="{17DF61A8-FFFF-C744-A385-D59F4C606D0B}">
      <dgm:prSet/>
      <dgm:spPr/>
      <dgm:t>
        <a:bodyPr/>
        <a:lstStyle/>
        <a:p>
          <a:endParaRPr lang="pt-BR"/>
        </a:p>
      </dgm:t>
    </dgm:pt>
    <dgm:pt modelId="{C2EC4928-D894-7E40-98A1-DF0C1E1D0C8F}">
      <dgm:prSet/>
      <dgm:spPr/>
      <dgm:t>
        <a:bodyPr/>
        <a:lstStyle/>
        <a:p>
          <a:r>
            <a:rPr lang="pt-BR" dirty="0"/>
            <a:t>Reservas</a:t>
          </a:r>
        </a:p>
      </dgm:t>
    </dgm:pt>
    <dgm:pt modelId="{4A9BA522-164A-D342-82C2-9E4B6AAA70D9}" type="parTrans" cxnId="{DACE9DB4-C286-E540-BC04-8092587D5EA0}">
      <dgm:prSet/>
      <dgm:spPr/>
      <dgm:t>
        <a:bodyPr/>
        <a:lstStyle/>
        <a:p>
          <a:endParaRPr lang="pt-BR"/>
        </a:p>
      </dgm:t>
    </dgm:pt>
    <dgm:pt modelId="{5D204096-A5AE-E943-9958-44C0FEDFF12C}" type="sibTrans" cxnId="{DACE9DB4-C286-E540-BC04-8092587D5EA0}">
      <dgm:prSet/>
      <dgm:spPr/>
      <dgm:t>
        <a:bodyPr/>
        <a:lstStyle/>
        <a:p>
          <a:endParaRPr lang="pt-BR"/>
        </a:p>
      </dgm:t>
    </dgm:pt>
    <dgm:pt modelId="{FAB8D939-4E51-6145-A90D-372156888A6D}">
      <dgm:prSet/>
      <dgm:spPr/>
      <dgm:t>
        <a:bodyPr/>
        <a:lstStyle/>
        <a:p>
          <a:r>
            <a:rPr lang="pt-BR" dirty="0"/>
            <a:t>DIVIDENDOS</a:t>
          </a:r>
        </a:p>
      </dgm:t>
    </dgm:pt>
    <dgm:pt modelId="{EA5B7E01-0677-A140-9D42-62ACD91F2FDA}" type="parTrans" cxnId="{1272676F-D74C-B644-9D9A-64A09A305BCC}">
      <dgm:prSet/>
      <dgm:spPr/>
      <dgm:t>
        <a:bodyPr/>
        <a:lstStyle/>
        <a:p>
          <a:endParaRPr lang="pt-BR"/>
        </a:p>
      </dgm:t>
    </dgm:pt>
    <dgm:pt modelId="{804F1D90-86C5-9A40-BA5D-252869E9FF40}" type="sibTrans" cxnId="{1272676F-D74C-B644-9D9A-64A09A305BCC}">
      <dgm:prSet/>
      <dgm:spPr/>
      <dgm:t>
        <a:bodyPr/>
        <a:lstStyle/>
        <a:p>
          <a:endParaRPr lang="pt-BR"/>
        </a:p>
      </dgm:t>
    </dgm:pt>
    <dgm:pt modelId="{67B084C4-4BC9-074D-B54D-401B2B41C8D1}" type="pres">
      <dgm:prSet presAssocID="{5C6EB137-7FF1-5A46-AF7A-7BB088C5EA92}" presName="linear" presStyleCnt="0">
        <dgm:presLayoutVars>
          <dgm:dir/>
          <dgm:animLvl val="lvl"/>
          <dgm:resizeHandles val="exact"/>
        </dgm:presLayoutVars>
      </dgm:prSet>
      <dgm:spPr/>
    </dgm:pt>
    <dgm:pt modelId="{41BCE862-DA7A-6E47-B3F3-CE9460BD0E05}" type="pres">
      <dgm:prSet presAssocID="{6A58A195-A300-EC41-BBE6-18668D5A3E1A}" presName="parentLin" presStyleCnt="0"/>
      <dgm:spPr/>
    </dgm:pt>
    <dgm:pt modelId="{8194BE29-6C84-0240-94EA-638D9C9F22AA}" type="pres">
      <dgm:prSet presAssocID="{6A58A195-A300-EC41-BBE6-18668D5A3E1A}" presName="parentLeftMargin" presStyleLbl="node1" presStyleIdx="0" presStyleCnt="4"/>
      <dgm:spPr/>
    </dgm:pt>
    <dgm:pt modelId="{0CA6BBAB-66D2-6E4B-8C0E-6D7EE1B5EC9C}" type="pres">
      <dgm:prSet presAssocID="{6A58A195-A300-EC41-BBE6-18668D5A3E1A}" presName="parentText" presStyleLbl="node1" presStyleIdx="0" presStyleCnt="4">
        <dgm:presLayoutVars>
          <dgm:chMax val="0"/>
          <dgm:bulletEnabled val="1"/>
        </dgm:presLayoutVars>
      </dgm:prSet>
      <dgm:spPr/>
    </dgm:pt>
    <dgm:pt modelId="{85D1E793-6BFD-C549-9AFE-136209D88FBC}" type="pres">
      <dgm:prSet presAssocID="{6A58A195-A300-EC41-BBE6-18668D5A3E1A}" presName="negativeSpace" presStyleCnt="0"/>
      <dgm:spPr/>
    </dgm:pt>
    <dgm:pt modelId="{69FAB3A8-4EE5-9F49-AAF7-F2BB9A7FEF9D}" type="pres">
      <dgm:prSet presAssocID="{6A58A195-A300-EC41-BBE6-18668D5A3E1A}" presName="childText" presStyleLbl="conFgAcc1" presStyleIdx="0" presStyleCnt="4">
        <dgm:presLayoutVars>
          <dgm:bulletEnabled val="1"/>
        </dgm:presLayoutVars>
      </dgm:prSet>
      <dgm:spPr/>
    </dgm:pt>
    <dgm:pt modelId="{8F093C51-E836-C940-8B12-383EEC081AF2}" type="pres">
      <dgm:prSet presAssocID="{76E105D0-B365-BD48-A1AF-80247A29982E}" presName="spaceBetweenRectangles" presStyleCnt="0"/>
      <dgm:spPr/>
    </dgm:pt>
    <dgm:pt modelId="{A812C020-5472-B243-A022-CE90B13A520B}" type="pres">
      <dgm:prSet presAssocID="{4F92D6CD-61E8-444A-8476-82BF7E4A48DF}" presName="parentLin" presStyleCnt="0"/>
      <dgm:spPr/>
    </dgm:pt>
    <dgm:pt modelId="{1E3C7941-446A-FE4A-8E4B-4B3050F68BE9}" type="pres">
      <dgm:prSet presAssocID="{4F92D6CD-61E8-444A-8476-82BF7E4A48DF}" presName="parentLeftMargin" presStyleLbl="node1" presStyleIdx="0" presStyleCnt="4"/>
      <dgm:spPr/>
    </dgm:pt>
    <dgm:pt modelId="{4118D555-1EFB-0A43-B60A-A4B50F1A751D}" type="pres">
      <dgm:prSet presAssocID="{4F92D6CD-61E8-444A-8476-82BF7E4A48DF}" presName="parentText" presStyleLbl="node1" presStyleIdx="1" presStyleCnt="4">
        <dgm:presLayoutVars>
          <dgm:chMax val="0"/>
          <dgm:bulletEnabled val="1"/>
        </dgm:presLayoutVars>
      </dgm:prSet>
      <dgm:spPr/>
    </dgm:pt>
    <dgm:pt modelId="{BD92C708-81B9-CF4B-A4AB-58606C68DB02}" type="pres">
      <dgm:prSet presAssocID="{4F92D6CD-61E8-444A-8476-82BF7E4A48DF}" presName="negativeSpace" presStyleCnt="0"/>
      <dgm:spPr/>
    </dgm:pt>
    <dgm:pt modelId="{5A1236B9-B59C-4741-9131-88F26A41A588}" type="pres">
      <dgm:prSet presAssocID="{4F92D6CD-61E8-444A-8476-82BF7E4A48DF}" presName="childText" presStyleLbl="conFgAcc1" presStyleIdx="1" presStyleCnt="4">
        <dgm:presLayoutVars>
          <dgm:bulletEnabled val="1"/>
        </dgm:presLayoutVars>
      </dgm:prSet>
      <dgm:spPr/>
    </dgm:pt>
    <dgm:pt modelId="{978B70F2-7A23-8F4D-8D7A-38DD1973DBD6}" type="pres">
      <dgm:prSet presAssocID="{F02A05D5-C609-9D40-8B4D-D249C3D39A7C}" presName="spaceBetweenRectangles" presStyleCnt="0"/>
      <dgm:spPr/>
    </dgm:pt>
    <dgm:pt modelId="{22FD25BF-A563-5442-8121-EE948EC2C4A6}" type="pres">
      <dgm:prSet presAssocID="{C2EC4928-D894-7E40-98A1-DF0C1E1D0C8F}" presName="parentLin" presStyleCnt="0"/>
      <dgm:spPr/>
    </dgm:pt>
    <dgm:pt modelId="{798D2AD9-52FC-3641-8766-45CCBCCC769F}" type="pres">
      <dgm:prSet presAssocID="{C2EC4928-D894-7E40-98A1-DF0C1E1D0C8F}" presName="parentLeftMargin" presStyleLbl="node1" presStyleIdx="1" presStyleCnt="4"/>
      <dgm:spPr/>
    </dgm:pt>
    <dgm:pt modelId="{D34A6131-58AF-0B45-AED9-40EB66FB77A1}" type="pres">
      <dgm:prSet presAssocID="{C2EC4928-D894-7E40-98A1-DF0C1E1D0C8F}" presName="parentText" presStyleLbl="node1" presStyleIdx="2" presStyleCnt="4">
        <dgm:presLayoutVars>
          <dgm:chMax val="0"/>
          <dgm:bulletEnabled val="1"/>
        </dgm:presLayoutVars>
      </dgm:prSet>
      <dgm:spPr/>
    </dgm:pt>
    <dgm:pt modelId="{D00026FF-E4A2-DD4A-A9DA-4B609F77FE28}" type="pres">
      <dgm:prSet presAssocID="{C2EC4928-D894-7E40-98A1-DF0C1E1D0C8F}" presName="negativeSpace" presStyleCnt="0"/>
      <dgm:spPr/>
    </dgm:pt>
    <dgm:pt modelId="{F6AF3175-9891-1C44-9594-6398469B1D3D}" type="pres">
      <dgm:prSet presAssocID="{C2EC4928-D894-7E40-98A1-DF0C1E1D0C8F}" presName="childText" presStyleLbl="conFgAcc1" presStyleIdx="2" presStyleCnt="4">
        <dgm:presLayoutVars>
          <dgm:bulletEnabled val="1"/>
        </dgm:presLayoutVars>
      </dgm:prSet>
      <dgm:spPr/>
    </dgm:pt>
    <dgm:pt modelId="{200D8F3E-6E43-B046-A0F1-DAD9AFF82468}" type="pres">
      <dgm:prSet presAssocID="{5D204096-A5AE-E943-9958-44C0FEDFF12C}" presName="spaceBetweenRectangles" presStyleCnt="0"/>
      <dgm:spPr/>
    </dgm:pt>
    <dgm:pt modelId="{2F228239-3E27-7C44-AFA7-F09F49BB6264}" type="pres">
      <dgm:prSet presAssocID="{FAB8D939-4E51-6145-A90D-372156888A6D}" presName="parentLin" presStyleCnt="0"/>
      <dgm:spPr/>
    </dgm:pt>
    <dgm:pt modelId="{4C1432A8-4D79-DE44-914D-6228D81E59D7}" type="pres">
      <dgm:prSet presAssocID="{FAB8D939-4E51-6145-A90D-372156888A6D}" presName="parentLeftMargin" presStyleLbl="node1" presStyleIdx="2" presStyleCnt="4"/>
      <dgm:spPr/>
    </dgm:pt>
    <dgm:pt modelId="{1C013063-ADCF-7643-BCB0-AF63E5317EDD}" type="pres">
      <dgm:prSet presAssocID="{FAB8D939-4E51-6145-A90D-372156888A6D}" presName="parentText" presStyleLbl="node1" presStyleIdx="3" presStyleCnt="4">
        <dgm:presLayoutVars>
          <dgm:chMax val="0"/>
          <dgm:bulletEnabled val="1"/>
        </dgm:presLayoutVars>
      </dgm:prSet>
      <dgm:spPr/>
    </dgm:pt>
    <dgm:pt modelId="{95FD819F-29C6-A04C-8D73-AB1AF70FB6C4}" type="pres">
      <dgm:prSet presAssocID="{FAB8D939-4E51-6145-A90D-372156888A6D}" presName="negativeSpace" presStyleCnt="0"/>
      <dgm:spPr/>
    </dgm:pt>
    <dgm:pt modelId="{B992C234-1FE8-0047-837E-9D265BF4796E}" type="pres">
      <dgm:prSet presAssocID="{FAB8D939-4E51-6145-A90D-372156888A6D}" presName="childText" presStyleLbl="conFgAcc1" presStyleIdx="3" presStyleCnt="4">
        <dgm:presLayoutVars>
          <dgm:bulletEnabled val="1"/>
        </dgm:presLayoutVars>
      </dgm:prSet>
      <dgm:spPr/>
    </dgm:pt>
  </dgm:ptLst>
  <dgm:cxnLst>
    <dgm:cxn modelId="{6816EA27-DF30-664E-B712-36B33E2AD3E1}" srcId="{5C6EB137-7FF1-5A46-AF7A-7BB088C5EA92}" destId="{6A58A195-A300-EC41-BBE6-18668D5A3E1A}" srcOrd="0" destOrd="0" parTransId="{DD596955-4CD4-3D48-B5B1-BBFCEF1E5170}" sibTransId="{76E105D0-B365-BD48-A1AF-80247A29982E}"/>
    <dgm:cxn modelId="{95C6242F-B9EE-E64A-A347-64D9F332F663}" type="presOf" srcId="{6A58A195-A300-EC41-BBE6-18668D5A3E1A}" destId="{8194BE29-6C84-0240-94EA-638D9C9F22AA}" srcOrd="0" destOrd="0" presId="urn:microsoft.com/office/officeart/2005/8/layout/list1"/>
    <dgm:cxn modelId="{89AAE060-5827-2D4F-B8B8-06362F07F6DC}" type="presOf" srcId="{4F92D6CD-61E8-444A-8476-82BF7E4A48DF}" destId="{4118D555-1EFB-0A43-B60A-A4B50F1A751D}" srcOrd="1" destOrd="0" presId="urn:microsoft.com/office/officeart/2005/8/layout/list1"/>
    <dgm:cxn modelId="{1272676F-D74C-B644-9D9A-64A09A305BCC}" srcId="{5C6EB137-7FF1-5A46-AF7A-7BB088C5EA92}" destId="{FAB8D939-4E51-6145-A90D-372156888A6D}" srcOrd="3" destOrd="0" parTransId="{EA5B7E01-0677-A140-9D42-62ACD91F2FDA}" sibTransId="{804F1D90-86C5-9A40-BA5D-252869E9FF40}"/>
    <dgm:cxn modelId="{F62BA473-6E96-A24F-A34B-790D0E95729C}" type="presOf" srcId="{5C6EB137-7FF1-5A46-AF7A-7BB088C5EA92}" destId="{67B084C4-4BC9-074D-B54D-401B2B41C8D1}" srcOrd="0" destOrd="0" presId="urn:microsoft.com/office/officeart/2005/8/layout/list1"/>
    <dgm:cxn modelId="{C4186076-A048-7542-A537-72A5185BE4D2}" type="presOf" srcId="{FAB8D939-4E51-6145-A90D-372156888A6D}" destId="{1C013063-ADCF-7643-BCB0-AF63E5317EDD}" srcOrd="1" destOrd="0" presId="urn:microsoft.com/office/officeart/2005/8/layout/list1"/>
    <dgm:cxn modelId="{2AFA9088-94A4-B34E-AF69-073B60DEABC4}" type="presOf" srcId="{FAB8D939-4E51-6145-A90D-372156888A6D}" destId="{4C1432A8-4D79-DE44-914D-6228D81E59D7}" srcOrd="0" destOrd="0" presId="urn:microsoft.com/office/officeart/2005/8/layout/list1"/>
    <dgm:cxn modelId="{90177EA5-EE96-564F-A39A-D6AA42D490F7}" type="presOf" srcId="{4F92D6CD-61E8-444A-8476-82BF7E4A48DF}" destId="{1E3C7941-446A-FE4A-8E4B-4B3050F68BE9}" srcOrd="0" destOrd="0" presId="urn:microsoft.com/office/officeart/2005/8/layout/list1"/>
    <dgm:cxn modelId="{17DF61A8-FFFF-C744-A385-D59F4C606D0B}" srcId="{5C6EB137-7FF1-5A46-AF7A-7BB088C5EA92}" destId="{4F92D6CD-61E8-444A-8476-82BF7E4A48DF}" srcOrd="1" destOrd="0" parTransId="{66B0A722-0E63-FC46-B66D-D5B3C2FFC476}" sibTransId="{F02A05D5-C609-9D40-8B4D-D249C3D39A7C}"/>
    <dgm:cxn modelId="{DACE9DB4-C286-E540-BC04-8092587D5EA0}" srcId="{5C6EB137-7FF1-5A46-AF7A-7BB088C5EA92}" destId="{C2EC4928-D894-7E40-98A1-DF0C1E1D0C8F}" srcOrd="2" destOrd="0" parTransId="{4A9BA522-164A-D342-82C2-9E4B6AAA70D9}" sibTransId="{5D204096-A5AE-E943-9958-44C0FEDFF12C}"/>
    <dgm:cxn modelId="{3AAA89CB-5D8E-C74E-85D6-7F684B35CF17}" type="presOf" srcId="{6A58A195-A300-EC41-BBE6-18668D5A3E1A}" destId="{0CA6BBAB-66D2-6E4B-8C0E-6D7EE1B5EC9C}" srcOrd="1" destOrd="0" presId="urn:microsoft.com/office/officeart/2005/8/layout/list1"/>
    <dgm:cxn modelId="{4B1E71D7-22F4-0448-9B09-A7F44D974CA9}" type="presOf" srcId="{C2EC4928-D894-7E40-98A1-DF0C1E1D0C8F}" destId="{D34A6131-58AF-0B45-AED9-40EB66FB77A1}" srcOrd="1" destOrd="0" presId="urn:microsoft.com/office/officeart/2005/8/layout/list1"/>
    <dgm:cxn modelId="{029B53DD-E265-9849-BB17-D1C2AE1E44F7}" type="presOf" srcId="{C2EC4928-D894-7E40-98A1-DF0C1E1D0C8F}" destId="{798D2AD9-52FC-3641-8766-45CCBCCC769F}" srcOrd="0" destOrd="0" presId="urn:microsoft.com/office/officeart/2005/8/layout/list1"/>
    <dgm:cxn modelId="{CEC730BF-ADB4-B94F-B08F-9023BB35CB3D}" type="presParOf" srcId="{67B084C4-4BC9-074D-B54D-401B2B41C8D1}" destId="{41BCE862-DA7A-6E47-B3F3-CE9460BD0E05}" srcOrd="0" destOrd="0" presId="urn:microsoft.com/office/officeart/2005/8/layout/list1"/>
    <dgm:cxn modelId="{7A0CB2A7-4BC3-B047-80BA-779E209D30C1}" type="presParOf" srcId="{41BCE862-DA7A-6E47-B3F3-CE9460BD0E05}" destId="{8194BE29-6C84-0240-94EA-638D9C9F22AA}" srcOrd="0" destOrd="0" presId="urn:microsoft.com/office/officeart/2005/8/layout/list1"/>
    <dgm:cxn modelId="{621372DF-C960-8640-A19C-69D2753F4536}" type="presParOf" srcId="{41BCE862-DA7A-6E47-B3F3-CE9460BD0E05}" destId="{0CA6BBAB-66D2-6E4B-8C0E-6D7EE1B5EC9C}" srcOrd="1" destOrd="0" presId="urn:microsoft.com/office/officeart/2005/8/layout/list1"/>
    <dgm:cxn modelId="{F31A96FF-0785-6C4B-A39A-F1057D6066B6}" type="presParOf" srcId="{67B084C4-4BC9-074D-B54D-401B2B41C8D1}" destId="{85D1E793-6BFD-C549-9AFE-136209D88FBC}" srcOrd="1" destOrd="0" presId="urn:microsoft.com/office/officeart/2005/8/layout/list1"/>
    <dgm:cxn modelId="{F4F33805-6C62-5343-8928-C43E1AF829B1}" type="presParOf" srcId="{67B084C4-4BC9-074D-B54D-401B2B41C8D1}" destId="{69FAB3A8-4EE5-9F49-AAF7-F2BB9A7FEF9D}" srcOrd="2" destOrd="0" presId="urn:microsoft.com/office/officeart/2005/8/layout/list1"/>
    <dgm:cxn modelId="{33E20DFB-DD54-3E43-A9EE-EF5F91183486}" type="presParOf" srcId="{67B084C4-4BC9-074D-B54D-401B2B41C8D1}" destId="{8F093C51-E836-C940-8B12-383EEC081AF2}" srcOrd="3" destOrd="0" presId="urn:microsoft.com/office/officeart/2005/8/layout/list1"/>
    <dgm:cxn modelId="{D0A750FC-E053-0341-A16F-2B94320D7BFB}" type="presParOf" srcId="{67B084C4-4BC9-074D-B54D-401B2B41C8D1}" destId="{A812C020-5472-B243-A022-CE90B13A520B}" srcOrd="4" destOrd="0" presId="urn:microsoft.com/office/officeart/2005/8/layout/list1"/>
    <dgm:cxn modelId="{4F0C0325-2A86-7B4A-95AB-7EABB6AA98AD}" type="presParOf" srcId="{A812C020-5472-B243-A022-CE90B13A520B}" destId="{1E3C7941-446A-FE4A-8E4B-4B3050F68BE9}" srcOrd="0" destOrd="0" presId="urn:microsoft.com/office/officeart/2005/8/layout/list1"/>
    <dgm:cxn modelId="{08C21C57-EF6D-034E-920B-41C178444FCB}" type="presParOf" srcId="{A812C020-5472-B243-A022-CE90B13A520B}" destId="{4118D555-1EFB-0A43-B60A-A4B50F1A751D}" srcOrd="1" destOrd="0" presId="urn:microsoft.com/office/officeart/2005/8/layout/list1"/>
    <dgm:cxn modelId="{C94CA820-A183-1644-B229-84DF20F3C1C5}" type="presParOf" srcId="{67B084C4-4BC9-074D-B54D-401B2B41C8D1}" destId="{BD92C708-81B9-CF4B-A4AB-58606C68DB02}" srcOrd="5" destOrd="0" presId="urn:microsoft.com/office/officeart/2005/8/layout/list1"/>
    <dgm:cxn modelId="{2EF581E5-5548-0A49-82E6-C39D7261D7CD}" type="presParOf" srcId="{67B084C4-4BC9-074D-B54D-401B2B41C8D1}" destId="{5A1236B9-B59C-4741-9131-88F26A41A588}" srcOrd="6" destOrd="0" presId="urn:microsoft.com/office/officeart/2005/8/layout/list1"/>
    <dgm:cxn modelId="{7E9B7E4B-8147-6A40-9EF1-C556DBB78592}" type="presParOf" srcId="{67B084C4-4BC9-074D-B54D-401B2B41C8D1}" destId="{978B70F2-7A23-8F4D-8D7A-38DD1973DBD6}" srcOrd="7" destOrd="0" presId="urn:microsoft.com/office/officeart/2005/8/layout/list1"/>
    <dgm:cxn modelId="{ADE59FF1-E4DA-4849-B0BE-5627FD79DB25}" type="presParOf" srcId="{67B084C4-4BC9-074D-B54D-401B2B41C8D1}" destId="{22FD25BF-A563-5442-8121-EE948EC2C4A6}" srcOrd="8" destOrd="0" presId="urn:microsoft.com/office/officeart/2005/8/layout/list1"/>
    <dgm:cxn modelId="{60A25E85-A904-B749-BE00-AA3BAAD76C52}" type="presParOf" srcId="{22FD25BF-A563-5442-8121-EE948EC2C4A6}" destId="{798D2AD9-52FC-3641-8766-45CCBCCC769F}" srcOrd="0" destOrd="0" presId="urn:microsoft.com/office/officeart/2005/8/layout/list1"/>
    <dgm:cxn modelId="{E723A990-525D-984E-B9AB-D31B74BEEB76}" type="presParOf" srcId="{22FD25BF-A563-5442-8121-EE948EC2C4A6}" destId="{D34A6131-58AF-0B45-AED9-40EB66FB77A1}" srcOrd="1" destOrd="0" presId="urn:microsoft.com/office/officeart/2005/8/layout/list1"/>
    <dgm:cxn modelId="{B289FAE6-FA9C-CF4E-A2A4-0CC184F1CB7D}" type="presParOf" srcId="{67B084C4-4BC9-074D-B54D-401B2B41C8D1}" destId="{D00026FF-E4A2-DD4A-A9DA-4B609F77FE28}" srcOrd="9" destOrd="0" presId="urn:microsoft.com/office/officeart/2005/8/layout/list1"/>
    <dgm:cxn modelId="{D45E005B-F5D5-4F4B-9EB4-550D9D888C46}" type="presParOf" srcId="{67B084C4-4BC9-074D-B54D-401B2B41C8D1}" destId="{F6AF3175-9891-1C44-9594-6398469B1D3D}" srcOrd="10" destOrd="0" presId="urn:microsoft.com/office/officeart/2005/8/layout/list1"/>
    <dgm:cxn modelId="{55DB7013-1DB7-3D4E-B12E-EB358F99D3E4}" type="presParOf" srcId="{67B084C4-4BC9-074D-B54D-401B2B41C8D1}" destId="{200D8F3E-6E43-B046-A0F1-DAD9AFF82468}" srcOrd="11" destOrd="0" presId="urn:microsoft.com/office/officeart/2005/8/layout/list1"/>
    <dgm:cxn modelId="{489ACFDB-A825-6F40-BC52-A6DCFF49AF8C}" type="presParOf" srcId="{67B084C4-4BC9-074D-B54D-401B2B41C8D1}" destId="{2F228239-3E27-7C44-AFA7-F09F49BB6264}" srcOrd="12" destOrd="0" presId="urn:microsoft.com/office/officeart/2005/8/layout/list1"/>
    <dgm:cxn modelId="{C9001872-DEF6-5F46-9694-0733AEA59F6B}" type="presParOf" srcId="{2F228239-3E27-7C44-AFA7-F09F49BB6264}" destId="{4C1432A8-4D79-DE44-914D-6228D81E59D7}" srcOrd="0" destOrd="0" presId="urn:microsoft.com/office/officeart/2005/8/layout/list1"/>
    <dgm:cxn modelId="{5AAA3244-08F8-DF42-A296-759FCBD74C18}" type="presParOf" srcId="{2F228239-3E27-7C44-AFA7-F09F49BB6264}" destId="{1C013063-ADCF-7643-BCB0-AF63E5317EDD}" srcOrd="1" destOrd="0" presId="urn:microsoft.com/office/officeart/2005/8/layout/list1"/>
    <dgm:cxn modelId="{6290E815-B968-0242-A0F0-A394BD87A9BC}" type="presParOf" srcId="{67B084C4-4BC9-074D-B54D-401B2B41C8D1}" destId="{95FD819F-29C6-A04C-8D73-AB1AF70FB6C4}" srcOrd="13" destOrd="0" presId="urn:microsoft.com/office/officeart/2005/8/layout/list1"/>
    <dgm:cxn modelId="{5852D0FD-702F-DB42-9085-67EE5DF57018}" type="presParOf" srcId="{67B084C4-4BC9-074D-B54D-401B2B41C8D1}" destId="{B992C234-1FE8-0047-837E-9D265BF4796E}"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8730C5-46BF-AA4F-8961-696AB0A934BA}">
      <dsp:nvSpPr>
        <dsp:cNvPr id="0" name=""/>
        <dsp:cNvSpPr/>
      </dsp:nvSpPr>
      <dsp:spPr>
        <a:xfrm>
          <a:off x="0" y="675"/>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C706AD-8A5F-DF47-8FD3-110E4CCA4128}">
      <dsp:nvSpPr>
        <dsp:cNvPr id="0" name=""/>
        <dsp:cNvSpPr/>
      </dsp:nvSpPr>
      <dsp:spPr>
        <a:xfrm>
          <a:off x="0" y="675"/>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pt-BR" sz="2200" kern="1200"/>
            <a:t>Transferência dos Bens</a:t>
          </a:r>
          <a:endParaRPr lang="en-US" sz="2200" kern="1200"/>
        </a:p>
      </dsp:txBody>
      <dsp:txXfrm>
        <a:off x="0" y="675"/>
        <a:ext cx="6900512" cy="1106957"/>
      </dsp:txXfrm>
    </dsp:sp>
    <dsp:sp modelId="{A8AB2A56-0EBD-B34C-8EA2-527E82CD17AB}">
      <dsp:nvSpPr>
        <dsp:cNvPr id="0" name=""/>
        <dsp:cNvSpPr/>
      </dsp:nvSpPr>
      <dsp:spPr>
        <a:xfrm>
          <a:off x="0" y="1107633"/>
          <a:ext cx="6900512" cy="0"/>
        </a:xfrm>
        <a:prstGeom prst="line">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094E66-0CA1-5349-9B44-C0063D608FA1}">
      <dsp:nvSpPr>
        <dsp:cNvPr id="0" name=""/>
        <dsp:cNvSpPr/>
      </dsp:nvSpPr>
      <dsp:spPr>
        <a:xfrm>
          <a:off x="0" y="1107633"/>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pt-BR" sz="2200" kern="1200"/>
            <a:t>Art. 9º Na falta de declaração expressa em contrário, os bens transferem-se à companhia a título de propriedade.</a:t>
          </a:r>
          <a:endParaRPr lang="en-US" sz="2200" kern="1200"/>
        </a:p>
      </dsp:txBody>
      <dsp:txXfrm>
        <a:off x="0" y="1107633"/>
        <a:ext cx="6900512" cy="1106957"/>
      </dsp:txXfrm>
    </dsp:sp>
    <dsp:sp modelId="{7A79D5DC-5A94-E142-8DAD-5373C6760A25}">
      <dsp:nvSpPr>
        <dsp:cNvPr id="0" name=""/>
        <dsp:cNvSpPr/>
      </dsp:nvSpPr>
      <dsp:spPr>
        <a:xfrm>
          <a:off x="0" y="2214591"/>
          <a:ext cx="6900512"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2779A7-D6BD-214C-801B-BA973973D200}">
      <dsp:nvSpPr>
        <dsp:cNvPr id="0" name=""/>
        <dsp:cNvSpPr/>
      </dsp:nvSpPr>
      <dsp:spPr>
        <a:xfrm>
          <a:off x="0" y="2214591"/>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pt-BR" sz="2200" kern="1200"/>
            <a:t>Responsabilidade do Subscritor</a:t>
          </a:r>
          <a:endParaRPr lang="en-US" sz="2200" kern="1200"/>
        </a:p>
      </dsp:txBody>
      <dsp:txXfrm>
        <a:off x="0" y="2214591"/>
        <a:ext cx="6900512" cy="1106957"/>
      </dsp:txXfrm>
    </dsp:sp>
    <dsp:sp modelId="{80F00241-0753-FF40-B833-001169F0B5EA}">
      <dsp:nvSpPr>
        <dsp:cNvPr id="0" name=""/>
        <dsp:cNvSpPr/>
      </dsp:nvSpPr>
      <dsp:spPr>
        <a:xfrm>
          <a:off x="0" y="3321549"/>
          <a:ext cx="6900512" cy="0"/>
        </a:xfrm>
        <a:prstGeom prst="line">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CB1E04-72C2-1448-86C2-A75351E71117}">
      <dsp:nvSpPr>
        <dsp:cNvPr id="0" name=""/>
        <dsp:cNvSpPr/>
      </dsp:nvSpPr>
      <dsp:spPr>
        <a:xfrm>
          <a:off x="0" y="3321549"/>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pt-BR" sz="2200" kern="1200"/>
            <a:t>Art. 10. A responsabilidade civil dos subscritores ou acionistas que contribuírem com bens para a formação do capital social será idêntica à do vendedor.</a:t>
          </a:r>
          <a:endParaRPr lang="en-US" sz="2200" kern="1200"/>
        </a:p>
      </dsp:txBody>
      <dsp:txXfrm>
        <a:off x="0" y="3321549"/>
        <a:ext cx="6900512" cy="1106957"/>
      </dsp:txXfrm>
    </dsp:sp>
    <dsp:sp modelId="{ACD6423A-AD35-F546-B32A-22B7E7F84B84}">
      <dsp:nvSpPr>
        <dsp:cNvPr id="0" name=""/>
        <dsp:cNvSpPr/>
      </dsp:nvSpPr>
      <dsp:spPr>
        <a:xfrm>
          <a:off x="0" y="4428507"/>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B719A3-001E-7044-99D5-8DC3D4EEB063}">
      <dsp:nvSpPr>
        <dsp:cNvPr id="0" name=""/>
        <dsp:cNvSpPr/>
      </dsp:nvSpPr>
      <dsp:spPr>
        <a:xfrm>
          <a:off x="0" y="4428507"/>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pt-BR" sz="2200" kern="1200"/>
            <a:t>Parágrafo único. Quando a entrada consistir em crédito, o subscritor ou acionista responderá pela solvência do devedor.</a:t>
          </a:r>
          <a:endParaRPr lang="en-US" sz="2200" kern="1200"/>
        </a:p>
      </dsp:txBody>
      <dsp:txXfrm>
        <a:off x="0" y="4428507"/>
        <a:ext cx="6900512" cy="11069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EBA6BA-070E-3B4D-B240-0230CF9FC6B5}">
      <dsp:nvSpPr>
        <dsp:cNvPr id="0" name=""/>
        <dsp:cNvSpPr/>
      </dsp:nvSpPr>
      <dsp:spPr>
        <a:xfrm>
          <a:off x="0" y="3968"/>
          <a:ext cx="6263640" cy="178425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pt-BR" sz="2500" kern="1200"/>
            <a:t>no balanço, é uma “conta” [art. 182- A </a:t>
          </a:r>
          <a:r>
            <a:rPr lang="pt-BR" sz="2500" b="1" u="sng" kern="1200"/>
            <a:t>conta do capital social</a:t>
          </a:r>
          <a:r>
            <a:rPr lang="pt-BR" sz="2500" kern="1200"/>
            <a:t> discriminará o montante subscrito e, por dedução, a parcela ainda não realizada]. O capital social é um “</a:t>
          </a:r>
          <a:r>
            <a:rPr lang="pt-BR" sz="2500" b="1" u="sng" kern="1200"/>
            <a:t>número</a:t>
          </a:r>
          <a:r>
            <a:rPr lang="pt-BR" sz="2500" kern="1200"/>
            <a:t>”.</a:t>
          </a:r>
          <a:endParaRPr lang="en-US" sz="2500" kern="1200"/>
        </a:p>
      </dsp:txBody>
      <dsp:txXfrm>
        <a:off x="87100" y="91068"/>
        <a:ext cx="6089440" cy="1610050"/>
      </dsp:txXfrm>
    </dsp:sp>
    <dsp:sp modelId="{B06C302B-641C-674B-B28A-FCF6977060DA}">
      <dsp:nvSpPr>
        <dsp:cNvPr id="0" name=""/>
        <dsp:cNvSpPr/>
      </dsp:nvSpPr>
      <dsp:spPr>
        <a:xfrm>
          <a:off x="0" y="1860218"/>
          <a:ext cx="6263640" cy="178425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pt-BR" sz="2500" b="1" u="sng" kern="1200" dirty="0"/>
            <a:t>Definição</a:t>
          </a:r>
          <a:r>
            <a:rPr lang="pt-BR" sz="2500" b="1" kern="1200" dirty="0"/>
            <a:t> </a:t>
          </a:r>
          <a:r>
            <a:rPr lang="pt-BR" sz="2500" kern="1200" dirty="0"/>
            <a:t>(Guerreiro): “montante das contribuições dos sócios para a consecução dos objetivos da sociedade, vale dizer, para a realização da empresa”.</a:t>
          </a:r>
          <a:endParaRPr lang="en-US" sz="2500" kern="1200" dirty="0"/>
        </a:p>
      </dsp:txBody>
      <dsp:txXfrm>
        <a:off x="87100" y="1947318"/>
        <a:ext cx="6089440" cy="1610050"/>
      </dsp:txXfrm>
    </dsp:sp>
    <dsp:sp modelId="{9CA911AE-E929-5B4E-94DE-8B47F70322FE}">
      <dsp:nvSpPr>
        <dsp:cNvPr id="0" name=""/>
        <dsp:cNvSpPr/>
      </dsp:nvSpPr>
      <dsp:spPr>
        <a:xfrm>
          <a:off x="0" y="3716469"/>
          <a:ext cx="6263640" cy="178425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pt-BR" sz="2500" kern="1200" dirty="0" err="1"/>
            <a:t>Tullio</a:t>
          </a:r>
          <a:r>
            <a:rPr lang="pt-BR" sz="2500" kern="1200" dirty="0"/>
            <a:t> </a:t>
          </a:r>
          <a:r>
            <a:rPr lang="pt-BR" sz="2500" kern="1200" dirty="0" err="1"/>
            <a:t>Ascarelli</a:t>
          </a:r>
          <a:r>
            <a:rPr lang="pt-BR" sz="2500" kern="1200" dirty="0"/>
            <a:t>: </a:t>
          </a:r>
          <a:r>
            <a:rPr lang="pt-BR" sz="2500" i="1" kern="1200" dirty="0" err="1"/>
            <a:t>Punto</a:t>
          </a:r>
          <a:r>
            <a:rPr lang="pt-BR" sz="2500" i="1" kern="1200" dirty="0"/>
            <a:t> </a:t>
          </a:r>
          <a:r>
            <a:rPr lang="pt-BR" sz="2500" i="1" kern="1200" dirty="0" err="1"/>
            <a:t>fisso</a:t>
          </a:r>
          <a:r>
            <a:rPr lang="pt-BR" sz="2500" i="1" kern="1200" dirty="0"/>
            <a:t> </a:t>
          </a:r>
          <a:r>
            <a:rPr lang="pt-BR" sz="2500" i="1" kern="1200" dirty="0" err="1"/>
            <a:t>di</a:t>
          </a:r>
          <a:r>
            <a:rPr lang="pt-BR" sz="2500" i="1" kern="1200" dirty="0"/>
            <a:t> </a:t>
          </a:r>
          <a:r>
            <a:rPr lang="pt-BR" sz="2500" i="1" kern="1200" dirty="0" err="1"/>
            <a:t>riferimento</a:t>
          </a:r>
          <a:endParaRPr lang="pt-BR" sz="2500" i="1" kern="1200" dirty="0"/>
        </a:p>
      </dsp:txBody>
      <dsp:txXfrm>
        <a:off x="87100" y="3803569"/>
        <a:ext cx="6089440" cy="16100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FAB3A8-4EE5-9F49-AAF7-F2BB9A7FEF9D}">
      <dsp:nvSpPr>
        <dsp:cNvPr id="0" name=""/>
        <dsp:cNvSpPr/>
      </dsp:nvSpPr>
      <dsp:spPr>
        <a:xfrm>
          <a:off x="0" y="458377"/>
          <a:ext cx="5744684" cy="655200"/>
        </a:xfrm>
        <a:prstGeom prst="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0CA6BBAB-66D2-6E4B-8C0E-6D7EE1B5EC9C}">
      <dsp:nvSpPr>
        <dsp:cNvPr id="0" name=""/>
        <dsp:cNvSpPr/>
      </dsp:nvSpPr>
      <dsp:spPr>
        <a:xfrm>
          <a:off x="287234" y="74617"/>
          <a:ext cx="4021279" cy="76752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1995" tIns="0" rIns="151995" bIns="0" numCol="1" spcCol="1270" anchor="ctr" anchorCtr="0">
          <a:noAutofit/>
        </a:bodyPr>
        <a:lstStyle/>
        <a:p>
          <a:pPr marL="0" lvl="0" indent="0" algn="l" defTabSz="1155700">
            <a:lnSpc>
              <a:spcPct val="90000"/>
            </a:lnSpc>
            <a:spcBef>
              <a:spcPct val="0"/>
            </a:spcBef>
            <a:spcAft>
              <a:spcPct val="35000"/>
            </a:spcAft>
            <a:buNone/>
          </a:pPr>
          <a:r>
            <a:rPr lang="pt-BR" sz="2600" kern="1200" dirty="0"/>
            <a:t>Demonstrações Contábeis </a:t>
          </a:r>
        </a:p>
      </dsp:txBody>
      <dsp:txXfrm>
        <a:off x="324701" y="112084"/>
        <a:ext cx="3946345" cy="692586"/>
      </dsp:txXfrm>
    </dsp:sp>
    <dsp:sp modelId="{5A1236B9-B59C-4741-9131-88F26A41A588}">
      <dsp:nvSpPr>
        <dsp:cNvPr id="0" name=""/>
        <dsp:cNvSpPr/>
      </dsp:nvSpPr>
      <dsp:spPr>
        <a:xfrm>
          <a:off x="0" y="1637737"/>
          <a:ext cx="5744684" cy="655200"/>
        </a:xfrm>
        <a:prstGeom prst="rect">
          <a:avLst/>
        </a:prstGeom>
        <a:solidFill>
          <a:schemeClr val="lt1">
            <a:alpha val="90000"/>
            <a:hueOff val="0"/>
            <a:satOff val="0"/>
            <a:lumOff val="0"/>
            <a:alphaOff val="0"/>
          </a:schemeClr>
        </a:solidFill>
        <a:ln w="6350" cap="flat" cmpd="sng" algn="ctr">
          <a:solidFill>
            <a:schemeClr val="accent5">
              <a:hueOff val="-2252848"/>
              <a:satOff val="-5806"/>
              <a:lumOff val="-3922"/>
              <a:alphaOff val="0"/>
            </a:schemeClr>
          </a:solidFill>
          <a:prstDash val="solid"/>
          <a:miter lim="800000"/>
        </a:ln>
        <a:effectLst/>
      </dsp:spPr>
      <dsp:style>
        <a:lnRef idx="1">
          <a:scrgbClr r="0" g="0" b="0"/>
        </a:lnRef>
        <a:fillRef idx="1">
          <a:scrgbClr r="0" g="0" b="0"/>
        </a:fillRef>
        <a:effectRef idx="0">
          <a:scrgbClr r="0" g="0" b="0"/>
        </a:effectRef>
        <a:fontRef idx="minor"/>
      </dsp:style>
    </dsp:sp>
    <dsp:sp modelId="{4118D555-1EFB-0A43-B60A-A4B50F1A751D}">
      <dsp:nvSpPr>
        <dsp:cNvPr id="0" name=""/>
        <dsp:cNvSpPr/>
      </dsp:nvSpPr>
      <dsp:spPr>
        <a:xfrm>
          <a:off x="287234" y="1253977"/>
          <a:ext cx="4021279" cy="767520"/>
        </a:xfrm>
        <a:prstGeom prst="roundRect">
          <a:avLst/>
        </a:prstGeom>
        <a:gradFill rotWithShape="0">
          <a:gsLst>
            <a:gs pos="0">
              <a:schemeClr val="accent5">
                <a:hueOff val="-2252848"/>
                <a:satOff val="-5806"/>
                <a:lumOff val="-3922"/>
                <a:alphaOff val="0"/>
                <a:satMod val="103000"/>
                <a:lumMod val="102000"/>
                <a:tint val="94000"/>
              </a:schemeClr>
            </a:gs>
            <a:gs pos="50000">
              <a:schemeClr val="accent5">
                <a:hueOff val="-2252848"/>
                <a:satOff val="-5806"/>
                <a:lumOff val="-3922"/>
                <a:alphaOff val="0"/>
                <a:satMod val="110000"/>
                <a:lumMod val="100000"/>
                <a:shade val="100000"/>
              </a:schemeClr>
            </a:gs>
            <a:gs pos="100000">
              <a:schemeClr val="accent5">
                <a:hueOff val="-2252848"/>
                <a:satOff val="-5806"/>
                <a:lumOff val="-392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1995" tIns="0" rIns="151995" bIns="0" numCol="1" spcCol="1270" anchor="ctr" anchorCtr="0">
          <a:noAutofit/>
        </a:bodyPr>
        <a:lstStyle/>
        <a:p>
          <a:pPr marL="0" lvl="0" indent="0" algn="l" defTabSz="1155700">
            <a:lnSpc>
              <a:spcPct val="90000"/>
            </a:lnSpc>
            <a:spcBef>
              <a:spcPct val="0"/>
            </a:spcBef>
            <a:spcAft>
              <a:spcPct val="35000"/>
            </a:spcAft>
            <a:buNone/>
          </a:pPr>
          <a:r>
            <a:rPr lang="pt-BR" sz="2600" kern="1200" dirty="0"/>
            <a:t>Apuração de Resultado</a:t>
          </a:r>
        </a:p>
      </dsp:txBody>
      <dsp:txXfrm>
        <a:off x="324701" y="1291444"/>
        <a:ext cx="3946345" cy="692586"/>
      </dsp:txXfrm>
    </dsp:sp>
    <dsp:sp modelId="{F6AF3175-9891-1C44-9594-6398469B1D3D}">
      <dsp:nvSpPr>
        <dsp:cNvPr id="0" name=""/>
        <dsp:cNvSpPr/>
      </dsp:nvSpPr>
      <dsp:spPr>
        <a:xfrm>
          <a:off x="0" y="2817098"/>
          <a:ext cx="5744684" cy="655200"/>
        </a:xfrm>
        <a:prstGeom prst="rect">
          <a:avLst/>
        </a:prstGeom>
        <a:solidFill>
          <a:schemeClr val="lt1">
            <a:alpha val="90000"/>
            <a:hueOff val="0"/>
            <a:satOff val="0"/>
            <a:lumOff val="0"/>
            <a:alphaOff val="0"/>
          </a:schemeClr>
        </a:solidFill>
        <a:ln w="6350" cap="flat" cmpd="sng" algn="ctr">
          <a:solidFill>
            <a:schemeClr val="accent5">
              <a:hueOff val="-4505695"/>
              <a:satOff val="-11613"/>
              <a:lumOff val="-7843"/>
              <a:alphaOff val="0"/>
            </a:schemeClr>
          </a:solidFill>
          <a:prstDash val="solid"/>
          <a:miter lim="800000"/>
        </a:ln>
        <a:effectLst/>
      </dsp:spPr>
      <dsp:style>
        <a:lnRef idx="1">
          <a:scrgbClr r="0" g="0" b="0"/>
        </a:lnRef>
        <a:fillRef idx="1">
          <a:scrgbClr r="0" g="0" b="0"/>
        </a:fillRef>
        <a:effectRef idx="0">
          <a:scrgbClr r="0" g="0" b="0"/>
        </a:effectRef>
        <a:fontRef idx="minor"/>
      </dsp:style>
    </dsp:sp>
    <dsp:sp modelId="{D34A6131-58AF-0B45-AED9-40EB66FB77A1}">
      <dsp:nvSpPr>
        <dsp:cNvPr id="0" name=""/>
        <dsp:cNvSpPr/>
      </dsp:nvSpPr>
      <dsp:spPr>
        <a:xfrm>
          <a:off x="287234" y="2433338"/>
          <a:ext cx="4021279" cy="767520"/>
        </a:xfrm>
        <a:prstGeom prst="roundRect">
          <a:avLst/>
        </a:prstGeom>
        <a:gradFill rotWithShape="0">
          <a:gsLst>
            <a:gs pos="0">
              <a:schemeClr val="accent5">
                <a:hueOff val="-4505695"/>
                <a:satOff val="-11613"/>
                <a:lumOff val="-7843"/>
                <a:alphaOff val="0"/>
                <a:satMod val="103000"/>
                <a:lumMod val="102000"/>
                <a:tint val="94000"/>
              </a:schemeClr>
            </a:gs>
            <a:gs pos="50000">
              <a:schemeClr val="accent5">
                <a:hueOff val="-4505695"/>
                <a:satOff val="-11613"/>
                <a:lumOff val="-7843"/>
                <a:alphaOff val="0"/>
                <a:satMod val="110000"/>
                <a:lumMod val="100000"/>
                <a:shade val="100000"/>
              </a:schemeClr>
            </a:gs>
            <a:gs pos="100000">
              <a:schemeClr val="accent5">
                <a:hueOff val="-4505695"/>
                <a:satOff val="-11613"/>
                <a:lumOff val="-784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1995" tIns="0" rIns="151995" bIns="0" numCol="1" spcCol="1270" anchor="ctr" anchorCtr="0">
          <a:noAutofit/>
        </a:bodyPr>
        <a:lstStyle/>
        <a:p>
          <a:pPr marL="0" lvl="0" indent="0" algn="l" defTabSz="1155700">
            <a:lnSpc>
              <a:spcPct val="90000"/>
            </a:lnSpc>
            <a:spcBef>
              <a:spcPct val="0"/>
            </a:spcBef>
            <a:spcAft>
              <a:spcPct val="35000"/>
            </a:spcAft>
            <a:buNone/>
          </a:pPr>
          <a:r>
            <a:rPr lang="pt-BR" sz="2600" kern="1200" dirty="0"/>
            <a:t>Reservas</a:t>
          </a:r>
        </a:p>
      </dsp:txBody>
      <dsp:txXfrm>
        <a:off x="324701" y="2470805"/>
        <a:ext cx="3946345" cy="692586"/>
      </dsp:txXfrm>
    </dsp:sp>
    <dsp:sp modelId="{B992C234-1FE8-0047-837E-9D265BF4796E}">
      <dsp:nvSpPr>
        <dsp:cNvPr id="0" name=""/>
        <dsp:cNvSpPr/>
      </dsp:nvSpPr>
      <dsp:spPr>
        <a:xfrm>
          <a:off x="0" y="3996458"/>
          <a:ext cx="5744684" cy="655200"/>
        </a:xfrm>
        <a:prstGeom prst="rect">
          <a:avLst/>
        </a:prstGeom>
        <a:solidFill>
          <a:schemeClr val="lt1">
            <a:alpha val="90000"/>
            <a:hueOff val="0"/>
            <a:satOff val="0"/>
            <a:lumOff val="0"/>
            <a:alphaOff val="0"/>
          </a:schemeClr>
        </a:solid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1">
          <a:scrgbClr r="0" g="0" b="0"/>
        </a:fillRef>
        <a:effectRef idx="0">
          <a:scrgbClr r="0" g="0" b="0"/>
        </a:effectRef>
        <a:fontRef idx="minor"/>
      </dsp:style>
    </dsp:sp>
    <dsp:sp modelId="{1C013063-ADCF-7643-BCB0-AF63E5317EDD}">
      <dsp:nvSpPr>
        <dsp:cNvPr id="0" name=""/>
        <dsp:cNvSpPr/>
      </dsp:nvSpPr>
      <dsp:spPr>
        <a:xfrm>
          <a:off x="287234" y="3612698"/>
          <a:ext cx="4021279" cy="76752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1995" tIns="0" rIns="151995" bIns="0" numCol="1" spcCol="1270" anchor="ctr" anchorCtr="0">
          <a:noAutofit/>
        </a:bodyPr>
        <a:lstStyle/>
        <a:p>
          <a:pPr marL="0" lvl="0" indent="0" algn="l" defTabSz="1155700">
            <a:lnSpc>
              <a:spcPct val="90000"/>
            </a:lnSpc>
            <a:spcBef>
              <a:spcPct val="0"/>
            </a:spcBef>
            <a:spcAft>
              <a:spcPct val="35000"/>
            </a:spcAft>
            <a:buNone/>
          </a:pPr>
          <a:r>
            <a:rPr lang="pt-BR" sz="2600" kern="1200" dirty="0"/>
            <a:t>DIVIDENDOS</a:t>
          </a:r>
        </a:p>
      </dsp:txBody>
      <dsp:txXfrm>
        <a:off x="324701" y="3650165"/>
        <a:ext cx="3946345" cy="69258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23A529-3A5E-2F44-899B-666CE10A6E55}"/>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504FD10D-51AB-8D4C-B46C-58DB51FE35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46F02C30-9D08-8C4A-9B44-112163A0F958}"/>
              </a:ext>
            </a:extLst>
          </p:cNvPr>
          <p:cNvSpPr>
            <a:spLocks noGrp="1"/>
          </p:cNvSpPr>
          <p:nvPr>
            <p:ph type="dt" sz="half" idx="10"/>
          </p:nvPr>
        </p:nvSpPr>
        <p:spPr/>
        <p:txBody>
          <a:bodyPr/>
          <a:lstStyle/>
          <a:p>
            <a:fld id="{09ECEE53-1C6A-EA4A-88E1-2D717B30C18F}" type="datetimeFigureOut">
              <a:rPr lang="pt-BR" smtClean="0"/>
              <a:t>15/05/2023</a:t>
            </a:fld>
            <a:endParaRPr lang="pt-BR"/>
          </a:p>
        </p:txBody>
      </p:sp>
      <p:sp>
        <p:nvSpPr>
          <p:cNvPr id="5" name="Espaço Reservado para Rodapé 4">
            <a:extLst>
              <a:ext uri="{FF2B5EF4-FFF2-40B4-BE49-F238E27FC236}">
                <a16:creationId xmlns:a16="http://schemas.microsoft.com/office/drawing/2014/main" id="{07C240FE-C3C9-C041-B1E8-BFA64D090E4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66B3ABD-DED9-D04D-8653-0C5AA4C5AC8C}"/>
              </a:ext>
            </a:extLst>
          </p:cNvPr>
          <p:cNvSpPr>
            <a:spLocks noGrp="1"/>
          </p:cNvSpPr>
          <p:nvPr>
            <p:ph type="sldNum" sz="quarter" idx="12"/>
          </p:nvPr>
        </p:nvSpPr>
        <p:spPr/>
        <p:txBody>
          <a:bodyPr/>
          <a:lstStyle/>
          <a:p>
            <a:fld id="{2772C29E-3F96-8C41-9B0C-0A18A02A8610}" type="slidenum">
              <a:rPr lang="pt-BR" smtClean="0"/>
              <a:t>‹nº›</a:t>
            </a:fld>
            <a:endParaRPr lang="pt-BR"/>
          </a:p>
        </p:txBody>
      </p:sp>
    </p:spTree>
    <p:extLst>
      <p:ext uri="{BB962C8B-B14F-4D97-AF65-F5344CB8AC3E}">
        <p14:creationId xmlns:p14="http://schemas.microsoft.com/office/powerpoint/2010/main" val="1473495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988BDB-AACA-F945-89FA-A07FB614A053}"/>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A38A4BA1-4BE3-9D40-A2DD-EC13232A9ADC}"/>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53B1957-CBDD-084F-B044-16D861F65DF1}"/>
              </a:ext>
            </a:extLst>
          </p:cNvPr>
          <p:cNvSpPr>
            <a:spLocks noGrp="1"/>
          </p:cNvSpPr>
          <p:nvPr>
            <p:ph type="dt" sz="half" idx="10"/>
          </p:nvPr>
        </p:nvSpPr>
        <p:spPr/>
        <p:txBody>
          <a:bodyPr/>
          <a:lstStyle/>
          <a:p>
            <a:fld id="{09ECEE53-1C6A-EA4A-88E1-2D717B30C18F}" type="datetimeFigureOut">
              <a:rPr lang="pt-BR" smtClean="0"/>
              <a:t>15/05/2023</a:t>
            </a:fld>
            <a:endParaRPr lang="pt-BR"/>
          </a:p>
        </p:txBody>
      </p:sp>
      <p:sp>
        <p:nvSpPr>
          <p:cNvPr id="5" name="Espaço Reservado para Rodapé 4">
            <a:extLst>
              <a:ext uri="{FF2B5EF4-FFF2-40B4-BE49-F238E27FC236}">
                <a16:creationId xmlns:a16="http://schemas.microsoft.com/office/drawing/2014/main" id="{D285B974-0C56-FF41-A876-3106A56DB91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2276AC4-1570-DA4C-992E-E1D9FB4A362A}"/>
              </a:ext>
            </a:extLst>
          </p:cNvPr>
          <p:cNvSpPr>
            <a:spLocks noGrp="1"/>
          </p:cNvSpPr>
          <p:nvPr>
            <p:ph type="sldNum" sz="quarter" idx="12"/>
          </p:nvPr>
        </p:nvSpPr>
        <p:spPr/>
        <p:txBody>
          <a:bodyPr/>
          <a:lstStyle/>
          <a:p>
            <a:fld id="{2772C29E-3F96-8C41-9B0C-0A18A02A8610}" type="slidenum">
              <a:rPr lang="pt-BR" smtClean="0"/>
              <a:t>‹nº›</a:t>
            </a:fld>
            <a:endParaRPr lang="pt-BR"/>
          </a:p>
        </p:txBody>
      </p:sp>
    </p:spTree>
    <p:extLst>
      <p:ext uri="{BB962C8B-B14F-4D97-AF65-F5344CB8AC3E}">
        <p14:creationId xmlns:p14="http://schemas.microsoft.com/office/powerpoint/2010/main" val="1807168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DC153E0-BBB9-A045-BDA0-51AA7944282B}"/>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A1DE272C-CF0A-CF40-B0C5-758DF32DB35E}"/>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E48CE0E-6911-3E45-819D-DE4F2A8F43E6}"/>
              </a:ext>
            </a:extLst>
          </p:cNvPr>
          <p:cNvSpPr>
            <a:spLocks noGrp="1"/>
          </p:cNvSpPr>
          <p:nvPr>
            <p:ph type="dt" sz="half" idx="10"/>
          </p:nvPr>
        </p:nvSpPr>
        <p:spPr/>
        <p:txBody>
          <a:bodyPr/>
          <a:lstStyle/>
          <a:p>
            <a:fld id="{09ECEE53-1C6A-EA4A-88E1-2D717B30C18F}" type="datetimeFigureOut">
              <a:rPr lang="pt-BR" smtClean="0"/>
              <a:t>15/05/2023</a:t>
            </a:fld>
            <a:endParaRPr lang="pt-BR"/>
          </a:p>
        </p:txBody>
      </p:sp>
      <p:sp>
        <p:nvSpPr>
          <p:cNvPr id="5" name="Espaço Reservado para Rodapé 4">
            <a:extLst>
              <a:ext uri="{FF2B5EF4-FFF2-40B4-BE49-F238E27FC236}">
                <a16:creationId xmlns:a16="http://schemas.microsoft.com/office/drawing/2014/main" id="{D26EDB17-22BB-9A4A-95CB-1416B54BC84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AE86F290-6289-8D45-9A38-57D640FAE57A}"/>
              </a:ext>
            </a:extLst>
          </p:cNvPr>
          <p:cNvSpPr>
            <a:spLocks noGrp="1"/>
          </p:cNvSpPr>
          <p:nvPr>
            <p:ph type="sldNum" sz="quarter" idx="12"/>
          </p:nvPr>
        </p:nvSpPr>
        <p:spPr/>
        <p:txBody>
          <a:bodyPr/>
          <a:lstStyle/>
          <a:p>
            <a:fld id="{2772C29E-3F96-8C41-9B0C-0A18A02A8610}" type="slidenum">
              <a:rPr lang="pt-BR" smtClean="0"/>
              <a:t>‹nº›</a:t>
            </a:fld>
            <a:endParaRPr lang="pt-BR"/>
          </a:p>
        </p:txBody>
      </p:sp>
    </p:spTree>
    <p:extLst>
      <p:ext uri="{BB962C8B-B14F-4D97-AF65-F5344CB8AC3E}">
        <p14:creationId xmlns:p14="http://schemas.microsoft.com/office/powerpoint/2010/main" val="1186781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9AE4-5696-4B43-9B0E-8DE92965AE72}"/>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E042514-B522-3D45-AF24-734A14BBD2CC}"/>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E04F2C7-C2E0-9841-AFB8-C38922A2823F}"/>
              </a:ext>
            </a:extLst>
          </p:cNvPr>
          <p:cNvSpPr>
            <a:spLocks noGrp="1"/>
          </p:cNvSpPr>
          <p:nvPr>
            <p:ph type="dt" sz="half" idx="10"/>
          </p:nvPr>
        </p:nvSpPr>
        <p:spPr/>
        <p:txBody>
          <a:bodyPr/>
          <a:lstStyle/>
          <a:p>
            <a:fld id="{09ECEE53-1C6A-EA4A-88E1-2D717B30C18F}" type="datetimeFigureOut">
              <a:rPr lang="pt-BR" smtClean="0"/>
              <a:t>15/05/2023</a:t>
            </a:fld>
            <a:endParaRPr lang="pt-BR"/>
          </a:p>
        </p:txBody>
      </p:sp>
      <p:sp>
        <p:nvSpPr>
          <p:cNvPr id="5" name="Espaço Reservado para Rodapé 4">
            <a:extLst>
              <a:ext uri="{FF2B5EF4-FFF2-40B4-BE49-F238E27FC236}">
                <a16:creationId xmlns:a16="http://schemas.microsoft.com/office/drawing/2014/main" id="{C5DE7AF5-4827-0343-9523-D15F1776A5C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8576129-4453-A14B-A27A-E57E9E39A00B}"/>
              </a:ext>
            </a:extLst>
          </p:cNvPr>
          <p:cNvSpPr>
            <a:spLocks noGrp="1"/>
          </p:cNvSpPr>
          <p:nvPr>
            <p:ph type="sldNum" sz="quarter" idx="12"/>
          </p:nvPr>
        </p:nvSpPr>
        <p:spPr/>
        <p:txBody>
          <a:bodyPr/>
          <a:lstStyle/>
          <a:p>
            <a:fld id="{2772C29E-3F96-8C41-9B0C-0A18A02A8610}" type="slidenum">
              <a:rPr lang="pt-BR" smtClean="0"/>
              <a:t>‹nº›</a:t>
            </a:fld>
            <a:endParaRPr lang="pt-BR"/>
          </a:p>
        </p:txBody>
      </p:sp>
    </p:spTree>
    <p:extLst>
      <p:ext uri="{BB962C8B-B14F-4D97-AF65-F5344CB8AC3E}">
        <p14:creationId xmlns:p14="http://schemas.microsoft.com/office/powerpoint/2010/main" val="126965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1689D2-5BDC-DF44-B5BF-F78757A8108E}"/>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EBFE4558-15C9-F24D-8C5D-455B1227B2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7EACFB65-EA8F-D840-A470-E3255A4478AD}"/>
              </a:ext>
            </a:extLst>
          </p:cNvPr>
          <p:cNvSpPr>
            <a:spLocks noGrp="1"/>
          </p:cNvSpPr>
          <p:nvPr>
            <p:ph type="dt" sz="half" idx="10"/>
          </p:nvPr>
        </p:nvSpPr>
        <p:spPr/>
        <p:txBody>
          <a:bodyPr/>
          <a:lstStyle/>
          <a:p>
            <a:fld id="{09ECEE53-1C6A-EA4A-88E1-2D717B30C18F}" type="datetimeFigureOut">
              <a:rPr lang="pt-BR" smtClean="0"/>
              <a:t>15/05/2023</a:t>
            </a:fld>
            <a:endParaRPr lang="pt-BR"/>
          </a:p>
        </p:txBody>
      </p:sp>
      <p:sp>
        <p:nvSpPr>
          <p:cNvPr id="5" name="Espaço Reservado para Rodapé 4">
            <a:extLst>
              <a:ext uri="{FF2B5EF4-FFF2-40B4-BE49-F238E27FC236}">
                <a16:creationId xmlns:a16="http://schemas.microsoft.com/office/drawing/2014/main" id="{9B4E4C80-058D-6447-90D5-929C047D9AC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6C05D9C-4715-F049-9FD2-2045ADEF2B9B}"/>
              </a:ext>
            </a:extLst>
          </p:cNvPr>
          <p:cNvSpPr>
            <a:spLocks noGrp="1"/>
          </p:cNvSpPr>
          <p:nvPr>
            <p:ph type="sldNum" sz="quarter" idx="12"/>
          </p:nvPr>
        </p:nvSpPr>
        <p:spPr/>
        <p:txBody>
          <a:bodyPr/>
          <a:lstStyle/>
          <a:p>
            <a:fld id="{2772C29E-3F96-8C41-9B0C-0A18A02A8610}" type="slidenum">
              <a:rPr lang="pt-BR" smtClean="0"/>
              <a:t>‹nº›</a:t>
            </a:fld>
            <a:endParaRPr lang="pt-BR"/>
          </a:p>
        </p:txBody>
      </p:sp>
    </p:spTree>
    <p:extLst>
      <p:ext uri="{BB962C8B-B14F-4D97-AF65-F5344CB8AC3E}">
        <p14:creationId xmlns:p14="http://schemas.microsoft.com/office/powerpoint/2010/main" val="2411390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B2BE40-82D4-064D-A15F-6294031F6839}"/>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45A9939A-9E8D-0245-BFF6-4712C6B8EB8B}"/>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6B1ABF40-30E8-BB42-90F7-60748B1FA111}"/>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4F53AD9E-9A90-2A45-BD35-57C724B9E1C0}"/>
              </a:ext>
            </a:extLst>
          </p:cNvPr>
          <p:cNvSpPr>
            <a:spLocks noGrp="1"/>
          </p:cNvSpPr>
          <p:nvPr>
            <p:ph type="dt" sz="half" idx="10"/>
          </p:nvPr>
        </p:nvSpPr>
        <p:spPr/>
        <p:txBody>
          <a:bodyPr/>
          <a:lstStyle/>
          <a:p>
            <a:fld id="{09ECEE53-1C6A-EA4A-88E1-2D717B30C18F}" type="datetimeFigureOut">
              <a:rPr lang="pt-BR" smtClean="0"/>
              <a:t>15/05/2023</a:t>
            </a:fld>
            <a:endParaRPr lang="pt-BR"/>
          </a:p>
        </p:txBody>
      </p:sp>
      <p:sp>
        <p:nvSpPr>
          <p:cNvPr id="6" name="Espaço Reservado para Rodapé 5">
            <a:extLst>
              <a:ext uri="{FF2B5EF4-FFF2-40B4-BE49-F238E27FC236}">
                <a16:creationId xmlns:a16="http://schemas.microsoft.com/office/drawing/2014/main" id="{B451F34D-2B13-2F41-A3CC-F852D165AD58}"/>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F8020806-5BD3-D74B-87E4-3C01D1A4BAFC}"/>
              </a:ext>
            </a:extLst>
          </p:cNvPr>
          <p:cNvSpPr>
            <a:spLocks noGrp="1"/>
          </p:cNvSpPr>
          <p:nvPr>
            <p:ph type="sldNum" sz="quarter" idx="12"/>
          </p:nvPr>
        </p:nvSpPr>
        <p:spPr/>
        <p:txBody>
          <a:bodyPr/>
          <a:lstStyle/>
          <a:p>
            <a:fld id="{2772C29E-3F96-8C41-9B0C-0A18A02A8610}" type="slidenum">
              <a:rPr lang="pt-BR" smtClean="0"/>
              <a:t>‹nº›</a:t>
            </a:fld>
            <a:endParaRPr lang="pt-BR"/>
          </a:p>
        </p:txBody>
      </p:sp>
    </p:spTree>
    <p:extLst>
      <p:ext uri="{BB962C8B-B14F-4D97-AF65-F5344CB8AC3E}">
        <p14:creationId xmlns:p14="http://schemas.microsoft.com/office/powerpoint/2010/main" val="2640876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338C9B-FA9C-6842-87D0-2A0DEECF6D90}"/>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343D85CF-BB26-404D-80DE-E23422D787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CB457E90-B886-6F49-AFDC-2E09BE92328D}"/>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E141648A-9453-B34B-8BCD-9273C77515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F6D5CB86-A669-9641-B0C0-B95D81B95898}"/>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8F43B377-0417-354A-A1AC-0361DAC19199}"/>
              </a:ext>
            </a:extLst>
          </p:cNvPr>
          <p:cNvSpPr>
            <a:spLocks noGrp="1"/>
          </p:cNvSpPr>
          <p:nvPr>
            <p:ph type="dt" sz="half" idx="10"/>
          </p:nvPr>
        </p:nvSpPr>
        <p:spPr/>
        <p:txBody>
          <a:bodyPr/>
          <a:lstStyle/>
          <a:p>
            <a:fld id="{09ECEE53-1C6A-EA4A-88E1-2D717B30C18F}" type="datetimeFigureOut">
              <a:rPr lang="pt-BR" smtClean="0"/>
              <a:t>15/05/2023</a:t>
            </a:fld>
            <a:endParaRPr lang="pt-BR"/>
          </a:p>
        </p:txBody>
      </p:sp>
      <p:sp>
        <p:nvSpPr>
          <p:cNvPr id="8" name="Espaço Reservado para Rodapé 7">
            <a:extLst>
              <a:ext uri="{FF2B5EF4-FFF2-40B4-BE49-F238E27FC236}">
                <a16:creationId xmlns:a16="http://schemas.microsoft.com/office/drawing/2014/main" id="{4967201E-E39E-F545-A78A-D3514542BEA2}"/>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4FF9DA9B-E5A9-844D-967C-888B04FE5D61}"/>
              </a:ext>
            </a:extLst>
          </p:cNvPr>
          <p:cNvSpPr>
            <a:spLocks noGrp="1"/>
          </p:cNvSpPr>
          <p:nvPr>
            <p:ph type="sldNum" sz="quarter" idx="12"/>
          </p:nvPr>
        </p:nvSpPr>
        <p:spPr/>
        <p:txBody>
          <a:bodyPr/>
          <a:lstStyle/>
          <a:p>
            <a:fld id="{2772C29E-3F96-8C41-9B0C-0A18A02A8610}" type="slidenum">
              <a:rPr lang="pt-BR" smtClean="0"/>
              <a:t>‹nº›</a:t>
            </a:fld>
            <a:endParaRPr lang="pt-BR"/>
          </a:p>
        </p:txBody>
      </p:sp>
    </p:spTree>
    <p:extLst>
      <p:ext uri="{BB962C8B-B14F-4D97-AF65-F5344CB8AC3E}">
        <p14:creationId xmlns:p14="http://schemas.microsoft.com/office/powerpoint/2010/main" val="388652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BFA8F6-46F9-A24E-B881-C81FB1EF7D74}"/>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9EFDFC46-56EA-D346-8794-C416A917E5D8}"/>
              </a:ext>
            </a:extLst>
          </p:cNvPr>
          <p:cNvSpPr>
            <a:spLocks noGrp="1"/>
          </p:cNvSpPr>
          <p:nvPr>
            <p:ph type="dt" sz="half" idx="10"/>
          </p:nvPr>
        </p:nvSpPr>
        <p:spPr/>
        <p:txBody>
          <a:bodyPr/>
          <a:lstStyle/>
          <a:p>
            <a:fld id="{09ECEE53-1C6A-EA4A-88E1-2D717B30C18F}" type="datetimeFigureOut">
              <a:rPr lang="pt-BR" smtClean="0"/>
              <a:t>15/05/2023</a:t>
            </a:fld>
            <a:endParaRPr lang="pt-BR"/>
          </a:p>
        </p:txBody>
      </p:sp>
      <p:sp>
        <p:nvSpPr>
          <p:cNvPr id="4" name="Espaço Reservado para Rodapé 3">
            <a:extLst>
              <a:ext uri="{FF2B5EF4-FFF2-40B4-BE49-F238E27FC236}">
                <a16:creationId xmlns:a16="http://schemas.microsoft.com/office/drawing/2014/main" id="{AE255F08-DE3D-5142-B50D-32B3BE0B212B}"/>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2AFD1F41-767E-0F44-919A-B4EBABCE6AC0}"/>
              </a:ext>
            </a:extLst>
          </p:cNvPr>
          <p:cNvSpPr>
            <a:spLocks noGrp="1"/>
          </p:cNvSpPr>
          <p:nvPr>
            <p:ph type="sldNum" sz="quarter" idx="12"/>
          </p:nvPr>
        </p:nvSpPr>
        <p:spPr/>
        <p:txBody>
          <a:bodyPr/>
          <a:lstStyle/>
          <a:p>
            <a:fld id="{2772C29E-3F96-8C41-9B0C-0A18A02A8610}" type="slidenum">
              <a:rPr lang="pt-BR" smtClean="0"/>
              <a:t>‹nº›</a:t>
            </a:fld>
            <a:endParaRPr lang="pt-BR"/>
          </a:p>
        </p:txBody>
      </p:sp>
    </p:spTree>
    <p:extLst>
      <p:ext uri="{BB962C8B-B14F-4D97-AF65-F5344CB8AC3E}">
        <p14:creationId xmlns:p14="http://schemas.microsoft.com/office/powerpoint/2010/main" val="1019564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99190857-5202-2745-B9B5-B072DC18BB3A}"/>
              </a:ext>
            </a:extLst>
          </p:cNvPr>
          <p:cNvSpPr>
            <a:spLocks noGrp="1"/>
          </p:cNvSpPr>
          <p:nvPr>
            <p:ph type="dt" sz="half" idx="10"/>
          </p:nvPr>
        </p:nvSpPr>
        <p:spPr/>
        <p:txBody>
          <a:bodyPr/>
          <a:lstStyle/>
          <a:p>
            <a:fld id="{09ECEE53-1C6A-EA4A-88E1-2D717B30C18F}" type="datetimeFigureOut">
              <a:rPr lang="pt-BR" smtClean="0"/>
              <a:t>15/05/2023</a:t>
            </a:fld>
            <a:endParaRPr lang="pt-BR"/>
          </a:p>
        </p:txBody>
      </p:sp>
      <p:sp>
        <p:nvSpPr>
          <p:cNvPr id="3" name="Espaço Reservado para Rodapé 2">
            <a:extLst>
              <a:ext uri="{FF2B5EF4-FFF2-40B4-BE49-F238E27FC236}">
                <a16:creationId xmlns:a16="http://schemas.microsoft.com/office/drawing/2014/main" id="{F82312E5-AE19-CE4F-8BA4-C007A73C4F95}"/>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096399B4-97F0-F94D-9BFE-66FBA81E769E}"/>
              </a:ext>
            </a:extLst>
          </p:cNvPr>
          <p:cNvSpPr>
            <a:spLocks noGrp="1"/>
          </p:cNvSpPr>
          <p:nvPr>
            <p:ph type="sldNum" sz="quarter" idx="12"/>
          </p:nvPr>
        </p:nvSpPr>
        <p:spPr/>
        <p:txBody>
          <a:bodyPr/>
          <a:lstStyle/>
          <a:p>
            <a:fld id="{2772C29E-3F96-8C41-9B0C-0A18A02A8610}" type="slidenum">
              <a:rPr lang="pt-BR" smtClean="0"/>
              <a:t>‹nº›</a:t>
            </a:fld>
            <a:endParaRPr lang="pt-BR"/>
          </a:p>
        </p:txBody>
      </p:sp>
    </p:spTree>
    <p:extLst>
      <p:ext uri="{BB962C8B-B14F-4D97-AF65-F5344CB8AC3E}">
        <p14:creationId xmlns:p14="http://schemas.microsoft.com/office/powerpoint/2010/main" val="3244370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481D95-1963-774E-8967-9D99088B2731}"/>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725F315C-D07B-5F4E-95DB-75555BD10C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DD3F2269-AC85-DF43-9B1E-A25F41EC36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7786929D-D076-AC4F-A858-F9473FFEDE50}"/>
              </a:ext>
            </a:extLst>
          </p:cNvPr>
          <p:cNvSpPr>
            <a:spLocks noGrp="1"/>
          </p:cNvSpPr>
          <p:nvPr>
            <p:ph type="dt" sz="half" idx="10"/>
          </p:nvPr>
        </p:nvSpPr>
        <p:spPr/>
        <p:txBody>
          <a:bodyPr/>
          <a:lstStyle/>
          <a:p>
            <a:fld id="{09ECEE53-1C6A-EA4A-88E1-2D717B30C18F}" type="datetimeFigureOut">
              <a:rPr lang="pt-BR" smtClean="0"/>
              <a:t>15/05/2023</a:t>
            </a:fld>
            <a:endParaRPr lang="pt-BR"/>
          </a:p>
        </p:txBody>
      </p:sp>
      <p:sp>
        <p:nvSpPr>
          <p:cNvPr id="6" name="Espaço Reservado para Rodapé 5">
            <a:extLst>
              <a:ext uri="{FF2B5EF4-FFF2-40B4-BE49-F238E27FC236}">
                <a16:creationId xmlns:a16="http://schemas.microsoft.com/office/drawing/2014/main" id="{87DC1A62-019A-C444-A5C3-8B899C12CE4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349ACBC7-CF23-9F4D-A140-022E25C1C8EE}"/>
              </a:ext>
            </a:extLst>
          </p:cNvPr>
          <p:cNvSpPr>
            <a:spLocks noGrp="1"/>
          </p:cNvSpPr>
          <p:nvPr>
            <p:ph type="sldNum" sz="quarter" idx="12"/>
          </p:nvPr>
        </p:nvSpPr>
        <p:spPr/>
        <p:txBody>
          <a:bodyPr/>
          <a:lstStyle/>
          <a:p>
            <a:fld id="{2772C29E-3F96-8C41-9B0C-0A18A02A8610}" type="slidenum">
              <a:rPr lang="pt-BR" smtClean="0"/>
              <a:t>‹nº›</a:t>
            </a:fld>
            <a:endParaRPr lang="pt-BR"/>
          </a:p>
        </p:txBody>
      </p:sp>
    </p:spTree>
    <p:extLst>
      <p:ext uri="{BB962C8B-B14F-4D97-AF65-F5344CB8AC3E}">
        <p14:creationId xmlns:p14="http://schemas.microsoft.com/office/powerpoint/2010/main" val="2095993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D52B38-0330-774D-81AF-230C0BE6959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6E5714FD-0102-6640-A4F3-61DFDD50EE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53BE1A87-C074-1646-9B00-DC9B376331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1F24B46A-55DF-9046-80E2-9CF4F1CF2312}"/>
              </a:ext>
            </a:extLst>
          </p:cNvPr>
          <p:cNvSpPr>
            <a:spLocks noGrp="1"/>
          </p:cNvSpPr>
          <p:nvPr>
            <p:ph type="dt" sz="half" idx="10"/>
          </p:nvPr>
        </p:nvSpPr>
        <p:spPr/>
        <p:txBody>
          <a:bodyPr/>
          <a:lstStyle/>
          <a:p>
            <a:fld id="{09ECEE53-1C6A-EA4A-88E1-2D717B30C18F}" type="datetimeFigureOut">
              <a:rPr lang="pt-BR" smtClean="0"/>
              <a:t>15/05/2023</a:t>
            </a:fld>
            <a:endParaRPr lang="pt-BR"/>
          </a:p>
        </p:txBody>
      </p:sp>
      <p:sp>
        <p:nvSpPr>
          <p:cNvPr id="6" name="Espaço Reservado para Rodapé 5">
            <a:extLst>
              <a:ext uri="{FF2B5EF4-FFF2-40B4-BE49-F238E27FC236}">
                <a16:creationId xmlns:a16="http://schemas.microsoft.com/office/drawing/2014/main" id="{8D5D1B7E-4A69-FB48-8FB7-508F1CCF6CDF}"/>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84FE691-E112-CE4A-BF4E-976AD22E1FBA}"/>
              </a:ext>
            </a:extLst>
          </p:cNvPr>
          <p:cNvSpPr>
            <a:spLocks noGrp="1"/>
          </p:cNvSpPr>
          <p:nvPr>
            <p:ph type="sldNum" sz="quarter" idx="12"/>
          </p:nvPr>
        </p:nvSpPr>
        <p:spPr/>
        <p:txBody>
          <a:bodyPr/>
          <a:lstStyle/>
          <a:p>
            <a:fld id="{2772C29E-3F96-8C41-9B0C-0A18A02A8610}" type="slidenum">
              <a:rPr lang="pt-BR" smtClean="0"/>
              <a:t>‹nº›</a:t>
            </a:fld>
            <a:endParaRPr lang="pt-BR"/>
          </a:p>
        </p:txBody>
      </p:sp>
    </p:spTree>
    <p:extLst>
      <p:ext uri="{BB962C8B-B14F-4D97-AF65-F5344CB8AC3E}">
        <p14:creationId xmlns:p14="http://schemas.microsoft.com/office/powerpoint/2010/main" val="1428387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FE5E7E82-FB5F-DD48-B103-C9D7848895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1A2940A1-F6C3-5D43-A901-1EC6EBA1FD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389EF33-5966-494E-8607-97FA143E03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ECEE53-1C6A-EA4A-88E1-2D717B30C18F}" type="datetimeFigureOut">
              <a:rPr lang="pt-BR" smtClean="0"/>
              <a:t>15/05/2023</a:t>
            </a:fld>
            <a:endParaRPr lang="pt-BR"/>
          </a:p>
        </p:txBody>
      </p:sp>
      <p:sp>
        <p:nvSpPr>
          <p:cNvPr id="5" name="Espaço Reservado para Rodapé 4">
            <a:extLst>
              <a:ext uri="{FF2B5EF4-FFF2-40B4-BE49-F238E27FC236}">
                <a16:creationId xmlns:a16="http://schemas.microsoft.com/office/drawing/2014/main" id="{379FE63D-E445-AC4C-8DBE-EFABEE5EA2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E78F36AB-E4FE-7B40-9FBB-2BBC64DD2F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72C29E-3F96-8C41-9B0C-0A18A02A8610}" type="slidenum">
              <a:rPr lang="pt-BR" smtClean="0"/>
              <a:t>‹nº›</a:t>
            </a:fld>
            <a:endParaRPr lang="pt-BR"/>
          </a:p>
        </p:txBody>
      </p:sp>
    </p:spTree>
    <p:extLst>
      <p:ext uri="{BB962C8B-B14F-4D97-AF65-F5344CB8AC3E}">
        <p14:creationId xmlns:p14="http://schemas.microsoft.com/office/powerpoint/2010/main" val="1919168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hyperlink" Target="http://www.planalto.gov.br/ccivil_03/_Ato2007-2010/2007/Lei/L11638.htm#art1" TargetMode="External"/><Relationship Id="rId2" Type="http://schemas.openxmlformats.org/officeDocument/2006/relationships/hyperlink" Target="http://www.planalto.gov.br/ccivil_03/_Ato2007-2010/2009/Lei/L11941.htm#art37"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planalto.gov.br/ccivil_03/_Ato2007-2010/2009/Lei/L11941.htm#art37"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24BFD5-D814-402B-B6C4-EEF6AE14B0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F6442DD-DF8B-F94F-B9B8-3CAFE9ED8FF3}"/>
              </a:ext>
            </a:extLst>
          </p:cNvPr>
          <p:cNvSpPr>
            <a:spLocks noGrp="1"/>
          </p:cNvSpPr>
          <p:nvPr>
            <p:ph type="ctrTitle"/>
          </p:nvPr>
        </p:nvSpPr>
        <p:spPr>
          <a:xfrm>
            <a:off x="838200" y="1122362"/>
            <a:ext cx="6281928" cy="4135437"/>
          </a:xfrm>
        </p:spPr>
        <p:txBody>
          <a:bodyPr>
            <a:normAutofit/>
          </a:bodyPr>
          <a:lstStyle/>
          <a:p>
            <a:pPr algn="l"/>
            <a:r>
              <a:rPr lang="pt-BR" sz="4100" dirty="0"/>
              <a:t>Finanças da Companhia: capital social, escrituração e demonstrações financeiras</a:t>
            </a:r>
            <a:r>
              <a:rPr lang="pt-BR" sz="4100"/>
              <a:t>. </a:t>
            </a:r>
            <a:br>
              <a:rPr lang="pt-BR" sz="4100"/>
            </a:br>
            <a:endParaRPr lang="pt-BR" sz="4100" dirty="0"/>
          </a:p>
        </p:txBody>
      </p:sp>
      <p:sp>
        <p:nvSpPr>
          <p:cNvPr id="10" name="Rectangle 10">
            <a:extLst>
              <a:ext uri="{FF2B5EF4-FFF2-40B4-BE49-F238E27FC236}">
                <a16:creationId xmlns:a16="http://schemas.microsoft.com/office/drawing/2014/main" id="{36FED7E8-9A97-475F-9FA4-113410D443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6139" y="1031284"/>
            <a:ext cx="3647661" cy="4436126"/>
          </a:xfrm>
          <a:custGeom>
            <a:avLst/>
            <a:gdLst>
              <a:gd name="connsiteX0" fmla="*/ 0 w 3647661"/>
              <a:gd name="connsiteY0" fmla="*/ 0 h 4436126"/>
              <a:gd name="connsiteX1" fmla="*/ 498514 w 3647661"/>
              <a:gd name="connsiteY1" fmla="*/ 0 h 4436126"/>
              <a:gd name="connsiteX2" fmla="*/ 1069981 w 3647661"/>
              <a:gd name="connsiteY2" fmla="*/ 0 h 4436126"/>
              <a:gd name="connsiteX3" fmla="*/ 1714401 w 3647661"/>
              <a:gd name="connsiteY3" fmla="*/ 0 h 4436126"/>
              <a:gd name="connsiteX4" fmla="*/ 2285868 w 3647661"/>
              <a:gd name="connsiteY4" fmla="*/ 0 h 4436126"/>
              <a:gd name="connsiteX5" fmla="*/ 2784381 w 3647661"/>
              <a:gd name="connsiteY5" fmla="*/ 0 h 4436126"/>
              <a:gd name="connsiteX6" fmla="*/ 3647661 w 3647661"/>
              <a:gd name="connsiteY6" fmla="*/ 0 h 4436126"/>
              <a:gd name="connsiteX7" fmla="*/ 3647661 w 3647661"/>
              <a:gd name="connsiteY7" fmla="*/ 633732 h 4436126"/>
              <a:gd name="connsiteX8" fmla="*/ 3647661 w 3647661"/>
              <a:gd name="connsiteY8" fmla="*/ 1267465 h 4436126"/>
              <a:gd name="connsiteX9" fmla="*/ 3647661 w 3647661"/>
              <a:gd name="connsiteY9" fmla="*/ 1768113 h 4436126"/>
              <a:gd name="connsiteX10" fmla="*/ 3647661 w 3647661"/>
              <a:gd name="connsiteY10" fmla="*/ 2446207 h 4436126"/>
              <a:gd name="connsiteX11" fmla="*/ 3647661 w 3647661"/>
              <a:gd name="connsiteY11" fmla="*/ 2946855 h 4436126"/>
              <a:gd name="connsiteX12" fmla="*/ 3647661 w 3647661"/>
              <a:gd name="connsiteY12" fmla="*/ 3580587 h 4436126"/>
              <a:gd name="connsiteX13" fmla="*/ 3647661 w 3647661"/>
              <a:gd name="connsiteY13" fmla="*/ 4436126 h 4436126"/>
              <a:gd name="connsiteX14" fmla="*/ 3039718 w 3647661"/>
              <a:gd name="connsiteY14" fmla="*/ 4436126 h 4436126"/>
              <a:gd name="connsiteX15" fmla="*/ 2431774 w 3647661"/>
              <a:gd name="connsiteY15" fmla="*/ 4436126 h 4436126"/>
              <a:gd name="connsiteX16" fmla="*/ 1823831 w 3647661"/>
              <a:gd name="connsiteY16" fmla="*/ 4436126 h 4436126"/>
              <a:gd name="connsiteX17" fmla="*/ 1288840 w 3647661"/>
              <a:gd name="connsiteY17" fmla="*/ 4436126 h 4436126"/>
              <a:gd name="connsiteX18" fmla="*/ 607943 w 3647661"/>
              <a:gd name="connsiteY18" fmla="*/ 4436126 h 4436126"/>
              <a:gd name="connsiteX19" fmla="*/ 0 w 3647661"/>
              <a:gd name="connsiteY19" fmla="*/ 4436126 h 4436126"/>
              <a:gd name="connsiteX20" fmla="*/ 0 w 3647661"/>
              <a:gd name="connsiteY20" fmla="*/ 3758032 h 4436126"/>
              <a:gd name="connsiteX21" fmla="*/ 0 w 3647661"/>
              <a:gd name="connsiteY21" fmla="*/ 3035578 h 4436126"/>
              <a:gd name="connsiteX22" fmla="*/ 0 w 3647661"/>
              <a:gd name="connsiteY22" fmla="*/ 2401845 h 4436126"/>
              <a:gd name="connsiteX23" fmla="*/ 0 w 3647661"/>
              <a:gd name="connsiteY23" fmla="*/ 1768113 h 4436126"/>
              <a:gd name="connsiteX24" fmla="*/ 0 w 3647661"/>
              <a:gd name="connsiteY24" fmla="*/ 1178742 h 4436126"/>
              <a:gd name="connsiteX25" fmla="*/ 0 w 3647661"/>
              <a:gd name="connsiteY25" fmla="*/ 589371 h 4436126"/>
              <a:gd name="connsiteX26" fmla="*/ 0 w 3647661"/>
              <a:gd name="connsiteY26" fmla="*/ 0 h 443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647661" h="4436126" fill="none" extrusionOk="0">
                <a:moveTo>
                  <a:pt x="0" y="0"/>
                </a:moveTo>
                <a:cubicBezTo>
                  <a:pt x="116158" y="-16963"/>
                  <a:pt x="364681" y="-4006"/>
                  <a:pt x="498514" y="0"/>
                </a:cubicBezTo>
                <a:cubicBezTo>
                  <a:pt x="632347" y="4006"/>
                  <a:pt x="950865" y="15164"/>
                  <a:pt x="1069981" y="0"/>
                </a:cubicBezTo>
                <a:cubicBezTo>
                  <a:pt x="1189097" y="-15164"/>
                  <a:pt x="1556518" y="-23132"/>
                  <a:pt x="1714401" y="0"/>
                </a:cubicBezTo>
                <a:cubicBezTo>
                  <a:pt x="1872284" y="23132"/>
                  <a:pt x="2015985" y="9364"/>
                  <a:pt x="2285868" y="0"/>
                </a:cubicBezTo>
                <a:cubicBezTo>
                  <a:pt x="2555751" y="-9364"/>
                  <a:pt x="2555148" y="14141"/>
                  <a:pt x="2784381" y="0"/>
                </a:cubicBezTo>
                <a:cubicBezTo>
                  <a:pt x="3013614" y="-14141"/>
                  <a:pt x="3216105" y="-3763"/>
                  <a:pt x="3647661" y="0"/>
                </a:cubicBezTo>
                <a:cubicBezTo>
                  <a:pt x="3623206" y="221859"/>
                  <a:pt x="3622213" y="458853"/>
                  <a:pt x="3647661" y="633732"/>
                </a:cubicBezTo>
                <a:cubicBezTo>
                  <a:pt x="3673109" y="808611"/>
                  <a:pt x="3674779" y="1138417"/>
                  <a:pt x="3647661" y="1267465"/>
                </a:cubicBezTo>
                <a:cubicBezTo>
                  <a:pt x="3620543" y="1396513"/>
                  <a:pt x="3664792" y="1625185"/>
                  <a:pt x="3647661" y="1768113"/>
                </a:cubicBezTo>
                <a:cubicBezTo>
                  <a:pt x="3630530" y="1911041"/>
                  <a:pt x="3671056" y="2135008"/>
                  <a:pt x="3647661" y="2446207"/>
                </a:cubicBezTo>
                <a:cubicBezTo>
                  <a:pt x="3624266" y="2757406"/>
                  <a:pt x="3642702" y="2713342"/>
                  <a:pt x="3647661" y="2946855"/>
                </a:cubicBezTo>
                <a:cubicBezTo>
                  <a:pt x="3652620" y="3180368"/>
                  <a:pt x="3664319" y="3290221"/>
                  <a:pt x="3647661" y="3580587"/>
                </a:cubicBezTo>
                <a:cubicBezTo>
                  <a:pt x="3631003" y="3870953"/>
                  <a:pt x="3617531" y="4259425"/>
                  <a:pt x="3647661" y="4436126"/>
                </a:cubicBezTo>
                <a:cubicBezTo>
                  <a:pt x="3523929" y="4410412"/>
                  <a:pt x="3241413" y="4436068"/>
                  <a:pt x="3039718" y="4436126"/>
                </a:cubicBezTo>
                <a:cubicBezTo>
                  <a:pt x="2838023" y="4436184"/>
                  <a:pt x="2630387" y="4431142"/>
                  <a:pt x="2431774" y="4436126"/>
                </a:cubicBezTo>
                <a:cubicBezTo>
                  <a:pt x="2233161" y="4441110"/>
                  <a:pt x="2003296" y="4449826"/>
                  <a:pt x="1823831" y="4436126"/>
                </a:cubicBezTo>
                <a:cubicBezTo>
                  <a:pt x="1644366" y="4422426"/>
                  <a:pt x="1399453" y="4442442"/>
                  <a:pt x="1288840" y="4436126"/>
                </a:cubicBezTo>
                <a:cubicBezTo>
                  <a:pt x="1178227" y="4429810"/>
                  <a:pt x="793482" y="4411099"/>
                  <a:pt x="607943" y="4436126"/>
                </a:cubicBezTo>
                <a:cubicBezTo>
                  <a:pt x="422404" y="4461153"/>
                  <a:pt x="158703" y="4453091"/>
                  <a:pt x="0" y="4436126"/>
                </a:cubicBezTo>
                <a:cubicBezTo>
                  <a:pt x="8129" y="4099466"/>
                  <a:pt x="23502" y="4014012"/>
                  <a:pt x="0" y="3758032"/>
                </a:cubicBezTo>
                <a:cubicBezTo>
                  <a:pt x="-23502" y="3502052"/>
                  <a:pt x="8018" y="3295661"/>
                  <a:pt x="0" y="3035578"/>
                </a:cubicBezTo>
                <a:cubicBezTo>
                  <a:pt x="-8018" y="2775495"/>
                  <a:pt x="-8720" y="2595880"/>
                  <a:pt x="0" y="2401845"/>
                </a:cubicBezTo>
                <a:cubicBezTo>
                  <a:pt x="8720" y="2207810"/>
                  <a:pt x="9279" y="1982551"/>
                  <a:pt x="0" y="1768113"/>
                </a:cubicBezTo>
                <a:cubicBezTo>
                  <a:pt x="-9279" y="1553675"/>
                  <a:pt x="7090" y="1354447"/>
                  <a:pt x="0" y="1178742"/>
                </a:cubicBezTo>
                <a:cubicBezTo>
                  <a:pt x="-7090" y="1003037"/>
                  <a:pt x="-23786" y="768334"/>
                  <a:pt x="0" y="589371"/>
                </a:cubicBezTo>
                <a:cubicBezTo>
                  <a:pt x="23786" y="410408"/>
                  <a:pt x="-16955" y="242082"/>
                  <a:pt x="0" y="0"/>
                </a:cubicBezTo>
                <a:close/>
              </a:path>
              <a:path w="3647661" h="4436126" stroke="0" extrusionOk="0">
                <a:moveTo>
                  <a:pt x="0" y="0"/>
                </a:moveTo>
                <a:cubicBezTo>
                  <a:pt x="171149" y="-7244"/>
                  <a:pt x="374684" y="2591"/>
                  <a:pt x="534990" y="0"/>
                </a:cubicBezTo>
                <a:cubicBezTo>
                  <a:pt x="695296" y="-2591"/>
                  <a:pt x="907320" y="7483"/>
                  <a:pt x="1069981" y="0"/>
                </a:cubicBezTo>
                <a:cubicBezTo>
                  <a:pt x="1232642" y="-7483"/>
                  <a:pt x="1543604" y="-26203"/>
                  <a:pt x="1677924" y="0"/>
                </a:cubicBezTo>
                <a:cubicBezTo>
                  <a:pt x="1812244" y="26203"/>
                  <a:pt x="2140632" y="31361"/>
                  <a:pt x="2322344" y="0"/>
                </a:cubicBezTo>
                <a:cubicBezTo>
                  <a:pt x="2504056" y="-31361"/>
                  <a:pt x="2658834" y="3381"/>
                  <a:pt x="2893811" y="0"/>
                </a:cubicBezTo>
                <a:cubicBezTo>
                  <a:pt x="3128788" y="-3381"/>
                  <a:pt x="3338741" y="-10376"/>
                  <a:pt x="3647661" y="0"/>
                </a:cubicBezTo>
                <a:cubicBezTo>
                  <a:pt x="3628986" y="244498"/>
                  <a:pt x="3624774" y="362520"/>
                  <a:pt x="3647661" y="545010"/>
                </a:cubicBezTo>
                <a:cubicBezTo>
                  <a:pt x="3670549" y="727500"/>
                  <a:pt x="3619543" y="968439"/>
                  <a:pt x="3647661" y="1134381"/>
                </a:cubicBezTo>
                <a:cubicBezTo>
                  <a:pt x="3675779" y="1300323"/>
                  <a:pt x="3670065" y="1646297"/>
                  <a:pt x="3647661" y="1856836"/>
                </a:cubicBezTo>
                <a:cubicBezTo>
                  <a:pt x="3625257" y="2067375"/>
                  <a:pt x="3632904" y="2315399"/>
                  <a:pt x="3647661" y="2490568"/>
                </a:cubicBezTo>
                <a:cubicBezTo>
                  <a:pt x="3662418" y="2665737"/>
                  <a:pt x="3616073" y="2880164"/>
                  <a:pt x="3647661" y="3124300"/>
                </a:cubicBezTo>
                <a:cubicBezTo>
                  <a:pt x="3679249" y="3368436"/>
                  <a:pt x="3677361" y="3519722"/>
                  <a:pt x="3647661" y="3758032"/>
                </a:cubicBezTo>
                <a:cubicBezTo>
                  <a:pt x="3617961" y="3996342"/>
                  <a:pt x="3615180" y="4147465"/>
                  <a:pt x="3647661" y="4436126"/>
                </a:cubicBezTo>
                <a:cubicBezTo>
                  <a:pt x="3506685" y="4421969"/>
                  <a:pt x="3266652" y="4433618"/>
                  <a:pt x="3149147" y="4436126"/>
                </a:cubicBezTo>
                <a:cubicBezTo>
                  <a:pt x="3031642" y="4438634"/>
                  <a:pt x="2832267" y="4432536"/>
                  <a:pt x="2650634" y="4436126"/>
                </a:cubicBezTo>
                <a:cubicBezTo>
                  <a:pt x="2469001" y="4439716"/>
                  <a:pt x="2324677" y="4416284"/>
                  <a:pt x="2042690" y="4436126"/>
                </a:cubicBezTo>
                <a:cubicBezTo>
                  <a:pt x="1760703" y="4455968"/>
                  <a:pt x="1686949" y="4416099"/>
                  <a:pt x="1398270" y="4436126"/>
                </a:cubicBezTo>
                <a:cubicBezTo>
                  <a:pt x="1109591" y="4456153"/>
                  <a:pt x="1071585" y="4455485"/>
                  <a:pt x="899756" y="4436126"/>
                </a:cubicBezTo>
                <a:cubicBezTo>
                  <a:pt x="727927" y="4416767"/>
                  <a:pt x="344407" y="4430463"/>
                  <a:pt x="0" y="4436126"/>
                </a:cubicBezTo>
                <a:cubicBezTo>
                  <a:pt x="5440" y="4303018"/>
                  <a:pt x="91" y="4161914"/>
                  <a:pt x="0" y="3891116"/>
                </a:cubicBezTo>
                <a:cubicBezTo>
                  <a:pt x="-91" y="3620318"/>
                  <a:pt x="-11601" y="3462294"/>
                  <a:pt x="0" y="3301745"/>
                </a:cubicBezTo>
                <a:cubicBezTo>
                  <a:pt x="11601" y="3141196"/>
                  <a:pt x="22776" y="2916996"/>
                  <a:pt x="0" y="2756735"/>
                </a:cubicBezTo>
                <a:cubicBezTo>
                  <a:pt x="-22776" y="2596474"/>
                  <a:pt x="5257" y="2440491"/>
                  <a:pt x="0" y="2256087"/>
                </a:cubicBezTo>
                <a:cubicBezTo>
                  <a:pt x="-5257" y="2071683"/>
                  <a:pt x="20189" y="1902567"/>
                  <a:pt x="0" y="1666716"/>
                </a:cubicBezTo>
                <a:cubicBezTo>
                  <a:pt x="-20189" y="1430865"/>
                  <a:pt x="-21241" y="1161108"/>
                  <a:pt x="0" y="988622"/>
                </a:cubicBezTo>
                <a:cubicBezTo>
                  <a:pt x="21241" y="816136"/>
                  <a:pt x="17108" y="406740"/>
                  <a:pt x="0" y="0"/>
                </a:cubicBezTo>
                <a:close/>
              </a:path>
            </a:pathLst>
          </a:custGeom>
          <a:solidFill>
            <a:schemeClr val="accent2"/>
          </a:solidFill>
          <a:ln w="57150">
            <a:solidFill>
              <a:schemeClr val="accent2"/>
            </a:solidFill>
            <a:extLst>
              <a:ext uri="{C807C97D-BFC1-408E-A445-0C87EB9F89A2}">
                <ask:lineSketchStyleProps xmlns:ask="http://schemas.microsoft.com/office/drawing/2018/sketchyshapes" sd="68728339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ítulo 2">
            <a:extLst>
              <a:ext uri="{FF2B5EF4-FFF2-40B4-BE49-F238E27FC236}">
                <a16:creationId xmlns:a16="http://schemas.microsoft.com/office/drawing/2014/main" id="{7D8389C2-4C70-3848-92D1-012FC52FD595}"/>
              </a:ext>
            </a:extLst>
          </p:cNvPr>
          <p:cNvSpPr>
            <a:spLocks noGrp="1"/>
          </p:cNvSpPr>
          <p:nvPr>
            <p:ph type="subTitle" idx="1"/>
          </p:nvPr>
        </p:nvSpPr>
        <p:spPr>
          <a:xfrm>
            <a:off x="7928114" y="1232452"/>
            <a:ext cx="3200400" cy="3850919"/>
          </a:xfrm>
        </p:spPr>
        <p:txBody>
          <a:bodyPr anchor="b">
            <a:normAutofit/>
          </a:bodyPr>
          <a:lstStyle/>
          <a:p>
            <a:pPr algn="l"/>
            <a:endParaRPr lang="pt-BR">
              <a:solidFill>
                <a:srgbClr val="FFFFFF"/>
              </a:solidFill>
            </a:endParaRPr>
          </a:p>
          <a:p>
            <a:pPr algn="l"/>
            <a:r>
              <a:rPr lang="pt-BR">
                <a:solidFill>
                  <a:srgbClr val="FFFFFF"/>
                </a:solidFill>
              </a:rPr>
              <a:t>Professor Doutor Ruy Pereira Camilo Junior</a:t>
            </a:r>
          </a:p>
        </p:txBody>
      </p:sp>
      <p:sp>
        <p:nvSpPr>
          <p:cNvPr id="12" name="sketch line">
            <a:extLst>
              <a:ext uri="{FF2B5EF4-FFF2-40B4-BE49-F238E27FC236}">
                <a16:creationId xmlns:a16="http://schemas.microsoft.com/office/drawing/2014/main" id="{2A39B854-4B6C-4F7F-A602-6F97770CED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439978"/>
            <a:ext cx="6281928" cy="18288"/>
          </a:xfrm>
          <a:custGeom>
            <a:avLst/>
            <a:gdLst>
              <a:gd name="connsiteX0" fmla="*/ 0 w 6281928"/>
              <a:gd name="connsiteY0" fmla="*/ 0 h 18288"/>
              <a:gd name="connsiteX1" fmla="*/ 572353 w 6281928"/>
              <a:gd name="connsiteY1" fmla="*/ 0 h 18288"/>
              <a:gd name="connsiteX2" fmla="*/ 1207526 w 6281928"/>
              <a:gd name="connsiteY2" fmla="*/ 0 h 18288"/>
              <a:gd name="connsiteX3" fmla="*/ 1779880 w 6281928"/>
              <a:gd name="connsiteY3" fmla="*/ 0 h 18288"/>
              <a:gd name="connsiteX4" fmla="*/ 2540691 w 6281928"/>
              <a:gd name="connsiteY4" fmla="*/ 0 h 18288"/>
              <a:gd name="connsiteX5" fmla="*/ 3238683 w 6281928"/>
              <a:gd name="connsiteY5" fmla="*/ 0 h 18288"/>
              <a:gd name="connsiteX6" fmla="*/ 3936675 w 6281928"/>
              <a:gd name="connsiteY6" fmla="*/ 0 h 18288"/>
              <a:gd name="connsiteX7" fmla="*/ 4760305 w 6281928"/>
              <a:gd name="connsiteY7" fmla="*/ 0 h 18288"/>
              <a:gd name="connsiteX8" fmla="*/ 5521117 w 6281928"/>
              <a:gd name="connsiteY8" fmla="*/ 0 h 18288"/>
              <a:gd name="connsiteX9" fmla="*/ 6281928 w 6281928"/>
              <a:gd name="connsiteY9" fmla="*/ 0 h 18288"/>
              <a:gd name="connsiteX10" fmla="*/ 6281928 w 6281928"/>
              <a:gd name="connsiteY10" fmla="*/ 18288 h 18288"/>
              <a:gd name="connsiteX11" fmla="*/ 5772394 w 6281928"/>
              <a:gd name="connsiteY11" fmla="*/ 18288 h 18288"/>
              <a:gd name="connsiteX12" fmla="*/ 5200040 w 6281928"/>
              <a:gd name="connsiteY12" fmla="*/ 18288 h 18288"/>
              <a:gd name="connsiteX13" fmla="*/ 4439229 w 6281928"/>
              <a:gd name="connsiteY13" fmla="*/ 18288 h 18288"/>
              <a:gd name="connsiteX14" fmla="*/ 3615599 w 6281928"/>
              <a:gd name="connsiteY14" fmla="*/ 18288 h 18288"/>
              <a:gd name="connsiteX15" fmla="*/ 2980426 w 6281928"/>
              <a:gd name="connsiteY15" fmla="*/ 18288 h 18288"/>
              <a:gd name="connsiteX16" fmla="*/ 2156795 w 6281928"/>
              <a:gd name="connsiteY16" fmla="*/ 18288 h 18288"/>
              <a:gd name="connsiteX17" fmla="*/ 1584442 w 6281928"/>
              <a:gd name="connsiteY17" fmla="*/ 18288 h 18288"/>
              <a:gd name="connsiteX18" fmla="*/ 1074908 w 6281928"/>
              <a:gd name="connsiteY18" fmla="*/ 18288 h 18288"/>
              <a:gd name="connsiteX19" fmla="*/ 0 w 6281928"/>
              <a:gd name="connsiteY19" fmla="*/ 18288 h 18288"/>
              <a:gd name="connsiteX20" fmla="*/ 0 w 6281928"/>
              <a:gd name="connsiteY2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81928" h="18288" fill="none" extrusionOk="0">
                <a:moveTo>
                  <a:pt x="0" y="0"/>
                </a:moveTo>
                <a:cubicBezTo>
                  <a:pt x="205960" y="24870"/>
                  <a:pt x="343550" y="5918"/>
                  <a:pt x="572353" y="0"/>
                </a:cubicBezTo>
                <a:cubicBezTo>
                  <a:pt x="801156" y="-5918"/>
                  <a:pt x="1015649" y="-11381"/>
                  <a:pt x="1207526" y="0"/>
                </a:cubicBezTo>
                <a:cubicBezTo>
                  <a:pt x="1399403" y="11381"/>
                  <a:pt x="1549725" y="7866"/>
                  <a:pt x="1779880" y="0"/>
                </a:cubicBezTo>
                <a:cubicBezTo>
                  <a:pt x="2010035" y="-7866"/>
                  <a:pt x="2190674" y="12826"/>
                  <a:pt x="2540691" y="0"/>
                </a:cubicBezTo>
                <a:cubicBezTo>
                  <a:pt x="2890708" y="-12826"/>
                  <a:pt x="3025718" y="-18534"/>
                  <a:pt x="3238683" y="0"/>
                </a:cubicBezTo>
                <a:cubicBezTo>
                  <a:pt x="3451648" y="18534"/>
                  <a:pt x="3603947" y="14884"/>
                  <a:pt x="3936675" y="0"/>
                </a:cubicBezTo>
                <a:cubicBezTo>
                  <a:pt x="4269403" y="-14884"/>
                  <a:pt x="4480718" y="-24607"/>
                  <a:pt x="4760305" y="0"/>
                </a:cubicBezTo>
                <a:cubicBezTo>
                  <a:pt x="5039892" y="24607"/>
                  <a:pt x="5359549" y="-31311"/>
                  <a:pt x="5521117" y="0"/>
                </a:cubicBezTo>
                <a:cubicBezTo>
                  <a:pt x="5682685" y="31311"/>
                  <a:pt x="5986067" y="-12593"/>
                  <a:pt x="6281928" y="0"/>
                </a:cubicBezTo>
                <a:cubicBezTo>
                  <a:pt x="6282307" y="7355"/>
                  <a:pt x="6282212" y="10249"/>
                  <a:pt x="6281928" y="18288"/>
                </a:cubicBezTo>
                <a:cubicBezTo>
                  <a:pt x="6078981" y="8428"/>
                  <a:pt x="5961061" y="2290"/>
                  <a:pt x="5772394" y="18288"/>
                </a:cubicBezTo>
                <a:cubicBezTo>
                  <a:pt x="5583727" y="34286"/>
                  <a:pt x="5329968" y="24208"/>
                  <a:pt x="5200040" y="18288"/>
                </a:cubicBezTo>
                <a:cubicBezTo>
                  <a:pt x="5070112" y="12368"/>
                  <a:pt x="4793288" y="21070"/>
                  <a:pt x="4439229" y="18288"/>
                </a:cubicBezTo>
                <a:cubicBezTo>
                  <a:pt x="4085170" y="15506"/>
                  <a:pt x="3813765" y="-16466"/>
                  <a:pt x="3615599" y="18288"/>
                </a:cubicBezTo>
                <a:cubicBezTo>
                  <a:pt x="3417433" y="53042"/>
                  <a:pt x="3133643" y="20727"/>
                  <a:pt x="2980426" y="18288"/>
                </a:cubicBezTo>
                <a:cubicBezTo>
                  <a:pt x="2827209" y="15849"/>
                  <a:pt x="2380685" y="51850"/>
                  <a:pt x="2156795" y="18288"/>
                </a:cubicBezTo>
                <a:cubicBezTo>
                  <a:pt x="1932905" y="-15274"/>
                  <a:pt x="1716744" y="-1398"/>
                  <a:pt x="1584442" y="18288"/>
                </a:cubicBezTo>
                <a:cubicBezTo>
                  <a:pt x="1452140" y="37974"/>
                  <a:pt x="1280887" y="12750"/>
                  <a:pt x="1074908" y="18288"/>
                </a:cubicBezTo>
                <a:cubicBezTo>
                  <a:pt x="868929" y="23826"/>
                  <a:pt x="318124" y="-17878"/>
                  <a:pt x="0" y="18288"/>
                </a:cubicBezTo>
                <a:cubicBezTo>
                  <a:pt x="-384" y="12702"/>
                  <a:pt x="-513" y="4636"/>
                  <a:pt x="0" y="0"/>
                </a:cubicBezTo>
                <a:close/>
              </a:path>
              <a:path w="6281928" h="18288" stroke="0" extrusionOk="0">
                <a:moveTo>
                  <a:pt x="0" y="0"/>
                </a:moveTo>
                <a:cubicBezTo>
                  <a:pt x="135290" y="27650"/>
                  <a:pt x="488372" y="4391"/>
                  <a:pt x="635173" y="0"/>
                </a:cubicBezTo>
                <a:cubicBezTo>
                  <a:pt x="781974" y="-4391"/>
                  <a:pt x="992816" y="14310"/>
                  <a:pt x="1144707" y="0"/>
                </a:cubicBezTo>
                <a:cubicBezTo>
                  <a:pt x="1296598" y="-14310"/>
                  <a:pt x="1796462" y="-1258"/>
                  <a:pt x="1968337" y="0"/>
                </a:cubicBezTo>
                <a:cubicBezTo>
                  <a:pt x="2140212" y="1258"/>
                  <a:pt x="2343376" y="-12852"/>
                  <a:pt x="2603510" y="0"/>
                </a:cubicBezTo>
                <a:cubicBezTo>
                  <a:pt x="2863644" y="12852"/>
                  <a:pt x="2935073" y="-10591"/>
                  <a:pt x="3238683" y="0"/>
                </a:cubicBezTo>
                <a:cubicBezTo>
                  <a:pt x="3542293" y="10591"/>
                  <a:pt x="3731676" y="3538"/>
                  <a:pt x="4062313" y="0"/>
                </a:cubicBezTo>
                <a:cubicBezTo>
                  <a:pt x="4392950" y="-3538"/>
                  <a:pt x="4440715" y="28126"/>
                  <a:pt x="4634667" y="0"/>
                </a:cubicBezTo>
                <a:cubicBezTo>
                  <a:pt x="4828619" y="-28126"/>
                  <a:pt x="5052661" y="8974"/>
                  <a:pt x="5458297" y="0"/>
                </a:cubicBezTo>
                <a:cubicBezTo>
                  <a:pt x="5863933" y="-8974"/>
                  <a:pt x="5906900" y="-24516"/>
                  <a:pt x="6281928" y="0"/>
                </a:cubicBezTo>
                <a:cubicBezTo>
                  <a:pt x="6282268" y="5688"/>
                  <a:pt x="6281759" y="13142"/>
                  <a:pt x="6281928" y="18288"/>
                </a:cubicBezTo>
                <a:cubicBezTo>
                  <a:pt x="6036108" y="15339"/>
                  <a:pt x="5743611" y="10415"/>
                  <a:pt x="5583936" y="18288"/>
                </a:cubicBezTo>
                <a:cubicBezTo>
                  <a:pt x="5424261" y="26161"/>
                  <a:pt x="5250533" y="-179"/>
                  <a:pt x="4948763" y="18288"/>
                </a:cubicBezTo>
                <a:cubicBezTo>
                  <a:pt x="4646993" y="36755"/>
                  <a:pt x="4354673" y="7565"/>
                  <a:pt x="4125133" y="18288"/>
                </a:cubicBezTo>
                <a:cubicBezTo>
                  <a:pt x="3895593" y="29012"/>
                  <a:pt x="3570246" y="29209"/>
                  <a:pt x="3301502" y="18288"/>
                </a:cubicBezTo>
                <a:cubicBezTo>
                  <a:pt x="3032758" y="7367"/>
                  <a:pt x="2955340" y="11905"/>
                  <a:pt x="2729149" y="18288"/>
                </a:cubicBezTo>
                <a:cubicBezTo>
                  <a:pt x="2502958" y="24671"/>
                  <a:pt x="2269423" y="3142"/>
                  <a:pt x="2031157" y="18288"/>
                </a:cubicBezTo>
                <a:cubicBezTo>
                  <a:pt x="1792891" y="33434"/>
                  <a:pt x="1484731" y="22122"/>
                  <a:pt x="1207526" y="18288"/>
                </a:cubicBezTo>
                <a:cubicBezTo>
                  <a:pt x="930321" y="14454"/>
                  <a:pt x="560231" y="-33402"/>
                  <a:pt x="0" y="18288"/>
                </a:cubicBezTo>
                <a:cubicBezTo>
                  <a:pt x="-478" y="10520"/>
                  <a:pt x="210" y="504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363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wd">
                                    <p:tmPct val="15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par>
                                <p:cTn id="8" presetID="10" presetClass="entr" presetSubtype="0" fill="hold" grpId="0" nodeType="withEffect">
                                  <p:stCondLst>
                                    <p:cond delay="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70D4A4E5-D812-FB48-9A30-A4C1AE098223}"/>
              </a:ext>
            </a:extLst>
          </p:cNvPr>
          <p:cNvSpPr>
            <a:spLocks noGrp="1"/>
          </p:cNvSpPr>
          <p:nvPr>
            <p:ph type="title"/>
          </p:nvPr>
        </p:nvSpPr>
        <p:spPr>
          <a:xfrm>
            <a:off x="958506" y="800392"/>
            <a:ext cx="10264697" cy="1212102"/>
          </a:xfrm>
        </p:spPr>
        <p:txBody>
          <a:bodyPr>
            <a:normAutofit/>
          </a:bodyPr>
          <a:lstStyle/>
          <a:p>
            <a:r>
              <a:rPr lang="pt-BR" sz="4000">
                <a:solidFill>
                  <a:srgbClr val="FFFFFF"/>
                </a:solidFill>
              </a:rPr>
              <a:t>Formas de aumento de capital</a:t>
            </a:r>
          </a:p>
        </p:txBody>
      </p:sp>
      <p:sp>
        <p:nvSpPr>
          <p:cNvPr id="3" name="Espaço Reservado para Conteúdo 2">
            <a:extLst>
              <a:ext uri="{FF2B5EF4-FFF2-40B4-BE49-F238E27FC236}">
                <a16:creationId xmlns:a16="http://schemas.microsoft.com/office/drawing/2014/main" id="{F7C147AE-9FCF-9A48-B5D6-9987446D114F}"/>
              </a:ext>
            </a:extLst>
          </p:cNvPr>
          <p:cNvSpPr>
            <a:spLocks noGrp="1"/>
          </p:cNvSpPr>
          <p:nvPr>
            <p:ph idx="1"/>
          </p:nvPr>
        </p:nvSpPr>
        <p:spPr>
          <a:xfrm>
            <a:off x="1367624" y="2490436"/>
            <a:ext cx="9708995" cy="3567173"/>
          </a:xfrm>
        </p:spPr>
        <p:txBody>
          <a:bodyPr anchor="ctr">
            <a:normAutofit/>
          </a:bodyPr>
          <a:lstStyle/>
          <a:p>
            <a:pPr marL="514350" indent="-514350">
              <a:buAutoNum type="arabicParenR"/>
            </a:pPr>
            <a:r>
              <a:rPr lang="en-US" sz="2000" dirty="0" err="1"/>
              <a:t>Subscrição</a:t>
            </a:r>
            <a:r>
              <a:rPr lang="en-US" sz="2000" dirty="0"/>
              <a:t> de </a:t>
            </a:r>
            <a:r>
              <a:rPr lang="en-US" sz="2000" dirty="0" err="1"/>
              <a:t>novas</a:t>
            </a:r>
            <a:r>
              <a:rPr lang="en-US" sz="2000" dirty="0"/>
              <a:t> </a:t>
            </a:r>
            <a:r>
              <a:rPr lang="en-US" sz="2000" dirty="0" err="1"/>
              <a:t>ações</a:t>
            </a:r>
            <a:r>
              <a:rPr lang="en-US" sz="2000" dirty="0"/>
              <a:t> com </a:t>
            </a:r>
            <a:r>
              <a:rPr lang="en-US" sz="2000" dirty="0" err="1"/>
              <a:t>ingresso</a:t>
            </a:r>
            <a:r>
              <a:rPr lang="en-US" sz="2000" dirty="0"/>
              <a:t> de </a:t>
            </a:r>
            <a:r>
              <a:rPr lang="en-US" sz="2000" dirty="0" err="1"/>
              <a:t>novos</a:t>
            </a:r>
            <a:r>
              <a:rPr lang="en-US" sz="2000" dirty="0"/>
              <a:t> </a:t>
            </a:r>
            <a:r>
              <a:rPr lang="en-US" sz="2000" dirty="0" err="1"/>
              <a:t>recursos</a:t>
            </a:r>
            <a:endParaRPr lang="en-US" sz="2000" dirty="0"/>
          </a:p>
          <a:p>
            <a:pPr marL="514350" indent="-514350">
              <a:buAutoNum type="arabicParenR"/>
            </a:pPr>
            <a:r>
              <a:rPr lang="en-US" sz="2000" dirty="0" err="1"/>
              <a:t>Conversão</a:t>
            </a:r>
            <a:r>
              <a:rPr lang="en-US" sz="2000" dirty="0"/>
              <a:t> de </a:t>
            </a:r>
            <a:r>
              <a:rPr lang="en-US" sz="2000" dirty="0" err="1"/>
              <a:t>reservas</a:t>
            </a:r>
            <a:r>
              <a:rPr lang="en-US" sz="2000" dirty="0"/>
              <a:t> de capital </a:t>
            </a:r>
            <a:r>
              <a:rPr lang="en-US" sz="2000" dirty="0" err="1"/>
              <a:t>ou</a:t>
            </a:r>
            <a:r>
              <a:rPr lang="en-US" sz="2000" dirty="0"/>
              <a:t> </a:t>
            </a:r>
            <a:r>
              <a:rPr lang="en-US" sz="2000" dirty="0" err="1"/>
              <a:t>lucros</a:t>
            </a:r>
            <a:r>
              <a:rPr lang="en-US" sz="2000" dirty="0"/>
              <a:t> </a:t>
            </a:r>
            <a:r>
              <a:rPr lang="en-US" sz="2000" dirty="0" err="1"/>
              <a:t>em</a:t>
            </a:r>
            <a:r>
              <a:rPr lang="en-US" sz="2000" dirty="0"/>
              <a:t> capital </a:t>
            </a:r>
          </a:p>
          <a:p>
            <a:pPr marL="0" indent="0">
              <a:buNone/>
            </a:pPr>
            <a:r>
              <a:rPr lang="en-US" sz="2000" dirty="0" err="1"/>
              <a:t>Remanejamento</a:t>
            </a:r>
            <a:r>
              <a:rPr lang="en-US" sz="2000" dirty="0"/>
              <a:t> de </a:t>
            </a:r>
            <a:r>
              <a:rPr lang="en-US" sz="2000" dirty="0" err="1"/>
              <a:t>contas</a:t>
            </a:r>
            <a:r>
              <a:rPr lang="en-US" sz="2000" dirty="0"/>
              <a:t> do </a:t>
            </a:r>
            <a:r>
              <a:rPr lang="en-US" sz="2000" dirty="0" err="1"/>
              <a:t>balanço</a:t>
            </a:r>
            <a:r>
              <a:rPr lang="en-US" sz="2000" dirty="0"/>
              <a:t> </a:t>
            </a:r>
            <a:r>
              <a:rPr lang="en-US" sz="2000" dirty="0" err="1"/>
              <a:t>aprovado</a:t>
            </a:r>
            <a:r>
              <a:rPr lang="en-US" sz="2000" dirty="0"/>
              <a:t>. “</a:t>
            </a:r>
            <a:r>
              <a:rPr lang="en-US" sz="2000" dirty="0" err="1"/>
              <a:t>Estabiliza</a:t>
            </a:r>
            <a:r>
              <a:rPr lang="en-US" sz="2000" dirty="0"/>
              <a:t>” </a:t>
            </a:r>
            <a:r>
              <a:rPr lang="en-US" sz="2000" dirty="0" err="1"/>
              <a:t>parte</a:t>
            </a:r>
            <a:r>
              <a:rPr lang="en-US" sz="2000" dirty="0"/>
              <a:t> do PL, </a:t>
            </a:r>
            <a:r>
              <a:rPr lang="en-US" sz="2000" dirty="0" err="1"/>
              <a:t>dando</a:t>
            </a:r>
            <a:r>
              <a:rPr lang="en-US" sz="2000" dirty="0"/>
              <a:t> </a:t>
            </a:r>
            <a:r>
              <a:rPr lang="en-US" sz="2000" dirty="0" err="1"/>
              <a:t>confiança</a:t>
            </a:r>
            <a:r>
              <a:rPr lang="en-US" sz="2000" dirty="0"/>
              <a:t> a </a:t>
            </a:r>
            <a:r>
              <a:rPr lang="en-US" sz="2000" dirty="0" err="1"/>
              <a:t>terceiros</a:t>
            </a:r>
            <a:r>
              <a:rPr lang="en-US" sz="2000" dirty="0"/>
              <a:t>, e </a:t>
            </a:r>
            <a:r>
              <a:rPr lang="en-US" sz="2000" dirty="0" err="1"/>
              <a:t>permite</a:t>
            </a:r>
            <a:r>
              <a:rPr lang="en-US" sz="2000" dirty="0"/>
              <a:t> </a:t>
            </a:r>
            <a:r>
              <a:rPr lang="en-US" sz="2000" dirty="0" err="1"/>
              <a:t>venda</a:t>
            </a:r>
            <a:r>
              <a:rPr lang="en-US" sz="2000" dirty="0"/>
              <a:t>, se </a:t>
            </a:r>
            <a:r>
              <a:rPr lang="en-US" sz="2000" dirty="0" err="1"/>
              <a:t>companhia</a:t>
            </a:r>
            <a:r>
              <a:rPr lang="en-US" sz="2000" dirty="0"/>
              <a:t> </a:t>
            </a:r>
            <a:r>
              <a:rPr lang="en-US" sz="2000" dirty="0" err="1"/>
              <a:t>nao</a:t>
            </a:r>
            <a:r>
              <a:rPr lang="en-US" sz="2000" dirty="0"/>
              <a:t> </a:t>
            </a:r>
            <a:r>
              <a:rPr lang="en-US" sz="2000" dirty="0" err="1"/>
              <a:t>tem</a:t>
            </a:r>
            <a:r>
              <a:rPr lang="en-US" sz="2000" dirty="0"/>
              <a:t> </a:t>
            </a:r>
            <a:r>
              <a:rPr lang="en-US" sz="2000" dirty="0" err="1"/>
              <a:t>recursos</a:t>
            </a:r>
            <a:r>
              <a:rPr lang="en-US" sz="2000" dirty="0"/>
              <a:t> para </a:t>
            </a:r>
            <a:r>
              <a:rPr lang="en-US" sz="2000" dirty="0" err="1"/>
              <a:t>pagar</a:t>
            </a:r>
            <a:r>
              <a:rPr lang="en-US" sz="2000" dirty="0"/>
              <a:t> </a:t>
            </a:r>
            <a:r>
              <a:rPr lang="en-US" sz="2000" dirty="0" err="1"/>
              <a:t>dividendos</a:t>
            </a:r>
            <a:r>
              <a:rPr lang="en-US" sz="2000" dirty="0"/>
              <a:t>.</a:t>
            </a:r>
          </a:p>
          <a:p>
            <a:pPr marL="0" indent="0">
              <a:buNone/>
            </a:pPr>
            <a:r>
              <a:rPr lang="en-US" sz="2000" dirty="0"/>
              <a:t>3) </a:t>
            </a:r>
            <a:r>
              <a:rPr lang="en-US" sz="2000" dirty="0" err="1"/>
              <a:t>Conversão</a:t>
            </a:r>
            <a:r>
              <a:rPr lang="en-US" sz="2000" dirty="0"/>
              <a:t> de </a:t>
            </a:r>
            <a:r>
              <a:rPr lang="en-US" sz="2000" dirty="0" err="1"/>
              <a:t>Debêntures</a:t>
            </a:r>
            <a:r>
              <a:rPr lang="en-US" sz="2000" dirty="0"/>
              <a:t>, bonus, </a:t>
            </a:r>
            <a:r>
              <a:rPr lang="en-US" sz="2000" dirty="0" err="1"/>
              <a:t>opções</a:t>
            </a:r>
            <a:r>
              <a:rPr lang="en-US" sz="2000" dirty="0"/>
              <a:t>, </a:t>
            </a:r>
            <a:r>
              <a:rPr lang="en-US" sz="2000" dirty="0" err="1"/>
              <a:t>partes</a:t>
            </a:r>
            <a:r>
              <a:rPr lang="en-US" sz="2000" dirty="0"/>
              <a:t> </a:t>
            </a:r>
            <a:r>
              <a:rPr lang="en-US" sz="2000" dirty="0" err="1"/>
              <a:t>beneficiárias</a:t>
            </a:r>
            <a:r>
              <a:rPr lang="en-US" sz="2000" dirty="0"/>
              <a:t>, etc.. (</a:t>
            </a:r>
            <a:r>
              <a:rPr lang="en-US" sz="2000" dirty="0" err="1"/>
              <a:t>direito</a:t>
            </a:r>
            <a:r>
              <a:rPr lang="en-US" sz="2000" dirty="0"/>
              <a:t> de </a:t>
            </a:r>
            <a:r>
              <a:rPr lang="en-US" sz="2000" dirty="0" err="1"/>
              <a:t>prefência</a:t>
            </a:r>
            <a:r>
              <a:rPr lang="en-US" sz="2000" dirty="0"/>
              <a:t> </a:t>
            </a:r>
            <a:r>
              <a:rPr lang="en-US" sz="2000" dirty="0" err="1"/>
              <a:t>já</a:t>
            </a:r>
            <a:r>
              <a:rPr lang="en-US" sz="2000" dirty="0"/>
              <a:t> </a:t>
            </a:r>
            <a:r>
              <a:rPr lang="en-US" sz="2000" dirty="0" err="1"/>
              <a:t>tinha</a:t>
            </a:r>
            <a:r>
              <a:rPr lang="en-US" sz="2000" dirty="0"/>
              <a:t> </a:t>
            </a:r>
            <a:r>
              <a:rPr lang="en-US" sz="2000" dirty="0" err="1"/>
              <a:t>sido</a:t>
            </a:r>
            <a:r>
              <a:rPr lang="en-US" sz="2000" dirty="0"/>
              <a:t> </a:t>
            </a:r>
            <a:r>
              <a:rPr lang="en-US" sz="2000" dirty="0" err="1"/>
              <a:t>oferecido</a:t>
            </a:r>
            <a:r>
              <a:rPr lang="en-US" sz="2000" dirty="0"/>
              <a:t>).</a:t>
            </a:r>
          </a:p>
          <a:p>
            <a:pPr marL="0" indent="0">
              <a:buNone/>
            </a:pPr>
            <a:r>
              <a:rPr lang="en-US" sz="2000" dirty="0"/>
              <a:t>4) </a:t>
            </a:r>
            <a:r>
              <a:rPr lang="en-US" sz="2000" dirty="0" err="1"/>
              <a:t>Conversão</a:t>
            </a:r>
            <a:r>
              <a:rPr lang="en-US" sz="2000" dirty="0"/>
              <a:t> de </a:t>
            </a:r>
            <a:r>
              <a:rPr lang="en-US" sz="2000" dirty="0" err="1"/>
              <a:t>Passivos</a:t>
            </a:r>
            <a:r>
              <a:rPr lang="en-US" sz="2000" dirty="0"/>
              <a:t>.</a:t>
            </a:r>
          </a:p>
          <a:p>
            <a:pPr marL="0" indent="0">
              <a:buNone/>
            </a:pPr>
            <a:r>
              <a:rPr lang="en-US" sz="2000" dirty="0"/>
              <a:t>Se for dos </a:t>
            </a:r>
            <a:r>
              <a:rPr lang="en-US" sz="2000" dirty="0" err="1"/>
              <a:t>sócios</a:t>
            </a:r>
            <a:r>
              <a:rPr lang="en-US" sz="2000" dirty="0"/>
              <a:t>, AFAC. Se for de 3o., </a:t>
            </a:r>
            <a:r>
              <a:rPr lang="en-US" sz="2000" dirty="0" err="1"/>
              <a:t>possibilidade</a:t>
            </a:r>
            <a:r>
              <a:rPr lang="en-US" sz="2000" dirty="0"/>
              <a:t> de titular do </a:t>
            </a:r>
            <a:r>
              <a:rPr lang="en-US" sz="2000" dirty="0" err="1"/>
              <a:t>crédito</a:t>
            </a:r>
            <a:r>
              <a:rPr lang="en-US" sz="2000" dirty="0"/>
              <a:t> </a:t>
            </a:r>
            <a:r>
              <a:rPr lang="en-US" sz="2000" dirty="0" err="1"/>
              <a:t>receber</a:t>
            </a:r>
            <a:r>
              <a:rPr lang="en-US" sz="2000" dirty="0"/>
              <a:t> </a:t>
            </a:r>
            <a:r>
              <a:rPr lang="en-US" sz="2000" dirty="0" err="1"/>
              <a:t>parte</a:t>
            </a:r>
            <a:r>
              <a:rPr lang="en-US" sz="2000" dirty="0"/>
              <a:t> do $, se </a:t>
            </a:r>
            <a:r>
              <a:rPr lang="en-US" sz="2000" dirty="0" err="1"/>
              <a:t>acionistas</a:t>
            </a:r>
            <a:r>
              <a:rPr lang="en-US" sz="2000" dirty="0"/>
              <a:t> </a:t>
            </a:r>
            <a:r>
              <a:rPr lang="en-US" sz="2000" dirty="0" err="1"/>
              <a:t>exercerem</a:t>
            </a:r>
            <a:r>
              <a:rPr lang="en-US" sz="2000" dirty="0"/>
              <a:t> </a:t>
            </a:r>
            <a:r>
              <a:rPr lang="en-US" sz="2000" dirty="0" err="1"/>
              <a:t>preferência</a:t>
            </a:r>
            <a:r>
              <a:rPr lang="en-US" sz="2000" dirty="0"/>
              <a:t>. </a:t>
            </a:r>
            <a:r>
              <a:rPr lang="en-US" sz="2000" dirty="0" err="1"/>
              <a:t>Pode</a:t>
            </a:r>
            <a:r>
              <a:rPr lang="en-US" sz="2000" dirty="0"/>
              <a:t> ser </a:t>
            </a:r>
            <a:r>
              <a:rPr lang="en-US" sz="2000" dirty="0" err="1"/>
              <a:t>uma</a:t>
            </a:r>
            <a:r>
              <a:rPr lang="en-US" sz="2000" dirty="0"/>
              <a:t> </a:t>
            </a:r>
            <a:r>
              <a:rPr lang="en-US" sz="2000" dirty="0" err="1"/>
              <a:t>soluçao</a:t>
            </a:r>
            <a:r>
              <a:rPr lang="en-US" sz="2000" dirty="0"/>
              <a:t> para a </a:t>
            </a:r>
            <a:r>
              <a:rPr lang="en-US" sz="2000" dirty="0" err="1"/>
              <a:t>empresa</a:t>
            </a:r>
            <a:r>
              <a:rPr lang="en-US" sz="2000" dirty="0"/>
              <a:t> </a:t>
            </a:r>
            <a:r>
              <a:rPr lang="en-US" sz="2000" dirty="0" err="1"/>
              <a:t>em</a:t>
            </a:r>
            <a:r>
              <a:rPr lang="en-US" sz="2000" dirty="0"/>
              <a:t> </a:t>
            </a:r>
            <a:r>
              <a:rPr lang="en-US" sz="2000" dirty="0" err="1"/>
              <a:t>recuperação</a:t>
            </a:r>
            <a:r>
              <a:rPr lang="en-US" sz="2000" dirty="0"/>
              <a:t> judicial</a:t>
            </a:r>
          </a:p>
          <a:p>
            <a:pPr marL="0" indent="0">
              <a:buNone/>
            </a:pPr>
            <a:endParaRPr lang="pt-BR" sz="2000" dirty="0"/>
          </a:p>
        </p:txBody>
      </p:sp>
    </p:spTree>
    <p:extLst>
      <p:ext uri="{BB962C8B-B14F-4D97-AF65-F5344CB8AC3E}">
        <p14:creationId xmlns:p14="http://schemas.microsoft.com/office/powerpoint/2010/main" val="4109119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F193EFB5-321D-7143-8DD1-5FEEEB831B93}"/>
              </a:ext>
            </a:extLst>
          </p:cNvPr>
          <p:cNvSpPr>
            <a:spLocks noGrp="1"/>
          </p:cNvSpPr>
          <p:nvPr>
            <p:ph type="title"/>
          </p:nvPr>
        </p:nvSpPr>
        <p:spPr>
          <a:xfrm>
            <a:off x="958506" y="800392"/>
            <a:ext cx="10264697" cy="1212102"/>
          </a:xfrm>
        </p:spPr>
        <p:txBody>
          <a:bodyPr>
            <a:normAutofit/>
          </a:bodyPr>
          <a:lstStyle/>
          <a:p>
            <a:r>
              <a:rPr lang="pt-BR" sz="4000">
                <a:solidFill>
                  <a:srgbClr val="FFFFFF"/>
                </a:solidFill>
              </a:rPr>
              <a:t>Direito de Preferência</a:t>
            </a:r>
          </a:p>
        </p:txBody>
      </p:sp>
      <p:sp>
        <p:nvSpPr>
          <p:cNvPr id="3" name="Espaço Reservado para Conteúdo 2">
            <a:extLst>
              <a:ext uri="{FF2B5EF4-FFF2-40B4-BE49-F238E27FC236}">
                <a16:creationId xmlns:a16="http://schemas.microsoft.com/office/drawing/2014/main" id="{A6E6DC06-34BA-F544-B652-120B2E82EF93}"/>
              </a:ext>
            </a:extLst>
          </p:cNvPr>
          <p:cNvSpPr>
            <a:spLocks noGrp="1"/>
          </p:cNvSpPr>
          <p:nvPr>
            <p:ph idx="1"/>
          </p:nvPr>
        </p:nvSpPr>
        <p:spPr>
          <a:xfrm>
            <a:off x="1367624" y="2490436"/>
            <a:ext cx="9708995" cy="3567173"/>
          </a:xfrm>
        </p:spPr>
        <p:txBody>
          <a:bodyPr anchor="ctr">
            <a:normAutofit/>
          </a:bodyPr>
          <a:lstStyle/>
          <a:p>
            <a:r>
              <a:rPr lang="en-US" sz="2400" dirty="0"/>
              <a:t>Vale </a:t>
            </a:r>
            <a:r>
              <a:rPr lang="en-US" sz="2400" dirty="0" err="1"/>
              <a:t>também</a:t>
            </a:r>
            <a:r>
              <a:rPr lang="en-US" sz="2400" dirty="0"/>
              <a:t> para </a:t>
            </a:r>
            <a:r>
              <a:rPr lang="en-US" sz="2400" dirty="0" err="1"/>
              <a:t>títulos</a:t>
            </a:r>
            <a:r>
              <a:rPr lang="en-US" sz="2400" dirty="0"/>
              <a:t> </a:t>
            </a:r>
            <a:r>
              <a:rPr lang="en-US" sz="2400" dirty="0" err="1"/>
              <a:t>conversíveis</a:t>
            </a:r>
            <a:r>
              <a:rPr lang="en-US" sz="2400" dirty="0"/>
              <a:t>, </a:t>
            </a:r>
            <a:r>
              <a:rPr lang="en-US" sz="2400" dirty="0" err="1"/>
              <a:t>ou</a:t>
            </a:r>
            <a:r>
              <a:rPr lang="en-US" sz="2400" dirty="0"/>
              <a:t> para </a:t>
            </a:r>
            <a:r>
              <a:rPr lang="en-US" sz="2400" dirty="0" err="1"/>
              <a:t>outras</a:t>
            </a:r>
            <a:r>
              <a:rPr lang="en-US" sz="2400" dirty="0"/>
              <a:t> classes </a:t>
            </a:r>
            <a:r>
              <a:rPr lang="en-US" sz="2400" dirty="0" err="1"/>
              <a:t>ou</a:t>
            </a:r>
            <a:r>
              <a:rPr lang="en-US" sz="2400" dirty="0"/>
              <a:t> </a:t>
            </a:r>
            <a:r>
              <a:rPr lang="en-US" sz="2400" dirty="0" err="1"/>
              <a:t>espécies</a:t>
            </a:r>
            <a:r>
              <a:rPr lang="en-US" sz="2400" dirty="0"/>
              <a:t> de </a:t>
            </a:r>
            <a:r>
              <a:rPr lang="en-US" sz="2400" dirty="0" err="1"/>
              <a:t>acoes</a:t>
            </a:r>
            <a:r>
              <a:rPr lang="en-US" sz="2400" dirty="0"/>
              <a:t>, se </a:t>
            </a:r>
            <a:r>
              <a:rPr lang="en-US" sz="2400" dirty="0" err="1"/>
              <a:t>desequilibrarem</a:t>
            </a:r>
            <a:r>
              <a:rPr lang="en-US" sz="2400" dirty="0"/>
              <a:t> a </a:t>
            </a:r>
            <a:r>
              <a:rPr lang="en-US" sz="2400" dirty="0" err="1"/>
              <a:t>participação</a:t>
            </a:r>
            <a:r>
              <a:rPr lang="en-US" sz="2400" dirty="0"/>
              <a:t> no Capital</a:t>
            </a:r>
          </a:p>
          <a:p>
            <a:r>
              <a:rPr lang="en-US" sz="2400" dirty="0" err="1"/>
              <a:t>Prazo</a:t>
            </a:r>
            <a:r>
              <a:rPr lang="en-US" sz="2400" dirty="0"/>
              <a:t> </a:t>
            </a:r>
            <a:r>
              <a:rPr lang="en-US" sz="2400" dirty="0" err="1"/>
              <a:t>Mínimo</a:t>
            </a:r>
            <a:r>
              <a:rPr lang="en-US" sz="2400" dirty="0"/>
              <a:t> de 30 </a:t>
            </a:r>
            <a:r>
              <a:rPr lang="en-US" sz="2400" dirty="0" err="1"/>
              <a:t>dias</a:t>
            </a:r>
            <a:r>
              <a:rPr lang="en-US" sz="2400" dirty="0"/>
              <a:t> para </a:t>
            </a:r>
            <a:r>
              <a:rPr lang="en-US" sz="2400" dirty="0" err="1"/>
              <a:t>exercício</a:t>
            </a:r>
            <a:endParaRPr lang="en-US" sz="2400" dirty="0"/>
          </a:p>
          <a:p>
            <a:r>
              <a:rPr lang="en-US" sz="2400" dirty="0"/>
              <a:t>20 </a:t>
            </a:r>
            <a:r>
              <a:rPr lang="en-US" sz="2400" dirty="0" err="1"/>
              <a:t>dias</a:t>
            </a:r>
            <a:r>
              <a:rPr lang="en-US" sz="2400" dirty="0"/>
              <a:t> para nu-</a:t>
            </a:r>
            <a:r>
              <a:rPr lang="en-US" sz="2400" dirty="0" err="1"/>
              <a:t>proprietario</a:t>
            </a:r>
            <a:r>
              <a:rPr lang="en-US" sz="2400" dirty="0"/>
              <a:t> e 10 para </a:t>
            </a:r>
            <a:r>
              <a:rPr lang="en-US" sz="2400" dirty="0" err="1"/>
              <a:t>usufrutuário</a:t>
            </a:r>
            <a:endParaRPr lang="en-US" sz="2400" dirty="0"/>
          </a:p>
          <a:p>
            <a:r>
              <a:rPr lang="en-US" sz="2400" dirty="0" err="1"/>
              <a:t>Admite</a:t>
            </a:r>
            <a:r>
              <a:rPr lang="en-US" sz="2400" dirty="0"/>
              <a:t> </a:t>
            </a:r>
            <a:r>
              <a:rPr lang="en-US" sz="2400" dirty="0" err="1"/>
              <a:t>renúncia</a:t>
            </a:r>
            <a:r>
              <a:rPr lang="en-US" sz="2400" dirty="0"/>
              <a:t> e </a:t>
            </a:r>
            <a:r>
              <a:rPr lang="en-US" sz="2400" dirty="0" err="1"/>
              <a:t>cessão</a:t>
            </a:r>
            <a:r>
              <a:rPr lang="en-US" sz="2400" dirty="0"/>
              <a:t> (</a:t>
            </a:r>
            <a:r>
              <a:rPr lang="en-US" sz="2400" dirty="0" err="1"/>
              <a:t>importante</a:t>
            </a:r>
            <a:r>
              <a:rPr lang="en-US" sz="2400" dirty="0"/>
              <a:t> no </a:t>
            </a:r>
            <a:r>
              <a:rPr lang="en-US" sz="2400" dirty="0" err="1"/>
              <a:t>acordo</a:t>
            </a:r>
            <a:r>
              <a:rPr lang="en-US" sz="2400" dirty="0"/>
              <a:t> de </a:t>
            </a:r>
            <a:r>
              <a:rPr lang="en-US" sz="2400" dirty="0" err="1"/>
              <a:t>acionistas</a:t>
            </a:r>
            <a:r>
              <a:rPr lang="en-US" sz="2400" dirty="0"/>
              <a:t>)</a:t>
            </a:r>
          </a:p>
          <a:p>
            <a:r>
              <a:rPr lang="en-US" sz="2400" dirty="0" err="1"/>
              <a:t>Excluído</a:t>
            </a:r>
            <a:r>
              <a:rPr lang="en-US" sz="2400" dirty="0"/>
              <a:t> para </a:t>
            </a:r>
            <a:r>
              <a:rPr lang="en-US" sz="2400" dirty="0" err="1"/>
              <a:t>companhias</a:t>
            </a:r>
            <a:r>
              <a:rPr lang="en-US" sz="2400" dirty="0"/>
              <a:t> </a:t>
            </a:r>
            <a:r>
              <a:rPr lang="en-US" sz="2400" dirty="0" err="1"/>
              <a:t>abertas</a:t>
            </a:r>
            <a:r>
              <a:rPr lang="en-US" sz="2400" dirty="0"/>
              <a:t> de capital </a:t>
            </a:r>
            <a:r>
              <a:rPr lang="en-US" sz="2400" dirty="0" err="1"/>
              <a:t>autorizado</a:t>
            </a:r>
            <a:r>
              <a:rPr lang="en-US" sz="2400" dirty="0"/>
              <a:t>, </a:t>
            </a:r>
            <a:r>
              <a:rPr lang="en-US" sz="2400" dirty="0" err="1"/>
              <a:t>desde</a:t>
            </a:r>
            <a:r>
              <a:rPr lang="en-US" sz="2400" dirty="0"/>
              <a:t> que para </a:t>
            </a:r>
            <a:r>
              <a:rPr lang="en-US" sz="2400" dirty="0" err="1"/>
              <a:t>colocação</a:t>
            </a:r>
            <a:r>
              <a:rPr lang="en-US" sz="2400" dirty="0"/>
              <a:t> </a:t>
            </a:r>
            <a:r>
              <a:rPr lang="en-US" sz="2400" dirty="0" err="1"/>
              <a:t>em</a:t>
            </a:r>
            <a:r>
              <a:rPr lang="en-US" sz="2400" dirty="0"/>
              <a:t> </a:t>
            </a:r>
            <a:r>
              <a:rPr lang="en-US" sz="2400" dirty="0" err="1"/>
              <a:t>bolsa</a:t>
            </a:r>
            <a:r>
              <a:rPr lang="en-US" sz="2400" dirty="0"/>
              <a:t> </a:t>
            </a:r>
            <a:r>
              <a:rPr lang="en-US" sz="2400" dirty="0" err="1"/>
              <a:t>ou</a:t>
            </a:r>
            <a:r>
              <a:rPr lang="en-US" sz="2400" dirty="0"/>
              <a:t> </a:t>
            </a:r>
            <a:r>
              <a:rPr lang="en-US" sz="2400" dirty="0" err="1"/>
              <a:t>permuta</a:t>
            </a:r>
            <a:r>
              <a:rPr lang="en-US" sz="2400" dirty="0"/>
              <a:t> de </a:t>
            </a:r>
            <a:r>
              <a:rPr lang="en-US" sz="2400" dirty="0" err="1"/>
              <a:t>ações</a:t>
            </a:r>
            <a:r>
              <a:rPr lang="en-US" sz="2400" dirty="0"/>
              <a:t> </a:t>
            </a:r>
            <a:r>
              <a:rPr lang="en-US" sz="2400" dirty="0" err="1"/>
              <a:t>em</a:t>
            </a:r>
            <a:r>
              <a:rPr lang="en-US" sz="2400" dirty="0"/>
              <a:t> </a:t>
            </a:r>
            <a:r>
              <a:rPr lang="en-US" sz="2400" dirty="0" err="1"/>
              <a:t>oferta</a:t>
            </a:r>
            <a:r>
              <a:rPr lang="en-US" sz="2400" dirty="0"/>
              <a:t> </a:t>
            </a:r>
            <a:r>
              <a:rPr lang="en-US" sz="2400" dirty="0" err="1"/>
              <a:t>pública</a:t>
            </a:r>
            <a:r>
              <a:rPr lang="en-US" sz="2400" dirty="0"/>
              <a:t> de </a:t>
            </a:r>
            <a:r>
              <a:rPr lang="en-US" sz="2400" dirty="0" err="1"/>
              <a:t>aquisiçao</a:t>
            </a:r>
            <a:r>
              <a:rPr lang="en-US" sz="2400" dirty="0"/>
              <a:t> de </a:t>
            </a:r>
            <a:r>
              <a:rPr lang="en-US" sz="2400" dirty="0" err="1"/>
              <a:t>controle</a:t>
            </a:r>
            <a:r>
              <a:rPr lang="en-US" sz="2400" dirty="0"/>
              <a:t> (</a:t>
            </a:r>
            <a:r>
              <a:rPr lang="en-US" sz="2400" dirty="0" err="1"/>
              <a:t>artigo</a:t>
            </a:r>
            <a:r>
              <a:rPr lang="en-US" sz="2400" dirty="0"/>
              <a:t> 172), </a:t>
            </a:r>
            <a:r>
              <a:rPr lang="en-US" sz="2400" dirty="0" err="1"/>
              <a:t>bem</a:t>
            </a:r>
            <a:r>
              <a:rPr lang="en-US" sz="2400" dirty="0"/>
              <a:t> </a:t>
            </a:r>
            <a:r>
              <a:rPr lang="en-US" sz="2400" dirty="0" err="1"/>
              <a:t>como</a:t>
            </a:r>
            <a:r>
              <a:rPr lang="en-US" sz="2400" dirty="0"/>
              <a:t> </a:t>
            </a:r>
            <a:r>
              <a:rPr lang="en-US" sz="2400" dirty="0" err="1"/>
              <a:t>em</a:t>
            </a:r>
            <a:r>
              <a:rPr lang="en-US" sz="2400" dirty="0"/>
              <a:t> </a:t>
            </a:r>
            <a:r>
              <a:rPr lang="en-US" sz="2400" dirty="0" err="1"/>
              <a:t>operaçoes</a:t>
            </a:r>
            <a:r>
              <a:rPr lang="en-US" sz="2400" dirty="0"/>
              <a:t> </a:t>
            </a:r>
            <a:r>
              <a:rPr lang="en-US" sz="2400" dirty="0" err="1"/>
              <a:t>societárias</a:t>
            </a:r>
            <a:r>
              <a:rPr lang="en-US" sz="2400" dirty="0"/>
              <a:t> </a:t>
            </a:r>
            <a:r>
              <a:rPr lang="en-US" sz="2400" dirty="0" err="1"/>
              <a:t>como</a:t>
            </a:r>
            <a:r>
              <a:rPr lang="en-US" sz="2400" dirty="0"/>
              <a:t> </a:t>
            </a:r>
            <a:r>
              <a:rPr lang="en-US" sz="2400" dirty="0" err="1"/>
              <a:t>incorporação</a:t>
            </a:r>
            <a:r>
              <a:rPr lang="en-US" sz="2400" dirty="0"/>
              <a:t> (mas </a:t>
            </a:r>
            <a:r>
              <a:rPr lang="en-US" sz="2400" dirty="0" err="1"/>
              <a:t>aí</a:t>
            </a:r>
            <a:r>
              <a:rPr lang="en-US" sz="2400" dirty="0"/>
              <a:t> </a:t>
            </a:r>
            <a:r>
              <a:rPr lang="en-US" sz="2400" dirty="0" err="1"/>
              <a:t>cabe</a:t>
            </a:r>
            <a:r>
              <a:rPr lang="en-US" sz="2400" dirty="0"/>
              <a:t> </a:t>
            </a:r>
            <a:r>
              <a:rPr lang="en-US" sz="2400" dirty="0" err="1"/>
              <a:t>recesso</a:t>
            </a:r>
            <a:r>
              <a:rPr lang="en-US" sz="2400" dirty="0"/>
              <a:t>).</a:t>
            </a:r>
          </a:p>
          <a:p>
            <a:pPr marL="0" indent="0">
              <a:buNone/>
            </a:pPr>
            <a:endParaRPr lang="pt-BR" sz="2400" dirty="0"/>
          </a:p>
        </p:txBody>
      </p:sp>
    </p:spTree>
    <p:extLst>
      <p:ext uri="{BB962C8B-B14F-4D97-AF65-F5344CB8AC3E}">
        <p14:creationId xmlns:p14="http://schemas.microsoft.com/office/powerpoint/2010/main" val="699228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009248B7-9923-1546-8882-AD10B43CD114}"/>
              </a:ext>
            </a:extLst>
          </p:cNvPr>
          <p:cNvSpPr>
            <a:spLocks noGrp="1"/>
          </p:cNvSpPr>
          <p:nvPr>
            <p:ph type="title"/>
          </p:nvPr>
        </p:nvSpPr>
        <p:spPr>
          <a:xfrm>
            <a:off x="958506" y="800392"/>
            <a:ext cx="10264697" cy="1212102"/>
          </a:xfrm>
        </p:spPr>
        <p:txBody>
          <a:bodyPr>
            <a:normAutofit/>
          </a:bodyPr>
          <a:lstStyle/>
          <a:p>
            <a:r>
              <a:rPr lang="pt-BR" sz="4000">
                <a:solidFill>
                  <a:srgbClr val="FFFFFF"/>
                </a:solidFill>
              </a:rPr>
              <a:t>Procedimento</a:t>
            </a:r>
          </a:p>
        </p:txBody>
      </p:sp>
      <p:sp>
        <p:nvSpPr>
          <p:cNvPr id="3" name="Espaço Reservado para Conteúdo 2">
            <a:extLst>
              <a:ext uri="{FF2B5EF4-FFF2-40B4-BE49-F238E27FC236}">
                <a16:creationId xmlns:a16="http://schemas.microsoft.com/office/drawing/2014/main" id="{8872C778-0D11-0545-B581-42DA3115895E}"/>
              </a:ext>
            </a:extLst>
          </p:cNvPr>
          <p:cNvSpPr>
            <a:spLocks noGrp="1"/>
          </p:cNvSpPr>
          <p:nvPr>
            <p:ph idx="1"/>
          </p:nvPr>
        </p:nvSpPr>
        <p:spPr>
          <a:xfrm>
            <a:off x="1367624" y="2490436"/>
            <a:ext cx="9708995" cy="3567173"/>
          </a:xfrm>
        </p:spPr>
        <p:txBody>
          <a:bodyPr anchor="ctr">
            <a:normAutofit/>
          </a:bodyPr>
          <a:lstStyle/>
          <a:p>
            <a:r>
              <a:rPr lang="en-US" sz="2400"/>
              <a:t>Exigência de AGE – Assembleia Geral Extraordinária, exceto no caso de sociedade de  capital autorizado, ou de  conversão de títulos</a:t>
            </a:r>
          </a:p>
          <a:p>
            <a:endParaRPr lang="en-US" sz="2400"/>
          </a:p>
          <a:p>
            <a:r>
              <a:rPr lang="en-US" sz="2400"/>
              <a:t>Nas companhias abertas, </a:t>
            </a:r>
            <a:r>
              <a:rPr lang="en-US" sz="2400" b="1"/>
              <a:t>obrigatória intermediação de instituição financeira para subscrição pública (contrato de underwriting</a:t>
            </a:r>
            <a:r>
              <a:rPr lang="en-US" sz="2400"/>
              <a:t>): Pode ser underwriting firme (compra todas as ações para revenda), stand by (compra sobras), ou best efforts.</a:t>
            </a:r>
          </a:p>
          <a:p>
            <a:pPr marL="0" indent="0">
              <a:buNone/>
            </a:pPr>
            <a:endParaRPr lang="en-US" sz="2400"/>
          </a:p>
          <a:p>
            <a:r>
              <a:rPr lang="en-US" sz="2400"/>
              <a:t>Parecer do conselho fiscal, se em funcionamento</a:t>
            </a:r>
            <a:endParaRPr lang="pt-BR" sz="2400"/>
          </a:p>
        </p:txBody>
      </p:sp>
    </p:spTree>
    <p:extLst>
      <p:ext uri="{BB962C8B-B14F-4D97-AF65-F5344CB8AC3E}">
        <p14:creationId xmlns:p14="http://schemas.microsoft.com/office/powerpoint/2010/main" val="216788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7D83A82D-3F31-794F-8751-67AA1E256CAD}"/>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Procedimento</a:t>
            </a:r>
          </a:p>
        </p:txBody>
      </p:sp>
      <p:sp>
        <p:nvSpPr>
          <p:cNvPr id="3" name="Espaço Reservado para Conteúdo 2">
            <a:extLst>
              <a:ext uri="{FF2B5EF4-FFF2-40B4-BE49-F238E27FC236}">
                <a16:creationId xmlns:a16="http://schemas.microsoft.com/office/drawing/2014/main" id="{EDD3CB67-E4F8-B54D-91A8-CCD0C4299DAB}"/>
              </a:ext>
            </a:extLst>
          </p:cNvPr>
          <p:cNvSpPr>
            <a:spLocks noGrp="1"/>
          </p:cNvSpPr>
          <p:nvPr>
            <p:ph idx="1"/>
          </p:nvPr>
        </p:nvSpPr>
        <p:spPr>
          <a:xfrm>
            <a:off x="1367624" y="2490436"/>
            <a:ext cx="9708995" cy="3567173"/>
          </a:xfrm>
        </p:spPr>
        <p:txBody>
          <a:bodyPr anchor="ctr">
            <a:normAutofit/>
          </a:bodyPr>
          <a:lstStyle/>
          <a:p>
            <a:r>
              <a:rPr lang="en-US" sz="2400"/>
              <a:t>Rateio de sobras dentre os que subscreveram. Na companhia aberta pode se prever colocação em bolsa</a:t>
            </a:r>
          </a:p>
          <a:p>
            <a:r>
              <a:rPr lang="en-US" sz="2400"/>
              <a:t>Se sobram ações, aumento não se efetiva, a não ser que tenha sido prevista o aumento parcial</a:t>
            </a:r>
          </a:p>
          <a:p>
            <a:r>
              <a:rPr lang="en-US" sz="2400"/>
              <a:t>Integralização: dada a irrevogabilidade, execução do subscritor, ou colocação em bolsa</a:t>
            </a:r>
          </a:p>
          <a:p>
            <a:pPr marL="0" indent="0">
              <a:buNone/>
            </a:pPr>
            <a:endParaRPr lang="pt-BR" sz="2400"/>
          </a:p>
        </p:txBody>
      </p:sp>
    </p:spTree>
    <p:extLst>
      <p:ext uri="{BB962C8B-B14F-4D97-AF65-F5344CB8AC3E}">
        <p14:creationId xmlns:p14="http://schemas.microsoft.com/office/powerpoint/2010/main" val="3695403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696CF0DC-C947-F84C-8DE6-97DAC998DB58}"/>
              </a:ext>
            </a:extLst>
          </p:cNvPr>
          <p:cNvSpPr>
            <a:spLocks noGrp="1"/>
          </p:cNvSpPr>
          <p:nvPr>
            <p:ph type="title"/>
          </p:nvPr>
        </p:nvSpPr>
        <p:spPr>
          <a:xfrm>
            <a:off x="958506" y="800392"/>
            <a:ext cx="10264697" cy="1212102"/>
          </a:xfrm>
        </p:spPr>
        <p:txBody>
          <a:bodyPr>
            <a:normAutofit/>
          </a:bodyPr>
          <a:lstStyle/>
          <a:p>
            <a:r>
              <a:rPr lang="pt-BR" sz="4000">
                <a:solidFill>
                  <a:srgbClr val="FFFFFF"/>
                </a:solidFill>
              </a:rPr>
              <a:t>Ágio na Subscrição</a:t>
            </a:r>
          </a:p>
        </p:txBody>
      </p:sp>
      <p:sp>
        <p:nvSpPr>
          <p:cNvPr id="3" name="Espaço Reservado para Conteúdo 2">
            <a:extLst>
              <a:ext uri="{FF2B5EF4-FFF2-40B4-BE49-F238E27FC236}">
                <a16:creationId xmlns:a16="http://schemas.microsoft.com/office/drawing/2014/main" id="{B156C51B-B5B0-5C43-8A6C-2C61EC13E990}"/>
              </a:ext>
            </a:extLst>
          </p:cNvPr>
          <p:cNvSpPr>
            <a:spLocks noGrp="1"/>
          </p:cNvSpPr>
          <p:nvPr>
            <p:ph idx="1"/>
          </p:nvPr>
        </p:nvSpPr>
        <p:spPr>
          <a:xfrm>
            <a:off x="1367624" y="2490436"/>
            <a:ext cx="9708995" cy="3567173"/>
          </a:xfrm>
        </p:spPr>
        <p:txBody>
          <a:bodyPr anchor="ctr">
            <a:normAutofit/>
          </a:bodyPr>
          <a:lstStyle/>
          <a:p>
            <a:r>
              <a:rPr lang="en-US" sz="2400"/>
              <a:t>Rateio de sobras dentre os que subscreveram. Na companhia aberta pode se prever colocação em bolsa</a:t>
            </a:r>
          </a:p>
          <a:p>
            <a:pPr marL="0" indent="0">
              <a:buNone/>
            </a:pPr>
            <a:endParaRPr lang="en-US" sz="2400"/>
          </a:p>
          <a:p>
            <a:r>
              <a:rPr lang="en-US" sz="2400"/>
              <a:t>Se sobram ações, aumento não se efetiva, a não ser que tenha sido prevista o aumento parcial</a:t>
            </a:r>
          </a:p>
          <a:p>
            <a:pPr marL="0" indent="0">
              <a:buNone/>
            </a:pPr>
            <a:endParaRPr lang="en-US" sz="2400"/>
          </a:p>
          <a:p>
            <a:r>
              <a:rPr lang="en-US" sz="2400"/>
              <a:t>Integralização: dada a irrevogabilidade, execução do subscritor, ou colocação em bolsa</a:t>
            </a:r>
          </a:p>
          <a:p>
            <a:pPr marL="0" indent="0">
              <a:buNone/>
            </a:pPr>
            <a:endParaRPr lang="pt-BR" sz="2400"/>
          </a:p>
        </p:txBody>
      </p:sp>
    </p:spTree>
    <p:extLst>
      <p:ext uri="{BB962C8B-B14F-4D97-AF65-F5344CB8AC3E}">
        <p14:creationId xmlns:p14="http://schemas.microsoft.com/office/powerpoint/2010/main" val="861573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1EF6AD68-8327-7E48-996B-A3BD316F0A05}"/>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Redução de Capital (artigo 173)</a:t>
            </a:r>
          </a:p>
        </p:txBody>
      </p:sp>
      <p:sp>
        <p:nvSpPr>
          <p:cNvPr id="3" name="Espaço Reservado para Conteúdo 2">
            <a:extLst>
              <a:ext uri="{FF2B5EF4-FFF2-40B4-BE49-F238E27FC236}">
                <a16:creationId xmlns:a16="http://schemas.microsoft.com/office/drawing/2014/main" id="{8ECF4320-38BF-494E-B4B2-502080340E28}"/>
              </a:ext>
            </a:extLst>
          </p:cNvPr>
          <p:cNvSpPr>
            <a:spLocks noGrp="1"/>
          </p:cNvSpPr>
          <p:nvPr>
            <p:ph idx="1"/>
          </p:nvPr>
        </p:nvSpPr>
        <p:spPr>
          <a:xfrm>
            <a:off x="1326996" y="2490436"/>
            <a:ext cx="9749624" cy="4244901"/>
          </a:xfrm>
        </p:spPr>
        <p:txBody>
          <a:bodyPr anchor="ctr">
            <a:normAutofit fontScale="92500"/>
          </a:bodyPr>
          <a:lstStyle/>
          <a:p>
            <a:pPr marL="0" indent="0">
              <a:buNone/>
            </a:pPr>
            <a:endParaRPr lang="pt-BR" sz="1600" dirty="0"/>
          </a:p>
          <a:p>
            <a:pPr marL="0" indent="0">
              <a:buNone/>
            </a:pPr>
            <a:r>
              <a:rPr lang="pt-BR" sz="1600" dirty="0"/>
              <a:t>Possível por perda ou por excesso de capital</a:t>
            </a:r>
          </a:p>
          <a:p>
            <a:pPr marL="0" indent="0">
              <a:buNone/>
            </a:pPr>
            <a:endParaRPr lang="pt-BR" sz="1600" dirty="0"/>
          </a:p>
          <a:p>
            <a:pPr marL="0" indent="0">
              <a:buNone/>
            </a:pPr>
            <a:r>
              <a:rPr lang="pt-BR" sz="1600" dirty="0"/>
              <a:t>Oposição dos Credores</a:t>
            </a:r>
          </a:p>
          <a:p>
            <a:pPr marL="0" indent="0">
              <a:buNone/>
            </a:pPr>
            <a:r>
              <a:rPr lang="pt-BR" sz="1600" dirty="0"/>
              <a:t>        Art. 174. Ressalvado o disposto nos artigos 45 e 107, </a:t>
            </a:r>
            <a:r>
              <a:rPr lang="pt-BR" sz="1600" b="1" dirty="0"/>
              <a:t>a redução do capital social com restituição aos acionistas de parte do valor das ações, ou pela diminuição do valor destas, quando não integralizadas, à importância das entradas, só se tornará efetiva 60 (sessenta) dias após a publicação da ata da </a:t>
            </a:r>
            <a:r>
              <a:rPr lang="pt-BR" sz="1600" b="1" dirty="0" err="1"/>
              <a:t>assembléia</a:t>
            </a:r>
            <a:r>
              <a:rPr lang="pt-BR" sz="1600" b="1" dirty="0"/>
              <a:t>-geral que a tiver deliberado.</a:t>
            </a:r>
          </a:p>
          <a:p>
            <a:pPr marL="0" indent="0">
              <a:buNone/>
            </a:pPr>
            <a:r>
              <a:rPr lang="pt-BR" sz="1600" dirty="0"/>
              <a:t>        § 1º Durante o prazo previsto neste artigo, os credores quirografários por títulos anteriores à data da publicação da ata poderão, mediante notificação, de que se dará ciência ao registro do comércio da sede da companhia</a:t>
            </a:r>
            <a:r>
              <a:rPr lang="pt-BR" sz="1600" b="1" dirty="0"/>
              <a:t>, opor-se à redução do capital</a:t>
            </a:r>
            <a:r>
              <a:rPr lang="pt-BR" sz="1600" dirty="0"/>
              <a:t>; decairão desse direito os credores que o não exercerem dentro do prazo.</a:t>
            </a:r>
          </a:p>
          <a:p>
            <a:pPr marL="0" indent="0">
              <a:buNone/>
            </a:pPr>
            <a:r>
              <a:rPr lang="pt-BR" sz="1600" dirty="0"/>
              <a:t>        § 2º Findo o prazo, a ata da </a:t>
            </a:r>
            <a:r>
              <a:rPr lang="pt-BR" sz="1600" dirty="0" err="1"/>
              <a:t>assembléia</a:t>
            </a:r>
            <a:r>
              <a:rPr lang="pt-BR" sz="1600" dirty="0"/>
              <a:t>-geral que houver deliberado à redução poderá ser arquivada se não tiver havido oposição ou, se tiver havido oposição de algum credor, desde que feita a prova do pagamento do seu crédito ou do depósito judicial da importância respectiva.</a:t>
            </a:r>
          </a:p>
          <a:p>
            <a:pPr marL="0" indent="0">
              <a:buNone/>
            </a:pPr>
            <a:r>
              <a:rPr lang="pt-BR" sz="1600" dirty="0"/>
              <a:t>        § 3º Se houver em circulação debêntures emitidas pela companhia, a redução do capital, nos casos previstos neste artigo, não poderá ser efetivada sem prévia aprovação pela maioria dos debenturistas, reunidos em </a:t>
            </a:r>
            <a:r>
              <a:rPr lang="pt-BR" sz="1600" dirty="0" err="1"/>
              <a:t>assembléia</a:t>
            </a:r>
            <a:r>
              <a:rPr lang="pt-BR" sz="1600" dirty="0"/>
              <a:t> especial.</a:t>
            </a:r>
          </a:p>
          <a:p>
            <a:pPr marL="0" indent="0">
              <a:buNone/>
            </a:pPr>
            <a:endParaRPr lang="pt-BR" sz="1100" dirty="0"/>
          </a:p>
        </p:txBody>
      </p:sp>
    </p:spTree>
    <p:extLst>
      <p:ext uri="{BB962C8B-B14F-4D97-AF65-F5344CB8AC3E}">
        <p14:creationId xmlns:p14="http://schemas.microsoft.com/office/powerpoint/2010/main" val="2208137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4274254A-FDBB-0C43-B7C1-95AE3B441325}"/>
              </a:ext>
            </a:extLst>
          </p:cNvPr>
          <p:cNvSpPr>
            <a:spLocks noGrp="1"/>
          </p:cNvSpPr>
          <p:nvPr>
            <p:ph type="title"/>
          </p:nvPr>
        </p:nvSpPr>
        <p:spPr>
          <a:xfrm>
            <a:off x="826396" y="586855"/>
            <a:ext cx="4230100" cy="3387497"/>
          </a:xfrm>
        </p:spPr>
        <p:txBody>
          <a:bodyPr anchor="b">
            <a:normAutofit/>
          </a:bodyPr>
          <a:lstStyle/>
          <a:p>
            <a:pPr algn="r"/>
            <a:r>
              <a:rPr lang="pt-BR" sz="4000">
                <a:solidFill>
                  <a:srgbClr val="FFFFFF"/>
                </a:solidFill>
              </a:rPr>
              <a:t>Exercício Social</a:t>
            </a:r>
          </a:p>
        </p:txBody>
      </p:sp>
      <p:sp>
        <p:nvSpPr>
          <p:cNvPr id="3" name="Espaço Reservado para Conteúdo 2">
            <a:extLst>
              <a:ext uri="{FF2B5EF4-FFF2-40B4-BE49-F238E27FC236}">
                <a16:creationId xmlns:a16="http://schemas.microsoft.com/office/drawing/2014/main" id="{1D560CEF-EFDB-AC45-8BDA-9753E70C854D}"/>
              </a:ext>
            </a:extLst>
          </p:cNvPr>
          <p:cNvSpPr>
            <a:spLocks noGrp="1"/>
          </p:cNvSpPr>
          <p:nvPr>
            <p:ph idx="1"/>
          </p:nvPr>
        </p:nvSpPr>
        <p:spPr>
          <a:xfrm>
            <a:off x="6503158" y="649480"/>
            <a:ext cx="4862447" cy="5546047"/>
          </a:xfrm>
        </p:spPr>
        <p:txBody>
          <a:bodyPr anchor="ctr">
            <a:normAutofit/>
          </a:bodyPr>
          <a:lstStyle/>
          <a:p>
            <a:pPr marL="0" indent="0">
              <a:buNone/>
            </a:pPr>
            <a:endParaRPr lang="pt-BR" sz="2000"/>
          </a:p>
          <a:p>
            <a:pPr marL="0" indent="0">
              <a:buNone/>
            </a:pPr>
            <a:r>
              <a:rPr lang="pt-BR" sz="2000"/>
              <a:t>Art. 175. O exercício social terá duração de 1 (um) ano e a data do término será fixada no estatuto.</a:t>
            </a:r>
          </a:p>
          <a:p>
            <a:pPr marL="0" indent="0">
              <a:buNone/>
            </a:pPr>
            <a:r>
              <a:rPr lang="pt-BR" sz="2000"/>
              <a:t>Parágrafo único. Na constituição da companhia e nos casos de alteração estatutária o exercício social poderá ter duração divers</a:t>
            </a:r>
          </a:p>
        </p:txBody>
      </p:sp>
    </p:spTree>
    <p:extLst>
      <p:ext uri="{BB962C8B-B14F-4D97-AF65-F5344CB8AC3E}">
        <p14:creationId xmlns:p14="http://schemas.microsoft.com/office/powerpoint/2010/main" val="3547245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3C71063-ED1C-8C47-8B87-91EBEA46DB39}"/>
              </a:ext>
            </a:extLst>
          </p:cNvPr>
          <p:cNvSpPr>
            <a:spLocks noGrp="1"/>
          </p:cNvSpPr>
          <p:nvPr>
            <p:ph type="title"/>
          </p:nvPr>
        </p:nvSpPr>
        <p:spPr>
          <a:xfrm>
            <a:off x="1371599" y="294538"/>
            <a:ext cx="9895951" cy="1033669"/>
          </a:xfrm>
        </p:spPr>
        <p:txBody>
          <a:bodyPr>
            <a:normAutofit/>
          </a:bodyPr>
          <a:lstStyle/>
          <a:p>
            <a:r>
              <a:rPr lang="pt-BR" sz="2800">
                <a:solidFill>
                  <a:srgbClr val="FFFFFF"/>
                </a:solidFill>
              </a:rPr>
              <a:t>A LSA e a convergência do Brasil às normas internacionais de contabilidade (IFRS – International Financial Reporting Standard)</a:t>
            </a:r>
          </a:p>
        </p:txBody>
      </p:sp>
      <p:sp>
        <p:nvSpPr>
          <p:cNvPr id="3" name="Espaço Reservado para Conteúdo 2">
            <a:extLst>
              <a:ext uri="{FF2B5EF4-FFF2-40B4-BE49-F238E27FC236}">
                <a16:creationId xmlns:a16="http://schemas.microsoft.com/office/drawing/2014/main" id="{B74EA05D-1D86-994A-B2DE-DD1A8869AD5B}"/>
              </a:ext>
            </a:extLst>
          </p:cNvPr>
          <p:cNvSpPr>
            <a:spLocks noGrp="1"/>
          </p:cNvSpPr>
          <p:nvPr>
            <p:ph idx="1"/>
          </p:nvPr>
        </p:nvSpPr>
        <p:spPr>
          <a:xfrm>
            <a:off x="636607" y="1493134"/>
            <a:ext cx="10459023" cy="5364866"/>
          </a:xfrm>
        </p:spPr>
        <p:txBody>
          <a:bodyPr anchor="ctr">
            <a:normAutofit/>
          </a:bodyPr>
          <a:lstStyle/>
          <a:p>
            <a:pPr marL="0" indent="0">
              <a:buNone/>
            </a:pPr>
            <a:r>
              <a:rPr lang="pt-BR" sz="1400" b="1" dirty="0"/>
              <a:t>Objetivos</a:t>
            </a:r>
          </a:p>
          <a:p>
            <a:r>
              <a:rPr lang="pt-BR" sz="1400" dirty="0"/>
              <a:t>Redução de riscos para investidores e credores</a:t>
            </a:r>
          </a:p>
          <a:p>
            <a:pPr marL="0" indent="0">
              <a:buNone/>
            </a:pPr>
            <a:endParaRPr lang="pt-BR" sz="1400" dirty="0"/>
          </a:p>
          <a:p>
            <a:r>
              <a:rPr lang="pt-BR" sz="1400" dirty="0"/>
              <a:t>Maior transparência e comparabilidade (uniformidade).</a:t>
            </a:r>
          </a:p>
          <a:p>
            <a:pPr marL="0" indent="0">
              <a:buNone/>
            </a:pPr>
            <a:endParaRPr lang="pt-BR" sz="1400" dirty="0"/>
          </a:p>
          <a:p>
            <a:r>
              <a:rPr lang="pt-BR" sz="1400" dirty="0"/>
              <a:t>Redução de custos de capital</a:t>
            </a:r>
          </a:p>
          <a:p>
            <a:endParaRPr lang="pt-BR" sz="1400" dirty="0"/>
          </a:p>
          <a:p>
            <a:pPr marL="0" indent="0">
              <a:buNone/>
            </a:pPr>
            <a:r>
              <a:rPr lang="pt-BR" sz="1400" b="1" dirty="0"/>
              <a:t>Pontos da reforma da LSA em 2007: </a:t>
            </a:r>
          </a:p>
          <a:p>
            <a:pPr marL="0" indent="0">
              <a:buNone/>
            </a:pPr>
            <a:endParaRPr lang="pt-BR" sz="1400" dirty="0"/>
          </a:p>
          <a:p>
            <a:pPr marL="514350" indent="-514350">
              <a:buAutoNum type="arabicParenR"/>
            </a:pPr>
            <a:r>
              <a:rPr lang="pt-BR" sz="1400" dirty="0"/>
              <a:t>a contabilidade não deve estar a serviço da tributação.</a:t>
            </a:r>
          </a:p>
          <a:p>
            <a:pPr marL="514350" indent="-514350">
              <a:buAutoNum type="arabicParenR"/>
            </a:pPr>
            <a:r>
              <a:rPr lang="pt-BR" sz="1400" dirty="0"/>
              <a:t>Antes, Bacen, agências reguladoras, CVM, estabeleciam normas diferentes para a contabilização, conforme o setor econômico.</a:t>
            </a:r>
          </a:p>
          <a:p>
            <a:pPr marL="514350" indent="-514350">
              <a:buAutoNum type="arabicParenR"/>
            </a:pPr>
            <a:r>
              <a:rPr lang="pt-BR" sz="1400" dirty="0"/>
              <a:t>Primazia da essência econômica sobre a forma (mais uma diferença entre a contabilidade e o direito...)</a:t>
            </a:r>
          </a:p>
          <a:p>
            <a:pPr marL="514350" indent="-514350">
              <a:buAutoNum type="arabicParenR"/>
            </a:pPr>
            <a:r>
              <a:rPr lang="pt-BR" sz="1400" dirty="0"/>
              <a:t>Adoção de standards, normas gerais e </a:t>
            </a:r>
            <a:r>
              <a:rPr lang="pt-BR" sz="1400" dirty="0" err="1"/>
              <a:t>principiológicas</a:t>
            </a:r>
            <a:r>
              <a:rPr lang="pt-BR" sz="1400" dirty="0"/>
              <a:t>, em lugar de regras detalhadas</a:t>
            </a:r>
          </a:p>
        </p:txBody>
      </p:sp>
    </p:spTree>
    <p:extLst>
      <p:ext uri="{BB962C8B-B14F-4D97-AF65-F5344CB8AC3E}">
        <p14:creationId xmlns:p14="http://schemas.microsoft.com/office/powerpoint/2010/main" val="1740288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F7DF05C-A382-45A8-822D-F04C273E82A3}"/>
              </a:ext>
            </a:extLst>
          </p:cNvPr>
          <p:cNvPicPr>
            <a:picLocks noChangeAspect="1"/>
          </p:cNvPicPr>
          <p:nvPr/>
        </p:nvPicPr>
        <p:blipFill rotWithShape="1">
          <a:blip r:embed="rId2">
            <a:alphaModFix amt="35000"/>
          </a:blip>
          <a:srcRect t="15730"/>
          <a:stretch/>
        </p:blipFill>
        <p:spPr>
          <a:xfrm>
            <a:off x="20" y="1"/>
            <a:ext cx="12191980" cy="6857999"/>
          </a:xfrm>
          <a:prstGeom prst="rect">
            <a:avLst/>
          </a:prstGeom>
        </p:spPr>
      </p:pic>
      <p:sp>
        <p:nvSpPr>
          <p:cNvPr id="2" name="Título 1">
            <a:extLst>
              <a:ext uri="{FF2B5EF4-FFF2-40B4-BE49-F238E27FC236}">
                <a16:creationId xmlns:a16="http://schemas.microsoft.com/office/drawing/2014/main" id="{8B45513C-949C-D84C-B566-7BA54ECB8A70}"/>
              </a:ext>
            </a:extLst>
          </p:cNvPr>
          <p:cNvSpPr>
            <a:spLocks noGrp="1"/>
          </p:cNvSpPr>
          <p:nvPr>
            <p:ph type="title"/>
          </p:nvPr>
        </p:nvSpPr>
        <p:spPr>
          <a:xfrm>
            <a:off x="838201" y="1065862"/>
            <a:ext cx="3313164" cy="4726276"/>
          </a:xfrm>
        </p:spPr>
        <p:txBody>
          <a:bodyPr>
            <a:normAutofit/>
          </a:bodyPr>
          <a:lstStyle/>
          <a:p>
            <a:pPr algn="r"/>
            <a:r>
              <a:rPr lang="pt-BR" sz="4000" dirty="0">
                <a:solidFill>
                  <a:srgbClr val="FFFFFF"/>
                </a:solidFill>
              </a:rPr>
              <a:t>A LÓGICA DA LEI, AO TRATAR DAS FINANÇAS DA COMPANHIA</a:t>
            </a:r>
          </a:p>
        </p:txBody>
      </p:sp>
      <p:cxnSp>
        <p:nvCxnSpPr>
          <p:cNvPr id="13" name="Straight Connector 12">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5" name="Espaço Reservado para Conteúdo 4">
            <a:extLst>
              <a:ext uri="{FF2B5EF4-FFF2-40B4-BE49-F238E27FC236}">
                <a16:creationId xmlns:a16="http://schemas.microsoft.com/office/drawing/2014/main" id="{252853D5-1DDA-1B40-A63D-99EF120F3F45}"/>
              </a:ext>
            </a:extLst>
          </p:cNvPr>
          <p:cNvGraphicFramePr>
            <a:graphicFrameLocks noGrp="1"/>
          </p:cNvGraphicFramePr>
          <p:nvPr>
            <p:ph idx="1"/>
            <p:extLst>
              <p:ext uri="{D42A27DB-BD31-4B8C-83A1-F6EECF244321}">
                <p14:modId xmlns:p14="http://schemas.microsoft.com/office/powerpoint/2010/main" val="3686085640"/>
              </p:ext>
            </p:extLst>
          </p:nvPr>
        </p:nvGraphicFramePr>
        <p:xfrm>
          <a:off x="5155379" y="1065862"/>
          <a:ext cx="5744685" cy="47262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72551731"/>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590DF44-F261-5D4D-B3F7-51AD136318A4}"/>
              </a:ext>
            </a:extLst>
          </p:cNvPr>
          <p:cNvSpPr>
            <a:spLocks noGrp="1"/>
          </p:cNvSpPr>
          <p:nvPr>
            <p:ph type="title"/>
          </p:nvPr>
        </p:nvSpPr>
        <p:spPr>
          <a:xfrm>
            <a:off x="1371599" y="294538"/>
            <a:ext cx="9895951" cy="1033669"/>
          </a:xfrm>
        </p:spPr>
        <p:txBody>
          <a:bodyPr>
            <a:normAutofit/>
          </a:bodyPr>
          <a:lstStyle/>
          <a:p>
            <a:r>
              <a:rPr lang="pt-BR" sz="4000">
                <a:solidFill>
                  <a:srgbClr val="FFFFFF"/>
                </a:solidFill>
              </a:rPr>
              <a:t>Demonstrações Financeiras</a:t>
            </a:r>
          </a:p>
        </p:txBody>
      </p:sp>
      <p:sp>
        <p:nvSpPr>
          <p:cNvPr id="3" name="Espaço Reservado para Conteúdo 2">
            <a:extLst>
              <a:ext uri="{FF2B5EF4-FFF2-40B4-BE49-F238E27FC236}">
                <a16:creationId xmlns:a16="http://schemas.microsoft.com/office/drawing/2014/main" id="{2CF51018-5B05-DC4E-A971-0735CBA8525B}"/>
              </a:ext>
            </a:extLst>
          </p:cNvPr>
          <p:cNvSpPr>
            <a:spLocks noGrp="1"/>
          </p:cNvSpPr>
          <p:nvPr>
            <p:ph idx="1"/>
          </p:nvPr>
        </p:nvSpPr>
        <p:spPr>
          <a:xfrm>
            <a:off x="459350" y="1622745"/>
            <a:ext cx="10636281" cy="5157196"/>
          </a:xfrm>
        </p:spPr>
        <p:txBody>
          <a:bodyPr anchor="ctr">
            <a:normAutofit fontScale="70000" lnSpcReduction="20000"/>
          </a:bodyPr>
          <a:lstStyle/>
          <a:p>
            <a:pPr marL="0" indent="0">
              <a:buNone/>
            </a:pPr>
            <a:endParaRPr lang="pt-BR" sz="2000" dirty="0"/>
          </a:p>
          <a:p>
            <a:pPr marL="0" indent="0">
              <a:buNone/>
            </a:pPr>
            <a:r>
              <a:rPr lang="pt-BR" sz="2000" dirty="0"/>
              <a:t>Art. 176. Ao fim de cada exercício social, a diretoria fará elaborar, com base na escrituração mercantil da companhia, as seguintes demonstrações financeiras, que deverão exprimir com clareza a situação do patrimônio da companhia e as mutações ocorridas no exercício:</a:t>
            </a:r>
          </a:p>
          <a:p>
            <a:pPr marL="0" indent="0">
              <a:buNone/>
            </a:pPr>
            <a:r>
              <a:rPr lang="pt-BR" sz="2000" dirty="0" err="1"/>
              <a:t>I</a:t>
            </a:r>
            <a:r>
              <a:rPr lang="pt-BR" sz="2000" dirty="0"/>
              <a:t> - balanço patrimonial; </a:t>
            </a:r>
            <a:r>
              <a:rPr lang="pt-BR" sz="2000" b="1" dirty="0"/>
              <a:t>DEMONSTRAÇÃO ESTÁTICA</a:t>
            </a:r>
          </a:p>
          <a:p>
            <a:pPr marL="0" indent="0">
              <a:buNone/>
            </a:pPr>
            <a:r>
              <a:rPr lang="pt-BR" sz="2000" dirty="0"/>
              <a:t>II - demonstração dos lucros ou prejuízos acumulados; </a:t>
            </a:r>
            <a:r>
              <a:rPr lang="pt-BR" sz="2000" b="1" dirty="0"/>
              <a:t>NA PRÁTICA, É ELABORADA DEMONSTRAÇAO DE MUTAÇOES DO PL, MAIS AMPLA</a:t>
            </a:r>
          </a:p>
          <a:p>
            <a:pPr marL="0" indent="0">
              <a:buNone/>
            </a:pPr>
            <a:r>
              <a:rPr lang="pt-BR" sz="2000" dirty="0"/>
              <a:t>III - demonstração do resultado do exercício; e</a:t>
            </a:r>
          </a:p>
          <a:p>
            <a:pPr marL="0" indent="0">
              <a:buNone/>
            </a:pPr>
            <a:r>
              <a:rPr lang="pt-BR" sz="2000" dirty="0"/>
              <a:t>IV – demonstração dos fluxos de caixa; e  </a:t>
            </a:r>
            <a:r>
              <a:rPr lang="pt-BR" sz="2000" b="1" dirty="0"/>
              <a:t>(DIFERENTEMENTE DAS DEMAIS, CONSIDERA REGIME DE CAIXA).</a:t>
            </a:r>
            <a:r>
              <a:rPr lang="pt-BR" sz="2000" dirty="0"/>
              <a:t>                         </a:t>
            </a:r>
          </a:p>
          <a:p>
            <a:pPr marL="0" indent="0">
              <a:buNone/>
            </a:pPr>
            <a:r>
              <a:rPr lang="pt-BR" sz="2000" dirty="0"/>
              <a:t>V – se companhia aberta, demonstração do valor adicionado.               </a:t>
            </a:r>
            <a:r>
              <a:rPr lang="pt-BR" sz="2000" b="1" dirty="0"/>
              <a:t>DEMONSTRAÇAO DE CARATER ECONÔMICA, PARECIDA COM O CÁLCULO DO PIB, COM A DIFERENÇA DE QUE CONSIDERA A RIQUEZA VENDIDA, E NÃO APENAS PRODUZIDA , E COMO FOI DISTRIBUÍDA ENTRE FATORES DE PRODUÇAO, IMPOSTOS, ETC..)</a:t>
            </a:r>
            <a:r>
              <a:rPr lang="pt-BR" sz="2000" dirty="0"/>
              <a:t>           </a:t>
            </a:r>
          </a:p>
          <a:p>
            <a:pPr marL="0" indent="0">
              <a:buNone/>
            </a:pPr>
            <a:r>
              <a:rPr lang="pt-BR" sz="2000" dirty="0"/>
              <a:t>§ 1º As demonstrações de cada exercício serão publicadas com a indicação dos valores correspondentes das demonstrações do exercício anterior. </a:t>
            </a:r>
            <a:r>
              <a:rPr lang="pt-BR" sz="2000" b="1" dirty="0"/>
              <a:t>DEMONSTRAÇÕES COMPARATIVAS</a:t>
            </a:r>
          </a:p>
          <a:p>
            <a:pPr marL="0" indent="0">
              <a:buNone/>
            </a:pPr>
            <a:r>
              <a:rPr lang="pt-BR" sz="2000" dirty="0"/>
              <a:t>§ 2º Nas demonstrações, as contas semelhantes poderão ser agrupadas; os pequenos saldos poderão ser agregados, desde que indicada a sua natureza e não ultrapassem 0,1 (um décimo) do valor do respectivo grupo de contas; mas é vedada a utilização de designações genéricas, como "diversas contas" ou "contas-correntes".</a:t>
            </a:r>
          </a:p>
          <a:p>
            <a:pPr marL="0" indent="0">
              <a:buNone/>
            </a:pPr>
            <a:r>
              <a:rPr lang="pt-BR" sz="2000" dirty="0"/>
              <a:t>§ 3º As demonstrações financeiras registrarão a destinação dos lucros segundo a proposta dos órgãos da administração, no pressuposto de sua aprovação pela </a:t>
            </a:r>
            <a:r>
              <a:rPr lang="pt-BR" sz="2000" dirty="0" err="1"/>
              <a:t>assembléia</a:t>
            </a:r>
            <a:r>
              <a:rPr lang="pt-BR" sz="2000" dirty="0"/>
              <a:t>-geral.</a:t>
            </a:r>
          </a:p>
          <a:p>
            <a:pPr marL="0" indent="0">
              <a:buNone/>
            </a:pPr>
            <a:r>
              <a:rPr lang="pt-BR" sz="2000" dirty="0"/>
              <a:t>§ 4º As demonstrações serão complementadas por notas explicativas e outros quadros analíticos ou demonstrações contábeis necessários para esclarecimento da situação patrimonial e dos resultados do exercício.</a:t>
            </a:r>
          </a:p>
          <a:p>
            <a:pPr marL="0" indent="0">
              <a:buNone/>
            </a:pPr>
            <a:br>
              <a:rPr lang="pt-BR" sz="1000" dirty="0"/>
            </a:br>
            <a:endParaRPr lang="pt-BR" sz="1000" dirty="0"/>
          </a:p>
          <a:p>
            <a:pPr marL="0" indent="0">
              <a:buNone/>
            </a:pPr>
            <a:endParaRPr lang="pt-BR" sz="1000" dirty="0"/>
          </a:p>
        </p:txBody>
      </p:sp>
    </p:spTree>
    <p:extLst>
      <p:ext uri="{BB962C8B-B14F-4D97-AF65-F5344CB8AC3E}">
        <p14:creationId xmlns:p14="http://schemas.microsoft.com/office/powerpoint/2010/main" val="1198512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9E6F919-3BF9-E84D-9376-2EB2A38A08F1}"/>
              </a:ext>
            </a:extLst>
          </p:cNvPr>
          <p:cNvSpPr>
            <a:spLocks noGrp="1"/>
          </p:cNvSpPr>
          <p:nvPr>
            <p:ph type="title"/>
          </p:nvPr>
        </p:nvSpPr>
        <p:spPr>
          <a:xfrm>
            <a:off x="838200" y="365125"/>
            <a:ext cx="10515600" cy="1325563"/>
          </a:xfrm>
        </p:spPr>
        <p:txBody>
          <a:bodyPr>
            <a:normAutofit/>
          </a:bodyPr>
          <a:lstStyle/>
          <a:p>
            <a:r>
              <a:rPr lang="pt-BR" sz="4200"/>
              <a:t>Conceito Central da Lei das Sociedades Anônimas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ço Reservado para Conteúdo 2">
            <a:extLst>
              <a:ext uri="{FF2B5EF4-FFF2-40B4-BE49-F238E27FC236}">
                <a16:creationId xmlns:a16="http://schemas.microsoft.com/office/drawing/2014/main" id="{1F463777-016C-C94D-9E21-E84732673824}"/>
              </a:ext>
            </a:extLst>
          </p:cNvPr>
          <p:cNvSpPr>
            <a:spLocks noGrp="1"/>
          </p:cNvSpPr>
          <p:nvPr>
            <p:ph idx="1"/>
          </p:nvPr>
        </p:nvSpPr>
        <p:spPr>
          <a:xfrm>
            <a:off x="838200" y="1929384"/>
            <a:ext cx="10515600" cy="4661878"/>
          </a:xfrm>
        </p:spPr>
        <p:txBody>
          <a:bodyPr>
            <a:normAutofit fontScale="92500" lnSpcReduction="10000"/>
          </a:bodyPr>
          <a:lstStyle/>
          <a:p>
            <a:pPr marL="0" indent="0">
              <a:buNone/>
            </a:pPr>
            <a:r>
              <a:rPr lang="pt-BR" sz="1900" dirty="0"/>
              <a:t>Lei </a:t>
            </a:r>
            <a:r>
              <a:rPr lang="pt-BR" sz="1900" dirty="0" err="1"/>
              <a:t>n</a:t>
            </a:r>
            <a:r>
              <a:rPr lang="pt-BR" sz="1900" dirty="0"/>
              <a:t>. 6.404, de 1.976</a:t>
            </a:r>
          </a:p>
          <a:p>
            <a:pPr marL="0" indent="0">
              <a:buNone/>
            </a:pPr>
            <a:r>
              <a:rPr lang="pt-BR" sz="1900" dirty="0"/>
              <a:t>Art. 1º A companhia ou sociedade anônima terá o capital dividido em ações, e a responsabilidade dos sócios ou acionistas será limitada ao preço de emissão das ações subscritas ou adquiridas.</a:t>
            </a:r>
          </a:p>
          <a:p>
            <a:pPr marL="0" indent="0">
              <a:buNone/>
            </a:pPr>
            <a:endParaRPr lang="pt-BR" sz="1900" dirty="0"/>
          </a:p>
          <a:p>
            <a:pPr marL="0" indent="0">
              <a:buNone/>
            </a:pPr>
            <a:r>
              <a:rPr lang="pt-BR" sz="1900" dirty="0">
                <a:latin typeface="Arial" charset="0"/>
              </a:rPr>
              <a:t>Art. 5º. Lei 6.404, de 1.976. O estatuto da companhia fixará o valor do capital social, expresso em moeda nacional.</a:t>
            </a:r>
            <a:endParaRPr lang="pt-BR" sz="1900" dirty="0"/>
          </a:p>
          <a:p>
            <a:pPr marL="0" indent="0">
              <a:buNone/>
            </a:pPr>
            <a:r>
              <a:rPr lang="pt-BR" sz="1900" dirty="0">
                <a:latin typeface="Arial" charset="0"/>
              </a:rPr>
              <a:t>Formação</a:t>
            </a:r>
          </a:p>
          <a:p>
            <a:pPr marL="0" indent="0">
              <a:buNone/>
            </a:pPr>
            <a:r>
              <a:rPr lang="pt-BR" sz="1900" dirty="0">
                <a:latin typeface="Arial" charset="0"/>
              </a:rPr>
              <a:t>Dinheiro e Bens</a:t>
            </a:r>
          </a:p>
          <a:p>
            <a:pPr marL="0" indent="0">
              <a:buNone/>
            </a:pPr>
            <a:r>
              <a:rPr lang="pt-BR" sz="1900" dirty="0">
                <a:latin typeface="Arial" charset="0"/>
              </a:rPr>
              <a:t>        Art. 7º O capital social poderá ser formado com contribuições em dinheiro ou em qualquer espécie de bens suscetíveis de avaliação em dinheiro.</a:t>
            </a:r>
          </a:p>
          <a:p>
            <a:pPr marL="0" indent="0">
              <a:buNone/>
            </a:pPr>
            <a:r>
              <a:rPr lang="pt-BR" sz="1900" dirty="0">
                <a:latin typeface="Arial" charset="0"/>
              </a:rPr>
              <a:t>Avaliação de bens por 3 empresas ou empresa especializada, e aprovação por assembleia, sendo vetado ao proprietário dos bens votar.</a:t>
            </a:r>
          </a:p>
          <a:p>
            <a:pPr marL="0" indent="0">
              <a:buNone/>
            </a:pPr>
            <a:r>
              <a:rPr lang="pt-BR" sz="2600" b="1" dirty="0">
                <a:latin typeface="Arial" charset="0"/>
              </a:rPr>
              <a:t>A centralidade do capital social no regime jurídico não corresponde à seu papel secundário nas disposições contábeis da lei, as quais têm inspiração norte-americana.</a:t>
            </a:r>
          </a:p>
          <a:p>
            <a:pPr marL="0" indent="0">
              <a:buNone/>
            </a:pPr>
            <a:endParaRPr lang="pt-BR" sz="1900" dirty="0"/>
          </a:p>
          <a:p>
            <a:pPr marL="0" indent="0">
              <a:buNone/>
            </a:pPr>
            <a:endParaRPr lang="pt-BR" sz="1900" dirty="0"/>
          </a:p>
        </p:txBody>
      </p:sp>
      <p:sp>
        <p:nvSpPr>
          <p:cNvPr id="4" name="CaixaDeTexto 3">
            <a:extLst>
              <a:ext uri="{FF2B5EF4-FFF2-40B4-BE49-F238E27FC236}">
                <a16:creationId xmlns:a16="http://schemas.microsoft.com/office/drawing/2014/main" id="{6FEEF36A-A043-874F-AA3D-8F678E54D207}"/>
              </a:ext>
            </a:extLst>
          </p:cNvPr>
          <p:cNvSpPr txBox="1"/>
          <p:nvPr/>
        </p:nvSpPr>
        <p:spPr>
          <a:xfrm>
            <a:off x="1031631" y="4208585"/>
            <a:ext cx="184731" cy="369332"/>
          </a:xfrm>
          <a:prstGeom prst="rect">
            <a:avLst/>
          </a:prstGeom>
          <a:noFill/>
        </p:spPr>
        <p:txBody>
          <a:bodyPr wrap="none" rtlCol="0">
            <a:spAutoFit/>
          </a:bodyPr>
          <a:lstStyle/>
          <a:p>
            <a:endParaRPr lang="pt-BR" dirty="0"/>
          </a:p>
        </p:txBody>
      </p:sp>
    </p:spTree>
    <p:extLst>
      <p:ext uri="{BB962C8B-B14F-4D97-AF65-F5344CB8AC3E}">
        <p14:creationId xmlns:p14="http://schemas.microsoft.com/office/powerpoint/2010/main" val="420812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88EC9C5-97F3-A442-A49E-500DBF98017D}"/>
              </a:ext>
            </a:extLst>
          </p:cNvPr>
          <p:cNvSpPr>
            <a:spLocks noGrp="1"/>
          </p:cNvSpPr>
          <p:nvPr>
            <p:ph type="title"/>
          </p:nvPr>
        </p:nvSpPr>
        <p:spPr>
          <a:xfrm>
            <a:off x="1371599" y="294538"/>
            <a:ext cx="9895951" cy="1033669"/>
          </a:xfrm>
        </p:spPr>
        <p:txBody>
          <a:bodyPr>
            <a:normAutofit/>
          </a:bodyPr>
          <a:lstStyle/>
          <a:p>
            <a:r>
              <a:rPr lang="pt-BR" sz="2400" dirty="0">
                <a:solidFill>
                  <a:srgbClr val="FFFFFF"/>
                </a:solidFill>
              </a:rPr>
              <a:t>Notas Explicativas (uma conversa mais longa com o usuário, segundo  EIZIRIK)</a:t>
            </a:r>
          </a:p>
        </p:txBody>
      </p:sp>
      <p:sp>
        <p:nvSpPr>
          <p:cNvPr id="3" name="Espaço Reservado para Conteúdo 2">
            <a:extLst>
              <a:ext uri="{FF2B5EF4-FFF2-40B4-BE49-F238E27FC236}">
                <a16:creationId xmlns:a16="http://schemas.microsoft.com/office/drawing/2014/main" id="{56036BF9-5561-0942-A64B-A7603ACAE310}"/>
              </a:ext>
            </a:extLst>
          </p:cNvPr>
          <p:cNvSpPr>
            <a:spLocks noGrp="1"/>
          </p:cNvSpPr>
          <p:nvPr>
            <p:ph idx="1"/>
          </p:nvPr>
        </p:nvSpPr>
        <p:spPr>
          <a:xfrm>
            <a:off x="544009" y="1622744"/>
            <a:ext cx="10551621" cy="5235255"/>
          </a:xfrm>
        </p:spPr>
        <p:txBody>
          <a:bodyPr anchor="ctr">
            <a:normAutofit fontScale="92500" lnSpcReduction="10000"/>
          </a:bodyPr>
          <a:lstStyle/>
          <a:p>
            <a:pPr marL="0" indent="0">
              <a:buNone/>
            </a:pPr>
            <a:r>
              <a:rPr lang="pt-BR" sz="800" dirty="0"/>
              <a:t> </a:t>
            </a:r>
            <a:r>
              <a:rPr lang="pt-BR" sz="1400" dirty="0"/>
              <a:t>5</a:t>
            </a:r>
            <a:r>
              <a:rPr lang="pt-BR" sz="1400" u="sng" baseline="30000" dirty="0"/>
              <a:t>o</a:t>
            </a:r>
            <a:r>
              <a:rPr lang="pt-BR" sz="1400" dirty="0"/>
              <a:t>  As notas explicativas devem:                       </a:t>
            </a:r>
          </a:p>
          <a:p>
            <a:pPr marL="0" indent="0">
              <a:buNone/>
            </a:pPr>
            <a:r>
              <a:rPr lang="pt-BR" sz="1400" dirty="0" err="1"/>
              <a:t>I</a:t>
            </a:r>
            <a:r>
              <a:rPr lang="pt-BR" sz="1400" dirty="0"/>
              <a:t> – apresentar informações sobre a base de preparação das demonstrações financeiras e das práticas contábeis específicas selecionadas e aplicadas para negócios e eventos significativos;                              </a:t>
            </a:r>
          </a:p>
          <a:p>
            <a:pPr marL="0" indent="0">
              <a:buNone/>
            </a:pPr>
            <a:r>
              <a:rPr lang="pt-BR" sz="1400" dirty="0"/>
              <a:t>II – divulgar as informações exigidas pelas práticas contábeis adotadas no Brasil que não estejam apresentadas em nenhuma outra parte das demonstrações financeiras;                          </a:t>
            </a:r>
          </a:p>
          <a:p>
            <a:pPr marL="0" indent="0">
              <a:buNone/>
            </a:pPr>
            <a:r>
              <a:rPr lang="pt-BR" sz="1400" dirty="0"/>
              <a:t>III – fornecer informações adicionais não indicadas nas próprias demonstrações financeiras e consideradas necessárias para uma apresentação adequada; e                       </a:t>
            </a:r>
          </a:p>
          <a:p>
            <a:pPr marL="0" indent="0">
              <a:buNone/>
            </a:pPr>
            <a:r>
              <a:rPr lang="pt-BR" sz="1400" dirty="0"/>
              <a:t>IV – indicar:                        </a:t>
            </a:r>
          </a:p>
          <a:p>
            <a:pPr marL="0" indent="0">
              <a:buNone/>
            </a:pPr>
            <a:r>
              <a:rPr lang="pt-BR" sz="1400" dirty="0"/>
              <a:t>a) os principais critérios de avaliação dos elementos patrimoniais, especialmente estoques, dos cálculos de depreciação, amortização e exaustão, de constituição de provisões para encargos ou riscos, e dos ajustes para atender a perdas prováveis na realização de elementos do ativo;                          </a:t>
            </a:r>
          </a:p>
          <a:p>
            <a:pPr marL="0" indent="0">
              <a:buNone/>
            </a:pPr>
            <a:r>
              <a:rPr lang="pt-BR" sz="1400" dirty="0" err="1"/>
              <a:t>b</a:t>
            </a:r>
            <a:r>
              <a:rPr lang="pt-BR" sz="1400" dirty="0"/>
              <a:t>) os investimentos em outras sociedades, quando relevantes (art. 247, parágrafo único);                         </a:t>
            </a:r>
          </a:p>
          <a:p>
            <a:pPr marL="0" indent="0">
              <a:buNone/>
            </a:pPr>
            <a:r>
              <a:rPr lang="pt-BR" sz="1400" dirty="0" err="1"/>
              <a:t>c</a:t>
            </a:r>
            <a:r>
              <a:rPr lang="pt-BR" sz="1400" dirty="0"/>
              <a:t>) o aumento de valor de elementos do ativo resultante de novas avaliações (art. 182, § 3</a:t>
            </a:r>
            <a:r>
              <a:rPr lang="pt-BR" sz="1400" u="sng" baseline="30000" dirty="0"/>
              <a:t>o</a:t>
            </a:r>
            <a:r>
              <a:rPr lang="pt-BR" sz="1400" dirty="0"/>
              <a:t> );                           </a:t>
            </a:r>
          </a:p>
          <a:p>
            <a:pPr marL="0" indent="0">
              <a:buNone/>
            </a:pPr>
            <a:r>
              <a:rPr lang="pt-BR" sz="1400" dirty="0" err="1"/>
              <a:t>d</a:t>
            </a:r>
            <a:r>
              <a:rPr lang="pt-BR" sz="1400" dirty="0"/>
              <a:t>) os ônus reais constituídos sobre elementos do ativo, as garantias prestadas a terceiros e outras responsabilidades eventuais ou contingentes;                         </a:t>
            </a:r>
          </a:p>
          <a:p>
            <a:pPr marL="0" indent="0">
              <a:buNone/>
            </a:pPr>
            <a:r>
              <a:rPr lang="pt-BR" sz="1400" dirty="0"/>
              <a:t>e) a taxa de juros, as datas de vencimento e as garantias das obrigações a longo prazo;                       </a:t>
            </a:r>
          </a:p>
          <a:p>
            <a:pPr marL="0" indent="0">
              <a:buNone/>
            </a:pPr>
            <a:r>
              <a:rPr lang="pt-BR" sz="1400" dirty="0" err="1"/>
              <a:t>f</a:t>
            </a:r>
            <a:r>
              <a:rPr lang="pt-BR" sz="1400" dirty="0"/>
              <a:t>) o número, espécies e classes das ações do capital social;                       </a:t>
            </a:r>
          </a:p>
          <a:p>
            <a:pPr marL="0" indent="0">
              <a:buNone/>
            </a:pPr>
            <a:r>
              <a:rPr lang="pt-BR" sz="1400" dirty="0" err="1"/>
              <a:t>g</a:t>
            </a:r>
            <a:r>
              <a:rPr lang="pt-BR" sz="1400" dirty="0"/>
              <a:t>) as opções de compra de ações outorgadas e exercidas no exercício;                       </a:t>
            </a:r>
          </a:p>
          <a:p>
            <a:pPr marL="0" indent="0">
              <a:buNone/>
            </a:pPr>
            <a:r>
              <a:rPr lang="pt-BR" sz="1400" dirty="0" err="1"/>
              <a:t>h</a:t>
            </a:r>
            <a:r>
              <a:rPr lang="pt-BR" sz="1400" dirty="0"/>
              <a:t>) os ajustes de exercícios anteriores (art. 186, § 1</a:t>
            </a:r>
            <a:r>
              <a:rPr lang="pt-BR" sz="1400" u="sng" baseline="30000" dirty="0"/>
              <a:t>o</a:t>
            </a:r>
            <a:r>
              <a:rPr lang="pt-BR" sz="1400" dirty="0"/>
              <a:t>); e                          </a:t>
            </a:r>
          </a:p>
          <a:p>
            <a:pPr marL="0" indent="0">
              <a:buNone/>
            </a:pPr>
            <a:r>
              <a:rPr lang="pt-BR" sz="1400" dirty="0" err="1"/>
              <a:t>i</a:t>
            </a:r>
            <a:r>
              <a:rPr lang="pt-BR" sz="1400" dirty="0"/>
              <a:t>) os eventos subsequentes à data de encerramento do exercício que tenham, ou possam vir a ter, efeito relevante sobre a situação financeira e os resultados futuros da companhia.    </a:t>
            </a:r>
            <a:r>
              <a:rPr lang="pt-BR" sz="800" dirty="0"/>
              <a:t>                       </a:t>
            </a:r>
          </a:p>
          <a:p>
            <a:pPr marL="0" indent="0">
              <a:buNone/>
            </a:pPr>
            <a:endParaRPr lang="pt-BR" sz="800" dirty="0"/>
          </a:p>
        </p:txBody>
      </p:sp>
    </p:spTree>
    <p:extLst>
      <p:ext uri="{BB962C8B-B14F-4D97-AF65-F5344CB8AC3E}">
        <p14:creationId xmlns:p14="http://schemas.microsoft.com/office/powerpoint/2010/main" val="2611923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32E58135-AFF4-D542-8808-E468C6D5004D}"/>
              </a:ext>
            </a:extLst>
          </p:cNvPr>
          <p:cNvSpPr>
            <a:spLocks noGrp="1"/>
          </p:cNvSpPr>
          <p:nvPr>
            <p:ph type="title"/>
          </p:nvPr>
        </p:nvSpPr>
        <p:spPr>
          <a:xfrm>
            <a:off x="958506" y="800392"/>
            <a:ext cx="10264697" cy="1212102"/>
          </a:xfrm>
        </p:spPr>
        <p:txBody>
          <a:bodyPr>
            <a:normAutofit/>
          </a:bodyPr>
          <a:lstStyle/>
          <a:p>
            <a:r>
              <a:rPr lang="pt-BR" sz="4000">
                <a:solidFill>
                  <a:srgbClr val="FFFFFF"/>
                </a:solidFill>
              </a:rPr>
              <a:t>Escrituração</a:t>
            </a:r>
          </a:p>
        </p:txBody>
      </p:sp>
      <p:sp>
        <p:nvSpPr>
          <p:cNvPr id="3" name="Espaço Reservado para Conteúdo 2">
            <a:extLst>
              <a:ext uri="{FF2B5EF4-FFF2-40B4-BE49-F238E27FC236}">
                <a16:creationId xmlns:a16="http://schemas.microsoft.com/office/drawing/2014/main" id="{6236270D-DF4E-2F40-AD57-3432DADA06A2}"/>
              </a:ext>
            </a:extLst>
          </p:cNvPr>
          <p:cNvSpPr>
            <a:spLocks noGrp="1"/>
          </p:cNvSpPr>
          <p:nvPr>
            <p:ph idx="1"/>
          </p:nvPr>
        </p:nvSpPr>
        <p:spPr>
          <a:xfrm>
            <a:off x="1367624" y="2490436"/>
            <a:ext cx="9708995" cy="3567173"/>
          </a:xfrm>
        </p:spPr>
        <p:txBody>
          <a:bodyPr anchor="ctr">
            <a:normAutofit fontScale="92500"/>
          </a:bodyPr>
          <a:lstStyle/>
          <a:p>
            <a:pPr marL="0" indent="0">
              <a:buNone/>
            </a:pPr>
            <a:r>
              <a:rPr lang="pt-BR" sz="1900" dirty="0"/>
              <a:t>Art. 177. A escrituração da companhia será mantida em registros permanentes, com obediência aos preceitos da </a:t>
            </a:r>
            <a:r>
              <a:rPr lang="pt-BR" sz="2400" b="1" dirty="0"/>
              <a:t>legislação comercial e desta Lei e aos princípios de contabilidade geralmente aceitos, </a:t>
            </a:r>
            <a:r>
              <a:rPr lang="pt-BR" sz="1900" dirty="0"/>
              <a:t>devendo observar métodos ou critérios contábeis uniformes no tempo e registrar as mutações patrimoniais segundo o </a:t>
            </a:r>
            <a:r>
              <a:rPr lang="pt-BR" sz="2400" b="1" dirty="0"/>
              <a:t>regime de competência. (NÃO HÁ MENÇAO À NORMA TRIBUTÁRIA OU REGULATÓRIA. SEGREGAÇAO DAS CONTABILIDADES..)</a:t>
            </a:r>
          </a:p>
          <a:p>
            <a:pPr marL="0" indent="0">
              <a:buNone/>
            </a:pPr>
            <a:r>
              <a:rPr lang="pt-BR" sz="1900" dirty="0"/>
              <a:t>§ 1º As demonstrações financeiras do exercício em que houver modificação de métodos ou critérios contábeis, de efeitos relevantes, deverão indicá-la em nota e ressaltar esses efeitos.</a:t>
            </a:r>
          </a:p>
          <a:p>
            <a:pPr marL="0" indent="0">
              <a:buNone/>
            </a:pPr>
            <a:r>
              <a:rPr lang="pt-BR" sz="1900" dirty="0"/>
              <a:t>§ 2</a:t>
            </a:r>
            <a:r>
              <a:rPr lang="pt-BR" sz="1900" u="sng" baseline="30000" dirty="0"/>
              <a:t>o</a:t>
            </a:r>
            <a:r>
              <a:rPr lang="pt-BR" sz="1900" dirty="0"/>
              <a:t>  A companhia observará exclusivamente em livros ou registros auxiliares, sem qualquer modificação da escrituração mercantil e das demonstrações reguladas nesta Lei, as disposições da lei tributária, ou de legislação especial sobre a atividade que constitui seu objeto, que prescrevam, conduzam ou incentivem a utilização de métodos ou critérios contábeis diferentes ou determinem registros, lançamentos ou ajustes ou a elaboração de outras demonstrações financeiras.    </a:t>
            </a:r>
          </a:p>
          <a:p>
            <a:pPr marL="0" indent="0">
              <a:buNone/>
            </a:pPr>
            <a:endParaRPr lang="pt-BR" sz="1900" dirty="0"/>
          </a:p>
        </p:txBody>
      </p:sp>
    </p:spTree>
    <p:extLst>
      <p:ext uri="{BB962C8B-B14F-4D97-AF65-F5344CB8AC3E}">
        <p14:creationId xmlns:p14="http://schemas.microsoft.com/office/powerpoint/2010/main" val="1295442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40F03B-5A41-4044-8BBD-A7E8962FFCD2}"/>
              </a:ext>
            </a:extLst>
          </p:cNvPr>
          <p:cNvSpPr>
            <a:spLocks noGrp="1"/>
          </p:cNvSpPr>
          <p:nvPr>
            <p:ph type="title"/>
          </p:nvPr>
        </p:nvSpPr>
        <p:spPr/>
        <p:txBody>
          <a:bodyPr/>
          <a:lstStyle/>
          <a:p>
            <a:r>
              <a:rPr lang="pt-BR" dirty="0"/>
              <a:t>Escrituração</a:t>
            </a:r>
          </a:p>
        </p:txBody>
      </p:sp>
      <p:sp>
        <p:nvSpPr>
          <p:cNvPr id="3" name="Espaço Reservado para Conteúdo 2">
            <a:extLst>
              <a:ext uri="{FF2B5EF4-FFF2-40B4-BE49-F238E27FC236}">
                <a16:creationId xmlns:a16="http://schemas.microsoft.com/office/drawing/2014/main" id="{8FCD2FAD-DE00-3740-B83F-374154EE262E}"/>
              </a:ext>
            </a:extLst>
          </p:cNvPr>
          <p:cNvSpPr>
            <a:spLocks noGrp="1"/>
          </p:cNvSpPr>
          <p:nvPr>
            <p:ph idx="1"/>
          </p:nvPr>
        </p:nvSpPr>
        <p:spPr/>
        <p:txBody>
          <a:bodyPr>
            <a:normAutofit fontScale="92500" lnSpcReduction="20000"/>
          </a:bodyPr>
          <a:lstStyle/>
          <a:p>
            <a:pPr marL="0" indent="0">
              <a:buNone/>
            </a:pPr>
            <a:r>
              <a:rPr lang="pt-BR" dirty="0"/>
              <a:t>§ 3</a:t>
            </a:r>
            <a:r>
              <a:rPr lang="pt-BR" u="sng" baseline="30000" dirty="0"/>
              <a:t>o</a:t>
            </a:r>
            <a:r>
              <a:rPr lang="pt-BR" dirty="0"/>
              <a:t>  As demonstrações financeiras das companhias abertas observarão, ainda, as normas expedidas pela Comissão de Valores Mobiliários e serão obrigatoriamente submetidas a auditoria por auditores independentes nela registrados. </a:t>
            </a:r>
            <a:r>
              <a:rPr lang="pt-BR" b="1" dirty="0"/>
              <a:t>QUAL O PAPEL DO AUDITOR? </a:t>
            </a:r>
          </a:p>
          <a:p>
            <a:pPr marL="0" indent="0">
              <a:buNone/>
            </a:pPr>
            <a:r>
              <a:rPr lang="pt-BR" dirty="0"/>
              <a:t>§ 4º As demonstrações financeiras serão assinadas pelos administradores e por contabilistas legalmente habilitados.</a:t>
            </a:r>
          </a:p>
          <a:p>
            <a:pPr marL="0" indent="0">
              <a:buNone/>
            </a:pPr>
            <a:r>
              <a:rPr lang="pt-BR" dirty="0"/>
              <a:t>§ 5</a:t>
            </a:r>
            <a:r>
              <a:rPr lang="pt-BR" u="sng" baseline="30000" dirty="0"/>
              <a:t>o</a:t>
            </a:r>
            <a:r>
              <a:rPr lang="pt-BR" dirty="0"/>
              <a:t>  As normas expedidas pela Comissão de Valores Mobiliários a que se refere o § 3</a:t>
            </a:r>
            <a:r>
              <a:rPr lang="pt-BR" u="sng" baseline="30000" dirty="0"/>
              <a:t>o</a:t>
            </a:r>
            <a:r>
              <a:rPr lang="pt-BR" dirty="0"/>
              <a:t> deste artigo deverão ser elaboradas em consonância com os padrões internacionais de contabilidade adotados nos principais mercados de valores mobiliários.                       </a:t>
            </a:r>
          </a:p>
          <a:p>
            <a:pPr marL="0" indent="0">
              <a:buNone/>
            </a:pPr>
            <a:r>
              <a:rPr lang="pt-BR" dirty="0"/>
              <a:t>§ 6</a:t>
            </a:r>
            <a:r>
              <a:rPr lang="pt-BR" u="sng" baseline="30000" dirty="0"/>
              <a:t>o</a:t>
            </a:r>
            <a:r>
              <a:rPr lang="pt-BR" dirty="0"/>
              <a:t>  As companhias fechadas poderão optar por observar as normas sobre demonstrações financeiras expedidas pela Comissão de Valores Mobiliários para as companhias abertas. </a:t>
            </a:r>
          </a:p>
          <a:p>
            <a:pPr marL="0" indent="0">
              <a:buNone/>
            </a:pPr>
            <a:endParaRPr lang="pt-BR" dirty="0"/>
          </a:p>
        </p:txBody>
      </p:sp>
    </p:spTree>
    <p:extLst>
      <p:ext uri="{BB962C8B-B14F-4D97-AF65-F5344CB8AC3E}">
        <p14:creationId xmlns:p14="http://schemas.microsoft.com/office/powerpoint/2010/main" val="34599409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793B639D-AD99-E84F-A0DF-B461D180A5DC}"/>
              </a:ext>
            </a:extLst>
          </p:cNvPr>
          <p:cNvSpPr>
            <a:spLocks noGrp="1"/>
          </p:cNvSpPr>
          <p:nvPr>
            <p:ph type="title"/>
          </p:nvPr>
        </p:nvSpPr>
        <p:spPr>
          <a:xfrm>
            <a:off x="958506" y="800392"/>
            <a:ext cx="10264697" cy="1212102"/>
          </a:xfrm>
        </p:spPr>
        <p:txBody>
          <a:bodyPr>
            <a:normAutofit/>
          </a:bodyPr>
          <a:lstStyle/>
          <a:p>
            <a:r>
              <a:rPr lang="pt-BR" sz="4000">
                <a:solidFill>
                  <a:srgbClr val="FFFFFF"/>
                </a:solidFill>
              </a:rPr>
              <a:t>A questão do sigilo da escrituração </a:t>
            </a:r>
          </a:p>
        </p:txBody>
      </p:sp>
      <p:sp>
        <p:nvSpPr>
          <p:cNvPr id="3" name="Espaço Reservado para Conteúdo 2">
            <a:extLst>
              <a:ext uri="{FF2B5EF4-FFF2-40B4-BE49-F238E27FC236}">
                <a16:creationId xmlns:a16="http://schemas.microsoft.com/office/drawing/2014/main" id="{C23F4A40-65B5-0640-A17F-FFBB40F947F8}"/>
              </a:ext>
            </a:extLst>
          </p:cNvPr>
          <p:cNvSpPr>
            <a:spLocks noGrp="1"/>
          </p:cNvSpPr>
          <p:nvPr>
            <p:ph idx="1"/>
          </p:nvPr>
        </p:nvSpPr>
        <p:spPr>
          <a:xfrm>
            <a:off x="1367624" y="2490436"/>
            <a:ext cx="9708995" cy="3567173"/>
          </a:xfrm>
        </p:spPr>
        <p:txBody>
          <a:bodyPr anchor="ctr">
            <a:normAutofit/>
          </a:bodyPr>
          <a:lstStyle/>
          <a:p>
            <a:r>
              <a:rPr lang="pt-BR" sz="2400" dirty="0"/>
              <a:t>Por que é importante o sigilo da escrituração?</a:t>
            </a:r>
          </a:p>
          <a:p>
            <a:pPr marL="0" indent="0">
              <a:buNone/>
            </a:pPr>
            <a:endParaRPr lang="pt-BR" sz="2400" dirty="0"/>
          </a:p>
          <a:p>
            <a:r>
              <a:rPr lang="pt-BR" sz="2400" dirty="0"/>
              <a:t>Juiz pode pedir prova de lançamentos específicos, para fins de prova</a:t>
            </a:r>
          </a:p>
          <a:p>
            <a:pPr marL="0" indent="0">
              <a:buNone/>
            </a:pPr>
            <a:endParaRPr lang="pt-BR" sz="2400" dirty="0"/>
          </a:p>
          <a:p>
            <a:r>
              <a:rPr lang="pt-BR" sz="2400" dirty="0"/>
              <a:t>Acionista com mais de 5% do capital pode pedir exibição integral, se houver prova de graves irregularidades</a:t>
            </a:r>
          </a:p>
        </p:txBody>
      </p:sp>
    </p:spTree>
    <p:extLst>
      <p:ext uri="{BB962C8B-B14F-4D97-AF65-F5344CB8AC3E}">
        <p14:creationId xmlns:p14="http://schemas.microsoft.com/office/powerpoint/2010/main" val="237371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4326A3DA-56A0-4146-BF0D-F8FE1D153D99}"/>
              </a:ext>
            </a:extLst>
          </p:cNvPr>
          <p:cNvSpPr>
            <a:spLocks noGrp="1"/>
          </p:cNvSpPr>
          <p:nvPr>
            <p:ph type="title"/>
          </p:nvPr>
        </p:nvSpPr>
        <p:spPr>
          <a:xfrm>
            <a:off x="958506" y="800392"/>
            <a:ext cx="10264697" cy="1212102"/>
          </a:xfrm>
        </p:spPr>
        <p:txBody>
          <a:bodyPr>
            <a:normAutofit/>
          </a:bodyPr>
          <a:lstStyle/>
          <a:p>
            <a:r>
              <a:rPr lang="pt-BR" sz="4000">
                <a:solidFill>
                  <a:srgbClr val="FFFFFF"/>
                </a:solidFill>
              </a:rPr>
              <a:t>Balanço</a:t>
            </a:r>
          </a:p>
        </p:txBody>
      </p:sp>
      <p:sp>
        <p:nvSpPr>
          <p:cNvPr id="3" name="Espaço Reservado para Conteúdo 2">
            <a:extLst>
              <a:ext uri="{FF2B5EF4-FFF2-40B4-BE49-F238E27FC236}">
                <a16:creationId xmlns:a16="http://schemas.microsoft.com/office/drawing/2014/main" id="{45BCE0E4-2B93-B34C-8DC5-20AA33838519}"/>
              </a:ext>
            </a:extLst>
          </p:cNvPr>
          <p:cNvSpPr>
            <a:spLocks noGrp="1"/>
          </p:cNvSpPr>
          <p:nvPr>
            <p:ph idx="1"/>
          </p:nvPr>
        </p:nvSpPr>
        <p:spPr>
          <a:xfrm>
            <a:off x="1367624" y="2490436"/>
            <a:ext cx="9708995" cy="3567173"/>
          </a:xfrm>
        </p:spPr>
        <p:txBody>
          <a:bodyPr anchor="ctr">
            <a:normAutofit fontScale="85000" lnSpcReduction="10000"/>
          </a:bodyPr>
          <a:lstStyle/>
          <a:p>
            <a:pPr marL="0" indent="0">
              <a:buNone/>
            </a:pPr>
            <a:r>
              <a:rPr lang="pt-BR" sz="2400" dirty="0"/>
              <a:t>Art. 178. No balanço, as contas serão classificadas segundo os elementos do patrimônio que registrem, e agrupadas de modo a facilitar o conhecimento e a análise da situação financeira da companhia.</a:t>
            </a:r>
          </a:p>
          <a:p>
            <a:pPr marL="0" indent="0">
              <a:buNone/>
            </a:pPr>
            <a:r>
              <a:rPr lang="pt-BR" sz="2400" dirty="0"/>
              <a:t>§ 1º No ativo, as contas serão dispostas em </a:t>
            </a:r>
            <a:r>
              <a:rPr lang="pt-BR" sz="2400" b="1" dirty="0"/>
              <a:t>ordem decrescente de grau de liquidez</a:t>
            </a:r>
            <a:r>
              <a:rPr lang="pt-BR" sz="2400" dirty="0"/>
              <a:t> dos elementos nelas registrados, nos seguintes grupos: </a:t>
            </a:r>
          </a:p>
          <a:p>
            <a:pPr marL="0" indent="0">
              <a:buNone/>
            </a:pPr>
            <a:r>
              <a:rPr lang="pt-BR" sz="2400" dirty="0" err="1"/>
              <a:t>I</a:t>
            </a:r>
            <a:r>
              <a:rPr lang="pt-BR" sz="2400" dirty="0"/>
              <a:t>- Ativo circulante</a:t>
            </a:r>
          </a:p>
          <a:p>
            <a:pPr marL="0" indent="0">
              <a:buNone/>
            </a:pPr>
            <a:r>
              <a:rPr lang="pt-BR" sz="2400" dirty="0"/>
              <a:t>II – ativo não circulante, composto por ativo realizável a longo prazo, investimentos, imobilizado e intangível.  </a:t>
            </a:r>
          </a:p>
          <a:p>
            <a:pPr marL="0" indent="0">
              <a:buNone/>
            </a:pPr>
            <a:endParaRPr lang="pt-BR" b="1" dirty="0"/>
          </a:p>
          <a:p>
            <a:pPr marL="0" indent="0">
              <a:buNone/>
            </a:pPr>
            <a:r>
              <a:rPr lang="pt-BR" b="1" dirty="0"/>
              <a:t>Paralelismo das ordem </a:t>
            </a:r>
            <a:r>
              <a:rPr lang="pt-BR" b="1" dirty="0" err="1"/>
              <a:t>descrescente</a:t>
            </a:r>
            <a:r>
              <a:rPr lang="pt-BR" b="1" dirty="0"/>
              <a:t> de liquidez do ativo com a ordem decrescente de exigibilidade dos passivos permite  visão prospectiva</a:t>
            </a:r>
          </a:p>
        </p:txBody>
      </p:sp>
    </p:spTree>
    <p:extLst>
      <p:ext uri="{BB962C8B-B14F-4D97-AF65-F5344CB8AC3E}">
        <p14:creationId xmlns:p14="http://schemas.microsoft.com/office/powerpoint/2010/main" val="28782929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D512C170-4068-134A-9B08-D201E4BC9976}"/>
              </a:ext>
            </a:extLst>
          </p:cNvPr>
          <p:cNvSpPr>
            <a:spLocks noGrp="1"/>
          </p:cNvSpPr>
          <p:nvPr>
            <p:ph type="title"/>
          </p:nvPr>
        </p:nvSpPr>
        <p:spPr>
          <a:xfrm>
            <a:off x="958506" y="800392"/>
            <a:ext cx="10264697" cy="1212102"/>
          </a:xfrm>
        </p:spPr>
        <p:txBody>
          <a:bodyPr>
            <a:normAutofit/>
          </a:bodyPr>
          <a:lstStyle/>
          <a:p>
            <a:r>
              <a:rPr lang="pt-BR" sz="4000">
                <a:solidFill>
                  <a:srgbClr val="FFFFFF"/>
                </a:solidFill>
              </a:rPr>
              <a:t>Balanço</a:t>
            </a:r>
          </a:p>
        </p:txBody>
      </p:sp>
      <p:sp>
        <p:nvSpPr>
          <p:cNvPr id="3" name="Espaço Reservado para Conteúdo 2">
            <a:extLst>
              <a:ext uri="{FF2B5EF4-FFF2-40B4-BE49-F238E27FC236}">
                <a16:creationId xmlns:a16="http://schemas.microsoft.com/office/drawing/2014/main" id="{65727C2F-BB33-5A41-8D81-9B2291D65496}"/>
              </a:ext>
            </a:extLst>
          </p:cNvPr>
          <p:cNvSpPr>
            <a:spLocks noGrp="1"/>
          </p:cNvSpPr>
          <p:nvPr>
            <p:ph idx="1"/>
          </p:nvPr>
        </p:nvSpPr>
        <p:spPr>
          <a:xfrm>
            <a:off x="1367624" y="2490436"/>
            <a:ext cx="9708995" cy="3567173"/>
          </a:xfrm>
        </p:spPr>
        <p:txBody>
          <a:bodyPr anchor="ctr">
            <a:normAutofit/>
          </a:bodyPr>
          <a:lstStyle/>
          <a:p>
            <a:pPr marL="0" indent="0">
              <a:buNone/>
            </a:pPr>
            <a:r>
              <a:rPr lang="pt-BR" sz="2000" dirty="0"/>
              <a:t>§ 2º No passivo, as contas serão classificadas nos seguintes grupos:</a:t>
            </a:r>
          </a:p>
          <a:p>
            <a:pPr marL="0" indent="0">
              <a:buNone/>
            </a:pPr>
            <a:r>
              <a:rPr lang="pt-BR" sz="2000" dirty="0" err="1"/>
              <a:t>I</a:t>
            </a:r>
            <a:r>
              <a:rPr lang="pt-BR" sz="2000" dirty="0"/>
              <a:t> – passivo circulante;                     </a:t>
            </a:r>
          </a:p>
          <a:p>
            <a:pPr marL="0" indent="0">
              <a:buNone/>
            </a:pPr>
            <a:r>
              <a:rPr lang="pt-BR" sz="2000" dirty="0"/>
              <a:t>II – passivo não circulante; e                          </a:t>
            </a:r>
          </a:p>
          <a:p>
            <a:pPr marL="0" indent="0">
              <a:buNone/>
            </a:pPr>
            <a:r>
              <a:rPr lang="pt-BR" sz="2000" dirty="0"/>
              <a:t>III – patrimônio líquido, dividido em capital social, reservas de capital, ajustes de avaliação patrimonial, reservas de lucros, ações em tesouraria e prejuízos acumulados. </a:t>
            </a:r>
          </a:p>
          <a:p>
            <a:pPr marL="0" indent="0">
              <a:buNone/>
            </a:pPr>
            <a:r>
              <a:rPr lang="pt-BR" sz="2000" dirty="0"/>
              <a:t>Artigos 179 a 182: classifica as contas de ativos, passivos e PL</a:t>
            </a:r>
          </a:p>
          <a:p>
            <a:pPr marL="0" indent="0">
              <a:buNone/>
            </a:pPr>
            <a:r>
              <a:rPr lang="pt-BR" sz="2000" dirty="0"/>
              <a:t>Artigo 183 Critérios de Avaliação dos Ativos</a:t>
            </a:r>
          </a:p>
          <a:p>
            <a:pPr marL="0" indent="0">
              <a:buNone/>
            </a:pPr>
            <a:r>
              <a:rPr lang="pt-BR" sz="2000" dirty="0"/>
              <a:t>Artigo 184. Critérios de Avaliação dos Passivos</a:t>
            </a:r>
          </a:p>
        </p:txBody>
      </p:sp>
    </p:spTree>
    <p:extLst>
      <p:ext uri="{BB962C8B-B14F-4D97-AF65-F5344CB8AC3E}">
        <p14:creationId xmlns:p14="http://schemas.microsoft.com/office/powerpoint/2010/main" val="25354077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F7738CA6-E851-1B44-8B89-F66C09C3275C}"/>
              </a:ext>
            </a:extLst>
          </p:cNvPr>
          <p:cNvSpPr>
            <a:spLocks noGrp="1"/>
          </p:cNvSpPr>
          <p:nvPr>
            <p:ph type="title"/>
          </p:nvPr>
        </p:nvSpPr>
        <p:spPr>
          <a:xfrm>
            <a:off x="958506" y="800392"/>
            <a:ext cx="10264697" cy="1212102"/>
          </a:xfrm>
        </p:spPr>
        <p:txBody>
          <a:bodyPr>
            <a:normAutofit/>
          </a:bodyPr>
          <a:lstStyle/>
          <a:p>
            <a:r>
              <a:rPr lang="pt-BR" sz="4000">
                <a:solidFill>
                  <a:srgbClr val="FFFFFF"/>
                </a:solidFill>
              </a:rPr>
              <a:t>Artigo 179 Classificação das contas do ativo</a:t>
            </a:r>
          </a:p>
        </p:txBody>
      </p:sp>
      <p:sp>
        <p:nvSpPr>
          <p:cNvPr id="3" name="Espaço Reservado para Conteúdo 2">
            <a:extLst>
              <a:ext uri="{FF2B5EF4-FFF2-40B4-BE49-F238E27FC236}">
                <a16:creationId xmlns:a16="http://schemas.microsoft.com/office/drawing/2014/main" id="{29835742-2413-B049-A4F6-2BD64B629BD3}"/>
              </a:ext>
            </a:extLst>
          </p:cNvPr>
          <p:cNvSpPr>
            <a:spLocks noGrp="1"/>
          </p:cNvSpPr>
          <p:nvPr>
            <p:ph idx="1"/>
          </p:nvPr>
        </p:nvSpPr>
        <p:spPr>
          <a:xfrm>
            <a:off x="1222645" y="2341848"/>
            <a:ext cx="9853975" cy="4516152"/>
          </a:xfrm>
        </p:spPr>
        <p:txBody>
          <a:bodyPr anchor="ctr">
            <a:normAutofit fontScale="77500" lnSpcReduction="20000"/>
          </a:bodyPr>
          <a:lstStyle/>
          <a:p>
            <a:pPr marL="0" indent="0">
              <a:buNone/>
            </a:pPr>
            <a:r>
              <a:rPr lang="pt-BR" sz="2400" dirty="0"/>
              <a:t>Art. 179. As contas serão classificadas do seguinte modo:</a:t>
            </a:r>
          </a:p>
          <a:p>
            <a:pPr marL="0" indent="0">
              <a:buNone/>
            </a:pPr>
            <a:r>
              <a:rPr lang="pt-BR" sz="2400" dirty="0" err="1"/>
              <a:t>I</a:t>
            </a:r>
            <a:r>
              <a:rPr lang="pt-BR" sz="2400" dirty="0"/>
              <a:t> - no ativo circulante: as disponibilidades, os direitos realizáveis no curso do exercício social </a:t>
            </a:r>
            <a:r>
              <a:rPr lang="pt-BR" sz="2400" dirty="0" err="1"/>
              <a:t>subseqüente</a:t>
            </a:r>
            <a:r>
              <a:rPr lang="pt-BR" sz="2400" dirty="0"/>
              <a:t> e as aplicações de recursos em despesas do exercício seguinte;</a:t>
            </a:r>
          </a:p>
          <a:p>
            <a:pPr marL="0" indent="0">
              <a:buNone/>
            </a:pPr>
            <a:r>
              <a:rPr lang="pt-BR" sz="2400" dirty="0"/>
              <a:t>II - no ativo realizável a longo prazo: os direitos realizáveis após o término do exercício seguinte, assim como os derivados de vendas, adiantamentos ou empréstimos a sociedades coligadas ou controladas (artigo 243), diretores, acionistas ou participantes no lucro da companhia, que não constituírem negócios usuais na exploração do objeto da companhia;</a:t>
            </a:r>
          </a:p>
          <a:p>
            <a:pPr marL="0" indent="0">
              <a:buNone/>
            </a:pPr>
            <a:r>
              <a:rPr lang="pt-BR" sz="2400" dirty="0"/>
              <a:t>III - em investimentos: as participações permanentes em outras sociedades e os direitos de qualquer natureza, não classificáveis no ativo circulante, e que não se destinem à manutenção da atividade da companhia ou da empresa;</a:t>
            </a:r>
          </a:p>
          <a:p>
            <a:pPr marL="0" indent="0">
              <a:buNone/>
            </a:pPr>
            <a:r>
              <a:rPr lang="pt-BR" sz="2400" dirty="0"/>
              <a:t>IV – no ativo imobilizado: os direitos que tenham por objeto bens corpóreos destinados à manutenção das atividades da companhia ou da empresa ou exercidos com essa finalidade, inclusive os decorrentes de </a:t>
            </a:r>
            <a:r>
              <a:rPr lang="pt-BR" sz="2400" b="1" dirty="0"/>
              <a:t>operações que transfiram à companhia os benefícios, riscos e controle desses bens</a:t>
            </a:r>
            <a:r>
              <a:rPr lang="pt-BR" sz="2400" dirty="0"/>
              <a:t>; PRINCIPIO DA ESSÊNCIA ECONÔMICA</a:t>
            </a:r>
          </a:p>
          <a:p>
            <a:pPr marL="0" indent="0">
              <a:buNone/>
            </a:pPr>
            <a:r>
              <a:rPr lang="pt-BR" sz="2400" dirty="0"/>
              <a:t>VI – no intangível: os direitos que tenham por objeto bens incorpóreos destinados à manutenção da companhia ou exercidos com essa finalidade, inclusive o fundo de comércio adquirido.</a:t>
            </a:r>
            <a:r>
              <a:rPr lang="pt-BR" sz="2400" b="1" dirty="0"/>
              <a:t> VEDADO REGISTRAR INTANGIVEL GERADO INTERNAMENTE, POIS DE DIFICIL AVALIAÇAO. PODEM SER COMPUTADOS CUSTOS DE DESENVOLVIMENTO, SE SEGURO O BENEFÍCIO</a:t>
            </a:r>
          </a:p>
          <a:p>
            <a:pPr marL="0" indent="0">
              <a:buNone/>
            </a:pPr>
            <a:endParaRPr lang="pt-BR" sz="1500" dirty="0"/>
          </a:p>
        </p:txBody>
      </p:sp>
    </p:spTree>
    <p:extLst>
      <p:ext uri="{BB962C8B-B14F-4D97-AF65-F5344CB8AC3E}">
        <p14:creationId xmlns:p14="http://schemas.microsoft.com/office/powerpoint/2010/main" val="504625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7C39E0B8-54EA-8C4E-AE8E-47B6A985946F}"/>
              </a:ext>
            </a:extLst>
          </p:cNvPr>
          <p:cNvSpPr>
            <a:spLocks noGrp="1"/>
          </p:cNvSpPr>
          <p:nvPr>
            <p:ph type="title"/>
          </p:nvPr>
        </p:nvSpPr>
        <p:spPr>
          <a:xfrm>
            <a:off x="958506" y="800392"/>
            <a:ext cx="10264697" cy="1212102"/>
          </a:xfrm>
        </p:spPr>
        <p:txBody>
          <a:bodyPr>
            <a:normAutofit/>
          </a:bodyPr>
          <a:lstStyle/>
          <a:p>
            <a:r>
              <a:rPr lang="pt-BR" sz="4000">
                <a:solidFill>
                  <a:srgbClr val="FFFFFF"/>
                </a:solidFill>
              </a:rPr>
              <a:t>Classificação das contas do passivo</a:t>
            </a:r>
          </a:p>
        </p:txBody>
      </p:sp>
      <p:sp>
        <p:nvSpPr>
          <p:cNvPr id="3" name="Espaço Reservado para Conteúdo 2">
            <a:extLst>
              <a:ext uri="{FF2B5EF4-FFF2-40B4-BE49-F238E27FC236}">
                <a16:creationId xmlns:a16="http://schemas.microsoft.com/office/drawing/2014/main" id="{C6C66DB1-11FC-8248-BD6D-FD02EA7FC62A}"/>
              </a:ext>
            </a:extLst>
          </p:cNvPr>
          <p:cNvSpPr>
            <a:spLocks noGrp="1"/>
          </p:cNvSpPr>
          <p:nvPr>
            <p:ph idx="1"/>
          </p:nvPr>
        </p:nvSpPr>
        <p:spPr>
          <a:xfrm>
            <a:off x="1367624" y="2490436"/>
            <a:ext cx="9708995" cy="3567173"/>
          </a:xfrm>
        </p:spPr>
        <p:txBody>
          <a:bodyPr anchor="ctr">
            <a:normAutofit/>
          </a:bodyPr>
          <a:lstStyle/>
          <a:p>
            <a:pPr marL="0" indent="0">
              <a:buNone/>
            </a:pPr>
            <a:r>
              <a:rPr lang="pt-BR" sz="2400"/>
              <a:t>Art. 180.  As obrigações da companhia, inclusive financiamentos para aquisição de direitos do ativo não circulante, serão classificadas no passivo circulante, quando se vencerem no exercício seguinte, e no passivo não circulante, se tiverem vencimento em prazo maior, observado o disposto no parágrafo único do art. 179 desta Lei.  </a:t>
            </a:r>
          </a:p>
        </p:txBody>
      </p:sp>
    </p:spTree>
    <p:extLst>
      <p:ext uri="{BB962C8B-B14F-4D97-AF65-F5344CB8AC3E}">
        <p14:creationId xmlns:p14="http://schemas.microsoft.com/office/powerpoint/2010/main" val="15159814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4C78052D-FE58-064D-8F30-7194A66A1A93}"/>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Artigo 182 Patrimônio Líquido</a:t>
            </a:r>
          </a:p>
        </p:txBody>
      </p:sp>
      <p:sp>
        <p:nvSpPr>
          <p:cNvPr id="3" name="Espaço Reservado para Conteúdo 2">
            <a:extLst>
              <a:ext uri="{FF2B5EF4-FFF2-40B4-BE49-F238E27FC236}">
                <a16:creationId xmlns:a16="http://schemas.microsoft.com/office/drawing/2014/main" id="{D666B923-B9D2-0847-801D-8B4904A897E8}"/>
              </a:ext>
            </a:extLst>
          </p:cNvPr>
          <p:cNvSpPr>
            <a:spLocks noGrp="1"/>
          </p:cNvSpPr>
          <p:nvPr>
            <p:ph idx="1"/>
          </p:nvPr>
        </p:nvSpPr>
        <p:spPr>
          <a:xfrm>
            <a:off x="1371600" y="2490436"/>
            <a:ext cx="9705019" cy="4532240"/>
          </a:xfrm>
        </p:spPr>
        <p:txBody>
          <a:bodyPr anchor="ctr">
            <a:normAutofit/>
          </a:bodyPr>
          <a:lstStyle/>
          <a:p>
            <a:pPr marL="0" indent="0">
              <a:buNone/>
            </a:pPr>
            <a:r>
              <a:rPr lang="pt-BR" sz="1600" dirty="0"/>
              <a:t>Art. 182. A conta do capital social discriminará o montante subscrito e, por dedução, a parcela ainda não realizada.</a:t>
            </a:r>
          </a:p>
          <a:p>
            <a:pPr marL="0" indent="0">
              <a:buNone/>
            </a:pPr>
            <a:r>
              <a:rPr lang="pt-BR" sz="1600" dirty="0"/>
              <a:t>§ 1º Serão classificadas como reservas de capital as contas que registrarem:</a:t>
            </a:r>
          </a:p>
          <a:p>
            <a:pPr marL="0" indent="0">
              <a:buNone/>
            </a:pPr>
            <a:r>
              <a:rPr lang="pt-BR" sz="1600" dirty="0"/>
              <a:t>a) a contribuição do subscritor de ações que ultrapassar o valor nominal e a parte do preço de emissão das ações sem valor nominal que ultrapassar a importância destinada à formação do capital social, inclusive nos casos de conversão em ações de debêntures ou partes beneficiárias;</a:t>
            </a:r>
          </a:p>
          <a:p>
            <a:pPr marL="0" indent="0">
              <a:buNone/>
            </a:pPr>
            <a:r>
              <a:rPr lang="pt-BR" sz="1600" dirty="0" err="1"/>
              <a:t>b</a:t>
            </a:r>
            <a:r>
              <a:rPr lang="pt-BR" sz="1600" dirty="0"/>
              <a:t>) o produto da alienação de partes beneficiárias e bônus de subscrição;</a:t>
            </a:r>
          </a:p>
          <a:p>
            <a:pPr marL="0" indent="0">
              <a:buNone/>
            </a:pPr>
            <a:r>
              <a:rPr lang="pt-BR" sz="1600" dirty="0"/>
              <a:t>§ 2° Será ainda registrado como reserva de capital o resultado da correção monetária do capital realizado, enquanto não-capitalizado.</a:t>
            </a:r>
          </a:p>
          <a:p>
            <a:pPr marL="0" indent="0">
              <a:buNone/>
            </a:pPr>
            <a:r>
              <a:rPr lang="pt-BR" sz="1600" dirty="0"/>
              <a:t>§ 3</a:t>
            </a:r>
            <a:r>
              <a:rPr lang="pt-BR" sz="1600" u="sng" baseline="30000" dirty="0"/>
              <a:t>o</a:t>
            </a:r>
            <a:r>
              <a:rPr lang="pt-BR" sz="1600" dirty="0"/>
              <a:t>  Serão classificadas como </a:t>
            </a:r>
            <a:r>
              <a:rPr lang="pt-BR" sz="1600" b="1" dirty="0"/>
              <a:t>ajustes de avaliação patrimonial</a:t>
            </a:r>
            <a:r>
              <a:rPr lang="pt-BR" sz="1600" dirty="0"/>
              <a:t>, enquanto não computadas no resultado do exercício em obediência ao regime de competência, as contrapartidas de aumentos ou diminuições de valor atribuídos a elementos do ativo e do passivo, em decorrência da sua avaliação a valor justo, nos casos previstos nesta Lei ou, em normas expedidas pela Comissão de Valores Mobiliários, com base na competência conferida pelo § 3</a:t>
            </a:r>
            <a:r>
              <a:rPr lang="pt-BR" sz="1600" u="sng" baseline="30000" dirty="0"/>
              <a:t>o</a:t>
            </a:r>
            <a:r>
              <a:rPr lang="pt-BR" sz="1600" dirty="0"/>
              <a:t> do art. 177 desta Lei.      </a:t>
            </a:r>
          </a:p>
          <a:p>
            <a:pPr marL="0" indent="0">
              <a:buNone/>
            </a:pPr>
            <a:r>
              <a:rPr lang="pt-BR" sz="1600" dirty="0"/>
              <a:t>§ 4º Serão classificados como reservas de lucros as contas constituídas pela apropriação de lucros da companhia.</a:t>
            </a:r>
          </a:p>
          <a:p>
            <a:pPr marL="0" indent="0">
              <a:buNone/>
            </a:pPr>
            <a:r>
              <a:rPr lang="pt-BR" sz="1600" dirty="0"/>
              <a:t>§ 5º As ações em tesouraria deverão ser destacadas no balanço como dedução da conta do patrimônio líquido que registrar a origem dos recursos aplicados na sua aquisição.</a:t>
            </a:r>
          </a:p>
          <a:p>
            <a:pPr marL="0" indent="0">
              <a:buNone/>
            </a:pPr>
            <a:endParaRPr lang="pt-BR" sz="1500" dirty="0"/>
          </a:p>
          <a:p>
            <a:pPr marL="0" indent="0">
              <a:buNone/>
            </a:pPr>
            <a:endParaRPr lang="pt-BR" sz="1500" dirty="0"/>
          </a:p>
        </p:txBody>
      </p:sp>
    </p:spTree>
    <p:extLst>
      <p:ext uri="{BB962C8B-B14F-4D97-AF65-F5344CB8AC3E}">
        <p14:creationId xmlns:p14="http://schemas.microsoft.com/office/powerpoint/2010/main" val="26009376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542C5884-A45F-114E-B6FB-236A214C3C65}"/>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Artigo 183 Critérios de Avaliação dos Ativos</a:t>
            </a:r>
          </a:p>
        </p:txBody>
      </p:sp>
      <p:sp>
        <p:nvSpPr>
          <p:cNvPr id="3" name="Espaço Reservado para Conteúdo 2">
            <a:extLst>
              <a:ext uri="{FF2B5EF4-FFF2-40B4-BE49-F238E27FC236}">
                <a16:creationId xmlns:a16="http://schemas.microsoft.com/office/drawing/2014/main" id="{1D6100FD-4C16-5D43-85CC-8F433AA479D7}"/>
              </a:ext>
            </a:extLst>
          </p:cNvPr>
          <p:cNvSpPr>
            <a:spLocks noGrp="1"/>
          </p:cNvSpPr>
          <p:nvPr>
            <p:ph idx="1"/>
          </p:nvPr>
        </p:nvSpPr>
        <p:spPr>
          <a:xfrm>
            <a:off x="1358152" y="2543174"/>
            <a:ext cx="9718467" cy="4314825"/>
          </a:xfrm>
        </p:spPr>
        <p:txBody>
          <a:bodyPr anchor="ctr">
            <a:normAutofit fontScale="92500" lnSpcReduction="10000"/>
          </a:bodyPr>
          <a:lstStyle/>
          <a:p>
            <a:pPr marL="0" indent="0">
              <a:buNone/>
            </a:pPr>
            <a:r>
              <a:rPr lang="pt-BR" sz="1400" dirty="0"/>
              <a:t>Art. 183. No balanço, os elementos do ativo serão avaliados segundo os seguintes critérios:</a:t>
            </a:r>
          </a:p>
          <a:p>
            <a:pPr marL="0" indent="0">
              <a:buNone/>
            </a:pPr>
            <a:r>
              <a:rPr lang="pt-BR" sz="1400" dirty="0" err="1"/>
              <a:t>I</a:t>
            </a:r>
            <a:r>
              <a:rPr lang="pt-BR" sz="1400" dirty="0"/>
              <a:t> - as aplicações em instrumentos financeiros, inclusive derivativos, e em direitos e títulos de créditos, classificados no ativo circulante ou no realizável a longo prazo: </a:t>
            </a:r>
          </a:p>
          <a:p>
            <a:pPr marL="514350" indent="-514350">
              <a:buAutoNum type="alphaLcParenR"/>
            </a:pPr>
            <a:r>
              <a:rPr lang="pt-BR" sz="1400" dirty="0"/>
              <a:t>pelo seu </a:t>
            </a:r>
            <a:r>
              <a:rPr lang="pt-BR" sz="1900" b="1" dirty="0"/>
              <a:t>valor justo</a:t>
            </a:r>
            <a:r>
              <a:rPr lang="pt-BR" sz="1400" dirty="0"/>
              <a:t>, quando se tratar de aplicações destinadas à negociação ou disponíveis para venda; e  </a:t>
            </a:r>
          </a:p>
          <a:p>
            <a:pPr marL="0" indent="0">
              <a:buNone/>
            </a:pPr>
            <a:r>
              <a:rPr lang="pt-BR" sz="1400" dirty="0" err="1"/>
              <a:t>b</a:t>
            </a:r>
            <a:r>
              <a:rPr lang="pt-BR" sz="1400" dirty="0"/>
              <a:t>) pelo valor de custo de aquisição ou valor de emissão, atualizado conforme disposições legais ou contratuais, ajustado ao valor provável de realização, quando este for inferior, no caso das demais aplicações e os direitos e títulos de crédito; </a:t>
            </a:r>
          </a:p>
          <a:p>
            <a:pPr marL="0" indent="0">
              <a:buNone/>
            </a:pPr>
            <a:r>
              <a:rPr lang="pt-BR" sz="1400" dirty="0"/>
              <a:t>II - os direitos que tiverem por objeto mercadorias e produtos do comércio da companhia, assim como matérias-primas, produtos em fabricação e bens em almoxarifado, pelo custo de aquisição ou produção, deduzido de provisão para ajustá-lo ao valor de mercado, quando este for inferior;</a:t>
            </a:r>
          </a:p>
          <a:p>
            <a:pPr marL="0" indent="0">
              <a:buNone/>
            </a:pPr>
            <a:r>
              <a:rPr lang="pt-BR" sz="1400" dirty="0"/>
              <a:t>III - os investimentos em participação no capital social de outras sociedades, ressalvado o disposto nos artigos 248 a 250, pelo custo de aquisição, deduzido de provisão para perdas prováveis na realização do seu valor, quando essa perda estiver comprovada como permanente, e que não será modificado em razão do recebimento, sem custo para a companhia, de ações ou quotas bonificadas;</a:t>
            </a:r>
          </a:p>
          <a:p>
            <a:pPr marL="0" indent="0">
              <a:buNone/>
            </a:pPr>
            <a:r>
              <a:rPr lang="pt-BR" sz="1400" dirty="0"/>
              <a:t>IV - os demais investimentos, pelo custo de aquisição, deduzido de provisão para atender às perdas prováveis na realização do seu valor, ou para redução do custo de aquisição ao valor de mercado, quando este for inferior;</a:t>
            </a:r>
          </a:p>
          <a:p>
            <a:pPr marL="0" indent="0">
              <a:buNone/>
            </a:pPr>
            <a:r>
              <a:rPr lang="pt-BR" sz="1400" dirty="0"/>
              <a:t>V - os direitos classificados no imobilizado, pelo custo de aquisição, deduzido do saldo da respectiva conta de depreciação, amortização ou exaustão;</a:t>
            </a:r>
          </a:p>
          <a:p>
            <a:pPr marL="0" indent="0">
              <a:buNone/>
            </a:pPr>
            <a:r>
              <a:rPr lang="pt-BR" sz="1400" dirty="0"/>
              <a:t>VII – os direitos classificados no intangível, pelo custo incorrido na aquisição deduzido do saldo da respectiva conta de amortização;                 </a:t>
            </a:r>
          </a:p>
          <a:p>
            <a:pPr marL="0" indent="0">
              <a:buNone/>
            </a:pPr>
            <a:r>
              <a:rPr lang="pt-BR" sz="1400" dirty="0"/>
              <a:t>VIII – os elementos do ativo decorrentes de operações de longo prazo serão ajustados a valor presente, sendo os demais ajustados quando houver efeito relevante. </a:t>
            </a:r>
            <a:r>
              <a:rPr lang="pt-BR" sz="1100" dirty="0"/>
              <a:t> </a:t>
            </a:r>
          </a:p>
          <a:p>
            <a:pPr marL="0" indent="0">
              <a:buNone/>
            </a:pPr>
            <a:endParaRPr lang="pt-BR" sz="1100" dirty="0"/>
          </a:p>
          <a:p>
            <a:pPr marL="514350" indent="-514350">
              <a:buAutoNum type="alphaLcParenR"/>
            </a:pPr>
            <a:endParaRPr lang="pt-BR" sz="1100" dirty="0"/>
          </a:p>
        </p:txBody>
      </p:sp>
    </p:spTree>
    <p:extLst>
      <p:ext uri="{BB962C8B-B14F-4D97-AF65-F5344CB8AC3E}">
        <p14:creationId xmlns:p14="http://schemas.microsoft.com/office/powerpoint/2010/main" val="2781513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88B0F930-5671-AC41-B924-E1B99282DDDF}"/>
              </a:ext>
            </a:extLst>
          </p:cNvPr>
          <p:cNvSpPr>
            <a:spLocks noGrp="1"/>
          </p:cNvSpPr>
          <p:nvPr>
            <p:ph type="title"/>
          </p:nvPr>
        </p:nvSpPr>
        <p:spPr>
          <a:xfrm>
            <a:off x="635000" y="640823"/>
            <a:ext cx="3418659" cy="5583148"/>
          </a:xfrm>
        </p:spPr>
        <p:txBody>
          <a:bodyPr anchor="ctr">
            <a:normAutofit/>
          </a:bodyPr>
          <a:lstStyle/>
          <a:p>
            <a:r>
              <a:rPr lang="pt-BR" sz="5400" dirty="0"/>
              <a:t>Ainda sobre a formação dos bens</a:t>
            </a:r>
          </a:p>
        </p:txBody>
      </p:sp>
      <p:sp>
        <p:nvSpPr>
          <p:cNvPr id="13"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Espaço Reservado para Conteúdo 4">
            <a:extLst>
              <a:ext uri="{FF2B5EF4-FFF2-40B4-BE49-F238E27FC236}">
                <a16:creationId xmlns:a16="http://schemas.microsoft.com/office/drawing/2014/main" id="{D6C8A0A0-4594-4FA1-BA51-8A79940969B9}"/>
              </a:ext>
            </a:extLst>
          </p:cNvPr>
          <p:cNvGraphicFramePr>
            <a:graphicFrameLocks noGrp="1"/>
          </p:cNvGraphicFramePr>
          <p:nvPr>
            <p:ph idx="1"/>
            <p:extLst>
              <p:ext uri="{D42A27DB-BD31-4B8C-83A1-F6EECF244321}">
                <p14:modId xmlns:p14="http://schemas.microsoft.com/office/powerpoint/2010/main" val="3103372548"/>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1356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E0BC01AB-3D6F-EF41-BC8F-A9B7387951AD}"/>
              </a:ext>
            </a:extLst>
          </p:cNvPr>
          <p:cNvSpPr>
            <a:spLocks noGrp="1"/>
          </p:cNvSpPr>
          <p:nvPr>
            <p:ph type="title"/>
          </p:nvPr>
        </p:nvSpPr>
        <p:spPr>
          <a:xfrm>
            <a:off x="958506" y="800392"/>
            <a:ext cx="10264697" cy="1212102"/>
          </a:xfrm>
        </p:spPr>
        <p:txBody>
          <a:bodyPr>
            <a:normAutofit/>
          </a:bodyPr>
          <a:lstStyle/>
          <a:p>
            <a:r>
              <a:rPr lang="pt-BR" sz="4000">
                <a:solidFill>
                  <a:srgbClr val="FFFFFF"/>
                </a:solidFill>
              </a:rPr>
              <a:t>Artigo 183. Criterios de avaliação dos ativos</a:t>
            </a:r>
          </a:p>
        </p:txBody>
      </p:sp>
      <p:sp>
        <p:nvSpPr>
          <p:cNvPr id="3" name="Espaço Reservado para Conteúdo 2">
            <a:extLst>
              <a:ext uri="{FF2B5EF4-FFF2-40B4-BE49-F238E27FC236}">
                <a16:creationId xmlns:a16="http://schemas.microsoft.com/office/drawing/2014/main" id="{F12BB0E9-7237-AE40-B833-59968755F359}"/>
              </a:ext>
            </a:extLst>
          </p:cNvPr>
          <p:cNvSpPr>
            <a:spLocks noGrp="1"/>
          </p:cNvSpPr>
          <p:nvPr>
            <p:ph idx="1"/>
          </p:nvPr>
        </p:nvSpPr>
        <p:spPr>
          <a:xfrm>
            <a:off x="1367624" y="2490436"/>
            <a:ext cx="9708995" cy="3567173"/>
          </a:xfrm>
        </p:spPr>
        <p:txBody>
          <a:bodyPr anchor="ctr">
            <a:normAutofit fontScale="70000" lnSpcReduction="20000"/>
          </a:bodyPr>
          <a:lstStyle/>
          <a:p>
            <a:pPr marL="0" indent="0">
              <a:buNone/>
            </a:pPr>
            <a:r>
              <a:rPr lang="pt-BR" sz="1400" dirty="0"/>
              <a:t>§ 1</a:t>
            </a:r>
            <a:r>
              <a:rPr lang="pt-BR" sz="1400" u="sng" baseline="30000" dirty="0"/>
              <a:t>o</a:t>
            </a:r>
            <a:r>
              <a:rPr lang="pt-BR" sz="1400" dirty="0"/>
              <a:t>  Para efeitos do disposto neste artigo, considera-se valor justo:                                </a:t>
            </a:r>
            <a:r>
              <a:rPr lang="pt-BR" sz="1400" dirty="0">
                <a:hlinkClick r:id="rId2"/>
              </a:rPr>
              <a:t>(</a:t>
            </a:r>
            <a:endParaRPr lang="pt-BR" sz="1400" dirty="0"/>
          </a:p>
          <a:p>
            <a:pPr marL="0" indent="0">
              <a:buNone/>
            </a:pPr>
            <a:r>
              <a:rPr lang="pt-BR" sz="1400" dirty="0"/>
              <a:t>a) das matérias-primas e dos bens em almoxarifado, o preço pelo qual possam ser repostos, mediante compra no mercado;</a:t>
            </a:r>
          </a:p>
          <a:p>
            <a:pPr marL="0" indent="0">
              <a:buNone/>
            </a:pPr>
            <a:r>
              <a:rPr lang="pt-BR" sz="1400" dirty="0" err="1"/>
              <a:t>b</a:t>
            </a:r>
            <a:r>
              <a:rPr lang="pt-BR" sz="1400" dirty="0"/>
              <a:t>) dos bens ou direitos destinados à venda, o preço líquido de realização mediante venda no mercado, deduzidos os impostos e demais despesas necessárias para a venda, e a margem de lucro;</a:t>
            </a:r>
          </a:p>
          <a:p>
            <a:pPr marL="0" indent="0">
              <a:buNone/>
            </a:pPr>
            <a:r>
              <a:rPr lang="pt-BR" sz="1400" dirty="0" err="1"/>
              <a:t>c</a:t>
            </a:r>
            <a:r>
              <a:rPr lang="pt-BR" sz="1400" dirty="0"/>
              <a:t>) dos investimentos, o valor líquido pelo qual possam ser alienados a terceiros.</a:t>
            </a:r>
          </a:p>
          <a:p>
            <a:pPr marL="0" indent="0">
              <a:buNone/>
            </a:pPr>
            <a:r>
              <a:rPr lang="pt-BR" sz="1400" dirty="0" err="1"/>
              <a:t>d</a:t>
            </a:r>
            <a:r>
              <a:rPr lang="pt-BR" sz="1400" dirty="0"/>
              <a:t>) dos instrumentos financeiros, o valor que pode se obter em um mercado ativo, decorrente de transação não compulsória realizada entre partes independentes; e, na ausência de um mercado ativo para um determinado instrumento financeiro:                       </a:t>
            </a:r>
          </a:p>
          <a:p>
            <a:pPr marL="514350" indent="-514350">
              <a:buAutoNum type="arabicParenR"/>
            </a:pPr>
            <a:r>
              <a:rPr lang="pt-BR" sz="1400" dirty="0"/>
              <a:t>o valor que se pode obter em um mercado ativo com a negociação de outro instrumento financeiro de natureza, prazo e risco similares;                        </a:t>
            </a:r>
            <a:r>
              <a:rPr lang="pt-BR" sz="1400" dirty="0">
                <a:hlinkClick r:id="rId3"/>
              </a:rPr>
              <a:t>(</a:t>
            </a:r>
            <a:endParaRPr lang="pt-BR" sz="1400" dirty="0"/>
          </a:p>
          <a:p>
            <a:pPr marL="514350" indent="-514350">
              <a:buAutoNum type="arabicParenR"/>
            </a:pPr>
            <a:r>
              <a:rPr lang="pt-BR" sz="1400" dirty="0"/>
              <a:t>o valor presente líquido dos fluxos de caixa futuros para instrumentos financeiros de natureza, prazo e risco similares; ou                      </a:t>
            </a:r>
          </a:p>
          <a:p>
            <a:pPr marL="0" indent="0">
              <a:buNone/>
            </a:pPr>
            <a:r>
              <a:rPr lang="pt-BR" sz="1400" dirty="0"/>
              <a:t>3) o valor obtido por meio de modelos matemático-estatísticos de precificação de instrumentos financeiros.                   </a:t>
            </a:r>
          </a:p>
          <a:p>
            <a:pPr marL="0" indent="0">
              <a:buNone/>
            </a:pPr>
            <a:r>
              <a:rPr lang="pt-BR" sz="1400" dirty="0"/>
              <a:t>§ 2</a:t>
            </a:r>
            <a:r>
              <a:rPr lang="pt-BR" sz="1400" u="sng" baseline="30000" dirty="0"/>
              <a:t>o</a:t>
            </a:r>
            <a:r>
              <a:rPr lang="pt-BR" sz="1400" dirty="0"/>
              <a:t>  A diminuição do valor dos elementos dos ativos imobilizado e intangível será registrada periodicamente nas contas de:                     </a:t>
            </a:r>
          </a:p>
          <a:p>
            <a:pPr marL="0" indent="0">
              <a:buNone/>
            </a:pPr>
            <a:r>
              <a:rPr lang="pt-BR" sz="1400" dirty="0"/>
              <a:t>a) depreciação, quando corresponder à perda do valor dos direitos que têm por objeto bens físicos sujeitos a desgaste ou perda de utilidade por uso, ação da natureza ou obsolescência;</a:t>
            </a:r>
          </a:p>
          <a:p>
            <a:pPr marL="0" indent="0">
              <a:buNone/>
            </a:pPr>
            <a:r>
              <a:rPr lang="pt-BR" sz="1400" dirty="0" err="1"/>
              <a:t>b</a:t>
            </a:r>
            <a:r>
              <a:rPr lang="pt-BR" sz="1400" dirty="0"/>
              <a:t>) amortização, quando corresponder à perda do valor do capital aplicado na aquisição de direitos da propriedade industrial ou comercial e quaisquer outros com existência ou exercício de duração limitada, ou cujo objeto sejam bens de utilização por prazo legal ou contratualmente limitado;</a:t>
            </a:r>
          </a:p>
          <a:p>
            <a:pPr marL="0" indent="0">
              <a:buNone/>
            </a:pPr>
            <a:r>
              <a:rPr lang="pt-BR" sz="1400" dirty="0" err="1"/>
              <a:t>c</a:t>
            </a:r>
            <a:r>
              <a:rPr lang="pt-BR" sz="1400" dirty="0"/>
              <a:t>) exaustão, quando corresponder à perda do valor, decorrente da sua exploração, de direitos cujo objeto sejam recursos minerais ou florestais, ou bens aplicados nessa exploração.</a:t>
            </a:r>
          </a:p>
          <a:p>
            <a:pPr marL="0" indent="0">
              <a:buNone/>
            </a:pPr>
            <a:br>
              <a:rPr lang="pt-BR" sz="800" dirty="0"/>
            </a:br>
            <a:endParaRPr lang="pt-BR" sz="800" dirty="0"/>
          </a:p>
        </p:txBody>
      </p:sp>
    </p:spTree>
    <p:extLst>
      <p:ext uri="{BB962C8B-B14F-4D97-AF65-F5344CB8AC3E}">
        <p14:creationId xmlns:p14="http://schemas.microsoft.com/office/powerpoint/2010/main" val="12408739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4503676A-B3AF-D848-A2AF-63AADBBB0FAD}"/>
              </a:ext>
            </a:extLst>
          </p:cNvPr>
          <p:cNvSpPr>
            <a:spLocks noGrp="1"/>
          </p:cNvSpPr>
          <p:nvPr>
            <p:ph type="title"/>
          </p:nvPr>
        </p:nvSpPr>
        <p:spPr>
          <a:xfrm>
            <a:off x="958506" y="800392"/>
            <a:ext cx="10264697" cy="1212102"/>
          </a:xfrm>
        </p:spPr>
        <p:txBody>
          <a:bodyPr>
            <a:normAutofit/>
          </a:bodyPr>
          <a:lstStyle/>
          <a:p>
            <a:r>
              <a:rPr lang="pt-BR" sz="4000">
                <a:solidFill>
                  <a:srgbClr val="FFFFFF"/>
                </a:solidFill>
              </a:rPr>
              <a:t>artigo 184. Critérios de avaliação dos passivos</a:t>
            </a:r>
          </a:p>
        </p:txBody>
      </p:sp>
      <p:sp>
        <p:nvSpPr>
          <p:cNvPr id="3" name="Espaço Reservado para Conteúdo 2">
            <a:extLst>
              <a:ext uri="{FF2B5EF4-FFF2-40B4-BE49-F238E27FC236}">
                <a16:creationId xmlns:a16="http://schemas.microsoft.com/office/drawing/2014/main" id="{295A6913-A228-DB43-B79C-C863FE136F1B}"/>
              </a:ext>
            </a:extLst>
          </p:cNvPr>
          <p:cNvSpPr>
            <a:spLocks noGrp="1"/>
          </p:cNvSpPr>
          <p:nvPr>
            <p:ph idx="1"/>
          </p:nvPr>
        </p:nvSpPr>
        <p:spPr>
          <a:xfrm>
            <a:off x="1367624" y="2490436"/>
            <a:ext cx="9708995" cy="3567173"/>
          </a:xfrm>
        </p:spPr>
        <p:txBody>
          <a:bodyPr anchor="ctr">
            <a:normAutofit lnSpcReduction="10000"/>
          </a:bodyPr>
          <a:lstStyle/>
          <a:p>
            <a:pPr marL="0" indent="0">
              <a:buNone/>
            </a:pPr>
            <a:endParaRPr lang="pt-BR" sz="2200" dirty="0"/>
          </a:p>
          <a:p>
            <a:pPr marL="0" indent="0">
              <a:buNone/>
            </a:pPr>
            <a:r>
              <a:rPr lang="pt-BR" sz="2200"/>
              <a:t>?Art. </a:t>
            </a:r>
            <a:r>
              <a:rPr lang="pt-BR" sz="2200" dirty="0"/>
              <a:t>184. No balanço, os elementos do passivo serão avaliados de acordo com os seguintes critérios: </a:t>
            </a:r>
          </a:p>
          <a:p>
            <a:pPr marL="0" indent="0">
              <a:buNone/>
            </a:pPr>
            <a:r>
              <a:rPr lang="pt-BR" sz="2200" dirty="0" err="1"/>
              <a:t>I</a:t>
            </a:r>
            <a:r>
              <a:rPr lang="pt-BR" sz="2200" dirty="0"/>
              <a:t> - as obrigações, encargos e riscos, conhecidos ou calculáveis, inclusive Imposto sobre a Renda a pagar com base no resultado do exercício, serão computados pelo valor atualizado até a data do balanço;</a:t>
            </a:r>
          </a:p>
          <a:p>
            <a:pPr marL="0" indent="0">
              <a:buNone/>
            </a:pPr>
            <a:r>
              <a:rPr lang="pt-BR" sz="2200" dirty="0"/>
              <a:t>II - as obrigações em moeda estrangeira, com cláusula de paridade cambial, serão convertidas em moeda nacional à taxa de câmbio em vigor na data do balanço;  </a:t>
            </a:r>
          </a:p>
          <a:p>
            <a:pPr marL="0" indent="0">
              <a:buNone/>
            </a:pPr>
            <a:r>
              <a:rPr lang="pt-BR" sz="2200" dirty="0"/>
              <a:t>III – as obrigações, os encargos e os riscos classificados no passivo não circulante serão ajustados ao seu valor presente, sendo os demais ajustados quando houver efeito relevante.                </a:t>
            </a:r>
          </a:p>
          <a:p>
            <a:pPr marL="0" indent="0">
              <a:buNone/>
            </a:pPr>
            <a:endParaRPr lang="pt-BR" sz="2200" dirty="0"/>
          </a:p>
        </p:txBody>
      </p:sp>
    </p:spTree>
    <p:extLst>
      <p:ext uri="{BB962C8B-B14F-4D97-AF65-F5344CB8AC3E}">
        <p14:creationId xmlns:p14="http://schemas.microsoft.com/office/powerpoint/2010/main" val="17651017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030FDEB6-E7A8-C749-92F7-0108593C9D67}"/>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Demonstração de Lucros e Prejuízos Acumulados</a:t>
            </a:r>
          </a:p>
        </p:txBody>
      </p:sp>
      <p:sp>
        <p:nvSpPr>
          <p:cNvPr id="3" name="Espaço Reservado para Conteúdo 2">
            <a:extLst>
              <a:ext uri="{FF2B5EF4-FFF2-40B4-BE49-F238E27FC236}">
                <a16:creationId xmlns:a16="http://schemas.microsoft.com/office/drawing/2014/main" id="{2C590857-8219-7C4E-96F7-BCB091A5610D}"/>
              </a:ext>
            </a:extLst>
          </p:cNvPr>
          <p:cNvSpPr>
            <a:spLocks noGrp="1"/>
          </p:cNvSpPr>
          <p:nvPr>
            <p:ph idx="1"/>
          </p:nvPr>
        </p:nvSpPr>
        <p:spPr>
          <a:xfrm>
            <a:off x="1367624" y="2490436"/>
            <a:ext cx="9708995" cy="3567173"/>
          </a:xfrm>
        </p:spPr>
        <p:txBody>
          <a:bodyPr anchor="ctr">
            <a:normAutofit/>
          </a:bodyPr>
          <a:lstStyle/>
          <a:p>
            <a:pPr marL="0" indent="0">
              <a:buNone/>
            </a:pPr>
            <a:r>
              <a:rPr lang="pt-BR" sz="1500" b="1"/>
              <a:t>Demonstração de Lucros ou Prejuízos Acumulados</a:t>
            </a:r>
            <a:endParaRPr lang="pt-BR" sz="1500"/>
          </a:p>
          <a:p>
            <a:pPr marL="0" indent="0">
              <a:buNone/>
            </a:pPr>
            <a:r>
              <a:rPr lang="pt-BR" sz="1500"/>
              <a:t>Art. 186. A demonstração de lucros ou prejuízos acumulados discriminará:</a:t>
            </a:r>
          </a:p>
          <a:p>
            <a:pPr marL="0" indent="0">
              <a:buNone/>
            </a:pPr>
            <a:r>
              <a:rPr lang="pt-BR" sz="1500"/>
              <a:t>I - o saldo do início do período, os ajustes de exercícios anteriores e a correção monetária do saldo inicial;</a:t>
            </a:r>
          </a:p>
          <a:p>
            <a:pPr marL="0" indent="0">
              <a:buNone/>
            </a:pPr>
            <a:r>
              <a:rPr lang="pt-BR" sz="1500"/>
              <a:t>II - as reversões de reservas e o lucro líquido do exercício;</a:t>
            </a:r>
          </a:p>
          <a:p>
            <a:pPr marL="0" indent="0">
              <a:buNone/>
            </a:pPr>
            <a:r>
              <a:rPr lang="pt-BR" sz="1500"/>
              <a:t>III - as transferências para reservas, os dividendos, a parcela dos lucros incorporada ao capital e o saldo ao fim do período.</a:t>
            </a:r>
          </a:p>
          <a:p>
            <a:pPr marL="0" indent="0">
              <a:buNone/>
            </a:pPr>
            <a:r>
              <a:rPr lang="pt-BR" sz="1500"/>
              <a:t>§ 1º Como ajustes de exercícios anteriores serão considerados apenas os decorrentes de efeitos da mudança de critério contábil, ou da retificação de erro imputável a determinado exercício anterior, e que não possam ser atribuídos a fatos subseqüentes.</a:t>
            </a:r>
          </a:p>
          <a:p>
            <a:pPr marL="0" indent="0">
              <a:buNone/>
            </a:pPr>
            <a:r>
              <a:rPr lang="pt-BR" sz="1500"/>
              <a:t>§ 2º A demonstração de lucros ou prejuízos acumulados deverá indicar o montante do dividendo por ação do capital social e poderá ser incluída na demonstração das mutações do patrimônio líquido, se elaborada e publicada pela companhia.</a:t>
            </a:r>
          </a:p>
          <a:p>
            <a:pPr marL="0" indent="0">
              <a:buNone/>
            </a:pPr>
            <a:endParaRPr lang="pt-BR" sz="1500"/>
          </a:p>
        </p:txBody>
      </p:sp>
    </p:spTree>
    <p:extLst>
      <p:ext uri="{BB962C8B-B14F-4D97-AF65-F5344CB8AC3E}">
        <p14:creationId xmlns:p14="http://schemas.microsoft.com/office/powerpoint/2010/main" val="21288935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DD8B6ABF-16D0-AE43-9319-0DB7C1C18182}"/>
              </a:ext>
            </a:extLst>
          </p:cNvPr>
          <p:cNvSpPr>
            <a:spLocks noGrp="1"/>
          </p:cNvSpPr>
          <p:nvPr>
            <p:ph type="title"/>
          </p:nvPr>
        </p:nvSpPr>
        <p:spPr>
          <a:xfrm>
            <a:off x="958506" y="800392"/>
            <a:ext cx="10264697" cy="1212102"/>
          </a:xfrm>
        </p:spPr>
        <p:txBody>
          <a:bodyPr>
            <a:normAutofit/>
          </a:bodyPr>
          <a:lstStyle/>
          <a:p>
            <a:r>
              <a:rPr lang="pt-BR" sz="4000">
                <a:solidFill>
                  <a:srgbClr val="FFFFFF"/>
                </a:solidFill>
              </a:rPr>
              <a:t>Demonstração de Resultado do Exercício</a:t>
            </a:r>
          </a:p>
        </p:txBody>
      </p:sp>
      <p:sp>
        <p:nvSpPr>
          <p:cNvPr id="3" name="Espaço Reservado para Conteúdo 2">
            <a:extLst>
              <a:ext uri="{FF2B5EF4-FFF2-40B4-BE49-F238E27FC236}">
                <a16:creationId xmlns:a16="http://schemas.microsoft.com/office/drawing/2014/main" id="{C615A49F-9A0C-0E45-AC01-4864EAC78B2D}"/>
              </a:ext>
            </a:extLst>
          </p:cNvPr>
          <p:cNvSpPr>
            <a:spLocks noGrp="1"/>
          </p:cNvSpPr>
          <p:nvPr>
            <p:ph idx="1"/>
          </p:nvPr>
        </p:nvSpPr>
        <p:spPr>
          <a:xfrm>
            <a:off x="1367624" y="2490436"/>
            <a:ext cx="9708995" cy="3567173"/>
          </a:xfrm>
        </p:spPr>
        <p:txBody>
          <a:bodyPr anchor="ctr">
            <a:normAutofit fontScale="47500" lnSpcReduction="20000"/>
          </a:bodyPr>
          <a:lstStyle/>
          <a:p>
            <a:pPr marL="0" indent="0">
              <a:buNone/>
            </a:pPr>
            <a:endParaRPr lang="pt-BR" sz="2400" dirty="0"/>
          </a:p>
          <a:p>
            <a:pPr marL="0" indent="0">
              <a:buNone/>
            </a:pPr>
            <a:endParaRPr lang="pt-BR" sz="2400" dirty="0"/>
          </a:p>
          <a:p>
            <a:pPr marL="0" indent="0">
              <a:buNone/>
            </a:pPr>
            <a:r>
              <a:rPr lang="pt-BR" sz="2400" dirty="0"/>
              <a:t>Art. 187. A demonstração do resultado do exercício discriminará:</a:t>
            </a:r>
          </a:p>
          <a:p>
            <a:pPr marL="0" indent="0">
              <a:buNone/>
            </a:pPr>
            <a:r>
              <a:rPr lang="pt-BR" sz="2400" dirty="0" err="1"/>
              <a:t>I</a:t>
            </a:r>
            <a:r>
              <a:rPr lang="pt-BR" sz="2400" dirty="0"/>
              <a:t> - a receita bruta das vendas e serviços, as deduções das vendas, os abatimentos e os impostos;</a:t>
            </a:r>
          </a:p>
          <a:p>
            <a:pPr marL="0" indent="0">
              <a:buNone/>
            </a:pPr>
            <a:r>
              <a:rPr lang="pt-BR" sz="2400" dirty="0"/>
              <a:t>II - a receita líquida das vendas e serviços, o custo das mercadorias e serviços vendidos e o lucro bruto;</a:t>
            </a:r>
          </a:p>
          <a:p>
            <a:pPr marL="0" indent="0">
              <a:buNone/>
            </a:pPr>
            <a:r>
              <a:rPr lang="pt-BR" sz="2400" dirty="0"/>
              <a:t>III - as despesas com as vendas, as despesas </a:t>
            </a:r>
            <a:r>
              <a:rPr lang="pt-BR" sz="1900" dirty="0"/>
              <a:t>financeiras, deduzidas das receitas, as despesas gerais e administrativas, e outras despesas operacionais;</a:t>
            </a:r>
          </a:p>
          <a:p>
            <a:pPr marL="0" indent="0">
              <a:buNone/>
            </a:pPr>
            <a:r>
              <a:rPr lang="pt-BR" sz="1900" dirty="0"/>
              <a:t>IV – o lucro ou prejuízo operacional, as outras receitas e as outras despesas;              </a:t>
            </a:r>
          </a:p>
          <a:p>
            <a:pPr marL="0" indent="0">
              <a:buNone/>
            </a:pPr>
            <a:r>
              <a:rPr lang="pt-BR" sz="1900" dirty="0"/>
              <a:t>V - o resultado do exercício antes do Imposto sobre a Renda e a provisão para o imposto;</a:t>
            </a:r>
          </a:p>
          <a:p>
            <a:pPr marL="0" indent="0">
              <a:buNone/>
            </a:pPr>
            <a:r>
              <a:rPr lang="pt-BR" dirty="0"/>
              <a:t>VI – as participações de debêntures, empregados, administradores e partes beneficiárias, mesmo na forma de instrumentos financeiros, e de instituições ou fundos de assistência ou previdência de empregados, que não se caracterizem como despesa;                     </a:t>
            </a:r>
            <a:r>
              <a:rPr lang="pt-BR" dirty="0">
                <a:hlinkClick r:id="rId2"/>
              </a:rPr>
              <a:t>(Redação dada pela Lei nº 11.941, de 2009)</a:t>
            </a:r>
            <a:endParaRPr lang="pt-BR" dirty="0"/>
          </a:p>
          <a:p>
            <a:pPr marL="0" indent="0">
              <a:buNone/>
            </a:pPr>
            <a:r>
              <a:rPr lang="pt-BR" dirty="0"/>
              <a:t>VII - o lucro ou prejuízo líquido do exercício e o seu montante por ação do capital social.</a:t>
            </a:r>
          </a:p>
          <a:p>
            <a:pPr marL="0" indent="0">
              <a:buNone/>
            </a:pPr>
            <a:r>
              <a:rPr lang="pt-BR" dirty="0"/>
              <a:t>§ 1º Na determinação do resultado do exercício serão computados:</a:t>
            </a:r>
          </a:p>
          <a:p>
            <a:pPr marL="0" indent="0">
              <a:buNone/>
            </a:pPr>
            <a:r>
              <a:rPr lang="pt-BR" dirty="0"/>
              <a:t>a) as receitas e os rendimentos ganhos no período, independentemente da sua realização em moeda; e</a:t>
            </a:r>
          </a:p>
          <a:p>
            <a:pPr marL="0" indent="0">
              <a:buNone/>
            </a:pPr>
            <a:r>
              <a:rPr lang="pt-BR" dirty="0" err="1"/>
              <a:t>b</a:t>
            </a:r>
            <a:r>
              <a:rPr lang="pt-BR" dirty="0"/>
              <a:t>) os custos, despesas, encargos e perdas, pagos ou incorridos, correspondentes a essas receitas e rendimentos.</a:t>
            </a:r>
          </a:p>
          <a:p>
            <a:pPr marL="0" indent="0">
              <a:buNone/>
            </a:pPr>
            <a:endParaRPr lang="pt-BR" sz="1900" dirty="0"/>
          </a:p>
          <a:p>
            <a:pPr marL="0" indent="0">
              <a:buNone/>
            </a:pPr>
            <a:endParaRPr lang="pt-BR" sz="2400" dirty="0"/>
          </a:p>
          <a:p>
            <a:pPr marL="0" indent="0">
              <a:buNone/>
            </a:pPr>
            <a:endParaRPr lang="pt-BR" sz="2400" dirty="0"/>
          </a:p>
          <a:p>
            <a:pPr marL="0" indent="0">
              <a:buNone/>
            </a:pPr>
            <a:endParaRPr lang="pt-BR" sz="2400" dirty="0"/>
          </a:p>
        </p:txBody>
      </p:sp>
    </p:spTree>
    <p:extLst>
      <p:ext uri="{BB962C8B-B14F-4D97-AF65-F5344CB8AC3E}">
        <p14:creationId xmlns:p14="http://schemas.microsoft.com/office/powerpoint/2010/main" val="37963749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340D8580-3452-9342-B10C-46ABEB19E453}"/>
              </a:ext>
            </a:extLst>
          </p:cNvPr>
          <p:cNvSpPr>
            <a:spLocks noGrp="1"/>
          </p:cNvSpPr>
          <p:nvPr>
            <p:ph type="title"/>
          </p:nvPr>
        </p:nvSpPr>
        <p:spPr>
          <a:xfrm>
            <a:off x="958506" y="800392"/>
            <a:ext cx="10264697" cy="1212102"/>
          </a:xfrm>
        </p:spPr>
        <p:txBody>
          <a:bodyPr>
            <a:normAutofit/>
          </a:bodyPr>
          <a:lstStyle/>
          <a:p>
            <a:r>
              <a:rPr lang="pt-BR" sz="4000">
                <a:solidFill>
                  <a:srgbClr val="FFFFFF"/>
                </a:solidFill>
              </a:rPr>
              <a:t>Demonstração de Fluxos de Caixa e Valor Adicionado</a:t>
            </a:r>
          </a:p>
        </p:txBody>
      </p:sp>
      <p:sp>
        <p:nvSpPr>
          <p:cNvPr id="3" name="Espaço Reservado para Conteúdo 2">
            <a:extLst>
              <a:ext uri="{FF2B5EF4-FFF2-40B4-BE49-F238E27FC236}">
                <a16:creationId xmlns:a16="http://schemas.microsoft.com/office/drawing/2014/main" id="{15295F3D-608B-7946-8AFD-BD3D4B4879D4}"/>
              </a:ext>
            </a:extLst>
          </p:cNvPr>
          <p:cNvSpPr>
            <a:spLocks noGrp="1"/>
          </p:cNvSpPr>
          <p:nvPr>
            <p:ph idx="1"/>
          </p:nvPr>
        </p:nvSpPr>
        <p:spPr>
          <a:xfrm>
            <a:off x="1367624" y="2490436"/>
            <a:ext cx="9708995" cy="3567173"/>
          </a:xfrm>
        </p:spPr>
        <p:txBody>
          <a:bodyPr anchor="ctr">
            <a:normAutofit/>
          </a:bodyPr>
          <a:lstStyle/>
          <a:p>
            <a:pPr marL="0" indent="0">
              <a:buNone/>
            </a:pPr>
            <a:r>
              <a:rPr lang="pt-BR" sz="1500"/>
              <a:t>Art. 188.  As demonstrações referidas nos incisos IV e V do caput</a:t>
            </a:r>
            <a:r>
              <a:rPr lang="pt-BR" sz="1500" i="1"/>
              <a:t> </a:t>
            </a:r>
            <a:r>
              <a:rPr lang="pt-BR" sz="1500"/>
              <a:t>do art. 176 desta Lei indicarão, no mínimo:                     </a:t>
            </a:r>
          </a:p>
          <a:p>
            <a:pPr marL="0" indent="0">
              <a:buNone/>
            </a:pPr>
            <a:r>
              <a:rPr lang="pt-BR" sz="1500"/>
              <a:t>I – demonstração dos fluxos de caixa – as alterações ocorridas, durante o exercício, no saldo de caixa e equivalentes de caixa, segregando-se essas alterações em, no mínimo, 3 (três) fluxos:                         </a:t>
            </a:r>
          </a:p>
          <a:p>
            <a:pPr marL="0" indent="0">
              <a:buNone/>
            </a:pPr>
            <a:r>
              <a:rPr lang="pt-BR" sz="1500"/>
              <a:t>a) das operações;                     </a:t>
            </a:r>
          </a:p>
          <a:p>
            <a:pPr marL="0" indent="0">
              <a:buNone/>
            </a:pPr>
            <a:r>
              <a:rPr lang="pt-BR" sz="1500"/>
              <a:t>b) dos financiamentos; e                  </a:t>
            </a:r>
          </a:p>
          <a:p>
            <a:pPr marL="0" indent="0">
              <a:buNone/>
            </a:pPr>
            <a:r>
              <a:rPr lang="pt-BR" sz="1500"/>
              <a:t>c) dos investimentos;                    </a:t>
            </a:r>
          </a:p>
          <a:p>
            <a:pPr marL="0" indent="0">
              <a:buNone/>
            </a:pPr>
            <a:r>
              <a:rPr lang="pt-BR" sz="1500"/>
              <a:t>II – demonstração do valor adicionado – o valor da riqueza gerada pela companhia, a sua distribuição entre os elementos que contribuíram para a geração dessa riqueza, tais como empregados, financiadores, acionistas, governo e outros, bem como a parcela da riqueza não distribuída.                      </a:t>
            </a:r>
          </a:p>
          <a:p>
            <a:pPr marL="0" indent="0">
              <a:buNone/>
            </a:pPr>
            <a:br>
              <a:rPr lang="pt-BR" sz="1500"/>
            </a:br>
            <a:endParaRPr lang="pt-BR" sz="1500"/>
          </a:p>
        </p:txBody>
      </p:sp>
    </p:spTree>
    <p:extLst>
      <p:ext uri="{BB962C8B-B14F-4D97-AF65-F5344CB8AC3E}">
        <p14:creationId xmlns:p14="http://schemas.microsoft.com/office/powerpoint/2010/main" val="15965229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F4B79854-B97B-2E44-902C-03096090E073}"/>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Apuração dos Lucros</a:t>
            </a:r>
          </a:p>
        </p:txBody>
      </p:sp>
      <p:sp>
        <p:nvSpPr>
          <p:cNvPr id="3" name="Espaço Reservado para Conteúdo 2">
            <a:extLst>
              <a:ext uri="{FF2B5EF4-FFF2-40B4-BE49-F238E27FC236}">
                <a16:creationId xmlns:a16="http://schemas.microsoft.com/office/drawing/2014/main" id="{FA28C161-6A12-104E-9AE3-0FAC2D9A0AFB}"/>
              </a:ext>
            </a:extLst>
          </p:cNvPr>
          <p:cNvSpPr>
            <a:spLocks noGrp="1"/>
          </p:cNvSpPr>
          <p:nvPr>
            <p:ph idx="1"/>
          </p:nvPr>
        </p:nvSpPr>
        <p:spPr>
          <a:xfrm>
            <a:off x="1367624" y="2490436"/>
            <a:ext cx="9708995" cy="3567173"/>
          </a:xfrm>
        </p:spPr>
        <p:txBody>
          <a:bodyPr anchor="ctr">
            <a:normAutofit/>
          </a:bodyPr>
          <a:lstStyle/>
          <a:p>
            <a:pPr marL="0" indent="0">
              <a:buNone/>
            </a:pPr>
            <a:r>
              <a:rPr lang="pt-BR" sz="1100" b="1"/>
              <a:t>Dedução de Prejuízos e Imposto sobre a Renda</a:t>
            </a:r>
            <a:endParaRPr lang="pt-BR" sz="1100"/>
          </a:p>
          <a:p>
            <a:pPr marL="0" indent="0">
              <a:buNone/>
            </a:pPr>
            <a:r>
              <a:rPr lang="pt-BR" sz="1100"/>
              <a:t>Art. 189. Do resultado do exercício serão deduzidos, antes de qualquer participação, os prejuízos acumulados e a provisão para o Imposto sobre a Renda.</a:t>
            </a:r>
          </a:p>
          <a:p>
            <a:pPr marL="0" indent="0">
              <a:buNone/>
            </a:pPr>
            <a:r>
              <a:rPr lang="pt-BR" sz="1100"/>
              <a:t>Parágrafo único. o prejuízo do exercício será obrigatoriamente absorvido pelos lucros acumulados, pelas reservas de lucros e pela reserva legal, nessa ordem.</a:t>
            </a:r>
          </a:p>
          <a:p>
            <a:pPr marL="0" indent="0">
              <a:buNone/>
            </a:pPr>
            <a:r>
              <a:rPr lang="pt-BR" sz="1100" b="1"/>
              <a:t>Participações</a:t>
            </a:r>
            <a:endParaRPr lang="pt-BR" sz="1100"/>
          </a:p>
          <a:p>
            <a:pPr marL="0" indent="0">
              <a:buNone/>
            </a:pPr>
            <a:r>
              <a:rPr lang="pt-BR" sz="1100"/>
              <a:t>Art. 190. As participações estatutárias de empregados, administradores e partes beneficiárias serão determinadas, sucessivamente e nessa ordem, com base nos lucros que remanescerem depois de deduzida a participação anteriormente calculada.</a:t>
            </a:r>
          </a:p>
          <a:p>
            <a:pPr marL="0" indent="0">
              <a:buNone/>
            </a:pPr>
            <a:r>
              <a:rPr lang="pt-BR" sz="1100"/>
              <a:t>Parágrafo único. Aplica-se ao pagamento das participações dos administradores e das partes beneficiárias o disposto nos parágrafos do artigo 201.</a:t>
            </a:r>
          </a:p>
          <a:p>
            <a:pPr marL="0" indent="0">
              <a:buNone/>
            </a:pPr>
            <a:r>
              <a:rPr lang="pt-BR" sz="1100" b="1"/>
              <a:t>Lucro Líquido</a:t>
            </a:r>
            <a:endParaRPr lang="pt-BR" sz="1100"/>
          </a:p>
          <a:p>
            <a:pPr marL="0" indent="0">
              <a:buNone/>
            </a:pPr>
            <a:r>
              <a:rPr lang="pt-BR" sz="1100"/>
              <a:t>Art. 191. Lucro líquido do exercício é o resultado do exercício que remanescer depois de deduzidas as participações de que trata o artigo 190.</a:t>
            </a:r>
          </a:p>
          <a:p>
            <a:pPr marL="0" indent="0">
              <a:buNone/>
            </a:pPr>
            <a:r>
              <a:rPr lang="pt-BR" sz="1100" b="1"/>
              <a:t>Proposta de Destinação do Lucro</a:t>
            </a:r>
            <a:endParaRPr lang="pt-BR" sz="1100"/>
          </a:p>
          <a:p>
            <a:pPr marL="0" indent="0">
              <a:buNone/>
            </a:pPr>
            <a:r>
              <a:rPr lang="pt-BR" sz="1100"/>
              <a:t>Art. 192. Juntamente com as demonstrações financeiras do exercício, os órgãos da administração da companhia apresentarão à assembléia-geral ordinária, observado o disposto nos artigos 193 a 203 e no estatuto, proposta sobre a destinação a ser dada ao lucro líquido do exercício.</a:t>
            </a:r>
          </a:p>
          <a:p>
            <a:br>
              <a:rPr lang="pt-BR" sz="1100"/>
            </a:br>
            <a:endParaRPr lang="pt-BR" sz="1100"/>
          </a:p>
        </p:txBody>
      </p:sp>
    </p:spTree>
    <p:extLst>
      <p:ext uri="{BB962C8B-B14F-4D97-AF65-F5344CB8AC3E}">
        <p14:creationId xmlns:p14="http://schemas.microsoft.com/office/powerpoint/2010/main" val="4526844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0E02082-FB7B-9E4F-8F3E-0001A88CF0DC}"/>
              </a:ext>
            </a:extLst>
          </p:cNvPr>
          <p:cNvSpPr>
            <a:spLocks noGrp="1"/>
          </p:cNvSpPr>
          <p:nvPr>
            <p:ph type="title"/>
          </p:nvPr>
        </p:nvSpPr>
        <p:spPr>
          <a:xfrm>
            <a:off x="1371599" y="294538"/>
            <a:ext cx="9895951" cy="1033669"/>
          </a:xfrm>
        </p:spPr>
        <p:txBody>
          <a:bodyPr>
            <a:normAutofit/>
          </a:bodyPr>
          <a:lstStyle/>
          <a:p>
            <a:r>
              <a:rPr lang="pt-BR" sz="4000">
                <a:solidFill>
                  <a:srgbClr val="FFFFFF"/>
                </a:solidFill>
              </a:rPr>
              <a:t>Regime Jurídico das Reservas</a:t>
            </a:r>
          </a:p>
        </p:txBody>
      </p:sp>
      <p:sp>
        <p:nvSpPr>
          <p:cNvPr id="3" name="Espaço Reservado para Conteúdo 2">
            <a:extLst>
              <a:ext uri="{FF2B5EF4-FFF2-40B4-BE49-F238E27FC236}">
                <a16:creationId xmlns:a16="http://schemas.microsoft.com/office/drawing/2014/main" id="{196DCE37-D159-034A-BEC7-809B3D633697}"/>
              </a:ext>
            </a:extLst>
          </p:cNvPr>
          <p:cNvSpPr>
            <a:spLocks noGrp="1"/>
          </p:cNvSpPr>
          <p:nvPr>
            <p:ph idx="1"/>
          </p:nvPr>
        </p:nvSpPr>
        <p:spPr>
          <a:xfrm>
            <a:off x="1129553" y="1622744"/>
            <a:ext cx="9966077" cy="4940717"/>
          </a:xfrm>
        </p:spPr>
        <p:txBody>
          <a:bodyPr anchor="ctr">
            <a:normAutofit fontScale="92500" lnSpcReduction="10000"/>
          </a:bodyPr>
          <a:lstStyle/>
          <a:p>
            <a:pPr marL="0" indent="0">
              <a:buNone/>
            </a:pPr>
            <a:r>
              <a:rPr lang="pt-BR" sz="1200" b="1" dirty="0"/>
              <a:t>Reserva Legal</a:t>
            </a:r>
            <a:endParaRPr lang="pt-BR" sz="1200" dirty="0"/>
          </a:p>
          <a:p>
            <a:pPr marL="0" indent="0">
              <a:buNone/>
            </a:pPr>
            <a:r>
              <a:rPr lang="pt-BR" sz="1200" dirty="0"/>
              <a:t>Art. 193. Do lucro líquido do exercício, 5% (cinco por cento) serão aplicados, antes de qualquer outra destinação, na constituição da reserva legal, que não excederá de 20% (vinte por cento) do capital social.</a:t>
            </a:r>
          </a:p>
          <a:p>
            <a:pPr marL="0" indent="0">
              <a:buNone/>
            </a:pPr>
            <a:r>
              <a:rPr lang="pt-BR" sz="1200" dirty="0"/>
              <a:t>§ 1º A companhia poderá deixar de constituir a reserva legal no exercício em que o saldo dessa reserva, acrescido do montante das reservas de capital de que trata o § 1º do artigo 182, exceder de 30% (trinta por cento) do capital social.</a:t>
            </a:r>
          </a:p>
          <a:p>
            <a:pPr marL="0" indent="0">
              <a:buNone/>
            </a:pPr>
            <a:r>
              <a:rPr lang="pt-BR" sz="1200" dirty="0"/>
              <a:t>§ 2º A reserva legal tem por fim assegurar a integridade do capital social e somente poderá ser utilizada para compensar prejuízos ou aumentar o capital.</a:t>
            </a:r>
          </a:p>
          <a:p>
            <a:pPr marL="0" indent="0">
              <a:buNone/>
            </a:pPr>
            <a:r>
              <a:rPr lang="pt-BR" sz="1200" b="1" dirty="0"/>
              <a:t>Reservas Estatutárias</a:t>
            </a:r>
            <a:endParaRPr lang="pt-BR" sz="1200" dirty="0"/>
          </a:p>
          <a:p>
            <a:pPr marL="0" indent="0">
              <a:buNone/>
            </a:pPr>
            <a:r>
              <a:rPr lang="pt-BR" sz="1200" dirty="0"/>
              <a:t>Art. 194. O estatuto poderá criar reservas desde que, para cada uma:</a:t>
            </a:r>
          </a:p>
          <a:p>
            <a:pPr marL="0" indent="0">
              <a:buNone/>
            </a:pPr>
            <a:r>
              <a:rPr lang="pt-BR" sz="1200" dirty="0" err="1"/>
              <a:t>I</a:t>
            </a:r>
            <a:r>
              <a:rPr lang="pt-BR" sz="1200" dirty="0"/>
              <a:t> - indique, de modo preciso e completo, a sua finalidade;</a:t>
            </a:r>
          </a:p>
          <a:p>
            <a:pPr marL="0" indent="0">
              <a:buNone/>
            </a:pPr>
            <a:r>
              <a:rPr lang="pt-BR" sz="1200" dirty="0"/>
              <a:t>II - fixe os critérios para determinar a parcela anual dos lucros líquidos que serão destinados à sua constituição; e</a:t>
            </a:r>
          </a:p>
          <a:p>
            <a:pPr marL="0" indent="0">
              <a:buNone/>
            </a:pPr>
            <a:r>
              <a:rPr lang="pt-BR" sz="1200" dirty="0"/>
              <a:t>III - estabeleça o limite máximo da reserva.</a:t>
            </a:r>
          </a:p>
          <a:p>
            <a:pPr marL="0" indent="0">
              <a:buNone/>
            </a:pPr>
            <a:r>
              <a:rPr lang="pt-BR" sz="1200" b="1" dirty="0"/>
              <a:t>Reservas para Contingências</a:t>
            </a:r>
            <a:endParaRPr lang="pt-BR" sz="1200" dirty="0"/>
          </a:p>
          <a:p>
            <a:pPr marL="0" indent="0">
              <a:buNone/>
            </a:pPr>
            <a:r>
              <a:rPr lang="pt-BR" sz="1200" dirty="0"/>
              <a:t>Art. 195. A </a:t>
            </a:r>
            <a:r>
              <a:rPr lang="pt-BR" sz="1200" dirty="0" err="1"/>
              <a:t>assembléia</a:t>
            </a:r>
            <a:r>
              <a:rPr lang="pt-BR" sz="1200" dirty="0"/>
              <a:t>-geral poderá, por proposta dos órgãos da administração, destinar parte do lucro líquido à formação de reserva com a finalidade de compensar, em exercício futuro, a diminuição do lucro decorrente de perda julgada provável, cujo valor possa ser estimado.</a:t>
            </a:r>
          </a:p>
          <a:p>
            <a:pPr marL="0" indent="0">
              <a:buNone/>
            </a:pPr>
            <a:r>
              <a:rPr lang="pt-BR" sz="1200" dirty="0"/>
              <a:t>§ 1º A proposta dos órgãos da administração deverá indicar a causa da perda prevista e justificar, com as razões de prudência que a recomendem, a constituição da reserva.</a:t>
            </a:r>
          </a:p>
          <a:p>
            <a:pPr marL="0" indent="0">
              <a:buNone/>
            </a:pPr>
            <a:r>
              <a:rPr lang="pt-BR" sz="1200" dirty="0"/>
              <a:t>§ 2º A reserva será revertida no exercício em que deixarem de existir as razões que justificaram a sua constituição ou em que ocorrer a perda.</a:t>
            </a:r>
          </a:p>
          <a:p>
            <a:pPr marL="0" indent="0">
              <a:buNone/>
            </a:pPr>
            <a:r>
              <a:rPr lang="pt-BR" sz="1200" b="1" dirty="0"/>
              <a:t>Reserva de Incentivos Fiscais</a:t>
            </a:r>
            <a:br>
              <a:rPr lang="pt-BR" sz="1200" b="1" dirty="0"/>
            </a:br>
            <a:endParaRPr lang="pt-BR" sz="1200" dirty="0"/>
          </a:p>
          <a:p>
            <a:pPr marL="0" indent="0">
              <a:buNone/>
            </a:pPr>
            <a:r>
              <a:rPr lang="pt-BR" sz="1200" dirty="0"/>
              <a:t>Art. 195-A.  A </a:t>
            </a:r>
            <a:r>
              <a:rPr lang="pt-BR" sz="1200" dirty="0" err="1"/>
              <a:t>assembléia</a:t>
            </a:r>
            <a:r>
              <a:rPr lang="pt-BR" sz="1200" dirty="0"/>
              <a:t> geral poderá, por proposta dos órgãos de administração, destinar para a reserva de incentivos fiscais a parcela do lucro líquido decorrente de doações ou subvenções governamentais para investimentos, que poderá ser excluída da base de cálculo do dividendo obrigatório (inciso </a:t>
            </a:r>
            <a:r>
              <a:rPr lang="pt-BR" sz="1200" dirty="0" err="1"/>
              <a:t>I</a:t>
            </a:r>
            <a:r>
              <a:rPr lang="pt-BR" sz="1200" dirty="0"/>
              <a:t> do caput</a:t>
            </a:r>
            <a:r>
              <a:rPr lang="pt-BR" sz="1200" i="1" dirty="0"/>
              <a:t> </a:t>
            </a:r>
            <a:r>
              <a:rPr lang="pt-BR" sz="1200" dirty="0"/>
              <a:t>do art. 202 desta Lei).                    </a:t>
            </a:r>
          </a:p>
          <a:p>
            <a:pPr marL="0" indent="0">
              <a:buNone/>
            </a:pPr>
            <a:br>
              <a:rPr lang="pt-BR" sz="500" dirty="0"/>
            </a:br>
            <a:endParaRPr lang="pt-BR" sz="500" dirty="0"/>
          </a:p>
        </p:txBody>
      </p:sp>
    </p:spTree>
    <p:extLst>
      <p:ext uri="{BB962C8B-B14F-4D97-AF65-F5344CB8AC3E}">
        <p14:creationId xmlns:p14="http://schemas.microsoft.com/office/powerpoint/2010/main" val="15615325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686034-6623-D544-9024-00994973B854}"/>
              </a:ext>
            </a:extLst>
          </p:cNvPr>
          <p:cNvSpPr>
            <a:spLocks noGrp="1"/>
          </p:cNvSpPr>
          <p:nvPr>
            <p:ph type="title"/>
          </p:nvPr>
        </p:nvSpPr>
        <p:spPr/>
        <p:txBody>
          <a:bodyPr/>
          <a:lstStyle/>
          <a:p>
            <a:r>
              <a:rPr lang="pt-BR" dirty="0"/>
              <a:t>Regime Jurídico do Dividendo</a:t>
            </a:r>
          </a:p>
        </p:txBody>
      </p:sp>
      <p:sp>
        <p:nvSpPr>
          <p:cNvPr id="3" name="Espaço Reservado para Conteúdo 2">
            <a:extLst>
              <a:ext uri="{FF2B5EF4-FFF2-40B4-BE49-F238E27FC236}">
                <a16:creationId xmlns:a16="http://schemas.microsoft.com/office/drawing/2014/main" id="{6BA525D7-BC25-4B40-8D06-20ED49C6ADC3}"/>
              </a:ext>
            </a:extLst>
          </p:cNvPr>
          <p:cNvSpPr>
            <a:spLocks noGrp="1"/>
          </p:cNvSpPr>
          <p:nvPr>
            <p:ph idx="1"/>
          </p:nvPr>
        </p:nvSpPr>
        <p:spPr/>
        <p:txBody>
          <a:bodyPr>
            <a:normAutofit fontScale="92500" lnSpcReduction="10000"/>
          </a:bodyPr>
          <a:lstStyle/>
          <a:p>
            <a:pPr marL="0" indent="0" algn="just">
              <a:buNone/>
            </a:pPr>
            <a:r>
              <a:rPr lang="pt-BR" b="1" dirty="0"/>
              <a:t>Pressuposto: apuração de lucros. Lucros pertencem à sociedade. Só se tornam crédito com declaração</a:t>
            </a:r>
          </a:p>
          <a:p>
            <a:pPr algn="just"/>
            <a:r>
              <a:rPr lang="pt-BR" dirty="0"/>
              <a:t>Dividendos fixos. Percentual do lucro, do capital social ou do valor nominal das ações. Não participa dos lucros remanescentes (artigo 17, parágrafo 4)</a:t>
            </a:r>
          </a:p>
          <a:p>
            <a:pPr algn="just"/>
            <a:r>
              <a:rPr lang="pt-BR" dirty="0"/>
              <a:t>Dividendos Mínimos: participa dos lucros remanescentes</a:t>
            </a:r>
          </a:p>
          <a:p>
            <a:pPr algn="just"/>
            <a:r>
              <a:rPr lang="pt-BR" dirty="0"/>
              <a:t>Em regra, não são cumulativos. Mas estatuto pode prever que, se não forem pagos, somam-se aos dividendos dos exercícios seguintes.</a:t>
            </a:r>
          </a:p>
          <a:p>
            <a:pPr algn="just"/>
            <a:r>
              <a:rPr lang="pt-BR" dirty="0"/>
              <a:t>Dividendos obrigatórios: na omissão do estatuto, é 50% do lucro líquido; no mínimo, 25%</a:t>
            </a:r>
          </a:p>
          <a:p>
            <a:pPr algn="just"/>
            <a:r>
              <a:rPr lang="pt-BR" dirty="0"/>
              <a:t>Dividendos são diferentes dos juros sobre capital próprio, previstos na lei tributária</a:t>
            </a:r>
          </a:p>
          <a:p>
            <a:pPr marL="0" indent="0">
              <a:buNone/>
            </a:pPr>
            <a:endParaRPr lang="pt-BR" dirty="0"/>
          </a:p>
        </p:txBody>
      </p:sp>
    </p:spTree>
    <p:extLst>
      <p:ext uri="{BB962C8B-B14F-4D97-AF65-F5344CB8AC3E}">
        <p14:creationId xmlns:p14="http://schemas.microsoft.com/office/powerpoint/2010/main" val="21399365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65A2B0-7544-4C47-8B8E-9B8A43E656A7}"/>
              </a:ext>
            </a:extLst>
          </p:cNvPr>
          <p:cNvSpPr>
            <a:spLocks noGrp="1"/>
          </p:cNvSpPr>
          <p:nvPr>
            <p:ph type="title"/>
          </p:nvPr>
        </p:nvSpPr>
        <p:spPr/>
        <p:txBody>
          <a:bodyPr>
            <a:normAutofit/>
          </a:bodyPr>
          <a:lstStyle/>
          <a:p>
            <a:r>
              <a:rPr lang="pt-BR" sz="2400" dirty="0"/>
              <a:t>Pode a sociedade reter lucros além dos dividendos mínimos? Só se houver reservas estatutárias, provisões fundamentadas ou investimentos baseados em orçamento </a:t>
            </a:r>
            <a:r>
              <a:rPr lang="pt-BR" sz="2400"/>
              <a:t>de capital!</a:t>
            </a:r>
            <a:endParaRPr lang="pt-BR" sz="2400" dirty="0"/>
          </a:p>
        </p:txBody>
      </p:sp>
      <p:sp>
        <p:nvSpPr>
          <p:cNvPr id="3" name="Espaço Reservado para Conteúdo 2">
            <a:extLst>
              <a:ext uri="{FF2B5EF4-FFF2-40B4-BE49-F238E27FC236}">
                <a16:creationId xmlns:a16="http://schemas.microsoft.com/office/drawing/2014/main" id="{284E80A8-E2EA-9C4C-9609-5533FFA0E0D6}"/>
              </a:ext>
            </a:extLst>
          </p:cNvPr>
          <p:cNvSpPr>
            <a:spLocks noGrp="1"/>
          </p:cNvSpPr>
          <p:nvPr>
            <p:ph idx="1"/>
          </p:nvPr>
        </p:nvSpPr>
        <p:spPr/>
        <p:txBody>
          <a:bodyPr/>
          <a:lstStyle/>
          <a:p>
            <a:pPr marL="0" indent="0">
              <a:buNone/>
            </a:pPr>
            <a:r>
              <a:rPr lang="pt-BR" b="1" dirty="0"/>
              <a:t>Retenção de Lucros</a:t>
            </a:r>
            <a:endParaRPr lang="pt-BR" dirty="0"/>
          </a:p>
          <a:p>
            <a:pPr marL="0" indent="0">
              <a:buNone/>
            </a:pPr>
            <a:r>
              <a:rPr lang="pt-BR" dirty="0"/>
              <a:t>Art. 196. A </a:t>
            </a:r>
            <a:r>
              <a:rPr lang="pt-BR" dirty="0" err="1"/>
              <a:t>assembléia</a:t>
            </a:r>
            <a:r>
              <a:rPr lang="pt-BR" dirty="0"/>
              <a:t>-geral poderá, por proposta dos órgãos da administração, deliberar reter parcela do lucro líquido do exercício prevista em orçamento de capital por ela previamente aprovado.</a:t>
            </a:r>
          </a:p>
          <a:p>
            <a:pPr marL="0" indent="0">
              <a:buNone/>
            </a:pPr>
            <a:r>
              <a:rPr lang="pt-BR" dirty="0"/>
              <a:t>§ 1º O orçamento, submetido pelos órgãos da administração com a justificação da retenção de lucros proposta, deverá compreender todas as fontes de recursos e aplicações de capital, fixo ou circulante, e poderá ter a duração de até 5 (cinco) exercícios, salvo no caso de execução, por prazo maior, de projeto de investimento.</a:t>
            </a:r>
          </a:p>
          <a:p>
            <a:pPr marL="0" indent="0">
              <a:buNone/>
            </a:pPr>
            <a:endParaRPr lang="pt-BR" dirty="0"/>
          </a:p>
        </p:txBody>
      </p:sp>
    </p:spTree>
    <p:extLst>
      <p:ext uri="{BB962C8B-B14F-4D97-AF65-F5344CB8AC3E}">
        <p14:creationId xmlns:p14="http://schemas.microsoft.com/office/powerpoint/2010/main" val="3523458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68FF0A94-4B4A-4543-9414-34DBCEA91B40}"/>
              </a:ext>
            </a:extLst>
          </p:cNvPr>
          <p:cNvSpPr>
            <a:spLocks noGrp="1"/>
          </p:cNvSpPr>
          <p:nvPr>
            <p:ph type="title"/>
          </p:nvPr>
        </p:nvSpPr>
        <p:spPr>
          <a:xfrm>
            <a:off x="958506" y="800392"/>
            <a:ext cx="10264697" cy="1212102"/>
          </a:xfrm>
        </p:spPr>
        <p:txBody>
          <a:bodyPr>
            <a:normAutofit/>
          </a:bodyPr>
          <a:lstStyle/>
          <a:p>
            <a:r>
              <a:rPr lang="pt-BR" sz="4000">
                <a:solidFill>
                  <a:srgbClr val="FFFFFF"/>
                </a:solidFill>
              </a:rPr>
              <a:t>No Estatuto Social</a:t>
            </a:r>
          </a:p>
        </p:txBody>
      </p:sp>
      <p:sp>
        <p:nvSpPr>
          <p:cNvPr id="3" name="Espaço Reservado para Conteúdo 2">
            <a:extLst>
              <a:ext uri="{FF2B5EF4-FFF2-40B4-BE49-F238E27FC236}">
                <a16:creationId xmlns:a16="http://schemas.microsoft.com/office/drawing/2014/main" id="{9F0A09EA-55CC-EF41-A927-432F6F3C4658}"/>
              </a:ext>
            </a:extLst>
          </p:cNvPr>
          <p:cNvSpPr>
            <a:spLocks noGrp="1"/>
          </p:cNvSpPr>
          <p:nvPr>
            <p:ph idx="1"/>
          </p:nvPr>
        </p:nvSpPr>
        <p:spPr>
          <a:xfrm>
            <a:off x="1367624" y="2490436"/>
            <a:ext cx="9708995" cy="3567173"/>
          </a:xfrm>
        </p:spPr>
        <p:txBody>
          <a:bodyPr anchor="ctr">
            <a:normAutofit/>
          </a:bodyPr>
          <a:lstStyle/>
          <a:p>
            <a:pPr marL="1569720" indent="0">
              <a:spcAft>
                <a:spcPts val="1200"/>
              </a:spcAft>
              <a:buNone/>
            </a:pPr>
            <a:endParaRPr lang="pt-BR" sz="1500" spc="100">
              <a:latin typeface="Bookman Old Style" charset="0"/>
              <a:ea typeface="Times New Roman" charset="0"/>
              <a:cs typeface="Times New Roman" charset="0"/>
            </a:endParaRPr>
          </a:p>
          <a:p>
            <a:pPr marL="1569720" indent="0">
              <a:spcAft>
                <a:spcPts val="1200"/>
              </a:spcAft>
              <a:buNone/>
            </a:pPr>
            <a:r>
              <a:rPr lang="pt-BR" sz="1500" b="1" spc="100">
                <a:latin typeface="Bookman Old Style" charset="0"/>
                <a:ea typeface="Times New Roman" charset="0"/>
                <a:cs typeface="Times New Roman" charset="0"/>
              </a:rPr>
              <a:t>Artigo 5º- </a:t>
            </a:r>
            <a:r>
              <a:rPr lang="pt-BR" sz="1500" spc="100">
                <a:latin typeface="Bookman Old Style" charset="0"/>
                <a:ea typeface="Times New Roman" charset="0"/>
                <a:cs typeface="Times New Roman" charset="0"/>
              </a:rPr>
              <a:t>O capital social, totalmente integralizado, é de R$ --- (--- mil reais), dividido em --- (--) ações ordinárias, sem valor nominal.</a:t>
            </a:r>
          </a:p>
          <a:p>
            <a:pPr marL="1569720" indent="0">
              <a:spcAft>
                <a:spcPts val="1200"/>
              </a:spcAft>
              <a:buNone/>
            </a:pPr>
            <a:r>
              <a:rPr lang="pt-BR" sz="1500" spc="100">
                <a:latin typeface="Bookman Old Style" charset="0"/>
                <a:ea typeface="Times New Roman" charset="0"/>
                <a:cs typeface="Times New Roman" charset="0"/>
              </a:rPr>
              <a:t> </a:t>
            </a:r>
          </a:p>
          <a:p>
            <a:pPr marL="1569720" indent="0">
              <a:spcAft>
                <a:spcPts val="1200"/>
              </a:spcAft>
              <a:buNone/>
            </a:pPr>
            <a:r>
              <a:rPr lang="pt-BR" sz="1500" spc="100">
                <a:latin typeface="Bookman Old Style" charset="0"/>
                <a:ea typeface="Times New Roman" charset="0"/>
                <a:cs typeface="Times New Roman" charset="0"/>
              </a:rPr>
              <a:t>ou</a:t>
            </a:r>
          </a:p>
          <a:p>
            <a:pPr marL="1569720" indent="0">
              <a:spcAft>
                <a:spcPts val="1200"/>
              </a:spcAft>
              <a:buNone/>
            </a:pPr>
            <a:r>
              <a:rPr lang="pt-BR" sz="1500" b="1" spc="100">
                <a:latin typeface="Bookman Old Style" charset="0"/>
                <a:ea typeface="Times New Roman" charset="0"/>
                <a:cs typeface="Times New Roman" charset="0"/>
              </a:rPr>
              <a:t> </a:t>
            </a:r>
            <a:endParaRPr lang="pt-BR" sz="1500" spc="100">
              <a:latin typeface="Bookman Old Style" charset="0"/>
              <a:ea typeface="Times New Roman" charset="0"/>
              <a:cs typeface="Times New Roman" charset="0"/>
            </a:endParaRPr>
          </a:p>
          <a:p>
            <a:pPr marL="1569720" indent="0">
              <a:spcAft>
                <a:spcPts val="1200"/>
              </a:spcAft>
              <a:buNone/>
            </a:pPr>
            <a:r>
              <a:rPr lang="pt-BR" sz="1500" b="1" spc="100">
                <a:latin typeface="Bookman Old Style" charset="0"/>
                <a:ea typeface="Times New Roman" charset="0"/>
                <a:cs typeface="Times New Roman" charset="0"/>
              </a:rPr>
              <a:t>Artigo 5º- </a:t>
            </a:r>
            <a:r>
              <a:rPr lang="pt-BR" sz="1500" spc="100">
                <a:latin typeface="Bookman Old Style" charset="0"/>
                <a:ea typeface="Times New Roman" charset="0"/>
                <a:cs typeface="Times New Roman" charset="0"/>
              </a:rPr>
              <a:t>O capital social, totalmente integralizado, é de R$ --- (--- mil reais), dividido em --- (---) ações ordinárias, com valor nominal de R$ 1,00 cada uma .</a:t>
            </a:r>
          </a:p>
          <a:p>
            <a:pPr marL="0" indent="0">
              <a:buNone/>
            </a:pPr>
            <a:endParaRPr lang="pt-BR" sz="1500"/>
          </a:p>
        </p:txBody>
      </p:sp>
    </p:spTree>
    <p:extLst>
      <p:ext uri="{BB962C8B-B14F-4D97-AF65-F5344CB8AC3E}">
        <p14:creationId xmlns:p14="http://schemas.microsoft.com/office/powerpoint/2010/main" val="605056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83B4593C-CAD2-5645-A4EC-C9AD16C7D04F}"/>
              </a:ext>
            </a:extLst>
          </p:cNvPr>
          <p:cNvSpPr>
            <a:spLocks noGrp="1"/>
          </p:cNvSpPr>
          <p:nvPr>
            <p:ph type="title"/>
          </p:nvPr>
        </p:nvSpPr>
        <p:spPr>
          <a:xfrm>
            <a:off x="524741" y="620392"/>
            <a:ext cx="3808268" cy="5504688"/>
          </a:xfrm>
        </p:spPr>
        <p:txBody>
          <a:bodyPr>
            <a:normAutofit/>
          </a:bodyPr>
          <a:lstStyle/>
          <a:p>
            <a:r>
              <a:rPr lang="pt-BR" sz="6000">
                <a:solidFill>
                  <a:schemeClr val="bg1"/>
                </a:solidFill>
              </a:rPr>
              <a:t>O que é capital social?</a:t>
            </a:r>
          </a:p>
        </p:txBody>
      </p:sp>
      <p:graphicFrame>
        <p:nvGraphicFramePr>
          <p:cNvPr id="26" name="Espaço Reservado para Conteúdo 2">
            <a:extLst>
              <a:ext uri="{FF2B5EF4-FFF2-40B4-BE49-F238E27FC236}">
                <a16:creationId xmlns:a16="http://schemas.microsoft.com/office/drawing/2014/main" id="{D62EB54B-5B2B-4F18-A2D1-0238775FF4EC}"/>
              </a:ext>
            </a:extLst>
          </p:cNvPr>
          <p:cNvGraphicFramePr>
            <a:graphicFrameLocks noGrp="1"/>
          </p:cNvGraphicFramePr>
          <p:nvPr>
            <p:ph idx="1"/>
            <p:extLst>
              <p:ext uri="{D42A27DB-BD31-4B8C-83A1-F6EECF244321}">
                <p14:modId xmlns:p14="http://schemas.microsoft.com/office/powerpoint/2010/main" val="573193523"/>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2469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6AC0F46B-B3D6-0446-ACF8-908A70D80668}"/>
              </a:ext>
            </a:extLst>
          </p:cNvPr>
          <p:cNvSpPr>
            <a:spLocks noGrp="1"/>
          </p:cNvSpPr>
          <p:nvPr>
            <p:ph type="title"/>
          </p:nvPr>
        </p:nvSpPr>
        <p:spPr>
          <a:xfrm>
            <a:off x="958506" y="800392"/>
            <a:ext cx="10264697" cy="1212102"/>
          </a:xfrm>
        </p:spPr>
        <p:txBody>
          <a:bodyPr>
            <a:normAutofit/>
          </a:bodyPr>
          <a:lstStyle/>
          <a:p>
            <a:r>
              <a:rPr lang="pt-BR" sz="4000" dirty="0">
                <a:solidFill>
                  <a:srgbClr val="FFFFFF"/>
                </a:solidFill>
              </a:rPr>
              <a:t>Princípios  do Capital Social</a:t>
            </a:r>
          </a:p>
        </p:txBody>
      </p:sp>
      <p:sp>
        <p:nvSpPr>
          <p:cNvPr id="30" name="Espaço Reservado para Conteúdo 2">
            <a:extLst>
              <a:ext uri="{FF2B5EF4-FFF2-40B4-BE49-F238E27FC236}">
                <a16:creationId xmlns:a16="http://schemas.microsoft.com/office/drawing/2014/main" id="{33010F25-819F-974C-A815-F925C4A7EE21}"/>
              </a:ext>
            </a:extLst>
          </p:cNvPr>
          <p:cNvSpPr>
            <a:spLocks noGrp="1"/>
          </p:cNvSpPr>
          <p:nvPr>
            <p:ph idx="1"/>
          </p:nvPr>
        </p:nvSpPr>
        <p:spPr>
          <a:xfrm>
            <a:off x="1367624" y="2490436"/>
            <a:ext cx="9708995" cy="3567173"/>
          </a:xfrm>
        </p:spPr>
        <p:txBody>
          <a:bodyPr anchor="ctr">
            <a:normAutofit/>
          </a:bodyPr>
          <a:lstStyle/>
          <a:p>
            <a:r>
              <a:rPr lang="en-US" sz="2400" dirty="0" err="1"/>
              <a:t>Princípio</a:t>
            </a:r>
            <a:r>
              <a:rPr lang="en-US" sz="2400" dirty="0"/>
              <a:t> da </a:t>
            </a:r>
            <a:r>
              <a:rPr lang="en-US" sz="2400" dirty="0" err="1"/>
              <a:t>Fixidez</a:t>
            </a:r>
            <a:r>
              <a:rPr lang="en-US" sz="2400" dirty="0"/>
              <a:t> (</a:t>
            </a:r>
            <a:r>
              <a:rPr lang="en-US" sz="2400" dirty="0" err="1"/>
              <a:t>modificação</a:t>
            </a:r>
            <a:r>
              <a:rPr lang="en-US" sz="2400" dirty="0"/>
              <a:t> </a:t>
            </a:r>
            <a:r>
              <a:rPr lang="en-US" sz="2400" dirty="0" err="1"/>
              <a:t>somente</a:t>
            </a:r>
            <a:r>
              <a:rPr lang="en-US" sz="2400" dirty="0"/>
              <a:t> </a:t>
            </a:r>
            <a:r>
              <a:rPr lang="en-US" sz="2400" dirty="0" err="1"/>
              <a:t>na</a:t>
            </a:r>
            <a:r>
              <a:rPr lang="en-US" sz="2400" dirty="0"/>
              <a:t> forma da lei)</a:t>
            </a:r>
          </a:p>
          <a:p>
            <a:r>
              <a:rPr lang="en-US" sz="2400" dirty="0" err="1"/>
              <a:t>Princípio</a:t>
            </a:r>
            <a:r>
              <a:rPr lang="en-US" sz="2400" dirty="0"/>
              <a:t> da </a:t>
            </a:r>
            <a:r>
              <a:rPr lang="en-US" sz="2400" dirty="0" err="1"/>
              <a:t>Unidade</a:t>
            </a:r>
            <a:r>
              <a:rPr lang="en-US" sz="2400" dirty="0"/>
              <a:t> (</a:t>
            </a:r>
            <a:r>
              <a:rPr lang="en-US" sz="2400" dirty="0" err="1"/>
              <a:t>é</a:t>
            </a:r>
            <a:r>
              <a:rPr lang="en-US" sz="2400" dirty="0"/>
              <a:t> um </a:t>
            </a:r>
            <a:r>
              <a:rPr lang="en-US" sz="2400" dirty="0" err="1"/>
              <a:t>só</a:t>
            </a:r>
            <a:r>
              <a:rPr lang="en-US" sz="2400" dirty="0"/>
              <a:t>)</a:t>
            </a:r>
          </a:p>
          <a:p>
            <a:pPr>
              <a:buFontTx/>
              <a:buChar char="•"/>
            </a:pPr>
            <a:r>
              <a:rPr lang="en-US" sz="2400" dirty="0"/>
              <a:t>Principio da </a:t>
            </a:r>
            <a:r>
              <a:rPr lang="en-US" sz="2400" dirty="0" err="1"/>
              <a:t>Realidade</a:t>
            </a:r>
            <a:r>
              <a:rPr lang="en-US" sz="2400" dirty="0"/>
              <a:t> do Capital</a:t>
            </a:r>
          </a:p>
          <a:p>
            <a:pPr marL="0" indent="0">
              <a:buNone/>
            </a:pPr>
            <a:r>
              <a:rPr lang="en-US" sz="2400" dirty="0"/>
              <a:t>Ex.: </a:t>
            </a:r>
            <a:r>
              <a:rPr lang="en-US" sz="2400" dirty="0" err="1"/>
              <a:t>Exigir</a:t>
            </a:r>
            <a:r>
              <a:rPr lang="en-US" sz="2400" dirty="0"/>
              <a:t>-se	</a:t>
            </a:r>
            <a:r>
              <a:rPr lang="en-US" sz="2400" dirty="0" err="1"/>
              <a:t>avaliação</a:t>
            </a:r>
            <a:r>
              <a:rPr lang="en-US" sz="2400" dirty="0"/>
              <a:t> dos bens </a:t>
            </a:r>
            <a:r>
              <a:rPr lang="en-US" sz="2400" dirty="0" err="1"/>
              <a:t>na</a:t>
            </a:r>
            <a:r>
              <a:rPr lang="en-US" sz="2400" dirty="0"/>
              <a:t> </a:t>
            </a:r>
            <a:r>
              <a:rPr lang="en-US" sz="2400" dirty="0" err="1"/>
              <a:t>Constituição</a:t>
            </a:r>
            <a:endParaRPr lang="en-US" sz="2400" dirty="0"/>
          </a:p>
          <a:p>
            <a:pPr>
              <a:buFontTx/>
              <a:buChar char="•"/>
            </a:pPr>
            <a:r>
              <a:rPr lang="en-US" sz="2400" dirty="0"/>
              <a:t>Principio da </a:t>
            </a:r>
            <a:r>
              <a:rPr lang="en-US" sz="2400" dirty="0" err="1"/>
              <a:t>Integridade</a:t>
            </a:r>
            <a:r>
              <a:rPr lang="en-US" sz="2400" dirty="0"/>
              <a:t> do Capital</a:t>
            </a:r>
          </a:p>
          <a:p>
            <a:pPr marL="0" indent="0">
              <a:buNone/>
            </a:pPr>
            <a:r>
              <a:rPr lang="en-US" sz="2400" dirty="0" err="1"/>
              <a:t>Ex:Acionistas</a:t>
            </a:r>
            <a:r>
              <a:rPr lang="en-US" sz="2400" dirty="0"/>
              <a:t> </a:t>
            </a:r>
            <a:r>
              <a:rPr lang="en-US" sz="2400" dirty="0" err="1"/>
              <a:t>só</a:t>
            </a:r>
            <a:r>
              <a:rPr lang="en-US" sz="2400" dirty="0"/>
              <a:t> </a:t>
            </a:r>
            <a:r>
              <a:rPr lang="en-US" sz="2400" dirty="0" err="1"/>
              <a:t>podem</a:t>
            </a:r>
            <a:r>
              <a:rPr lang="en-US" sz="2400" dirty="0"/>
              <a:t> </a:t>
            </a:r>
            <a:r>
              <a:rPr lang="en-US" sz="2400" dirty="0" err="1"/>
              <a:t>retirar</a:t>
            </a:r>
            <a:r>
              <a:rPr lang="en-US" sz="2400" dirty="0"/>
              <a:t> </a:t>
            </a:r>
            <a:r>
              <a:rPr lang="en-US" sz="2400" dirty="0" err="1"/>
              <a:t>valores</a:t>
            </a:r>
            <a:r>
              <a:rPr lang="en-US" sz="2400" dirty="0"/>
              <a:t> </a:t>
            </a:r>
            <a:r>
              <a:rPr lang="en-US" sz="2400" dirty="0" err="1"/>
              <a:t>como</a:t>
            </a:r>
            <a:r>
              <a:rPr lang="en-US" sz="2400" dirty="0"/>
              <a:t> </a:t>
            </a:r>
            <a:r>
              <a:rPr lang="en-US" sz="2400" dirty="0" err="1"/>
              <a:t>distribuicao</a:t>
            </a:r>
            <a:r>
              <a:rPr lang="en-US" sz="2400" dirty="0"/>
              <a:t> de </a:t>
            </a:r>
            <a:r>
              <a:rPr lang="en-US" sz="2400" dirty="0" err="1"/>
              <a:t>lucros</a:t>
            </a:r>
            <a:r>
              <a:rPr lang="en-US" sz="2400" dirty="0"/>
              <a:t>, </a:t>
            </a:r>
            <a:r>
              <a:rPr lang="en-US" sz="2400" dirty="0" err="1"/>
              <a:t>reembolso</a:t>
            </a:r>
            <a:r>
              <a:rPr lang="en-US" sz="2400" dirty="0"/>
              <a:t> de capital </a:t>
            </a:r>
            <a:r>
              <a:rPr lang="en-US" sz="2400" dirty="0" err="1"/>
              <a:t>ou</a:t>
            </a:r>
            <a:r>
              <a:rPr lang="en-US" sz="2400" dirty="0"/>
              <a:t> </a:t>
            </a:r>
            <a:r>
              <a:rPr lang="en-US" sz="2400" dirty="0" err="1"/>
              <a:t>empréstimo</a:t>
            </a:r>
            <a:r>
              <a:rPr lang="en-US" sz="2400" dirty="0"/>
              <a:t>.</a:t>
            </a:r>
          </a:p>
          <a:p>
            <a:endParaRPr lang="pt-BR" sz="2400" dirty="0"/>
          </a:p>
        </p:txBody>
      </p:sp>
    </p:spTree>
    <p:extLst>
      <p:ext uri="{BB962C8B-B14F-4D97-AF65-F5344CB8AC3E}">
        <p14:creationId xmlns:p14="http://schemas.microsoft.com/office/powerpoint/2010/main" val="3424987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9"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A5EB8220-E839-7046-80D2-2E73E58A264E}"/>
              </a:ext>
            </a:extLst>
          </p:cNvPr>
          <p:cNvSpPr>
            <a:spLocks noGrp="1"/>
          </p:cNvSpPr>
          <p:nvPr>
            <p:ph type="title"/>
          </p:nvPr>
        </p:nvSpPr>
        <p:spPr>
          <a:xfrm>
            <a:off x="826396" y="586855"/>
            <a:ext cx="4230100" cy="3387497"/>
          </a:xfrm>
        </p:spPr>
        <p:txBody>
          <a:bodyPr anchor="b">
            <a:normAutofit/>
          </a:bodyPr>
          <a:lstStyle/>
          <a:p>
            <a:pPr algn="r"/>
            <a:r>
              <a:rPr lang="pt-BR" sz="4000">
                <a:solidFill>
                  <a:srgbClr val="FFFFFF"/>
                </a:solidFill>
              </a:rPr>
              <a:t>Funções do Capital Social.</a:t>
            </a:r>
          </a:p>
        </p:txBody>
      </p:sp>
      <p:sp>
        <p:nvSpPr>
          <p:cNvPr id="125" name="Espaço Reservado para Conteúdo 2">
            <a:extLst>
              <a:ext uri="{FF2B5EF4-FFF2-40B4-BE49-F238E27FC236}">
                <a16:creationId xmlns:a16="http://schemas.microsoft.com/office/drawing/2014/main" id="{0339A6A2-1A77-2544-8FD2-A8D6BDC4F37A}"/>
              </a:ext>
            </a:extLst>
          </p:cNvPr>
          <p:cNvSpPr>
            <a:spLocks noGrp="1"/>
          </p:cNvSpPr>
          <p:nvPr>
            <p:ph idx="1"/>
          </p:nvPr>
        </p:nvSpPr>
        <p:spPr>
          <a:xfrm>
            <a:off x="6503158" y="649480"/>
            <a:ext cx="4862447" cy="5546047"/>
          </a:xfrm>
        </p:spPr>
        <p:txBody>
          <a:bodyPr anchor="ctr">
            <a:normAutofit/>
          </a:bodyPr>
          <a:lstStyle/>
          <a:p>
            <a:pPr marL="514350" indent="-514350">
              <a:buAutoNum type="arabicParenR"/>
            </a:pPr>
            <a:r>
              <a:rPr lang="en-US" sz="2000"/>
              <a:t>Capital Social como Garantia dos Credores</a:t>
            </a:r>
          </a:p>
          <a:p>
            <a:pPr marL="0" indent="0">
              <a:buNone/>
            </a:pPr>
            <a:endParaRPr lang="en-US" sz="2000"/>
          </a:p>
          <a:p>
            <a:pPr marL="0" indent="0">
              <a:buNone/>
            </a:pPr>
            <a:r>
              <a:rPr lang="en-US" sz="2000"/>
              <a:t>Garantia dos Credores é o Patrimônio, que só corresponde ao capital no momento inicial. No Brasil, como regra geral não se exige capital mínimo.</a:t>
            </a:r>
          </a:p>
          <a:p>
            <a:pPr marL="0" indent="0">
              <a:buNone/>
            </a:pPr>
            <a:endParaRPr lang="pt-BR" sz="2000"/>
          </a:p>
        </p:txBody>
      </p:sp>
    </p:spTree>
    <p:extLst>
      <p:ext uri="{BB962C8B-B14F-4D97-AF65-F5344CB8AC3E}">
        <p14:creationId xmlns:p14="http://schemas.microsoft.com/office/powerpoint/2010/main" val="1553898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BD0989A0-CCC2-F84A-84E3-2131C33BCD7A}"/>
              </a:ext>
            </a:extLst>
          </p:cNvPr>
          <p:cNvSpPr>
            <a:spLocks noGrp="1"/>
          </p:cNvSpPr>
          <p:nvPr>
            <p:ph type="title"/>
          </p:nvPr>
        </p:nvSpPr>
        <p:spPr>
          <a:xfrm>
            <a:off x="826396" y="586855"/>
            <a:ext cx="4230100" cy="3387497"/>
          </a:xfrm>
        </p:spPr>
        <p:txBody>
          <a:bodyPr anchor="b">
            <a:normAutofit/>
          </a:bodyPr>
          <a:lstStyle/>
          <a:p>
            <a:pPr algn="r"/>
            <a:r>
              <a:rPr lang="pt-BR" sz="4000">
                <a:solidFill>
                  <a:srgbClr val="FFFFFF"/>
                </a:solidFill>
              </a:rPr>
              <a:t>Funções do Capital Social</a:t>
            </a:r>
          </a:p>
        </p:txBody>
      </p:sp>
      <p:sp>
        <p:nvSpPr>
          <p:cNvPr id="3" name="Espaço Reservado para Conteúdo 2">
            <a:extLst>
              <a:ext uri="{FF2B5EF4-FFF2-40B4-BE49-F238E27FC236}">
                <a16:creationId xmlns:a16="http://schemas.microsoft.com/office/drawing/2014/main" id="{AFDB28E8-3FAA-5349-9156-F9CD16F54EC2}"/>
              </a:ext>
            </a:extLst>
          </p:cNvPr>
          <p:cNvSpPr>
            <a:spLocks noGrp="1"/>
          </p:cNvSpPr>
          <p:nvPr>
            <p:ph idx="1"/>
          </p:nvPr>
        </p:nvSpPr>
        <p:spPr>
          <a:xfrm>
            <a:off x="6503158" y="649480"/>
            <a:ext cx="4862447" cy="5546047"/>
          </a:xfrm>
        </p:spPr>
        <p:txBody>
          <a:bodyPr anchor="ctr">
            <a:normAutofit/>
          </a:bodyPr>
          <a:lstStyle/>
          <a:p>
            <a:pPr marL="0" indent="0">
              <a:buNone/>
            </a:pPr>
            <a:r>
              <a:rPr lang="en-US" sz="2000"/>
              <a:t>2) Capital Social como alicerce do regime societário e medida para o exercício dos direitos patrimoniais e políticos</a:t>
            </a:r>
          </a:p>
          <a:p>
            <a:pPr marL="0" indent="0">
              <a:buNone/>
            </a:pPr>
            <a:endParaRPr lang="en-US" sz="2000"/>
          </a:p>
          <a:p>
            <a:pPr marL="0" indent="0">
              <a:buNone/>
            </a:pPr>
            <a:r>
              <a:rPr lang="en-US" sz="2000"/>
              <a:t>E os trabalhadores? Regime capitalista.</a:t>
            </a:r>
          </a:p>
          <a:p>
            <a:pPr marL="0" indent="0">
              <a:buNone/>
            </a:pPr>
            <a:endParaRPr lang="en-US" sz="2000"/>
          </a:p>
          <a:p>
            <a:pPr marL="0" indent="0">
              <a:buNone/>
            </a:pPr>
            <a:r>
              <a:rPr lang="en-US" sz="2000"/>
              <a:t>Risco de diluição do capital, se injustificado o aumento e abusivo o valor de emissão.</a:t>
            </a:r>
          </a:p>
          <a:p>
            <a:pPr marL="0" indent="0">
              <a:buNone/>
            </a:pPr>
            <a:endParaRPr lang="pt-BR" sz="2000"/>
          </a:p>
        </p:txBody>
      </p:sp>
    </p:spTree>
    <p:extLst>
      <p:ext uri="{BB962C8B-B14F-4D97-AF65-F5344CB8AC3E}">
        <p14:creationId xmlns:p14="http://schemas.microsoft.com/office/powerpoint/2010/main" val="438052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Rectangle 74">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663352D3-BECE-8749-A773-CF387B0B7133}"/>
              </a:ext>
            </a:extLst>
          </p:cNvPr>
          <p:cNvSpPr>
            <a:spLocks noGrp="1"/>
          </p:cNvSpPr>
          <p:nvPr>
            <p:ph type="title"/>
          </p:nvPr>
        </p:nvSpPr>
        <p:spPr>
          <a:xfrm>
            <a:off x="958506" y="800392"/>
            <a:ext cx="10264697" cy="1212102"/>
          </a:xfrm>
        </p:spPr>
        <p:txBody>
          <a:bodyPr>
            <a:normAutofit/>
          </a:bodyPr>
          <a:lstStyle/>
          <a:p>
            <a:r>
              <a:rPr lang="pt-BR" sz="4000">
                <a:solidFill>
                  <a:srgbClr val="FFFFFF"/>
                </a:solidFill>
              </a:rPr>
              <a:t>Aumento de capital. Risco de abuso</a:t>
            </a:r>
          </a:p>
        </p:txBody>
      </p:sp>
      <p:sp>
        <p:nvSpPr>
          <p:cNvPr id="3" name="Espaço Reservado para Conteúdo 2">
            <a:extLst>
              <a:ext uri="{FF2B5EF4-FFF2-40B4-BE49-F238E27FC236}">
                <a16:creationId xmlns:a16="http://schemas.microsoft.com/office/drawing/2014/main" id="{E0F317ED-9CB4-2D42-8183-5961E31AD62C}"/>
              </a:ext>
            </a:extLst>
          </p:cNvPr>
          <p:cNvSpPr>
            <a:spLocks noGrp="1"/>
          </p:cNvSpPr>
          <p:nvPr>
            <p:ph idx="1"/>
          </p:nvPr>
        </p:nvSpPr>
        <p:spPr>
          <a:xfrm>
            <a:off x="1367624" y="2490436"/>
            <a:ext cx="9708995" cy="3567173"/>
          </a:xfrm>
        </p:spPr>
        <p:txBody>
          <a:bodyPr anchor="ctr">
            <a:normAutofit/>
          </a:bodyPr>
          <a:lstStyle/>
          <a:p>
            <a:pPr marL="0" indent="0">
              <a:buNone/>
            </a:pPr>
            <a:endParaRPr lang="en-US" sz="1500" i="1"/>
          </a:p>
          <a:p>
            <a:pPr marL="0" indent="0">
              <a:buNone/>
            </a:pPr>
            <a:r>
              <a:rPr lang="en-US" sz="1500" i="1"/>
              <a:t>[Senhor da hora e vez de deflagrar a operação, o controlador prepara, de costume, com a antecedência que lhe aprouver, o mecanismo financeiro destinado a atender à sua própria necessidade de subscrever novas ações, e procura votar o aumento quando julga que os demais sócios não possam ou não queiram aumentar sua contribuição para a sociedade”</a:t>
            </a:r>
            <a:r>
              <a:rPr lang="en-US" sz="1500"/>
              <a:t> (Bulhões Pedreira e Lamy)</a:t>
            </a:r>
          </a:p>
          <a:p>
            <a:pPr marL="0" indent="0">
              <a:buNone/>
            </a:pPr>
            <a:endParaRPr lang="en-US" sz="1500"/>
          </a:p>
          <a:p>
            <a:pPr marL="0" indent="0">
              <a:buNone/>
            </a:pPr>
            <a:r>
              <a:rPr lang="en-US" sz="1500"/>
              <a:t>Como evitar  esse risco?</a:t>
            </a:r>
          </a:p>
          <a:p>
            <a:pPr marL="0" indent="0">
              <a:buNone/>
            </a:pPr>
            <a:endParaRPr lang="en-US" sz="1500"/>
          </a:p>
          <a:p>
            <a:pPr marL="514350" indent="-514350">
              <a:buAutoNum type="arabicParenR"/>
            </a:pPr>
            <a:r>
              <a:rPr lang="en-US" sz="1500"/>
              <a:t>Exigir “business plan”, ao ingressar na companhia ou sociedade</a:t>
            </a:r>
          </a:p>
          <a:p>
            <a:pPr marL="514350" indent="-514350">
              <a:buAutoNum type="arabicParenR"/>
            </a:pPr>
            <a:endParaRPr lang="en-US" sz="1500"/>
          </a:p>
          <a:p>
            <a:pPr marL="514350" indent="-514350">
              <a:buAutoNum type="arabicParenR"/>
            </a:pPr>
            <a:r>
              <a:rPr lang="en-US" sz="1500"/>
              <a:t>Estabelecer, nas companhias fechadas, quóruns mais elevados ou até unanimidade para aprovar aumento.</a:t>
            </a:r>
          </a:p>
          <a:p>
            <a:pPr marL="0" indent="0">
              <a:buNone/>
            </a:pPr>
            <a:endParaRPr lang="pt-BR" sz="1500"/>
          </a:p>
        </p:txBody>
      </p:sp>
    </p:spTree>
    <p:extLst>
      <p:ext uri="{BB962C8B-B14F-4D97-AF65-F5344CB8AC3E}">
        <p14:creationId xmlns:p14="http://schemas.microsoft.com/office/powerpoint/2010/main" val="147084523"/>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c414ac8-549e-4ca5-81e3-16b3f3eb5c24">
      <Terms xmlns="http://schemas.microsoft.com/office/infopath/2007/PartnerControls"/>
    </lcf76f155ced4ddcb4097134ff3c332f>
    <TaxCatchAll xmlns="ebba5f7d-3b76-4a58-9735-74f0064eafb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9E5DFEBCE2E50B4B8EF365B1600A6302" ma:contentTypeVersion="15" ma:contentTypeDescription="Crie um novo documento." ma:contentTypeScope="" ma:versionID="0103d65d0e737d692b676c872728f369">
  <xsd:schema xmlns:xsd="http://www.w3.org/2001/XMLSchema" xmlns:xs="http://www.w3.org/2001/XMLSchema" xmlns:p="http://schemas.microsoft.com/office/2006/metadata/properties" xmlns:ns2="4c414ac8-549e-4ca5-81e3-16b3f3eb5c24" xmlns:ns3="ebba5f7d-3b76-4a58-9735-74f0064eafba" targetNamespace="http://schemas.microsoft.com/office/2006/metadata/properties" ma:root="true" ma:fieldsID="7e923275e42780db4afb5e008224c4d8" ns2:_="" ns3:_="">
    <xsd:import namespace="4c414ac8-549e-4ca5-81e3-16b3f3eb5c24"/>
    <xsd:import namespace="ebba5f7d-3b76-4a58-9735-74f0064eafb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AutoKeyPoints" minOccurs="0"/>
                <xsd:element ref="ns2:MediaServiceKeyPoints" minOccurs="0"/>
                <xsd:element ref="ns3:SharedWithUsers" minOccurs="0"/>
                <xsd:element ref="ns3:SharedWithDetails" minOccurs="0"/>
                <xsd:element ref="ns2:MediaServiceLocation"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414ac8-549e-4ca5-81e3-16b3f3eb5c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Marcações de imagem" ma:readOnly="false" ma:fieldId="{5cf76f15-5ced-4ddc-b409-7134ff3c332f}" ma:taxonomyMulti="true" ma:sspId="eb74ff96-4672-4cf9-94f6-964b0040e37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bba5f7d-3b76-4a58-9735-74f0064eafba" elementFormDefault="qualified">
    <xsd:import namespace="http://schemas.microsoft.com/office/2006/documentManagement/types"/>
    <xsd:import namespace="http://schemas.microsoft.com/office/infopath/2007/PartnerControls"/>
    <xsd:element name="SharedWithUsers" ma:index="15"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talhes de Compartilhado Com" ma:internalName="SharedWithDetails" ma:readOnly="true">
      <xsd:simpleType>
        <xsd:restriction base="dms:Note">
          <xsd:maxLength value="255"/>
        </xsd:restriction>
      </xsd:simpleType>
    </xsd:element>
    <xsd:element name="TaxCatchAll" ma:index="22" nillable="true" ma:displayName="Taxonomy Catch All Column" ma:hidden="true" ma:list="{6f9f65b9-77c0-44a2-867b-74e860691405}" ma:internalName="TaxCatchAll" ma:showField="CatchAllData" ma:web="ebba5f7d-3b76-4a58-9735-74f0064eafb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99351D-DBEE-462F-9CF0-340777B32665}">
  <ds:schemaRefs>
    <ds:schemaRef ds:uri="http://schemas.microsoft.com/sharepoint/v3/contenttype/forms"/>
  </ds:schemaRefs>
</ds:datastoreItem>
</file>

<file path=customXml/itemProps2.xml><?xml version="1.0" encoding="utf-8"?>
<ds:datastoreItem xmlns:ds="http://schemas.openxmlformats.org/officeDocument/2006/customXml" ds:itemID="{B4E893A9-5A94-4159-90C2-739FDA2DB8C5}">
  <ds:schemaRefs>
    <ds:schemaRef ds:uri="http://purl.org/dc/terms/"/>
    <ds:schemaRef ds:uri="http://purl.org/dc/dcmitype/"/>
    <ds:schemaRef ds:uri="http://schemas.openxmlformats.org/package/2006/metadata/core-properties"/>
    <ds:schemaRef ds:uri="http://schemas.microsoft.com/office/2006/metadata/properties"/>
    <ds:schemaRef ds:uri="http://purl.org/dc/elements/1.1/"/>
    <ds:schemaRef ds:uri="http://www.w3.org/XML/1998/namespace"/>
    <ds:schemaRef ds:uri="http://schemas.microsoft.com/office/2006/documentManagement/types"/>
    <ds:schemaRef ds:uri="http://schemas.microsoft.com/office/infopath/2007/PartnerControls"/>
    <ds:schemaRef ds:uri="ebba5f7d-3b76-4a58-9735-74f0064eafba"/>
    <ds:schemaRef ds:uri="4c414ac8-549e-4ca5-81e3-16b3f3eb5c24"/>
  </ds:schemaRefs>
</ds:datastoreItem>
</file>

<file path=customXml/itemProps3.xml><?xml version="1.0" encoding="utf-8"?>
<ds:datastoreItem xmlns:ds="http://schemas.openxmlformats.org/officeDocument/2006/customXml" ds:itemID="{A2D1113F-464E-4C44-BA24-73DAF03212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414ac8-549e-4ca5-81e3-16b3f3eb5c24"/>
    <ds:schemaRef ds:uri="ebba5f7d-3b76-4a58-9735-74f0064eaf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TotalTime>
  <Words>5363</Words>
  <Application>Microsoft Macintosh PowerPoint</Application>
  <PresentationFormat>Widescreen</PresentationFormat>
  <Paragraphs>296</Paragraphs>
  <Slides>38</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38</vt:i4>
      </vt:variant>
    </vt:vector>
  </HeadingPairs>
  <TitlesOfParts>
    <vt:vector size="43" baseType="lpstr">
      <vt:lpstr>Arial</vt:lpstr>
      <vt:lpstr>Bookman Old Style</vt:lpstr>
      <vt:lpstr>Calibri</vt:lpstr>
      <vt:lpstr>Calibri Light</vt:lpstr>
      <vt:lpstr>Tema do Office</vt:lpstr>
      <vt:lpstr>Finanças da Companhia: capital social, escrituração e demonstrações financeiras.  </vt:lpstr>
      <vt:lpstr>Conceito Central da Lei das Sociedades Anônimas</vt:lpstr>
      <vt:lpstr>Ainda sobre a formação dos bens</vt:lpstr>
      <vt:lpstr>No Estatuto Social</vt:lpstr>
      <vt:lpstr>O que é capital social?</vt:lpstr>
      <vt:lpstr>Princípios  do Capital Social</vt:lpstr>
      <vt:lpstr>Funções do Capital Social.</vt:lpstr>
      <vt:lpstr>Funções do Capital Social</vt:lpstr>
      <vt:lpstr>Aumento de capital. Risco de abuso</vt:lpstr>
      <vt:lpstr>Formas de aumento de capital</vt:lpstr>
      <vt:lpstr>Direito de Preferência</vt:lpstr>
      <vt:lpstr>Procedimento</vt:lpstr>
      <vt:lpstr>Procedimento</vt:lpstr>
      <vt:lpstr>Ágio na Subscrição</vt:lpstr>
      <vt:lpstr>Redução de Capital (artigo 173)</vt:lpstr>
      <vt:lpstr>Exercício Social</vt:lpstr>
      <vt:lpstr>A LSA e a convergência do Brasil às normas internacionais de contabilidade (IFRS – International Financial Reporting Standard)</vt:lpstr>
      <vt:lpstr>A LÓGICA DA LEI, AO TRATAR DAS FINANÇAS DA COMPANHIA</vt:lpstr>
      <vt:lpstr>Demonstrações Financeiras</vt:lpstr>
      <vt:lpstr>Notas Explicativas (uma conversa mais longa com o usuário, segundo  EIZIRIK)</vt:lpstr>
      <vt:lpstr>Escrituração</vt:lpstr>
      <vt:lpstr>Escrituração</vt:lpstr>
      <vt:lpstr>A questão do sigilo da escrituração </vt:lpstr>
      <vt:lpstr>Balanço</vt:lpstr>
      <vt:lpstr>Balanço</vt:lpstr>
      <vt:lpstr>Artigo 179 Classificação das contas do ativo</vt:lpstr>
      <vt:lpstr>Classificação das contas do passivo</vt:lpstr>
      <vt:lpstr>Artigo 182 Patrimônio Líquido</vt:lpstr>
      <vt:lpstr>Artigo 183 Critérios de Avaliação dos Ativos</vt:lpstr>
      <vt:lpstr>Artigo 183. Criterios de avaliação dos ativos</vt:lpstr>
      <vt:lpstr>artigo 184. Critérios de avaliação dos passivos</vt:lpstr>
      <vt:lpstr>Demonstração de Lucros e Prejuízos Acumulados</vt:lpstr>
      <vt:lpstr>Demonstração de Resultado do Exercício</vt:lpstr>
      <vt:lpstr>Demonstração de Fluxos de Caixa e Valor Adicionado</vt:lpstr>
      <vt:lpstr>Apuração dos Lucros</vt:lpstr>
      <vt:lpstr>Regime Jurídico das Reservas</vt:lpstr>
      <vt:lpstr>Regime Jurídico do Dividendo</vt:lpstr>
      <vt:lpstr>Pode a sociedade reter lucros além dos dividendos mínimos? Só se houver reservas estatutárias, provisões fundamentadas ou investimentos baseados em orçamento de capital!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Finanças da Companhia: capital social, escrituração e demonstrações financeiras. Grupos Societários e Demonstrações Consolidadas. Consórcio de Empresas</dc:title>
  <dc:creator>Ruy Pereira Camilo Junior</dc:creator>
  <cp:lastModifiedBy>Ruy Camilo</cp:lastModifiedBy>
  <cp:revision>3</cp:revision>
  <dcterms:created xsi:type="dcterms:W3CDTF">2021-07-02T00:19:41Z</dcterms:created>
  <dcterms:modified xsi:type="dcterms:W3CDTF">2023-05-16T00:49:22Z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0x0101009E5DFEBCE2E50B4B8EF365B1600A6302</vt:lpwstr>
  </property>
</Properties>
</file>