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9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097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89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05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33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459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07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1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14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53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4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EE8C51F-B060-448E-8C50-70F5049F2A57}" type="datetimeFigureOut">
              <a:rPr lang="pt-BR" smtClean="0"/>
              <a:t>26/11/2023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5C57DC9-2EAE-4BD4-9FCF-B9E171E7730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52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5D5A-29AA-4D64-A984-C3CDB10FE4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Avaliação de políticas públicas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4DB3C-D34D-C27A-3DDE-FCC3B214B8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pt-BR" dirty="0"/>
              <a:t>Uma revisão teórica</a:t>
            </a:r>
          </a:p>
        </p:txBody>
      </p:sp>
    </p:spTree>
    <p:extLst>
      <p:ext uri="{BB962C8B-B14F-4D97-AF65-F5344CB8AC3E}">
        <p14:creationId xmlns:p14="http://schemas.microsoft.com/office/powerpoint/2010/main" val="336196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57086-797C-E337-B52E-191AECB75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388" y="964692"/>
            <a:ext cx="7729728" cy="1188720"/>
          </a:xfrm>
        </p:spPr>
        <p:txBody>
          <a:bodyPr/>
          <a:lstStyle/>
          <a:p>
            <a:r>
              <a:rPr lang="pt-BR" dirty="0"/>
              <a:t>Avaliação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94F77-7DCA-CF01-A71E-BE3786B5A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62046"/>
            <a:ext cx="7729728" cy="317798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Avaliar é produzir um “juízo de valor ou mérito” para alguma ação humana sobre o ambiente social (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Marco </a:t>
            </a:r>
            <a:r>
              <a:rPr lang="pt-BR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Akerman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pt-BR" sz="1800" i="1" dirty="0">
                <a:solidFill>
                  <a:srgbClr val="000000"/>
                </a:solidFill>
                <a:latin typeface="Arial" panose="020B0604020202020204" pitchFamily="34" charset="0"/>
              </a:rPr>
              <a:t>“atribuir um valor”</a:t>
            </a:r>
          </a:p>
          <a:p>
            <a:r>
              <a:rPr lang="pt-BR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Julga-se o valor de uma iniciativa organizac</a:t>
            </a:r>
            <a:r>
              <a:rPr lang="pt-BR" sz="1800" i="1" dirty="0">
                <a:solidFill>
                  <a:srgbClr val="000000"/>
                </a:solidFill>
                <a:latin typeface="Arial" panose="020B0604020202020204" pitchFamily="34" charset="0"/>
              </a:rPr>
              <a:t>ional a partir de um quadro de referências: interno – objetivos propostos; externo – comparação entre iniciativas semelhantes</a:t>
            </a:r>
          </a:p>
          <a:p>
            <a:r>
              <a:rPr lang="pt-BR" sz="1800" i="1" dirty="0">
                <a:solidFill>
                  <a:srgbClr val="000000"/>
                </a:solidFill>
                <a:latin typeface="Arial" panose="020B0604020202020204" pitchFamily="34" charset="0"/>
              </a:rPr>
              <a:t>Constatar a presença (ou quantidade) de um valor (objetivo) desejado: INFORMAÇÃO</a:t>
            </a:r>
          </a:p>
          <a:p>
            <a:pPr lvl="1"/>
            <a:endParaRPr lang="pt-BR" sz="1400" b="0" i="1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1800" i="1" dirty="0">
                <a:solidFill>
                  <a:srgbClr val="000000"/>
                </a:solidFill>
                <a:latin typeface="Arial" panose="020B0604020202020204" pitchFamily="34" charset="0"/>
              </a:rPr>
              <a:t>Avaliação de políticas públicas</a:t>
            </a:r>
          </a:p>
          <a:p>
            <a:pPr lvl="1"/>
            <a:r>
              <a:rPr lang="pt-BR" sz="1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Para produzir elementos para a tomada de decisão (</a:t>
            </a:r>
            <a:r>
              <a:rPr lang="pt-BR" sz="14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ex-antes</a:t>
            </a:r>
            <a:r>
              <a:rPr lang="pt-BR" sz="1400" i="1" dirty="0">
                <a:solidFill>
                  <a:srgbClr val="000000"/>
                </a:solidFill>
                <a:latin typeface="Arial" panose="020B0604020202020204" pitchFamily="34" charset="0"/>
              </a:rPr>
              <a:t>, modelo lógico da política</a:t>
            </a:r>
            <a:endParaRPr lang="pt-BR" sz="1400" b="0" i="1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pt-BR" sz="1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Para avaliar o andamento da política – melhorias, </a:t>
            </a:r>
            <a:r>
              <a:rPr lang="pt-BR" sz="14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feed-back</a:t>
            </a:r>
            <a:r>
              <a:rPr lang="pt-BR" sz="1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 lvl="2"/>
            <a:r>
              <a:rPr lang="pt-BR" sz="1000" i="1" dirty="0">
                <a:solidFill>
                  <a:srgbClr val="000000"/>
                </a:solidFill>
                <a:latin typeface="Arial" panose="020B0604020202020204" pitchFamily="34" charset="0"/>
              </a:rPr>
              <a:t>Eficiência da implementação </a:t>
            </a:r>
            <a:r>
              <a:rPr lang="pt-BR" sz="1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(bom uso de recursos, boas decisões, sempre tomando o objetivo </a:t>
            </a:r>
          </a:p>
          <a:p>
            <a:pPr lvl="1"/>
            <a:r>
              <a:rPr lang="pt-BR" sz="1400" i="1" dirty="0">
                <a:solidFill>
                  <a:srgbClr val="000000"/>
                </a:solidFill>
                <a:latin typeface="Arial" panose="020B0604020202020204" pitchFamily="34" charset="0"/>
              </a:rPr>
              <a:t>Para avaliar resultados e impactos da política  </a:t>
            </a:r>
          </a:p>
          <a:p>
            <a:pPr lvl="2"/>
            <a:r>
              <a:rPr lang="pt-BR" sz="1000" i="1" dirty="0">
                <a:solidFill>
                  <a:srgbClr val="000000"/>
                </a:solidFill>
                <a:latin typeface="Arial" panose="020B0604020202020204" pitchFamily="34" charset="0"/>
              </a:rPr>
              <a:t>Revisão, legitimidade da política</a:t>
            </a:r>
          </a:p>
        </p:txBody>
      </p:sp>
    </p:spTree>
    <p:extLst>
      <p:ext uri="{BB962C8B-B14F-4D97-AF65-F5344CB8AC3E}">
        <p14:creationId xmlns:p14="http://schemas.microsoft.com/office/powerpoint/2010/main" val="277088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77FD7-3D4B-2152-BACD-9D3F3FFD4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89987"/>
          </a:xfrm>
        </p:spPr>
        <p:txBody>
          <a:bodyPr/>
          <a:lstStyle/>
          <a:p>
            <a:r>
              <a:rPr lang="pt-BR" dirty="0"/>
              <a:t>Conteúdos da avaliação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B5924-E380-AF64-88DE-FEFAF6A78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078966"/>
            <a:ext cx="7729728" cy="3661061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 O momento da avaliação </a:t>
            </a:r>
          </a:p>
          <a:p>
            <a:pPr marL="457200" lvl="1" indent="0">
              <a:buNone/>
            </a:pPr>
            <a:r>
              <a:rPr lang="pt-BR" dirty="0"/>
              <a:t>Antes –custos X benefícios da intervenção,</a:t>
            </a:r>
          </a:p>
          <a:p>
            <a:pPr marL="914400" lvl="2" indent="0">
              <a:buNone/>
            </a:pPr>
            <a:r>
              <a:rPr lang="pt-BR" dirty="0">
                <a:highlight>
                  <a:srgbClr val="FFFF00"/>
                </a:highlight>
              </a:rPr>
              <a:t>Desenho lógico </a:t>
            </a:r>
            <a:r>
              <a:rPr lang="pt-BR" dirty="0"/>
              <a:t>(causalidade)</a:t>
            </a:r>
          </a:p>
          <a:p>
            <a:pPr marL="914400" lvl="2" indent="0">
              <a:buNone/>
            </a:pPr>
            <a:r>
              <a:rPr lang="pt-BR" dirty="0"/>
              <a:t>Alternativas de intervenção</a:t>
            </a:r>
          </a:p>
          <a:p>
            <a:pPr marL="457200" lvl="1" indent="0">
              <a:buNone/>
            </a:pPr>
            <a:r>
              <a:rPr lang="pt-BR" dirty="0"/>
              <a:t>Durante a implementação: aprendizado</a:t>
            </a:r>
            <a:r>
              <a:rPr lang="pt-BR" dirty="0">
                <a:highlight>
                  <a:srgbClr val="FFFF00"/>
                </a:highlight>
              </a:rPr>
              <a:t>, eficiência</a:t>
            </a:r>
            <a:r>
              <a:rPr lang="pt-BR" dirty="0"/>
              <a:t>, resultados</a:t>
            </a:r>
          </a:p>
          <a:p>
            <a:pPr marL="914400" lvl="2" indent="0">
              <a:buNone/>
            </a:pPr>
            <a:r>
              <a:rPr lang="pt-BR" dirty="0"/>
              <a:t>suporte para a gestão</a:t>
            </a:r>
          </a:p>
          <a:p>
            <a:pPr lvl="1" indent="0">
              <a:buNone/>
            </a:pPr>
            <a:r>
              <a:rPr lang="pt-BR" dirty="0"/>
              <a:t>Depois: </a:t>
            </a:r>
            <a:r>
              <a:rPr lang="pt-BR" dirty="0">
                <a:highlight>
                  <a:srgbClr val="FFFF00"/>
                </a:highlight>
              </a:rPr>
              <a:t>Efetividade e Eficácia </a:t>
            </a:r>
            <a:r>
              <a:rPr lang="pt-BR" dirty="0"/>
              <a:t>da política (resultados, impacto)</a:t>
            </a:r>
          </a:p>
          <a:p>
            <a:pPr marL="457200" lvl="1" indent="0">
              <a:buNone/>
            </a:pPr>
            <a:r>
              <a:rPr lang="pt-BR" dirty="0"/>
              <a:t>Sustentabilidade da política</a:t>
            </a:r>
          </a:p>
          <a:p>
            <a:pPr marL="457200" lvl="1" indent="0">
              <a:buNone/>
            </a:pPr>
            <a:endParaRPr lang="pt-BR" dirty="0"/>
          </a:p>
          <a:p>
            <a:r>
              <a:rPr lang="pt-BR" dirty="0"/>
              <a:t>A posição do avaliador em relação ao objeto: Interna, </a:t>
            </a:r>
            <a:r>
              <a:rPr lang="pt-BR" dirty="0" err="1"/>
              <a:t>semi-externa</a:t>
            </a:r>
            <a:r>
              <a:rPr lang="pt-BR" dirty="0"/>
              <a:t>, externa</a:t>
            </a:r>
          </a:p>
          <a:p>
            <a:r>
              <a:rPr lang="pt-BR" dirty="0"/>
              <a:t>Natureza do objeto da avaliação (contexto, insumos, processos, resultados)</a:t>
            </a:r>
          </a:p>
          <a:p>
            <a:pPr marL="0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236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26E61-3AF6-8CC6-DD03-775140C8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740" y="523614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pt-BR" dirty="0"/>
              <a:t>Matriz (Marco) lógico da política: uma ferramenta sintética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BE14802-2AD3-7675-BF8B-BAF20B55B1A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65" y="1117974"/>
            <a:ext cx="4114800" cy="490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E848C5-BAB8-43ED-453A-D21D9EFD03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De onde vem a proposta</a:t>
            </a:r>
          </a:p>
          <a:p>
            <a:r>
              <a:rPr lang="pt-BR" dirty="0"/>
              <a:t>Porque é muito utilizada</a:t>
            </a:r>
          </a:p>
          <a:p>
            <a:r>
              <a:rPr lang="pt-BR" dirty="0"/>
              <a:t>Matriz lógica e planejamento da intervenção</a:t>
            </a:r>
          </a:p>
          <a:p>
            <a:r>
              <a:rPr lang="pt-BR" dirty="0"/>
              <a:t>Matriz lógica e avaliação</a:t>
            </a:r>
          </a:p>
          <a:p>
            <a:r>
              <a:rPr lang="pt-BR" dirty="0"/>
              <a:t>Os limites dessa metodologia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34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8C73-9BA7-8555-119B-9EF125DA2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20976"/>
          </a:xfrm>
        </p:spPr>
        <p:txBody>
          <a:bodyPr/>
          <a:lstStyle/>
          <a:p>
            <a:r>
              <a:rPr lang="pt-BR" dirty="0"/>
              <a:t>A política da avaliação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23783-8E9E-984B-77A4-12F37FF23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Focos de resistência: interna e externa</a:t>
            </a:r>
          </a:p>
          <a:p>
            <a:pPr lvl="1"/>
            <a:r>
              <a:rPr lang="pt-BR" dirty="0"/>
              <a:t>A resistência de quem propôs a política (ganhos políticos)</a:t>
            </a:r>
          </a:p>
          <a:p>
            <a:pPr lvl="1"/>
            <a:r>
              <a:rPr lang="pt-BR" dirty="0"/>
              <a:t>A resistência de quem se envolve com a produção da política</a:t>
            </a:r>
          </a:p>
          <a:p>
            <a:pPr lvl="2"/>
            <a:r>
              <a:rPr lang="pt-BR" dirty="0"/>
              <a:t>A questão da autonomia, a burocracia de nível de rua</a:t>
            </a:r>
          </a:p>
          <a:p>
            <a:pPr lvl="1"/>
            <a:r>
              <a:rPr lang="pt-BR" dirty="0"/>
              <a:t>A resistência de quem se beneficia com a política</a:t>
            </a:r>
          </a:p>
          <a:p>
            <a:r>
              <a:rPr lang="pt-BR" dirty="0"/>
              <a:t>Os usos (políticos) da avaliação da política</a:t>
            </a:r>
          </a:p>
          <a:p>
            <a:pPr lvl="1"/>
            <a:r>
              <a:rPr lang="pt-BR" dirty="0"/>
              <a:t>Ação dos grupos de defesa</a:t>
            </a:r>
          </a:p>
          <a:p>
            <a:r>
              <a:rPr lang="pt-BR" dirty="0"/>
              <a:t>Avaliação e aprendizado social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645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8D08-809D-7917-608C-DB1F175A9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participativos de avaliação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36215-67C1-94C4-92CD-7557401BC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Leia o texto do exercício</a:t>
            </a:r>
          </a:p>
          <a:p>
            <a:r>
              <a:rPr lang="pt-BR" dirty="0"/>
              <a:t>Proponha uma estratégia para se avaliar os resultados alcançados por esse programa</a:t>
            </a:r>
          </a:p>
        </p:txBody>
      </p:sp>
    </p:spTree>
    <p:extLst>
      <p:ext uri="{BB962C8B-B14F-4D97-AF65-F5344CB8AC3E}">
        <p14:creationId xmlns:p14="http://schemas.microsoft.com/office/powerpoint/2010/main" val="1833253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45</TotalTime>
  <Words>342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Parcel</vt:lpstr>
      <vt:lpstr>Avaliação de políticas públicas</vt:lpstr>
      <vt:lpstr>Avaliação</vt:lpstr>
      <vt:lpstr>Conteúdos da avaliação</vt:lpstr>
      <vt:lpstr>Matriz (Marco) lógico da política: uma ferramenta sintética </vt:lpstr>
      <vt:lpstr>A política da avaliação</vt:lpstr>
      <vt:lpstr>Modelos participativos de avaliação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de políticas públicas</dc:title>
  <dc:creator>Elizabeth Balbachevsky</dc:creator>
  <cp:lastModifiedBy>Elizabeth Balbachevsky</cp:lastModifiedBy>
  <cp:revision>2</cp:revision>
  <dcterms:created xsi:type="dcterms:W3CDTF">2023-11-26T22:29:19Z</dcterms:created>
  <dcterms:modified xsi:type="dcterms:W3CDTF">2023-11-26T23:15:07Z</dcterms:modified>
</cp:coreProperties>
</file>