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4" r:id="rId18"/>
    <p:sldId id="270" r:id="rId19"/>
    <p:sldId id="271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é Roberto Piqueira" initials="JRP" lastIdx="1" clrIdx="0">
    <p:extLst>
      <p:ext uri="{19B8F6BF-5375-455C-9EA6-DF929625EA0E}">
        <p15:presenceInfo xmlns:p15="http://schemas.microsoft.com/office/powerpoint/2012/main" userId="b95a21d6d254aa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55" autoAdjust="0"/>
    <p:restoredTop sz="94660"/>
  </p:normalViewPr>
  <p:slideViewPr>
    <p:cSldViewPr snapToGrid="0">
      <p:cViewPr varScale="1">
        <p:scale>
          <a:sx n="49" d="100"/>
          <a:sy n="49" d="100"/>
        </p:scale>
        <p:origin x="4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19/09/2021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6575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19/09/2021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53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19/09/2021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4429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19/09/2021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2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19/09/2021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7092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19/09/2021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9167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19/09/2021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8523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19/09/2021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8627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19/09/2021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7308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19/09/2021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0975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19/09/2021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438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A0BD1-7F05-438D-954E-805872EFCE90}" type="datetimeFigureOut">
              <a:rPr lang="pt-BR" smtClean="0"/>
              <a:t>19/09/2021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7250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40EB3-6C45-4612-9ACB-1CBA33F74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3600">
                <a:latin typeface="Arial Black" panose="020B0A04020102020204" pitchFamily="34" charset="0"/>
              </a:rPr>
              <a:t>PEF </a:t>
            </a:r>
            <a:r>
              <a:rPr lang="pt-BR" sz="3600" dirty="0">
                <a:latin typeface="Arial Black" panose="020B0A04020102020204" pitchFamily="34" charset="0"/>
              </a:rPr>
              <a:t>6004 – Estabilidade e Bifurcações </a:t>
            </a:r>
            <a:r>
              <a:rPr lang="pt-BR" sz="3600">
                <a:latin typeface="Arial Black" panose="020B0A04020102020204" pitchFamily="34" charset="0"/>
              </a:rPr>
              <a:t>(07/10/2021</a:t>
            </a:r>
            <a:r>
              <a:rPr lang="pt-BR" sz="3600" dirty="0"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B2D143-E542-486C-8132-887342E081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José Roberto Castilho Piqueira</a:t>
            </a:r>
          </a:p>
          <a:p>
            <a:r>
              <a:rPr lang="pt-BR" dirty="0"/>
              <a:t>(piqueira@lac.usp.br)</a:t>
            </a:r>
          </a:p>
        </p:txBody>
      </p:sp>
    </p:spTree>
    <p:extLst>
      <p:ext uri="{BB962C8B-B14F-4D97-AF65-F5344CB8AC3E}">
        <p14:creationId xmlns:p14="http://schemas.microsoft.com/office/powerpoint/2010/main" val="2124131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28ACE8-7215-4BA8-ACAD-0D2CFFC28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Espaço de estados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3285D38-32A4-4ABD-8BD3-300751FEB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3" y="1468785"/>
            <a:ext cx="6456357" cy="4688924"/>
          </a:xfrm>
        </p:spPr>
      </p:pic>
    </p:spTree>
    <p:extLst>
      <p:ext uri="{BB962C8B-B14F-4D97-AF65-F5344CB8AC3E}">
        <p14:creationId xmlns:p14="http://schemas.microsoft.com/office/powerpoint/2010/main" val="4269238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CFCF4B-DF5D-4BCA-A4CB-F6EDC1B5B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Pêndulo não linear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DE291B8-B20B-462B-9BBE-2BADCB155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89" y="1825625"/>
            <a:ext cx="10166821" cy="4351338"/>
          </a:xfrm>
        </p:spPr>
      </p:pic>
    </p:spTree>
    <p:extLst>
      <p:ext uri="{BB962C8B-B14F-4D97-AF65-F5344CB8AC3E}">
        <p14:creationId xmlns:p14="http://schemas.microsoft.com/office/powerpoint/2010/main" val="1469852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3C0E6C-A661-44A1-8911-D14382A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Estados-Equilíbrio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FA5D920-A8BA-4562-996F-96BEECC5D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5807"/>
            <a:ext cx="10515600" cy="4110973"/>
          </a:xfrm>
        </p:spPr>
      </p:pic>
    </p:spTree>
    <p:extLst>
      <p:ext uri="{BB962C8B-B14F-4D97-AF65-F5344CB8AC3E}">
        <p14:creationId xmlns:p14="http://schemas.microsoft.com/office/powerpoint/2010/main" val="4115473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F86A36-9C7E-496D-A51C-8574E4E10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 par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438FC30-6B1E-40C0-986A-96A064882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2148"/>
            <a:ext cx="10515600" cy="4058292"/>
          </a:xfrm>
        </p:spPr>
      </p:pic>
    </p:spTree>
    <p:extLst>
      <p:ext uri="{BB962C8B-B14F-4D97-AF65-F5344CB8AC3E}">
        <p14:creationId xmlns:p14="http://schemas.microsoft.com/office/powerpoint/2010/main" val="2778573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E5D73A-4E71-4B76-B78E-E6BB5C3F1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Auto-valores</a:t>
            </a: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6CF936F-3DAD-4D0E-8F7D-0B2762055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7411"/>
            <a:ext cx="10515600" cy="2518966"/>
          </a:xfrm>
        </p:spPr>
      </p:pic>
    </p:spTree>
    <p:extLst>
      <p:ext uri="{BB962C8B-B14F-4D97-AF65-F5344CB8AC3E}">
        <p14:creationId xmlns:p14="http://schemas.microsoft.com/office/powerpoint/2010/main" val="1592818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B73FFB-ABAD-4452-9A93-9018421A3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 ímpar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A78B77E-C5AD-42AD-B421-7203BCF38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1872"/>
            <a:ext cx="10515600" cy="4323586"/>
          </a:xfrm>
        </p:spPr>
      </p:pic>
    </p:spTree>
    <p:extLst>
      <p:ext uri="{BB962C8B-B14F-4D97-AF65-F5344CB8AC3E}">
        <p14:creationId xmlns:p14="http://schemas.microsoft.com/office/powerpoint/2010/main" val="3076237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A2AA12-5E79-4C1A-86F6-AC5A08945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 ímpar (autovalores)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FBA8AE6-73BB-4C9F-9B2D-EC64BA52C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2" y="1926771"/>
            <a:ext cx="10515600" cy="3004457"/>
          </a:xfrm>
        </p:spPr>
      </p:pic>
    </p:spTree>
    <p:extLst>
      <p:ext uri="{BB962C8B-B14F-4D97-AF65-F5344CB8AC3E}">
        <p14:creationId xmlns:p14="http://schemas.microsoft.com/office/powerpoint/2010/main" val="3801948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B46568-02A4-46BF-B037-D9B013492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Trajetórias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D98C269-E7F0-48B0-AA42-88F43C38E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14" y="1778662"/>
            <a:ext cx="10515600" cy="2973303"/>
          </a:xfrm>
        </p:spPr>
      </p:pic>
    </p:spTree>
    <p:extLst>
      <p:ext uri="{BB962C8B-B14F-4D97-AF65-F5344CB8AC3E}">
        <p14:creationId xmlns:p14="http://schemas.microsoft.com/office/powerpoint/2010/main" val="3469995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05BD96-85DE-429B-AE99-F9197EA0B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 par = foco estável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0B39A62-CA20-4A9B-BFCE-98A358B31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09" y="1690688"/>
            <a:ext cx="6292158" cy="4351338"/>
          </a:xfrm>
        </p:spPr>
      </p:pic>
    </p:spTree>
    <p:extLst>
      <p:ext uri="{BB962C8B-B14F-4D97-AF65-F5344CB8AC3E}">
        <p14:creationId xmlns:p14="http://schemas.microsoft.com/office/powerpoint/2010/main" val="879593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D6AE92-E70F-4547-869C-6CAAB537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 par = nó estável 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5A69B7D-5705-4857-861D-765C22A6D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0" y="1690688"/>
            <a:ext cx="6395091" cy="4351338"/>
          </a:xfrm>
        </p:spPr>
      </p:pic>
    </p:spTree>
    <p:extLst>
      <p:ext uri="{BB962C8B-B14F-4D97-AF65-F5344CB8AC3E}">
        <p14:creationId xmlns:p14="http://schemas.microsoft.com/office/powerpoint/2010/main" val="1483891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E49076-CAF5-451B-86C4-FDCDAFB43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Oscilações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B7E0A4-33F8-48A0-8B92-91F62D9E3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Exemplos</a:t>
            </a:r>
          </a:p>
          <a:p>
            <a:endParaRPr lang="pt-BR" dirty="0"/>
          </a:p>
          <a:p>
            <a:r>
              <a:rPr lang="pt-BR" dirty="0"/>
              <a:t>Existência (Teorema de </a:t>
            </a:r>
            <a:r>
              <a:rPr lang="pt-BR" dirty="0" err="1"/>
              <a:t>Bendixson</a:t>
            </a:r>
            <a:r>
              <a:rPr lang="pt-BR" dirty="0"/>
              <a:t>)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Localização (Índices de Poincaré)</a:t>
            </a:r>
          </a:p>
        </p:txBody>
      </p:sp>
    </p:spTree>
    <p:extLst>
      <p:ext uri="{BB962C8B-B14F-4D97-AF65-F5344CB8AC3E}">
        <p14:creationId xmlns:p14="http://schemas.microsoft.com/office/powerpoint/2010/main" val="3856121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76BAA3-A58E-4551-BC71-7576FC18C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Van der </a:t>
            </a:r>
            <a:r>
              <a:rPr lang="pt-BR" dirty="0" err="1"/>
              <a:t>Pol</a:t>
            </a:r>
            <a:r>
              <a:rPr lang="pt-BR" dirty="0"/>
              <a:t> (coordenadas polares)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4A1F17B-F0E0-4328-BC81-0757024090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9111"/>
            <a:ext cx="10515600" cy="4264366"/>
          </a:xfrm>
        </p:spPr>
      </p:pic>
    </p:spTree>
    <p:extLst>
      <p:ext uri="{BB962C8B-B14F-4D97-AF65-F5344CB8AC3E}">
        <p14:creationId xmlns:p14="http://schemas.microsoft.com/office/powerpoint/2010/main" val="3922399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5B8F0-EBB2-40A7-8BE3-F348F83E4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Van der </a:t>
            </a:r>
            <a:r>
              <a:rPr lang="pt-BR" dirty="0" err="1"/>
              <a:t>Pol</a:t>
            </a:r>
            <a:r>
              <a:rPr lang="pt-BR" dirty="0"/>
              <a:t> (espaço de estados)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67E4763-AF94-4255-BCDC-EF6977DA2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63" y="1970555"/>
            <a:ext cx="10515600" cy="2916890"/>
          </a:xfrm>
        </p:spPr>
      </p:pic>
    </p:spTree>
    <p:extLst>
      <p:ext uri="{BB962C8B-B14F-4D97-AF65-F5344CB8AC3E}">
        <p14:creationId xmlns:p14="http://schemas.microsoft.com/office/powerpoint/2010/main" val="3880622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E7DEF0-5C70-420F-BD73-F50B60402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Organizando ideias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6CC71CF-B005-4CC9-92C5-BE0D11D52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63" y="1904580"/>
            <a:ext cx="10515600" cy="3048839"/>
          </a:xfrm>
        </p:spPr>
      </p:pic>
    </p:spTree>
    <p:extLst>
      <p:ext uri="{BB962C8B-B14F-4D97-AF65-F5344CB8AC3E}">
        <p14:creationId xmlns:p14="http://schemas.microsoft.com/office/powerpoint/2010/main" val="354689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86349-B0D5-4778-B339-77BA35926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Segunda ordem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6CBBB6B-635C-40B1-8881-CEDA457C5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65" y="1877560"/>
            <a:ext cx="10515600" cy="3102879"/>
          </a:xfrm>
        </p:spPr>
      </p:pic>
    </p:spTree>
    <p:extLst>
      <p:ext uri="{BB962C8B-B14F-4D97-AF65-F5344CB8AC3E}">
        <p14:creationId xmlns:p14="http://schemas.microsoft.com/office/powerpoint/2010/main" val="4261923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D47F16-D70A-4665-9C18-2912EC738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Divergente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F8EC8D8-08CD-47E8-B334-6BE168487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9544"/>
            <a:ext cx="10515600" cy="4023499"/>
          </a:xfrm>
        </p:spPr>
      </p:pic>
    </p:spTree>
    <p:extLst>
      <p:ext uri="{BB962C8B-B14F-4D97-AF65-F5344CB8AC3E}">
        <p14:creationId xmlns:p14="http://schemas.microsoft.com/office/powerpoint/2010/main" val="1160337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495845-FFD0-44B7-BED1-978DAA194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Teorema de Stokes (dinâmica)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D695873-F6B0-4441-89BC-A9B378077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4782"/>
            <a:ext cx="10515600" cy="4253023"/>
          </a:xfrm>
        </p:spPr>
      </p:pic>
    </p:spTree>
    <p:extLst>
      <p:ext uri="{BB962C8B-B14F-4D97-AF65-F5344CB8AC3E}">
        <p14:creationId xmlns:p14="http://schemas.microsoft.com/office/powerpoint/2010/main" val="1190876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FA219-D373-43B3-9DB4-316889B28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Espaço de estados (volume)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CD19461-D991-4CF6-AF8C-1952340B3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2233"/>
            <a:ext cx="10515600" cy="3233533"/>
          </a:xfrm>
        </p:spPr>
      </p:pic>
    </p:spTree>
    <p:extLst>
      <p:ext uri="{BB962C8B-B14F-4D97-AF65-F5344CB8AC3E}">
        <p14:creationId xmlns:p14="http://schemas.microsoft.com/office/powerpoint/2010/main" val="4194687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D6F80-E79E-4D80-8712-10343E07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Oscilações não lineares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A086292-9F54-4224-A4D8-0B7309C31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2" y="1810097"/>
            <a:ext cx="10515600" cy="2999642"/>
          </a:xfrm>
        </p:spPr>
      </p:pic>
    </p:spTree>
    <p:extLst>
      <p:ext uri="{BB962C8B-B14F-4D97-AF65-F5344CB8AC3E}">
        <p14:creationId xmlns:p14="http://schemas.microsoft.com/office/powerpoint/2010/main" val="3793425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0ABBF0-8466-4696-9232-4913C6787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Condição necessária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77D4966-544A-40E9-A4E1-F6411F61A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5948"/>
            <a:ext cx="10515600" cy="2584915"/>
          </a:xfrm>
        </p:spPr>
      </p:pic>
    </p:spTree>
    <p:extLst>
      <p:ext uri="{BB962C8B-B14F-4D97-AF65-F5344CB8AC3E}">
        <p14:creationId xmlns:p14="http://schemas.microsoft.com/office/powerpoint/2010/main" val="1484445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B4676-F52A-4481-B5A9-302C9EB18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Teorema de </a:t>
            </a:r>
            <a:r>
              <a:rPr lang="pt-BR" dirty="0" err="1"/>
              <a:t>Bendixson</a:t>
            </a: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0B05C54-6BDF-447A-929A-FDCC35733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63" y="1690688"/>
            <a:ext cx="10515600" cy="4254449"/>
          </a:xfrm>
        </p:spPr>
      </p:pic>
    </p:spTree>
    <p:extLst>
      <p:ext uri="{BB962C8B-B14F-4D97-AF65-F5344CB8AC3E}">
        <p14:creationId xmlns:p14="http://schemas.microsoft.com/office/powerpoint/2010/main" val="2499031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9B0A27-37F3-421F-AF90-F5FA1395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Energia e oscilações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4842F71-B091-4715-900C-A275803A5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61" y="1854899"/>
            <a:ext cx="10515600" cy="2887735"/>
          </a:xfrm>
        </p:spPr>
      </p:pic>
    </p:spTree>
    <p:extLst>
      <p:ext uri="{BB962C8B-B14F-4D97-AF65-F5344CB8AC3E}">
        <p14:creationId xmlns:p14="http://schemas.microsoft.com/office/powerpoint/2010/main" val="3592214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13D65-CBE0-4B20-9914-57E679C22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1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45348B4-EA47-4860-B967-6E2608806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5623"/>
            <a:ext cx="10515600" cy="3294640"/>
          </a:xfrm>
        </p:spPr>
      </p:pic>
    </p:spTree>
    <p:extLst>
      <p:ext uri="{BB962C8B-B14F-4D97-AF65-F5344CB8AC3E}">
        <p14:creationId xmlns:p14="http://schemas.microsoft.com/office/powerpoint/2010/main" val="531822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EF015-C2AC-4066-8F4B-EA0E1DA5E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2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1C1AF92-241E-4069-A789-BA85AE408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15844"/>
            <a:ext cx="10515600" cy="3026311"/>
          </a:xfrm>
        </p:spPr>
      </p:pic>
    </p:spTree>
    <p:extLst>
      <p:ext uri="{BB962C8B-B14F-4D97-AF65-F5344CB8AC3E}">
        <p14:creationId xmlns:p14="http://schemas.microsoft.com/office/powerpoint/2010/main" val="3912925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FE1892-645F-4888-8F31-16D4E4AD4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2 - Ilustração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EBF457A0-D62D-4820-8F8E-ABA09A572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3" y="1907296"/>
            <a:ext cx="10515600" cy="3675039"/>
          </a:xfrm>
        </p:spPr>
      </p:pic>
    </p:spTree>
    <p:extLst>
      <p:ext uri="{BB962C8B-B14F-4D97-AF65-F5344CB8AC3E}">
        <p14:creationId xmlns:p14="http://schemas.microsoft.com/office/powerpoint/2010/main" val="730916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13303-A87C-4008-B166-80BEF1065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2 – Plano de fase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FCD7C58-851A-437F-9F4A-77D7E1D6C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87" y="1468785"/>
            <a:ext cx="5424986" cy="4700881"/>
          </a:xfrm>
        </p:spPr>
      </p:pic>
    </p:spTree>
    <p:extLst>
      <p:ext uri="{BB962C8B-B14F-4D97-AF65-F5344CB8AC3E}">
        <p14:creationId xmlns:p14="http://schemas.microsoft.com/office/powerpoint/2010/main" val="3227231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F2AD14-94F5-40C2-BA7A-3E70FBA67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Lotka-Volterra</a:t>
            </a: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6065414-418B-43FD-BD8A-13225A10C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10" y="1918545"/>
            <a:ext cx="10515600" cy="2492815"/>
          </a:xfrm>
        </p:spPr>
      </p:pic>
    </p:spTree>
    <p:extLst>
      <p:ext uri="{BB962C8B-B14F-4D97-AF65-F5344CB8AC3E}">
        <p14:creationId xmlns:p14="http://schemas.microsoft.com/office/powerpoint/2010/main" val="3557188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DF136C-B11F-46D9-80FB-C99CCC25C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Divergente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0134E5C-228B-4722-9003-0E839ED71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22" y="1899142"/>
            <a:ext cx="10515600" cy="2888462"/>
          </a:xfrm>
        </p:spPr>
      </p:pic>
    </p:spTree>
    <p:extLst>
      <p:ext uri="{BB962C8B-B14F-4D97-AF65-F5344CB8AC3E}">
        <p14:creationId xmlns:p14="http://schemas.microsoft.com/office/powerpoint/2010/main" val="1709113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0E475-32EE-4F6C-A15E-D7D7B56E5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Sinal do divergente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1D83E3A-2901-420F-B08D-8E98A1E01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50" y="1690688"/>
            <a:ext cx="9915837" cy="4351338"/>
          </a:xfrm>
        </p:spPr>
      </p:pic>
    </p:spTree>
    <p:extLst>
      <p:ext uri="{BB962C8B-B14F-4D97-AF65-F5344CB8AC3E}">
        <p14:creationId xmlns:p14="http://schemas.microsoft.com/office/powerpoint/2010/main" val="2878526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68A52C-ED62-45C4-B324-6F8E179CA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Esboço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E38411BB-FAAC-4FF3-B2B7-2C2802931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38" y="1546844"/>
            <a:ext cx="9089914" cy="4351338"/>
          </a:xfrm>
        </p:spPr>
      </p:pic>
    </p:spTree>
    <p:extLst>
      <p:ext uri="{BB962C8B-B14F-4D97-AF65-F5344CB8AC3E}">
        <p14:creationId xmlns:p14="http://schemas.microsoft.com/office/powerpoint/2010/main" val="5723416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AD48E-5C75-41F3-9261-A9BA8002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Van der </a:t>
            </a:r>
            <a:r>
              <a:rPr lang="pt-BR" dirty="0" err="1"/>
              <a:t>Pol</a:t>
            </a:r>
            <a:endParaRPr lang="pt-BR" dirty="0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C3A6A5ED-809D-4AD6-AC30-D2B81C6C7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63" y="1798260"/>
            <a:ext cx="10515600" cy="3670088"/>
          </a:xfrm>
        </p:spPr>
      </p:pic>
    </p:spTree>
    <p:extLst>
      <p:ext uri="{BB962C8B-B14F-4D97-AF65-F5344CB8AC3E}">
        <p14:creationId xmlns:p14="http://schemas.microsoft.com/office/powerpoint/2010/main" val="3699980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85719B-16C7-4B0B-BE6B-1FBE13232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Divergente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918F899-DC58-49C1-895D-C99C64154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61" y="2013331"/>
            <a:ext cx="10515600" cy="2831337"/>
          </a:xfrm>
        </p:spPr>
      </p:pic>
    </p:spTree>
    <p:extLst>
      <p:ext uri="{BB962C8B-B14F-4D97-AF65-F5344CB8AC3E}">
        <p14:creationId xmlns:p14="http://schemas.microsoft.com/office/powerpoint/2010/main" val="1713745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AEB3D6-9A50-42BE-83CB-CEF839CFA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Atrito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DE83992-4BA6-4ECD-8FB6-B16855B9F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0436"/>
            <a:ext cx="10515600" cy="3297128"/>
          </a:xfrm>
        </p:spPr>
      </p:pic>
    </p:spTree>
    <p:extLst>
      <p:ext uri="{BB962C8B-B14F-4D97-AF65-F5344CB8AC3E}">
        <p14:creationId xmlns:p14="http://schemas.microsoft.com/office/powerpoint/2010/main" val="41225177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E3A8FE-34DB-444F-B3F5-A86A76FE4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Sinal do divergente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E5890E0-297B-4B8A-84AD-8115C0DF3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56" y="1690688"/>
            <a:ext cx="7977453" cy="4351338"/>
          </a:xfrm>
        </p:spPr>
      </p:pic>
    </p:spTree>
    <p:extLst>
      <p:ext uri="{BB962C8B-B14F-4D97-AF65-F5344CB8AC3E}">
        <p14:creationId xmlns:p14="http://schemas.microsoft.com/office/powerpoint/2010/main" val="4729741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1DA8E1-8C72-4F5C-94F9-2193B2557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Teorema de </a:t>
            </a:r>
            <a:r>
              <a:rPr lang="pt-BR" dirty="0" err="1"/>
              <a:t>Bendixson</a:t>
            </a:r>
            <a:r>
              <a:rPr lang="pt-BR" dirty="0"/>
              <a:t>-Poincaré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D3E3D0B-5E85-4167-983A-8EBA613AB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15" y="2198726"/>
            <a:ext cx="10515600" cy="2088572"/>
          </a:xfrm>
        </p:spPr>
      </p:pic>
    </p:spTree>
    <p:extLst>
      <p:ext uri="{BB962C8B-B14F-4D97-AF65-F5344CB8AC3E}">
        <p14:creationId xmlns:p14="http://schemas.microsoft.com/office/powerpoint/2010/main" val="373491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ED1E73-070D-462D-86A0-51B30A083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Teorema de </a:t>
            </a:r>
            <a:r>
              <a:rPr lang="pt-BR" dirty="0" err="1"/>
              <a:t>Bendixson</a:t>
            </a:r>
            <a:r>
              <a:rPr lang="pt-BR" dirty="0"/>
              <a:t>-Poincaré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6C27A5D-17C1-4B2A-925E-CD314257E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17" y="1949018"/>
            <a:ext cx="10515600" cy="3591595"/>
          </a:xfrm>
        </p:spPr>
      </p:pic>
    </p:spTree>
    <p:extLst>
      <p:ext uri="{BB962C8B-B14F-4D97-AF65-F5344CB8AC3E}">
        <p14:creationId xmlns:p14="http://schemas.microsoft.com/office/powerpoint/2010/main" val="11472737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79B2FB-D1C1-4740-B937-B830B2266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Lotka-Volterra</a:t>
            </a: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46B244F-690D-45E7-91CB-058FFE566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20" y="1848153"/>
            <a:ext cx="10515600" cy="3161693"/>
          </a:xfrm>
        </p:spPr>
      </p:pic>
    </p:spTree>
    <p:extLst>
      <p:ext uri="{BB962C8B-B14F-4D97-AF65-F5344CB8AC3E}">
        <p14:creationId xmlns:p14="http://schemas.microsoft.com/office/powerpoint/2010/main" val="3892901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D7567C-7845-47B4-B227-7731DD33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Van der </a:t>
            </a:r>
            <a:r>
              <a:rPr lang="pt-BR" dirty="0" err="1"/>
              <a:t>Pol</a:t>
            </a: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EA93069-C3EC-45DB-8328-4EC1DC6AB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92084"/>
            <a:ext cx="10515600" cy="3618420"/>
          </a:xfrm>
        </p:spPr>
      </p:pic>
    </p:spTree>
    <p:extLst>
      <p:ext uri="{BB962C8B-B14F-4D97-AF65-F5344CB8AC3E}">
        <p14:creationId xmlns:p14="http://schemas.microsoft.com/office/powerpoint/2010/main" val="31350434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7680DD-7609-4363-8743-10508F653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Tarefa 3.1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DE3879-DFF8-41D5-BB2F-94BF9DAF2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820FA3B-C374-4B37-AB47-B08FAEAF2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07" y="2476347"/>
            <a:ext cx="4502993" cy="33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421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D4C10F-1ABE-4C72-8608-4BEBACFF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Tarefa 3.2</a:t>
            </a: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769340F-98D4-41D4-A5FA-AC1C91168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8425"/>
            <a:ext cx="10515600" cy="3234737"/>
          </a:xfrm>
        </p:spPr>
      </p:pic>
    </p:spTree>
    <p:extLst>
      <p:ext uri="{BB962C8B-B14F-4D97-AF65-F5344CB8AC3E}">
        <p14:creationId xmlns:p14="http://schemas.microsoft.com/office/powerpoint/2010/main" val="2113265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CCF0B7-1669-4F17-955C-0C806BC57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Não perde a </a:t>
            </a:r>
            <a:r>
              <a:rPr lang="pt-BR" dirty="0" err="1"/>
              <a:t>conservatividade</a:t>
            </a: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497BFE7-2DAA-4029-8146-C917A744B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76" y="1690688"/>
            <a:ext cx="7246936" cy="4351338"/>
          </a:xfrm>
        </p:spPr>
      </p:pic>
    </p:spTree>
    <p:extLst>
      <p:ext uri="{BB962C8B-B14F-4D97-AF65-F5344CB8AC3E}">
        <p14:creationId xmlns:p14="http://schemas.microsoft.com/office/powerpoint/2010/main" val="4067802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275745-9A15-4486-82BC-89AABA0C5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Equilíbrio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A4F15A7-5D59-4753-B6AA-84BC34342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46844"/>
            <a:ext cx="9544253" cy="4351338"/>
          </a:xfrm>
        </p:spPr>
      </p:pic>
    </p:spTree>
    <p:extLst>
      <p:ext uri="{BB962C8B-B14F-4D97-AF65-F5344CB8AC3E}">
        <p14:creationId xmlns:p14="http://schemas.microsoft.com/office/powerpoint/2010/main" val="178977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3A6AE3-428B-4DD2-838E-D7D1650D3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Trajetórias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92B1565-7D30-4DA5-8C22-AEE3BDDF5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3624925"/>
          </a:xfrm>
        </p:spPr>
      </p:pic>
    </p:spTree>
    <p:extLst>
      <p:ext uri="{BB962C8B-B14F-4D97-AF65-F5344CB8AC3E}">
        <p14:creationId xmlns:p14="http://schemas.microsoft.com/office/powerpoint/2010/main" val="364238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3BF888-9444-489F-9954-7E0BF93E2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Integração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C83E8B4-F397-49FE-B1CE-65EBB1A36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71" y="1871243"/>
            <a:ext cx="10515600" cy="2052160"/>
          </a:xfrm>
        </p:spPr>
      </p:pic>
    </p:spTree>
    <p:extLst>
      <p:ext uri="{BB962C8B-B14F-4D97-AF65-F5344CB8AC3E}">
        <p14:creationId xmlns:p14="http://schemas.microsoft.com/office/powerpoint/2010/main" val="3075220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7FBCF2-F07F-4A0B-9DF2-DE7523F03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Integração II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FAF1AEB1-EA36-4216-8CB3-B8DFED6F2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79" y="1690688"/>
            <a:ext cx="9793022" cy="4351338"/>
          </a:xfrm>
        </p:spPr>
      </p:pic>
    </p:spTree>
    <p:extLst>
      <p:ext uri="{BB962C8B-B14F-4D97-AF65-F5344CB8AC3E}">
        <p14:creationId xmlns:p14="http://schemas.microsoft.com/office/powerpoint/2010/main" val="2430550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</TotalTime>
  <Words>158</Words>
  <Application>Microsoft Office PowerPoint</Application>
  <PresentationFormat>Widescreen</PresentationFormat>
  <Paragraphs>54</Paragraphs>
  <Slides>46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1" baseType="lpstr">
      <vt:lpstr>Arial</vt:lpstr>
      <vt:lpstr>Arial Black</vt:lpstr>
      <vt:lpstr>Calibri</vt:lpstr>
      <vt:lpstr>Calibri Light</vt:lpstr>
      <vt:lpstr>Office Theme</vt:lpstr>
      <vt:lpstr>PEF 6004 – Estabilidade e Bifurcações (07/10/2021)</vt:lpstr>
      <vt:lpstr>Oscilações</vt:lpstr>
      <vt:lpstr>Energia e oscilações</vt:lpstr>
      <vt:lpstr>Atrito</vt:lpstr>
      <vt:lpstr>Não perde a conservatividade</vt:lpstr>
      <vt:lpstr>Equilíbrio</vt:lpstr>
      <vt:lpstr>Trajetórias</vt:lpstr>
      <vt:lpstr>Integração</vt:lpstr>
      <vt:lpstr>Integração II</vt:lpstr>
      <vt:lpstr>Espaço de estados</vt:lpstr>
      <vt:lpstr>Pêndulo não linear</vt:lpstr>
      <vt:lpstr>Estados-Equilíbrio</vt:lpstr>
      <vt:lpstr>n par</vt:lpstr>
      <vt:lpstr>Auto-valores</vt:lpstr>
      <vt:lpstr>n ímpar</vt:lpstr>
      <vt:lpstr>n ímpar (autovalores)</vt:lpstr>
      <vt:lpstr>Trajetórias</vt:lpstr>
      <vt:lpstr>n par = foco estável</vt:lpstr>
      <vt:lpstr>n par = nó estável </vt:lpstr>
      <vt:lpstr>Van der Pol (coordenadas polares)</vt:lpstr>
      <vt:lpstr>Van der Pol (espaço de estados)</vt:lpstr>
      <vt:lpstr>Organizando ideias</vt:lpstr>
      <vt:lpstr>Segunda ordem</vt:lpstr>
      <vt:lpstr>Divergente</vt:lpstr>
      <vt:lpstr>Teorema de Stokes (dinâmica)</vt:lpstr>
      <vt:lpstr>Espaço de estados (volume)</vt:lpstr>
      <vt:lpstr>Oscilações não lineares</vt:lpstr>
      <vt:lpstr>Condição necessária</vt:lpstr>
      <vt:lpstr>Teorema de Bendixson</vt:lpstr>
      <vt:lpstr>Exemplo 1</vt:lpstr>
      <vt:lpstr>Exemplo 2</vt:lpstr>
      <vt:lpstr>Exemplo 2 - Ilustração</vt:lpstr>
      <vt:lpstr>Exemplo 2 – Plano de fase</vt:lpstr>
      <vt:lpstr>Lotka-Volterra</vt:lpstr>
      <vt:lpstr>Divergente</vt:lpstr>
      <vt:lpstr>Sinal do divergente</vt:lpstr>
      <vt:lpstr>Esboço</vt:lpstr>
      <vt:lpstr>Van der Pol</vt:lpstr>
      <vt:lpstr>Divergente</vt:lpstr>
      <vt:lpstr>Sinal do divergente</vt:lpstr>
      <vt:lpstr>Teorema de Bendixson-Poincaré</vt:lpstr>
      <vt:lpstr>Teorema de Bendixson-Poincaré</vt:lpstr>
      <vt:lpstr>Lotka-Volterra</vt:lpstr>
      <vt:lpstr>Van der Pol</vt:lpstr>
      <vt:lpstr>Tarefa 3.1</vt:lpstr>
      <vt:lpstr>Tarefa 3.2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Teoria quântica da informação: impossibilidade de copia, entrelaçamento e teletransporte</dc:title>
  <dc:creator>José Roberto Piqueira</dc:creator>
  <cp:lastModifiedBy>Lenovo</cp:lastModifiedBy>
  <cp:revision>87</cp:revision>
  <dcterms:created xsi:type="dcterms:W3CDTF">2019-06-28T19:51:26Z</dcterms:created>
  <dcterms:modified xsi:type="dcterms:W3CDTF">2021-09-19T22:44:45Z</dcterms:modified>
</cp:coreProperties>
</file>