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6" r:id="rId4"/>
    <p:sldId id="275" r:id="rId5"/>
    <p:sldId id="258" r:id="rId6"/>
    <p:sldId id="269" r:id="rId7"/>
    <p:sldId id="270" r:id="rId8"/>
    <p:sldId id="276" r:id="rId9"/>
    <p:sldId id="274" r:id="rId10"/>
    <p:sldId id="271" r:id="rId11"/>
    <p:sldId id="272" r:id="rId12"/>
    <p:sldId id="273" r:id="rId13"/>
    <p:sldId id="260" r:id="rId14"/>
    <p:sldId id="277" r:id="rId15"/>
    <p:sldId id="287" r:id="rId16"/>
    <p:sldId id="261" r:id="rId17"/>
    <p:sldId id="262" r:id="rId18"/>
    <p:sldId id="278" r:id="rId19"/>
    <p:sldId id="281" r:id="rId20"/>
    <p:sldId id="282" r:id="rId21"/>
    <p:sldId id="294" r:id="rId22"/>
    <p:sldId id="296" r:id="rId23"/>
    <p:sldId id="292" r:id="rId24"/>
    <p:sldId id="284" r:id="rId25"/>
    <p:sldId id="283" r:id="rId26"/>
    <p:sldId id="285" r:id="rId27"/>
    <p:sldId id="280" r:id="rId28"/>
    <p:sldId id="291" r:id="rId29"/>
    <p:sldId id="290" r:id="rId30"/>
    <p:sldId id="295" r:id="rId31"/>
    <p:sldId id="264" r:id="rId32"/>
    <p:sldId id="293" r:id="rId33"/>
    <p:sldId id="289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 autoAdjust="0"/>
    <p:restoredTop sz="85185" autoAdjust="0"/>
  </p:normalViewPr>
  <p:slideViewPr>
    <p:cSldViewPr>
      <p:cViewPr>
        <p:scale>
          <a:sx n="70" d="100"/>
          <a:sy n="70" d="100"/>
        </p:scale>
        <p:origin x="-115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F9944-3AC6-4C96-9541-324E433C597A}" type="datetimeFigureOut">
              <a:rPr lang="pt-BR" smtClean="0"/>
              <a:t>15/05/2019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604FB-11B4-4F52-846E-A17C8A10881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8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04FB-11B4-4F52-846E-A17C8A10881C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31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E2A9-EB13-4E06-B5E9-170D3E3B6AB4}" type="datetimeFigureOut">
              <a:rPr lang="pt-BR" smtClean="0"/>
              <a:t>15/05/2019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F8B7-6A89-4D33-BA4E-0E3004CF795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80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E2A9-EB13-4E06-B5E9-170D3E3B6AB4}" type="datetimeFigureOut">
              <a:rPr lang="pt-BR" smtClean="0"/>
              <a:t>15/05/2019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F8B7-6A89-4D33-BA4E-0E3004CF795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45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E2A9-EB13-4E06-B5E9-170D3E3B6AB4}" type="datetimeFigureOut">
              <a:rPr lang="pt-BR" smtClean="0"/>
              <a:t>15/05/2019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F8B7-6A89-4D33-BA4E-0E3004CF795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73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E2A9-EB13-4E06-B5E9-170D3E3B6AB4}" type="datetimeFigureOut">
              <a:rPr lang="pt-BR" smtClean="0"/>
              <a:t>15/05/2019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F8B7-6A89-4D33-BA4E-0E3004CF795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53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E2A9-EB13-4E06-B5E9-170D3E3B6AB4}" type="datetimeFigureOut">
              <a:rPr lang="pt-BR" smtClean="0"/>
              <a:t>15/05/2019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F8B7-6A89-4D33-BA4E-0E3004CF795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32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E2A9-EB13-4E06-B5E9-170D3E3B6AB4}" type="datetimeFigureOut">
              <a:rPr lang="pt-BR" smtClean="0"/>
              <a:t>15/05/2019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F8B7-6A89-4D33-BA4E-0E3004CF795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87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E2A9-EB13-4E06-B5E9-170D3E3B6AB4}" type="datetimeFigureOut">
              <a:rPr lang="pt-BR" smtClean="0"/>
              <a:t>15/05/2019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F8B7-6A89-4D33-BA4E-0E3004CF795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24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E2A9-EB13-4E06-B5E9-170D3E3B6AB4}" type="datetimeFigureOut">
              <a:rPr lang="pt-BR" smtClean="0"/>
              <a:t>15/05/2019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F8B7-6A89-4D33-BA4E-0E3004CF795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63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E2A9-EB13-4E06-B5E9-170D3E3B6AB4}" type="datetimeFigureOut">
              <a:rPr lang="pt-BR" smtClean="0"/>
              <a:t>15/05/2019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F8B7-6A89-4D33-BA4E-0E3004CF795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94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E2A9-EB13-4E06-B5E9-170D3E3B6AB4}" type="datetimeFigureOut">
              <a:rPr lang="pt-BR" smtClean="0"/>
              <a:t>15/05/2019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F8B7-6A89-4D33-BA4E-0E3004CF795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09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E2A9-EB13-4E06-B5E9-170D3E3B6AB4}" type="datetimeFigureOut">
              <a:rPr lang="pt-BR" smtClean="0"/>
              <a:t>15/05/2019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F8B7-6A89-4D33-BA4E-0E3004CF795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8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FE2A9-EB13-4E06-B5E9-170D3E3B6AB4}" type="datetimeFigureOut">
              <a:rPr lang="pt-BR" smtClean="0"/>
              <a:t>15/05/2019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DF8B7-6A89-4D33-BA4E-0E3004CF795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34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sternasset.com.br/pt/pdfs/whitepapers/esg-essentials-what-you-need-to-know-2018-04.pdf?v=1" TargetMode="External"/><Relationship Id="rId3" Type="http://schemas.openxmlformats.org/officeDocument/2006/relationships/hyperlink" Target="https://www.cooperativa.cl/noticias/pais/tiempo/gobierno-obras-de-costanera-norte-provocaron-inundacion-en-providencia/2016-04-17/093821.html" TargetMode="External"/><Relationship Id="rId7" Type="http://schemas.openxmlformats.org/officeDocument/2006/relationships/hyperlink" Target="https://www.reputationmanagement.com/blog/reputational-risk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irm.org/media/3513119/IRM-Report-ISO-31000-2018-v3.pdf" TargetMode="External"/><Relationship Id="rId5" Type="http://schemas.openxmlformats.org/officeDocument/2006/relationships/hyperlink" Target="https://www.iso.org/news/ref2263.html" TargetMode="External"/><Relationship Id="rId10" Type="http://schemas.openxmlformats.org/officeDocument/2006/relationships/hyperlink" Target="http://www.cimaglobal.com/Documents/ImportedDocuments/Tech_mag_business_continuity_sept06.pdf" TargetMode="External"/><Relationship Id="rId4" Type="http://schemas.openxmlformats.org/officeDocument/2006/relationships/hyperlink" Target="https://eight2late.wordpress.com/2018/03/27/a-gentle-introduction-to-monte-carlo-simulation-for-project-managers/" TargetMode="External"/><Relationship Id="rId9" Type="http://schemas.openxmlformats.org/officeDocument/2006/relationships/hyperlink" Target="https://theactuarymagazine.org/identifying-emerging-risk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r="1759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17" y="0"/>
            <a:ext cx="2160240" cy="1470025"/>
          </a:xfrm>
          <a:solidFill>
            <a:srgbClr val="FF0066">
              <a:alpha val="90000"/>
            </a:srgbClr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Risco</a:t>
            </a:r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4890" y="6235080"/>
            <a:ext cx="2479110" cy="622920"/>
          </a:xfrm>
          <a:solidFill>
            <a:schemeClr val="bg1">
              <a:lumMod val="50000"/>
              <a:alpha val="30000"/>
            </a:schemeClr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Nero Zanotti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r="1874"/>
          <a:stretch/>
        </p:blipFill>
        <p:spPr>
          <a:xfrm>
            <a:off x="-1" y="-15248"/>
            <a:ext cx="9144001" cy="687324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-15247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2016</a:t>
            </a:r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6093296"/>
            <a:ext cx="9144000" cy="757242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Costanera Norte (Chile, 2007)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r="3414"/>
          <a:stretch/>
        </p:blipFill>
        <p:spPr>
          <a:xfrm>
            <a:off x="0" y="-4727"/>
            <a:ext cx="9176048" cy="686272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015808" y="-4727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2014</a:t>
            </a:r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6093296"/>
            <a:ext cx="9144000" cy="757242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Viaduto </a:t>
            </a:r>
            <a:r>
              <a:rPr lang="pt-BR" dirty="0" smtClean="0">
                <a:solidFill>
                  <a:schemeClr val="bg1"/>
                </a:solidFill>
              </a:rPr>
              <a:t>Belo Horizonte (Brasil</a:t>
            </a:r>
            <a:r>
              <a:rPr lang="pt-BR" dirty="0" smtClean="0">
                <a:solidFill>
                  <a:schemeClr val="bg1"/>
                </a:solidFill>
              </a:rPr>
              <a:t>, 2018</a:t>
            </a:r>
            <a:r>
              <a:rPr lang="pt-BR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46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9"/>
          <a:stretch/>
        </p:blipFill>
        <p:spPr>
          <a:xfrm>
            <a:off x="0" y="-4727"/>
            <a:ext cx="9144000" cy="686272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-15247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2007</a:t>
            </a:r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6093296"/>
            <a:ext cx="9144000" cy="757242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Estação Pinheiros (Brasil, 2007)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2" r="21224"/>
          <a:stretch/>
        </p:blipFill>
        <p:spPr>
          <a:xfrm>
            <a:off x="0" y="-13656"/>
            <a:ext cx="9144000" cy="687165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983760" y="-15248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Quem?</a:t>
            </a:r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r="23834"/>
          <a:stretch/>
        </p:blipFill>
        <p:spPr>
          <a:xfrm>
            <a:off x="0" y="-21518"/>
            <a:ext cx="9144000" cy="687951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-21519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Você</a:t>
            </a:r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r="7005" b="998"/>
          <a:stretch/>
        </p:blipFill>
        <p:spPr>
          <a:xfrm>
            <a:off x="0" y="-27383"/>
            <a:ext cx="9144000" cy="68779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-27384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6093296"/>
            <a:ext cx="9144000" cy="757242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Museu Nacional (Brasil</a:t>
            </a:r>
            <a:r>
              <a:rPr lang="pt-BR" dirty="0" smtClean="0">
                <a:solidFill>
                  <a:schemeClr val="bg1"/>
                </a:solidFill>
              </a:rPr>
              <a:t>, </a:t>
            </a:r>
            <a:r>
              <a:rPr lang="pt-BR" dirty="0" smtClean="0">
                <a:solidFill>
                  <a:schemeClr val="bg1"/>
                </a:solidFill>
              </a:rPr>
              <a:t>2019)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0" y="317078"/>
            <a:ext cx="781100" cy="7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5445224"/>
            <a:ext cx="5112568" cy="1224136"/>
          </a:xfrm>
          <a:solidFill>
            <a:schemeClr val="bg1">
              <a:lumMod val="50000"/>
              <a:alpha val="3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dirty="0" smtClean="0"/>
              <a:t>“Effect </a:t>
            </a:r>
            <a:r>
              <a:rPr lang="en-GB" dirty="0"/>
              <a:t>of uncertainty on </a:t>
            </a:r>
            <a:r>
              <a:rPr lang="en-GB" dirty="0" smtClean="0"/>
              <a:t>objectives”</a:t>
            </a:r>
          </a:p>
          <a:p>
            <a:pPr marL="0" indent="0" algn="ctr">
              <a:buNone/>
            </a:pPr>
            <a:r>
              <a:rPr lang="en-GB" dirty="0" smtClean="0"/>
              <a:t>“</a:t>
            </a:r>
            <a:r>
              <a:rPr lang="en-GB" dirty="0" err="1" smtClean="0"/>
              <a:t>Efeito</a:t>
            </a:r>
            <a:r>
              <a:rPr lang="en-GB" dirty="0" smtClean="0"/>
              <a:t> da </a:t>
            </a:r>
            <a:r>
              <a:rPr lang="en-GB" dirty="0" err="1" smtClean="0"/>
              <a:t>incerteza</a:t>
            </a:r>
            <a:r>
              <a:rPr lang="en-GB" dirty="0" smtClean="0"/>
              <a:t> </a:t>
            </a:r>
            <a:r>
              <a:rPr lang="en-GB" dirty="0" err="1" smtClean="0"/>
              <a:t>nos</a:t>
            </a:r>
            <a:r>
              <a:rPr lang="en-GB" dirty="0" smtClean="0"/>
              <a:t> </a:t>
            </a:r>
            <a:r>
              <a:rPr lang="en-GB" dirty="0" err="1" smtClean="0"/>
              <a:t>objetivos</a:t>
            </a:r>
            <a:r>
              <a:rPr lang="en-GB" dirty="0" smtClean="0"/>
              <a:t>”</a:t>
            </a:r>
          </a:p>
          <a:p>
            <a:pPr marL="0" indent="0" algn="ctr">
              <a:buNone/>
            </a:pPr>
            <a:r>
              <a:rPr lang="en-GB" dirty="0"/>
              <a:t>	</a:t>
            </a:r>
            <a:r>
              <a:rPr lang="en-GB" dirty="0" smtClean="0"/>
              <a:t>- ISO 31000</a:t>
            </a:r>
            <a:endParaRPr lang="pt-B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417" y="0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Def</a:t>
            </a:r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677" y="0"/>
            <a:ext cx="4852323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417" y="0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ISO</a:t>
            </a:r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3960440" cy="3168352"/>
          </a:xfrm>
          <a:solidFill>
            <a:schemeClr val="bg1">
              <a:lumMod val="50000"/>
              <a:alpha val="3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b="1" dirty="0"/>
              <a:t>ISO </a:t>
            </a:r>
            <a:r>
              <a:rPr lang="pt-BR" dirty="0"/>
              <a:t>é a sigla de </a:t>
            </a:r>
            <a:r>
              <a:rPr lang="pt-BR" b="1" i="1" dirty="0"/>
              <a:t>International Organization for Standardization</a:t>
            </a:r>
            <a:r>
              <a:rPr lang="pt-BR" dirty="0"/>
              <a:t>, ou </a:t>
            </a:r>
            <a:r>
              <a:rPr lang="pt-BR" b="1" dirty="0"/>
              <a:t>Organização Internacional para Padronização</a:t>
            </a:r>
            <a:r>
              <a:rPr lang="pt-BR" dirty="0"/>
              <a:t>, em português. A ISO é uma </a:t>
            </a:r>
            <a:r>
              <a:rPr lang="pt-BR" b="1" dirty="0"/>
              <a:t>entidade de padronização e normatização</a:t>
            </a:r>
            <a:r>
              <a:rPr lang="pt-BR" dirty="0"/>
              <a:t>, e foi criada em Genebra, na Suíça, em 1947.</a:t>
            </a:r>
            <a:endParaRPr lang="pt-B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5" y="5010411"/>
            <a:ext cx="3024336" cy="14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12956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2417" y="0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ISO</a:t>
            </a:r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67744" y="44624"/>
            <a:ext cx="6624736" cy="1425401"/>
          </a:xfrm>
          <a:solidFill>
            <a:schemeClr val="bg1">
              <a:lumMod val="50000"/>
              <a:alpha val="3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dirty="0" smtClean="0"/>
              <a:t>Framework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1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5"/>
          <a:stretch/>
        </p:blipFill>
        <p:spPr bwMode="auto">
          <a:xfrm>
            <a:off x="14273" y="0"/>
            <a:ext cx="9214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2417" y="0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Tipos</a:t>
            </a:r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3296"/>
            <a:ext cx="9144000" cy="757242"/>
          </a:xfrm>
          <a:solidFill>
            <a:schemeClr val="bg1">
              <a:lumMod val="50000"/>
              <a:alpha val="30000"/>
            </a:schemeClr>
          </a:solidFill>
        </p:spPr>
        <p:txBody>
          <a:bodyPr>
            <a:normAutofit fontScale="92500" lnSpcReduction="20000"/>
          </a:bodyPr>
          <a:lstStyle/>
          <a:p>
            <a:pPr lvl="1"/>
            <a:r>
              <a:rPr lang="pt-BR" dirty="0" smtClean="0"/>
              <a:t>Alguém ja fez uma coisa na vida que tinha certeza que ia dar certo e deu errado?</a:t>
            </a:r>
            <a:endParaRPr lang="pt-B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417" y="0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?</a:t>
            </a:r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417" y="0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6" y="356015"/>
            <a:ext cx="757993" cy="757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136904" cy="505149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67744" y="29076"/>
            <a:ext cx="6336704" cy="1440949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8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BR" dirty="0" smtClean="0"/>
              <a:t>Probabilidade / Frequencia / Possibilidade</a:t>
            </a:r>
          </a:p>
          <a:p>
            <a:r>
              <a:rPr lang="pt-BR" sz="2000" dirty="0" smtClean="0"/>
              <a:t>x</a:t>
            </a:r>
          </a:p>
          <a:p>
            <a:r>
              <a:rPr lang="pt-BR" dirty="0" smtClean="0"/>
              <a:t>Impacto / Severidade / Consequência</a:t>
            </a:r>
          </a:p>
        </p:txBody>
      </p:sp>
    </p:spTree>
    <p:extLst>
      <p:ext uri="{BB962C8B-B14F-4D97-AF65-F5344CB8AC3E}">
        <p14:creationId xmlns:p14="http://schemas.microsoft.com/office/powerpoint/2010/main" val="18540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417" y="0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Resp.</a:t>
            </a:r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1"/>
            <a:ext cx="7704856" cy="519494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67744" y="44624"/>
            <a:ext cx="6624736" cy="1425401"/>
          </a:xfrm>
          <a:solidFill>
            <a:schemeClr val="bg1">
              <a:lumMod val="50000"/>
              <a:alpha val="3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dirty="0" smtClean="0"/>
              <a:t>O que fazer depois de identificar?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84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417" y="0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67744" y="44624"/>
            <a:ext cx="6624736" cy="1425401"/>
          </a:xfrm>
          <a:solidFill>
            <a:schemeClr val="bg1">
              <a:lumMod val="50000"/>
              <a:alpha val="3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dirty="0" smtClean="0"/>
              <a:t>Proteção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7" y="138236"/>
            <a:ext cx="1193552" cy="1193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4" y="4077072"/>
            <a:ext cx="2129656" cy="2129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62" y="1556792"/>
            <a:ext cx="2003949" cy="2003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869" y="4117377"/>
            <a:ext cx="2095996" cy="20959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90" y="1662329"/>
            <a:ext cx="1771216" cy="1771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6429" y1="62331" x2="28810" y2="70608"/>
                        <a14:foregroundMark x1="41905" y1="91047" x2="41905" y2="91047"/>
                        <a14:backgroundMark x1="32976" y1="95439" x2="59762" y2="97466"/>
                        <a14:backgroundMark x1="32619" y1="89696" x2="43571" y2="96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01" y="1556792"/>
            <a:ext cx="2632865" cy="185554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90790" y="3507486"/>
            <a:ext cx="1848113" cy="353562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8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BR" sz="2400" dirty="0" smtClean="0"/>
              <a:t>Engenharia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491880" y="3507485"/>
            <a:ext cx="2430686" cy="641595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8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BR" sz="2400" dirty="0" smtClean="0"/>
              <a:t>Responsabilidade civil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660231" y="3481411"/>
            <a:ext cx="2014047" cy="346872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8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BR" sz="2400" dirty="0" smtClean="0"/>
              <a:t>Transporte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710081" y="6148060"/>
            <a:ext cx="2014047" cy="346872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8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BR" sz="2400" dirty="0" smtClean="0"/>
              <a:t>Veículos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26425" y="6148060"/>
            <a:ext cx="2014047" cy="346872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8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BR" sz="2400" dirty="0" smtClean="0"/>
              <a:t>Garantias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608412" y="4706618"/>
            <a:ext cx="2014047" cy="1584175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8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BR" sz="2400" dirty="0" smtClean="0"/>
              <a:t>Outros seguros e garantias</a:t>
            </a:r>
          </a:p>
        </p:txBody>
      </p:sp>
    </p:spTree>
    <p:extLst>
      <p:ext uri="{BB962C8B-B14F-4D97-AF65-F5344CB8AC3E}">
        <p14:creationId xmlns:p14="http://schemas.microsoft.com/office/powerpoint/2010/main" val="27977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67744" y="29076"/>
            <a:ext cx="6336704" cy="1440949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8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BR" dirty="0" smtClean="0"/>
              <a:t>Exercício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3444" y="1628800"/>
            <a:ext cx="2532372" cy="5040560"/>
          </a:xfrm>
          <a:solidFill>
            <a:schemeClr val="bg1">
              <a:lumMod val="50000"/>
              <a:alpha val="30000"/>
            </a:schemeClr>
          </a:solidFill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/>
              <a:t>Grupo 1</a:t>
            </a:r>
          </a:p>
          <a:p>
            <a:pPr marL="0" indent="0" algn="ctr">
              <a:buNone/>
            </a:pPr>
            <a:endParaRPr lang="pt-BR" sz="2800" dirty="0" smtClean="0"/>
          </a:p>
          <a:p>
            <a:pPr marL="0" indent="0" algn="ctr">
              <a:buNone/>
            </a:pPr>
            <a:r>
              <a:rPr lang="pt-BR" sz="2800" dirty="0" smtClean="0"/>
              <a:t>Matriz de risco</a:t>
            </a:r>
          </a:p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2800" dirty="0" smtClean="0"/>
              <a:t>Projetista</a:t>
            </a:r>
          </a:p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2800" dirty="0" smtClean="0"/>
              <a:t>Tunél entre Faria Lima e JK</a:t>
            </a:r>
            <a:endParaRPr lang="pt-BR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63764" y="1628800"/>
            <a:ext cx="2532372" cy="504056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b="1" dirty="0" smtClean="0"/>
              <a:t>Grupo 2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dirty="0" smtClean="0"/>
              <a:t>Matriz de risco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dirty="0" smtClean="0"/>
              <a:t>Contratante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dirty="0" smtClean="0"/>
              <a:t>Corredor de ônibus Leste Itaquera</a:t>
            </a:r>
            <a:endParaRPr lang="pt-BR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72076" y="1616644"/>
            <a:ext cx="2532372" cy="504056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b="1" dirty="0" smtClean="0"/>
              <a:t>Grupo 3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dirty="0" smtClean="0"/>
              <a:t>Matriz de risco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dirty="0" smtClean="0"/>
              <a:t>Empreiteira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dirty="0" smtClean="0"/>
              <a:t>Oleoduto na Amazônia</a:t>
            </a:r>
            <a:endParaRPr lang="pt-BR" sz="2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2417" y="0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?</a:t>
            </a:r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417" y="0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98851"/>
            <a:ext cx="51339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5797"/>
            <a:ext cx="56388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646" y="4149080"/>
            <a:ext cx="68008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19296" y="44624"/>
            <a:ext cx="1774379" cy="1404000"/>
          </a:xfrm>
          <a:solidFill>
            <a:schemeClr val="bg1">
              <a:lumMod val="50000"/>
              <a:alpha val="30000"/>
            </a:schemeClr>
          </a:solidFill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2800" dirty="0" smtClean="0"/>
              <a:t>Categorias</a:t>
            </a:r>
          </a:p>
          <a:p>
            <a:pPr marL="0" indent="0" algn="ctr">
              <a:buNone/>
            </a:pPr>
            <a:r>
              <a:rPr lang="pt-BR" sz="2800" dirty="0" smtClean="0"/>
              <a:t>+</a:t>
            </a:r>
          </a:p>
          <a:p>
            <a:pPr marL="0" indent="0" algn="ctr">
              <a:buNone/>
            </a:pPr>
            <a:r>
              <a:rPr lang="pt-BR" sz="2800" dirty="0" smtClean="0"/>
              <a:t>Definição</a:t>
            </a:r>
            <a:endParaRPr lang="pt-BR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84168" y="1772816"/>
            <a:ext cx="2736304" cy="2088232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8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BR" dirty="0" smtClean="0"/>
              <a:t>+ </a:t>
            </a:r>
          </a:p>
          <a:p>
            <a:r>
              <a:rPr lang="pt-BR" dirty="0" smtClean="0"/>
              <a:t>probabilidade </a:t>
            </a:r>
          </a:p>
          <a:p>
            <a:r>
              <a:rPr lang="pt-BR" dirty="0" smtClean="0"/>
              <a:t>=</a:t>
            </a:r>
          </a:p>
          <a:p>
            <a:r>
              <a:rPr lang="pt-BR" dirty="0" smtClean="0"/>
              <a:t>Matriz </a:t>
            </a:r>
            <a:r>
              <a:rPr lang="pt-BR" dirty="0"/>
              <a:t>resultado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5085184"/>
            <a:ext cx="1978311" cy="576064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8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BR" dirty="0" smtClean="0"/>
              <a:t>Exemplos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6" y="356015"/>
            <a:ext cx="757993" cy="7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417" y="0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19296" y="44624"/>
            <a:ext cx="6745192" cy="1404000"/>
          </a:xfrm>
          <a:solidFill>
            <a:schemeClr val="bg1">
              <a:lumMod val="50000"/>
              <a:alpha val="3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2800" dirty="0" smtClean="0"/>
              <a:t>Simulação de Monte Carlo</a:t>
            </a:r>
            <a:endParaRPr lang="pt-B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988840"/>
            <a:ext cx="86201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61939" y="5661248"/>
            <a:ext cx="8620124" cy="855792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dirty="0" smtClean="0"/>
              <a:t>Simula cenários e os mostra de acordo com a sua probabildiade de acontecimento.</a:t>
            </a:r>
            <a:endParaRPr lang="pt-BR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6" y="356015"/>
            <a:ext cx="757993" cy="7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417" y="0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6" y="356015"/>
            <a:ext cx="757993" cy="757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799"/>
            <a:ext cx="7704856" cy="512000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19296" y="44624"/>
            <a:ext cx="6745192" cy="1404000"/>
          </a:xfrm>
          <a:solidFill>
            <a:schemeClr val="bg1">
              <a:lumMod val="50000"/>
              <a:alpha val="3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2800" dirty="0" smtClean="0"/>
              <a:t>Escolha a ferramente que gosta mais, ou que te sirva melhor...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21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417" y="0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47" y="230956"/>
            <a:ext cx="1008112" cy="100811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19296" y="44624"/>
            <a:ext cx="6745192" cy="140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 smtClean="0"/>
              <a:t>Reputational Risks</a:t>
            </a:r>
            <a:endParaRPr lang="pt-BR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0" y="1720056"/>
            <a:ext cx="8604448" cy="48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417" y="0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47" y="230956"/>
            <a:ext cx="1008112" cy="100811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19296" y="44624"/>
            <a:ext cx="6745192" cy="140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/>
              <a:t>Environmental, </a:t>
            </a:r>
            <a:r>
              <a:rPr lang="en-GB" sz="2800" b="1" dirty="0" smtClean="0"/>
              <a:t>Social </a:t>
            </a:r>
            <a:r>
              <a:rPr lang="en-GB" sz="2800" b="1" dirty="0"/>
              <a:t>and </a:t>
            </a:r>
            <a:r>
              <a:rPr lang="en-GB" sz="2800" b="1" dirty="0" smtClean="0"/>
              <a:t>Governance</a:t>
            </a:r>
            <a:r>
              <a:rPr lang="en-GB" sz="2800" dirty="0" smtClean="0"/>
              <a:t> </a:t>
            </a:r>
            <a:r>
              <a:rPr lang="en-GB" sz="2800" dirty="0"/>
              <a:t>(</a:t>
            </a:r>
            <a:r>
              <a:rPr lang="en-GB" sz="2800" b="1" dirty="0"/>
              <a:t>ESG</a:t>
            </a:r>
            <a:r>
              <a:rPr lang="en-GB" sz="2800" dirty="0" smtClean="0"/>
              <a:t>) </a:t>
            </a:r>
            <a:r>
              <a:rPr lang="en-GB" sz="2800" b="1" dirty="0" smtClean="0"/>
              <a:t>Risks</a:t>
            </a:r>
            <a:endParaRPr lang="pt-BR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4" r="41388"/>
          <a:stretch/>
        </p:blipFill>
        <p:spPr>
          <a:xfrm>
            <a:off x="251520" y="1772816"/>
            <a:ext cx="2647507" cy="4824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0" r="40576"/>
          <a:stretch/>
        </p:blipFill>
        <p:spPr>
          <a:xfrm>
            <a:off x="3213452" y="1772816"/>
            <a:ext cx="2582684" cy="48245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4" r="27440"/>
          <a:stretch/>
        </p:blipFill>
        <p:spPr>
          <a:xfrm>
            <a:off x="6084168" y="1772816"/>
            <a:ext cx="2880320" cy="482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417" y="0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47" y="230956"/>
            <a:ext cx="1008112" cy="100811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19296" y="44624"/>
            <a:ext cx="6745192" cy="140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 smtClean="0"/>
              <a:t>Emerging Risks</a:t>
            </a:r>
            <a:endParaRPr lang="pt-B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6"/>
          <a:stretch/>
        </p:blipFill>
        <p:spPr>
          <a:xfrm>
            <a:off x="403320" y="1628801"/>
            <a:ext cx="8345144" cy="50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3296"/>
            <a:ext cx="9144000" cy="757242"/>
          </a:xfrm>
          <a:solidFill>
            <a:schemeClr val="bg1">
              <a:lumMod val="50000"/>
              <a:alpha val="30000"/>
            </a:schemeClr>
          </a:solidFill>
        </p:spPr>
        <p:txBody>
          <a:bodyPr>
            <a:normAutofit fontScale="92500" lnSpcReduction="20000"/>
          </a:bodyPr>
          <a:lstStyle/>
          <a:p>
            <a:pPr lvl="1"/>
            <a:r>
              <a:rPr lang="pt-BR" dirty="0"/>
              <a:t>Mantem a mão levantada se você  tentou melhorar a situação e na verdade piorou...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18900" y="-31606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?</a:t>
            </a:r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67744" y="29076"/>
            <a:ext cx="6336704" cy="1440949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8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BR" dirty="0" smtClean="0"/>
              <a:t>Exercício 2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3444" y="1628800"/>
            <a:ext cx="2532372" cy="5040560"/>
          </a:xfrm>
          <a:solidFill>
            <a:schemeClr val="bg1">
              <a:lumMod val="50000"/>
              <a:alpha val="30000"/>
            </a:schemeClr>
          </a:solidFill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/>
              <a:t>Grupo 1</a:t>
            </a:r>
          </a:p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2800" dirty="0" smtClean="0"/>
              <a:t>Reputacional</a:t>
            </a:r>
          </a:p>
          <a:p>
            <a:pPr marL="0" indent="0" algn="ctr">
              <a:buNone/>
            </a:pPr>
            <a:r>
              <a:rPr lang="pt-BR" sz="2800" dirty="0" smtClean="0"/>
              <a:t>ESG</a:t>
            </a:r>
          </a:p>
          <a:p>
            <a:pPr marL="0" indent="0" algn="ctr">
              <a:buNone/>
            </a:pPr>
            <a:r>
              <a:rPr lang="pt-BR" sz="2800" dirty="0" smtClean="0"/>
              <a:t>Emergente</a:t>
            </a:r>
          </a:p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2800" dirty="0" smtClean="0"/>
              <a:t>Projetista</a:t>
            </a:r>
          </a:p>
          <a:p>
            <a:pPr marL="0" indent="0" algn="ctr">
              <a:buNone/>
            </a:pPr>
            <a:endParaRPr lang="pt-BR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63764" y="1628800"/>
            <a:ext cx="2532372" cy="504056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b="1" dirty="0" smtClean="0"/>
              <a:t>Grupo 2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800" dirty="0" smtClean="0"/>
          </a:p>
          <a:p>
            <a:pPr marL="0" indent="0" algn="ctr">
              <a:buNone/>
            </a:pPr>
            <a:r>
              <a:rPr lang="pt-BR" sz="2800" dirty="0"/>
              <a:t>Reputacional</a:t>
            </a:r>
          </a:p>
          <a:p>
            <a:pPr marL="0" indent="0" algn="ctr">
              <a:buNone/>
            </a:pPr>
            <a:r>
              <a:rPr lang="pt-BR" sz="2800" dirty="0"/>
              <a:t>ESG</a:t>
            </a:r>
          </a:p>
          <a:p>
            <a:pPr marL="0" indent="0" algn="ctr">
              <a:buNone/>
            </a:pPr>
            <a:r>
              <a:rPr lang="pt-BR" sz="2800" dirty="0"/>
              <a:t>Emergente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dirty="0" smtClean="0"/>
              <a:t>Contratante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8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72076" y="1616644"/>
            <a:ext cx="2532372" cy="504056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b="1" dirty="0" smtClean="0"/>
              <a:t>Grupo 3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800" dirty="0" smtClean="0"/>
          </a:p>
          <a:p>
            <a:pPr marL="0" indent="0" algn="ctr">
              <a:buNone/>
            </a:pPr>
            <a:r>
              <a:rPr lang="pt-BR" sz="2800" dirty="0"/>
              <a:t>Reputacional</a:t>
            </a:r>
          </a:p>
          <a:p>
            <a:pPr marL="0" indent="0" algn="ctr">
              <a:buNone/>
            </a:pPr>
            <a:r>
              <a:rPr lang="pt-BR" sz="2800" dirty="0"/>
              <a:t>ESG</a:t>
            </a:r>
          </a:p>
          <a:p>
            <a:pPr marL="0" indent="0" algn="ctr">
              <a:buNone/>
            </a:pPr>
            <a:r>
              <a:rPr lang="pt-BR" sz="2800" dirty="0"/>
              <a:t>Emergente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dirty="0" smtClean="0"/>
              <a:t>Empreiteira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8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2417" y="0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?</a:t>
            </a:r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2417" y="0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19296" y="44624"/>
            <a:ext cx="6745192" cy="1404000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 smtClean="0"/>
              <a:t>Business Continuity Management</a:t>
            </a:r>
          </a:p>
          <a:p>
            <a:pPr marL="0" indent="0" algn="ctr">
              <a:buNone/>
            </a:pPr>
            <a:r>
              <a:rPr lang="en-GB" sz="2800" b="1" dirty="0" smtClean="0"/>
              <a:t>Gestão da </a:t>
            </a:r>
            <a:r>
              <a:rPr lang="en-GB" sz="2800" b="1" dirty="0" err="1" smtClean="0"/>
              <a:t>Continuidade</a:t>
            </a:r>
            <a:r>
              <a:rPr lang="en-GB" sz="2800" b="1" dirty="0" smtClean="0"/>
              <a:t> do </a:t>
            </a:r>
            <a:r>
              <a:rPr lang="en-GB" sz="2800" b="1" dirty="0" err="1" smtClean="0"/>
              <a:t>Negócio</a:t>
            </a:r>
            <a:endParaRPr lang="pt-BR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488832" cy="5054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397" y1="26012" x2="56164" y2="19075"/>
                        <a14:foregroundMark x1="25685" y1="50289" x2="66096" y2="47399"/>
                        <a14:foregroundMark x1="60274" y1="34682" x2="72945" y2="48555"/>
                        <a14:foregroundMark x1="60959" y1="67052" x2="71233" y2="485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88" t="6169" r="9390" b="6952"/>
          <a:stretch/>
        </p:blipFill>
        <p:spPr>
          <a:xfrm>
            <a:off x="464233" y="344658"/>
            <a:ext cx="1223889" cy="7737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39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67744" y="29076"/>
            <a:ext cx="6336704" cy="1440949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8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pt-BR" dirty="0" smtClean="0"/>
              <a:t>Exercício 3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3444" y="1556792"/>
            <a:ext cx="8221004" cy="1872208"/>
          </a:xfrm>
          <a:solidFill>
            <a:schemeClr val="bg1">
              <a:lumMod val="50000"/>
              <a:alpha val="30000"/>
            </a:schemeClr>
          </a:solidFill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pt-BR" sz="2800" b="1" dirty="0" smtClean="0"/>
              <a:t>Grupo 1</a:t>
            </a:r>
          </a:p>
          <a:p>
            <a:pPr marL="0" indent="0" algn="ctr">
              <a:buNone/>
            </a:pPr>
            <a:r>
              <a:rPr lang="pt-BR" sz="2800" dirty="0" smtClean="0"/>
              <a:t>A escavação do túnel fez com que vários edifícios da região recalcassem. Um edifício comercial de alto padrão foi interditado pela defesa civil.</a:t>
            </a:r>
            <a:endParaRPr lang="pt-BR" sz="2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2417" y="0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?</a:t>
            </a:r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68875" y="3573016"/>
            <a:ext cx="8221004" cy="1512168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b="1" dirty="0" smtClean="0"/>
              <a:t>Grupo 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dirty="0" smtClean="0"/>
              <a:t>Durante a execução da obra, o dinheiro que seria do projeto foi redirecionado para outro fim.</a:t>
            </a:r>
            <a:endParaRPr lang="pt-BR" sz="28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68875" y="5229200"/>
            <a:ext cx="8221004" cy="1512168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b="1" dirty="0" smtClean="0"/>
              <a:t>Grupo 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800" dirty="0" smtClean="0"/>
              <a:t>Na fase de comissionamento, o oledotuto estourou e vazou uma grande quantidade de óleo na natureza.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720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417" y="0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3" y="291052"/>
            <a:ext cx="887920" cy="8879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484784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Costanera Norte</a:t>
            </a:r>
            <a:endParaRPr lang="pt-BR" dirty="0"/>
          </a:p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www.cooperativa.cl/noticias/pais/tiempo/gobierno-obras-de-costanera-norte-provocaron-inundacion-en-providencia/2016-04-17/093821.html</a:t>
            </a:r>
            <a:endParaRPr lang="pt-BR" dirty="0" smtClean="0"/>
          </a:p>
          <a:p>
            <a:r>
              <a:rPr lang="pt-BR" dirty="0" smtClean="0"/>
              <a:t>Monte </a:t>
            </a:r>
            <a:r>
              <a:rPr lang="pt-BR" dirty="0"/>
              <a:t>Carlo 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https</a:t>
            </a:r>
            <a:r>
              <a:rPr lang="pt-BR" dirty="0">
                <a:hlinkClick r:id="rId4"/>
              </a:rPr>
              <a:t>://eight2late.wordpress.com/2018/03/27/a-gentle-introduction-to-monte-carlo-simulation-for-project-managers</a:t>
            </a:r>
            <a:r>
              <a:rPr lang="pt-BR" dirty="0" smtClean="0">
                <a:hlinkClick r:id="rId4"/>
              </a:rPr>
              <a:t>/</a:t>
            </a:r>
            <a:endParaRPr lang="pt-BR" dirty="0" smtClean="0"/>
          </a:p>
          <a:p>
            <a:r>
              <a:rPr lang="pt-BR" dirty="0" smtClean="0"/>
              <a:t>ISO 31000 </a:t>
            </a:r>
          </a:p>
          <a:p>
            <a:r>
              <a:rPr lang="pt-BR" dirty="0">
                <a:hlinkClick r:id="rId5"/>
              </a:rPr>
              <a:t>https://</a:t>
            </a:r>
            <a:r>
              <a:rPr lang="pt-BR" dirty="0" smtClean="0">
                <a:hlinkClick r:id="rId5"/>
              </a:rPr>
              <a:t>www.iso.org/news/ref2263.html</a:t>
            </a:r>
            <a:endParaRPr lang="pt-BR" dirty="0" smtClean="0"/>
          </a:p>
          <a:p>
            <a:r>
              <a:rPr lang="pt-BR" dirty="0" smtClean="0">
                <a:hlinkClick r:id="rId6"/>
              </a:rPr>
              <a:t>https</a:t>
            </a:r>
            <a:r>
              <a:rPr lang="pt-BR" dirty="0">
                <a:hlinkClick r:id="rId6"/>
              </a:rPr>
              <a:t>://</a:t>
            </a:r>
            <a:r>
              <a:rPr lang="pt-BR" dirty="0" smtClean="0">
                <a:hlinkClick r:id="rId6"/>
              </a:rPr>
              <a:t>www.theirm.org/media/3513119/IRM-Report-ISO-31000-2018-v3.pdf</a:t>
            </a:r>
            <a:endParaRPr lang="pt-BR" dirty="0" smtClean="0"/>
          </a:p>
          <a:p>
            <a:r>
              <a:rPr lang="pt-BR" dirty="0" smtClean="0"/>
              <a:t>Reputational Risk</a:t>
            </a:r>
          </a:p>
          <a:p>
            <a:r>
              <a:rPr lang="pt-BR" dirty="0">
                <a:hlinkClick r:id="rId7"/>
              </a:rPr>
              <a:t>https://www.reputationmanagement.com/blog/reputational-risk</a:t>
            </a:r>
            <a:r>
              <a:rPr lang="pt-BR" dirty="0" smtClean="0">
                <a:hlinkClick r:id="rId7"/>
              </a:rPr>
              <a:t>/</a:t>
            </a:r>
            <a:endParaRPr lang="pt-BR" dirty="0" smtClean="0"/>
          </a:p>
          <a:p>
            <a:r>
              <a:rPr lang="pt-BR" dirty="0" smtClean="0"/>
              <a:t>ESG</a:t>
            </a:r>
          </a:p>
          <a:p>
            <a:r>
              <a:rPr lang="pt-BR" dirty="0">
                <a:hlinkClick r:id="rId8"/>
              </a:rPr>
              <a:t>http://</a:t>
            </a:r>
            <a:r>
              <a:rPr lang="pt-BR" dirty="0" smtClean="0">
                <a:hlinkClick r:id="rId8"/>
              </a:rPr>
              <a:t>www.westernasset.com.br/pt/pdfs/whitepapers/esg-essentials-what-you-need-to-know-2018-04.pdf?v=1</a:t>
            </a:r>
            <a:endParaRPr lang="pt-BR" dirty="0" smtClean="0"/>
          </a:p>
          <a:p>
            <a:r>
              <a:rPr lang="pt-BR" dirty="0" smtClean="0"/>
              <a:t>Emerging Risks</a:t>
            </a:r>
          </a:p>
          <a:p>
            <a:r>
              <a:rPr lang="pt-BR" dirty="0">
                <a:hlinkClick r:id="rId9"/>
              </a:rPr>
              <a:t>https://theactuarymagazine.org/identifying-emerging-risks</a:t>
            </a:r>
            <a:r>
              <a:rPr lang="pt-BR" dirty="0" smtClean="0">
                <a:hlinkClick r:id="rId9"/>
              </a:rPr>
              <a:t>/</a:t>
            </a:r>
            <a:endParaRPr lang="pt-BR" dirty="0" smtClean="0"/>
          </a:p>
          <a:p>
            <a:r>
              <a:rPr lang="pt-BR" dirty="0" smtClean="0"/>
              <a:t>Business Continuity Management</a:t>
            </a:r>
          </a:p>
          <a:p>
            <a:r>
              <a:rPr lang="pt-BR" dirty="0">
                <a:hlinkClick r:id="rId10"/>
              </a:rPr>
              <a:t>http://</a:t>
            </a:r>
            <a:r>
              <a:rPr lang="pt-BR" dirty="0" smtClean="0">
                <a:hlinkClick r:id="rId10"/>
              </a:rPr>
              <a:t>www.cimaglobal.com/Documents/ImportedDocuments/Tech_mag_business_continuity_sept06.pdf</a:t>
            </a:r>
            <a:endParaRPr lang="pt-B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19296" y="44624"/>
            <a:ext cx="6745192" cy="1404000"/>
          </a:xfrm>
          <a:solidFill>
            <a:schemeClr val="bg1">
              <a:lumMod val="50000"/>
              <a:alpha val="3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2800" dirty="0" smtClean="0"/>
              <a:t>Clique nos links e tenho uma visão mais aprofundada dos tópicos.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08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1"/>
          <a:stretch/>
        </p:blipFill>
        <p:spPr>
          <a:xfrm>
            <a:off x="3777" y="0"/>
            <a:ext cx="9140223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2019</a:t>
            </a:r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6093296"/>
            <a:ext cx="9144000" cy="757242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Brumadinho (Brasil, 2019)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9" r="1852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015808" y="-4727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2018</a:t>
            </a:r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6093296"/>
            <a:ext cx="9144000" cy="757242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</a:rPr>
              <a:t>Ponte </a:t>
            </a:r>
            <a:r>
              <a:rPr lang="pt-BR" dirty="0" smtClean="0">
                <a:solidFill>
                  <a:schemeClr val="bg1"/>
                </a:solidFill>
              </a:rPr>
              <a:t>Morandi (Itália, 2018</a:t>
            </a:r>
            <a:r>
              <a:rPr lang="pt-BR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30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1" r="3855"/>
          <a:stretch/>
        </p:blipFill>
        <p:spPr>
          <a:xfrm>
            <a:off x="0" y="0"/>
            <a:ext cx="9144000" cy="685053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2018</a:t>
            </a:r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6093296"/>
            <a:ext cx="9144000" cy="757242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</a:rPr>
              <a:t>Ponte </a:t>
            </a:r>
            <a:r>
              <a:rPr lang="pt-BR" dirty="0" smtClean="0">
                <a:solidFill>
                  <a:schemeClr val="bg1"/>
                </a:solidFill>
              </a:rPr>
              <a:t>Florida (EUA, </a:t>
            </a:r>
            <a:r>
              <a:rPr lang="pt-BR" dirty="0">
                <a:solidFill>
                  <a:schemeClr val="bg1"/>
                </a:solidFill>
              </a:rPr>
              <a:t>2018)</a:t>
            </a:r>
          </a:p>
        </p:txBody>
      </p:sp>
    </p:spTree>
    <p:extLst>
      <p:ext uri="{BB962C8B-B14F-4D97-AF65-F5344CB8AC3E}">
        <p14:creationId xmlns:p14="http://schemas.microsoft.com/office/powerpoint/2010/main" val="12456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8"/>
          <a:stretch/>
        </p:blipFill>
        <p:spPr>
          <a:xfrm>
            <a:off x="0" y="-4728"/>
            <a:ext cx="9144000" cy="686272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015808" y="-4727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2018</a:t>
            </a:r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6093296"/>
            <a:ext cx="9144000" cy="757242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Viaduto Marginal Pinheiros (Brasil, 2018</a:t>
            </a:r>
            <a:r>
              <a:rPr lang="pt-BR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26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r="167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2018</a:t>
            </a:r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6093296"/>
            <a:ext cx="9144000" cy="757242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</a:rPr>
              <a:t>Ponte Chirajara (</a:t>
            </a:r>
            <a:r>
              <a:rPr lang="pt-BR" dirty="0" smtClean="0">
                <a:solidFill>
                  <a:schemeClr val="bg1"/>
                </a:solidFill>
              </a:rPr>
              <a:t>Colombia, </a:t>
            </a:r>
            <a:r>
              <a:rPr lang="pt-BR" dirty="0">
                <a:solidFill>
                  <a:schemeClr val="bg1"/>
                </a:solidFill>
              </a:rPr>
              <a:t>2018)</a:t>
            </a:r>
          </a:p>
        </p:txBody>
      </p:sp>
    </p:spTree>
    <p:extLst>
      <p:ext uri="{BB962C8B-B14F-4D97-AF65-F5344CB8AC3E}">
        <p14:creationId xmlns:p14="http://schemas.microsoft.com/office/powerpoint/2010/main" val="31539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/>
          <a:stretch/>
        </p:blipFill>
        <p:spPr>
          <a:xfrm>
            <a:off x="1" y="0"/>
            <a:ext cx="9190512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015808" y="-4727"/>
            <a:ext cx="2160240" cy="1470025"/>
          </a:xfrm>
          <a:prstGeom prst="rect">
            <a:avLst/>
          </a:prstGeom>
          <a:solidFill>
            <a:srgbClr val="FF0066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2018</a:t>
            </a:r>
            <a:endParaRPr lang="pt-BR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6093296"/>
            <a:ext cx="9144000" cy="757242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Rodovia dos Tamoios (Brasil, 2018</a:t>
            </a:r>
            <a:r>
              <a:rPr lang="pt-BR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99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453</Words>
  <Application>Microsoft Office PowerPoint</Application>
  <PresentationFormat>On-screen Show (4:3)</PresentationFormat>
  <Paragraphs>135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Risco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AGCS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Palestra POLI-USP</dc:title>
  <dc:creator>Nero Zanotti</dc:creator>
  <cp:lastModifiedBy>Nero Zanotti</cp:lastModifiedBy>
  <cp:revision>40</cp:revision>
  <dcterms:created xsi:type="dcterms:W3CDTF">2019-05-09T20:00:10Z</dcterms:created>
  <dcterms:modified xsi:type="dcterms:W3CDTF">2019-05-16T02:10:42Z</dcterms:modified>
</cp:coreProperties>
</file>