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537" r:id="rId3"/>
    <p:sldId id="479" r:id="rId4"/>
    <p:sldId id="480" r:id="rId5"/>
    <p:sldId id="481" r:id="rId6"/>
    <p:sldId id="482" r:id="rId7"/>
    <p:sldId id="483" r:id="rId8"/>
    <p:sldId id="494" r:id="rId9"/>
    <p:sldId id="495" r:id="rId10"/>
    <p:sldId id="496" r:id="rId11"/>
    <p:sldId id="497" r:id="rId12"/>
    <p:sldId id="550" r:id="rId13"/>
    <p:sldId id="551" r:id="rId14"/>
    <p:sldId id="498" r:id="rId15"/>
    <p:sldId id="552" r:id="rId16"/>
    <p:sldId id="499" r:id="rId17"/>
    <p:sldId id="538" r:id="rId18"/>
    <p:sldId id="501" r:id="rId19"/>
    <p:sldId id="502" r:id="rId20"/>
    <p:sldId id="503" r:id="rId21"/>
    <p:sldId id="504" r:id="rId22"/>
    <p:sldId id="541" r:id="rId23"/>
    <p:sldId id="540" r:id="rId24"/>
    <p:sldId id="507" r:id="rId25"/>
    <p:sldId id="508" r:id="rId26"/>
    <p:sldId id="506" r:id="rId27"/>
    <p:sldId id="542" r:id="rId28"/>
    <p:sldId id="539" r:id="rId29"/>
    <p:sldId id="543" r:id="rId30"/>
    <p:sldId id="511" r:id="rId31"/>
    <p:sldId id="512" r:id="rId32"/>
    <p:sldId id="513" r:id="rId33"/>
    <p:sldId id="544" r:id="rId34"/>
    <p:sldId id="514" r:id="rId35"/>
    <p:sldId id="518" r:id="rId36"/>
    <p:sldId id="519" r:id="rId37"/>
    <p:sldId id="520" r:id="rId38"/>
    <p:sldId id="521" r:id="rId39"/>
    <p:sldId id="522" r:id="rId40"/>
    <p:sldId id="545" r:id="rId41"/>
    <p:sldId id="523" r:id="rId42"/>
    <p:sldId id="546" r:id="rId43"/>
    <p:sldId id="524" r:id="rId44"/>
    <p:sldId id="525" r:id="rId45"/>
    <p:sldId id="547" r:id="rId46"/>
    <p:sldId id="548" r:id="rId47"/>
    <p:sldId id="549" r:id="rId48"/>
    <p:sldId id="526" r:id="rId49"/>
    <p:sldId id="527" r:id="rId50"/>
    <p:sldId id="528" r:id="rId51"/>
    <p:sldId id="529" r:id="rId52"/>
    <p:sldId id="531" r:id="rId53"/>
    <p:sldId id="532" r:id="rId54"/>
    <p:sldId id="553" r:id="rId55"/>
    <p:sldId id="533" r:id="rId56"/>
    <p:sldId id="534" r:id="rId57"/>
  </p:sldIdLst>
  <p:sldSz cx="9144000" cy="6858000" type="screen4x3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004" cy="498367"/>
          </a:xfrm>
          <a:prstGeom prst="rect">
            <a:avLst/>
          </a:prstGeom>
        </p:spPr>
        <p:txBody>
          <a:bodyPr vert="horz" lIns="88651" tIns="44326" rIns="88651" bIns="4432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463" y="1"/>
            <a:ext cx="2972004" cy="498367"/>
          </a:xfrm>
          <a:prstGeom prst="rect">
            <a:avLst/>
          </a:prstGeom>
        </p:spPr>
        <p:txBody>
          <a:bodyPr vert="horz" lIns="88651" tIns="44326" rIns="88651" bIns="44326" rtlCol="0"/>
          <a:lstStyle>
            <a:lvl1pPr algn="r">
              <a:defRPr sz="1200"/>
            </a:lvl1pPr>
          </a:lstStyle>
          <a:p>
            <a:fld id="{14020285-834A-478A-9F96-766715DA0B23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48908"/>
            <a:ext cx="2972004" cy="498367"/>
          </a:xfrm>
          <a:prstGeom prst="rect">
            <a:avLst/>
          </a:prstGeom>
        </p:spPr>
        <p:txBody>
          <a:bodyPr vert="horz" lIns="88651" tIns="44326" rIns="88651" bIns="4432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463" y="9448908"/>
            <a:ext cx="2972004" cy="498367"/>
          </a:xfrm>
          <a:prstGeom prst="rect">
            <a:avLst/>
          </a:prstGeom>
        </p:spPr>
        <p:txBody>
          <a:bodyPr vert="horz" lIns="88651" tIns="44326" rIns="88651" bIns="44326" rtlCol="0" anchor="b"/>
          <a:lstStyle>
            <a:lvl1pPr algn="r">
              <a:defRPr sz="1200"/>
            </a:lvl1pPr>
          </a:lstStyle>
          <a:p>
            <a:fld id="{EA025993-55E9-4352-9A10-16411B5D0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309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6027" tIns="48014" rIns="96027" bIns="4801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7364"/>
          </a:xfrm>
          <a:prstGeom prst="rect">
            <a:avLst/>
          </a:prstGeom>
        </p:spPr>
        <p:txBody>
          <a:bodyPr vert="horz" lIns="96027" tIns="48014" rIns="96027" bIns="48014" rtlCol="0"/>
          <a:lstStyle>
            <a:lvl1pPr algn="r">
              <a:defRPr sz="1300"/>
            </a:lvl1pPr>
          </a:lstStyle>
          <a:p>
            <a:fld id="{01BADFF0-FE7E-4967-B32A-7A7285B543A4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27" tIns="48014" rIns="96027" bIns="4801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24955"/>
            <a:ext cx="5486400" cy="4476274"/>
          </a:xfrm>
          <a:prstGeom prst="rect">
            <a:avLst/>
          </a:prstGeom>
        </p:spPr>
        <p:txBody>
          <a:bodyPr vert="horz" lIns="96027" tIns="48014" rIns="96027" bIns="4801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6027" tIns="48014" rIns="96027" bIns="4801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6027" tIns="48014" rIns="96027" bIns="48014" rtlCol="0" anchor="b"/>
          <a:lstStyle>
            <a:lvl1pPr algn="r">
              <a:defRPr sz="1300"/>
            </a:lvl1pPr>
          </a:lstStyle>
          <a:p>
            <a:fld id="{A84577F0-1A4C-4EAA-8557-F1E407AB60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8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E43B-0B98-4765-BE3D-8CE72DF8D04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0E-88A0-470B-84EB-8992A3D9A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99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E43B-0B98-4765-BE3D-8CE72DF8D04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0E-88A0-470B-84EB-8992A3D9A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39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E43B-0B98-4765-BE3D-8CE72DF8D04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0E-88A0-470B-84EB-8992A3D9A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E43B-0B98-4765-BE3D-8CE72DF8D04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0E-88A0-470B-84EB-8992A3D9A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22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E43B-0B98-4765-BE3D-8CE72DF8D04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0E-88A0-470B-84EB-8992A3D9A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68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E43B-0B98-4765-BE3D-8CE72DF8D04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0E-88A0-470B-84EB-8992A3D9A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35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E43B-0B98-4765-BE3D-8CE72DF8D04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0E-88A0-470B-84EB-8992A3D9A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74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E43B-0B98-4765-BE3D-8CE72DF8D04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0E-88A0-470B-84EB-8992A3D9A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70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E43B-0B98-4765-BE3D-8CE72DF8D04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0E-88A0-470B-84EB-8992A3D9A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43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E43B-0B98-4765-BE3D-8CE72DF8D04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0E-88A0-470B-84EB-8992A3D9A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18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E43B-0B98-4765-BE3D-8CE72DF8D04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0E-88A0-470B-84EB-8992A3D9A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59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9E43B-0B98-4765-BE3D-8CE72DF8D04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5C0E-88A0-470B-84EB-8992A3D9A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87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0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0" fontAlgn="base" hangingPunct="0">
              <a:spcAft>
                <a:spcPct val="0"/>
              </a:spcAft>
              <a:defRPr/>
            </a:pPr>
            <a:endParaRPr lang="en-US" sz="3600" b="1" dirty="0" smtClean="0"/>
          </a:p>
          <a:p>
            <a:pPr lvl="0" eaLnBrk="0" fontAlgn="base" hangingPunct="0">
              <a:spcAft>
                <a:spcPct val="0"/>
              </a:spcAft>
              <a:defRPr/>
            </a:pPr>
            <a:r>
              <a:rPr lang="en-US" sz="3600" b="1" dirty="0" smtClean="0"/>
              <a:t>LES </a:t>
            </a:r>
            <a:r>
              <a:rPr lang="en-US" sz="3600" b="1" dirty="0"/>
              <a:t>0667 – </a:t>
            </a:r>
            <a:r>
              <a:rPr lang="en-US" sz="3600" b="1" dirty="0" err="1"/>
              <a:t>Gestão</a:t>
            </a:r>
            <a:r>
              <a:rPr lang="en-US" sz="3600" b="1" dirty="0"/>
              <a:t> </a:t>
            </a:r>
            <a:r>
              <a:rPr lang="en-US" sz="3600" b="1" dirty="0" smtClean="0"/>
              <a:t>de </a:t>
            </a:r>
            <a:r>
              <a:rPr lang="en-US" sz="3600" b="1" dirty="0" err="1" smtClean="0"/>
              <a:t>Negócios</a:t>
            </a:r>
            <a:r>
              <a:rPr lang="en-US" sz="3600" b="1" dirty="0" smtClean="0"/>
              <a:t> </a:t>
            </a:r>
            <a:r>
              <a:rPr lang="en-US" sz="3600" b="1" dirty="0" err="1"/>
              <a:t>Agroindustriais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371599" y="5013176"/>
            <a:ext cx="6400800" cy="1320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600" b="1" dirty="0" smtClean="0">
              <a:solidFill>
                <a:schemeClr val="tx1"/>
              </a:solidFill>
            </a:endParaRPr>
          </a:p>
          <a:p>
            <a:r>
              <a:rPr lang="pt-BR" sz="3600" b="1" dirty="0" err="1" smtClean="0">
                <a:solidFill>
                  <a:schemeClr val="tx1"/>
                </a:solidFill>
              </a:rPr>
              <a:t>Profa</a:t>
            </a:r>
            <a:r>
              <a:rPr lang="pt-BR" sz="3600" b="1" dirty="0" smtClean="0">
                <a:solidFill>
                  <a:schemeClr val="tx1"/>
                </a:solidFill>
              </a:rPr>
              <a:t> Dra. Andréia Adami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5E559B-C2D3-43C9-8B61-F126CA90A90E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6120680" cy="365125"/>
          </a:xfrm>
        </p:spPr>
        <p:txBody>
          <a:bodyPr/>
          <a:lstStyle/>
          <a:p>
            <a:r>
              <a:rPr lang="pt-BR" dirty="0" smtClean="0"/>
              <a:t>- Análise Financeira</a:t>
            </a: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9BCD3E7-2118-42D5-A2EE-796DB5D5E628}" type="slidenum">
              <a:rPr lang="pt-BR" smtClean="0"/>
              <a:t>1</a:t>
            </a:fld>
            <a:endParaRPr lang="pt-BR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15106"/>
            <a:ext cx="63976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555"/>
            <a:ext cx="1258888" cy="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91680" y="297900"/>
            <a:ext cx="56886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Universidade de São Paulo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Escola Superior de Agricultura “Luiz de Queiroz”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Departamento de Economia, Administração e Sociologia</a:t>
            </a:r>
          </a:p>
        </p:txBody>
      </p:sp>
    </p:spTree>
    <p:extLst>
      <p:ext uri="{BB962C8B-B14F-4D97-AF65-F5344CB8AC3E}">
        <p14:creationId xmlns:p14="http://schemas.microsoft.com/office/powerpoint/2010/main" val="29860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Exercício 2 – Cálculo dos juros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99592" y="1340768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Para um financiamento de uma colhedora de café no valor de R$ 308.000,00, com um prazo de pagamento de </a:t>
            </a:r>
            <a:r>
              <a:rPr lang="pt-BR" sz="2000" dirty="0"/>
              <a:t>2</a:t>
            </a:r>
            <a:r>
              <a:rPr lang="pt-BR" sz="2000" dirty="0" smtClean="0"/>
              <a:t> anos, </a:t>
            </a:r>
            <a:r>
              <a:rPr lang="pt-BR" sz="2000" b="1" dirty="0" smtClean="0"/>
              <a:t>sem carência</a:t>
            </a:r>
            <a:r>
              <a:rPr lang="pt-BR" sz="2000" dirty="0" smtClean="0"/>
              <a:t>, calcule os juros a 4,5% a.a. e o valor da parcela total: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572000" y="3980601"/>
            <a:ext cx="4140301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Legenda:</a:t>
            </a:r>
          </a:p>
          <a:p>
            <a:endParaRPr lang="pt-BR" sz="1100" i="1" dirty="0" smtClean="0"/>
          </a:p>
          <a:p>
            <a:r>
              <a:rPr lang="pt-BR" b="1" i="1" dirty="0" err="1" smtClean="0"/>
              <a:t>JPPt</a:t>
            </a:r>
            <a:r>
              <a:rPr lang="pt-BR" i="1" dirty="0" smtClean="0"/>
              <a:t>: Juros Pagos no Período t</a:t>
            </a:r>
          </a:p>
          <a:p>
            <a:r>
              <a:rPr lang="pt-BR" i="1" dirty="0" smtClean="0"/>
              <a:t>VR</a:t>
            </a:r>
            <a:r>
              <a:rPr lang="pt-BR" b="1" i="1" baseline="-25000" dirty="0" smtClean="0"/>
              <a:t>t-1</a:t>
            </a:r>
            <a:r>
              <a:rPr lang="pt-BR" i="1" dirty="0" smtClean="0"/>
              <a:t>:: Valor Residual no  período </a:t>
            </a:r>
            <a:r>
              <a:rPr lang="pt-BR" i="1" dirty="0"/>
              <a:t>t-1</a:t>
            </a:r>
          </a:p>
          <a:p>
            <a:r>
              <a:rPr lang="pt-BR" b="1" i="1" dirty="0" smtClean="0"/>
              <a:t>i</a:t>
            </a:r>
            <a:r>
              <a:rPr lang="pt-BR" b="1" i="1" baseline="-25000" dirty="0" smtClean="0"/>
              <a:t>t</a:t>
            </a:r>
            <a:r>
              <a:rPr lang="pt-BR" i="1" dirty="0" smtClean="0"/>
              <a:t> : Taxa de juros anual efetivo no período t</a:t>
            </a:r>
            <a:endParaRPr lang="pt-BR" i="1" dirty="0"/>
          </a:p>
        </p:txBody>
      </p:sp>
      <p:sp>
        <p:nvSpPr>
          <p:cNvPr id="15" name="Retângulo 14"/>
          <p:cNvSpPr/>
          <p:nvPr/>
        </p:nvSpPr>
        <p:spPr>
          <a:xfrm>
            <a:off x="325799" y="3989784"/>
            <a:ext cx="3536471" cy="10010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325799" y="4294584"/>
                <a:ext cx="10412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𝐽𝑃𝑃𝑡</m:t>
                      </m:r>
                      <m:r>
                        <a:rPr lang="pt-BR" sz="20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99" y="4294584"/>
                <a:ext cx="1041247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827584" y="4142184"/>
                <a:ext cx="2834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3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BR" sz="2000" i="1" dirty="0"/>
                            <m:t>VR</m:t>
                          </m:r>
                          <m:r>
                            <m:rPr>
                              <m:nor/>
                            </m:rPr>
                            <a:rPr lang="pt-BR" sz="2000" b="1" i="1" baseline="-25000" dirty="0"/>
                            <m:t>t</m:t>
                          </m:r>
                          <m:r>
                            <m:rPr>
                              <m:nor/>
                            </m:rPr>
                            <a:rPr lang="pt-BR" sz="2000" b="1" i="1" baseline="-25000" dirty="0"/>
                            <m:t>−1</m:t>
                          </m:r>
                        </m:e>
                      </m:d>
                      <m:r>
                        <a:rPr lang="pt-BR" sz="3600" b="0" i="1" dirty="0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pt-BR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pt-BR" sz="3600" i="1" dirty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42184"/>
                <a:ext cx="2834149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/>
          <p:nvPr/>
        </p:nvSpPr>
        <p:spPr>
          <a:xfrm>
            <a:off x="323528" y="2988241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1600" dirty="0"/>
              <a:t>Trata-se d</a:t>
            </a:r>
            <a:r>
              <a:rPr lang="pt-BR" sz="1600" dirty="0" smtClean="0"/>
              <a:t>o </a:t>
            </a:r>
            <a:r>
              <a:rPr lang="pt-BR" sz="1600" dirty="0"/>
              <a:t>valor </a:t>
            </a:r>
            <a:r>
              <a:rPr lang="pt-BR" sz="1600" dirty="0" smtClean="0"/>
              <a:t>do </a:t>
            </a:r>
            <a:r>
              <a:rPr lang="pt-BR" sz="1600" dirty="0"/>
              <a:t>juro </a:t>
            </a:r>
            <a:r>
              <a:rPr lang="pt-BR" sz="1600" dirty="0" smtClean="0"/>
              <a:t>(% a.a.) cobrado </a:t>
            </a:r>
            <a:r>
              <a:rPr lang="pt-BR" sz="1600" dirty="0"/>
              <a:t>sobre o valor residual do financiamento dos últimos 12 meses.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723321" y="255258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990000"/>
                </a:solidFill>
              </a:rPr>
              <a:t>Juros Pagos no Período</a:t>
            </a:r>
            <a:endParaRPr lang="pt-BR" b="1" dirty="0">
              <a:solidFill>
                <a:srgbClr val="990000"/>
              </a:solidFill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3995936" y="433849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5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Exercício 2 – Cálculo dos </a:t>
            </a:r>
            <a:r>
              <a:rPr lang="pt-BR" dirty="0" smtClean="0"/>
              <a:t>juros (continuação)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99592" y="177281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Para um financiamento de uma colhedora de café no valor de R$ 308.000,00, com um prazo de </a:t>
            </a:r>
            <a:r>
              <a:rPr lang="pt-BR" dirty="0" smtClean="0"/>
              <a:t>pagamento </a:t>
            </a:r>
            <a:r>
              <a:rPr lang="pt-BR" dirty="0"/>
              <a:t>de 2 anos, </a:t>
            </a:r>
            <a:r>
              <a:rPr lang="pt-BR" b="1" dirty="0"/>
              <a:t>sem carência</a:t>
            </a:r>
            <a:r>
              <a:rPr lang="pt-BR" dirty="0"/>
              <a:t>, calcule os juros a 4,5% a.a. e o valor da parcela total:</a:t>
            </a:r>
          </a:p>
        </p:txBody>
      </p:sp>
    </p:spTree>
    <p:extLst>
      <p:ext uri="{BB962C8B-B14F-4D97-AF65-F5344CB8AC3E}">
        <p14:creationId xmlns:p14="http://schemas.microsoft.com/office/powerpoint/2010/main" val="28215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Exercício 2 – Cálculo dos </a:t>
            </a:r>
            <a:r>
              <a:rPr lang="pt-BR" dirty="0" smtClean="0"/>
              <a:t>juros (continuação)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99592" y="177281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Para um financiamento de uma colhedora de café no valor de R$ 308.000,00, com um prazo de </a:t>
            </a:r>
            <a:r>
              <a:rPr lang="pt-BR" dirty="0" smtClean="0"/>
              <a:t>pagamento </a:t>
            </a:r>
            <a:r>
              <a:rPr lang="pt-BR" dirty="0"/>
              <a:t>de 2 anos, </a:t>
            </a:r>
            <a:r>
              <a:rPr lang="pt-BR" b="1" dirty="0"/>
              <a:t>sem carência</a:t>
            </a:r>
            <a:r>
              <a:rPr lang="pt-BR" dirty="0"/>
              <a:t>, calcule os juros a 4,5% a.a. e o valor da parcela total: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819564" y="5734997"/>
            <a:ext cx="3712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R$ 13.860,00  = R$ 308.000,00 * 4,5%</a:t>
            </a:r>
          </a:p>
          <a:p>
            <a:r>
              <a:rPr lang="pt-BR" dirty="0" smtClean="0"/>
              <a:t>R$ 6.930,00= R$ 154.000,00 * 4,5%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968822" y="5268181"/>
            <a:ext cx="183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Cálculo dos juros: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5280404"/>
            <a:ext cx="281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Cálculo da parcela principal: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83568" y="5937768"/>
            <a:ext cx="344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308.000,00 / (2-0) = R$ 154.000,00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02728" y="4898849"/>
            <a:ext cx="108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Resposta: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2234409" y="6236281"/>
            <a:ext cx="102407" cy="146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737221" y="6412686"/>
            <a:ext cx="99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Carência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31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Exercício 2 – Cálculo dos </a:t>
            </a:r>
            <a:r>
              <a:rPr lang="pt-BR" dirty="0" smtClean="0"/>
              <a:t>juros (continuação)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971600" y="2736178"/>
          <a:ext cx="7272808" cy="151216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64096"/>
                <a:gridCol w="1690161"/>
                <a:gridCol w="1364870"/>
                <a:gridCol w="1462361"/>
                <a:gridCol w="1891320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Parcela Principal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Juros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Parcela Total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Saldo Devedor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26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Ano 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308.000,00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360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Ano 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   154.000,00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R$   13.860,00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R$   167.860,00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R$             154.000,00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26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Ano 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   154.000,00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  6.930,00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160.930,00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R$                              - 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899592" y="177281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Para um financiamento de uma colhedora de café no valor de R$ 308.000,00, com um prazo de </a:t>
            </a:r>
            <a:r>
              <a:rPr lang="pt-BR" dirty="0" smtClean="0"/>
              <a:t>pagamento </a:t>
            </a:r>
            <a:r>
              <a:rPr lang="pt-BR" dirty="0"/>
              <a:t>de 2 anos, </a:t>
            </a:r>
            <a:r>
              <a:rPr lang="pt-BR" b="1" dirty="0"/>
              <a:t>sem carência</a:t>
            </a:r>
            <a:r>
              <a:rPr lang="pt-BR" dirty="0"/>
              <a:t>, calcule os juros a 4,5% a.a. e o valor da parcela total: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819564" y="5734997"/>
            <a:ext cx="3712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R$ 13.860,00  = R$ 308.000,00 * 4,5%</a:t>
            </a:r>
          </a:p>
          <a:p>
            <a:r>
              <a:rPr lang="pt-BR" dirty="0" smtClean="0"/>
              <a:t>R$ 6.930,00= R$ 154.000,00 * 4,5%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968822" y="5268181"/>
            <a:ext cx="183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Cálculo dos juros: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5280404"/>
            <a:ext cx="281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Cálculo da parcela principal: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83568" y="5937768"/>
            <a:ext cx="344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308.000,00 / (2-0) = R$ 154.000,00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02728" y="4898849"/>
            <a:ext cx="108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Resposta: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2234409" y="6236281"/>
            <a:ext cx="102407" cy="146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737221" y="6412686"/>
            <a:ext cx="99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Carência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33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Exercício </a:t>
            </a:r>
            <a:r>
              <a:rPr lang="pt-BR" dirty="0" smtClean="0"/>
              <a:t>3 </a:t>
            </a:r>
            <a:r>
              <a:rPr lang="pt-BR" dirty="0"/>
              <a:t>– Cálculo dos </a:t>
            </a:r>
            <a:r>
              <a:rPr lang="pt-BR" dirty="0" smtClean="0"/>
              <a:t>juros (com carência):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99592" y="177281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Para um financiamento de uma colhedora de café no valor de R$ 308.000,00, com um prazo de </a:t>
            </a:r>
            <a:r>
              <a:rPr lang="pt-BR" dirty="0" smtClean="0"/>
              <a:t>pagamento </a:t>
            </a:r>
            <a:r>
              <a:rPr lang="pt-BR" dirty="0"/>
              <a:t>de </a:t>
            </a:r>
            <a:r>
              <a:rPr lang="pt-BR" dirty="0" smtClean="0"/>
              <a:t>4 anos e carência de 2 anos, </a:t>
            </a:r>
            <a:r>
              <a:rPr lang="pt-BR" dirty="0"/>
              <a:t>calcule os juros a 4,5% a.a. e o valor da parcela total: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819564" y="5838362"/>
            <a:ext cx="3712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R$ 13.860,00  = R$ 308.000,00 * 4,5%</a:t>
            </a:r>
          </a:p>
          <a:p>
            <a:r>
              <a:rPr lang="pt-BR" dirty="0" smtClean="0"/>
              <a:t>R$ 6.930,00= R$ 154.000,00 * 4,5%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759982" y="5365160"/>
            <a:ext cx="183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Cálculo dos juros: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40041" y="5740879"/>
            <a:ext cx="281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Cálculo da parcela principal: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97090" y="6161528"/>
            <a:ext cx="330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308.000,00 / 4-2 = R$ 154.000,00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02728" y="5186881"/>
            <a:ext cx="108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Resposta: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99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Exercício </a:t>
            </a:r>
            <a:r>
              <a:rPr lang="pt-BR" dirty="0" smtClean="0"/>
              <a:t>3 </a:t>
            </a:r>
            <a:r>
              <a:rPr lang="pt-BR" dirty="0"/>
              <a:t>– Cálculo dos </a:t>
            </a:r>
            <a:r>
              <a:rPr lang="pt-BR" dirty="0" smtClean="0"/>
              <a:t>juros (com carência):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99592" y="177281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Para um financiamento de uma colhedora de café no valor de R$ 308.000,00, com um prazo de </a:t>
            </a:r>
            <a:r>
              <a:rPr lang="pt-BR" dirty="0" smtClean="0"/>
              <a:t>pagamento </a:t>
            </a:r>
            <a:r>
              <a:rPr lang="pt-BR" dirty="0"/>
              <a:t>de </a:t>
            </a:r>
            <a:r>
              <a:rPr lang="pt-BR" dirty="0" smtClean="0"/>
              <a:t>4 anos e carência de 2 anos, </a:t>
            </a:r>
            <a:r>
              <a:rPr lang="pt-BR" dirty="0"/>
              <a:t>calcule os juros a 4,5% a.a. e o valor da parcela total: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956546" y="2924944"/>
          <a:ext cx="7264400" cy="211986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09600"/>
                <a:gridCol w="1663700"/>
                <a:gridCol w="1663700"/>
                <a:gridCol w="1663700"/>
                <a:gridCol w="1663700"/>
              </a:tblGrid>
              <a:tr h="85303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</a:rPr>
                        <a:t>Parcela Principal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Juros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Parcela Total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Saldo Devedor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64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Ano 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u="none" strike="noStrike">
                          <a:effectLst/>
                        </a:rPr>
                        <a:t> R$       308.000,00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64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Ano 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R$ 13.860,00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R$ 13.860,00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u="none" strike="noStrike">
                          <a:effectLst/>
                        </a:rPr>
                        <a:t> R$       308.000,00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64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Ano 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R$ 13.860,00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R$ 13.860,00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u="none" strike="noStrike">
                          <a:effectLst/>
                        </a:rPr>
                        <a:t> R$       308.000,00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64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Ano 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R$ 154.000,00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R$ 13.860,00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R$ 167.860,00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u="none" strike="noStrike">
                          <a:effectLst/>
                        </a:rPr>
                        <a:t> R$       154.000,00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64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Ano 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R$ 154.000,00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R$ 6.930,00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R$ 160.930,00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u="none" strike="noStrike" dirty="0">
                          <a:effectLst/>
                        </a:rPr>
                        <a:t> R$                       - 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819564" y="5838362"/>
            <a:ext cx="3712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R$ 13.860,00  = R$ 308.000,00 * 4,5%</a:t>
            </a:r>
          </a:p>
          <a:p>
            <a:r>
              <a:rPr lang="pt-BR" dirty="0" smtClean="0"/>
              <a:t>R$ 6.930,00= R$ 154.000,00 * 4,5%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759982" y="5365160"/>
            <a:ext cx="183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Cálculo dos juros: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40041" y="5740879"/>
            <a:ext cx="281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Cálculo da parcela principal: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97090" y="6161528"/>
            <a:ext cx="330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308.000,00 / 4-2 = R$ 154.000,00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02728" y="5186881"/>
            <a:ext cx="108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Resposta: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0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125760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dirty="0" smtClean="0"/>
              <a:t>Qual foi a melhor opção de financiamento (2 anos sem carência ou 4 anos (2 anos de carência)?</a:t>
            </a:r>
            <a:endParaRPr lang="pt-BR" sz="28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8" y="1196752"/>
            <a:ext cx="880472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11559" y="1383147"/>
            <a:ext cx="95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Opção 1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11560" y="3789040"/>
            <a:ext cx="95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Opção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125760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dirty="0"/>
              <a:t>Exercício </a:t>
            </a:r>
            <a:r>
              <a:rPr lang="pt-BR" sz="2800" dirty="0" smtClean="0"/>
              <a:t>4 </a:t>
            </a:r>
            <a:r>
              <a:rPr lang="pt-BR" sz="2800" dirty="0"/>
              <a:t>– </a:t>
            </a:r>
            <a:r>
              <a:rPr lang="pt-BR" sz="2800" dirty="0" smtClean="0"/>
              <a:t>Qual foi a melhor opção de financiamento (2 anos sem carência ou 4 anos (2 anos de carência)?</a:t>
            </a:r>
            <a:endParaRPr lang="pt-BR" sz="28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8" y="1196752"/>
            <a:ext cx="880472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059832" y="4024395"/>
            <a:ext cx="511256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Dependendo do fluxo de caixa da empresa, é melhor a opção 2, a empresa teria dois anos de fôlego para juntar dinheiro para pagar a parcela principal. 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11559" y="1383147"/>
            <a:ext cx="95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Opção 1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11560" y="3789040"/>
            <a:ext cx="95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Opção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92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95536" y="1700808"/>
            <a:ext cx="8382000" cy="4906963"/>
          </a:xfrm>
        </p:spPr>
        <p:txBody>
          <a:bodyPr/>
          <a:lstStyle/>
          <a:p>
            <a:pPr algn="just"/>
            <a:r>
              <a:rPr lang="pt-BR" sz="2800" dirty="0"/>
              <a:t>À</a:t>
            </a:r>
            <a:r>
              <a:rPr lang="pt-BR" sz="2800" dirty="0" smtClean="0"/>
              <a:t> </a:t>
            </a:r>
            <a:r>
              <a:rPr lang="pt-BR" sz="2800" dirty="0" smtClean="0"/>
              <a:t>vista ou </a:t>
            </a:r>
            <a:r>
              <a:rPr lang="pt-BR" sz="2800" dirty="0"/>
              <a:t>à</a:t>
            </a:r>
            <a:r>
              <a:rPr lang="pt-BR" sz="2800" dirty="0" smtClean="0"/>
              <a:t> prazo, o primeiro passo é avaliar </a:t>
            </a:r>
            <a:r>
              <a:rPr lang="pt-BR" sz="2800" dirty="0"/>
              <a:t>a viabilidade </a:t>
            </a:r>
            <a:r>
              <a:rPr lang="pt-BR" sz="2800" dirty="0" smtClean="0"/>
              <a:t>econômica do </a:t>
            </a:r>
            <a:r>
              <a:rPr lang="pt-BR" sz="2800" dirty="0"/>
              <a:t>bem para a cultura </a:t>
            </a:r>
            <a:r>
              <a:rPr lang="pt-BR" sz="2800" dirty="0" smtClean="0"/>
              <a:t>(isto é, se a cultura comporta tal investimento).</a:t>
            </a:r>
            <a:endParaRPr lang="pt-BR" sz="2800" dirty="0"/>
          </a:p>
          <a:p>
            <a:pPr algn="just"/>
            <a:r>
              <a:rPr lang="pt-BR" sz="2800" dirty="0" smtClean="0"/>
              <a:t>Outro ponto é se o produtor tem esse capital disponível. No caso de possuir esse capital, ele tem que avaliar as condições do financiamento </a:t>
            </a:r>
            <a:r>
              <a:rPr lang="pt-BR" sz="2800" i="1" dirty="0" smtClean="0"/>
              <a:t>versus</a:t>
            </a:r>
            <a:r>
              <a:rPr lang="pt-BR" sz="2800" dirty="0" smtClean="0"/>
              <a:t> o valor </a:t>
            </a:r>
            <a:r>
              <a:rPr lang="pt-BR" sz="2800" dirty="0"/>
              <a:t>à</a:t>
            </a:r>
            <a:r>
              <a:rPr lang="pt-BR" sz="2800" dirty="0" smtClean="0"/>
              <a:t> vista. </a:t>
            </a:r>
          </a:p>
          <a:p>
            <a:pPr algn="just"/>
            <a:r>
              <a:rPr lang="pt-BR" sz="2800" dirty="0" smtClean="0"/>
              <a:t>Na ausência de capital próprio, ele deve avaliar a sua capacidade de pagamento das parcelas.</a:t>
            </a:r>
          </a:p>
          <a:p>
            <a:endParaRPr lang="pt-BR" sz="2800" dirty="0" smtClean="0"/>
          </a:p>
          <a:p>
            <a:pPr lvl="1"/>
            <a:endParaRPr lang="pt-BR" sz="2400" dirty="0" smtClean="0"/>
          </a:p>
          <a:p>
            <a:pPr lvl="1"/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“À VISTA OU À PRAZO”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73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6248400" cy="685799"/>
          </a:xfrm>
        </p:spPr>
        <p:txBody>
          <a:bodyPr/>
          <a:lstStyle/>
          <a:p>
            <a:pPr algn="l"/>
            <a:r>
              <a:rPr lang="pt-BR" sz="2400" dirty="0" smtClean="0"/>
              <a:t>A vista ou a prazo?</a:t>
            </a:r>
            <a:endParaRPr lang="pt-BR" sz="2400" dirty="0"/>
          </a:p>
        </p:txBody>
      </p:sp>
      <p:sp>
        <p:nvSpPr>
          <p:cNvPr id="23" name="Retângulo 22"/>
          <p:cNvSpPr/>
          <p:nvPr/>
        </p:nvSpPr>
        <p:spPr>
          <a:xfrm>
            <a:off x="5110162" y="1676400"/>
            <a:ext cx="372903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Valor à vista</a:t>
            </a:r>
          </a:p>
          <a:p>
            <a:pPr algn="ctr"/>
            <a:r>
              <a:rPr lang="pt-BR" sz="2800" b="1" i="1" dirty="0"/>
              <a:t>d</a:t>
            </a:r>
            <a:r>
              <a:rPr lang="pt-BR" sz="2800" b="1" i="1" dirty="0" smtClean="0"/>
              <a:t>o bem</a:t>
            </a:r>
            <a:endParaRPr lang="pt-BR" sz="2800" b="1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84141" y="5334000"/>
            <a:ext cx="3277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Legenda:</a:t>
            </a:r>
          </a:p>
          <a:p>
            <a:endParaRPr lang="pt-BR" sz="900" i="1" dirty="0" smtClean="0"/>
          </a:p>
          <a:p>
            <a:r>
              <a:rPr lang="pt-BR" sz="1200" b="1" i="1" dirty="0" err="1" smtClean="0"/>
              <a:t>VPPt</a:t>
            </a:r>
            <a:r>
              <a:rPr lang="pt-BR" sz="1200" i="1" dirty="0" smtClean="0"/>
              <a:t>: Valor Presente da Parcela no período t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3146" y="3951804"/>
            <a:ext cx="3536471" cy="1001018"/>
          </a:xfrm>
          <a:prstGeom prst="rect">
            <a:avLst/>
          </a:prstGeom>
          <a:solidFill>
            <a:srgbClr val="9AE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1128710" y="4208283"/>
                <a:ext cx="10048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𝑉𝑃𝐹</m:t>
                      </m:r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10" y="4208283"/>
                <a:ext cx="1004890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818546" y="3939877"/>
                <a:ext cx="1905000" cy="936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pt-BR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pt-BR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𝑉𝑃𝑃𝑡</m:t>
                          </m:r>
                        </m:e>
                      </m:nary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546" y="3939877"/>
                <a:ext cx="1905000" cy="9369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694133" y="1752600"/>
            <a:ext cx="349686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Valor Presente do Financiamento (VPF)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7946" y="3200400"/>
            <a:ext cx="313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Refere-se a soma do valor presente das parcelas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348363" y="1364011"/>
                <a:ext cx="7120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i="1" smtClean="0">
                          <a:latin typeface="Cambria Math"/>
                          <a:ea typeface="Cambria Math"/>
                        </a:rPr>
                        <m:t>≤</m:t>
                      </m:r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363" y="1364011"/>
                <a:ext cx="712054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394091" y="2101074"/>
                <a:ext cx="7120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i="1" smtClean="0">
                          <a:latin typeface="Cambria Math"/>
                          <a:ea typeface="Cambria Math"/>
                        </a:rPr>
                        <m:t>≥</m:t>
                      </m:r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091" y="2101074"/>
                <a:ext cx="712054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1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908720"/>
            <a:ext cx="8229600" cy="54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b="1" dirty="0" smtClean="0"/>
          </a:p>
          <a:p>
            <a:pPr algn="l"/>
            <a:r>
              <a:rPr lang="pt-BR" sz="3600" b="1" dirty="0" smtClean="0"/>
              <a:t>Roteiro:</a:t>
            </a:r>
          </a:p>
          <a:p>
            <a:pPr algn="l"/>
            <a:r>
              <a:rPr lang="pt-BR" sz="3600" b="1" dirty="0"/>
              <a:t>1) </a:t>
            </a:r>
            <a:r>
              <a:rPr lang="pt-BR" sz="3600" b="1" dirty="0" smtClean="0"/>
              <a:t>Financiamento de um bem agrícola;</a:t>
            </a:r>
            <a:endParaRPr lang="pt-BR" sz="3600" b="1" dirty="0"/>
          </a:p>
          <a:p>
            <a:pPr algn="l"/>
            <a:r>
              <a:rPr lang="pt-BR" sz="3600" b="1" dirty="0" smtClean="0"/>
              <a:t>2) Crédito Rural;</a:t>
            </a:r>
            <a:endParaRPr lang="pt-BR" sz="3600" b="1" dirty="0"/>
          </a:p>
          <a:p>
            <a:pPr algn="l"/>
            <a:r>
              <a:rPr lang="pt-BR" sz="3600" b="1" dirty="0" smtClean="0"/>
              <a:t>3) </a:t>
            </a:r>
            <a:r>
              <a:rPr lang="pt-BR" sz="3600" b="1" dirty="0"/>
              <a:t>Risco em projetos de </a:t>
            </a:r>
            <a:r>
              <a:rPr lang="pt-BR" sz="3600" b="1" dirty="0" smtClean="0"/>
              <a:t>investimento.</a:t>
            </a:r>
            <a:endParaRPr lang="pt-BR" sz="3600" b="1" dirty="0"/>
          </a:p>
          <a:p>
            <a:pPr algn="l"/>
            <a:endParaRPr lang="pt-BR" sz="3600" b="1" dirty="0" smtClean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5E559B-C2D3-43C9-8B61-F126CA90A90E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6120680" cy="365125"/>
          </a:xfrm>
        </p:spPr>
        <p:txBody>
          <a:bodyPr/>
          <a:lstStyle/>
          <a:p>
            <a:r>
              <a:rPr lang="pt-BR" dirty="0" smtClean="0"/>
              <a:t>- Análise Financeira</a:t>
            </a: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9BCD3E7-2118-42D5-A2EE-796DB5D5E62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7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Quando o custo de oportunidade é menor que a taxa de financiamento – o pagamento a vista é mais viável:</a:t>
            </a:r>
          </a:p>
          <a:p>
            <a:pPr lvl="1"/>
            <a:r>
              <a:rPr lang="pt-BR" sz="2400" dirty="0" smtClean="0"/>
              <a:t>JUROS = 4,5%; Custo de Oportunidade = 4%</a:t>
            </a:r>
          </a:p>
          <a:p>
            <a:pPr marL="457200" lvl="1" indent="0">
              <a:buNone/>
            </a:pPr>
            <a:endParaRPr lang="pt-BR" dirty="0" smtClean="0"/>
          </a:p>
          <a:p>
            <a:r>
              <a:rPr lang="pt-BR" dirty="0" smtClean="0"/>
              <a:t>Quando o </a:t>
            </a:r>
            <a:r>
              <a:rPr lang="pt-BR" dirty="0"/>
              <a:t>custo de oportunidade é maior que a taxa de </a:t>
            </a:r>
            <a:r>
              <a:rPr lang="pt-BR" dirty="0" smtClean="0"/>
              <a:t>financiamento – é viável tomar o investimento:</a:t>
            </a:r>
          </a:p>
          <a:p>
            <a:pPr lvl="1"/>
            <a:r>
              <a:rPr lang="pt-BR" sz="2400" dirty="0" smtClean="0"/>
              <a:t>Juros </a:t>
            </a:r>
            <a:r>
              <a:rPr lang="pt-BR" sz="2400" dirty="0"/>
              <a:t>= </a:t>
            </a:r>
            <a:r>
              <a:rPr lang="pt-BR" sz="2400" dirty="0" smtClean="0"/>
              <a:t>4,5% ; Custo de Oportunidade = 6%</a:t>
            </a:r>
            <a:endParaRPr lang="pt-BR" sz="2400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à vista ou à prazo?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88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Exercício: </a:t>
            </a:r>
            <a:br>
              <a:rPr lang="pt-BR" dirty="0" smtClean="0"/>
            </a:br>
            <a:r>
              <a:rPr lang="pt-BR" i="1" dirty="0" smtClean="0"/>
              <a:t>financiamento de uma máquina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51720" y="2420888"/>
            <a:ext cx="5184576" cy="1146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EXERCÍCIO NO STOA DE FINANCIAMENTO É PARA SER ENTREGUE NA AULA: 25/06</a:t>
            </a:r>
            <a:r>
              <a:rPr lang="pt-BR" sz="4000" dirty="0" smtClean="0"/>
              <a:t>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9653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39552" y="692696"/>
            <a:ext cx="510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CONCEITOS BÁSICO DA POLÍTICA DE CRÉDITO RURAL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43619" y="857598"/>
            <a:ext cx="656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2017/18: lançamento 07/06 (juros mais em conta)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1787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07969" y="40248"/>
            <a:ext cx="672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2018/19: lançamento 05/06 (juros mais em conta)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24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4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de Recursos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747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 smtClean="0"/>
              <a:t>Recursos controlados:</a:t>
            </a:r>
          </a:p>
          <a:p>
            <a:r>
              <a:rPr lang="pt-BR" dirty="0" smtClean="0"/>
              <a:t>Operações com recursos obrigatórios, ou com subvenção do Ministério da Fazenda. </a:t>
            </a:r>
          </a:p>
          <a:p>
            <a:pPr lvl="1" algn="just">
              <a:buFont typeface="Wingdings" pitchFamily="2" charset="2"/>
              <a:buChar char="ü"/>
            </a:pPr>
            <a:endParaRPr lang="pt-BR" sz="2600" dirty="0" smtClean="0"/>
          </a:p>
          <a:p>
            <a:pPr lvl="1" algn="just">
              <a:buFont typeface="Wingdings" pitchFamily="2" charset="2"/>
              <a:buChar char="ü"/>
            </a:pPr>
            <a:r>
              <a:rPr lang="pt-BR" sz="2600" dirty="0" smtClean="0"/>
              <a:t>As instituições financeiras tem por obrigação reaplicar uma parte dos recursos de alguns investimentos e operações de crédito para o crédito rural. Estes juros podem ser subsidiados pelo governo.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2600" dirty="0" smtClean="0"/>
              <a:t>Os recursos devem ser destinados para: </a:t>
            </a:r>
            <a:r>
              <a:rPr lang="pt-BR" sz="2600" dirty="0"/>
              <a:t>Pronaf, </a:t>
            </a:r>
            <a:r>
              <a:rPr lang="en-US" sz="2600" dirty="0"/>
              <a:t>PROGER Rural,</a:t>
            </a:r>
            <a:r>
              <a:rPr lang="pt-BR" sz="2600" dirty="0"/>
              <a:t> Cooperativas, Desconto de Duplicata Rural e </a:t>
            </a:r>
            <a:r>
              <a:rPr lang="pt-BR" sz="2600" dirty="0" smtClean="0"/>
              <a:t>NPR, entre outros.</a:t>
            </a:r>
            <a:endParaRPr lang="pt-BR" sz="26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651767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pt-BR" dirty="0" smtClean="0"/>
              <a:t>: Bacen (2018), MAPA (2018) e Lourenço (2010)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52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de Recursos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b="1" dirty="0" smtClean="0"/>
              <a:t>Recursos Livres: </a:t>
            </a:r>
          </a:p>
          <a:p>
            <a:r>
              <a:rPr lang="pt-BR" dirty="0" smtClean="0"/>
              <a:t>Recursos próprios das instituições financeiras (juros livres) e/ou de fundos, programas e linhas de crédito especificas. Dessa forma: </a:t>
            </a:r>
          </a:p>
          <a:p>
            <a:pPr lvl="1" algn="just">
              <a:buFont typeface="Wingdings" pitchFamily="2" charset="2"/>
              <a:buChar char="ü"/>
            </a:pPr>
            <a:endParaRPr lang="pt-BR" dirty="0" smtClean="0"/>
          </a:p>
          <a:p>
            <a:pPr lvl="1" algn="just">
              <a:buFont typeface="Wingdings" pitchFamily="2" charset="2"/>
              <a:buChar char="ü"/>
            </a:pPr>
            <a:r>
              <a:rPr lang="pt-BR" dirty="0" smtClean="0"/>
              <a:t>As instituições financeiras são livres definir que juros trabalharem.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dirty="0" smtClean="0"/>
              <a:t>Encargos </a:t>
            </a:r>
            <a:r>
              <a:rPr lang="pt-BR" dirty="0"/>
              <a:t>financeiros devem ser compatibilizados com as taxas de captação;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dirty="0"/>
              <a:t>Admitem-se bancos múltiplos sem carteira comercial e bancos de investimento para financiamento de custeio.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609329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pt-BR" dirty="0" smtClean="0"/>
              <a:t>: Bacen (2018), MAPA (2018) e Lourenço (2010)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07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27"/>
            <a:ext cx="9144000" cy="683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Entender as principais linhas de financiamento que são oferecidas a nível governamental: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Custeio Agrícola</a:t>
            </a:r>
          </a:p>
          <a:p>
            <a:pPr lvl="1"/>
            <a:r>
              <a:rPr lang="pt-BR" dirty="0" smtClean="0"/>
              <a:t>Comercialização</a:t>
            </a:r>
          </a:p>
          <a:p>
            <a:pPr lvl="1"/>
            <a:r>
              <a:rPr lang="pt-BR" dirty="0" smtClean="0"/>
              <a:t>Investimentos</a:t>
            </a:r>
          </a:p>
          <a:p>
            <a:pPr lvl="1"/>
            <a:r>
              <a:rPr lang="pt-BR" dirty="0"/>
              <a:t>Pronaf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55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692696"/>
            <a:ext cx="510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CONCEITOS BÁSICO DA POLÍTICA DE CRÉDITO RURAL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19905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692696"/>
            <a:ext cx="510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CONCEITOS BÁSICO DA POLÍTICA DE CRÉDITO RURAL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38" y="1617260"/>
            <a:ext cx="8242461" cy="465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Financiamento de um bem agrícola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Crédito Para custeio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609329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pt-BR" dirty="0" smtClean="0"/>
              <a:t>: Bacen (2018), MAPA (2018) e Lourenço (2010)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72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Custeio Agrícola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dirty="0" smtClean="0"/>
              <a:t>aquisição de insumos, antecipadamente em relação ao ciclo para as operações denominadas de pré-custeio;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despesas de soca e </a:t>
            </a:r>
            <a:r>
              <a:rPr lang="pt-BR" dirty="0" err="1"/>
              <a:t>ressoca</a:t>
            </a:r>
            <a:r>
              <a:rPr lang="pt-BR" dirty="0"/>
              <a:t> de cana-de-açúcar, abrangendo os tratos culturais, a colheita e os replantios parciais</a:t>
            </a:r>
            <a:r>
              <a:rPr lang="pt-BR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aquisição </a:t>
            </a:r>
            <a:r>
              <a:rPr lang="pt-BR" dirty="0"/>
              <a:t>se silos (bags), limitada a 5% (cinco por cento) do valor do custeio;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609329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pt-BR" dirty="0" smtClean="0"/>
              <a:t>: Bacen (2014), MAPA (2014) e Lourenço (2010)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56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Custeio Pecuário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4000" dirty="0"/>
              <a:t>aquisição de insumos, em qualquer época do ano</a:t>
            </a:r>
            <a:r>
              <a:rPr lang="pt-BR" sz="40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4000" dirty="0" smtClean="0"/>
              <a:t>aquisição </a:t>
            </a:r>
            <a:r>
              <a:rPr lang="pt-BR" sz="4000" dirty="0"/>
              <a:t>de leitões, quando se tratar de empreendimento conduzido por suinocultor independente</a:t>
            </a:r>
            <a:r>
              <a:rPr lang="pt-BR" sz="4000" dirty="0" smtClean="0"/>
              <a:t>;</a:t>
            </a:r>
            <a:endParaRPr lang="pt-BR" sz="4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609329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pt-BR" dirty="0" smtClean="0"/>
              <a:t>: Bacen (2014), MAPA (2014) e Lourenço (2010)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92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Crédito Para comercialização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609329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pt-BR" dirty="0" smtClean="0"/>
              <a:t>: Bacen (2014), MAPA (2014) e Lourenço (2010)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87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Financiamento para Comercialização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Modalidades de Operações de Giro:</a:t>
            </a:r>
          </a:p>
          <a:p>
            <a:r>
              <a:rPr lang="pt-BR" dirty="0"/>
              <a:t>– </a:t>
            </a:r>
            <a:r>
              <a:rPr lang="pt-BR" dirty="0" err="1"/>
              <a:t>Pré</a:t>
            </a:r>
            <a:r>
              <a:rPr lang="pt-BR" dirty="0"/>
              <a:t>-comercialização</a:t>
            </a:r>
          </a:p>
          <a:p>
            <a:r>
              <a:rPr lang="pt-BR" dirty="0"/>
              <a:t>– Desconto de NPR/DR</a:t>
            </a:r>
          </a:p>
          <a:p>
            <a:r>
              <a:rPr lang="pt-BR" dirty="0"/>
              <a:t>– A adiantamentos a cooperados</a:t>
            </a:r>
          </a:p>
          <a:p>
            <a:r>
              <a:rPr lang="pt-BR" dirty="0"/>
              <a:t>– Empréstimos do Governo Federal (EGF)</a:t>
            </a:r>
          </a:p>
          <a:p>
            <a:r>
              <a:rPr lang="pt-BR" dirty="0"/>
              <a:t>– Linha Especial de Crédito (</a:t>
            </a:r>
            <a:r>
              <a:rPr lang="pt-BR" dirty="0" err="1"/>
              <a:t>rec.obrigatórios</a:t>
            </a:r>
            <a:r>
              <a:rPr lang="pt-BR" dirty="0"/>
              <a:t>)</a:t>
            </a:r>
          </a:p>
          <a:p>
            <a:r>
              <a:rPr lang="pt-BR" dirty="0"/>
              <a:t>– Linhas do </a:t>
            </a:r>
            <a:r>
              <a:rPr lang="pt-BR" dirty="0" err="1"/>
              <a:t>Funcafé</a:t>
            </a:r>
            <a:endParaRPr lang="pt-BR" dirty="0"/>
          </a:p>
          <a:p>
            <a:r>
              <a:rPr lang="pt-BR" dirty="0"/>
              <a:t>– Financiamento de proteção de preços e prêmios de </a:t>
            </a:r>
            <a:r>
              <a:rPr lang="pt-BR" dirty="0" smtClean="0"/>
              <a:t>risco de </a:t>
            </a:r>
            <a:r>
              <a:rPr lang="pt-BR" dirty="0"/>
              <a:t>equalização de preços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630932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pt-BR" dirty="0" smtClean="0"/>
              <a:t>: Bacen (2018), MAPA (2018) e Lourenço (2010)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59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Crédito Para investimento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83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Investimento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Construção</a:t>
            </a:r>
            <a:r>
              <a:rPr lang="pt-BR" sz="2400" dirty="0"/>
              <a:t>, reforma ou ampliação de benfeitorias </a:t>
            </a:r>
            <a:r>
              <a:rPr lang="pt-BR" sz="2400" dirty="0" smtClean="0"/>
              <a:t>e instalações </a:t>
            </a:r>
            <a:r>
              <a:rPr lang="pt-BR" sz="2400" dirty="0"/>
              <a:t>permanentes;</a:t>
            </a:r>
          </a:p>
          <a:p>
            <a:pPr marL="0" indent="0">
              <a:buNone/>
            </a:pPr>
            <a:r>
              <a:rPr lang="pt-BR" sz="2400" dirty="0" smtClean="0"/>
              <a:t>Aquisição </a:t>
            </a:r>
            <a:r>
              <a:rPr lang="pt-BR" sz="2400" dirty="0"/>
              <a:t>de máquinas e equipamentos de </a:t>
            </a:r>
            <a:r>
              <a:rPr lang="pt-BR" sz="2400" dirty="0" smtClean="0"/>
              <a:t>provável duração </a:t>
            </a:r>
            <a:r>
              <a:rPr lang="pt-BR" sz="2400" dirty="0"/>
              <a:t>útil superior a 5 (cinco) anos;</a:t>
            </a:r>
          </a:p>
          <a:p>
            <a:pPr marL="0" indent="0">
              <a:buNone/>
            </a:pPr>
            <a:r>
              <a:rPr lang="pt-BR" sz="2400" dirty="0" smtClean="0"/>
              <a:t>Obras </a:t>
            </a:r>
            <a:r>
              <a:rPr lang="pt-BR" sz="2400" dirty="0"/>
              <a:t>de irrigação, </a:t>
            </a:r>
            <a:r>
              <a:rPr lang="pt-BR" sz="2400" dirty="0" err="1"/>
              <a:t>açudagem</a:t>
            </a:r>
            <a:r>
              <a:rPr lang="pt-BR" sz="2400" dirty="0"/>
              <a:t>, drenagem, proteção </a:t>
            </a:r>
            <a:r>
              <a:rPr lang="pt-BR" sz="2400" dirty="0" smtClean="0"/>
              <a:t>e recuperação </a:t>
            </a:r>
            <a:r>
              <a:rPr lang="pt-BR" sz="2400" dirty="0"/>
              <a:t>do solo;</a:t>
            </a:r>
          </a:p>
          <a:p>
            <a:pPr marL="0" indent="0">
              <a:buNone/>
            </a:pPr>
            <a:r>
              <a:rPr lang="pt-BR" sz="2400" dirty="0" smtClean="0"/>
              <a:t>Desmatamento</a:t>
            </a:r>
            <a:r>
              <a:rPr lang="pt-BR" sz="2400" dirty="0"/>
              <a:t>, destoca, florestamento </a:t>
            </a:r>
            <a:r>
              <a:rPr lang="pt-BR" sz="2400" dirty="0" smtClean="0"/>
              <a:t>e reflorestamento</a:t>
            </a:r>
            <a:r>
              <a:rPr lang="pt-BR" sz="2400" dirty="0"/>
              <a:t>;</a:t>
            </a:r>
          </a:p>
          <a:p>
            <a:pPr marL="0" indent="0">
              <a:buNone/>
            </a:pPr>
            <a:r>
              <a:rPr lang="pt-BR" sz="2400" dirty="0" smtClean="0"/>
              <a:t>Formação </a:t>
            </a:r>
            <a:r>
              <a:rPr lang="pt-BR" sz="2400" dirty="0"/>
              <a:t>de lavouras permanentes;</a:t>
            </a:r>
          </a:p>
          <a:p>
            <a:pPr marL="0" indent="0">
              <a:buNone/>
            </a:pPr>
            <a:r>
              <a:rPr lang="pt-BR" sz="2400" dirty="0" smtClean="0"/>
              <a:t>Formação </a:t>
            </a:r>
            <a:r>
              <a:rPr lang="pt-BR" sz="2400" dirty="0"/>
              <a:t>ou recuperação de pastagens;</a:t>
            </a:r>
          </a:p>
          <a:p>
            <a:pPr marL="0" indent="0">
              <a:buNone/>
            </a:pPr>
            <a:r>
              <a:rPr lang="pt-BR" sz="2400" dirty="0" smtClean="0"/>
              <a:t>Eletrificação </a:t>
            </a:r>
            <a:r>
              <a:rPr lang="pt-BR" sz="2400" dirty="0"/>
              <a:t>e telefonia rural.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63813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pt-BR" dirty="0" smtClean="0"/>
              <a:t>: Bacen (2014), MAPA (2014) e Lourenço (2010)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87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Linhas de Investimento – Empresarial</a:t>
            </a:r>
            <a:br>
              <a:rPr lang="pt-BR" dirty="0" smtClean="0"/>
            </a:br>
            <a:r>
              <a:rPr lang="pt-BR" dirty="0" smtClean="0"/>
              <a:t> (safra 2018/19)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38" y="1617260"/>
            <a:ext cx="8242461" cy="465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Pronaf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72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41"/>
            <a:ext cx="8229600" cy="1143000"/>
          </a:xfrm>
        </p:spPr>
        <p:txBody>
          <a:bodyPr/>
          <a:lstStyle/>
          <a:p>
            <a:r>
              <a:rPr lang="pt-BR" dirty="0" smtClean="0"/>
              <a:t>Características gerais - PRONAF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O </a:t>
            </a:r>
            <a:r>
              <a:rPr lang="pt-BR" dirty="0"/>
              <a:t>Programa Nacional de Fortalecimento da Agricultura Familiar (Pronaf) destina-se a estimular a geração de renda e melhorar o uso da mão de obra familiar, por meio do financiamento de atividades e serviços rurais agropecuários e não agropecuários desenvolvidos em estabelecimento rural ou em áreas comunitárias </a:t>
            </a:r>
            <a:r>
              <a:rPr lang="pt-BR" dirty="0" smtClean="0"/>
              <a:t>próximas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Formas </a:t>
            </a:r>
            <a:r>
              <a:rPr lang="pt-BR" b="1" dirty="0"/>
              <a:t>de concessão</a:t>
            </a:r>
            <a:r>
              <a:rPr lang="pt-BR" dirty="0"/>
              <a:t>: individual, coletiva e </a:t>
            </a:r>
            <a:r>
              <a:rPr lang="pt-BR" dirty="0" smtClean="0"/>
              <a:t>grupal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 smtClean="0"/>
              <a:t>Prazos</a:t>
            </a:r>
            <a:r>
              <a:rPr lang="pt-BR" dirty="0"/>
              <a:t>: 2 a 10 anos</a:t>
            </a:r>
            <a:endParaRPr lang="pt-BR" sz="2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6520949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pt-BR" dirty="0" smtClean="0"/>
              <a:t>: Bacen (2014), MAPA (2014) e Lourenço (2010)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74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438945"/>
            <a:ext cx="6248400" cy="685799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Entendo um financiamento agrícola – principais variáveis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640371"/>
              </p:ext>
            </p:extLst>
          </p:nvPr>
        </p:nvGraphicFramePr>
        <p:xfrm>
          <a:off x="107504" y="1600200"/>
          <a:ext cx="8884096" cy="3830561"/>
        </p:xfrm>
        <a:graphic>
          <a:graphicData uri="http://schemas.openxmlformats.org/drawingml/2006/table">
            <a:tbl>
              <a:tblPr/>
              <a:tblGrid>
                <a:gridCol w="2026197"/>
                <a:gridCol w="6857899"/>
              </a:tblGrid>
              <a:tr h="903131">
                <a:tc>
                  <a:txBody>
                    <a:bodyPr/>
                    <a:lstStyle/>
                    <a:p>
                      <a:r>
                        <a:rPr lang="pt-BR" sz="1400" b="1" dirty="0"/>
                        <a:t>% </a:t>
                      </a:r>
                      <a:r>
                        <a:rPr lang="pt-BR" sz="1400" b="1" dirty="0" smtClean="0"/>
                        <a:t>Financiado: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Nem sempre</a:t>
                      </a:r>
                      <a:r>
                        <a:rPr lang="pt-BR" sz="1400" baseline="0" dirty="0" smtClean="0"/>
                        <a:t> o produtor consegue financiar  100% do seu bem, então ele terá que fazer um aporte a vista do implemento/máquina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</a:tr>
              <a:tr h="1161168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Prazos: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Normalmente, é o prazo total de pagamento do financiamento,</a:t>
                      </a:r>
                      <a:r>
                        <a:rPr lang="pt-BR" sz="1400" baseline="0" dirty="0" smtClean="0"/>
                        <a:t> normalmente varia de 48  meses e até 10/12 anos.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9FB"/>
                    </a:solidFill>
                  </a:tcPr>
                </a:tc>
              </a:tr>
              <a:tr h="329387">
                <a:tc>
                  <a:txBody>
                    <a:bodyPr/>
                    <a:lstStyle/>
                    <a:p>
                      <a:r>
                        <a:rPr lang="pt-BR" sz="1400" b="1" dirty="0"/>
                        <a:t>Valor</a:t>
                      </a:r>
                      <a:br>
                        <a:rPr lang="pt-BR" sz="1400" b="1" dirty="0"/>
                      </a:br>
                      <a:r>
                        <a:rPr lang="pt-BR" sz="1400" b="1" dirty="0" smtClean="0"/>
                        <a:t>Financiado: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Limite mínimo e máximo do valor a ser financiado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</a:tr>
              <a:tr h="823467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Carência: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Tempo (em</a:t>
                      </a:r>
                      <a:r>
                        <a:rPr lang="pt-BR" sz="1400" baseline="0" dirty="0" smtClean="0"/>
                        <a:t> meses) do qual o produtor não paga a parcela principal, somente os juros do financiamento. Há alguns financiamentos que nem o juro é pago durante o período de carência. Normalmente varia de 12 a 18 meses. 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9FB"/>
                    </a:solidFill>
                  </a:tcPr>
                </a:tc>
              </a:tr>
              <a:tr h="516075">
                <a:tc>
                  <a:txBody>
                    <a:bodyPr/>
                    <a:lstStyle/>
                    <a:p>
                      <a:r>
                        <a:rPr lang="pt-BR" sz="1400" b="1" dirty="0"/>
                        <a:t>Juros </a:t>
                      </a:r>
                      <a:r>
                        <a:rPr lang="pt-BR" sz="1400" b="1" dirty="0" smtClean="0"/>
                        <a:t>: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Taxa</a:t>
                      </a:r>
                      <a:r>
                        <a:rPr lang="pt-BR" sz="1400" baseline="0" dirty="0" smtClean="0"/>
                        <a:t> de juros (normalmente dada em % a.a.), taxa nominal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6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1880" y="18857"/>
            <a:ext cx="8229600" cy="1143000"/>
          </a:xfrm>
        </p:spPr>
        <p:txBody>
          <a:bodyPr/>
          <a:lstStyle/>
          <a:p>
            <a:r>
              <a:rPr lang="pt-BR" dirty="0" smtClean="0"/>
              <a:t>Características gerais - PRONAF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654646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pt-BR" dirty="0" smtClean="0"/>
              <a:t>: Bacen (2018) 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1858"/>
            <a:ext cx="8507288" cy="52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 gerais - PRONAF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/>
              <a:t>Beneficiários:</a:t>
            </a:r>
          </a:p>
          <a:p>
            <a:pPr marL="0" indent="0" algn="just">
              <a:buNone/>
            </a:pPr>
            <a:r>
              <a:rPr lang="pt-BR" sz="2400" dirty="0" smtClean="0"/>
              <a:t>Pessoas </a:t>
            </a:r>
            <a:r>
              <a:rPr lang="pt-BR" sz="2400" dirty="0"/>
              <a:t>que compõem as unidades familiares de produção rural e </a:t>
            </a:r>
            <a:r>
              <a:rPr lang="pt-BR" sz="2400" dirty="0" smtClean="0"/>
              <a:t>que comprovem </a:t>
            </a:r>
            <a:r>
              <a:rPr lang="pt-BR" sz="2400" dirty="0"/>
              <a:t>seu enquadramento com Declaração de Aptidão </a:t>
            </a:r>
            <a:r>
              <a:rPr lang="pt-BR" sz="2400" dirty="0" smtClean="0"/>
              <a:t>ao PRONAF</a:t>
            </a:r>
            <a:r>
              <a:rPr lang="pt-BR" sz="2400" dirty="0"/>
              <a:t>, expedida pelo INCRA.</a:t>
            </a:r>
          </a:p>
          <a:p>
            <a:pPr algn="just"/>
            <a:r>
              <a:rPr lang="pt-BR" sz="2400" dirty="0"/>
              <a:t> “Grupo A”: Primeiro crédito para assentados Reforma Agrária,</a:t>
            </a:r>
          </a:p>
          <a:p>
            <a:pPr algn="just"/>
            <a:r>
              <a:rPr lang="pt-BR" sz="2400" dirty="0"/>
              <a:t>beneficiados pelo crédito fundiário e vítimas de barragens</a:t>
            </a:r>
          </a:p>
          <a:p>
            <a:pPr algn="just"/>
            <a:r>
              <a:rPr lang="pt-BR" sz="2400" dirty="0"/>
              <a:t> Grupo “A-C” – Crédito de custeio para beneficiários do Grupo “A”</a:t>
            </a:r>
          </a:p>
          <a:p>
            <a:pPr algn="just"/>
            <a:r>
              <a:rPr lang="pt-BR" sz="2400" dirty="0"/>
              <a:t> “Grupo B”: </a:t>
            </a:r>
            <a:r>
              <a:rPr lang="pt-BR" sz="2400" dirty="0" err="1"/>
              <a:t>Minicrédito</a:t>
            </a:r>
            <a:r>
              <a:rPr lang="pt-BR" sz="2400" dirty="0"/>
              <a:t> rural (Redução da Pobreza) para </a:t>
            </a:r>
            <a:r>
              <a:rPr lang="pt-BR" sz="2400" dirty="0" smtClean="0"/>
              <a:t>aqueles Proprietários</a:t>
            </a:r>
            <a:r>
              <a:rPr lang="pt-BR" sz="2400" dirty="0"/>
              <a:t>, Posseiros, Residentes no local e Pequenos </a:t>
            </a:r>
            <a:r>
              <a:rPr lang="pt-BR" sz="2400" dirty="0" smtClean="0"/>
              <a:t>Proprietários com </a:t>
            </a:r>
            <a:r>
              <a:rPr lang="pt-BR" sz="2400" dirty="0"/>
              <a:t>renda bruta até R$ </a:t>
            </a:r>
            <a:r>
              <a:rPr lang="pt-BR" sz="2400" dirty="0" smtClean="0"/>
              <a:t>20.000 </a:t>
            </a:r>
            <a:r>
              <a:rPr lang="pt-BR" sz="2400" dirty="0"/>
              <a:t>e que não contratem trabalho assalariado </a:t>
            </a:r>
            <a:r>
              <a:rPr lang="pt-BR" sz="2400" dirty="0" smtClean="0"/>
              <a:t>permanente.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652324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pt-BR" dirty="0" smtClean="0"/>
              <a:t>: Bacen (2018), MAPA (2018) e Lourenço (2010)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24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 gerais - PRONAF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652324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pt-BR" dirty="0" smtClean="0"/>
              <a:t>: Bacen (2014), MAPA (2014) e Lourenço (2010)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8636"/>
            <a:ext cx="8229600" cy="1143000"/>
          </a:xfrm>
        </p:spPr>
        <p:txBody>
          <a:bodyPr/>
          <a:lstStyle/>
          <a:p>
            <a:r>
              <a:rPr lang="pt-BR" dirty="0" smtClean="0"/>
              <a:t>Resumo Crédito PRONAF 2017/18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3999" cy="58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051" y="14988"/>
            <a:ext cx="8229600" cy="1143000"/>
          </a:xfrm>
        </p:spPr>
        <p:txBody>
          <a:bodyPr/>
          <a:lstStyle/>
          <a:p>
            <a:r>
              <a:rPr lang="pt-BR" dirty="0"/>
              <a:t>Resumo Crédito PRONAF 2017/18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576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626"/>
            <a:ext cx="8229600" cy="1143000"/>
          </a:xfrm>
        </p:spPr>
        <p:txBody>
          <a:bodyPr/>
          <a:lstStyle/>
          <a:p>
            <a:r>
              <a:rPr lang="pt-BR" dirty="0"/>
              <a:t>Resumo Crédito PRONAF 2017/18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5627"/>
            <a:ext cx="8579296" cy="56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dirty="0"/>
              <a:t>Resumo Crédito PRONAF 2017/18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9036496" cy="587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dirty="0"/>
              <a:t>Resumo Crédito PRONAF 2017/18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203848" y="2693987"/>
            <a:ext cx="5254352" cy="147002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RISCO FINANCEIRO X ECONÔMICO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0240" cy="660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55776" y="5445224"/>
            <a:ext cx="192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Pagliuca, L.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10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7443" y="164666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RISCOS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7097"/>
            <a:ext cx="9144000" cy="534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0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471" y="0"/>
            <a:ext cx="8714017" cy="685799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Entendo um financiamento agrícola (Finame)</a:t>
            </a:r>
            <a:endParaRPr lang="pt-BR" sz="32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219775"/>
              </p:ext>
            </p:extLst>
          </p:nvPr>
        </p:nvGraphicFramePr>
        <p:xfrm>
          <a:off x="152400" y="739481"/>
          <a:ext cx="8686800" cy="6081985"/>
        </p:xfrm>
        <a:graphic>
          <a:graphicData uri="http://schemas.openxmlformats.org/drawingml/2006/table">
            <a:tbl>
              <a:tblPr/>
              <a:tblGrid>
                <a:gridCol w="1683296"/>
                <a:gridCol w="7003504"/>
              </a:tblGrid>
              <a:tr h="60289">
                <a:tc>
                  <a:txBody>
                    <a:bodyPr/>
                    <a:lstStyle/>
                    <a:p>
                      <a:endParaRPr lang="pt-BR" sz="3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300" dirty="0"/>
                    </a:p>
                  </a:txBody>
                  <a:tcPr marL="12858" marR="12858" marT="6429" marB="6429">
                    <a:lnL w="12700" cmpd="sng">
                      <a:noFill/>
                      <a:prstDash val="solid"/>
                    </a:lnL>
                  </a:tcPr>
                </a:tc>
              </a:tr>
              <a:tr h="177927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Características Gerais 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FINAME AGRÍCOLA (BNDES)</a:t>
                      </a:r>
                      <a:endParaRPr lang="pt-BR" sz="1400" dirty="0"/>
                    </a:p>
                  </a:txBody>
                  <a:tcPr marL="12858" marR="12858" marT="6429" marB="6429">
                    <a:lnL>
                      <a:noFill/>
                    </a:lnL>
                  </a:tcPr>
                </a:tc>
              </a:tr>
              <a:tr h="387056">
                <a:tc>
                  <a:txBody>
                    <a:bodyPr/>
                    <a:lstStyle/>
                    <a:p>
                      <a:r>
                        <a:rPr lang="pt-BR" sz="1400" b="1" dirty="0"/>
                        <a:t>Tipo do </a:t>
                      </a:r>
                      <a:br>
                        <a:rPr lang="pt-BR" sz="1400" b="1" dirty="0"/>
                      </a:br>
                      <a:r>
                        <a:rPr lang="pt-BR" sz="1400" b="1" dirty="0"/>
                        <a:t>Equipamento</a:t>
                      </a:r>
                      <a:r>
                        <a:rPr lang="pt-BR" sz="1400" dirty="0"/>
                        <a:t> </a:t>
                      </a:r>
                      <a:r>
                        <a:rPr lang="pt-BR" sz="1400" dirty="0" smtClean="0"/>
                        <a:t>: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Tratores, Colheitadeiras, Pulverizadores Automotrizes, Implementos e Grupo Geradores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DCE9FB"/>
                    </a:solidFill>
                  </a:tcPr>
                </a:tc>
              </a:tr>
              <a:tr h="329387">
                <a:tc>
                  <a:txBody>
                    <a:bodyPr/>
                    <a:lstStyle/>
                    <a:p>
                      <a:r>
                        <a:rPr lang="pt-BR" sz="1400" b="1" dirty="0"/>
                        <a:t>Ano do </a:t>
                      </a:r>
                      <a:br>
                        <a:rPr lang="pt-BR" sz="1400" b="1" dirty="0"/>
                      </a:br>
                      <a:r>
                        <a:rPr lang="pt-BR" sz="1400" b="1" dirty="0" smtClean="0"/>
                        <a:t>Equipamento: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Equipamentos Novos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</a:tr>
              <a:tr h="329387">
                <a:tc>
                  <a:txBody>
                    <a:bodyPr/>
                    <a:lstStyle/>
                    <a:p>
                      <a:r>
                        <a:rPr lang="pt-BR" sz="1400" b="1" dirty="0"/>
                        <a:t>Público </a:t>
                      </a:r>
                      <a:br>
                        <a:rPr lang="pt-BR" sz="1400" b="1" dirty="0"/>
                      </a:br>
                      <a:r>
                        <a:rPr lang="pt-BR" sz="1400" b="1" dirty="0" smtClean="0"/>
                        <a:t>Alvo: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Produtores Rurais (pessoas físicas ou jurídicas)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9FB"/>
                    </a:solidFill>
                  </a:tcPr>
                </a:tc>
              </a:tr>
              <a:tr h="903131">
                <a:tc>
                  <a:txBody>
                    <a:bodyPr/>
                    <a:lstStyle/>
                    <a:p>
                      <a:r>
                        <a:rPr lang="pt-BR" sz="1400" b="1" dirty="0"/>
                        <a:t>% </a:t>
                      </a:r>
                      <a:r>
                        <a:rPr lang="pt-BR" sz="1400" b="1" dirty="0" smtClean="0"/>
                        <a:t>Financiado: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Tratores, Colheitadeiras,  Pulverizadores Automotrizes, </a:t>
                      </a:r>
                      <a:br>
                        <a:rPr lang="pt-BR" sz="1400" dirty="0"/>
                      </a:br>
                      <a:r>
                        <a:rPr lang="pt-BR" sz="1400" dirty="0"/>
                        <a:t>Implementos </a:t>
                      </a:r>
                      <a:r>
                        <a:rPr lang="pt-BR" sz="1400" dirty="0" smtClean="0"/>
                        <a:t>e </a:t>
                      </a:r>
                      <a:r>
                        <a:rPr lang="pt-BR" sz="1400" dirty="0"/>
                        <a:t>Grupos Geradores: até 90%*</a:t>
                      </a:r>
                      <a:r>
                        <a:rPr lang="pt-BR" sz="1400" b="1" dirty="0"/>
                        <a:t/>
                      </a:r>
                      <a:br>
                        <a:rPr lang="pt-BR" sz="1400" b="1" dirty="0"/>
                      </a:br>
                      <a:r>
                        <a:rPr lang="pt-BR" sz="1400" dirty="0" smtClean="0"/>
                        <a:t>Demais </a:t>
                      </a:r>
                      <a:r>
                        <a:rPr lang="pt-BR" sz="1400" dirty="0"/>
                        <a:t>Implementos: até 80%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</a:tr>
              <a:tr h="1161168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Prazos: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Tratores e Implementos </a:t>
                      </a:r>
                      <a:r>
                        <a:rPr lang="pt-BR" sz="1400" dirty="0" smtClean="0"/>
                        <a:t>e </a:t>
                      </a:r>
                      <a:r>
                        <a:rPr lang="pt-BR" sz="1400" dirty="0"/>
                        <a:t>Grupos Geradores: até 72 meses </a:t>
                      </a:r>
                      <a:br>
                        <a:rPr lang="pt-BR" sz="1400" dirty="0"/>
                      </a:br>
                      <a:r>
                        <a:rPr lang="pt-BR" sz="1400" dirty="0" smtClean="0"/>
                        <a:t>Colheitadeiras </a:t>
                      </a:r>
                      <a:r>
                        <a:rPr lang="pt-BR" sz="1400" dirty="0"/>
                        <a:t>e Pulverizadores </a:t>
                      </a:r>
                      <a:br>
                        <a:rPr lang="pt-BR" sz="1400" dirty="0"/>
                      </a:br>
                      <a:r>
                        <a:rPr lang="pt-BR" sz="1400" dirty="0" smtClean="0"/>
                        <a:t>Automotrizes: </a:t>
                      </a:r>
                      <a:r>
                        <a:rPr lang="pt-BR" sz="1400" dirty="0"/>
                        <a:t>até 96 meses </a:t>
                      </a:r>
                      <a:br>
                        <a:rPr lang="pt-BR" sz="1400" dirty="0"/>
                      </a:br>
                      <a:r>
                        <a:rPr lang="pt-BR" sz="1400" dirty="0" smtClean="0"/>
                        <a:t>Demais </a:t>
                      </a:r>
                      <a:r>
                        <a:rPr lang="pt-BR" sz="1400" dirty="0"/>
                        <a:t>Implementos: até 48 meses*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9FB"/>
                    </a:solidFill>
                  </a:tcPr>
                </a:tc>
              </a:tr>
              <a:tr h="329387">
                <a:tc>
                  <a:txBody>
                    <a:bodyPr/>
                    <a:lstStyle/>
                    <a:p>
                      <a:r>
                        <a:rPr lang="pt-BR" sz="1400" b="1" dirty="0"/>
                        <a:t>Valor</a:t>
                      </a:r>
                      <a:br>
                        <a:rPr lang="pt-BR" sz="1400" b="1" dirty="0"/>
                      </a:br>
                      <a:r>
                        <a:rPr lang="pt-BR" sz="1400" b="1" dirty="0" smtClean="0"/>
                        <a:t>Financiado: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Mínimo: R$ 10.000,00</a:t>
                      </a:r>
                      <a:br>
                        <a:rPr lang="pt-BR" sz="1400" dirty="0"/>
                      </a:br>
                      <a:r>
                        <a:rPr lang="pt-BR" sz="1400" dirty="0"/>
                        <a:t>Máximo: sem limite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</a:tr>
              <a:tr h="823467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Carência: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Até 12 meses para Tratores, Implementos e Grupos Geradores</a:t>
                      </a:r>
                      <a:br>
                        <a:rPr lang="pt-BR" sz="1400" dirty="0"/>
                      </a:br>
                      <a:r>
                        <a:rPr lang="pt-BR" sz="1400" dirty="0" smtClean="0"/>
                        <a:t>Até </a:t>
                      </a:r>
                      <a:r>
                        <a:rPr lang="pt-BR" sz="1400" dirty="0"/>
                        <a:t>18 meses para Colheitadeiras e Pulverizadores Automotrizes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9FB"/>
                    </a:solidFill>
                  </a:tcPr>
                </a:tc>
              </a:tr>
              <a:tr h="516075">
                <a:tc>
                  <a:txBody>
                    <a:bodyPr/>
                    <a:lstStyle/>
                    <a:p>
                      <a:r>
                        <a:rPr lang="pt-BR" sz="1400" b="1" dirty="0"/>
                        <a:t>Juros </a:t>
                      </a:r>
                      <a:r>
                        <a:rPr lang="pt-BR" sz="1400" b="1" dirty="0" smtClean="0"/>
                        <a:t>: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No período de carência somente haverá pagamento de juros se o mesmo for maior que o período de amortização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</a:tr>
              <a:tr h="258037">
                <a:tc>
                  <a:txBody>
                    <a:bodyPr/>
                    <a:lstStyle/>
                    <a:p>
                      <a:r>
                        <a:rPr lang="pt-BR" sz="1400" b="1" dirty="0"/>
                        <a:t>Formas de </a:t>
                      </a:r>
                      <a:r>
                        <a:rPr lang="pt-BR" sz="1400" b="1" dirty="0" err="1"/>
                        <a:t>Pagto</a:t>
                      </a:r>
                      <a:r>
                        <a:rPr lang="pt-BR" sz="1400" b="1" dirty="0"/>
                        <a:t> </a:t>
                      </a:r>
                      <a:r>
                        <a:rPr lang="pt-BR" sz="1400" b="1" dirty="0" smtClean="0"/>
                        <a:t>: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Principal e Juros: Mensal / Semestral / Anual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9FB"/>
                    </a:solidFill>
                  </a:tcPr>
                </a:tc>
              </a:tr>
              <a:tr h="329387">
                <a:tc>
                  <a:txBody>
                    <a:bodyPr/>
                    <a:lstStyle/>
                    <a:p>
                      <a:r>
                        <a:rPr lang="pt-BR" sz="1400" b="1" dirty="0"/>
                        <a:t>Taxa </a:t>
                      </a:r>
                      <a:br>
                        <a:rPr lang="pt-BR" sz="1400" b="1" dirty="0"/>
                      </a:br>
                      <a:r>
                        <a:rPr lang="pt-BR" sz="1400" b="1" dirty="0" smtClean="0"/>
                        <a:t>praticada: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7,5</a:t>
                      </a:r>
                      <a:r>
                        <a:rPr lang="pt-BR" sz="1400" dirty="0"/>
                        <a:t>% a.a</a:t>
                      </a:r>
                      <a:r>
                        <a:rPr lang="pt-BR" sz="1400" dirty="0" smtClean="0"/>
                        <a:t>.</a:t>
                      </a:r>
                      <a:endParaRPr lang="pt-B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0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11972"/>
            <a:ext cx="9144001" cy="413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2051720" y="2000901"/>
            <a:ext cx="0" cy="425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403648" y="1530972"/>
            <a:ext cx="172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FLUXO DE CAIXA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919758" y="2426709"/>
            <a:ext cx="226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CUSTO DE PRODUÇÃO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6977988" y="128359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" y="627533"/>
            <a:ext cx="9018473" cy="8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189208" y="2527306"/>
            <a:ext cx="150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/>
              <a:t>“Curto Prazo”</a:t>
            </a:r>
            <a:endParaRPr lang="pt-BR" b="1" i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434399" y="3498816"/>
            <a:ext cx="159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/>
              <a:t>“Médio Prazo”</a:t>
            </a:r>
            <a:endParaRPr lang="pt-BR" b="1" i="1" dirty="0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7084121" y="271197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2051720" y="1196752"/>
            <a:ext cx="0" cy="239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7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REVISÃO DE CONCEITOS</a:t>
            </a:r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i="1" dirty="0" smtClean="0"/>
              <a:t>Taxa nominal x Taxa Real x Riscos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5E559B-C2D3-43C9-8B61-F126CA90A90E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612068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9BCD3E7-2118-42D5-A2EE-796DB5D5E628}" type="slidenum">
              <a:rPr lang="pt-BR" smtClean="0"/>
              <a:t>51</a:t>
            </a:fld>
            <a:endParaRPr lang="pt-BR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15106"/>
            <a:ext cx="63976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555"/>
            <a:ext cx="1258888" cy="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94302" y="131804"/>
            <a:ext cx="495539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Universidade de São Paulo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Escola Superior de Agricultura “Luiz de Queiroz”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Departamento de Economia, Administração e Sociologia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0667 – </a:t>
            </a:r>
            <a:r>
              <a:rPr lang="en-US" sz="1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Gestão</a:t>
            </a: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</a:t>
            </a:r>
            <a:r>
              <a:rPr lang="en-US" sz="1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Negócios</a:t>
            </a: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Agroindustriais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30579" y="212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FÓRMULA DOS JUROS</a:t>
            </a:r>
            <a:br>
              <a:rPr lang="pt-BR" dirty="0" smtClean="0"/>
            </a:br>
            <a:r>
              <a:rPr lang="pt-BR" i="1" dirty="0" smtClean="0"/>
              <a:t>NOMINAL X REAL X INFLAÇÃO</a:t>
            </a:r>
            <a:endParaRPr lang="pt-B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981200" y="1752600"/>
                <a:ext cx="47870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pt-BR" sz="40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pt-BR" sz="4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pt-BR" sz="4000" b="1" i="1" smtClean="0">
                              <a:latin typeface="Cambria Math"/>
                            </a:rPr>
                            <m:t>+ </m:t>
                          </m:r>
                          <m:r>
                            <a:rPr lang="pt-BR" sz="40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pt-BR" sz="4000" b="1" i="1" smtClean="0">
                              <a:latin typeface="Cambria Math"/>
                            </a:rPr>
                            <m:t>𝒓</m:t>
                          </m:r>
                        </m:sub>
                      </m:sSub>
                      <m:r>
                        <a:rPr lang="pt-BR" sz="40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pt-BR" sz="4000" b="1" i="1" smtClean="0">
                              <a:latin typeface="Cambria Math"/>
                            </a:rPr>
                            <m:t>𝒓𝒊𝒔𝒄𝒐</m:t>
                          </m:r>
                        </m:sub>
                      </m:sSub>
                    </m:oMath>
                  </m:oMathPara>
                </a14:m>
                <a:endParaRPr lang="pt-BR" sz="4000" b="1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752600"/>
                <a:ext cx="4787016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1524000" y="2971800"/>
            <a:ext cx="15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Taxa Nominal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352800" y="29718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Inflação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572000" y="2971800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Taxa Real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324853" y="28310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Risco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315274" y="2460486"/>
            <a:ext cx="0" cy="435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3437295" y="2460486"/>
            <a:ext cx="0" cy="435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4656495" y="2514600"/>
            <a:ext cx="0" cy="435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6553200" y="2362200"/>
            <a:ext cx="0" cy="435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585415" y="3711714"/>
                <a:ext cx="81013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3200" b="1" i="1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pt-BR" sz="3200" b="1" i="1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pt-BR" sz="32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) ∗(</m:t>
                              </m:r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pt-BR" sz="32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pt-BR" sz="3200" b="1" i="1" smtClean="0">
                                  <a:latin typeface="Cambria Math"/>
                                </a:rPr>
                                <m:t>𝒓</m:t>
                              </m:r>
                            </m:sub>
                          </m:sSub>
                        </m:e>
                      </m:d>
                      <m:r>
                        <a:rPr lang="pt-BR" sz="3200" b="1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pt-BR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pt-BR" sz="3200" b="1" i="1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pt-BR" sz="3200" b="1" i="1">
                              <a:latin typeface="Cambria Math"/>
                            </a:rPr>
                            <m:t>𝒓</m:t>
                          </m:r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𝒊𝒔𝒄𝒐</m:t>
                          </m:r>
                        </m:sub>
                      </m:sSub>
                      <m:r>
                        <a:rPr lang="pt-BR" sz="3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b="1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15" y="3711714"/>
                <a:ext cx="8101385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76799" y="34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FÓRMULA DOS JUROS</a:t>
            </a:r>
            <a:br>
              <a:rPr lang="pt-BR" dirty="0" smtClean="0"/>
            </a:br>
            <a:r>
              <a:rPr lang="pt-BR" i="1" dirty="0" smtClean="0"/>
              <a:t>NOMINAL X REAL X INFLAÇÃO</a:t>
            </a:r>
            <a:endParaRPr lang="pt-BR" i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524000" y="2971800"/>
            <a:ext cx="15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Taxa Nominal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352800" y="29718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Inflação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572000" y="2971800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Taxa Real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324853" y="28310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Risco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315274" y="2460486"/>
            <a:ext cx="0" cy="435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3437295" y="2460486"/>
            <a:ext cx="0" cy="435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4656495" y="2514600"/>
            <a:ext cx="0" cy="435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6553200" y="2362200"/>
            <a:ext cx="0" cy="435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304800" y="37338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2012, o cafeicultor consegui extrair uma rentabilidade de 37% nos últimos 24 meses (rentabilidade nominal). Dado uma inflação de 5,6% (nos últimos 24 meses – média), calcule a taxa real (retorno) dado que o risco é zero: 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780958" y="4982690"/>
                <a:ext cx="56212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b="1" dirty="0" smtClean="0">
                    <a:latin typeface="+mn-lt"/>
                  </a:rPr>
                  <a:t>(1+37%)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𝟓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𝟔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%</m:t>
                            </m:r>
                          </m:e>
                        </m:d>
                        <m:r>
                          <a:rPr lang="pt-BR" sz="2800" b="1" i="1" smtClean="0">
                            <a:latin typeface="Cambria Math"/>
                          </a:rPr>
                          <m:t>∗</m:t>
                        </m:r>
                        <m:d>
                          <m:dPr>
                            <m:ctrlP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pt-BR" sz="2800" b="1" i="1">
                                    <a:latin typeface="Cambria Math"/>
                                  </a:rPr>
                                  <m:t>𝒓</m:t>
                                </m:r>
                              </m:sub>
                            </m:sSub>
                          </m:e>
                        </m:d>
                      </m:e>
                      <m:sub/>
                    </m:sSub>
                  </m:oMath>
                </a14:m>
                <a:endParaRPr lang="pt-BR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958" y="4982690"/>
                <a:ext cx="5621282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169" t="-10465" b="-325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540907" y="1799511"/>
                <a:ext cx="81013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3200" b="1" i="1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pt-BR" sz="3200" b="1" i="1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pt-BR" sz="32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) ∗(</m:t>
                              </m:r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pt-BR" sz="32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pt-BR" sz="3200" b="1" i="1" smtClean="0">
                                  <a:latin typeface="Cambria Math"/>
                                </a:rPr>
                                <m:t>𝒓</m:t>
                              </m:r>
                            </m:sub>
                          </m:sSub>
                        </m:e>
                      </m:d>
                      <m:r>
                        <a:rPr lang="pt-BR" sz="3200" b="1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pt-BR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pt-BR" sz="3200" b="1" i="1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pt-BR" sz="3200" b="1" i="1">
                              <a:latin typeface="Cambria Math"/>
                            </a:rPr>
                            <m:t>𝒓</m:t>
                          </m:r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𝒊𝒔𝒄𝒐</m:t>
                          </m:r>
                        </m:sub>
                      </m:sSub>
                      <m:r>
                        <a:rPr lang="pt-BR" sz="3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b="1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07" y="1799511"/>
                <a:ext cx="810138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51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76799" y="34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FÓRMULA DOS JUROS</a:t>
            </a:r>
            <a:br>
              <a:rPr lang="pt-BR" dirty="0" smtClean="0"/>
            </a:br>
            <a:r>
              <a:rPr lang="pt-BR" i="1" dirty="0" smtClean="0"/>
              <a:t>NOMINAL X REAL X INFLAÇÃO</a:t>
            </a:r>
            <a:endParaRPr lang="pt-BR" i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524000" y="2971800"/>
            <a:ext cx="15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Taxa Nominal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352800" y="29718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Inflação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572000" y="2971800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Taxa Real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324853" y="28310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Risco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315274" y="2460486"/>
            <a:ext cx="0" cy="435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3437295" y="2460486"/>
            <a:ext cx="0" cy="435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4656495" y="2514600"/>
            <a:ext cx="0" cy="435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6553200" y="2362200"/>
            <a:ext cx="0" cy="435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304800" y="37338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2012, o cafeicultor consegui extrair uma rentabilidade de 37% nos últimos 24 meses (rentabilidade nominal). Dado uma inflação de 5,6% (nos últimos 24 meses – média), calcule a taxa real (retorno) dado que o risco é zero: 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780958" y="4982690"/>
                <a:ext cx="56212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b="1" dirty="0" smtClean="0">
                    <a:latin typeface="+mn-lt"/>
                  </a:rPr>
                  <a:t>(1+37%)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𝟓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𝟔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%</m:t>
                            </m:r>
                          </m:e>
                        </m:d>
                        <m:r>
                          <a:rPr lang="pt-BR" sz="2800" b="1" i="1" smtClean="0">
                            <a:latin typeface="Cambria Math"/>
                          </a:rPr>
                          <m:t>∗</m:t>
                        </m:r>
                        <m:d>
                          <m:dPr>
                            <m:ctrlP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pt-BR" sz="2800" b="1" i="1">
                                    <a:latin typeface="Cambria Math"/>
                                  </a:rPr>
                                  <m:t>𝒓</m:t>
                                </m:r>
                              </m:sub>
                            </m:sSub>
                          </m:e>
                        </m:d>
                      </m:e>
                      <m:sub/>
                    </m:sSub>
                  </m:oMath>
                </a14:m>
                <a:endParaRPr lang="pt-BR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958" y="4982690"/>
                <a:ext cx="5621282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169" t="-10465" b="-325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/>
              <p:cNvSpPr txBox="1"/>
              <p:nvPr/>
            </p:nvSpPr>
            <p:spPr>
              <a:xfrm>
                <a:off x="3352800" y="5638800"/>
                <a:ext cx="20152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1" i="1" smtClean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pt-BR" sz="3600" b="1" i="1" smtClean="0">
                            <a:latin typeface="Cambria Math"/>
                          </a:rPr>
                          <m:t>𝒓</m:t>
                        </m:r>
                      </m:sub>
                    </m:sSub>
                    <m:r>
                      <a:rPr lang="pt-BR" sz="36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3600" b="1" dirty="0" smtClean="0"/>
                  <a:t> </a:t>
                </a:r>
                <a:r>
                  <a:rPr lang="pt-BR" sz="3600" b="1" dirty="0" smtClean="0"/>
                  <a:t>30%</a:t>
                </a:r>
                <a:endParaRPr lang="pt-BR" sz="3600" b="1" dirty="0"/>
              </a:p>
            </p:txBody>
          </p:sp>
        </mc:Choice>
        <mc:Fallback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638800"/>
                <a:ext cx="201523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4151" r="-8157" b="-349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540907" y="1799511"/>
                <a:ext cx="81013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3200" b="1" i="1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pt-BR" sz="3200" b="1" i="1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pt-BR" sz="32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) ∗(</m:t>
                              </m:r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pt-BR" sz="32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pt-BR" sz="3200" b="1" i="1" smtClean="0">
                                  <a:latin typeface="Cambria Math"/>
                                </a:rPr>
                                <m:t>𝒓</m:t>
                              </m:r>
                            </m:sub>
                          </m:sSub>
                        </m:e>
                      </m:d>
                      <m:r>
                        <a:rPr lang="pt-BR" sz="3200" b="1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pt-BR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pt-BR" sz="3200" b="1" i="1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pt-BR" sz="3200" b="1" i="1">
                              <a:latin typeface="Cambria Math"/>
                            </a:rPr>
                            <m:t>𝒓</m:t>
                          </m:r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𝒊𝒔𝒄𝒐</m:t>
                          </m:r>
                        </m:sub>
                      </m:sSub>
                      <m:r>
                        <a:rPr lang="pt-BR" sz="3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b="1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07" y="1799511"/>
                <a:ext cx="810138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7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Qual cultura é mais rentável: SOJA OU TOMATE?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2680" y="1372414"/>
            <a:ext cx="8229600" cy="2232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u="sng" dirty="0"/>
              <a:t>Cultura da soja:</a:t>
            </a:r>
            <a:endParaRPr lang="pt-BR" sz="2000" dirty="0" smtClean="0"/>
          </a:p>
          <a:p>
            <a:r>
              <a:rPr lang="pt-BR" sz="2000" dirty="0" err="1" smtClean="0"/>
              <a:t>rr</a:t>
            </a:r>
            <a:r>
              <a:rPr lang="pt-BR" sz="2000" i="1" dirty="0" err="1" smtClean="0"/>
              <a:t>co</a:t>
            </a:r>
            <a:r>
              <a:rPr lang="pt-BR" sz="2000" dirty="0" smtClean="0"/>
              <a:t> </a:t>
            </a:r>
            <a:r>
              <a:rPr lang="pt-BR" sz="2000" i="1" baseline="-25000" dirty="0" smtClean="0"/>
              <a:t>soja</a:t>
            </a:r>
            <a:r>
              <a:rPr lang="pt-BR" sz="2000" dirty="0" smtClean="0"/>
              <a:t> = 15% (rentabilidade nominal)</a:t>
            </a:r>
          </a:p>
          <a:p>
            <a:r>
              <a:rPr lang="pt-BR" sz="2000" b="1" dirty="0" smtClean="0"/>
              <a:t>Risco </a:t>
            </a:r>
            <a:r>
              <a:rPr lang="pt-BR" sz="2000" b="1" dirty="0"/>
              <a:t>de rentabilidade: 5</a:t>
            </a:r>
            <a:r>
              <a:rPr lang="pt-BR" sz="2000" b="1" dirty="0" smtClean="0"/>
              <a:t>%</a:t>
            </a:r>
            <a:endParaRPr lang="pt-BR" sz="2000" b="1" dirty="0"/>
          </a:p>
          <a:p>
            <a:pPr marL="0" indent="0">
              <a:buNone/>
            </a:pPr>
            <a:r>
              <a:rPr lang="pt-BR" sz="1800" b="1" u="sng" dirty="0" smtClean="0"/>
              <a:t>Cultura </a:t>
            </a:r>
            <a:r>
              <a:rPr lang="pt-BR" sz="1800" b="1" u="sng" dirty="0"/>
              <a:t>do tomate</a:t>
            </a:r>
            <a:r>
              <a:rPr lang="pt-BR" sz="1800" b="1" u="sng" dirty="0" smtClean="0"/>
              <a:t>:</a:t>
            </a:r>
            <a:endParaRPr lang="pt-BR" sz="2000" dirty="0" smtClean="0"/>
          </a:p>
          <a:p>
            <a:r>
              <a:rPr lang="pt-BR" sz="2000" dirty="0" err="1"/>
              <a:t>rr</a:t>
            </a:r>
            <a:r>
              <a:rPr lang="pt-BR" sz="2000" i="1" dirty="0" err="1"/>
              <a:t>co</a:t>
            </a:r>
            <a:r>
              <a:rPr lang="pt-BR" sz="2000" dirty="0"/>
              <a:t> </a:t>
            </a:r>
            <a:r>
              <a:rPr lang="pt-BR" sz="2000" i="1" baseline="-25000" dirty="0" smtClean="0"/>
              <a:t>tomate</a:t>
            </a:r>
            <a:r>
              <a:rPr lang="pt-BR" sz="2000" dirty="0" smtClean="0"/>
              <a:t> </a:t>
            </a:r>
            <a:r>
              <a:rPr lang="pt-BR" sz="2000" dirty="0"/>
              <a:t>= </a:t>
            </a:r>
            <a:r>
              <a:rPr lang="pt-BR" sz="2000" dirty="0" smtClean="0"/>
              <a:t>35%</a:t>
            </a:r>
          </a:p>
          <a:p>
            <a:r>
              <a:rPr lang="pt-BR" sz="2000" b="1" dirty="0" smtClean="0"/>
              <a:t>Risco </a:t>
            </a:r>
            <a:r>
              <a:rPr lang="pt-BR" sz="2000" b="1" dirty="0"/>
              <a:t>de rentabilidade: 30</a:t>
            </a:r>
            <a:r>
              <a:rPr lang="pt-BR" sz="2000" b="1" dirty="0" smtClean="0"/>
              <a:t>%</a:t>
            </a:r>
            <a:endParaRPr lang="pt-BR" sz="1800" dirty="0" smtClean="0"/>
          </a:p>
          <a:p>
            <a:pPr marL="457200" lvl="1" indent="0">
              <a:buNone/>
            </a:pPr>
            <a:r>
              <a:rPr lang="pt-BR" sz="1800" dirty="0" smtClean="0"/>
              <a:t>Qual cultura é mais rentável, considere uma taxa de inflação de 5,6%?</a:t>
            </a:r>
            <a:endParaRPr lang="pt-BR" sz="1800" dirty="0"/>
          </a:p>
          <a:p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88276" y="4410050"/>
                <a:ext cx="81013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3200" b="1" i="1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pt-BR" sz="3200" b="1" i="1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pt-BR" sz="32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) ∗(</m:t>
                              </m:r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pt-BR" sz="32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pt-BR" sz="3200" b="1" i="1" smtClean="0">
                                  <a:latin typeface="Cambria Math"/>
                                </a:rPr>
                                <m:t>𝒓</m:t>
                              </m:r>
                            </m:sub>
                          </m:sSub>
                        </m:e>
                      </m:d>
                      <m:r>
                        <a:rPr lang="pt-BR" sz="3200" b="1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pt-BR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pt-BR" sz="3200" b="1" i="1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pt-BR" sz="3200" b="1" i="1">
                              <a:latin typeface="Cambria Math"/>
                            </a:rPr>
                            <m:t>𝒓</m:t>
                          </m:r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𝒊𝒔𝒄𝒐</m:t>
                          </m:r>
                        </m:sub>
                      </m:sSub>
                      <m:r>
                        <a:rPr lang="pt-BR" sz="3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b="1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76" y="4410050"/>
                <a:ext cx="8101385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9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Análise de rentabilidade real com riscos diferentes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 smtClean="0"/>
              <a:t>Cultura da soja: </a:t>
            </a:r>
            <a:r>
              <a:rPr lang="pt-BR" b="1" dirty="0" smtClean="0"/>
              <a:t>(risco de rentabilidade: 5%)</a:t>
            </a:r>
          </a:p>
          <a:p>
            <a:endParaRPr lang="pt-BR" dirty="0"/>
          </a:p>
          <a:p>
            <a:endParaRPr lang="pt-BR" dirty="0" smtClean="0"/>
          </a:p>
          <a:p>
            <a:endParaRPr lang="pt-BR" b="1" u="sng" dirty="0" smtClean="0"/>
          </a:p>
          <a:p>
            <a:r>
              <a:rPr lang="pt-BR" b="1" u="sng" dirty="0" smtClean="0"/>
              <a:t>Cultura do tomate: </a:t>
            </a:r>
            <a:r>
              <a:rPr lang="pt-BR" b="1" dirty="0"/>
              <a:t>(risco de rentabilidade: </a:t>
            </a:r>
            <a:r>
              <a:rPr lang="pt-BR" b="1" dirty="0" smtClean="0"/>
              <a:t>30%)</a:t>
            </a:r>
            <a:endParaRPr lang="pt-BR" b="1" dirty="0"/>
          </a:p>
          <a:p>
            <a:endParaRPr lang="pt-B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971600" y="2420888"/>
                <a:ext cx="727070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b="1" dirty="0" smtClean="0">
                    <a:latin typeface="+mn-lt"/>
                  </a:rPr>
                  <a:t>(1+15%)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𝟓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𝟔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%</m:t>
                            </m:r>
                          </m:e>
                        </m:d>
                        <m:r>
                          <a:rPr lang="pt-BR" sz="2800" b="1" i="1" smtClean="0">
                            <a:latin typeface="Cambria Math"/>
                          </a:rPr>
                          <m:t>∗</m:t>
                        </m:r>
                        <m:d>
                          <m:dPr>
                            <m:ctrlP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pt-BR" sz="2800" b="1" i="1">
                                    <a:latin typeface="Cambria Math"/>
                                  </a:rPr>
                                  <m:t>𝒓</m:t>
                                </m:r>
                              </m:sub>
                            </m:sSub>
                          </m:e>
                        </m:d>
                        <m:r>
                          <a:rPr lang="pt-BR" sz="2800" b="1" i="1">
                            <a:latin typeface="Cambria Math"/>
                          </a:rPr>
                          <m:t>∗</m:t>
                        </m:r>
                        <m:d>
                          <m:dPr>
                            <m:ctrlPr>
                              <a:rPr lang="pt-BR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pt-BR" sz="2800" b="1" i="1">
                                <a:latin typeface="Cambria Math"/>
                              </a:rPr>
                              <m:t>+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𝟓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%</m:t>
                            </m:r>
                          </m:e>
                        </m:d>
                      </m:e>
                      <m:sub/>
                    </m:sSub>
                  </m:oMath>
                </a14:m>
                <a:endParaRPr lang="pt-BR" sz="2800" b="1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pt-BR" sz="2800" b="1" i="1">
                              <a:latin typeface="Cambria Math"/>
                            </a:rPr>
                            <m:t>𝒓</m:t>
                          </m:r>
                        </m:sub>
                      </m:sSub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𝟑</m:t>
                      </m:r>
                      <m:r>
                        <a:rPr lang="pt-BR" sz="2800" b="1" i="1" smtClean="0">
                          <a:latin typeface="Cambria Math"/>
                        </a:rPr>
                        <m:t>,</m:t>
                      </m:r>
                      <m:r>
                        <a:rPr lang="pt-BR" sz="2800" b="1" i="1" smtClean="0">
                          <a:latin typeface="Cambria Math"/>
                        </a:rPr>
                        <m:t>𝟖</m:t>
                      </m:r>
                      <m:r>
                        <a:rPr lang="pt-BR" sz="2800" b="1" i="1" smtClean="0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pt-BR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420888"/>
                <a:ext cx="7270708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676" t="-57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101120" y="4941168"/>
                <a:ext cx="748551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b="1" dirty="0" smtClean="0">
                    <a:latin typeface="+mn-lt"/>
                  </a:rPr>
                  <a:t>(1+35%)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𝟓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𝟔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%</m:t>
                            </m:r>
                          </m:e>
                        </m:d>
                        <m:r>
                          <a:rPr lang="pt-BR" sz="2800" b="1" i="1" smtClean="0">
                            <a:latin typeface="Cambria Math"/>
                          </a:rPr>
                          <m:t>∗</m:t>
                        </m:r>
                        <m:d>
                          <m:dPr>
                            <m:ctrlP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pt-BR" sz="2800" b="1" i="1">
                                    <a:latin typeface="Cambria Math"/>
                                  </a:rPr>
                                  <m:t>𝒓</m:t>
                                </m:r>
                              </m:sub>
                            </m:sSub>
                          </m:e>
                        </m:d>
                        <m:r>
                          <a:rPr lang="pt-BR" sz="2800" b="1" i="1">
                            <a:latin typeface="Cambria Math"/>
                          </a:rPr>
                          <m:t>∗</m:t>
                        </m:r>
                        <m:d>
                          <m:dPr>
                            <m:ctrlPr>
                              <a:rPr lang="pt-BR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pt-BR" sz="2800" b="1" i="1">
                                <a:latin typeface="Cambria Math"/>
                              </a:rPr>
                              <m:t>+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𝟑𝟎</m:t>
                            </m:r>
                            <m:r>
                              <a:rPr lang="pt-BR" sz="2800" b="1" i="1" smtClean="0">
                                <a:latin typeface="Cambria Math"/>
                              </a:rPr>
                              <m:t>%</m:t>
                            </m:r>
                          </m:e>
                        </m:d>
                      </m:e>
                      <m:sub/>
                    </m:sSub>
                  </m:oMath>
                </a14:m>
                <a:endParaRPr lang="pt-BR" sz="2800" b="1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pt-BR" sz="2800" b="1" i="1">
                              <a:latin typeface="Cambria Math"/>
                            </a:rPr>
                            <m:t>𝒓</m:t>
                          </m:r>
                        </m:sub>
                      </m:sSub>
                      <m:r>
                        <a:rPr lang="pt-BR" sz="2800" b="1" i="1" smtClean="0">
                          <a:latin typeface="Cambria Math"/>
                        </a:rPr>
                        <m:t>=− </m:t>
                      </m:r>
                      <m:r>
                        <a:rPr lang="pt-BR" sz="2800" b="1" i="1" smtClean="0">
                          <a:latin typeface="Cambria Math"/>
                        </a:rPr>
                        <m:t>𝟏</m:t>
                      </m:r>
                      <m:r>
                        <a:rPr lang="pt-BR" sz="2800" b="1" i="1" smtClean="0">
                          <a:latin typeface="Cambria Math"/>
                        </a:rPr>
                        <m:t>,</m:t>
                      </m:r>
                      <m:r>
                        <a:rPr lang="pt-BR" sz="2800" b="1" i="1" smtClean="0">
                          <a:latin typeface="Cambria Math"/>
                        </a:rPr>
                        <m:t>𝟕</m:t>
                      </m:r>
                      <m:r>
                        <a:rPr lang="pt-BR" sz="2800" b="1" i="1" smtClean="0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pt-BR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20" y="4941168"/>
                <a:ext cx="7485511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710" t="-57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7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0" y="2081213"/>
            <a:ext cx="9144000" cy="1500187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990000"/>
                </a:solidFill>
                <a:latin typeface="Arial" charset="0"/>
              </a:rPr>
              <a:t>Cálculo da parcela e dos juros sobre o </a:t>
            </a:r>
            <a:r>
              <a:rPr lang="pt-BR" sz="4000" b="1" dirty="0" smtClean="0">
                <a:solidFill>
                  <a:srgbClr val="990000"/>
                </a:solidFill>
                <a:latin typeface="Arial" charset="0"/>
              </a:rPr>
              <a:t>financiamento</a:t>
            </a:r>
            <a:endParaRPr lang="pt-BR" sz="4000" dirty="0">
              <a:solidFill>
                <a:srgbClr val="99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61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000" dirty="0" smtClean="0"/>
              <a:t>CÁLCULO 1: Valor da Parcela Fixa e Juros Pagos no Período</a:t>
            </a:r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7552" y="4214336"/>
            <a:ext cx="20320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Legenda:</a:t>
            </a:r>
          </a:p>
          <a:p>
            <a:endParaRPr lang="pt-BR" sz="1000" i="1" dirty="0" smtClean="0"/>
          </a:p>
          <a:p>
            <a:r>
              <a:rPr lang="pt-BR" sz="1200" b="1" i="1" dirty="0" smtClean="0"/>
              <a:t>VPF</a:t>
            </a:r>
            <a:r>
              <a:rPr lang="pt-BR" sz="1200" i="1" dirty="0" smtClean="0"/>
              <a:t>: Valor da Parcela Fixa</a:t>
            </a:r>
          </a:p>
          <a:p>
            <a:r>
              <a:rPr lang="pt-BR" sz="1200" b="1" i="1" dirty="0" smtClean="0"/>
              <a:t>VF</a:t>
            </a:r>
            <a:r>
              <a:rPr lang="pt-BR" sz="1200" i="1" dirty="0" smtClean="0"/>
              <a:t>: </a:t>
            </a:r>
            <a:r>
              <a:rPr lang="pt-BR" sz="1200" i="1" dirty="0"/>
              <a:t>Valor </a:t>
            </a:r>
            <a:r>
              <a:rPr lang="pt-BR" sz="1200" i="1" dirty="0" smtClean="0"/>
              <a:t>financiado  </a:t>
            </a:r>
            <a:endParaRPr lang="pt-BR" sz="1200" i="1" dirty="0"/>
          </a:p>
        </p:txBody>
      </p:sp>
      <p:sp>
        <p:nvSpPr>
          <p:cNvPr id="6" name="Retângulo 5"/>
          <p:cNvSpPr/>
          <p:nvPr/>
        </p:nvSpPr>
        <p:spPr>
          <a:xfrm>
            <a:off x="333752" y="3124200"/>
            <a:ext cx="3536471" cy="10010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33752" y="3429000"/>
                <a:ext cx="10048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/>
                        </a:rPr>
                        <m:t>𝑉</m:t>
                      </m:r>
                      <m:r>
                        <a:rPr lang="pt-BR" sz="2000" b="0" i="1" smtClean="0">
                          <a:latin typeface="Cambria Math"/>
                        </a:rPr>
                        <m:t>𝑃𝐹</m:t>
                      </m:r>
                      <m:r>
                        <a:rPr lang="pt-BR" sz="20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52" y="3429000"/>
                <a:ext cx="1004890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6154" r="-9091" b="-2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279423" y="3276600"/>
                <a:ext cx="2590800" cy="725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dirty="0" smtClean="0">
                              <a:latin typeface="Cambria Math"/>
                            </a:rPr>
                            <m:t>𝑉𝐹</m:t>
                          </m:r>
                        </m:num>
                        <m:den>
                          <m:r>
                            <a:rPr lang="pt-BR" sz="20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pt-BR" sz="2000" b="0" i="1" dirty="0" smtClean="0">
                              <a:latin typeface="Cambria Math"/>
                            </a:rPr>
                            <m:t>𝑃𝑟𝑎𝑧𝑜</m:t>
                          </m:r>
                          <m:r>
                            <a:rPr lang="pt-BR" sz="2000" b="0" i="1" dirty="0" smtClean="0">
                              <a:latin typeface="Cambria Math"/>
                            </a:rPr>
                            <m:t> −</m:t>
                          </m:r>
                          <m:r>
                            <a:rPr lang="pt-BR" sz="2000" b="0" i="1" dirty="0" smtClean="0">
                              <a:latin typeface="Cambria Math"/>
                            </a:rPr>
                            <m:t>𝑐𝑎𝑟</m:t>
                          </m:r>
                          <m:r>
                            <a:rPr lang="pt-BR" sz="2000" b="0" i="1" dirty="0" smtClean="0">
                              <a:latin typeface="Cambria Math"/>
                            </a:rPr>
                            <m:t>ê</m:t>
                          </m:r>
                          <m:r>
                            <a:rPr lang="pt-BR" sz="2000" b="0" i="1" dirty="0" smtClean="0">
                              <a:latin typeface="Cambria Math"/>
                            </a:rPr>
                            <m:t>𝑛𝑐𝑖𝑎</m:t>
                          </m:r>
                          <m:r>
                            <a:rPr lang="pt-BR" sz="2000" b="0" i="1" dirty="0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423" y="3276600"/>
                <a:ext cx="2590800" cy="7251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197874" y="20574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/>
              <a:t>Valor do bem financiado dividido pelo prazo do financiamento </a:t>
            </a:r>
            <a:r>
              <a:rPr lang="pt-BR" sz="1600" dirty="0"/>
              <a:t>descontado o período de carência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886185" y="1686996"/>
            <a:ext cx="2493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990000"/>
                </a:solidFill>
              </a:rPr>
              <a:t>Valor da Parcela Fixa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00387" y="5050304"/>
            <a:ext cx="308161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Legenda:</a:t>
            </a:r>
          </a:p>
          <a:p>
            <a:endParaRPr lang="pt-BR" sz="900" i="1" dirty="0" smtClean="0"/>
          </a:p>
          <a:p>
            <a:r>
              <a:rPr lang="pt-BR" sz="1200" b="1" i="1" dirty="0" err="1" smtClean="0"/>
              <a:t>JPPt</a:t>
            </a:r>
            <a:r>
              <a:rPr lang="pt-BR" sz="1200" i="1" dirty="0" smtClean="0"/>
              <a:t>: Juros Pagos no Período t</a:t>
            </a:r>
          </a:p>
          <a:p>
            <a:r>
              <a:rPr lang="pt-BR" sz="1200" i="1" dirty="0" smtClean="0"/>
              <a:t>VR</a:t>
            </a:r>
            <a:r>
              <a:rPr lang="pt-BR" sz="1200" b="1" i="1" baseline="-25000" dirty="0" smtClean="0"/>
              <a:t>t-1</a:t>
            </a:r>
            <a:r>
              <a:rPr lang="pt-BR" sz="1200" i="1" dirty="0" smtClean="0"/>
              <a:t>:: Valor Residual no  período </a:t>
            </a:r>
            <a:r>
              <a:rPr lang="pt-BR" sz="1200" i="1" dirty="0"/>
              <a:t>t-1</a:t>
            </a:r>
          </a:p>
          <a:p>
            <a:r>
              <a:rPr lang="pt-BR" sz="1200" b="1" i="1" dirty="0" smtClean="0"/>
              <a:t>i</a:t>
            </a:r>
            <a:r>
              <a:rPr lang="pt-BR" sz="1200" b="1" i="1" baseline="-25000" dirty="0" smtClean="0"/>
              <a:t>t</a:t>
            </a:r>
            <a:r>
              <a:rPr lang="pt-BR" sz="1200" i="1" dirty="0" smtClean="0"/>
              <a:t> : Taxa de juros anual efetivo no período t</a:t>
            </a:r>
            <a:endParaRPr lang="pt-BR" sz="1200" i="1" dirty="0"/>
          </a:p>
        </p:txBody>
      </p:sp>
      <p:sp>
        <p:nvSpPr>
          <p:cNvPr id="10" name="Retângulo 9"/>
          <p:cNvSpPr/>
          <p:nvPr/>
        </p:nvSpPr>
        <p:spPr>
          <a:xfrm>
            <a:off x="4951079" y="3124200"/>
            <a:ext cx="3536471" cy="10010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4951079" y="3429000"/>
                <a:ext cx="10412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𝐽𝑃𝑃𝑡</m:t>
                      </m:r>
                      <m:r>
                        <a:rPr lang="pt-BR" sz="20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079" y="3429000"/>
                <a:ext cx="1041247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486400" y="3276600"/>
                <a:ext cx="2834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3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BR" sz="2000" i="1" dirty="0"/>
                            <m:t>VR</m:t>
                          </m:r>
                          <m:r>
                            <m:rPr>
                              <m:nor/>
                            </m:rPr>
                            <a:rPr lang="pt-BR" sz="2000" b="1" i="1" baseline="-25000" dirty="0"/>
                            <m:t>t</m:t>
                          </m:r>
                          <m:r>
                            <m:rPr>
                              <m:nor/>
                            </m:rPr>
                            <a:rPr lang="pt-BR" sz="2000" b="1" i="1" baseline="-25000" dirty="0"/>
                            <m:t>−1</m:t>
                          </m:r>
                        </m:e>
                      </m:d>
                      <m:r>
                        <a:rPr lang="pt-BR" sz="3600" b="0" i="1" dirty="0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pt-BR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pt-BR" sz="3600" i="1" dirty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276600"/>
                <a:ext cx="2834149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4876800" y="20574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1600" dirty="0"/>
              <a:t>Trata-se d</a:t>
            </a:r>
            <a:r>
              <a:rPr lang="pt-BR" sz="1600" dirty="0" smtClean="0"/>
              <a:t>o </a:t>
            </a:r>
            <a:r>
              <a:rPr lang="pt-BR" sz="1600" dirty="0"/>
              <a:t>valor </a:t>
            </a:r>
            <a:r>
              <a:rPr lang="pt-BR" sz="1600" dirty="0" smtClean="0"/>
              <a:t>do </a:t>
            </a:r>
            <a:r>
              <a:rPr lang="pt-BR" sz="1600" dirty="0"/>
              <a:t>juro </a:t>
            </a:r>
            <a:r>
              <a:rPr lang="pt-BR" sz="1600" dirty="0" smtClean="0"/>
              <a:t>(% a.a.) cobrado </a:t>
            </a:r>
            <a:r>
              <a:rPr lang="pt-BR" sz="1600" dirty="0"/>
              <a:t>sobre o valor residual do financiamento dos últimos 12 meses.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348601" y="1686996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990000"/>
                </a:solidFill>
              </a:rPr>
              <a:t>Juros Pagos no Período</a:t>
            </a:r>
            <a:endParaRPr lang="pt-BR" b="1" dirty="0">
              <a:solidFill>
                <a:srgbClr val="990000"/>
              </a:solidFill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6719314" y="4214336"/>
            <a:ext cx="0" cy="750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pt-BR" sz="4400" b="1" kern="1200" dirty="0" smtClean="0">
              <a:solidFill>
                <a:srgbClr val="990000"/>
              </a:solidFill>
              <a:latin typeface="Arial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pt-BR" sz="4400" b="1" kern="1200" dirty="0" smtClean="0">
                <a:solidFill>
                  <a:srgbClr val="990000"/>
                </a:solidFill>
                <a:latin typeface="Arial" charset="0"/>
              </a:rPr>
              <a:t>Cálculo da parcela e dos juros sobre o investimento – exercícios</a:t>
            </a:r>
            <a:endParaRPr lang="pt-BR" sz="4400" b="1" kern="1200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59632" y="4686235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Para um financiamento de uma colhedora de café no valor de R$ </a:t>
            </a:r>
            <a:r>
              <a:rPr lang="pt-BR" sz="2400" dirty="0" smtClean="0"/>
              <a:t>308.000,00, com juros de 4,5%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26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Exercício 1 – Cálculo da Parcela Fixa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99592" y="1340768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Para um financiamento de uma colhedora de café no valor de R$ 308.000,00, com um prazo de pagamento de 10 anos e de carência de 2 anos, calcule o valor da parcela principal desse financiamento: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2902" y="5509101"/>
            <a:ext cx="20320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Legenda:</a:t>
            </a:r>
          </a:p>
          <a:p>
            <a:endParaRPr lang="pt-BR" sz="1000" i="1" dirty="0" smtClean="0"/>
          </a:p>
          <a:p>
            <a:r>
              <a:rPr lang="pt-BR" sz="1200" b="1" i="1" dirty="0" smtClean="0"/>
              <a:t>VPF</a:t>
            </a:r>
            <a:r>
              <a:rPr lang="pt-BR" sz="1200" i="1" dirty="0" smtClean="0"/>
              <a:t>: Valor da Parcela Fixa</a:t>
            </a:r>
          </a:p>
          <a:p>
            <a:r>
              <a:rPr lang="pt-BR" sz="1200" b="1" i="1" dirty="0" smtClean="0"/>
              <a:t>VF</a:t>
            </a:r>
            <a:r>
              <a:rPr lang="pt-BR" sz="1200" i="1" dirty="0" smtClean="0"/>
              <a:t>: </a:t>
            </a:r>
            <a:r>
              <a:rPr lang="pt-BR" sz="1200" i="1" dirty="0"/>
              <a:t>Valor </a:t>
            </a:r>
            <a:r>
              <a:rPr lang="pt-BR" sz="1200" i="1" dirty="0" smtClean="0"/>
              <a:t>financiado  </a:t>
            </a:r>
            <a:endParaRPr lang="pt-BR" sz="1200" i="1" dirty="0"/>
          </a:p>
        </p:txBody>
      </p:sp>
      <p:sp>
        <p:nvSpPr>
          <p:cNvPr id="5" name="Retângulo 4"/>
          <p:cNvSpPr/>
          <p:nvPr/>
        </p:nvSpPr>
        <p:spPr>
          <a:xfrm>
            <a:off x="809102" y="4418965"/>
            <a:ext cx="3536471" cy="10010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809102" y="4723765"/>
                <a:ext cx="10048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/>
                        </a:rPr>
                        <m:t>𝑉</m:t>
                      </m:r>
                      <m:r>
                        <a:rPr lang="pt-BR" sz="2000" b="0" i="1" smtClean="0">
                          <a:latin typeface="Cambria Math"/>
                        </a:rPr>
                        <m:t>𝑃𝐹</m:t>
                      </m:r>
                      <m:r>
                        <a:rPr lang="pt-BR" sz="20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2" y="4723765"/>
                <a:ext cx="1004890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754773" y="4571365"/>
                <a:ext cx="2590800" cy="725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dirty="0" smtClean="0">
                              <a:latin typeface="Cambria Math"/>
                            </a:rPr>
                            <m:t>𝑉𝐹</m:t>
                          </m:r>
                        </m:num>
                        <m:den>
                          <m:r>
                            <a:rPr lang="pt-BR" sz="20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pt-BR" sz="2000" b="0" i="1" dirty="0" smtClean="0">
                              <a:latin typeface="Cambria Math"/>
                            </a:rPr>
                            <m:t>𝑃𝑟𝑎𝑧𝑜</m:t>
                          </m:r>
                          <m:r>
                            <a:rPr lang="pt-BR" sz="2000" b="0" i="1" dirty="0" smtClean="0">
                              <a:latin typeface="Cambria Math"/>
                            </a:rPr>
                            <m:t> −</m:t>
                          </m:r>
                          <m:r>
                            <a:rPr lang="pt-BR" sz="2000" b="0" i="1" dirty="0" smtClean="0">
                              <a:latin typeface="Cambria Math"/>
                            </a:rPr>
                            <m:t>𝑐𝑎𝑟</m:t>
                          </m:r>
                          <m:r>
                            <a:rPr lang="pt-BR" sz="2000" b="0" i="1" dirty="0" smtClean="0">
                              <a:latin typeface="Cambria Math"/>
                            </a:rPr>
                            <m:t>ê</m:t>
                          </m:r>
                          <m:r>
                            <a:rPr lang="pt-BR" sz="2000" b="0" i="1" dirty="0" smtClean="0">
                              <a:latin typeface="Cambria Math"/>
                            </a:rPr>
                            <m:t>𝑛𝑐𝑖𝑎</m:t>
                          </m:r>
                          <m:r>
                            <a:rPr lang="pt-BR" sz="2000" b="0" i="1" dirty="0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773" y="4571365"/>
                <a:ext cx="2590800" cy="7251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/>
          <p:cNvSpPr/>
          <p:nvPr/>
        </p:nvSpPr>
        <p:spPr>
          <a:xfrm>
            <a:off x="745232" y="3352165"/>
            <a:ext cx="7787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/>
              <a:t>Valor do bem financiado dividido pelo prazo do financiamento </a:t>
            </a:r>
            <a:r>
              <a:rPr lang="pt-BR" sz="1600" dirty="0"/>
              <a:t>descontado o período de </a:t>
            </a:r>
            <a:r>
              <a:rPr lang="pt-BR" sz="1600" dirty="0" smtClean="0"/>
              <a:t>carência:</a:t>
            </a:r>
            <a:endParaRPr lang="pt-BR" sz="1600" dirty="0"/>
          </a:p>
        </p:txBody>
      </p:sp>
      <p:sp>
        <p:nvSpPr>
          <p:cNvPr id="9" name="Retângulo 8"/>
          <p:cNvSpPr/>
          <p:nvPr/>
        </p:nvSpPr>
        <p:spPr>
          <a:xfrm>
            <a:off x="1361535" y="2981761"/>
            <a:ext cx="2493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990000"/>
                </a:solidFill>
              </a:rPr>
              <a:t>Valor da Parcela Fixa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148064" y="4508083"/>
            <a:ext cx="3536471" cy="10010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5148064" y="4812883"/>
                <a:ext cx="10048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/>
                        </a:rPr>
                        <m:t>𝑉</m:t>
                      </m:r>
                      <m:r>
                        <a:rPr lang="pt-BR" sz="2000" b="0" i="1" smtClean="0">
                          <a:latin typeface="Cambria Math"/>
                        </a:rPr>
                        <m:t>𝑃𝐹</m:t>
                      </m:r>
                      <m:r>
                        <a:rPr lang="pt-BR" sz="20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812883"/>
                <a:ext cx="100489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6093735" y="4660483"/>
                <a:ext cx="2590800" cy="74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dirty="0" smtClean="0">
                              <a:latin typeface="Cambria Math"/>
                            </a:rPr>
                            <m:t>𝑅</m:t>
                          </m:r>
                          <m:r>
                            <a:rPr lang="pt-BR" sz="2000" b="0" i="1" dirty="0" smtClean="0">
                              <a:latin typeface="Cambria Math"/>
                            </a:rPr>
                            <m:t>$ 308.000,00</m:t>
                          </m:r>
                        </m:num>
                        <m:den>
                          <m:r>
                            <a:rPr lang="pt-BR" sz="2000" b="0" i="1" dirty="0" smtClean="0">
                              <a:latin typeface="Cambria Math"/>
                            </a:rPr>
                            <m:t>(10 −2)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735" y="4660483"/>
                <a:ext cx="2590800" cy="743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6491868" y="4034201"/>
            <a:ext cx="117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Resultado: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76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3615</TotalTime>
  <Words>2493</Words>
  <Application>Microsoft Office PowerPoint</Application>
  <PresentationFormat>Apresentação na tela (4:3)</PresentationFormat>
  <Paragraphs>361</Paragraphs>
  <Slides>56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3" baseType="lpstr">
      <vt:lpstr>Agency FB</vt:lpstr>
      <vt:lpstr>Arial</vt:lpstr>
      <vt:lpstr>Calibri</vt:lpstr>
      <vt:lpstr>Cambria Math</vt:lpstr>
      <vt:lpstr>Times New Roman</vt:lpstr>
      <vt:lpstr>Wingdings</vt:lpstr>
      <vt:lpstr>Tema do Office</vt:lpstr>
      <vt:lpstr>Apresentação do PowerPoint</vt:lpstr>
      <vt:lpstr>Apresentação do PowerPoint</vt:lpstr>
      <vt:lpstr>Financiamento de um bem agrícola</vt:lpstr>
      <vt:lpstr>Entendo um financiamento agrícola – principais variáveis</vt:lpstr>
      <vt:lpstr>Entendo um financiamento agrícola (Finame)</vt:lpstr>
      <vt:lpstr>Apresentação do PowerPoint</vt:lpstr>
      <vt:lpstr>CÁLCULO 1: Valor da Parcela Fixa e Juros Pagos no Período</vt:lpstr>
      <vt:lpstr>Apresentação do PowerPoint</vt:lpstr>
      <vt:lpstr>Exercício 1 – Cálculo da Parcela Fixa</vt:lpstr>
      <vt:lpstr>Exercício 2 – Cálculo dos juros</vt:lpstr>
      <vt:lpstr>Exercício 2 – Cálculo dos juros (continuação)</vt:lpstr>
      <vt:lpstr>Exercício 2 – Cálculo dos juros (continuação)</vt:lpstr>
      <vt:lpstr>Exercício 2 – Cálculo dos juros (continuação)</vt:lpstr>
      <vt:lpstr>Exercício 3 – Cálculo dos juros (com carência):</vt:lpstr>
      <vt:lpstr>Exercício 3 – Cálculo dos juros (com carência):</vt:lpstr>
      <vt:lpstr>Qual foi a melhor opção de financiamento (2 anos sem carência ou 4 anos (2 anos de carência)?</vt:lpstr>
      <vt:lpstr>Exercício 4 – Qual foi a melhor opção de financiamento (2 anos sem carência ou 4 anos (2 anos de carência)?</vt:lpstr>
      <vt:lpstr>“À VISTA OU À PRAZO”</vt:lpstr>
      <vt:lpstr>A vista ou a prazo?</vt:lpstr>
      <vt:lpstr>à vista ou à prazo?</vt:lpstr>
      <vt:lpstr>Exercício:  financiamento de uma máquina</vt:lpstr>
      <vt:lpstr>Apresentação do PowerPoint</vt:lpstr>
      <vt:lpstr>Apresentação do PowerPoint</vt:lpstr>
      <vt:lpstr>Fontes de Recursos</vt:lpstr>
      <vt:lpstr>Fontes de Recursos</vt:lpstr>
      <vt:lpstr>Apresentação do PowerPoint</vt:lpstr>
      <vt:lpstr>Objetivo</vt:lpstr>
      <vt:lpstr>Apresentação do PowerPoint</vt:lpstr>
      <vt:lpstr>Apresentação do PowerPoint</vt:lpstr>
      <vt:lpstr> Crédito Para custeio</vt:lpstr>
      <vt:lpstr>Custeio Agrícola </vt:lpstr>
      <vt:lpstr>Custeio Pecuário</vt:lpstr>
      <vt:lpstr> Crédito Para comercialização</vt:lpstr>
      <vt:lpstr>Financiamento para Comercialização</vt:lpstr>
      <vt:lpstr> Crédito Para investimento</vt:lpstr>
      <vt:lpstr>Investimento</vt:lpstr>
      <vt:lpstr>Linhas de Investimento – Empresarial  (safra 2018/19)</vt:lpstr>
      <vt:lpstr> Pronaf</vt:lpstr>
      <vt:lpstr>Características gerais - PRONAF</vt:lpstr>
      <vt:lpstr>Características gerais - PRONAF</vt:lpstr>
      <vt:lpstr>Características gerais - PRONAF</vt:lpstr>
      <vt:lpstr>Características gerais - PRONAF</vt:lpstr>
      <vt:lpstr>Resumo Crédito PRONAF 2017/18</vt:lpstr>
      <vt:lpstr>Resumo Crédito PRONAF 2017/18</vt:lpstr>
      <vt:lpstr>Resumo Crédito PRONAF 2017/18</vt:lpstr>
      <vt:lpstr>Resumo Crédito PRONAF 2017/18</vt:lpstr>
      <vt:lpstr>Resumo Crédito PRONAF 2017/18</vt:lpstr>
      <vt:lpstr>RISCO FINANCEIRO X ECONÔMICO</vt:lpstr>
      <vt:lpstr>PRINCIPAIS RISCOS</vt:lpstr>
      <vt:lpstr>Apresentação do PowerPoint</vt:lpstr>
      <vt:lpstr>Apresentação do PowerPoint</vt:lpstr>
      <vt:lpstr>FÓRMULA DOS JUROS NOMINAL X REAL X INFLAÇÃO</vt:lpstr>
      <vt:lpstr>FÓRMULA DOS JUROS NOMINAL X REAL X INFLAÇÃO</vt:lpstr>
      <vt:lpstr>FÓRMULA DOS JUROS NOMINAL X REAL X INFLAÇÃO</vt:lpstr>
      <vt:lpstr>Qual cultura é mais rentável: SOJA OU TOMATE?</vt:lpstr>
      <vt:lpstr>Análise de rentabilidade real com riscos diferentes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Margarete Boteon</dc:creator>
  <cp:lastModifiedBy>Andréia Cristina Oliveira Adami</cp:lastModifiedBy>
  <cp:revision>260</cp:revision>
  <cp:lastPrinted>2018-06-04T14:59:03Z</cp:lastPrinted>
  <dcterms:created xsi:type="dcterms:W3CDTF">2014-04-01T17:15:33Z</dcterms:created>
  <dcterms:modified xsi:type="dcterms:W3CDTF">2018-06-13T19:45:29Z</dcterms:modified>
</cp:coreProperties>
</file>