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56" r:id="rId2"/>
    <p:sldId id="257" r:id="rId3"/>
    <p:sldId id="267" r:id="rId4"/>
    <p:sldId id="450" r:id="rId5"/>
    <p:sldId id="523" r:id="rId6"/>
    <p:sldId id="526" r:id="rId7"/>
    <p:sldId id="518" r:id="rId8"/>
    <p:sldId id="269" r:id="rId9"/>
    <p:sldId id="307" r:id="rId10"/>
    <p:sldId id="275" r:id="rId11"/>
    <p:sldId id="263" r:id="rId12"/>
    <p:sldId id="322" r:id="rId13"/>
    <p:sldId id="462" r:id="rId14"/>
    <p:sldId id="463" r:id="rId15"/>
    <p:sldId id="464" r:id="rId16"/>
    <p:sldId id="465" r:id="rId17"/>
    <p:sldId id="460" r:id="rId18"/>
    <p:sldId id="512" r:id="rId19"/>
    <p:sldId id="513" r:id="rId20"/>
    <p:sldId id="264" r:id="rId21"/>
    <p:sldId id="478" r:id="rId22"/>
    <p:sldId id="481" r:id="rId23"/>
    <p:sldId id="278" r:id="rId24"/>
    <p:sldId id="277" r:id="rId25"/>
    <p:sldId id="317" r:id="rId26"/>
    <p:sldId id="483" r:id="rId27"/>
    <p:sldId id="556" r:id="rId28"/>
    <p:sldId id="557" r:id="rId29"/>
    <p:sldId id="558" r:id="rId30"/>
    <p:sldId id="525" r:id="rId31"/>
    <p:sldId id="484" r:id="rId32"/>
    <p:sldId id="318" r:id="rId33"/>
    <p:sldId id="547" r:id="rId34"/>
    <p:sldId id="396" r:id="rId35"/>
    <p:sldId id="490" r:id="rId36"/>
    <p:sldId id="542" r:id="rId37"/>
    <p:sldId id="543" r:id="rId38"/>
    <p:sldId id="548" r:id="rId39"/>
    <p:sldId id="451" r:id="rId40"/>
    <p:sldId id="452" r:id="rId41"/>
    <p:sldId id="454" r:id="rId42"/>
    <p:sldId id="455" r:id="rId43"/>
    <p:sldId id="456" r:id="rId44"/>
    <p:sldId id="457" r:id="rId45"/>
    <p:sldId id="458" r:id="rId46"/>
    <p:sldId id="459" r:id="rId47"/>
    <p:sldId id="473" r:id="rId48"/>
    <p:sldId id="474" r:id="rId49"/>
    <p:sldId id="475" r:id="rId50"/>
    <p:sldId id="467" r:id="rId51"/>
    <p:sldId id="300" r:id="rId52"/>
    <p:sldId id="549" r:id="rId53"/>
    <p:sldId id="446" r:id="rId54"/>
    <p:sldId id="386" r:id="rId55"/>
    <p:sldId id="501" r:id="rId56"/>
    <p:sldId id="469" r:id="rId57"/>
    <p:sldId id="470" r:id="rId58"/>
    <p:sldId id="471" r:id="rId59"/>
    <p:sldId id="472" r:id="rId60"/>
    <p:sldId id="491" r:id="rId61"/>
    <p:sldId id="492" r:id="rId62"/>
    <p:sldId id="550" r:id="rId63"/>
    <p:sldId id="551" r:id="rId64"/>
    <p:sldId id="552" r:id="rId65"/>
    <p:sldId id="553" r:id="rId66"/>
    <p:sldId id="554" r:id="rId67"/>
    <p:sldId id="406" r:id="rId68"/>
    <p:sldId id="527" r:id="rId69"/>
    <p:sldId id="529" r:id="rId70"/>
    <p:sldId id="540" r:id="rId71"/>
    <p:sldId id="544" r:id="rId72"/>
    <p:sldId id="545" r:id="rId73"/>
    <p:sldId id="546" r:id="rId74"/>
    <p:sldId id="555" r:id="rId75"/>
    <p:sldId id="294" r:id="rId7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12028C"/>
    <a:srgbClr val="1903BD"/>
    <a:srgbClr val="F0F9FE"/>
    <a:srgbClr val="009999"/>
    <a:srgbClr val="FAFED2"/>
    <a:srgbClr val="FFFFFF"/>
    <a:srgbClr val="FFFFCC"/>
    <a:srgbClr val="EDE802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1" autoAdjust="0"/>
  </p:normalViewPr>
  <p:slideViewPr>
    <p:cSldViewPr>
      <p:cViewPr varScale="1">
        <p:scale>
          <a:sx n="101" d="100"/>
          <a:sy n="101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9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B1CE54E-FB1F-424F-BD70-9FFA98FE8D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322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CE54E-FB1F-424F-BD70-9FFA98FE8D0A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798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CE54E-FB1F-424F-BD70-9FFA98FE8D0A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107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CE54E-FB1F-424F-BD70-9FFA98FE8D0A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219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CE54E-FB1F-424F-BD70-9FFA98FE8D0A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352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CE54E-FB1F-424F-BD70-9FFA98FE8D0A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145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55443-399A-4304-9D4F-2C97C0594EE4}" type="slidenum">
              <a:rPr lang="pt-BR" smtClean="0">
                <a:latin typeface="Arial" charset="0"/>
              </a:rPr>
              <a:pPr/>
              <a:t>59</a:t>
            </a:fld>
            <a:endParaRPr lang="pt-BR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 lIns="90233" tIns="45116" rIns="90233" bIns="45116"/>
          <a:lstStyle/>
          <a:p>
            <a:pPr eaLnBrk="1" hangingPunct="1"/>
            <a:endParaRPr lang="fr-F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01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AB3E4-3116-4412-9E5E-BC1CDAFBC6A1}" type="slidenum">
              <a:rPr lang="pt-BR" smtClean="0"/>
              <a:pPr>
                <a:defRPr/>
              </a:pPr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417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CE54E-FB1F-424F-BD70-9FFA98FE8D0A}" type="slidenum">
              <a:rPr lang="pt-BR" smtClean="0"/>
              <a:pPr>
                <a:defRPr/>
              </a:pPr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922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+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CE54E-FB1F-424F-BD70-9FFA98FE8D0A}" type="slidenum">
              <a:rPr lang="pt-BR" smtClean="0"/>
              <a:pPr>
                <a:defRPr/>
              </a:pPr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74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CE54E-FB1F-424F-BD70-9FFA98FE8D0A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773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CE54E-FB1F-424F-BD70-9FFA98FE8D0A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67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CE54E-FB1F-424F-BD70-9FFA98FE8D0A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43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CE54E-FB1F-424F-BD70-9FFA98FE8D0A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10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CE54E-FB1F-424F-BD70-9FFA98FE8D0A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782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CE54E-FB1F-424F-BD70-9FFA98FE8D0A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30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CE54E-FB1F-424F-BD70-9FFA98FE8D0A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551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CE54E-FB1F-424F-BD70-9FFA98FE8D0A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48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25C656-9D1E-4C6B-9325-EDC9954E4A7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18644-5138-4518-A0CD-07B4389398D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4FC37-9EC1-4990-A5F7-4AF8C663FC7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154A5-4CFD-4BEC-88BD-357669E1C39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DD6384F6-7876-4439-9661-DDEE14CA6DC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DDA16-6AEA-4273-B12B-D4520FBC543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E4950-D1AB-484B-8D5F-AE044824967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0A845-BC0E-49BD-A5FF-70E92166440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19DCA-C716-4285-A9D7-DA795589E8B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3A620-64DA-48C8-A25E-56BCB1DF3D4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E6BB885D-C3F7-471F-93E8-72653F78AF7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63CBD05-8C28-4C6A-84B9-98FE0F93293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medmail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bvsms.saude.gov.br/bvs/publicacoes/saude_cidadania_volume07.pdf" TargetMode="External"/><Relationship Id="rId2" Type="http://schemas.openxmlformats.org/officeDocument/2006/relationships/hyperlink" Target="http://portalsaude.saude.gov.br/images/pdf/2016/agosto/25/GVS-online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4365402"/>
            <a:ext cx="6400800" cy="1439862"/>
          </a:xfrm>
        </p:spPr>
        <p:txBody>
          <a:bodyPr>
            <a:noAutofit/>
          </a:bodyPr>
          <a:lstStyle/>
          <a:p>
            <a:r>
              <a:rPr lang="pt-BR" sz="2000" b="1" dirty="0" err="1">
                <a:solidFill>
                  <a:schemeClr val="tx1"/>
                </a:solidFill>
              </a:rPr>
              <a:t>Prof</a:t>
            </a:r>
            <a:r>
              <a:rPr lang="pt-BR" sz="2000" b="1" baseline="30000" dirty="0" err="1">
                <a:solidFill>
                  <a:schemeClr val="tx1"/>
                </a:solidFill>
              </a:rPr>
              <a:t>a</a:t>
            </a:r>
            <a:r>
              <a:rPr lang="pt-BR" sz="2000" b="1" dirty="0">
                <a:solidFill>
                  <a:schemeClr val="tx1"/>
                </a:solidFill>
              </a:rPr>
              <a:t> Gerusa Figueiredo</a:t>
            </a:r>
            <a:endParaRPr lang="pt-BR" sz="2000" b="1" baseline="30000" dirty="0">
              <a:solidFill>
                <a:schemeClr val="tx1"/>
              </a:solidFill>
            </a:endParaRPr>
          </a:p>
          <a:p>
            <a:pPr eaLnBrk="1" hangingPunct="1"/>
            <a:r>
              <a:rPr lang="pt-BR" sz="2000" b="1" dirty="0">
                <a:solidFill>
                  <a:schemeClr val="tx1"/>
                </a:solidFill>
              </a:rPr>
              <a:t>Prof. Expedito Luna</a:t>
            </a:r>
          </a:p>
          <a:p>
            <a:pPr eaLnBrk="1" hangingPunct="1"/>
            <a:r>
              <a:rPr lang="pt-BR" sz="2000" b="1" dirty="0">
                <a:solidFill>
                  <a:schemeClr val="tx1"/>
                </a:solidFill>
              </a:rPr>
              <a:t>Instituto de Medicina Tropical</a:t>
            </a:r>
          </a:p>
          <a:p>
            <a:pPr eaLnBrk="1" hangingPunct="1"/>
            <a:r>
              <a:rPr lang="pt-BR" sz="2000" b="1" dirty="0">
                <a:solidFill>
                  <a:schemeClr val="tx1"/>
                </a:solidFill>
              </a:rPr>
              <a:t>Universidade de São Paulo</a:t>
            </a:r>
          </a:p>
          <a:p>
            <a:pPr eaLnBrk="1" hangingPunct="1"/>
            <a:r>
              <a:rPr lang="pt-BR" sz="2000" b="1" dirty="0">
                <a:solidFill>
                  <a:schemeClr val="tx1"/>
                </a:solidFill>
              </a:rPr>
              <a:t>2018</a:t>
            </a:r>
          </a:p>
          <a:p>
            <a:pPr eaLnBrk="1" hangingPunct="1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43024"/>
            <a:ext cx="7772400" cy="1871662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000" b="1" dirty="0">
                <a:solidFill>
                  <a:schemeClr val="bg1"/>
                </a:solidFill>
                <a:latin typeface="+mn-lt"/>
              </a:rPr>
              <a:t>Vigilância Epidemiológica </a:t>
            </a:r>
            <a:br>
              <a:rPr lang="pt-BR" sz="3000" b="1" dirty="0">
                <a:solidFill>
                  <a:schemeClr val="bg1"/>
                </a:solidFill>
                <a:latin typeface="+mn-lt"/>
              </a:rPr>
            </a:br>
            <a:r>
              <a:rPr lang="pt-BR" sz="3000" b="1" dirty="0">
                <a:solidFill>
                  <a:schemeClr val="bg1"/>
                </a:solidFill>
                <a:latin typeface="+mn-lt"/>
              </a:rPr>
              <a:t>Vigilância em Saúde Pública</a:t>
            </a:r>
            <a:br>
              <a:rPr lang="pt-BR" sz="3000" b="1" dirty="0">
                <a:solidFill>
                  <a:schemeClr val="bg1"/>
                </a:solidFill>
                <a:latin typeface="+mn-lt"/>
              </a:rPr>
            </a:br>
            <a:r>
              <a:rPr lang="pt-BR" sz="3000" b="1" dirty="0">
                <a:solidFill>
                  <a:schemeClr val="bg1"/>
                </a:solidFill>
                <a:latin typeface="+mn-lt"/>
              </a:rPr>
              <a:t> no Brasil Hoje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375954" y="3204754"/>
            <a:ext cx="6396446" cy="17608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sz="2000" b="1" dirty="0" smtClean="0">
                <a:solidFill>
                  <a:schemeClr val="tx1"/>
                </a:solidFill>
                <a:latin typeface="Perpetua" pitchFamily="18" charset="0"/>
              </a:rPr>
              <a:t>Disciplina IMT 2005</a:t>
            </a:r>
          </a:p>
          <a:p>
            <a:pPr fontAlgn="auto">
              <a:spcAft>
                <a:spcPts val="0"/>
              </a:spcAft>
            </a:pPr>
            <a:r>
              <a:rPr lang="pt-BR" sz="2000" b="1" dirty="0" smtClean="0">
                <a:solidFill>
                  <a:schemeClr val="tx1"/>
                </a:solidFill>
                <a:latin typeface="Perpetua" pitchFamily="18" charset="0"/>
              </a:rPr>
              <a:t>Curso Bacharelado em Saúde Pública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pPr algn="ctr" eaLnBrk="1" hangingPunct="1"/>
            <a:r>
              <a:rPr lang="pt-BR" sz="3200" b="1" dirty="0">
                <a:solidFill>
                  <a:srgbClr val="12028C"/>
                </a:solidFill>
                <a:latin typeface="+mn-lt"/>
              </a:rPr>
              <a:t>Vigilância Epidemiológica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71563"/>
            <a:ext cx="8329613" cy="5643562"/>
          </a:xfrm>
          <a:ln w="3175"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800" b="1" dirty="0">
                <a:solidFill>
                  <a:srgbClr val="12028C"/>
                </a:solidFill>
              </a:rPr>
              <a:t>Aspectos conceituais </a:t>
            </a:r>
            <a:r>
              <a:rPr lang="pt-BR" sz="2800" dirty="0">
                <a:solidFill>
                  <a:srgbClr val="12028C"/>
                </a:solidFill>
              </a:rPr>
              <a:t>                                  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/>
              <a:t>“Conjunto de ações que proporciona o conhecimento, a detecção ou a prevenção de qualquer mudança nos fatores determinantes e condicionantes de saúde individual ou coletiva, com a finalidade de recomendar e adotar as medidas de prevenção e controle das doenças ou agravos”. </a:t>
            </a:r>
            <a:r>
              <a:rPr lang="pt-BR" sz="1700" b="1" dirty="0"/>
              <a:t>(</a:t>
            </a:r>
            <a:r>
              <a:rPr lang="pt-BR" sz="1700" b="1" i="1" dirty="0">
                <a:solidFill>
                  <a:srgbClr val="C00000"/>
                </a:solidFill>
              </a:rPr>
              <a:t>Lei 8080/90, citada no “Guia de Vigilância em Saúde</a:t>
            </a:r>
            <a:r>
              <a:rPr lang="pt-BR" sz="1700" b="1" i="1" dirty="0"/>
              <a:t>”)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7384"/>
            <a:ext cx="7772400" cy="1114449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rgbClr val="1903BD"/>
                </a:solidFill>
                <a:latin typeface="+mn-lt"/>
              </a:rPr>
              <a:t>Vigilância Epidemiológica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413337"/>
            <a:ext cx="9012012" cy="6192127"/>
          </a:xfrm>
          <a:ln w="3175"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b="1" dirty="0">
                <a:solidFill>
                  <a:srgbClr val="1903BD"/>
                </a:solidFill>
              </a:rPr>
              <a:t>Objetivos do SVE</a:t>
            </a:r>
          </a:p>
          <a:p>
            <a:pPr lvl="1">
              <a:lnSpc>
                <a:spcPts val="37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2000" b="1" dirty="0"/>
              <a:t> Controlar </a:t>
            </a:r>
            <a:r>
              <a:rPr lang="pt-BR" sz="2000" b="1" dirty="0" smtClean="0"/>
              <a:t>a cadeia </a:t>
            </a:r>
            <a:r>
              <a:rPr lang="pt-BR" sz="2000" b="1" dirty="0"/>
              <a:t>de transmissão de doenças </a:t>
            </a:r>
            <a:r>
              <a:rPr lang="pt-BR" sz="2000" b="1" dirty="0" smtClean="0"/>
              <a:t>– detectar casos </a:t>
            </a:r>
            <a:r>
              <a:rPr lang="pt-BR" sz="2000" b="1" dirty="0"/>
              <a:t>e </a:t>
            </a:r>
            <a:r>
              <a:rPr lang="pt-BR" sz="2000" b="1" dirty="0" smtClean="0"/>
              <a:t>realizar intervenção oportuna.</a:t>
            </a:r>
            <a:endParaRPr lang="pt-BR" sz="2000" b="1" dirty="0"/>
          </a:p>
          <a:p>
            <a:pPr lvl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000" b="1" dirty="0"/>
              <a:t> Detectar epidemias.</a:t>
            </a:r>
          </a:p>
          <a:p>
            <a:pPr lvl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000" b="1" dirty="0"/>
              <a:t> Acompanhar o comportamento epidemiológico das doenças sob vigilância.</a:t>
            </a:r>
          </a:p>
          <a:p>
            <a:pPr lvl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000" b="1" dirty="0"/>
              <a:t>Avaliar as medidas/ intervenções/ programas de prevenção, controle, eliminação e erradicação.</a:t>
            </a:r>
          </a:p>
          <a:p>
            <a:pPr lvl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000" b="1" dirty="0"/>
              <a:t> Aprofundar os conhecimentos sobre as doenças.</a:t>
            </a:r>
          </a:p>
          <a:p>
            <a:pPr lvl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000" b="1" dirty="0"/>
              <a:t>Levantar hipóteses para serem investigadas através de estudos epidemiológicos.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11560" y="2416820"/>
            <a:ext cx="79930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latin typeface="+mn-lt"/>
              </a:rPr>
              <a:t>Para organizar um Sistema de Vigilância Epidemiológica, é necessário que sejam definidas </a:t>
            </a:r>
            <a:r>
              <a:rPr lang="pt-BR" sz="2400" b="1" dirty="0">
                <a:solidFill>
                  <a:srgbClr val="1903BD"/>
                </a:solidFill>
                <a:latin typeface="+mn-lt"/>
              </a:rPr>
              <a:t>quais as doenças ou agravos </a:t>
            </a:r>
            <a:r>
              <a:rPr lang="pt-BR" sz="2400" b="1" dirty="0">
                <a:latin typeface="+mn-lt"/>
              </a:rPr>
              <a:t>que ficarão sob vigilância, ou seja, quais as doenças cuja ocorrência deverá ser notificada</a:t>
            </a:r>
            <a:r>
              <a:rPr lang="pt-BR" sz="2400" b="1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76225" y="1722874"/>
            <a:ext cx="86534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srgbClr val="1903BD"/>
                </a:solidFill>
                <a:latin typeface="+mn-lt"/>
              </a:rPr>
              <a:t>Doenças de Notificação Compulsória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4348" y="413792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sz="3200" b="1" dirty="0">
                <a:solidFill>
                  <a:srgbClr val="1903BD"/>
                </a:solidFill>
                <a:latin typeface="+mn-lt"/>
              </a:rPr>
              <a:t>Vigilância Epidemiológica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509861"/>
            <a:ext cx="8258175" cy="4943475"/>
          </a:xfrm>
          <a:ln w="3175">
            <a:noFill/>
          </a:ln>
        </p:spPr>
        <p:txBody>
          <a:bodyPr/>
          <a:lstStyle/>
          <a:p>
            <a:pPr eaLnBrk="1" hangingPunct="1"/>
            <a:r>
              <a:rPr lang="pt-BR" sz="2800" b="1" dirty="0">
                <a:solidFill>
                  <a:srgbClr val="12028C"/>
                </a:solidFill>
              </a:rPr>
              <a:t>Critérios para inclusão  de uma doença nos sistemas de vigilância epidemiológica</a:t>
            </a:r>
            <a:r>
              <a:rPr lang="pt-BR" sz="2800" b="1" dirty="0">
                <a:solidFill>
                  <a:srgbClr val="1903BD"/>
                </a:solidFill>
              </a:rPr>
              <a:t>:</a:t>
            </a:r>
          </a:p>
          <a:p>
            <a:pPr lvl="1">
              <a:lnSpc>
                <a:spcPts val="4000"/>
              </a:lnSpc>
              <a:buFont typeface="Wingdings" pitchFamily="2" charset="2"/>
              <a:buChar char="ü"/>
            </a:pPr>
            <a:r>
              <a:rPr lang="pt-BR" sz="2200" b="1" dirty="0"/>
              <a:t>Magnitude da doença. </a:t>
            </a:r>
          </a:p>
          <a:p>
            <a:pPr lvl="1">
              <a:lnSpc>
                <a:spcPts val="4000"/>
              </a:lnSpc>
              <a:buFont typeface="Wingdings" pitchFamily="2" charset="2"/>
              <a:buChar char="ü"/>
            </a:pPr>
            <a:r>
              <a:rPr lang="pt-BR" sz="2200" b="1" dirty="0"/>
              <a:t>Potencial de disseminação da doença.</a:t>
            </a:r>
          </a:p>
          <a:p>
            <a:pPr lvl="1">
              <a:lnSpc>
                <a:spcPts val="4000"/>
              </a:lnSpc>
              <a:buFont typeface="Wingdings" pitchFamily="2" charset="2"/>
              <a:buChar char="ü"/>
            </a:pPr>
            <a:r>
              <a:rPr lang="pt-BR" sz="2200" b="1" dirty="0"/>
              <a:t>Gravidade da doença.</a:t>
            </a:r>
          </a:p>
          <a:p>
            <a:pPr lvl="1">
              <a:lnSpc>
                <a:spcPts val="4000"/>
              </a:lnSpc>
              <a:buFont typeface="Wingdings" pitchFamily="2" charset="2"/>
              <a:buChar char="ü"/>
            </a:pPr>
            <a:r>
              <a:rPr lang="pt-BR" sz="2200" b="1" dirty="0"/>
              <a:t>Existência de medidas ou programas de controle.</a:t>
            </a:r>
          </a:p>
          <a:p>
            <a:pPr lvl="1">
              <a:lnSpc>
                <a:spcPts val="4000"/>
              </a:lnSpc>
              <a:buFont typeface="Wingdings" pitchFamily="2" charset="2"/>
              <a:buChar char="ü"/>
            </a:pPr>
            <a:r>
              <a:rPr lang="pt-BR" sz="2200" b="1" dirty="0"/>
              <a:t>Transcendência da doença. </a:t>
            </a:r>
          </a:p>
          <a:p>
            <a:pPr lvl="1">
              <a:lnSpc>
                <a:spcPts val="4000"/>
              </a:lnSpc>
              <a:buFont typeface="Wingdings" pitchFamily="2" charset="2"/>
              <a:buChar char="ü"/>
            </a:pPr>
            <a:r>
              <a:rPr lang="pt-BR" sz="2200" b="1" dirty="0"/>
              <a:t>Existência de acordos internacionais.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1560" y="-99392"/>
            <a:ext cx="7772400" cy="115254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sz="3200" b="1" dirty="0">
                <a:solidFill>
                  <a:srgbClr val="1903BD"/>
                </a:solidFill>
                <a:latin typeface="+mn-lt"/>
              </a:rPr>
              <a:t>Vigilância Epidemiológica</a:t>
            </a:r>
          </a:p>
        </p:txBody>
      </p:sp>
    </p:spTree>
    <p:extLst>
      <p:ext uri="{BB962C8B-B14F-4D97-AF65-F5344CB8AC3E}">
        <p14:creationId xmlns:p14="http://schemas.microsoft.com/office/powerpoint/2010/main" val="2721457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pPr marL="457200" indent="-457200" algn="ctr" eaLnBrk="1" hangingPunct="1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0070C0"/>
                </a:solidFill>
                <a:latin typeface="+mn-lt"/>
              </a:rPr>
              <a:t>Magnitude da doença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4374" y="1428729"/>
            <a:ext cx="8034089" cy="502460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2060"/>
                </a:solidFill>
              </a:rPr>
              <a:t>É o critério que avalia a dimensão do processo saúde/doença.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2060"/>
                </a:solidFill>
              </a:rPr>
              <a:t>São doenças com elevada frequência, que afetam grandes contingentes populacionais. Ela pode ser avaliada pela </a:t>
            </a:r>
            <a:r>
              <a:rPr lang="pt-BR" b="1" dirty="0">
                <a:solidFill>
                  <a:srgbClr val="12028C"/>
                </a:solidFill>
              </a:rPr>
              <a:t>incidência, prevalência e mortalidade </a:t>
            </a:r>
            <a:r>
              <a:rPr lang="pt-BR" b="1" dirty="0"/>
              <a:t>das doenças e anos potenciais de vida perdidos.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/>
              <a:t>Exemplos: Cólera, Dengue, Doença Meningocócica, febre amarela, etc...</a:t>
            </a:r>
          </a:p>
        </p:txBody>
      </p:sp>
    </p:spTree>
    <p:extLst>
      <p:ext uri="{BB962C8B-B14F-4D97-AF65-F5344CB8AC3E}">
        <p14:creationId xmlns:p14="http://schemas.microsoft.com/office/powerpoint/2010/main" val="15843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2048" y="53752"/>
            <a:ext cx="7772400" cy="114300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ü"/>
            </a:pPr>
            <a:r>
              <a:rPr lang="pt-BR" sz="3400" b="1" dirty="0">
                <a:solidFill>
                  <a:srgbClr val="0070C0"/>
                </a:solidFill>
                <a:latin typeface="+mn-lt"/>
              </a:rPr>
              <a:t>Potencial de disseminação da doença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5" y="1196752"/>
            <a:ext cx="8928991" cy="54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pt-BR" dirty="0"/>
              <a:t>	</a:t>
            </a:r>
            <a:r>
              <a:rPr lang="pt-BR" sz="2500" b="1" dirty="0"/>
              <a:t>É a capacidade </a:t>
            </a:r>
            <a:r>
              <a:rPr lang="pt-BR" sz="2500" b="1" dirty="0">
                <a:solidFill>
                  <a:srgbClr val="12028C"/>
                </a:solidFill>
              </a:rPr>
              <a:t>de transmissão da doença. </a:t>
            </a:r>
          </a:p>
          <a:p>
            <a:pPr>
              <a:lnSpc>
                <a:spcPct val="150000"/>
              </a:lnSpc>
              <a:buNone/>
            </a:pPr>
            <a:r>
              <a:rPr lang="pt-BR" sz="2500" b="1" dirty="0">
                <a:solidFill>
                  <a:srgbClr val="12028C"/>
                </a:solidFill>
              </a:rPr>
              <a:t>	</a:t>
            </a:r>
            <a:r>
              <a:rPr lang="pt-BR" sz="2500" b="1" dirty="0"/>
              <a:t>Depende do Número Básico de Reprodução (R0</a:t>
            </a:r>
            <a:r>
              <a:rPr lang="pt-BR" sz="2500" b="1" dirty="0" smtClean="0"/>
              <a:t>)*</a:t>
            </a:r>
            <a:endParaRPr lang="pt-BR" sz="2500" b="1" dirty="0"/>
          </a:p>
          <a:p>
            <a:pPr>
              <a:lnSpc>
                <a:spcPct val="150000"/>
              </a:lnSpc>
              <a:buNone/>
            </a:pPr>
            <a:r>
              <a:rPr lang="pt-BR" sz="2500" b="1" dirty="0"/>
              <a:t>	Depende dos elementos da estrutura epidemiológica da doença, sendo que sua disseminação pode se dar através:</a:t>
            </a:r>
          </a:p>
          <a:p>
            <a:pPr lvl="1">
              <a:lnSpc>
                <a:spcPct val="150000"/>
              </a:lnSpc>
            </a:pPr>
            <a:r>
              <a:rPr lang="pt-BR" sz="2500" b="1" dirty="0"/>
              <a:t>do contato pessoa a pessoa.</a:t>
            </a:r>
          </a:p>
          <a:p>
            <a:pPr lvl="2">
              <a:lnSpc>
                <a:spcPct val="150000"/>
              </a:lnSpc>
            </a:pPr>
            <a:r>
              <a:rPr lang="pt-BR" sz="2500" b="1" dirty="0"/>
              <a:t>Exemplo: Sarampo. </a:t>
            </a:r>
          </a:p>
          <a:p>
            <a:pPr lvl="1">
              <a:lnSpc>
                <a:spcPct val="150000"/>
              </a:lnSpc>
            </a:pPr>
            <a:r>
              <a:rPr lang="pt-BR" sz="2500" b="1" dirty="0"/>
              <a:t>através de vetores e demais fontes de infecção, colocando sob risco outros indivíduos ou coletividades.</a:t>
            </a:r>
          </a:p>
          <a:p>
            <a:pPr lvl="2">
              <a:lnSpc>
                <a:spcPct val="150000"/>
              </a:lnSpc>
            </a:pPr>
            <a:r>
              <a:rPr lang="pt-BR" sz="2500" b="1" dirty="0"/>
              <a:t>Exemplos: Dengue, febre amarela, </a:t>
            </a:r>
            <a:r>
              <a:rPr lang="pt-BR" sz="2500" b="1" dirty="0" err="1"/>
              <a:t>ZikaV</a:t>
            </a:r>
            <a:r>
              <a:rPr lang="pt-BR" sz="2500" b="1" dirty="0"/>
              <a:t>, Febre Chikungunya</a:t>
            </a:r>
            <a:r>
              <a:rPr lang="pt-BR" sz="2500" b="1" dirty="0" smtClean="0"/>
              <a:t>.</a:t>
            </a:r>
          </a:p>
          <a:p>
            <a:pPr algn="just">
              <a:lnSpc>
                <a:spcPct val="110000"/>
              </a:lnSpc>
              <a:buNone/>
              <a:defRPr/>
            </a:pPr>
            <a:r>
              <a:rPr lang="pt-BR" sz="2400" b="1" dirty="0" smtClean="0"/>
              <a:t>*</a:t>
            </a:r>
            <a:r>
              <a:rPr lang="pt-BR" sz="2400" b="1" dirty="0"/>
              <a:t> </a:t>
            </a:r>
            <a:r>
              <a:rPr lang="pt-BR" sz="1300" b="1" dirty="0"/>
              <a:t>Número Básico de Reprodução </a:t>
            </a:r>
            <a:r>
              <a:rPr lang="pt-BR" sz="1300" dirty="0"/>
              <a:t>(</a:t>
            </a:r>
            <a:r>
              <a:rPr lang="pt-BR" sz="1300" dirty="0" err="1"/>
              <a:t>basic</a:t>
            </a:r>
            <a:r>
              <a:rPr lang="pt-BR" sz="1300" dirty="0"/>
              <a:t> </a:t>
            </a:r>
            <a:r>
              <a:rPr lang="pt-BR" sz="1300" dirty="0" err="1"/>
              <a:t>reproductive</a:t>
            </a:r>
            <a:r>
              <a:rPr lang="pt-BR" sz="1300" dirty="0"/>
              <a:t> </a:t>
            </a:r>
            <a:r>
              <a:rPr lang="pt-BR" sz="1300" dirty="0" err="1"/>
              <a:t>number</a:t>
            </a:r>
            <a:r>
              <a:rPr lang="pt-BR" sz="1300" dirty="0"/>
              <a:t>) </a:t>
            </a:r>
            <a:r>
              <a:rPr lang="pt-BR" sz="1300" b="1" dirty="0"/>
              <a:t>R0</a:t>
            </a:r>
            <a:r>
              <a:rPr lang="pt-BR" sz="1300" dirty="0"/>
              <a:t> (“R zero” ou “R </a:t>
            </a:r>
            <a:r>
              <a:rPr lang="pt-BR" sz="1300" dirty="0" err="1"/>
              <a:t>not</a:t>
            </a:r>
            <a:r>
              <a:rPr lang="pt-BR" sz="1300" dirty="0" smtClean="0"/>
              <a:t>”): </a:t>
            </a:r>
            <a:r>
              <a:rPr lang="pt-BR" sz="1300" dirty="0"/>
              <a:t>medida do número de infecções produzidas, em média, por um indivíduo infectado, nos estágios iniciais de uma epidemia,  quando virtualmente todos os contatos são suscetíveis</a:t>
            </a:r>
            <a:endParaRPr lang="pt-BR" sz="1300" b="1" dirty="0"/>
          </a:p>
        </p:txBody>
      </p:sp>
    </p:spTree>
    <p:extLst>
      <p:ext uri="{BB962C8B-B14F-4D97-AF65-F5344CB8AC3E}">
        <p14:creationId xmlns:p14="http://schemas.microsoft.com/office/powerpoint/2010/main" val="34494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3400" y="1196752"/>
            <a:ext cx="7783016" cy="46508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Mortalidade e letalidade</a:t>
            </a:r>
          </a:p>
          <a:p>
            <a:pPr lvl="1">
              <a:lnSpc>
                <a:spcPct val="150000"/>
              </a:lnSpc>
            </a:pPr>
            <a:r>
              <a:rPr lang="pt-BR" sz="2200" b="1" dirty="0"/>
              <a:t>Exemplos: Raiva, febre amarela, doença meningocócica, </a:t>
            </a:r>
            <a:r>
              <a:rPr lang="pt-BR" sz="2200" b="1" dirty="0" err="1"/>
              <a:t>hantaviroses</a:t>
            </a:r>
            <a:r>
              <a:rPr lang="pt-BR" sz="2200" b="1" dirty="0"/>
              <a:t>.</a:t>
            </a:r>
          </a:p>
          <a:p>
            <a:pPr lvl="1">
              <a:lnSpc>
                <a:spcPct val="150000"/>
              </a:lnSpc>
            </a:pPr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267744" y="404664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0070C0"/>
                </a:solidFill>
                <a:latin typeface="+mn-lt"/>
              </a:rPr>
              <a:t>Gravidade da doença</a:t>
            </a:r>
          </a:p>
        </p:txBody>
      </p:sp>
      <p:sp>
        <p:nvSpPr>
          <p:cNvPr id="6" name="Retângulo 5"/>
          <p:cNvSpPr/>
          <p:nvPr/>
        </p:nvSpPr>
        <p:spPr>
          <a:xfrm>
            <a:off x="708818" y="2927846"/>
            <a:ext cx="75355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0070C0"/>
                </a:solidFill>
                <a:latin typeface="+mn-lt"/>
              </a:rPr>
              <a:t>Existência de medidas de controle eficazes</a:t>
            </a:r>
            <a:endParaRPr lang="pt-BR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3745303"/>
            <a:ext cx="8241503" cy="45802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200" b="1" dirty="0"/>
              <a:t>É um atributo que avalia o quanto as doenças são </a:t>
            </a:r>
            <a:r>
              <a:rPr lang="pt-BR" sz="2200" b="1" dirty="0">
                <a:solidFill>
                  <a:srgbClr val="12028C"/>
                </a:solidFill>
              </a:rPr>
              <a:t>passíveis de prevenção e controle</a:t>
            </a:r>
            <a:r>
              <a:rPr lang="pt-BR" sz="2200" b="1" dirty="0">
                <a:solidFill>
                  <a:srgbClr val="1903BD"/>
                </a:solidFill>
              </a:rPr>
              <a:t>, </a:t>
            </a:r>
            <a:r>
              <a:rPr lang="pt-BR" sz="2200" b="1" dirty="0"/>
              <a:t>permitindo a atuação concreta e efetiva dos serviços de saúde sobre indivíduos e coletividades.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200" b="1" dirty="0"/>
              <a:t>Exemplos: Doenças </a:t>
            </a:r>
            <a:r>
              <a:rPr lang="pt-BR" sz="2200" b="1" dirty="0" err="1"/>
              <a:t>imunopreveníveis</a:t>
            </a:r>
            <a:r>
              <a:rPr lang="pt-BR" sz="2200" b="1" dirty="0"/>
              <a:t>:</a:t>
            </a:r>
          </a:p>
          <a:p>
            <a:pPr lvl="2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800" b="1" dirty="0"/>
              <a:t> </a:t>
            </a:r>
            <a:r>
              <a:rPr lang="pt-BR" sz="1800" b="1" dirty="0">
                <a:solidFill>
                  <a:srgbClr val="12028C"/>
                </a:solidFill>
              </a:rPr>
              <a:t> </a:t>
            </a:r>
            <a:r>
              <a:rPr lang="pt-BR" sz="2200" b="1" dirty="0">
                <a:solidFill>
                  <a:srgbClr val="12028C"/>
                </a:solidFill>
              </a:rPr>
              <a:t>Sarampo, poliomielite, difteria.</a:t>
            </a:r>
          </a:p>
        </p:txBody>
      </p:sp>
    </p:spTree>
    <p:extLst>
      <p:ext uri="{BB962C8B-B14F-4D97-AF65-F5344CB8AC3E}">
        <p14:creationId xmlns:p14="http://schemas.microsoft.com/office/powerpoint/2010/main" val="25062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44175"/>
            <a:ext cx="7757592" cy="1124585"/>
          </a:xfrm>
        </p:spPr>
        <p:txBody>
          <a:bodyPr>
            <a:normAutofit/>
          </a:bodyPr>
          <a:lstStyle/>
          <a:p>
            <a:pPr marL="571500" indent="-571500" algn="ctr" eaLnBrk="1" hangingPunct="1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rgbClr val="0070C0"/>
                </a:solidFill>
                <a:latin typeface="+mn-lt"/>
              </a:rPr>
              <a:t>Transcendência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54050" y="1418555"/>
            <a:ext cx="7772400" cy="453072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/>
              <a:t>É um conjunto de características apresentadas por agravos, de acordo com sua apresentação clínica e epidemiológica, das quais as mais importantes são: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0070C0"/>
                </a:solidFill>
              </a:rPr>
              <a:t>gravidade,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0070C0"/>
                </a:solidFill>
              </a:rPr>
              <a:t>relevância social,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0070C0"/>
                </a:solidFill>
              </a:rPr>
              <a:t>relevância econômica</a:t>
            </a:r>
            <a:r>
              <a:rPr lang="pt-BR" sz="2200" b="1" dirty="0">
                <a:solidFill>
                  <a:srgbClr val="1903BD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t-BR" sz="2400" b="1" dirty="0"/>
              <a:t>	Exemplo: HIV/aids, SARS CO-V,  influenza A (H1N1)pdm09, Ebola, MERS-COV, </a:t>
            </a:r>
            <a:r>
              <a:rPr lang="pt-BR" sz="2400" b="1" dirty="0" err="1"/>
              <a:t>ZikaV</a:t>
            </a:r>
            <a:r>
              <a:rPr lang="pt-BR" sz="2400" b="1" dirty="0"/>
              <a:t>, febre amarela, etc...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pt-BR" sz="2400" b="1" dirty="0">
              <a:solidFill>
                <a:srgbClr val="19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2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90264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2500" b="1" dirty="0">
                <a:solidFill>
                  <a:srgbClr val="1903BD"/>
                </a:solidFill>
                <a:latin typeface="+mn-lt"/>
              </a:rPr>
              <a:t>Lista Brasileira de Doenças de Notificação Compulsória</a:t>
            </a:r>
            <a:br>
              <a:rPr lang="pt-BR" sz="2500" b="1" dirty="0">
                <a:solidFill>
                  <a:srgbClr val="1903BD"/>
                </a:solidFill>
                <a:latin typeface="+mn-lt"/>
              </a:rPr>
            </a:br>
            <a:r>
              <a:rPr lang="pt-BR" sz="2500" b="1" dirty="0">
                <a:solidFill>
                  <a:srgbClr val="1903BD"/>
                </a:solidFill>
                <a:latin typeface="+mn-lt"/>
              </a:rPr>
              <a:t>Anexo da Portaria </a:t>
            </a:r>
            <a:r>
              <a:rPr lang="de-DE" sz="2500" b="1" dirty="0">
                <a:solidFill>
                  <a:srgbClr val="1903BD"/>
                </a:solidFill>
                <a:latin typeface="+mn-lt"/>
              </a:rPr>
              <a:t>204 de 17/02/2016</a:t>
            </a:r>
            <a:endParaRPr lang="pt-BR" sz="25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92138" y="1905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t-BR" sz="1400">
              <a:latin typeface="Times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27504"/>
            <a:ext cx="8964488" cy="5641856"/>
          </a:xfrm>
          <a:prstGeom prst="rect">
            <a:avLst/>
          </a:prstGeom>
        </p:spPr>
      </p:pic>
      <p:sp>
        <p:nvSpPr>
          <p:cNvPr id="8" name="Retângulo Arredondado 7"/>
          <p:cNvSpPr/>
          <p:nvPr/>
        </p:nvSpPr>
        <p:spPr>
          <a:xfrm>
            <a:off x="3203848" y="4581128"/>
            <a:ext cx="5832648" cy="201622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Evento de Saúde </a:t>
            </a:r>
            <a:r>
              <a:rPr lang="pt-BR" b="1" dirty="0" err="1" smtClean="0"/>
              <a:t>Públicaque</a:t>
            </a:r>
            <a:r>
              <a:rPr lang="pt-BR" b="1" dirty="0" smtClean="0"/>
              <a:t> </a:t>
            </a:r>
            <a:r>
              <a:rPr lang="pt-BR" b="1" dirty="0"/>
              <a:t>se </a:t>
            </a:r>
            <a:r>
              <a:rPr lang="pt-BR" b="1" dirty="0" err="1" smtClean="0"/>
              <a:t>constituia</a:t>
            </a:r>
            <a:r>
              <a:rPr lang="pt-BR" b="1" dirty="0" smtClean="0"/>
              <a:t> </a:t>
            </a:r>
            <a:r>
              <a:rPr lang="pt-BR" b="1" dirty="0"/>
              <a:t>em potencial ameaça à Saúde Pública, como surto ou epidemia, doença ou agravo de causa desconhecida, alteração de padrão epidemiológico das doenças conhecidas, epizootias ou agravos decorrentes de desastres e acidente</a:t>
            </a:r>
          </a:p>
        </p:txBody>
      </p:sp>
      <p:sp>
        <p:nvSpPr>
          <p:cNvPr id="9" name="Retângulo 8"/>
          <p:cNvSpPr/>
          <p:nvPr/>
        </p:nvSpPr>
        <p:spPr>
          <a:xfrm>
            <a:off x="323528" y="2170504"/>
            <a:ext cx="2657797" cy="46640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51520" y="3717032"/>
            <a:ext cx="2672655" cy="43013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51520" y="4149080"/>
            <a:ext cx="2663130" cy="38593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372200" y="2636912"/>
            <a:ext cx="2520280" cy="24841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23528" y="5087094"/>
            <a:ext cx="2672655" cy="43013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195489" y="1772816"/>
            <a:ext cx="2816671" cy="50405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275856" y="3284984"/>
            <a:ext cx="2816671" cy="43013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7D18C60-57F9-406F-B8BD-C015FAA6F286}"/>
              </a:ext>
            </a:extLst>
          </p:cNvPr>
          <p:cNvSpPr/>
          <p:nvPr/>
        </p:nvSpPr>
        <p:spPr>
          <a:xfrm>
            <a:off x="3347889" y="4293096"/>
            <a:ext cx="2520255" cy="24192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23A444A9-E0B1-419A-822E-418857603BAE}"/>
              </a:ext>
            </a:extLst>
          </p:cNvPr>
          <p:cNvSpPr/>
          <p:nvPr/>
        </p:nvSpPr>
        <p:spPr>
          <a:xfrm>
            <a:off x="3275855" y="3761234"/>
            <a:ext cx="2736305" cy="531862"/>
          </a:xfrm>
          <a:prstGeom prst="roundRect">
            <a:avLst/>
          </a:prstGeom>
          <a:noFill/>
          <a:ln w="19050">
            <a:solidFill>
              <a:srgbClr val="120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57E1A74-EC9F-4856-8318-D1BB03002457}"/>
              </a:ext>
            </a:extLst>
          </p:cNvPr>
          <p:cNvSpPr/>
          <p:nvPr/>
        </p:nvSpPr>
        <p:spPr>
          <a:xfrm>
            <a:off x="6300192" y="3540623"/>
            <a:ext cx="2520280" cy="24841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5669390-F589-4C12-B935-06F4B53162AF}"/>
              </a:ext>
            </a:extLst>
          </p:cNvPr>
          <p:cNvSpPr/>
          <p:nvPr/>
        </p:nvSpPr>
        <p:spPr>
          <a:xfrm>
            <a:off x="6300192" y="3835152"/>
            <a:ext cx="2664296" cy="1679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483768" y="1018376"/>
            <a:ext cx="4320480" cy="394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05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0040" y="125760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2500" b="1" dirty="0">
                <a:solidFill>
                  <a:srgbClr val="1903BD"/>
                </a:solidFill>
                <a:latin typeface="+mn-lt"/>
              </a:rPr>
              <a:t>Lista Brasileira de Doenças de Notificação Compulsória</a:t>
            </a:r>
            <a:br>
              <a:rPr lang="pt-BR" sz="2500" b="1" dirty="0">
                <a:solidFill>
                  <a:srgbClr val="1903BD"/>
                </a:solidFill>
                <a:latin typeface="+mn-lt"/>
              </a:rPr>
            </a:br>
            <a:r>
              <a:rPr lang="pt-BR" sz="2500" b="1" dirty="0">
                <a:solidFill>
                  <a:srgbClr val="1903BD"/>
                </a:solidFill>
                <a:latin typeface="+mn-lt"/>
              </a:rPr>
              <a:t>Anexo da Portaria </a:t>
            </a:r>
            <a:r>
              <a:rPr lang="de-DE" sz="2500" b="1" dirty="0">
                <a:solidFill>
                  <a:srgbClr val="1903BD"/>
                </a:solidFill>
                <a:latin typeface="+mn-lt"/>
              </a:rPr>
              <a:t>204 de 17/02/2016</a:t>
            </a:r>
            <a:endParaRPr lang="pt-BR" sz="25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92138" y="1905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t-BR" sz="1400">
              <a:latin typeface="Times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" y="1700807"/>
            <a:ext cx="8981997" cy="3436107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3" name="Retângulo 2"/>
          <p:cNvSpPr/>
          <p:nvPr/>
        </p:nvSpPr>
        <p:spPr>
          <a:xfrm>
            <a:off x="3131840" y="1700808"/>
            <a:ext cx="2849860" cy="44231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772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7384"/>
            <a:ext cx="7772400" cy="1143000"/>
          </a:xfrm>
        </p:spPr>
        <p:txBody>
          <a:bodyPr/>
          <a:lstStyle/>
          <a:p>
            <a:pPr algn="ctr" eaLnBrk="1" hangingPunct="1"/>
            <a:r>
              <a:rPr lang="pt-BR" sz="3600" b="1" dirty="0">
                <a:solidFill>
                  <a:srgbClr val="1903BD"/>
                </a:solidFill>
                <a:latin typeface="+mn-lt"/>
              </a:rPr>
              <a:t>Objetivos da Apresentação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124744"/>
            <a:ext cx="8424936" cy="5409727"/>
          </a:xfrm>
          <a:ln w="3175">
            <a:noFill/>
          </a:ln>
        </p:spPr>
        <p:txBody>
          <a:bodyPr>
            <a:noAutofit/>
          </a:bodyPr>
          <a:lstStyle/>
          <a:p>
            <a:pPr>
              <a:lnSpc>
                <a:spcPct val="16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200" b="1" dirty="0"/>
              <a:t>Responder às seguintes questões:</a:t>
            </a:r>
          </a:p>
          <a:p>
            <a:pPr lvl="1">
              <a:lnSpc>
                <a:spcPct val="16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200" b="1" dirty="0"/>
              <a:t>Quais as origens das práticas de vigilância epidemiológica/ vigilância em saúde pública no Brasil?</a:t>
            </a:r>
          </a:p>
          <a:p>
            <a:pPr lvl="1">
              <a:lnSpc>
                <a:spcPct val="16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200" b="1" dirty="0"/>
              <a:t>O que é vigilância epidemiológica?</a:t>
            </a:r>
          </a:p>
          <a:p>
            <a:pPr lvl="1">
              <a:lnSpc>
                <a:spcPct val="16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200" b="1" dirty="0"/>
              <a:t>Como funciona a vigilância epidemiológica.</a:t>
            </a:r>
          </a:p>
          <a:p>
            <a:pPr lvl="1">
              <a:lnSpc>
                <a:spcPct val="16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200" b="1" dirty="0"/>
              <a:t>Quais as Doenças de Notificação Compulsória no Brasil?</a:t>
            </a:r>
          </a:p>
          <a:p>
            <a:pPr lvl="1">
              <a:lnSpc>
                <a:spcPct val="16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200" b="1" dirty="0"/>
              <a:t>Como se elege as doenças sob notificação compulsória.</a:t>
            </a:r>
          </a:p>
          <a:p>
            <a:pPr lvl="1">
              <a:lnSpc>
                <a:spcPct val="16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200" b="1" dirty="0"/>
              <a:t>Como funciona a Vigilância Epidemiológica em nível internacional em consonância com o Regulamento Sanitário Internacional?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1414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</a:pPr>
            <a:r>
              <a:rPr lang="pt-BR" sz="3200" b="1" dirty="0">
                <a:solidFill>
                  <a:srgbClr val="1903BD"/>
                </a:solidFill>
                <a:latin typeface="+mn-lt"/>
              </a:rPr>
              <a:t>Vigilância Epidemiológica/ Vigilância em Saúde Pública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57313"/>
            <a:ext cx="8329613" cy="5286375"/>
          </a:xfrm>
          <a:ln w="3175"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b="1" dirty="0">
                <a:solidFill>
                  <a:srgbClr val="12028C"/>
                </a:solidFill>
              </a:rPr>
              <a:t>Operacionalização do SVE</a:t>
            </a:r>
          </a:p>
          <a:p>
            <a:pPr lvl="1">
              <a:lnSpc>
                <a:spcPts val="37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200" b="1" dirty="0">
                <a:solidFill>
                  <a:srgbClr val="C00000"/>
                </a:solidFill>
              </a:rPr>
              <a:t> Detecção de casos e notificação.</a:t>
            </a:r>
          </a:p>
          <a:p>
            <a:pPr lvl="1">
              <a:lnSpc>
                <a:spcPts val="3700"/>
              </a:lnSpc>
              <a:buClr>
                <a:srgbClr val="002060"/>
              </a:buClr>
              <a:buFont typeface="Wingdings" pitchFamily="2" charset="2"/>
              <a:buChar char="ü"/>
            </a:pPr>
            <a:r>
              <a:rPr lang="pt-BR" sz="2200" b="1" dirty="0">
                <a:solidFill>
                  <a:schemeClr val="bg1"/>
                </a:solidFill>
              </a:rPr>
              <a:t> </a:t>
            </a:r>
            <a:r>
              <a:rPr lang="pt-BR" sz="2200" b="1" dirty="0"/>
              <a:t>Investigação epidemiológica.</a:t>
            </a:r>
          </a:p>
          <a:p>
            <a:pPr lvl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200" b="1" dirty="0"/>
              <a:t> Produção, consolidação de informações.</a:t>
            </a:r>
          </a:p>
          <a:p>
            <a:pPr lvl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200" b="1" dirty="0"/>
              <a:t>Análise de informações.</a:t>
            </a:r>
          </a:p>
          <a:p>
            <a:pPr lvl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200" b="1" dirty="0"/>
              <a:t> Recomendação e implementação de medidas de prevenção, controle ou erradicação.</a:t>
            </a:r>
          </a:p>
          <a:p>
            <a:pPr lvl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200" b="1" dirty="0"/>
              <a:t>Avaliação das ações de vigilância, prevenção, controle e erradicação de doenças.</a:t>
            </a:r>
          </a:p>
          <a:p>
            <a:pPr lvl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200" b="1" dirty="0"/>
              <a:t>Divulgação de informações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aram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0" y="2198464"/>
            <a:ext cx="27940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-108520" y="1044025"/>
            <a:ext cx="3651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b="1" dirty="0">
                <a:latin typeface="+mn-lt"/>
              </a:rPr>
              <a:t>Diagnóstico?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067944" y="1897662"/>
            <a:ext cx="482441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2400" b="1" dirty="0">
                <a:latin typeface="+mn-lt"/>
              </a:rPr>
              <a:t>Sintomas</a:t>
            </a:r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altLang="pt-BR" sz="2000" b="1" dirty="0">
                <a:latin typeface="+mn-lt"/>
              </a:rPr>
              <a:t>Data dos primeiros sintomas</a:t>
            </a:r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altLang="pt-BR" sz="2000" b="1" dirty="0">
                <a:latin typeface="+mn-lt"/>
              </a:rPr>
              <a:t>Contato com caso semelhante</a:t>
            </a:r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altLang="pt-BR" sz="2000" b="1" dirty="0">
                <a:latin typeface="+mn-lt"/>
              </a:rPr>
              <a:t>Vacinação anterior</a:t>
            </a:r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altLang="pt-BR" sz="2000" b="1" dirty="0">
                <a:latin typeface="+mn-lt"/>
              </a:rPr>
              <a:t>Viagens</a:t>
            </a:r>
          </a:p>
          <a:p>
            <a:pPr lvl="1" indent="0">
              <a:spcBef>
                <a:spcPct val="50000"/>
              </a:spcBef>
              <a:buNone/>
            </a:pPr>
            <a:endParaRPr lang="pt-BR" altLang="pt-BR" sz="2000" b="1" dirty="0">
              <a:latin typeface="+mn-lt"/>
            </a:endParaRPr>
          </a:p>
          <a:p>
            <a:pPr lvl="1" indent="0">
              <a:spcBef>
                <a:spcPct val="50000"/>
              </a:spcBef>
              <a:buNone/>
            </a:pPr>
            <a:r>
              <a:rPr lang="pt-BR" altLang="pt-BR" sz="2000" b="1" dirty="0">
                <a:latin typeface="+mn-lt"/>
              </a:rPr>
              <a:t>Exames laboratoriais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pt-BR" altLang="pt-BR" sz="2400" b="1" dirty="0">
                <a:latin typeface="+mn-lt"/>
              </a:rPr>
              <a:t>	Suspeita de ............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52120" y="826937"/>
            <a:ext cx="2022049" cy="65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 b="1" dirty="0">
                <a:latin typeface="+mn-lt"/>
              </a:rPr>
              <a:t>Pistas</a:t>
            </a: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848412" y="198052"/>
            <a:ext cx="72526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C00000"/>
                </a:solidFill>
                <a:latin typeface="+mn-lt"/>
                <a:cs typeface="Tahoma" panose="020B0604030504040204" pitchFamily="34" charset="0"/>
              </a:rPr>
              <a:t>Detecção de casos e notificação </a:t>
            </a:r>
          </a:p>
        </p:txBody>
      </p:sp>
      <p:pic>
        <p:nvPicPr>
          <p:cNvPr id="8" name="Picture 5" descr="j030027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01" y="764704"/>
            <a:ext cx="1330367" cy="119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09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2875175" y="404664"/>
            <a:ext cx="3404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 dirty="0">
                <a:solidFill>
                  <a:srgbClr val="C00000"/>
                </a:solidFill>
                <a:latin typeface="+mn-lt"/>
              </a:rPr>
              <a:t>Definição de Caso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539552" y="1124744"/>
            <a:ext cx="74168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400" b="1" dirty="0">
                <a:solidFill>
                  <a:srgbClr val="1903BD"/>
                </a:solidFill>
                <a:latin typeface="+mn-lt"/>
              </a:rPr>
              <a:t>A definição padronizada de caso </a:t>
            </a:r>
            <a:r>
              <a:rPr lang="pt-BR" altLang="pt-BR" sz="2400" b="1" dirty="0">
                <a:latin typeface="+mn-lt"/>
              </a:rPr>
              <a:t>é um dos requisitos para a </a:t>
            </a:r>
            <a:r>
              <a:rPr lang="pt-BR" altLang="pt-BR" sz="2400" b="1" dirty="0">
                <a:solidFill>
                  <a:srgbClr val="1903BD"/>
                </a:solidFill>
                <a:latin typeface="+mn-lt"/>
              </a:rPr>
              <a:t>notificação e investigação </a:t>
            </a:r>
            <a:r>
              <a:rPr lang="pt-BR" altLang="pt-BR" sz="2400" b="1" dirty="0">
                <a:latin typeface="+mn-lt"/>
              </a:rPr>
              <a:t>de doenças de notificação compulsória em um sistema de vigilância epidemiológica nacional. 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400" b="1" dirty="0">
                <a:latin typeface="+mn-lt"/>
              </a:rPr>
              <a:t>Isto garante que casos de determinada doença que estejam sendo investigados em diferentes lugares e períodos possam ser classificados adequadamente, </a:t>
            </a:r>
            <a:r>
              <a:rPr lang="pt-BR" altLang="pt-BR" sz="2400" b="1" dirty="0">
                <a:solidFill>
                  <a:srgbClr val="1903BD"/>
                </a:solidFill>
                <a:latin typeface="+mn-lt"/>
              </a:rPr>
              <a:t>permitindo comparações entre espaços geográficos, conjuntos populacionais distintos</a:t>
            </a:r>
            <a:r>
              <a:rPr lang="pt-BR" altLang="pt-BR" sz="2400" b="1" dirty="0">
                <a:latin typeface="+mn-lt"/>
              </a:rPr>
              <a:t>, entre outros.</a:t>
            </a:r>
          </a:p>
        </p:txBody>
      </p:sp>
    </p:spTree>
    <p:extLst>
      <p:ext uri="{BB962C8B-B14F-4D97-AF65-F5344CB8AC3E}">
        <p14:creationId xmlns:p14="http://schemas.microsoft.com/office/powerpoint/2010/main" val="21527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052736"/>
            <a:ext cx="8686800" cy="4800600"/>
          </a:xfrm>
          <a:ln w="3175">
            <a:noFill/>
          </a:ln>
        </p:spPr>
        <p:txBody>
          <a:bodyPr>
            <a:noAutofit/>
          </a:bodyPr>
          <a:lstStyle/>
          <a:p>
            <a:pPr eaLnBrk="1" hangingPunct="1">
              <a:lnSpc>
                <a:spcPts val="3500"/>
              </a:lnSpc>
            </a:pPr>
            <a:r>
              <a:rPr lang="pt-BR" sz="2000" b="1" dirty="0">
                <a:solidFill>
                  <a:srgbClr val="002060"/>
                </a:solidFill>
              </a:rPr>
              <a:t>Importância das definições de caso.</a:t>
            </a:r>
          </a:p>
          <a:p>
            <a:pPr lvl="1">
              <a:lnSpc>
                <a:spcPts val="3500"/>
              </a:lnSpc>
            </a:pPr>
            <a:r>
              <a:rPr lang="pt-BR" sz="2000" b="1" dirty="0">
                <a:solidFill>
                  <a:srgbClr val="002060"/>
                </a:solidFill>
              </a:rPr>
              <a:t>Caso suspeito:</a:t>
            </a:r>
          </a:p>
          <a:p>
            <a:pPr lvl="2">
              <a:lnSpc>
                <a:spcPts val="3500"/>
              </a:lnSpc>
            </a:pPr>
            <a:r>
              <a:rPr lang="pt-BR" b="1" dirty="0"/>
              <a:t> Pessoa cuja </a:t>
            </a:r>
            <a:r>
              <a:rPr lang="pt-BR" b="1" dirty="0">
                <a:solidFill>
                  <a:srgbClr val="1903BD"/>
                </a:solidFill>
              </a:rPr>
              <a:t>história clínica, sintomas,</a:t>
            </a:r>
            <a:r>
              <a:rPr lang="pt-BR" b="1" dirty="0"/>
              <a:t> </a:t>
            </a:r>
            <a:r>
              <a:rPr lang="pt-BR" b="1" dirty="0">
                <a:solidFill>
                  <a:srgbClr val="1903BD"/>
                </a:solidFill>
              </a:rPr>
              <a:t>possível exposição à uma fonte</a:t>
            </a:r>
            <a:r>
              <a:rPr lang="pt-BR" b="1" dirty="0"/>
              <a:t> </a:t>
            </a:r>
            <a:r>
              <a:rPr lang="pt-BR" b="1" dirty="0">
                <a:solidFill>
                  <a:srgbClr val="1903BD"/>
                </a:solidFill>
              </a:rPr>
              <a:t>de infecção, país de origem, viagens recentes </a:t>
            </a:r>
            <a:r>
              <a:rPr lang="pt-BR" b="1" dirty="0"/>
              <a:t>sugerem que possa estar ou vir a desenvolver uma doença infecciosa.</a:t>
            </a:r>
            <a:endParaRPr lang="pt-BR" b="1" dirty="0">
              <a:solidFill>
                <a:srgbClr val="002060"/>
              </a:solidFill>
            </a:endParaRPr>
          </a:p>
          <a:p>
            <a:pPr lvl="1" eaLnBrk="1" hangingPunct="1">
              <a:lnSpc>
                <a:spcPts val="3500"/>
              </a:lnSpc>
            </a:pPr>
            <a:r>
              <a:rPr lang="pt-BR" sz="2000" b="1" dirty="0">
                <a:solidFill>
                  <a:srgbClr val="002060"/>
                </a:solidFill>
              </a:rPr>
              <a:t>Caso confirmado</a:t>
            </a:r>
          </a:p>
          <a:p>
            <a:pPr lvl="2">
              <a:lnSpc>
                <a:spcPts val="3500"/>
              </a:lnSpc>
            </a:pPr>
            <a:r>
              <a:rPr lang="pt-BR" b="1" dirty="0"/>
              <a:t>Pessoa infectada ou doente que apresenta características </a:t>
            </a:r>
            <a:r>
              <a:rPr lang="pt-BR" b="1" dirty="0">
                <a:solidFill>
                  <a:srgbClr val="12028C"/>
                </a:solidFill>
              </a:rPr>
              <a:t>clínicas, laboratoriais e epidemiológicas específicas </a:t>
            </a:r>
            <a:r>
              <a:rPr lang="pt-BR" b="1" dirty="0"/>
              <a:t>de uma doença ou agravo</a:t>
            </a:r>
            <a:r>
              <a:rPr lang="pt-BR" b="1" dirty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ts val="3500"/>
              </a:lnSpc>
            </a:pPr>
            <a:r>
              <a:rPr lang="pt-BR" sz="2000" b="1" dirty="0"/>
              <a:t>Sistema de Informação de Agravos de Notificação – SINAN.</a:t>
            </a:r>
          </a:p>
          <a:p>
            <a:pPr eaLnBrk="1" hangingPunct="1">
              <a:lnSpc>
                <a:spcPts val="3500"/>
              </a:lnSpc>
            </a:pPr>
            <a:r>
              <a:rPr lang="pt-BR" sz="2000" b="1" dirty="0"/>
              <a:t>Outras fontes de dados.</a:t>
            </a:r>
          </a:p>
          <a:p>
            <a:pPr lvl="1">
              <a:lnSpc>
                <a:spcPts val="3500"/>
              </a:lnSpc>
            </a:pPr>
            <a:r>
              <a:rPr lang="pt-BR" sz="2000" b="1" dirty="0"/>
              <a:t>Exemplo: Sistema de Mortalidade (SIM)</a:t>
            </a:r>
          </a:p>
          <a:p>
            <a:pPr eaLnBrk="1" hangingPunct="1">
              <a:lnSpc>
                <a:spcPts val="3500"/>
              </a:lnSpc>
              <a:buNone/>
            </a:pPr>
            <a:endParaRPr lang="pt-BR" sz="1800" b="1" dirty="0">
              <a:solidFill>
                <a:srgbClr val="00206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47655" y="285728"/>
            <a:ext cx="6128601" cy="8032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pt-BR" sz="2800" b="1" dirty="0">
              <a:solidFill>
                <a:srgbClr val="C00000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800" b="1" dirty="0">
                <a:solidFill>
                  <a:srgbClr val="C00000"/>
                </a:solidFill>
                <a:latin typeface="+mn-lt"/>
              </a:rPr>
              <a:t>Detecção de casos e notificação (Cont.)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28750"/>
            <a:ext cx="8258175" cy="4943475"/>
          </a:xfrm>
          <a:ln w="3175">
            <a:noFill/>
          </a:ln>
        </p:spPr>
        <p:txBody>
          <a:bodyPr>
            <a:normAutofit/>
          </a:bodyPr>
          <a:lstStyle/>
          <a:p>
            <a:pPr lvl="1">
              <a:lnSpc>
                <a:spcPts val="3500"/>
              </a:lnSpc>
              <a:buFont typeface="Wingdings" pitchFamily="2" charset="2"/>
              <a:buChar char="§"/>
            </a:pPr>
            <a:r>
              <a:rPr lang="pt-BR" sz="2200" b="1" dirty="0"/>
              <a:t>Notificação compulsória:</a:t>
            </a:r>
          </a:p>
          <a:p>
            <a:pPr lvl="1">
              <a:lnSpc>
                <a:spcPts val="3500"/>
              </a:lnSpc>
              <a:buFont typeface="Courier New" pitchFamily="49" charset="0"/>
              <a:buChar char="o"/>
            </a:pPr>
            <a:r>
              <a:rPr lang="pt-BR" sz="2200" b="1" dirty="0"/>
              <a:t> “ é a comunicação de determinada doença ou agravo à saúde, feita à autoridade sanitária, por profissionais de saúde ou qualquer cidadão, para fins da adoção de medidas de intervenção pertinentes”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pt-BR" sz="2200" b="1" dirty="0">
              <a:solidFill>
                <a:srgbClr val="C00000"/>
              </a:solidFill>
            </a:endParaRPr>
          </a:p>
          <a:p>
            <a:pPr lvl="1">
              <a:lnSpc>
                <a:spcPts val="3500"/>
              </a:lnSpc>
              <a:buFont typeface="Wingdings" pitchFamily="2" charset="2"/>
              <a:buChar char="§"/>
            </a:pPr>
            <a:r>
              <a:rPr lang="pt-BR" sz="2200" b="1" dirty="0"/>
              <a:t>A notificação de doenças:</a:t>
            </a:r>
          </a:p>
          <a:p>
            <a:pPr lvl="2">
              <a:lnSpc>
                <a:spcPts val="3500"/>
              </a:lnSpc>
              <a:buFont typeface="Courier New" pitchFamily="49" charset="0"/>
              <a:buChar char="o"/>
            </a:pPr>
            <a:r>
              <a:rPr lang="pt-BR" sz="2200" b="1" dirty="0"/>
              <a:t>Passiva / Ativa.</a:t>
            </a:r>
          </a:p>
          <a:p>
            <a:pPr lvl="2">
              <a:lnSpc>
                <a:spcPts val="3500"/>
              </a:lnSpc>
              <a:buFont typeface="Courier New" pitchFamily="49" charset="0"/>
              <a:buChar char="o"/>
            </a:pPr>
            <a:r>
              <a:rPr lang="pt-BR" sz="2200" b="1" dirty="0"/>
              <a:t>Universal / Amostral.</a:t>
            </a:r>
          </a:p>
          <a:p>
            <a:pPr lvl="2">
              <a:lnSpc>
                <a:spcPts val="3500"/>
              </a:lnSpc>
              <a:buFont typeface="Courier New" pitchFamily="49" charset="0"/>
              <a:buChar char="o"/>
            </a:pPr>
            <a:r>
              <a:rPr lang="pt-BR" sz="2200" b="1" dirty="0"/>
              <a:t>Imediata  / Tardia.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336B7A8-B15A-4F0D-B17B-35065CF6B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1379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C00000"/>
                </a:solidFill>
                <a:latin typeface="+mn-lt"/>
              </a:rPr>
              <a:t>Detecção de casos e notificação (cont.)</a:t>
            </a:r>
            <a:br>
              <a:rPr lang="pt-BR" b="1" dirty="0">
                <a:solidFill>
                  <a:srgbClr val="C00000"/>
                </a:solidFill>
                <a:latin typeface="+mn-lt"/>
              </a:rPr>
            </a:br>
            <a:endParaRPr lang="pt-BR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866764"/>
            <a:ext cx="5973763" cy="990600"/>
          </a:xfrm>
        </p:spPr>
        <p:txBody>
          <a:bodyPr/>
          <a:lstStyle/>
          <a:p>
            <a:pPr algn="ctr" eaLnBrk="1" hangingPunct="1"/>
            <a:r>
              <a:rPr lang="pt-BR" sz="3800" dirty="0">
                <a:solidFill>
                  <a:srgbClr val="FFC000"/>
                </a:solidFill>
              </a:rPr>
              <a:t>   </a:t>
            </a:r>
            <a:r>
              <a:rPr lang="pt-BR" sz="3600" b="1" dirty="0">
                <a:solidFill>
                  <a:srgbClr val="1903BD"/>
                </a:solidFill>
                <a:latin typeface="+mn-lt"/>
              </a:rPr>
              <a:t>Busca ativa</a:t>
            </a:r>
            <a:endParaRPr lang="pt-BR" sz="3600" dirty="0">
              <a:solidFill>
                <a:srgbClr val="1903BD"/>
              </a:solidFill>
              <a:latin typeface="+mn-lt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88" y="2014558"/>
            <a:ext cx="8429625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5000"/>
              </a:lnSpc>
              <a:buClr>
                <a:srgbClr val="660033"/>
              </a:buClr>
            </a:pPr>
            <a:r>
              <a:rPr lang="pt-BR" sz="2400" b="1" dirty="0"/>
              <a:t>A busca ativa é um procedimento que  tem por objetivo aprimorar a detecção de casos de doenças sob vigilância, através de visitas periódicas (a serviços de saúde, instituições, domicílios, laboratórios, farmácias). </a:t>
            </a:r>
          </a:p>
          <a:p>
            <a:pPr algn="just" eaLnBrk="1" hangingPunct="1">
              <a:lnSpc>
                <a:spcPct val="125000"/>
              </a:lnSpc>
              <a:buClr>
                <a:srgbClr val="660033"/>
              </a:buClr>
              <a:buFont typeface="Wingdings" pitchFamily="2" charset="2"/>
              <a:buNone/>
            </a:pPr>
            <a:endParaRPr lang="pt-BR" sz="2400" b="1" dirty="0"/>
          </a:p>
          <a:p>
            <a:pPr algn="just" eaLnBrk="1" hangingPunct="1">
              <a:lnSpc>
                <a:spcPct val="125000"/>
              </a:lnSpc>
              <a:buClr>
                <a:srgbClr val="660033"/>
              </a:buClr>
            </a:pPr>
            <a:r>
              <a:rPr lang="pt-BR" sz="2400" b="1" dirty="0"/>
              <a:t>O seu propósito é a </a:t>
            </a:r>
            <a:r>
              <a:rPr lang="pt-BR" sz="2400" b="1" dirty="0">
                <a:solidFill>
                  <a:srgbClr val="1903BD"/>
                </a:solidFill>
              </a:rPr>
              <a:t>identificação de casos </a:t>
            </a:r>
            <a:r>
              <a:rPr lang="pt-BR" sz="2400" b="1" dirty="0"/>
              <a:t>que possam ter ocorrido e que, por algum motivo, o sistema de vigilância epidemiológica não tenha conhecimento dos mesmos.</a:t>
            </a:r>
          </a:p>
          <a:p>
            <a:pPr eaLnBrk="1" hangingPunct="1">
              <a:lnSpc>
                <a:spcPct val="125000"/>
              </a:lnSpc>
            </a:pPr>
            <a:endParaRPr lang="pt-BR" sz="2400" dirty="0">
              <a:latin typeface="Verdana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71550" y="714364"/>
          <a:ext cx="10636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Clip" r:id="rId3" imgW="3025440" imgH="3252600" progId="">
                  <p:embed/>
                </p:oleObj>
              </mc:Choice>
              <mc:Fallback>
                <p:oleObj name="Clip" r:id="rId3" imgW="3025440" imgH="32526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714364"/>
                        <a:ext cx="10636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1467735" y="285728"/>
            <a:ext cx="6128601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800" b="1" dirty="0">
                <a:solidFill>
                  <a:srgbClr val="C00000"/>
                </a:solidFill>
                <a:latin typeface="+mn-lt"/>
              </a:rPr>
              <a:t>Detecção de casos e notificação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620688"/>
            <a:ext cx="5973763" cy="990600"/>
          </a:xfrm>
        </p:spPr>
        <p:txBody>
          <a:bodyPr/>
          <a:lstStyle/>
          <a:p>
            <a:pPr algn="ctr" eaLnBrk="1" hangingPunct="1"/>
            <a:r>
              <a:rPr lang="pt-BR" sz="3800" dirty="0">
                <a:solidFill>
                  <a:srgbClr val="FFC000"/>
                </a:solidFill>
              </a:rPr>
              <a:t>   </a:t>
            </a:r>
            <a:r>
              <a:rPr lang="pt-BR" sz="3600" b="1" dirty="0">
                <a:solidFill>
                  <a:srgbClr val="1903BD"/>
                </a:solidFill>
                <a:latin typeface="+mn-lt"/>
              </a:rPr>
              <a:t>Busca ativa</a:t>
            </a:r>
            <a:endParaRPr lang="pt-BR" sz="3600" dirty="0">
              <a:solidFill>
                <a:srgbClr val="1903BD"/>
              </a:solidFill>
              <a:latin typeface="+mn-lt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821904"/>
            <a:ext cx="8429625" cy="4343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rgbClr val="1903BD"/>
                </a:solidFill>
              </a:rPr>
              <a:t>Porta de entrada- hospital - </a:t>
            </a:r>
            <a:r>
              <a:rPr lang="pt-BR" sz="2200" b="1" dirty="0"/>
              <a:t>doenças com manifestações graves, em especial as emergentes, geralmente.</a:t>
            </a:r>
          </a:p>
          <a:p>
            <a:pPr>
              <a:lnSpc>
                <a:spcPct val="150000"/>
              </a:lnSpc>
            </a:pPr>
            <a:r>
              <a:rPr lang="pt-BR" sz="2200" b="1" dirty="0"/>
              <a:t>Sistema Nacional de Vigilância Epidemiológica em Âmbito Hospitalar (SNVEAH), 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Portaria no 2.529 de 23 de novembro de 2004, da Secretaria de Vigilância em Saúde do Ministério da Saúde(SVS/MS).</a:t>
            </a:r>
          </a:p>
          <a:p>
            <a:pPr lvl="1">
              <a:lnSpc>
                <a:spcPct val="150000"/>
              </a:lnSpc>
            </a:pPr>
            <a:r>
              <a:rPr lang="pt-BR" sz="2200" b="1" dirty="0"/>
              <a:t>Estado de São Paulo conta com 56 Núcleos Hospitalares de Epidemiologia.</a:t>
            </a:r>
            <a:r>
              <a:rPr lang="pt-BR" sz="2200" dirty="0"/>
              <a:t> </a:t>
            </a:r>
            <a:endParaRPr lang="pt-BR" sz="2200" b="1" dirty="0">
              <a:latin typeface="Verdana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71550" y="714364"/>
          <a:ext cx="10636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Clip" r:id="rId3" imgW="3025440" imgH="3252600" progId="">
                  <p:embed/>
                </p:oleObj>
              </mc:Choice>
              <mc:Fallback>
                <p:oleObj name="Clip" r:id="rId3" imgW="3025440" imgH="325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714364"/>
                        <a:ext cx="10636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1467735" y="285728"/>
            <a:ext cx="6128601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800" b="1" dirty="0">
                <a:solidFill>
                  <a:srgbClr val="C00000"/>
                </a:solidFill>
                <a:latin typeface="+mn-lt"/>
              </a:rPr>
              <a:t>Detecção de casos e notificação (Cont.)</a:t>
            </a:r>
          </a:p>
        </p:txBody>
      </p:sp>
    </p:spTree>
    <p:extLst>
      <p:ext uri="{BB962C8B-B14F-4D97-AF65-F5344CB8AC3E}">
        <p14:creationId xmlns:p14="http://schemas.microsoft.com/office/powerpoint/2010/main" val="54791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620688"/>
            <a:ext cx="5973763" cy="990600"/>
          </a:xfrm>
        </p:spPr>
        <p:txBody>
          <a:bodyPr/>
          <a:lstStyle/>
          <a:p>
            <a:pPr algn="ctr" eaLnBrk="1" hangingPunct="1"/>
            <a:r>
              <a:rPr lang="pt-BR" sz="3800" dirty="0">
                <a:solidFill>
                  <a:srgbClr val="FFC000"/>
                </a:solidFill>
              </a:rPr>
              <a:t>   </a:t>
            </a:r>
            <a:r>
              <a:rPr lang="pt-BR" sz="3600" b="1" dirty="0">
                <a:solidFill>
                  <a:srgbClr val="1903BD"/>
                </a:solidFill>
                <a:latin typeface="+mn-lt"/>
              </a:rPr>
              <a:t>Busca ativa</a:t>
            </a:r>
            <a:endParaRPr lang="pt-BR" sz="3600" dirty="0">
              <a:solidFill>
                <a:srgbClr val="1903BD"/>
              </a:solidFill>
              <a:latin typeface="+mn-lt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821904"/>
            <a:ext cx="8429625" cy="4343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 smtClean="0"/>
              <a:t>Através do rastreamento  em programa de busca com palavras chave em sites como </a:t>
            </a:r>
            <a:r>
              <a:rPr lang="pt-BR" sz="2200" b="1" dirty="0" err="1" smtClean="0"/>
              <a:t>promed</a:t>
            </a:r>
            <a:r>
              <a:rPr lang="pt-BR" sz="2200" b="1" dirty="0" smtClean="0"/>
              <a:t>, </a:t>
            </a:r>
            <a:r>
              <a:rPr lang="pt-BR" sz="2200" b="1" dirty="0" err="1" smtClean="0"/>
              <a:t>twiter</a:t>
            </a:r>
            <a:r>
              <a:rPr lang="pt-BR" sz="2200" b="1" dirty="0" smtClean="0"/>
              <a:t>, sites de veículos de comunicação.</a:t>
            </a:r>
          </a:p>
          <a:p>
            <a:pPr>
              <a:lnSpc>
                <a:spcPct val="150000"/>
              </a:lnSpc>
            </a:pPr>
            <a:r>
              <a:rPr lang="pt-BR" sz="2200" b="1" dirty="0"/>
              <a:t>http://</a:t>
            </a:r>
            <a:r>
              <a:rPr lang="pt-BR" sz="2200" b="1" dirty="0">
                <a:hlinkClick r:id="rId3"/>
              </a:rPr>
              <a:t>www.promedmail.org</a:t>
            </a:r>
            <a:r>
              <a:rPr lang="pt-BR" sz="2200" b="1" dirty="0"/>
              <a:t>/</a:t>
            </a:r>
            <a:endParaRPr lang="pt-BR" sz="2200" b="1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71550" y="714364"/>
          <a:ext cx="10636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lip" r:id="rId4" imgW="3025440" imgH="3252600" progId="">
                  <p:embed/>
                </p:oleObj>
              </mc:Choice>
              <mc:Fallback>
                <p:oleObj name="Clip" r:id="rId4" imgW="3025440" imgH="3252600" progId="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714364"/>
                        <a:ext cx="10636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1467735" y="285728"/>
            <a:ext cx="6128601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800" b="1" dirty="0">
                <a:solidFill>
                  <a:srgbClr val="C00000"/>
                </a:solidFill>
                <a:latin typeface="+mn-lt"/>
              </a:rPr>
              <a:t>Detecção de casos e notificação (Cont.)</a:t>
            </a:r>
          </a:p>
        </p:txBody>
      </p:sp>
    </p:spTree>
    <p:extLst>
      <p:ext uri="{BB962C8B-B14F-4D97-AF65-F5344CB8AC3E}">
        <p14:creationId xmlns:p14="http://schemas.microsoft.com/office/powerpoint/2010/main" val="336588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88640"/>
            <a:ext cx="5973763" cy="990600"/>
          </a:xfrm>
        </p:spPr>
        <p:txBody>
          <a:bodyPr/>
          <a:lstStyle/>
          <a:p>
            <a:pPr algn="ctr" eaLnBrk="1" hangingPunct="1"/>
            <a:r>
              <a:rPr lang="pt-BR" sz="3800" dirty="0">
                <a:solidFill>
                  <a:srgbClr val="FFC000"/>
                </a:solidFill>
              </a:rPr>
              <a:t>   </a:t>
            </a:r>
            <a:r>
              <a:rPr lang="pt-BR" sz="3600" b="1" dirty="0">
                <a:solidFill>
                  <a:srgbClr val="1903BD"/>
                </a:solidFill>
                <a:latin typeface="+mn-lt"/>
              </a:rPr>
              <a:t>Busca ativa</a:t>
            </a:r>
            <a:endParaRPr lang="pt-BR" sz="3600" dirty="0">
              <a:solidFill>
                <a:srgbClr val="1903BD"/>
              </a:solidFill>
              <a:latin typeface="+mn-lt"/>
            </a:endParaRPr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87" y="1124744"/>
            <a:ext cx="5681923" cy="5544616"/>
          </a:xfrm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71550" y="714364"/>
          <a:ext cx="10636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4" imgW="3025440" imgH="3252600" progId="">
                  <p:embed/>
                </p:oleObj>
              </mc:Choice>
              <mc:Fallback>
                <p:oleObj name="Clip" r:id="rId4" imgW="3025440" imgH="3252600" progId="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714364"/>
                        <a:ext cx="10636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1467735" y="285728"/>
            <a:ext cx="6128601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800" b="1" dirty="0">
                <a:solidFill>
                  <a:srgbClr val="C00000"/>
                </a:solidFill>
                <a:latin typeface="+mn-lt"/>
              </a:rPr>
              <a:t>Detecção de casos e notificação (Cont.)</a:t>
            </a:r>
          </a:p>
        </p:txBody>
      </p:sp>
    </p:spTree>
    <p:extLst>
      <p:ext uri="{BB962C8B-B14F-4D97-AF65-F5344CB8AC3E}">
        <p14:creationId xmlns:p14="http://schemas.microsoft.com/office/powerpoint/2010/main" val="38487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88640"/>
            <a:ext cx="5973763" cy="990600"/>
          </a:xfrm>
        </p:spPr>
        <p:txBody>
          <a:bodyPr/>
          <a:lstStyle/>
          <a:p>
            <a:pPr algn="ctr" eaLnBrk="1" hangingPunct="1"/>
            <a:r>
              <a:rPr lang="pt-BR" sz="3800" dirty="0">
                <a:solidFill>
                  <a:srgbClr val="FFC000"/>
                </a:solidFill>
              </a:rPr>
              <a:t>   </a:t>
            </a:r>
            <a:r>
              <a:rPr lang="pt-BR" sz="3600" b="1" dirty="0">
                <a:solidFill>
                  <a:srgbClr val="1903BD"/>
                </a:solidFill>
                <a:latin typeface="+mn-lt"/>
              </a:rPr>
              <a:t>Busca ativa</a:t>
            </a:r>
            <a:endParaRPr lang="pt-BR" sz="3600" dirty="0">
              <a:solidFill>
                <a:srgbClr val="1903BD"/>
              </a:solidFill>
              <a:latin typeface="+mn-lt"/>
            </a:endParaRPr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52736"/>
            <a:ext cx="4392488" cy="5607003"/>
          </a:xfrm>
          <a:ln>
            <a:solidFill>
              <a:schemeClr val="accent1"/>
            </a:solidFill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71550" y="714364"/>
          <a:ext cx="10636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lip" r:id="rId4" imgW="3025440" imgH="3252600" progId="">
                  <p:embed/>
                </p:oleObj>
              </mc:Choice>
              <mc:Fallback>
                <p:oleObj name="Clip" r:id="rId4" imgW="3025440" imgH="3252600" progId="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714364"/>
                        <a:ext cx="10636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1467735" y="285728"/>
            <a:ext cx="6128601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800" b="1" dirty="0">
                <a:solidFill>
                  <a:srgbClr val="C00000"/>
                </a:solidFill>
                <a:latin typeface="+mn-lt"/>
              </a:rPr>
              <a:t>Detecção de casos e notificação (Cont.)</a:t>
            </a:r>
          </a:p>
        </p:txBody>
      </p:sp>
    </p:spTree>
    <p:extLst>
      <p:ext uri="{BB962C8B-B14F-4D97-AF65-F5344CB8AC3E}">
        <p14:creationId xmlns:p14="http://schemas.microsoft.com/office/powerpoint/2010/main" val="35931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171400"/>
            <a:ext cx="7728857" cy="1155549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rgbClr val="1903BD"/>
                </a:solidFill>
                <a:latin typeface="+mn-lt"/>
              </a:rPr>
              <a:t>Vigilância Epidemiológica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836712"/>
            <a:ext cx="8892480" cy="6021288"/>
          </a:xfrm>
          <a:ln w="3175">
            <a:noFill/>
          </a:ln>
        </p:spPr>
        <p:txBody>
          <a:bodyPr>
            <a:normAutofit fontScale="3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pt-BR" sz="28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5800" b="1" dirty="0">
                <a:solidFill>
                  <a:srgbClr val="1903BD"/>
                </a:solidFill>
              </a:rPr>
              <a:t>Breve histórico </a:t>
            </a:r>
            <a:r>
              <a:rPr lang="pt-BR" sz="5800" dirty="0">
                <a:solidFill>
                  <a:srgbClr val="1903BD"/>
                </a:solidFill>
              </a:rPr>
              <a:t> - </a:t>
            </a:r>
            <a:r>
              <a:rPr lang="pt-BR" sz="5800" b="1" dirty="0">
                <a:solidFill>
                  <a:srgbClr val="1903BD"/>
                </a:solidFill>
              </a:rPr>
              <a:t>BRASIL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5800" b="1" dirty="0">
                <a:solidFill>
                  <a:srgbClr val="C00000"/>
                </a:solidFill>
              </a:rPr>
              <a:t>Século XIX</a:t>
            </a:r>
          </a:p>
          <a:p>
            <a:pPr marL="548640" lvl="2" indent="-274320">
              <a:lnSpc>
                <a:spcPct val="170000"/>
              </a:lnSpc>
              <a:spcBef>
                <a:spcPts val="58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pt-BR" sz="5800" b="1" dirty="0"/>
              <a:t>1894 - 1</a:t>
            </a:r>
            <a:r>
              <a:rPr lang="pt-BR" sz="5800" b="1" baseline="30000" dirty="0"/>
              <a:t>o</a:t>
            </a:r>
            <a:r>
              <a:rPr lang="pt-BR" sz="5800" b="1" dirty="0"/>
              <a:t> Código Sanitário e 1</a:t>
            </a:r>
            <a:r>
              <a:rPr lang="pt-BR" sz="5800" b="1" baseline="30000" dirty="0"/>
              <a:t>o</a:t>
            </a:r>
            <a:r>
              <a:rPr lang="pt-BR" sz="5800" b="1" dirty="0"/>
              <a:t> Elenco de Doenças de Notificação Compulsória.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5800" b="1" dirty="0">
                <a:solidFill>
                  <a:srgbClr val="C00000"/>
                </a:solidFill>
              </a:rPr>
              <a:t>Século XX</a:t>
            </a:r>
            <a:r>
              <a:rPr lang="pt-BR" sz="5800" dirty="0">
                <a:solidFill>
                  <a:srgbClr val="C00000"/>
                </a:solidFill>
              </a:rPr>
              <a:t>                                 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5800" b="1" dirty="0"/>
              <a:t>Início do século XX –Ocorrência importante  de doenças como </a:t>
            </a:r>
            <a:r>
              <a:rPr lang="pt-BR" sz="5800" b="1" dirty="0">
                <a:solidFill>
                  <a:srgbClr val="C00000"/>
                </a:solidFill>
              </a:rPr>
              <a:t>varíola, febre amarela e peste,</a:t>
            </a:r>
            <a:r>
              <a:rPr lang="pt-BR" sz="5800" b="1" dirty="0"/>
              <a:t> que também tinha graves consequências comerciais e econômicas.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5800" b="1" dirty="0"/>
              <a:t>O Brasil era considerado um país perigoso por causa das enfermidades infecciosas.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5800" b="1" dirty="0"/>
              <a:t>As agências </a:t>
            </a:r>
            <a:r>
              <a:rPr lang="pt-BR" sz="5800" b="1" dirty="0" smtClean="0"/>
              <a:t>europeias </a:t>
            </a:r>
            <a:r>
              <a:rPr lang="pt-BR" sz="5800" b="1" dirty="0"/>
              <a:t>anunciavam viagens de navio direto para Buenos Aires, sem escala no Brasil. 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71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</a:pPr>
            <a:r>
              <a:rPr lang="pt-BR" sz="3200" b="1" dirty="0">
                <a:solidFill>
                  <a:srgbClr val="1903BD"/>
                </a:solidFill>
                <a:latin typeface="+mn-lt"/>
              </a:rPr>
              <a:t>Vigilância Epidemiológica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28750"/>
            <a:ext cx="8258175" cy="4943475"/>
          </a:xfrm>
          <a:ln w="3175">
            <a:noFill/>
          </a:ln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pt-BR" sz="2400" b="1" dirty="0">
                <a:solidFill>
                  <a:schemeClr val="bg2">
                    <a:lumMod val="90000"/>
                  </a:schemeClr>
                </a:solidFill>
              </a:rPr>
              <a:t>Detecção de casos e notificação</a:t>
            </a:r>
          </a:p>
          <a:p>
            <a:pPr lvl="1">
              <a:lnSpc>
                <a:spcPts val="3500"/>
              </a:lnSpc>
              <a:buFont typeface="Wingdings" pitchFamily="2" charset="2"/>
              <a:buChar char="§"/>
            </a:pPr>
            <a:r>
              <a:rPr lang="pt-BR" sz="2200" b="1" dirty="0">
                <a:solidFill>
                  <a:schemeClr val="bg2">
                    <a:lumMod val="90000"/>
                  </a:schemeClr>
                </a:solidFill>
              </a:rPr>
              <a:t>Notificação compulsória:</a:t>
            </a:r>
          </a:p>
          <a:p>
            <a:pPr lvl="1">
              <a:lnSpc>
                <a:spcPts val="3500"/>
              </a:lnSpc>
              <a:buFont typeface="Courier New" pitchFamily="49" charset="0"/>
              <a:buChar char="o"/>
            </a:pPr>
            <a:r>
              <a:rPr lang="pt-BR" sz="2200" b="1" dirty="0">
                <a:solidFill>
                  <a:schemeClr val="bg2">
                    <a:lumMod val="90000"/>
                  </a:schemeClr>
                </a:solidFill>
              </a:rPr>
              <a:t> “ é a comunicação de determinada doença ou agravo à saúde, feita à autoridade sanitária, por profissionais de saúde ou qualquer cidadão, para fins da adoção de medidas de intervenção pertinentes”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pt-BR" sz="2400" b="1" dirty="0">
              <a:solidFill>
                <a:schemeClr val="bg2">
                  <a:lumMod val="90000"/>
                </a:schemeClr>
              </a:solidFill>
            </a:endParaRPr>
          </a:p>
          <a:p>
            <a:pPr lvl="1">
              <a:lnSpc>
                <a:spcPts val="3500"/>
              </a:lnSpc>
              <a:buFont typeface="Wingdings" pitchFamily="2" charset="2"/>
              <a:buChar char="§"/>
            </a:pPr>
            <a:r>
              <a:rPr lang="pt-BR" sz="2200" b="1" dirty="0">
                <a:solidFill>
                  <a:schemeClr val="bg2">
                    <a:lumMod val="90000"/>
                  </a:schemeClr>
                </a:solidFill>
              </a:rPr>
              <a:t>A notificação de doenças:</a:t>
            </a:r>
          </a:p>
          <a:p>
            <a:pPr lvl="2">
              <a:lnSpc>
                <a:spcPts val="3500"/>
              </a:lnSpc>
              <a:buFont typeface="Courier New" pitchFamily="49" charset="0"/>
              <a:buChar char="o"/>
            </a:pPr>
            <a:r>
              <a:rPr lang="pt-BR" sz="1800" b="1" dirty="0">
                <a:solidFill>
                  <a:schemeClr val="bg2">
                    <a:lumMod val="90000"/>
                  </a:schemeClr>
                </a:solidFill>
              </a:rPr>
              <a:t>Passiva / Ativa.</a:t>
            </a:r>
          </a:p>
          <a:p>
            <a:pPr lvl="2">
              <a:lnSpc>
                <a:spcPts val="3500"/>
              </a:lnSpc>
              <a:buFont typeface="Courier New" pitchFamily="49" charset="0"/>
              <a:buChar char="o"/>
            </a:pPr>
            <a:r>
              <a:rPr lang="pt-BR" sz="1800" b="1" dirty="0"/>
              <a:t>Universal / Amostral.</a:t>
            </a:r>
          </a:p>
          <a:p>
            <a:pPr lvl="2">
              <a:lnSpc>
                <a:spcPts val="3500"/>
              </a:lnSpc>
              <a:buFont typeface="Courier New" pitchFamily="49" charset="0"/>
              <a:buChar char="o"/>
            </a:pPr>
            <a:r>
              <a:rPr lang="pt-BR" sz="1800" b="1" dirty="0"/>
              <a:t>Imediata  / Tardia.</a:t>
            </a:r>
          </a:p>
        </p:txBody>
      </p:sp>
    </p:spTree>
    <p:extLst>
      <p:ext uri="{BB962C8B-B14F-4D97-AF65-F5344CB8AC3E}">
        <p14:creationId xmlns:p14="http://schemas.microsoft.com/office/powerpoint/2010/main" val="474420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412776"/>
            <a:ext cx="8784976" cy="712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333333"/>
                </a:solidFill>
                <a:latin typeface="+mn-lt"/>
              </a:rPr>
              <a:t>Esses sistemas podem ser úteis para doenças comuns, nas quais a </a:t>
            </a:r>
            <a:r>
              <a:rPr lang="pt-BR" sz="2200" b="1" dirty="0">
                <a:solidFill>
                  <a:srgbClr val="1903BD"/>
                </a:solidFill>
                <a:latin typeface="+mn-lt"/>
              </a:rPr>
              <a:t>contagem de todos os casos não é importante</a:t>
            </a:r>
            <a:r>
              <a:rPr lang="pt-BR" sz="2200" b="1" dirty="0">
                <a:solidFill>
                  <a:srgbClr val="333333"/>
                </a:solidFill>
                <a:latin typeface="+mn-lt"/>
              </a:rPr>
              <a:t> e as medidas de controle não são adotadas baseadas nas informações de casos individuais.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333333"/>
                </a:solidFill>
                <a:latin typeface="+mn-lt"/>
              </a:rPr>
              <a:t>Os sistemas de vigilância sentinela envolvem um </a:t>
            </a:r>
            <a:r>
              <a:rPr lang="pt-BR" sz="2200" b="1" dirty="0">
                <a:solidFill>
                  <a:srgbClr val="1903BD"/>
                </a:solidFill>
                <a:latin typeface="+mn-lt"/>
              </a:rPr>
              <a:t>número limitado de serviços</a:t>
            </a:r>
            <a:r>
              <a:rPr lang="pt-BR" sz="2200" b="1" dirty="0">
                <a:solidFill>
                  <a:srgbClr val="333333"/>
                </a:solidFill>
                <a:latin typeface="+mn-lt"/>
              </a:rPr>
              <a:t> selecionados para registro das informações.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C00000"/>
                </a:solidFill>
                <a:latin typeface="+mn-lt"/>
              </a:rPr>
              <a:t>Vigilância sentinela </a:t>
            </a:r>
            <a:r>
              <a:rPr lang="pt-BR" sz="2200" b="1" dirty="0">
                <a:solidFill>
                  <a:srgbClr val="333333"/>
                </a:solidFill>
                <a:latin typeface="+mn-lt"/>
              </a:rPr>
              <a:t>tem sido adotada pela maioria dos países do mundo para a </a:t>
            </a:r>
            <a:r>
              <a:rPr lang="pt-BR" sz="2200" b="1" dirty="0">
                <a:solidFill>
                  <a:srgbClr val="C00000"/>
                </a:solidFill>
                <a:latin typeface="+mn-lt"/>
              </a:rPr>
              <a:t>vigilância de influenza.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000" b="1" dirty="0">
                <a:latin typeface="+mn-lt"/>
              </a:rPr>
              <a:t>Objetivos – acompanhar o comportamento epidemiológico dos distintos subtipos virais, identificar novos subtipos, contribuir na definição da composição da vacina contra influenza do Hemisfério Sul.</a:t>
            </a:r>
          </a:p>
          <a:p>
            <a:pPr lvl="1" algn="just">
              <a:spcBef>
                <a:spcPct val="50000"/>
              </a:spcBef>
            </a:pPr>
            <a:r>
              <a:rPr lang="pt-BR" sz="2000" dirty="0">
                <a:latin typeface="+mn-lt"/>
              </a:rPr>
              <a:t> </a:t>
            </a:r>
            <a:endParaRPr lang="pt-BR" b="1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200" b="1" dirty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C00000"/>
                </a:solidFill>
                <a:latin typeface="+mn-lt"/>
              </a:rPr>
              <a:t/>
            </a:r>
            <a:br>
              <a:rPr lang="pt-BR" sz="2000" dirty="0">
                <a:solidFill>
                  <a:srgbClr val="C00000"/>
                </a:solidFill>
                <a:latin typeface="+mn-lt"/>
              </a:rPr>
            </a:br>
            <a:endParaRPr lang="pt-BR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46473" y="212447"/>
            <a:ext cx="53857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solidFill>
                  <a:srgbClr val="FFC000"/>
                </a:solidFill>
                <a:latin typeface="Verdana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rgbClr val="12028C"/>
                </a:solidFill>
                <a:latin typeface="+mn-lt"/>
              </a:rPr>
              <a:t>Serviços Sentinela (amostral)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23719" y="404664"/>
            <a:ext cx="6128601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800" b="1" dirty="0">
                <a:solidFill>
                  <a:srgbClr val="C00000"/>
                </a:solidFill>
                <a:latin typeface="+mn-lt"/>
              </a:rPr>
              <a:t>Detecção</a:t>
            </a:r>
            <a:r>
              <a:rPr lang="pt-BR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2800" b="1" dirty="0">
                <a:solidFill>
                  <a:srgbClr val="C00000"/>
                </a:solidFill>
                <a:latin typeface="+mn-lt"/>
              </a:rPr>
              <a:t>de casos e notificação (Cont.)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756" y="332656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Arredondado 5"/>
          <p:cNvSpPr/>
          <p:nvPr/>
        </p:nvSpPr>
        <p:spPr>
          <a:xfrm>
            <a:off x="1346473" y="836712"/>
            <a:ext cx="3297535" cy="64807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5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43608" y="140439"/>
            <a:ext cx="53857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solidFill>
                  <a:srgbClr val="FFC000"/>
                </a:solidFill>
                <a:latin typeface="Verdana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rgbClr val="12028C"/>
                </a:solidFill>
                <a:latin typeface="+mn-lt"/>
              </a:rPr>
              <a:t>Serviços Sentinela (amostral)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51520" y="1374442"/>
            <a:ext cx="862368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200" dirty="0">
                <a:latin typeface="Verdana" pitchFamily="34" charset="0"/>
              </a:rPr>
              <a:t> </a:t>
            </a:r>
            <a:r>
              <a:rPr lang="pt-BR" sz="2000" b="1" dirty="0">
                <a:latin typeface="+mn-lt"/>
              </a:rPr>
              <a:t>Sistema Sentinela de Vigilância da Influenza:</a:t>
            </a:r>
          </a:p>
          <a:p>
            <a:pPr lvl="1" algn="just">
              <a:lnSpc>
                <a:spcPts val="36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000" b="1" dirty="0">
                <a:solidFill>
                  <a:srgbClr val="C00000"/>
                </a:solidFill>
                <a:latin typeface="+mn-lt"/>
              </a:rPr>
              <a:t> Coleta de amostras de secreção respiratória de pacientes com sintomas de síndrome gripal</a:t>
            </a:r>
            <a:r>
              <a:rPr lang="pt-BR" sz="2000" b="1" dirty="0">
                <a:solidFill>
                  <a:srgbClr val="1903BD"/>
                </a:solidFill>
                <a:latin typeface="+mn-lt"/>
              </a:rPr>
              <a:t>, </a:t>
            </a:r>
            <a:r>
              <a:rPr lang="pt-BR" sz="2000" b="1" dirty="0">
                <a:latin typeface="+mn-lt"/>
              </a:rPr>
              <a:t>em uma amostra de unidades de saúde (5 amostras por semana). </a:t>
            </a:r>
          </a:p>
          <a:p>
            <a:pPr lvl="1" algn="just">
              <a:lnSpc>
                <a:spcPts val="36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000" b="1" dirty="0">
                <a:latin typeface="+mn-lt"/>
              </a:rPr>
              <a:t> 22 serviços sentinela no estado de São Paulo.</a:t>
            </a:r>
          </a:p>
          <a:p>
            <a:pPr lvl="1" algn="just">
              <a:lnSpc>
                <a:spcPts val="36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000" b="1" dirty="0">
                <a:latin typeface="+mn-lt"/>
              </a:rPr>
              <a:t> Na cidade de São Paulo há </a:t>
            </a:r>
            <a:r>
              <a:rPr lang="pt-BR" sz="2000" b="1" dirty="0" smtClean="0">
                <a:latin typeface="+mn-lt"/>
              </a:rPr>
              <a:t>sete</a:t>
            </a:r>
            <a:r>
              <a:rPr lang="pt-BR" sz="2000" b="1" dirty="0" smtClean="0"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unidades: </a:t>
            </a:r>
            <a:r>
              <a:rPr lang="pt-BR" sz="2000" b="1" dirty="0" smtClean="0">
                <a:latin typeface="+mn-lt"/>
              </a:rPr>
              <a:t>incluindo o </a:t>
            </a:r>
            <a:r>
              <a:rPr lang="pt-BR" sz="2000" b="1" dirty="0">
                <a:latin typeface="+mn-lt"/>
              </a:rPr>
              <a:t>Hospital Municipal Infantil Menino Jesus (Bela Vista) e o Hospital José </a:t>
            </a:r>
            <a:r>
              <a:rPr lang="pt-BR" sz="2000" b="1" dirty="0" err="1">
                <a:latin typeface="+mn-lt"/>
              </a:rPr>
              <a:t>Storopolli</a:t>
            </a:r>
            <a:r>
              <a:rPr lang="pt-BR" sz="2000" b="1" dirty="0">
                <a:latin typeface="+mn-lt"/>
              </a:rPr>
              <a:t> (Vila Maria). </a:t>
            </a:r>
          </a:p>
          <a:p>
            <a:pPr lvl="1" algn="just">
              <a:lnSpc>
                <a:spcPts val="36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000" b="1" dirty="0">
                <a:latin typeface="+mn-lt"/>
              </a:rPr>
              <a:t> As amostras biológicas são submetidas a exame laboratorial no Instituto Adolfo Lutz, para identificação e caracterização viral.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549275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043608" y="378125"/>
            <a:ext cx="6128601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800" b="1" dirty="0">
                <a:solidFill>
                  <a:srgbClr val="C00000"/>
                </a:solidFill>
                <a:latin typeface="+mn-lt"/>
              </a:rPr>
              <a:t>Detecção</a:t>
            </a:r>
            <a:r>
              <a:rPr lang="pt-BR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2800" b="1" dirty="0">
                <a:solidFill>
                  <a:srgbClr val="C00000"/>
                </a:solidFill>
                <a:latin typeface="+mn-lt"/>
              </a:rPr>
              <a:t>de casos e notificação (Cont.)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1115616" y="764704"/>
            <a:ext cx="3297535" cy="64807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4752"/>
            <a:ext cx="8552933" cy="64026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95536" y="3717032"/>
            <a:ext cx="2736304" cy="122413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9052" y="1371878"/>
            <a:ext cx="8715436" cy="5696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200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>
                <a:latin typeface="+mn-lt"/>
              </a:rPr>
              <a:t> Estratégia adotada em sistemas de vigilância de doenças que possam ser identificadas indiretamente por meio do que se denomina de </a:t>
            </a:r>
            <a:r>
              <a:rPr lang="pt-BR" sz="2400" b="1" dirty="0">
                <a:solidFill>
                  <a:srgbClr val="1903BD"/>
                </a:solidFill>
                <a:latin typeface="+mn-lt"/>
              </a:rPr>
              <a:t>eventos sentinelas de saúde.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pt-BR" sz="2400" b="1" dirty="0">
              <a:solidFill>
                <a:srgbClr val="1903BD"/>
              </a:solidFill>
              <a:latin typeface="+mn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>
                <a:latin typeface="+mn-lt"/>
              </a:rPr>
              <a:t> Objetivo é o de aumentar sensibilidade do sistema para identificar doenças para as quais exista programa de eliminação/erradicação.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pt-BR" sz="2200" b="1" dirty="0">
              <a:solidFill>
                <a:srgbClr val="1903BD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pt-BR" sz="2200" b="1" dirty="0">
              <a:latin typeface="+mn-lt"/>
            </a:endParaRPr>
          </a:p>
          <a:p>
            <a:pPr>
              <a:lnSpc>
                <a:spcPts val="2900"/>
              </a:lnSpc>
            </a:pPr>
            <a:endParaRPr lang="pt-BR" sz="2200" b="1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1472" y="839614"/>
            <a:ext cx="857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2060"/>
                </a:solidFill>
                <a:latin typeface="+mn-lt"/>
              </a:rPr>
              <a:t>Vigilância com Base em Eventos Sentinelas </a:t>
            </a:r>
          </a:p>
          <a:p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306117"/>
            <a:ext cx="6590266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80000"/>
              </a:lnSpc>
            </a:pPr>
            <a:r>
              <a:rPr lang="pt-BR" sz="2800" b="1" dirty="0">
                <a:solidFill>
                  <a:srgbClr val="C00000"/>
                </a:solidFill>
                <a:latin typeface="+mn-lt"/>
              </a:rPr>
              <a:t>Detecção de casos e notificação (Cont.)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4499992" y="836712"/>
            <a:ext cx="3096344" cy="64807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183855"/>
            <a:ext cx="88583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pt-BR" sz="2200" b="1" dirty="0">
                <a:latin typeface="+mn-lt"/>
              </a:rPr>
              <a:t>	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28596" y="620688"/>
            <a:ext cx="87154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+mn-lt"/>
              </a:rPr>
              <a:t>Vigilância com Base em Eventos Sentinelas </a:t>
            </a:r>
          </a:p>
          <a:p>
            <a:endParaRPr lang="pt-BR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5720" y="1196752"/>
            <a:ext cx="8429684" cy="5539978"/>
          </a:xfrm>
          <a:prstGeom prst="rect">
            <a:avLst/>
          </a:prstGeom>
        </p:spPr>
        <p:txBody>
          <a:bodyPr wrap="square" lIns="2520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 </a:t>
            </a:r>
            <a:r>
              <a:rPr lang="pt-BR" sz="2400" b="1" dirty="0">
                <a:latin typeface="+mn-lt"/>
              </a:rPr>
              <a:t>Podem ser </a:t>
            </a:r>
            <a:r>
              <a:rPr lang="pt-BR" sz="2400" b="1" dirty="0">
                <a:solidFill>
                  <a:srgbClr val="1903BD"/>
                </a:solidFill>
                <a:latin typeface="+mn-lt"/>
              </a:rPr>
              <a:t>óbitos ou determinadas síndromes </a:t>
            </a:r>
            <a:r>
              <a:rPr lang="pt-BR" sz="2400" b="1" dirty="0">
                <a:latin typeface="+mn-lt"/>
              </a:rPr>
              <a:t>que servem de alerta para profissionais de saúde, a respeito da possível ocorrência da doença de interesse da vigilância e indicam a necessidade de uma investigação (CDC 2004).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>
                <a:latin typeface="+mn-lt"/>
              </a:rPr>
              <a:t>Exemplos: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eriod"/>
            </a:pPr>
            <a:r>
              <a:rPr lang="pt-BR" sz="2000" b="1" dirty="0">
                <a:solidFill>
                  <a:srgbClr val="C00000"/>
                </a:solidFill>
                <a:latin typeface="+mn-lt"/>
              </a:rPr>
              <a:t>Síndrome febril exantemática </a:t>
            </a:r>
            <a:r>
              <a:rPr lang="pt-BR" sz="2000" b="1" dirty="0">
                <a:latin typeface="+mn-lt"/>
              </a:rPr>
              <a:t>para vigilância do sarampo e da rubéola.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eriod"/>
            </a:pPr>
            <a:r>
              <a:rPr lang="pt-BR" sz="2000" b="1" dirty="0">
                <a:solidFill>
                  <a:srgbClr val="C00000"/>
                </a:solidFill>
                <a:latin typeface="+mn-lt"/>
              </a:rPr>
              <a:t>Óbitos por síndrome respiratória aguda febril </a:t>
            </a:r>
            <a:r>
              <a:rPr lang="pt-BR" sz="2000" b="1" dirty="0">
                <a:latin typeface="+mn-lt"/>
              </a:rPr>
              <a:t>para identificar epidemias de influenza com elevada letalidade.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eriod"/>
            </a:pPr>
            <a:r>
              <a:rPr lang="pt-BR" sz="2000" b="1" dirty="0">
                <a:solidFill>
                  <a:srgbClr val="C00000"/>
                </a:solidFill>
                <a:latin typeface="+mn-lt"/>
              </a:rPr>
              <a:t>Óbitos de primatas não humanos </a:t>
            </a:r>
            <a:r>
              <a:rPr lang="pt-BR" sz="2000" b="1" dirty="0">
                <a:latin typeface="+mn-lt"/>
              </a:rPr>
              <a:t>(epizootias) como sentinela da circulação do vírus da febre amarela. </a:t>
            </a:r>
          </a:p>
          <a:p>
            <a:endParaRPr lang="pt-BR" sz="2400" b="1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20" y="6309320"/>
            <a:ext cx="8429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i="1" dirty="0" err="1">
                <a:solidFill>
                  <a:srgbClr val="002060"/>
                </a:solidFill>
                <a:latin typeface="+mn-lt"/>
              </a:rPr>
              <a:t>WALDMAM</a:t>
            </a:r>
            <a:r>
              <a:rPr lang="pt-BR" sz="1100" b="1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pt-BR" sz="1100" b="1" i="1" dirty="0" err="1">
                <a:solidFill>
                  <a:srgbClr val="002060"/>
                </a:solidFill>
                <a:latin typeface="+mn-lt"/>
              </a:rPr>
              <a:t>E.A.</a:t>
            </a:r>
            <a:r>
              <a:rPr lang="pt-BR" sz="1100" b="1" i="1" dirty="0">
                <a:solidFill>
                  <a:srgbClr val="002060"/>
                </a:solidFill>
                <a:latin typeface="+mn-lt"/>
              </a:rPr>
              <a:t> Vigilância como prática de saúde pública: Conceitos, Abrangência, </a:t>
            </a:r>
            <a:r>
              <a:rPr lang="pt-BR" sz="1100" b="1" i="1" dirty="0" err="1">
                <a:solidFill>
                  <a:srgbClr val="002060"/>
                </a:solidFill>
                <a:latin typeface="+mn-lt"/>
              </a:rPr>
              <a:t>Aplicaões</a:t>
            </a:r>
            <a:r>
              <a:rPr lang="pt-BR" sz="1100" b="1" i="1" dirty="0">
                <a:solidFill>
                  <a:srgbClr val="002060"/>
                </a:solidFill>
                <a:latin typeface="+mn-lt"/>
              </a:rPr>
              <a:t> e Estratégias . In: Campos, </a:t>
            </a:r>
            <a:r>
              <a:rPr lang="pt-BR" sz="1100" b="1" i="1" dirty="0" err="1">
                <a:solidFill>
                  <a:srgbClr val="002060"/>
                </a:solidFill>
                <a:latin typeface="+mn-lt"/>
              </a:rPr>
              <a:t>GWS</a:t>
            </a:r>
            <a:r>
              <a:rPr lang="pt-BR" sz="1100" b="1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pt-BR" sz="1100" b="1" i="1" dirty="0" err="1">
                <a:solidFill>
                  <a:srgbClr val="002060"/>
                </a:solidFill>
                <a:latin typeface="+mn-lt"/>
              </a:rPr>
              <a:t>Minayo</a:t>
            </a:r>
            <a:r>
              <a:rPr lang="pt-BR" sz="1100" b="1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pt-BR" sz="1100" b="1" i="1" dirty="0" err="1">
                <a:solidFill>
                  <a:srgbClr val="002060"/>
                </a:solidFill>
                <a:latin typeface="+mn-lt"/>
              </a:rPr>
              <a:t>MCS</a:t>
            </a:r>
            <a:r>
              <a:rPr lang="pt-BR" sz="1100" b="1" i="1" dirty="0">
                <a:solidFill>
                  <a:srgbClr val="002060"/>
                </a:solidFill>
                <a:latin typeface="+mn-lt"/>
              </a:rPr>
              <a:t>, Bonfim </a:t>
            </a:r>
            <a:r>
              <a:rPr lang="pt-BR" sz="1100" b="1" i="1" dirty="0" err="1">
                <a:solidFill>
                  <a:srgbClr val="002060"/>
                </a:solidFill>
                <a:latin typeface="+mn-lt"/>
              </a:rPr>
              <a:t>JRA</a:t>
            </a:r>
            <a:r>
              <a:rPr lang="pt-BR" sz="1100" b="1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pt-BR" sz="1100" b="1" i="1" dirty="0" err="1">
                <a:solidFill>
                  <a:srgbClr val="002060"/>
                </a:solidFill>
                <a:latin typeface="+mn-lt"/>
              </a:rPr>
              <a:t>Akerman</a:t>
            </a:r>
            <a:r>
              <a:rPr lang="pt-BR" sz="1100" b="1" i="1" dirty="0">
                <a:solidFill>
                  <a:srgbClr val="002060"/>
                </a:solidFill>
                <a:latin typeface="+mn-lt"/>
              </a:rPr>
              <a:t>, M, </a:t>
            </a:r>
            <a:r>
              <a:rPr lang="pt-BR" sz="1100" b="1" i="1" dirty="0" err="1">
                <a:solidFill>
                  <a:srgbClr val="002060"/>
                </a:solidFill>
                <a:latin typeface="+mn-lt"/>
              </a:rPr>
              <a:t>Drumond</a:t>
            </a:r>
            <a:r>
              <a:rPr lang="pt-BR" sz="1100" b="1" i="1" dirty="0">
                <a:solidFill>
                  <a:srgbClr val="002060"/>
                </a:solidFill>
                <a:latin typeface="+mn-lt"/>
              </a:rPr>
              <a:t> Júnior, M e Carvalho, </a:t>
            </a:r>
            <a:r>
              <a:rPr lang="pt-BR" sz="1100" b="1" i="1" dirty="0" err="1">
                <a:solidFill>
                  <a:srgbClr val="002060"/>
                </a:solidFill>
                <a:latin typeface="+mn-lt"/>
              </a:rPr>
              <a:t>YM</a:t>
            </a:r>
            <a:r>
              <a:rPr lang="pt-BR" sz="1100" b="1" i="1" dirty="0">
                <a:solidFill>
                  <a:srgbClr val="002060"/>
                </a:solidFill>
                <a:latin typeface="+mn-lt"/>
              </a:rPr>
              <a:t> (</a:t>
            </a:r>
            <a:r>
              <a:rPr lang="pt-BR" sz="1100" b="1" i="1" dirty="0" err="1">
                <a:solidFill>
                  <a:srgbClr val="002060"/>
                </a:solidFill>
                <a:latin typeface="+mn-lt"/>
              </a:rPr>
              <a:t>orgs</a:t>
            </a:r>
            <a:r>
              <a:rPr lang="pt-BR" sz="1100" b="1" i="1" dirty="0">
                <a:solidFill>
                  <a:srgbClr val="002060"/>
                </a:solidFill>
                <a:latin typeface="+mn-lt"/>
              </a:rPr>
              <a:t>). Tratado de Saúde Coletiva, </a:t>
            </a:r>
            <a:r>
              <a:rPr lang="pt-BR" sz="1100" b="1" i="1" dirty="0" err="1">
                <a:solidFill>
                  <a:srgbClr val="002060"/>
                </a:solidFill>
                <a:latin typeface="+mn-lt"/>
              </a:rPr>
              <a:t>cap</a:t>
            </a:r>
            <a:r>
              <a:rPr lang="pt-BR" sz="1100" b="1" i="1" dirty="0">
                <a:solidFill>
                  <a:srgbClr val="002060"/>
                </a:solidFill>
                <a:latin typeface="+mn-lt"/>
              </a:rPr>
              <a:t> 15, </a:t>
            </a:r>
            <a:r>
              <a:rPr lang="pt-BR" sz="1100" b="1" i="1" dirty="0" err="1">
                <a:solidFill>
                  <a:srgbClr val="002060"/>
                </a:solidFill>
                <a:latin typeface="+mn-lt"/>
              </a:rPr>
              <a:t>pag</a:t>
            </a:r>
            <a:r>
              <a:rPr lang="pt-BR" sz="1100" b="1" i="1" dirty="0">
                <a:solidFill>
                  <a:srgbClr val="002060"/>
                </a:solidFill>
                <a:latin typeface="+mn-lt"/>
              </a:rPr>
              <a:t> 513-555, </a:t>
            </a:r>
            <a:r>
              <a:rPr lang="pt-BR" sz="1100" b="1" i="1" dirty="0" err="1">
                <a:solidFill>
                  <a:srgbClr val="002060"/>
                </a:solidFill>
                <a:latin typeface="+mn-lt"/>
              </a:rPr>
              <a:t>Hucitec</a:t>
            </a:r>
            <a:r>
              <a:rPr lang="pt-BR" sz="1100" b="1" i="1" dirty="0">
                <a:solidFill>
                  <a:srgbClr val="002060"/>
                </a:solidFill>
                <a:latin typeface="+mn-lt"/>
              </a:rPr>
              <a:t> Editora </a:t>
            </a:r>
            <a:r>
              <a:rPr lang="pt-BR" sz="1100" b="1" i="1" dirty="0" err="1">
                <a:solidFill>
                  <a:srgbClr val="002060"/>
                </a:solidFill>
                <a:latin typeface="+mn-lt"/>
              </a:rPr>
              <a:t>Ltda</a:t>
            </a:r>
            <a:r>
              <a:rPr lang="pt-BR" sz="1100" b="1" i="1" dirty="0">
                <a:solidFill>
                  <a:srgbClr val="002060"/>
                </a:solidFill>
                <a:latin typeface="+mn-lt"/>
              </a:rPr>
              <a:t>, São Paulo, 2012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8596" y="188640"/>
            <a:ext cx="6590266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80000"/>
              </a:lnSpc>
            </a:pPr>
            <a:r>
              <a:rPr lang="pt-BR" sz="2800" b="1" dirty="0">
                <a:solidFill>
                  <a:srgbClr val="C00000"/>
                </a:solidFill>
                <a:latin typeface="+mn-lt"/>
              </a:rPr>
              <a:t>Detecção de casos e notificação (Cont.)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4644008" y="620688"/>
            <a:ext cx="3240360" cy="63471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33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3550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1903BD"/>
                </a:solidFill>
                <a:latin typeface="+mn-lt"/>
              </a:rPr>
              <a:t>Situação epidemiológica </a:t>
            </a:r>
            <a:r>
              <a:rPr lang="pt-BR" sz="3200" b="1" dirty="0" smtClean="0">
                <a:solidFill>
                  <a:srgbClr val="1903BD"/>
                </a:solidFill>
                <a:latin typeface="+mn-lt"/>
              </a:rPr>
              <a:t>de epizootias </a:t>
            </a:r>
            <a:r>
              <a:rPr lang="pt-BR" sz="3200" b="1" dirty="0">
                <a:solidFill>
                  <a:srgbClr val="1903BD"/>
                </a:solidFill>
                <a:latin typeface="+mn-lt"/>
              </a:rPr>
              <a:t>de febre amarela </a:t>
            </a:r>
            <a:r>
              <a:rPr lang="pt-BR" sz="3200" b="1" dirty="0" smtClean="0">
                <a:solidFill>
                  <a:srgbClr val="1903BD"/>
                </a:solidFill>
                <a:latin typeface="+mn-lt"/>
              </a:rPr>
              <a:t>no </a:t>
            </a:r>
            <a:r>
              <a:rPr lang="pt-BR" sz="3200" b="1" dirty="0">
                <a:solidFill>
                  <a:srgbClr val="1903BD"/>
                </a:solidFill>
                <a:latin typeface="+mn-lt"/>
              </a:rPr>
              <a:t>estado de São Paulo</a:t>
            </a:r>
            <a:endParaRPr lang="pt-BR" sz="3200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268760"/>
            <a:ext cx="8820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+mn-lt"/>
              </a:rPr>
              <a:t>2017 a </a:t>
            </a:r>
            <a:r>
              <a:rPr lang="pt-BR" sz="2600" b="1" dirty="0" smtClean="0">
                <a:latin typeface="+mn-lt"/>
              </a:rPr>
              <a:t>24/07/2018  (SE</a:t>
            </a:r>
            <a:r>
              <a:rPr lang="pt-BR" sz="2600" b="1" dirty="0" smtClean="0">
                <a:solidFill>
                  <a:srgbClr val="C00000"/>
                </a:solidFill>
                <a:latin typeface="+mn-lt"/>
              </a:rPr>
              <a:t>*</a:t>
            </a:r>
            <a:r>
              <a:rPr lang="pt-BR" sz="2600" b="1" dirty="0" smtClean="0">
                <a:latin typeface="+mn-lt"/>
              </a:rPr>
              <a:t> 30): Epizootias </a:t>
            </a:r>
            <a:r>
              <a:rPr lang="pt-BR" sz="2600" b="1" dirty="0">
                <a:latin typeface="+mn-lt"/>
              </a:rPr>
              <a:t>de primatas não humanos: </a:t>
            </a:r>
            <a:r>
              <a:rPr lang="pt-BR" sz="2600" b="1" dirty="0" smtClean="0">
                <a:latin typeface="+mn-lt"/>
              </a:rPr>
              <a:t>765 casos confirmados </a:t>
            </a:r>
            <a:endParaRPr lang="pt-BR" sz="2600" b="1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7008023" cy="431467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11560" y="645333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*</a:t>
            </a:r>
            <a:r>
              <a:rPr lang="pt-BR" dirty="0" smtClean="0"/>
              <a:t> </a:t>
            </a:r>
            <a:r>
              <a:rPr lang="pt-BR" sz="1400" dirty="0" smtClean="0">
                <a:latin typeface="+mn-lt"/>
              </a:rPr>
              <a:t>SE = semana epidemiológica</a:t>
            </a:r>
            <a:endParaRPr lang="pt-B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18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99592" y="269776"/>
            <a:ext cx="7772400" cy="1143000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1903BD"/>
                </a:solidFill>
                <a:latin typeface="+mn-lt"/>
              </a:rPr>
              <a:t>Distribuição de casos de febre amarela autóctone segundo município de infecção, estado de São Paulo, 2017-2018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4" y="1052736"/>
            <a:ext cx="8316408" cy="559404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580112" y="1628800"/>
            <a:ext cx="309188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+mn-lt"/>
              </a:rPr>
              <a:t>1563 casos suspeitos</a:t>
            </a:r>
          </a:p>
          <a:p>
            <a:r>
              <a:rPr lang="pt-BR" sz="2000" b="1" dirty="0" smtClean="0">
                <a:solidFill>
                  <a:schemeClr val="bg1"/>
                </a:solidFill>
                <a:latin typeface="+mn-lt"/>
              </a:rPr>
              <a:t>  629 casos confirmados</a:t>
            </a:r>
            <a:endParaRPr lang="pt-B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3568" y="6093296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3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99592" y="269776"/>
            <a:ext cx="7772400" cy="1143000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1903BD"/>
                </a:solidFill>
                <a:latin typeface="+mn-lt"/>
              </a:rPr>
              <a:t>Distribuição de casos de febre amarela autóctone segundo município de infecção, estado de São Paulo, 2017-2018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580112" y="1628800"/>
            <a:ext cx="309188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+mn-lt"/>
              </a:rPr>
              <a:t>1563 casos suspeitos</a:t>
            </a:r>
          </a:p>
          <a:p>
            <a:r>
              <a:rPr lang="pt-BR" sz="2000" b="1" dirty="0" smtClean="0">
                <a:solidFill>
                  <a:schemeClr val="bg1"/>
                </a:solidFill>
                <a:latin typeface="+mn-lt"/>
              </a:rPr>
              <a:t>  629 casos confirmados</a:t>
            </a:r>
            <a:endParaRPr lang="pt-B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15616" y="2708920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446948"/>
            <a:ext cx="8712968" cy="344980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99592" y="2555612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59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4"/>
            <a:ext cx="77724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+mn-lt"/>
              </a:rPr>
              <a:t>Vigilância Epidemiológica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313" y="1214438"/>
            <a:ext cx="8686800" cy="5429250"/>
          </a:xfrm>
          <a:ln w="3175"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b="1" dirty="0">
                <a:solidFill>
                  <a:srgbClr val="002060"/>
                </a:solidFill>
              </a:rPr>
              <a:t>Operacionalização do SVE</a:t>
            </a:r>
            <a:endParaRPr lang="pt-BR" sz="2400" dirty="0">
              <a:solidFill>
                <a:srgbClr val="002060"/>
              </a:solidFill>
            </a:endParaRPr>
          </a:p>
          <a:p>
            <a:pPr lvl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200" dirty="0"/>
              <a:t> </a:t>
            </a:r>
            <a:r>
              <a:rPr lang="pt-BR" sz="2200" b="1" dirty="0">
                <a:solidFill>
                  <a:schemeClr val="bg1">
                    <a:lumMod val="85000"/>
                  </a:schemeClr>
                </a:solidFill>
              </a:rPr>
              <a:t>Detecção de casos.</a:t>
            </a:r>
          </a:p>
          <a:p>
            <a:pPr lvl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200" b="1" dirty="0">
                <a:solidFill>
                  <a:srgbClr val="FF0000"/>
                </a:solidFill>
              </a:rPr>
              <a:t> </a:t>
            </a:r>
            <a:r>
              <a:rPr lang="pt-BR" sz="2200" b="1" dirty="0">
                <a:solidFill>
                  <a:srgbClr val="C00000"/>
                </a:solidFill>
              </a:rPr>
              <a:t>Investigação epidemiológica.</a:t>
            </a:r>
          </a:p>
          <a:p>
            <a:pPr lvl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200" b="1" dirty="0"/>
              <a:t> </a:t>
            </a:r>
            <a:r>
              <a:rPr lang="pt-BR" sz="2200" b="1" dirty="0">
                <a:solidFill>
                  <a:schemeClr val="bg1">
                    <a:lumMod val="85000"/>
                  </a:schemeClr>
                </a:solidFill>
              </a:rPr>
              <a:t>Produção, consolidação e análise de informações.</a:t>
            </a:r>
          </a:p>
          <a:p>
            <a:pPr lvl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200" b="1" dirty="0">
                <a:solidFill>
                  <a:schemeClr val="bg1">
                    <a:lumMod val="85000"/>
                  </a:schemeClr>
                </a:solidFill>
              </a:rPr>
              <a:t> Recomendação e implementação de medidas de prevenção, controle ou erradicação. </a:t>
            </a:r>
          </a:p>
          <a:p>
            <a:pPr lvl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200" b="1" dirty="0">
                <a:solidFill>
                  <a:schemeClr val="bg1">
                    <a:lumMod val="85000"/>
                  </a:schemeClr>
                </a:solidFill>
              </a:rPr>
              <a:t> Divulgação de informações.</a:t>
            </a:r>
          </a:p>
          <a:p>
            <a:pPr lvl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200" b="1" dirty="0">
                <a:solidFill>
                  <a:schemeClr val="bg1">
                    <a:lumMod val="85000"/>
                  </a:schemeClr>
                </a:solidFill>
              </a:rPr>
              <a:t> Avaliação das ações de  vigilância, prevenção, controle e erradicação de doenças.</a:t>
            </a:r>
          </a:p>
        </p:txBody>
      </p:sp>
    </p:spTree>
    <p:extLst>
      <p:ext uri="{BB962C8B-B14F-4D97-AF65-F5344CB8AC3E}">
        <p14:creationId xmlns:p14="http://schemas.microsoft.com/office/powerpoint/2010/main" val="2588830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12" y="980728"/>
            <a:ext cx="864096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1903BD"/>
                </a:solidFill>
                <a:latin typeface="+mn-lt"/>
              </a:rPr>
              <a:t>Breve histórico </a:t>
            </a:r>
            <a:r>
              <a:rPr lang="pt-BR" sz="2200" dirty="0">
                <a:solidFill>
                  <a:srgbClr val="1903BD"/>
                </a:solidFill>
                <a:latin typeface="+mn-lt"/>
              </a:rPr>
              <a:t> - </a:t>
            </a:r>
            <a:r>
              <a:rPr lang="pt-BR" sz="2200" b="1" dirty="0">
                <a:solidFill>
                  <a:srgbClr val="1903BD"/>
                </a:solidFill>
                <a:latin typeface="+mn-lt"/>
              </a:rPr>
              <a:t>BRASIL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C00000"/>
                </a:solidFill>
                <a:latin typeface="+mn-lt"/>
              </a:rPr>
              <a:t>Século XX</a:t>
            </a:r>
            <a:r>
              <a:rPr lang="pt-BR" sz="2200" dirty="0">
                <a:solidFill>
                  <a:srgbClr val="C00000"/>
                </a:solidFill>
                <a:latin typeface="+mn-lt"/>
              </a:rPr>
              <a:t> (cont.)                                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 Privado do transporte marítimo, o Brasil não conseguia exportar café, principal fonte de divisas. 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 O governo federal agiu em duas frentes: </a:t>
            </a:r>
            <a:r>
              <a:rPr lang="pt-BR" sz="2200" b="1" dirty="0">
                <a:solidFill>
                  <a:srgbClr val="C00000"/>
                </a:solidFill>
                <a:latin typeface="+mn-lt"/>
              </a:rPr>
              <a:t>reforma urbana </a:t>
            </a:r>
            <a:r>
              <a:rPr lang="pt-BR" sz="2200" b="1" dirty="0">
                <a:latin typeface="+mn-lt"/>
              </a:rPr>
              <a:t>e </a:t>
            </a:r>
            <a:r>
              <a:rPr lang="pt-BR" sz="2200" b="1" dirty="0">
                <a:solidFill>
                  <a:srgbClr val="C00000"/>
                </a:solidFill>
                <a:latin typeface="+mn-lt"/>
              </a:rPr>
              <a:t>combate a doenças</a:t>
            </a:r>
            <a:r>
              <a:rPr lang="pt-BR" sz="2200" b="1" dirty="0">
                <a:latin typeface="+mn-lt"/>
              </a:rPr>
              <a:t>:</a:t>
            </a:r>
          </a:p>
          <a:p>
            <a:pPr lvl="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 P</a:t>
            </a:r>
            <a:r>
              <a:rPr lang="pt-BR" sz="2000" b="1" dirty="0">
                <a:solidFill>
                  <a:srgbClr val="504B4B"/>
                </a:solidFill>
                <a:latin typeface="+mn-lt"/>
              </a:rPr>
              <a:t>rojeto de saneamento e </a:t>
            </a:r>
            <a:r>
              <a:rPr lang="pt-BR" sz="2000" b="1" dirty="0">
                <a:latin typeface="+mn-lt"/>
              </a:rPr>
              <a:t>reurbanização da futura “Cidade maravilhosa</a:t>
            </a:r>
            <a:r>
              <a:rPr lang="pt-BR" sz="2000" dirty="0">
                <a:latin typeface="Arial" panose="020B0604020202020204" pitchFamily="34" charset="0"/>
              </a:rPr>
              <a:t>”.</a:t>
            </a:r>
          </a:p>
          <a:p>
            <a:pPr lvl="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1904 – Campanha contra </a:t>
            </a:r>
            <a:r>
              <a:rPr lang="pt-BR" sz="2000" b="1" dirty="0" smtClean="0">
                <a:solidFill>
                  <a:srgbClr val="C00000"/>
                </a:solidFill>
                <a:latin typeface="+mn-lt"/>
              </a:rPr>
              <a:t>varíola -  </a:t>
            </a:r>
            <a:r>
              <a:rPr lang="pt-BR" sz="2000" b="1" dirty="0">
                <a:latin typeface="+mn-lt"/>
              </a:rPr>
              <a:t>Vacinação antivariólica obrigatória – A “Revolta da Vacina” de Nicolau </a:t>
            </a:r>
            <a:r>
              <a:rPr lang="pt-BR" sz="2000" b="1" dirty="0" err="1">
                <a:latin typeface="+mn-lt"/>
              </a:rPr>
              <a:t>Sevcenko</a:t>
            </a:r>
            <a:r>
              <a:rPr lang="pt-BR" sz="2000" b="1" dirty="0">
                <a:latin typeface="+mn-lt"/>
              </a:rPr>
              <a:t>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715200" cy="92211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1903BD"/>
                </a:solidFill>
                <a:latin typeface="+mn-lt"/>
              </a:rPr>
              <a:t>Vigilância Epidemiológica</a:t>
            </a:r>
          </a:p>
        </p:txBody>
      </p:sp>
    </p:spTree>
    <p:extLst>
      <p:ext uri="{BB962C8B-B14F-4D97-AF65-F5344CB8AC3E}">
        <p14:creationId xmlns:p14="http://schemas.microsoft.com/office/powerpoint/2010/main" val="790367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857232"/>
            <a:ext cx="8429655" cy="6000768"/>
          </a:xfrm>
          <a:ln w="3175">
            <a:noFill/>
          </a:ln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pt-BR" sz="2000" b="1" dirty="0">
                <a:solidFill>
                  <a:srgbClr val="002060"/>
                </a:solidFill>
              </a:rPr>
              <a:t>Procedimentos da investigação:</a:t>
            </a:r>
          </a:p>
          <a:p>
            <a:pPr marL="320040" lvl="1" indent="0">
              <a:lnSpc>
                <a:spcPct val="80000"/>
              </a:lnSpc>
              <a:buNone/>
            </a:pPr>
            <a:r>
              <a:rPr lang="pt-BR" sz="2200" b="1" dirty="0"/>
              <a:t>Normas e recomendações - o “Guia de Vigilância em Saúde</a:t>
            </a:r>
            <a:r>
              <a:rPr lang="pt-BR" sz="2000" b="1" dirty="0"/>
              <a:t>”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/>
              <a:t>Investigação do caso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/>
              <a:t>Investigação clínico-laboratorial.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/>
              <a:t>Investigação de campo.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/>
              <a:t>Local de identificação do caso (hospital, laboratório, unidade ambulatorial).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/>
              <a:t>Local de residência, trabalho, estudo, lazer, etc.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/>
              <a:t>Pontos de trajeto de viajantes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/>
              <a:t>Perfil  epidemiológico da região, viagens.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/>
              <a:t>Adoção oportuna das medidas de controle pertinentes, frente ao caso e seus comunicantes.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endParaRPr lang="pt-BR" b="1" dirty="0"/>
          </a:p>
        </p:txBody>
      </p:sp>
      <p:sp>
        <p:nvSpPr>
          <p:cNvPr id="5" name="Retângulo 4"/>
          <p:cNvSpPr/>
          <p:nvPr/>
        </p:nvSpPr>
        <p:spPr>
          <a:xfrm>
            <a:off x="1627892" y="273586"/>
            <a:ext cx="5032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pt-BR" sz="2800" b="1" dirty="0">
                <a:solidFill>
                  <a:srgbClr val="C00000"/>
                </a:solidFill>
                <a:latin typeface="+mn-lt"/>
              </a:rPr>
              <a:t>Investigação Epidemiológica </a:t>
            </a:r>
            <a:endParaRPr lang="pt-BR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468313" y="6381328"/>
            <a:ext cx="84248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 dirty="0">
                <a:latin typeface="+mn-lt"/>
              </a:rPr>
              <a:t>http://portalsaude.saude.gov.br/images/pdf/2016/agosto/25/GVS-online.pdf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795" y="1628800"/>
            <a:ext cx="1164133" cy="150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94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99392"/>
            <a:ext cx="7787208" cy="1224136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+mn-lt"/>
              </a:rPr>
              <a:t>Vigilância Epidemiológica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313" y="1214438"/>
            <a:ext cx="8686800" cy="5429250"/>
          </a:xfrm>
          <a:ln w="3175"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b="1" dirty="0">
                <a:solidFill>
                  <a:srgbClr val="002060"/>
                </a:solidFill>
              </a:rPr>
              <a:t>Operacionalização do SVE</a:t>
            </a:r>
            <a:endParaRPr lang="pt-BR" dirty="0">
              <a:solidFill>
                <a:srgbClr val="002060"/>
              </a:solidFill>
            </a:endParaRPr>
          </a:p>
          <a:p>
            <a:pPr lvl="1">
              <a:lnSpc>
                <a:spcPts val="3700"/>
              </a:lnSpc>
              <a:buFont typeface="Wingdings" pitchFamily="2" charset="2"/>
              <a:buChar char="ü"/>
            </a:pPr>
            <a:r>
              <a:rPr lang="pt-BR" dirty="0"/>
              <a:t> </a:t>
            </a:r>
            <a:r>
              <a:rPr lang="pt-BR" sz="2200" b="1" dirty="0">
                <a:solidFill>
                  <a:schemeClr val="bg1">
                    <a:lumMod val="85000"/>
                  </a:schemeClr>
                </a:solidFill>
              </a:rPr>
              <a:t>Detecção de casos.</a:t>
            </a:r>
          </a:p>
          <a:p>
            <a:pPr lvl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200" b="1" dirty="0">
                <a:solidFill>
                  <a:schemeClr val="bg1">
                    <a:lumMod val="85000"/>
                  </a:schemeClr>
                </a:solidFill>
              </a:rPr>
              <a:t> Investigação epidemiológica.</a:t>
            </a:r>
          </a:p>
          <a:p>
            <a:pPr lvl="1">
              <a:lnSpc>
                <a:spcPts val="37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200" b="1" dirty="0">
                <a:solidFill>
                  <a:schemeClr val="bg1"/>
                </a:solidFill>
              </a:rPr>
              <a:t> </a:t>
            </a:r>
            <a:r>
              <a:rPr lang="pt-BR" sz="2200" b="1" dirty="0">
                <a:solidFill>
                  <a:srgbClr val="C00000"/>
                </a:solidFill>
              </a:rPr>
              <a:t>Produção, consolidação e análise de informações</a:t>
            </a:r>
            <a:r>
              <a:rPr lang="pt-BR" sz="2200" b="1" dirty="0">
                <a:solidFill>
                  <a:srgbClr val="FF0000"/>
                </a:solidFill>
              </a:rPr>
              <a:t>.</a:t>
            </a:r>
          </a:p>
          <a:p>
            <a:pPr lvl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200" b="1" dirty="0"/>
              <a:t> </a:t>
            </a:r>
            <a:r>
              <a:rPr lang="pt-BR" sz="2200" b="1" dirty="0">
                <a:solidFill>
                  <a:schemeClr val="bg1">
                    <a:lumMod val="85000"/>
                  </a:schemeClr>
                </a:solidFill>
              </a:rPr>
              <a:t>Recomendação e implementação de medidas de prevenção, controle ou erradicação. </a:t>
            </a:r>
          </a:p>
          <a:p>
            <a:pPr lvl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200" b="1" dirty="0">
                <a:solidFill>
                  <a:schemeClr val="bg1">
                    <a:lumMod val="85000"/>
                  </a:schemeClr>
                </a:solidFill>
              </a:rPr>
              <a:t> Divulgação de informações.</a:t>
            </a:r>
          </a:p>
          <a:p>
            <a:pPr lvl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200" b="1" dirty="0">
                <a:solidFill>
                  <a:schemeClr val="bg1">
                    <a:lumMod val="85000"/>
                  </a:schemeClr>
                </a:solidFill>
              </a:rPr>
              <a:t> Avaliação das ações de  vigilância</a:t>
            </a:r>
            <a:r>
              <a:rPr lang="pt-BR" b="1" dirty="0">
                <a:solidFill>
                  <a:schemeClr val="bg1">
                    <a:lumMod val="85000"/>
                  </a:schemeClr>
                </a:solidFill>
              </a:rPr>
              <a:t>, prevenção e controle de doenças.</a:t>
            </a:r>
          </a:p>
        </p:txBody>
      </p:sp>
    </p:spTree>
    <p:extLst>
      <p:ext uri="{BB962C8B-B14F-4D97-AF65-F5344CB8AC3E}">
        <p14:creationId xmlns:p14="http://schemas.microsoft.com/office/powerpoint/2010/main" val="3954985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88" y="1214438"/>
            <a:ext cx="8329612" cy="5357812"/>
          </a:xfrm>
          <a:ln w="3175">
            <a:noFill/>
          </a:ln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/>
              <a:t>Crítica dos dados: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/>
              <a:t>Preenchimento dos instrumentos (Fichas de Notificação e Investigação Epidemiológica).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/>
              <a:t>Busca de informações incompletas ou imprecisas.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/>
              <a:t>Verificação da consistência.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/>
              <a:t>“Encerramento do caso”.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/>
              <a:t>Eliminação de duplicidade de notificação.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/>
              <a:t>Consolidação e análise de informações - uso de softwares estatísticos.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/>
              <a:t> Busca de outras informações necessárias à análise.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/>
              <a:t> Fluxo de informações.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914611" y="397491"/>
            <a:ext cx="6873228" cy="459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ts val="2700"/>
              </a:lnSpc>
              <a:buFont typeface="Wingdings" pitchFamily="2" charset="2"/>
              <a:buChar char="ü"/>
            </a:pPr>
            <a:r>
              <a:rPr lang="pt-BR" sz="2800" b="1" dirty="0">
                <a:solidFill>
                  <a:srgbClr val="C00000"/>
                </a:solidFill>
                <a:latin typeface="+mn-lt"/>
              </a:rPr>
              <a:t>Produção, consolidação e análise de dados</a:t>
            </a:r>
          </a:p>
        </p:txBody>
      </p:sp>
    </p:spTree>
    <p:extLst>
      <p:ext uri="{BB962C8B-B14F-4D97-AF65-F5344CB8AC3E}">
        <p14:creationId xmlns:p14="http://schemas.microsoft.com/office/powerpoint/2010/main" val="3317925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99392"/>
            <a:ext cx="7772400" cy="1143000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+mn-lt"/>
              </a:rPr>
              <a:t>Vigilância Epidemiológica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57298"/>
            <a:ext cx="8258204" cy="5014935"/>
          </a:xfrm>
          <a:ln w="3175"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>
                <a:solidFill>
                  <a:srgbClr val="002060"/>
                </a:solidFill>
              </a:rPr>
              <a:t>Operacionalização do SVE: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b="1" dirty="0"/>
              <a:t> </a:t>
            </a:r>
            <a:r>
              <a:rPr lang="pt-BR" sz="2200" b="1" dirty="0">
                <a:solidFill>
                  <a:schemeClr val="bg1">
                    <a:lumMod val="85000"/>
                  </a:schemeClr>
                </a:solidFill>
              </a:rPr>
              <a:t>Detecção de casos.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b="1" dirty="0">
                <a:solidFill>
                  <a:schemeClr val="bg1">
                    <a:lumMod val="85000"/>
                  </a:schemeClr>
                </a:solidFill>
              </a:rPr>
              <a:t> Investigação epidemiológica.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b="1" dirty="0">
                <a:solidFill>
                  <a:schemeClr val="bg1">
                    <a:lumMod val="85000"/>
                  </a:schemeClr>
                </a:solidFill>
              </a:rPr>
              <a:t> Produção, consolidação e análise de informações.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200" b="1" dirty="0">
                <a:solidFill>
                  <a:srgbClr val="FFFF00"/>
                </a:solidFill>
              </a:rPr>
              <a:t> </a:t>
            </a:r>
            <a:r>
              <a:rPr lang="pt-BR" sz="2200" b="1" dirty="0">
                <a:solidFill>
                  <a:srgbClr val="C00000"/>
                </a:solidFill>
              </a:rPr>
              <a:t>Recomendação e implementação de medidas de prevenção, controle ou erradicação.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b="1" dirty="0"/>
              <a:t> </a:t>
            </a:r>
            <a:r>
              <a:rPr lang="pt-BR" sz="2200" b="1" dirty="0">
                <a:solidFill>
                  <a:schemeClr val="bg1">
                    <a:lumMod val="85000"/>
                  </a:schemeClr>
                </a:solidFill>
              </a:rPr>
              <a:t>Divulgação de informações.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b="1" dirty="0">
                <a:solidFill>
                  <a:schemeClr val="bg1">
                    <a:lumMod val="85000"/>
                  </a:schemeClr>
                </a:solidFill>
              </a:rPr>
              <a:t> Avaliação das ações de vigilância, prevenção, controle e erradicação de doenças</a:t>
            </a:r>
            <a:r>
              <a:rPr lang="pt-BR" sz="2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09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8572560" cy="1082660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+mn-lt"/>
              </a:rPr>
              <a:t>Recomendação e implementação de medidas de prevenção e controle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12776"/>
            <a:ext cx="8258175" cy="5229225"/>
          </a:xfrm>
          <a:ln w="3175"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/>
              <a:t>A recomendação e implementação de medidas de controle dependem da doença em questão, da extensão de sua disseminação, e dos instrumentos disponíveis para o controle.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/>
              <a:t> Em geral, para as doenças que fazem parte das listas de DNC em cada país, as intervenções de controle são </a:t>
            </a:r>
            <a:r>
              <a:rPr lang="pt-BR" sz="2400" b="1" dirty="0">
                <a:solidFill>
                  <a:srgbClr val="002060"/>
                </a:solidFill>
              </a:rPr>
              <a:t>normatizadas nos Guias de Vigilância e Controle de doenças.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>
                <a:solidFill>
                  <a:srgbClr val="002060"/>
                </a:solidFill>
              </a:rPr>
              <a:t>A oportunidade da notificação pode influenciar a efetividade das medidas de controle.</a:t>
            </a:r>
          </a:p>
        </p:txBody>
      </p:sp>
    </p:spTree>
    <p:extLst>
      <p:ext uri="{BB962C8B-B14F-4D97-AF65-F5344CB8AC3E}">
        <p14:creationId xmlns:p14="http://schemas.microsoft.com/office/powerpoint/2010/main" val="138726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57298"/>
            <a:ext cx="8186766" cy="5014935"/>
          </a:xfrm>
          <a:ln w="3175">
            <a:noFill/>
          </a:ln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</a:rPr>
              <a:t>Operacionalização do SVE: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</a:rPr>
              <a:t> Detecção de casos.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</a:rPr>
              <a:t> Investigação epidemiológica.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</a:rPr>
              <a:t> Produção, consolidação e análise de informações.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</a:rPr>
              <a:t> Recomendação e implementação de medidas de prevenção, controle ou erradicação</a:t>
            </a:r>
            <a:r>
              <a:rPr lang="pt-BR" sz="2400" b="1" dirty="0"/>
              <a:t>. 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400" b="1" dirty="0">
                <a:solidFill>
                  <a:srgbClr val="FFFF00"/>
                </a:solidFill>
              </a:rPr>
              <a:t> </a:t>
            </a:r>
            <a:r>
              <a:rPr lang="pt-BR" sz="2400" b="1" dirty="0">
                <a:solidFill>
                  <a:srgbClr val="FF0000"/>
                </a:solidFill>
              </a:rPr>
              <a:t>Divulgação de informações.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/>
              <a:t>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</a:rPr>
              <a:t>Avaliação das ações de vigilância, prevenção, controle e erradicação de doenças</a:t>
            </a:r>
            <a:r>
              <a:rPr lang="pt-BR" sz="2400" b="1" dirty="0"/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4400" y="-16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2060"/>
                </a:solidFill>
                <a:latin typeface="+mn-lt"/>
              </a:rPr>
              <a:t>Vigilância Epidemiológica/ Vigilância em Saúde Pública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28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-71462"/>
            <a:ext cx="7772400" cy="11430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sz="2800" b="1" dirty="0">
                <a:solidFill>
                  <a:srgbClr val="C00000"/>
                </a:solidFill>
                <a:latin typeface="+mn-lt"/>
              </a:rPr>
              <a:t>Divulgação de informações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75" y="1500188"/>
            <a:ext cx="8715375" cy="4568825"/>
          </a:xfrm>
          <a:ln w="3175">
            <a:noFill/>
          </a:ln>
        </p:spPr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pt-BR" b="1" dirty="0">
                <a:solidFill>
                  <a:srgbClr val="002060"/>
                </a:solidFill>
              </a:rPr>
              <a:t>Para os profissionais de saúde e serviços notificantes:</a:t>
            </a:r>
          </a:p>
          <a:p>
            <a:pPr lvl="2">
              <a:lnSpc>
                <a:spcPct val="90000"/>
              </a:lnSpc>
            </a:pPr>
            <a:endParaRPr lang="pt-BR" b="1" dirty="0">
              <a:solidFill>
                <a:srgbClr val="002060"/>
              </a:solidFill>
            </a:endParaRPr>
          </a:p>
          <a:p>
            <a:pPr lvl="2">
              <a:lnSpc>
                <a:spcPct val="90000"/>
              </a:lnSpc>
            </a:pPr>
            <a:r>
              <a:rPr lang="pt-BR" b="1" dirty="0"/>
              <a:t>Uso de boletins impressos, boletins eletrônicos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974975"/>
            <a:ext cx="3960812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5788" y="4143375"/>
            <a:ext cx="428942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285720" y="5065439"/>
            <a:ext cx="3081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http://www.cdc.gov/mmwr/index.html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499993" y="5949280"/>
            <a:ext cx="4185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http://portalsaude.saude.gov.br/index.php/o-ministerio/principal/leia-mais-o-ministerio/197-secretaria-svs/11955-boletins-epidemiologicos-arquivos</a:t>
            </a:r>
          </a:p>
        </p:txBody>
      </p:sp>
    </p:spTree>
    <p:extLst>
      <p:ext uri="{BB962C8B-B14F-4D97-AF65-F5344CB8AC3E}">
        <p14:creationId xmlns:p14="http://schemas.microsoft.com/office/powerpoint/2010/main" val="6530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28775"/>
            <a:ext cx="8229600" cy="4497388"/>
          </a:xfrm>
          <a:ln w="3175">
            <a:noFill/>
          </a:ln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>
                <a:solidFill>
                  <a:srgbClr val="12028C"/>
                </a:solidFill>
              </a:rPr>
              <a:t>Para a população: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 b="1" dirty="0"/>
              <a:t>Características:</a:t>
            </a:r>
          </a:p>
          <a:p>
            <a:pPr lvl="2">
              <a:lnSpc>
                <a:spcPct val="150000"/>
              </a:lnSpc>
            </a:pPr>
            <a:r>
              <a:rPr lang="pt-BR" sz="2400" b="1" dirty="0"/>
              <a:t>Convites à adesão às iniciativas de prevenção e controle (campanhas de vacinação, intervenções contra a dengue, uso de preservativo, etc.).</a:t>
            </a:r>
          </a:p>
          <a:p>
            <a:pPr lvl="2">
              <a:lnSpc>
                <a:spcPct val="150000"/>
              </a:lnSpc>
            </a:pPr>
            <a:r>
              <a:rPr lang="pt-BR" sz="2400" b="1" dirty="0"/>
              <a:t>Divulgação de informações sobre situações emergenciais: surtos e epidemias.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-71462"/>
            <a:ext cx="7772400" cy="114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b="1" dirty="0">
                <a:solidFill>
                  <a:srgbClr val="C00000"/>
                </a:solidFill>
                <a:latin typeface="+mn-lt"/>
              </a:rPr>
              <a:t> Divulgação de informações (Cont.)</a:t>
            </a:r>
          </a:p>
        </p:txBody>
      </p:sp>
    </p:spTree>
    <p:extLst>
      <p:ext uri="{BB962C8B-B14F-4D97-AF65-F5344CB8AC3E}">
        <p14:creationId xmlns:p14="http://schemas.microsoft.com/office/powerpoint/2010/main" val="6209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99392"/>
            <a:ext cx="7772400" cy="1143000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+mn-lt"/>
              </a:rPr>
              <a:t>Vigilância Epidemiológica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50" y="1312118"/>
            <a:ext cx="8686800" cy="5429250"/>
          </a:xfrm>
          <a:ln w="3175"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b="1" dirty="0">
                <a:solidFill>
                  <a:srgbClr val="002060"/>
                </a:solidFill>
              </a:rPr>
              <a:t>Operacionalização do SVE</a:t>
            </a:r>
          </a:p>
          <a:p>
            <a:pPr eaLnBrk="1" hangingPunct="1">
              <a:lnSpc>
                <a:spcPts val="3700"/>
              </a:lnSpc>
              <a:buFont typeface="Wingdings" pitchFamily="2" charset="2"/>
              <a:buChar char="ü"/>
            </a:pPr>
            <a:r>
              <a:rPr lang="pt-BR" b="1" dirty="0"/>
              <a:t>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</a:rPr>
              <a:t>Detecção de casos.</a:t>
            </a:r>
          </a:p>
          <a:p>
            <a:pPr eaLnBrk="1" hangingPunct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</a:rPr>
              <a:t> Investigação epidemiológica.</a:t>
            </a:r>
          </a:p>
          <a:p>
            <a:pPr eaLnBrk="1" hangingPunct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</a:rPr>
              <a:t> Produção, consolidação e análise de informações.</a:t>
            </a:r>
          </a:p>
          <a:p>
            <a:pPr eaLnBrk="1" hangingPunct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</a:rPr>
              <a:t> Recomendação e implementação de medidas de prevenção, controle ou erradicação. </a:t>
            </a:r>
          </a:p>
          <a:p>
            <a:pPr eaLnBrk="1" hangingPunct="1">
              <a:lnSpc>
                <a:spcPts val="3700"/>
              </a:lnSpc>
              <a:buFont typeface="Wingdings" pitchFamily="2" charset="2"/>
              <a:buChar char="ü"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</a:rPr>
              <a:t> Divulgação de informações.</a:t>
            </a:r>
          </a:p>
          <a:p>
            <a:pPr eaLnBrk="1" hangingPunct="1">
              <a:lnSpc>
                <a:spcPts val="37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rgbClr val="C00000"/>
                </a:solidFill>
              </a:rPr>
              <a:t>Avaliação das ações de  vigilância, prevenção, controle e erradicação de doenças.</a:t>
            </a:r>
          </a:p>
        </p:txBody>
      </p:sp>
    </p:spTree>
    <p:extLst>
      <p:ext uri="{BB962C8B-B14F-4D97-AF65-F5344CB8AC3E}">
        <p14:creationId xmlns:p14="http://schemas.microsoft.com/office/powerpoint/2010/main" val="974430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260648"/>
            <a:ext cx="830131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12028C"/>
                </a:solidFill>
                <a:latin typeface="+mn-lt"/>
              </a:rPr>
              <a:t>Avaliação da triagem de casos suspeitos de doenças infecciosas</a:t>
            </a:r>
          </a:p>
          <a:p>
            <a:pPr algn="ctr"/>
            <a:r>
              <a:rPr lang="pt-BR" sz="2400" b="1" dirty="0">
                <a:solidFill>
                  <a:srgbClr val="12028C"/>
                </a:solidFill>
                <a:latin typeface="+mn-lt"/>
              </a:rPr>
              <a:t> em fronteiras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4016530" cy="546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788024" y="1196752"/>
            <a:ext cx="4176464" cy="46628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+mn-lt"/>
              </a:rPr>
              <a:t>Análise das experiências de triagem durante a pandemia de SARS e da influenza A/H1N1 </a:t>
            </a:r>
            <a:r>
              <a:rPr lang="pt-BR" b="1" dirty="0" err="1">
                <a:latin typeface="+mn-lt"/>
              </a:rPr>
              <a:t>pdm</a:t>
            </a:r>
            <a:r>
              <a:rPr lang="pt-BR" b="1" dirty="0">
                <a:latin typeface="+mn-lt"/>
              </a:rPr>
              <a:t> 2009.</a:t>
            </a:r>
          </a:p>
          <a:p>
            <a:pPr>
              <a:lnSpc>
                <a:spcPct val="150000"/>
              </a:lnSpc>
            </a:pPr>
            <a:r>
              <a:rPr lang="pt-BR" b="1" dirty="0">
                <a:latin typeface="+mn-lt"/>
              </a:rPr>
              <a:t>Conclusão dos autores: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latin typeface="+mn-lt"/>
              </a:rPr>
              <a:t>A triagem não é efetiva.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latin typeface="+mn-lt"/>
              </a:rPr>
              <a:t>Não foi capaz de impedir ou retardar a disseminação dos agentes envolvidos.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latin typeface="+mn-lt"/>
              </a:rPr>
              <a:t>Tem baixa sensibilidade e especificidade.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latin typeface="+mn-lt"/>
              </a:rPr>
              <a:t>Não deve ser utilizada.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16016" y="5930696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latin typeface="+mn-lt"/>
              </a:rPr>
              <a:t>Emerging</a:t>
            </a:r>
            <a:r>
              <a:rPr lang="pt-BR" sz="1400" dirty="0">
                <a:latin typeface="+mn-lt"/>
              </a:rPr>
              <a:t> </a:t>
            </a:r>
            <a:r>
              <a:rPr lang="pt-BR" sz="1400" dirty="0" err="1">
                <a:latin typeface="+mn-lt"/>
              </a:rPr>
              <a:t>Infectious</a:t>
            </a:r>
            <a:r>
              <a:rPr lang="pt-BR" sz="1400" dirty="0">
                <a:latin typeface="+mn-lt"/>
              </a:rPr>
              <a:t> </a:t>
            </a:r>
            <a:r>
              <a:rPr lang="pt-BR" sz="1400" dirty="0" err="1">
                <a:latin typeface="+mn-lt"/>
              </a:rPr>
              <a:t>Diseases</a:t>
            </a:r>
            <a:r>
              <a:rPr lang="pt-BR" sz="1400" dirty="0">
                <a:latin typeface="+mn-lt"/>
              </a:rPr>
              <a:t> 2015, 21(2): 197-201</a:t>
            </a:r>
          </a:p>
          <a:p>
            <a:r>
              <a:rPr lang="pt-BR" sz="1400" dirty="0">
                <a:latin typeface="+mn-lt"/>
              </a:rPr>
              <a:t>http://wwwnc.cdc.gov/eid/article/21/2/pdfs/13-1610.pdf</a:t>
            </a:r>
          </a:p>
        </p:txBody>
      </p:sp>
    </p:spTree>
    <p:extLst>
      <p:ext uri="{BB962C8B-B14F-4D97-AF65-F5344CB8AC3E}">
        <p14:creationId xmlns:p14="http://schemas.microsoft.com/office/powerpoint/2010/main" val="16407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1903BD"/>
                </a:solidFill>
                <a:latin typeface="+mn-lt"/>
              </a:rPr>
              <a:t>Revolta da Vacina</a:t>
            </a:r>
            <a:endParaRPr lang="pt-BR" sz="3200" dirty="0">
              <a:solidFill>
                <a:srgbClr val="1903BD"/>
              </a:solidFill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2" y="1484784"/>
            <a:ext cx="8192911" cy="460851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425567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400" b="1" dirty="0">
                <a:solidFill>
                  <a:srgbClr val="12028C"/>
                </a:solidFill>
                <a:latin typeface="+mn-lt"/>
              </a:rPr>
              <a:t>O Regulamento Sanitário Internacional (RSI) – 2007  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511" y="1916832"/>
            <a:ext cx="3201913" cy="411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932040" y="6228020"/>
            <a:ext cx="4044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n-lt"/>
              </a:rPr>
              <a:t>http://www.who.int/ihr/publications/9789241596664/en/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1645204"/>
            <a:ext cx="4176464" cy="46628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spcAft>
                <a:spcPct val="5000"/>
              </a:spcAft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1951 – Estados Membros da OMS adotaram as Regulações Sanitárias Internacionais, posteriormente substituídas pelo </a:t>
            </a:r>
            <a:r>
              <a:rPr lang="pt-BR" sz="2200" b="1" dirty="0">
                <a:solidFill>
                  <a:srgbClr val="C00000"/>
                </a:solidFill>
                <a:latin typeface="+mn-lt"/>
              </a:rPr>
              <a:t>Regulamento Sanitário Internacional</a:t>
            </a:r>
            <a:r>
              <a:rPr lang="pt-BR" sz="2200" b="1" dirty="0">
                <a:latin typeface="+mn-lt"/>
              </a:rPr>
              <a:t>, modicado em 1973 e 1981.</a:t>
            </a:r>
          </a:p>
        </p:txBody>
      </p:sp>
    </p:spTree>
    <p:extLst>
      <p:ext uri="{BB962C8B-B14F-4D97-AF65-F5344CB8AC3E}">
        <p14:creationId xmlns:p14="http://schemas.microsoft.com/office/powerpoint/2010/main" val="16688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reeform 8"/>
          <p:cNvSpPr>
            <a:spLocks/>
          </p:cNvSpPr>
          <p:nvPr/>
        </p:nvSpPr>
        <p:spPr bwMode="auto">
          <a:xfrm>
            <a:off x="3776663" y="1773238"/>
            <a:ext cx="34925" cy="25400"/>
          </a:xfrm>
          <a:custGeom>
            <a:avLst/>
            <a:gdLst>
              <a:gd name="T0" fmla="*/ 2147483647 w 25"/>
              <a:gd name="T1" fmla="*/ 2147483647 h 20"/>
              <a:gd name="T2" fmla="*/ 2147483647 w 25"/>
              <a:gd name="T3" fmla="*/ 2147483647 h 20"/>
              <a:gd name="T4" fmla="*/ 2147483647 w 25"/>
              <a:gd name="T5" fmla="*/ 2147483647 h 20"/>
              <a:gd name="T6" fmla="*/ 2147483647 w 25"/>
              <a:gd name="T7" fmla="*/ 0 h 20"/>
              <a:gd name="T8" fmla="*/ 0 w 25"/>
              <a:gd name="T9" fmla="*/ 0 h 20"/>
              <a:gd name="T10" fmla="*/ 0 w 25"/>
              <a:gd name="T11" fmla="*/ 2147483647 h 20"/>
              <a:gd name="T12" fmla="*/ 0 w 25"/>
              <a:gd name="T13" fmla="*/ 2147483647 h 20"/>
              <a:gd name="T14" fmla="*/ 0 w 25"/>
              <a:gd name="T15" fmla="*/ 2147483647 h 20"/>
              <a:gd name="T16" fmla="*/ 2147483647 w 25"/>
              <a:gd name="T17" fmla="*/ 2147483647 h 20"/>
              <a:gd name="T18" fmla="*/ 2147483647 w 25"/>
              <a:gd name="T19" fmla="*/ 2147483647 h 20"/>
              <a:gd name="T20" fmla="*/ 2147483647 w 25"/>
              <a:gd name="T21" fmla="*/ 2147483647 h 20"/>
              <a:gd name="T22" fmla="*/ 2147483647 w 25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"/>
              <a:gd name="T37" fmla="*/ 0 h 20"/>
              <a:gd name="T38" fmla="*/ 25 w 25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" h="20">
                <a:moveTo>
                  <a:pt x="25" y="15"/>
                </a:moveTo>
                <a:lnTo>
                  <a:pt x="20" y="15"/>
                </a:lnTo>
                <a:lnTo>
                  <a:pt x="15" y="5"/>
                </a:lnTo>
                <a:lnTo>
                  <a:pt x="5" y="0"/>
                </a:lnTo>
                <a:lnTo>
                  <a:pt x="0" y="0"/>
                </a:lnTo>
                <a:lnTo>
                  <a:pt x="0" y="5"/>
                </a:lnTo>
                <a:lnTo>
                  <a:pt x="0" y="10"/>
                </a:lnTo>
                <a:lnTo>
                  <a:pt x="0" y="15"/>
                </a:lnTo>
                <a:lnTo>
                  <a:pt x="5" y="20"/>
                </a:lnTo>
                <a:lnTo>
                  <a:pt x="15" y="20"/>
                </a:lnTo>
                <a:lnTo>
                  <a:pt x="20" y="15"/>
                </a:lnTo>
                <a:lnTo>
                  <a:pt x="25" y="15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152400" y="5334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381000" y="18288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pt-BR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835696" y="1412776"/>
          <a:ext cx="5593804" cy="4172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Slide" r:id="rId3" imgW="4533840" imgH="3390840" progId="PowerPoint.Slide.8">
                  <p:embed/>
                </p:oleObj>
              </mc:Choice>
              <mc:Fallback>
                <p:oleObj name="Slide" r:id="rId3" imgW="4533840" imgH="3390840" progId="PowerPoint.Slide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412776"/>
                        <a:ext cx="5593804" cy="4172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CaixaDeTexto 12"/>
          <p:cNvSpPr txBox="1">
            <a:spLocks noChangeArrowheads="1"/>
          </p:cNvSpPr>
          <p:nvPr/>
        </p:nvSpPr>
        <p:spPr bwMode="auto">
          <a:xfrm>
            <a:off x="611560" y="161345"/>
            <a:ext cx="789064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12028C"/>
                </a:solidFill>
                <a:latin typeface="+mn-lt"/>
              </a:rPr>
              <a:t>Síndrome Respiratória Aguda Grave –  SARS CoV</a:t>
            </a:r>
          </a:p>
          <a:p>
            <a:pPr algn="ctr"/>
            <a:r>
              <a:rPr lang="pt-BR" sz="2800" b="1" dirty="0">
                <a:solidFill>
                  <a:srgbClr val="12028C"/>
                </a:solidFill>
                <a:latin typeface="+mn-lt"/>
              </a:rPr>
              <a:t>(Severe Acute Respiratory </a:t>
            </a:r>
            <a:r>
              <a:rPr lang="pt-BR" sz="2800" b="1" dirty="0" err="1">
                <a:solidFill>
                  <a:srgbClr val="12028C"/>
                </a:solidFill>
                <a:latin typeface="+mn-lt"/>
              </a:rPr>
              <a:t>Syndrome</a:t>
            </a:r>
            <a:r>
              <a:rPr lang="pt-BR" sz="2800" b="1" dirty="0">
                <a:solidFill>
                  <a:srgbClr val="12028C"/>
                </a:solidFill>
                <a:latin typeface="+mn-lt"/>
              </a:rPr>
              <a:t>) </a:t>
            </a:r>
          </a:p>
          <a:p>
            <a:pPr algn="ctr"/>
            <a:r>
              <a:rPr lang="pt-BR" sz="2400" b="1" dirty="0">
                <a:solidFill>
                  <a:srgbClr val="12028C"/>
                </a:solidFill>
                <a:latin typeface="+mn-lt"/>
              </a:rPr>
              <a:t>Considerada a 1ª pandemia do século XXI (2003) </a:t>
            </a:r>
            <a:endParaRPr lang="pt-BR" b="1" dirty="0">
              <a:latin typeface="+mn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715919"/>
            <a:ext cx="504056" cy="424731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  <a:latin typeface="+mn-lt"/>
              </a:rPr>
              <a:t>N</a:t>
            </a:r>
          </a:p>
          <a:p>
            <a:r>
              <a:rPr lang="pt-BR" sz="2800" b="1" dirty="0">
                <a:solidFill>
                  <a:srgbClr val="FFC000"/>
                </a:solidFill>
                <a:latin typeface="+mn-lt"/>
              </a:rPr>
              <a:t>O</a:t>
            </a:r>
          </a:p>
          <a:p>
            <a:r>
              <a:rPr lang="pt-BR" sz="2800" b="1" dirty="0">
                <a:solidFill>
                  <a:srgbClr val="FFC000"/>
                </a:solidFill>
                <a:latin typeface="+mn-lt"/>
              </a:rPr>
              <a:t>V</a:t>
            </a:r>
          </a:p>
          <a:p>
            <a:r>
              <a:rPr lang="pt-BR" sz="2800" b="1" dirty="0">
                <a:solidFill>
                  <a:srgbClr val="FFC000"/>
                </a:solidFill>
                <a:latin typeface="+mn-lt"/>
              </a:rPr>
              <a:t>O</a:t>
            </a:r>
          </a:p>
          <a:p>
            <a:endParaRPr lang="pt-BR" sz="2800" b="1" dirty="0">
              <a:solidFill>
                <a:srgbClr val="FFC000"/>
              </a:solidFill>
              <a:latin typeface="+mn-lt"/>
            </a:endParaRPr>
          </a:p>
          <a:p>
            <a:r>
              <a:rPr lang="pt-BR" sz="2800" b="1" dirty="0">
                <a:solidFill>
                  <a:srgbClr val="FFC000"/>
                </a:solidFill>
                <a:latin typeface="+mn-lt"/>
              </a:rPr>
              <a:t>R</a:t>
            </a:r>
          </a:p>
          <a:p>
            <a:r>
              <a:rPr lang="pt-BR" sz="2800" b="1" dirty="0">
                <a:solidFill>
                  <a:srgbClr val="FFC000"/>
                </a:solidFill>
                <a:latin typeface="+mn-lt"/>
              </a:rPr>
              <a:t>S</a:t>
            </a:r>
          </a:p>
          <a:p>
            <a:r>
              <a:rPr lang="pt-BR" sz="2800" b="1" dirty="0">
                <a:solidFill>
                  <a:srgbClr val="FFC000"/>
                </a:solidFill>
                <a:latin typeface="+mn-lt"/>
              </a:rPr>
              <a:t>I</a:t>
            </a:r>
          </a:p>
          <a:p>
            <a:r>
              <a:rPr lang="pt-BR" sz="2800" b="1" dirty="0">
                <a:solidFill>
                  <a:srgbClr val="FFC000"/>
                </a:solidFill>
                <a:latin typeface="+mn-lt"/>
              </a:rPr>
              <a:t> 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131533" y="1052736"/>
            <a:ext cx="397310" cy="452431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solidFill>
                  <a:srgbClr val="FFC000"/>
                </a:solidFill>
                <a:latin typeface="+mn-lt"/>
              </a:rPr>
              <a:t>Coronav</a:t>
            </a:r>
            <a:endParaRPr lang="pt-BR" sz="2400" b="1" dirty="0">
              <a:solidFill>
                <a:srgbClr val="FFC000"/>
              </a:solidFill>
              <a:latin typeface="+mn-lt"/>
            </a:endParaRPr>
          </a:p>
          <a:p>
            <a:r>
              <a:rPr lang="pt-BR" sz="2400" b="1" dirty="0">
                <a:solidFill>
                  <a:srgbClr val="FFC000"/>
                </a:solidFill>
                <a:latin typeface="+mn-lt"/>
              </a:rPr>
              <a:t>Í</a:t>
            </a:r>
          </a:p>
          <a:p>
            <a:r>
              <a:rPr lang="pt-BR" sz="2400" b="1" dirty="0">
                <a:solidFill>
                  <a:srgbClr val="FFC000"/>
                </a:solidFill>
                <a:latin typeface="+mn-lt"/>
              </a:rPr>
              <a:t>rus</a:t>
            </a:r>
          </a:p>
          <a:p>
            <a:endParaRPr lang="pt-BR" sz="240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1023938"/>
            <a:ext cx="9144000" cy="736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latin typeface="+mn-lt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06425"/>
            <a:ext cx="9144000" cy="5503863"/>
            <a:chOff x="64" y="647"/>
            <a:chExt cx="6344" cy="3345"/>
          </a:xfrm>
        </p:grpSpPr>
        <p:sp>
          <p:nvSpPr>
            <p:cNvPr id="36902" name="Freeform 4"/>
            <p:cNvSpPr>
              <a:spLocks/>
            </p:cNvSpPr>
            <p:nvPr/>
          </p:nvSpPr>
          <p:spPr bwMode="auto">
            <a:xfrm>
              <a:off x="2924" y="2015"/>
              <a:ext cx="326" cy="306"/>
            </a:xfrm>
            <a:custGeom>
              <a:avLst/>
              <a:gdLst>
                <a:gd name="T0" fmla="*/ 50 w 372"/>
                <a:gd name="T1" fmla="*/ 110 h 326"/>
                <a:gd name="T2" fmla="*/ 46 w 372"/>
                <a:gd name="T3" fmla="*/ 110 h 326"/>
                <a:gd name="T4" fmla="*/ 46 w 372"/>
                <a:gd name="T5" fmla="*/ 117 h 326"/>
                <a:gd name="T6" fmla="*/ 39 w 372"/>
                <a:gd name="T7" fmla="*/ 117 h 326"/>
                <a:gd name="T8" fmla="*/ 34 w 372"/>
                <a:gd name="T9" fmla="*/ 122 h 326"/>
                <a:gd name="T10" fmla="*/ 30 w 372"/>
                <a:gd name="T11" fmla="*/ 117 h 326"/>
                <a:gd name="T12" fmla="*/ 24 w 372"/>
                <a:gd name="T13" fmla="*/ 117 h 326"/>
                <a:gd name="T14" fmla="*/ 20 w 372"/>
                <a:gd name="T15" fmla="*/ 110 h 326"/>
                <a:gd name="T16" fmla="*/ 16 w 372"/>
                <a:gd name="T17" fmla="*/ 110 h 326"/>
                <a:gd name="T18" fmla="*/ 14 w 372"/>
                <a:gd name="T19" fmla="*/ 122 h 326"/>
                <a:gd name="T20" fmla="*/ 14 w 372"/>
                <a:gd name="T21" fmla="*/ 133 h 326"/>
                <a:gd name="T22" fmla="*/ 11 w 372"/>
                <a:gd name="T23" fmla="*/ 122 h 326"/>
                <a:gd name="T24" fmla="*/ 9 w 372"/>
                <a:gd name="T25" fmla="*/ 127 h 326"/>
                <a:gd name="T26" fmla="*/ 7 w 372"/>
                <a:gd name="T27" fmla="*/ 122 h 326"/>
                <a:gd name="T28" fmla="*/ 4 w 372"/>
                <a:gd name="T29" fmla="*/ 122 h 326"/>
                <a:gd name="T30" fmla="*/ 0 w 372"/>
                <a:gd name="T31" fmla="*/ 103 h 326"/>
                <a:gd name="T32" fmla="*/ 0 w 372"/>
                <a:gd name="T33" fmla="*/ 93 h 326"/>
                <a:gd name="T34" fmla="*/ 14 w 372"/>
                <a:gd name="T35" fmla="*/ 86 h 326"/>
                <a:gd name="T36" fmla="*/ 16 w 372"/>
                <a:gd name="T37" fmla="*/ 82 h 326"/>
                <a:gd name="T38" fmla="*/ 16 w 372"/>
                <a:gd name="T39" fmla="*/ 53 h 326"/>
                <a:gd name="T40" fmla="*/ 20 w 372"/>
                <a:gd name="T41" fmla="*/ 46 h 326"/>
                <a:gd name="T42" fmla="*/ 44 w 372"/>
                <a:gd name="T43" fmla="*/ 0 h 326"/>
                <a:gd name="T44" fmla="*/ 52 w 372"/>
                <a:gd name="T45" fmla="*/ 0 h 326"/>
                <a:gd name="T46" fmla="*/ 53 w 372"/>
                <a:gd name="T47" fmla="*/ 8 h 326"/>
                <a:gd name="T48" fmla="*/ 53 w 372"/>
                <a:gd name="T49" fmla="*/ 23 h 326"/>
                <a:gd name="T50" fmla="*/ 57 w 372"/>
                <a:gd name="T51" fmla="*/ 36 h 326"/>
                <a:gd name="T52" fmla="*/ 59 w 372"/>
                <a:gd name="T53" fmla="*/ 36 h 326"/>
                <a:gd name="T54" fmla="*/ 57 w 372"/>
                <a:gd name="T55" fmla="*/ 70 h 326"/>
                <a:gd name="T56" fmla="*/ 50 w 372"/>
                <a:gd name="T57" fmla="*/ 103 h 326"/>
                <a:gd name="T58" fmla="*/ 50 w 372"/>
                <a:gd name="T59" fmla="*/ 110 h 3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2"/>
                <a:gd name="T91" fmla="*/ 0 h 326"/>
                <a:gd name="T92" fmla="*/ 372 w 372"/>
                <a:gd name="T93" fmla="*/ 326 h 3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2" h="326">
                  <a:moveTo>
                    <a:pt x="313" y="269"/>
                  </a:moveTo>
                  <a:lnTo>
                    <a:pt x="297" y="269"/>
                  </a:lnTo>
                  <a:lnTo>
                    <a:pt x="286" y="282"/>
                  </a:lnTo>
                  <a:lnTo>
                    <a:pt x="242" y="282"/>
                  </a:lnTo>
                  <a:lnTo>
                    <a:pt x="215" y="297"/>
                  </a:lnTo>
                  <a:lnTo>
                    <a:pt x="186" y="282"/>
                  </a:lnTo>
                  <a:lnTo>
                    <a:pt x="153" y="282"/>
                  </a:lnTo>
                  <a:lnTo>
                    <a:pt x="127" y="269"/>
                  </a:lnTo>
                  <a:lnTo>
                    <a:pt x="98" y="269"/>
                  </a:lnTo>
                  <a:lnTo>
                    <a:pt x="86" y="297"/>
                  </a:lnTo>
                  <a:lnTo>
                    <a:pt x="86" y="326"/>
                  </a:lnTo>
                  <a:lnTo>
                    <a:pt x="71" y="297"/>
                  </a:lnTo>
                  <a:lnTo>
                    <a:pt x="56" y="309"/>
                  </a:lnTo>
                  <a:lnTo>
                    <a:pt x="42" y="297"/>
                  </a:lnTo>
                  <a:lnTo>
                    <a:pt x="27" y="297"/>
                  </a:lnTo>
                  <a:lnTo>
                    <a:pt x="0" y="253"/>
                  </a:lnTo>
                  <a:lnTo>
                    <a:pt x="0" y="226"/>
                  </a:lnTo>
                  <a:lnTo>
                    <a:pt x="86" y="209"/>
                  </a:lnTo>
                  <a:lnTo>
                    <a:pt x="98" y="198"/>
                  </a:lnTo>
                  <a:lnTo>
                    <a:pt x="98" y="127"/>
                  </a:lnTo>
                  <a:lnTo>
                    <a:pt x="127" y="111"/>
                  </a:lnTo>
                  <a:lnTo>
                    <a:pt x="274" y="0"/>
                  </a:lnTo>
                  <a:lnTo>
                    <a:pt x="326" y="0"/>
                  </a:lnTo>
                  <a:lnTo>
                    <a:pt x="342" y="15"/>
                  </a:lnTo>
                  <a:lnTo>
                    <a:pt x="342" y="55"/>
                  </a:lnTo>
                  <a:lnTo>
                    <a:pt x="357" y="86"/>
                  </a:lnTo>
                  <a:lnTo>
                    <a:pt x="372" y="86"/>
                  </a:lnTo>
                  <a:lnTo>
                    <a:pt x="357" y="171"/>
                  </a:lnTo>
                  <a:lnTo>
                    <a:pt x="313" y="253"/>
                  </a:lnTo>
                  <a:lnTo>
                    <a:pt x="313" y="26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03" name="Freeform 5"/>
            <p:cNvSpPr>
              <a:spLocks/>
            </p:cNvSpPr>
            <p:nvPr/>
          </p:nvSpPr>
          <p:spPr bwMode="auto">
            <a:xfrm>
              <a:off x="2973" y="2269"/>
              <a:ext cx="237" cy="236"/>
            </a:xfrm>
            <a:custGeom>
              <a:avLst/>
              <a:gdLst>
                <a:gd name="T0" fmla="*/ 44 w 270"/>
                <a:gd name="T1" fmla="*/ 8 h 251"/>
                <a:gd name="T2" fmla="*/ 44 w 270"/>
                <a:gd name="T3" fmla="*/ 11 h 251"/>
                <a:gd name="T4" fmla="*/ 44 w 270"/>
                <a:gd name="T5" fmla="*/ 23 h 251"/>
                <a:gd name="T6" fmla="*/ 41 w 270"/>
                <a:gd name="T7" fmla="*/ 28 h 251"/>
                <a:gd name="T8" fmla="*/ 39 w 270"/>
                <a:gd name="T9" fmla="*/ 53 h 251"/>
                <a:gd name="T10" fmla="*/ 36 w 270"/>
                <a:gd name="T11" fmla="*/ 59 h 251"/>
                <a:gd name="T12" fmla="*/ 35 w 270"/>
                <a:gd name="T13" fmla="*/ 77 h 251"/>
                <a:gd name="T14" fmla="*/ 32 w 270"/>
                <a:gd name="T15" fmla="*/ 83 h 251"/>
                <a:gd name="T16" fmla="*/ 30 w 270"/>
                <a:gd name="T17" fmla="*/ 77 h 251"/>
                <a:gd name="T18" fmla="*/ 28 w 270"/>
                <a:gd name="T19" fmla="*/ 77 h 251"/>
                <a:gd name="T20" fmla="*/ 23 w 270"/>
                <a:gd name="T21" fmla="*/ 101 h 251"/>
                <a:gd name="T22" fmla="*/ 11 w 270"/>
                <a:gd name="T23" fmla="*/ 106 h 251"/>
                <a:gd name="T24" fmla="*/ 11 w 270"/>
                <a:gd name="T25" fmla="*/ 101 h 251"/>
                <a:gd name="T26" fmla="*/ 10 w 270"/>
                <a:gd name="T27" fmla="*/ 89 h 251"/>
                <a:gd name="T28" fmla="*/ 5 w 270"/>
                <a:gd name="T29" fmla="*/ 83 h 251"/>
                <a:gd name="T30" fmla="*/ 0 w 270"/>
                <a:gd name="T31" fmla="*/ 83 h 251"/>
                <a:gd name="T32" fmla="*/ 0 w 270"/>
                <a:gd name="T33" fmla="*/ 59 h 251"/>
                <a:gd name="T34" fmla="*/ 5 w 270"/>
                <a:gd name="T35" fmla="*/ 35 h 251"/>
                <a:gd name="T36" fmla="*/ 5 w 270"/>
                <a:gd name="T37" fmla="*/ 23 h 251"/>
                <a:gd name="T38" fmla="*/ 5 w 270"/>
                <a:gd name="T39" fmla="*/ 11 h 251"/>
                <a:gd name="T40" fmla="*/ 7 w 270"/>
                <a:gd name="T41" fmla="*/ 0 h 251"/>
                <a:gd name="T42" fmla="*/ 11 w 270"/>
                <a:gd name="T43" fmla="*/ 0 h 251"/>
                <a:gd name="T44" fmla="*/ 16 w 270"/>
                <a:gd name="T45" fmla="*/ 8 h 251"/>
                <a:gd name="T46" fmla="*/ 22 w 270"/>
                <a:gd name="T47" fmla="*/ 8 h 251"/>
                <a:gd name="T48" fmla="*/ 25 w 270"/>
                <a:gd name="T49" fmla="*/ 11 h 251"/>
                <a:gd name="T50" fmla="*/ 30 w 270"/>
                <a:gd name="T51" fmla="*/ 8 h 251"/>
                <a:gd name="T52" fmla="*/ 36 w 270"/>
                <a:gd name="T53" fmla="*/ 8 h 251"/>
                <a:gd name="T54" fmla="*/ 39 w 270"/>
                <a:gd name="T55" fmla="*/ 0 h 251"/>
                <a:gd name="T56" fmla="*/ 41 w 270"/>
                <a:gd name="T57" fmla="*/ 0 h 251"/>
                <a:gd name="T58" fmla="*/ 44 w 270"/>
                <a:gd name="T59" fmla="*/ 8 h 2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70"/>
                <a:gd name="T91" fmla="*/ 0 h 251"/>
                <a:gd name="T92" fmla="*/ 270 w 270"/>
                <a:gd name="T93" fmla="*/ 251 h 25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70" h="251">
                  <a:moveTo>
                    <a:pt x="270" y="11"/>
                  </a:moveTo>
                  <a:lnTo>
                    <a:pt x="270" y="26"/>
                  </a:lnTo>
                  <a:lnTo>
                    <a:pt x="270" y="55"/>
                  </a:lnTo>
                  <a:lnTo>
                    <a:pt x="257" y="67"/>
                  </a:lnTo>
                  <a:lnTo>
                    <a:pt x="241" y="126"/>
                  </a:lnTo>
                  <a:lnTo>
                    <a:pt x="230" y="138"/>
                  </a:lnTo>
                  <a:lnTo>
                    <a:pt x="218" y="182"/>
                  </a:lnTo>
                  <a:lnTo>
                    <a:pt x="201" y="197"/>
                  </a:lnTo>
                  <a:lnTo>
                    <a:pt x="186" y="182"/>
                  </a:lnTo>
                  <a:lnTo>
                    <a:pt x="170" y="182"/>
                  </a:lnTo>
                  <a:lnTo>
                    <a:pt x="142" y="238"/>
                  </a:lnTo>
                  <a:lnTo>
                    <a:pt x="71" y="251"/>
                  </a:lnTo>
                  <a:lnTo>
                    <a:pt x="71" y="238"/>
                  </a:lnTo>
                  <a:lnTo>
                    <a:pt x="59" y="211"/>
                  </a:lnTo>
                  <a:lnTo>
                    <a:pt x="30" y="197"/>
                  </a:lnTo>
                  <a:lnTo>
                    <a:pt x="0" y="197"/>
                  </a:lnTo>
                  <a:lnTo>
                    <a:pt x="0" y="138"/>
                  </a:lnTo>
                  <a:lnTo>
                    <a:pt x="30" y="82"/>
                  </a:lnTo>
                  <a:lnTo>
                    <a:pt x="30" y="55"/>
                  </a:lnTo>
                  <a:lnTo>
                    <a:pt x="30" y="26"/>
                  </a:lnTo>
                  <a:lnTo>
                    <a:pt x="42" y="0"/>
                  </a:lnTo>
                  <a:lnTo>
                    <a:pt x="71" y="0"/>
                  </a:lnTo>
                  <a:lnTo>
                    <a:pt x="97" y="11"/>
                  </a:lnTo>
                  <a:lnTo>
                    <a:pt x="130" y="11"/>
                  </a:lnTo>
                  <a:lnTo>
                    <a:pt x="157" y="26"/>
                  </a:lnTo>
                  <a:lnTo>
                    <a:pt x="186" y="11"/>
                  </a:lnTo>
                  <a:lnTo>
                    <a:pt x="230" y="11"/>
                  </a:lnTo>
                  <a:lnTo>
                    <a:pt x="241" y="0"/>
                  </a:lnTo>
                  <a:lnTo>
                    <a:pt x="257" y="0"/>
                  </a:lnTo>
                  <a:lnTo>
                    <a:pt x="270" y="11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04" name="Freeform 6"/>
            <p:cNvSpPr>
              <a:spLocks/>
            </p:cNvSpPr>
            <p:nvPr/>
          </p:nvSpPr>
          <p:spPr bwMode="auto">
            <a:xfrm>
              <a:off x="3224" y="2333"/>
              <a:ext cx="275" cy="201"/>
            </a:xfrm>
            <a:custGeom>
              <a:avLst/>
              <a:gdLst>
                <a:gd name="T0" fmla="*/ 0 w 314"/>
                <a:gd name="T1" fmla="*/ 66 h 215"/>
                <a:gd name="T2" fmla="*/ 5 w 314"/>
                <a:gd name="T3" fmla="*/ 84 h 215"/>
                <a:gd name="T4" fmla="*/ 7 w 314"/>
                <a:gd name="T5" fmla="*/ 79 h 215"/>
                <a:gd name="T6" fmla="*/ 9 w 314"/>
                <a:gd name="T7" fmla="*/ 79 h 215"/>
                <a:gd name="T8" fmla="*/ 11 w 314"/>
                <a:gd name="T9" fmla="*/ 79 h 215"/>
                <a:gd name="T10" fmla="*/ 16 w 314"/>
                <a:gd name="T11" fmla="*/ 79 h 215"/>
                <a:gd name="T12" fmla="*/ 18 w 314"/>
                <a:gd name="T13" fmla="*/ 60 h 215"/>
                <a:gd name="T14" fmla="*/ 21 w 314"/>
                <a:gd name="T15" fmla="*/ 60 h 215"/>
                <a:gd name="T16" fmla="*/ 22 w 314"/>
                <a:gd name="T17" fmla="*/ 66 h 215"/>
                <a:gd name="T18" fmla="*/ 29 w 314"/>
                <a:gd name="T19" fmla="*/ 71 h 215"/>
                <a:gd name="T20" fmla="*/ 31 w 314"/>
                <a:gd name="T21" fmla="*/ 66 h 215"/>
                <a:gd name="T22" fmla="*/ 49 w 314"/>
                <a:gd name="T23" fmla="*/ 60 h 215"/>
                <a:gd name="T24" fmla="*/ 38 w 314"/>
                <a:gd name="T25" fmla="*/ 28 h 215"/>
                <a:gd name="T26" fmla="*/ 34 w 314"/>
                <a:gd name="T27" fmla="*/ 22 h 215"/>
                <a:gd name="T28" fmla="*/ 34 w 314"/>
                <a:gd name="T29" fmla="*/ 12 h 215"/>
                <a:gd name="T30" fmla="*/ 29 w 314"/>
                <a:gd name="T31" fmla="*/ 0 h 215"/>
                <a:gd name="T32" fmla="*/ 27 w 314"/>
                <a:gd name="T33" fmla="*/ 7 h 215"/>
                <a:gd name="T34" fmla="*/ 22 w 314"/>
                <a:gd name="T35" fmla="*/ 17 h 215"/>
                <a:gd name="T36" fmla="*/ 16 w 314"/>
                <a:gd name="T37" fmla="*/ 22 h 215"/>
                <a:gd name="T38" fmla="*/ 16 w 314"/>
                <a:gd name="T39" fmla="*/ 28 h 215"/>
                <a:gd name="T40" fmla="*/ 13 w 314"/>
                <a:gd name="T41" fmla="*/ 34 h 215"/>
                <a:gd name="T42" fmla="*/ 4 w 314"/>
                <a:gd name="T43" fmla="*/ 38 h 215"/>
                <a:gd name="T44" fmla="*/ 0 w 314"/>
                <a:gd name="T45" fmla="*/ 55 h 215"/>
                <a:gd name="T46" fmla="*/ 0 w 314"/>
                <a:gd name="T47" fmla="*/ 66 h 2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4"/>
                <a:gd name="T73" fmla="*/ 0 h 215"/>
                <a:gd name="T74" fmla="*/ 314 w 314"/>
                <a:gd name="T75" fmla="*/ 215 h 2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4" h="215">
                  <a:moveTo>
                    <a:pt x="0" y="171"/>
                  </a:moveTo>
                  <a:lnTo>
                    <a:pt x="30" y="215"/>
                  </a:lnTo>
                  <a:lnTo>
                    <a:pt x="42" y="201"/>
                  </a:lnTo>
                  <a:lnTo>
                    <a:pt x="55" y="201"/>
                  </a:lnTo>
                  <a:lnTo>
                    <a:pt x="71" y="201"/>
                  </a:lnTo>
                  <a:lnTo>
                    <a:pt x="101" y="201"/>
                  </a:lnTo>
                  <a:lnTo>
                    <a:pt x="115" y="153"/>
                  </a:lnTo>
                  <a:lnTo>
                    <a:pt x="130" y="153"/>
                  </a:lnTo>
                  <a:lnTo>
                    <a:pt x="142" y="171"/>
                  </a:lnTo>
                  <a:lnTo>
                    <a:pt x="186" y="182"/>
                  </a:lnTo>
                  <a:lnTo>
                    <a:pt x="201" y="171"/>
                  </a:lnTo>
                  <a:lnTo>
                    <a:pt x="314" y="153"/>
                  </a:lnTo>
                  <a:lnTo>
                    <a:pt x="241" y="71"/>
                  </a:lnTo>
                  <a:lnTo>
                    <a:pt x="215" y="59"/>
                  </a:lnTo>
                  <a:lnTo>
                    <a:pt x="215" y="30"/>
                  </a:lnTo>
                  <a:lnTo>
                    <a:pt x="186" y="0"/>
                  </a:lnTo>
                  <a:lnTo>
                    <a:pt x="170" y="15"/>
                  </a:lnTo>
                  <a:lnTo>
                    <a:pt x="142" y="42"/>
                  </a:lnTo>
                  <a:lnTo>
                    <a:pt x="101" y="59"/>
                  </a:lnTo>
                  <a:lnTo>
                    <a:pt x="101" y="71"/>
                  </a:lnTo>
                  <a:lnTo>
                    <a:pt x="82" y="86"/>
                  </a:lnTo>
                  <a:lnTo>
                    <a:pt x="15" y="98"/>
                  </a:lnTo>
                  <a:lnTo>
                    <a:pt x="0" y="142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05" name="Freeform 7"/>
            <p:cNvSpPr>
              <a:spLocks/>
            </p:cNvSpPr>
            <p:nvPr/>
          </p:nvSpPr>
          <p:spPr bwMode="auto">
            <a:xfrm>
              <a:off x="3098" y="2280"/>
              <a:ext cx="154" cy="292"/>
            </a:xfrm>
            <a:custGeom>
              <a:avLst/>
              <a:gdLst>
                <a:gd name="T0" fmla="*/ 23 w 174"/>
                <a:gd name="T1" fmla="*/ 0 h 311"/>
                <a:gd name="T2" fmla="*/ 26 w 174"/>
                <a:gd name="T3" fmla="*/ 8 h 311"/>
                <a:gd name="T4" fmla="*/ 26 w 174"/>
                <a:gd name="T5" fmla="*/ 23 h 311"/>
                <a:gd name="T6" fmla="*/ 27 w 174"/>
                <a:gd name="T7" fmla="*/ 36 h 311"/>
                <a:gd name="T8" fmla="*/ 23 w 174"/>
                <a:gd name="T9" fmla="*/ 36 h 311"/>
                <a:gd name="T10" fmla="*/ 23 w 174"/>
                <a:gd name="T11" fmla="*/ 40 h 311"/>
                <a:gd name="T12" fmla="*/ 26 w 174"/>
                <a:gd name="T13" fmla="*/ 48 h 311"/>
                <a:gd name="T14" fmla="*/ 27 w 174"/>
                <a:gd name="T15" fmla="*/ 65 h 311"/>
                <a:gd name="T16" fmla="*/ 26 w 174"/>
                <a:gd name="T17" fmla="*/ 83 h 311"/>
                <a:gd name="T18" fmla="*/ 26 w 174"/>
                <a:gd name="T19" fmla="*/ 94 h 311"/>
                <a:gd name="T20" fmla="*/ 31 w 174"/>
                <a:gd name="T21" fmla="*/ 111 h 311"/>
                <a:gd name="T22" fmla="*/ 31 w 174"/>
                <a:gd name="T23" fmla="*/ 129 h 311"/>
                <a:gd name="T24" fmla="*/ 21 w 174"/>
                <a:gd name="T25" fmla="*/ 123 h 311"/>
                <a:gd name="T26" fmla="*/ 11 w 174"/>
                <a:gd name="T27" fmla="*/ 123 h 311"/>
                <a:gd name="T28" fmla="*/ 4 w 174"/>
                <a:gd name="T29" fmla="*/ 123 h 311"/>
                <a:gd name="T30" fmla="*/ 4 w 174"/>
                <a:gd name="T31" fmla="*/ 111 h 311"/>
                <a:gd name="T32" fmla="*/ 4 w 174"/>
                <a:gd name="T33" fmla="*/ 98 h 311"/>
                <a:gd name="T34" fmla="*/ 0 w 174"/>
                <a:gd name="T35" fmla="*/ 98 h 311"/>
                <a:gd name="T36" fmla="*/ 0 w 174"/>
                <a:gd name="T37" fmla="*/ 94 h 311"/>
                <a:gd name="T38" fmla="*/ 4 w 174"/>
                <a:gd name="T39" fmla="*/ 70 h 311"/>
                <a:gd name="T40" fmla="*/ 8 w 174"/>
                <a:gd name="T41" fmla="*/ 70 h 311"/>
                <a:gd name="T42" fmla="*/ 11 w 174"/>
                <a:gd name="T43" fmla="*/ 78 h 311"/>
                <a:gd name="T44" fmla="*/ 13 w 174"/>
                <a:gd name="T45" fmla="*/ 70 h 311"/>
                <a:gd name="T46" fmla="*/ 15 w 174"/>
                <a:gd name="T47" fmla="*/ 53 h 311"/>
                <a:gd name="T48" fmla="*/ 17 w 174"/>
                <a:gd name="T49" fmla="*/ 48 h 311"/>
                <a:gd name="T50" fmla="*/ 21 w 174"/>
                <a:gd name="T51" fmla="*/ 23 h 311"/>
                <a:gd name="T52" fmla="*/ 23 w 174"/>
                <a:gd name="T53" fmla="*/ 18 h 311"/>
                <a:gd name="T54" fmla="*/ 23 w 174"/>
                <a:gd name="T55" fmla="*/ 8 h 311"/>
                <a:gd name="T56" fmla="*/ 23 w 174"/>
                <a:gd name="T57" fmla="*/ 0 h 3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311"/>
                <a:gd name="T89" fmla="*/ 174 w 174"/>
                <a:gd name="T90" fmla="*/ 311 h 3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311">
                  <a:moveTo>
                    <a:pt x="126" y="0"/>
                  </a:moveTo>
                  <a:lnTo>
                    <a:pt x="142" y="15"/>
                  </a:lnTo>
                  <a:lnTo>
                    <a:pt x="142" y="56"/>
                  </a:lnTo>
                  <a:lnTo>
                    <a:pt x="157" y="86"/>
                  </a:lnTo>
                  <a:lnTo>
                    <a:pt x="126" y="86"/>
                  </a:lnTo>
                  <a:lnTo>
                    <a:pt x="126" y="98"/>
                  </a:lnTo>
                  <a:lnTo>
                    <a:pt x="142" y="115"/>
                  </a:lnTo>
                  <a:lnTo>
                    <a:pt x="157" y="156"/>
                  </a:lnTo>
                  <a:lnTo>
                    <a:pt x="142" y="198"/>
                  </a:lnTo>
                  <a:lnTo>
                    <a:pt x="142" y="227"/>
                  </a:lnTo>
                  <a:lnTo>
                    <a:pt x="174" y="271"/>
                  </a:lnTo>
                  <a:lnTo>
                    <a:pt x="174" y="311"/>
                  </a:lnTo>
                  <a:lnTo>
                    <a:pt x="113" y="298"/>
                  </a:lnTo>
                  <a:lnTo>
                    <a:pt x="59" y="298"/>
                  </a:lnTo>
                  <a:lnTo>
                    <a:pt x="26" y="298"/>
                  </a:lnTo>
                  <a:lnTo>
                    <a:pt x="26" y="271"/>
                  </a:lnTo>
                  <a:lnTo>
                    <a:pt x="15" y="238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26" y="171"/>
                  </a:lnTo>
                  <a:lnTo>
                    <a:pt x="42" y="171"/>
                  </a:lnTo>
                  <a:lnTo>
                    <a:pt x="59" y="186"/>
                  </a:lnTo>
                  <a:lnTo>
                    <a:pt x="74" y="171"/>
                  </a:lnTo>
                  <a:lnTo>
                    <a:pt x="86" y="127"/>
                  </a:lnTo>
                  <a:lnTo>
                    <a:pt x="97" y="115"/>
                  </a:lnTo>
                  <a:lnTo>
                    <a:pt x="113" y="56"/>
                  </a:lnTo>
                  <a:lnTo>
                    <a:pt x="126" y="42"/>
                  </a:lnTo>
                  <a:lnTo>
                    <a:pt x="126" y="1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06" name="Freeform 8"/>
            <p:cNvSpPr>
              <a:spLocks/>
            </p:cNvSpPr>
            <p:nvPr/>
          </p:nvSpPr>
          <p:spPr bwMode="auto">
            <a:xfrm>
              <a:off x="3199" y="2030"/>
              <a:ext cx="211" cy="394"/>
            </a:xfrm>
            <a:custGeom>
              <a:avLst/>
              <a:gdLst>
                <a:gd name="T0" fmla="*/ 3 w 242"/>
                <a:gd name="T1" fmla="*/ 15 h 423"/>
                <a:gd name="T2" fmla="*/ 3 w 242"/>
                <a:gd name="T3" fmla="*/ 0 h 423"/>
                <a:gd name="T4" fmla="*/ 10 w 242"/>
                <a:gd name="T5" fmla="*/ 0 h 423"/>
                <a:gd name="T6" fmla="*/ 35 w 242"/>
                <a:gd name="T7" fmla="*/ 34 h 423"/>
                <a:gd name="T8" fmla="*/ 35 w 242"/>
                <a:gd name="T9" fmla="*/ 67 h 423"/>
                <a:gd name="T10" fmla="*/ 35 w 242"/>
                <a:gd name="T11" fmla="*/ 71 h 423"/>
                <a:gd name="T12" fmla="*/ 33 w 242"/>
                <a:gd name="T13" fmla="*/ 71 h 423"/>
                <a:gd name="T14" fmla="*/ 29 w 242"/>
                <a:gd name="T15" fmla="*/ 99 h 423"/>
                <a:gd name="T16" fmla="*/ 33 w 242"/>
                <a:gd name="T17" fmla="*/ 115 h 423"/>
                <a:gd name="T18" fmla="*/ 31 w 242"/>
                <a:gd name="T19" fmla="*/ 119 h 423"/>
                <a:gd name="T20" fmla="*/ 29 w 242"/>
                <a:gd name="T21" fmla="*/ 126 h 423"/>
                <a:gd name="T22" fmla="*/ 25 w 242"/>
                <a:gd name="T23" fmla="*/ 135 h 423"/>
                <a:gd name="T24" fmla="*/ 19 w 242"/>
                <a:gd name="T25" fmla="*/ 142 h 423"/>
                <a:gd name="T26" fmla="*/ 19 w 242"/>
                <a:gd name="T27" fmla="*/ 147 h 423"/>
                <a:gd name="T28" fmla="*/ 16 w 242"/>
                <a:gd name="T29" fmla="*/ 151 h 423"/>
                <a:gd name="T30" fmla="*/ 6 w 242"/>
                <a:gd name="T31" fmla="*/ 158 h 423"/>
                <a:gd name="T32" fmla="*/ 3 w 242"/>
                <a:gd name="T33" fmla="*/ 142 h 423"/>
                <a:gd name="T34" fmla="*/ 3 w 242"/>
                <a:gd name="T35" fmla="*/ 135 h 423"/>
                <a:gd name="T36" fmla="*/ 3 w 242"/>
                <a:gd name="T37" fmla="*/ 129 h 423"/>
                <a:gd name="T38" fmla="*/ 6 w 242"/>
                <a:gd name="T39" fmla="*/ 129 h 423"/>
                <a:gd name="T40" fmla="*/ 3 w 242"/>
                <a:gd name="T41" fmla="*/ 119 h 423"/>
                <a:gd name="T42" fmla="*/ 3 w 242"/>
                <a:gd name="T43" fmla="*/ 103 h 423"/>
                <a:gd name="T44" fmla="*/ 3 w 242"/>
                <a:gd name="T45" fmla="*/ 99 h 423"/>
                <a:gd name="T46" fmla="*/ 0 w 242"/>
                <a:gd name="T47" fmla="*/ 95 h 423"/>
                <a:gd name="T48" fmla="*/ 0 w 242"/>
                <a:gd name="T49" fmla="*/ 88 h 423"/>
                <a:gd name="T50" fmla="*/ 6 w 242"/>
                <a:gd name="T51" fmla="*/ 57 h 423"/>
                <a:gd name="T52" fmla="*/ 9 w 242"/>
                <a:gd name="T53" fmla="*/ 26 h 423"/>
                <a:gd name="T54" fmla="*/ 6 w 242"/>
                <a:gd name="T55" fmla="*/ 26 h 423"/>
                <a:gd name="T56" fmla="*/ 3 w 242"/>
                <a:gd name="T57" fmla="*/ 15 h 4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2"/>
                <a:gd name="T88" fmla="*/ 0 h 423"/>
                <a:gd name="T89" fmla="*/ 242 w 242"/>
                <a:gd name="T90" fmla="*/ 423 h 4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2" h="423">
                  <a:moveTo>
                    <a:pt x="27" y="39"/>
                  </a:moveTo>
                  <a:lnTo>
                    <a:pt x="27" y="0"/>
                  </a:lnTo>
                  <a:lnTo>
                    <a:pt x="71" y="0"/>
                  </a:lnTo>
                  <a:lnTo>
                    <a:pt x="242" y="94"/>
                  </a:lnTo>
                  <a:lnTo>
                    <a:pt x="242" y="183"/>
                  </a:lnTo>
                  <a:lnTo>
                    <a:pt x="242" y="194"/>
                  </a:lnTo>
                  <a:lnTo>
                    <a:pt x="228" y="194"/>
                  </a:lnTo>
                  <a:lnTo>
                    <a:pt x="198" y="267"/>
                  </a:lnTo>
                  <a:lnTo>
                    <a:pt x="228" y="309"/>
                  </a:lnTo>
                  <a:lnTo>
                    <a:pt x="213" y="323"/>
                  </a:lnTo>
                  <a:lnTo>
                    <a:pt x="198" y="338"/>
                  </a:lnTo>
                  <a:lnTo>
                    <a:pt x="169" y="365"/>
                  </a:lnTo>
                  <a:lnTo>
                    <a:pt x="130" y="382"/>
                  </a:lnTo>
                  <a:lnTo>
                    <a:pt x="130" y="394"/>
                  </a:lnTo>
                  <a:lnTo>
                    <a:pt x="109" y="409"/>
                  </a:lnTo>
                  <a:lnTo>
                    <a:pt x="42" y="423"/>
                  </a:lnTo>
                  <a:lnTo>
                    <a:pt x="27" y="382"/>
                  </a:lnTo>
                  <a:lnTo>
                    <a:pt x="11" y="365"/>
                  </a:lnTo>
                  <a:lnTo>
                    <a:pt x="11" y="353"/>
                  </a:lnTo>
                  <a:lnTo>
                    <a:pt x="42" y="353"/>
                  </a:lnTo>
                  <a:lnTo>
                    <a:pt x="27" y="323"/>
                  </a:lnTo>
                  <a:lnTo>
                    <a:pt x="27" y="282"/>
                  </a:lnTo>
                  <a:lnTo>
                    <a:pt x="11" y="267"/>
                  </a:lnTo>
                  <a:lnTo>
                    <a:pt x="0" y="254"/>
                  </a:lnTo>
                  <a:lnTo>
                    <a:pt x="0" y="238"/>
                  </a:lnTo>
                  <a:lnTo>
                    <a:pt x="42" y="154"/>
                  </a:lnTo>
                  <a:lnTo>
                    <a:pt x="57" y="71"/>
                  </a:lnTo>
                  <a:lnTo>
                    <a:pt x="42" y="71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07" name="Freeform 9"/>
            <p:cNvSpPr>
              <a:spLocks/>
            </p:cNvSpPr>
            <p:nvPr/>
          </p:nvSpPr>
          <p:spPr bwMode="auto">
            <a:xfrm>
              <a:off x="3412" y="750"/>
              <a:ext cx="2550" cy="828"/>
            </a:xfrm>
            <a:custGeom>
              <a:avLst/>
              <a:gdLst>
                <a:gd name="T0" fmla="*/ 129 w 2926"/>
                <a:gd name="T1" fmla="*/ 45 h 885"/>
                <a:gd name="T2" fmla="*/ 137 w 2926"/>
                <a:gd name="T3" fmla="*/ 19 h 885"/>
                <a:gd name="T4" fmla="*/ 174 w 2926"/>
                <a:gd name="T5" fmla="*/ 7 h 885"/>
                <a:gd name="T6" fmla="*/ 193 w 2926"/>
                <a:gd name="T7" fmla="*/ 28 h 885"/>
                <a:gd name="T8" fmla="*/ 214 w 2926"/>
                <a:gd name="T9" fmla="*/ 34 h 885"/>
                <a:gd name="T10" fmla="*/ 245 w 2926"/>
                <a:gd name="T11" fmla="*/ 45 h 885"/>
                <a:gd name="T12" fmla="*/ 274 w 2926"/>
                <a:gd name="T13" fmla="*/ 51 h 885"/>
                <a:gd name="T14" fmla="*/ 328 w 2926"/>
                <a:gd name="T15" fmla="*/ 63 h 885"/>
                <a:gd name="T16" fmla="*/ 353 w 2926"/>
                <a:gd name="T17" fmla="*/ 67 h 885"/>
                <a:gd name="T18" fmla="*/ 410 w 2926"/>
                <a:gd name="T19" fmla="*/ 90 h 885"/>
                <a:gd name="T20" fmla="*/ 414 w 2926"/>
                <a:gd name="T21" fmla="*/ 108 h 885"/>
                <a:gd name="T22" fmla="*/ 403 w 2926"/>
                <a:gd name="T23" fmla="*/ 113 h 885"/>
                <a:gd name="T24" fmla="*/ 399 w 2926"/>
                <a:gd name="T25" fmla="*/ 150 h 885"/>
                <a:gd name="T26" fmla="*/ 384 w 2926"/>
                <a:gd name="T27" fmla="*/ 156 h 885"/>
                <a:gd name="T28" fmla="*/ 390 w 2926"/>
                <a:gd name="T29" fmla="*/ 184 h 885"/>
                <a:gd name="T30" fmla="*/ 394 w 2926"/>
                <a:gd name="T31" fmla="*/ 224 h 885"/>
                <a:gd name="T32" fmla="*/ 370 w 2926"/>
                <a:gd name="T33" fmla="*/ 179 h 885"/>
                <a:gd name="T34" fmla="*/ 370 w 2926"/>
                <a:gd name="T35" fmla="*/ 130 h 885"/>
                <a:gd name="T36" fmla="*/ 355 w 2926"/>
                <a:gd name="T37" fmla="*/ 156 h 885"/>
                <a:gd name="T38" fmla="*/ 342 w 2926"/>
                <a:gd name="T39" fmla="*/ 161 h 885"/>
                <a:gd name="T40" fmla="*/ 326 w 2926"/>
                <a:gd name="T41" fmla="*/ 218 h 885"/>
                <a:gd name="T42" fmla="*/ 340 w 2926"/>
                <a:gd name="T43" fmla="*/ 224 h 885"/>
                <a:gd name="T44" fmla="*/ 342 w 2926"/>
                <a:gd name="T45" fmla="*/ 329 h 885"/>
                <a:gd name="T46" fmla="*/ 339 w 2926"/>
                <a:gd name="T47" fmla="*/ 309 h 885"/>
                <a:gd name="T48" fmla="*/ 322 w 2926"/>
                <a:gd name="T49" fmla="*/ 269 h 885"/>
                <a:gd name="T50" fmla="*/ 281 w 2926"/>
                <a:gd name="T51" fmla="*/ 224 h 885"/>
                <a:gd name="T52" fmla="*/ 275 w 2926"/>
                <a:gd name="T53" fmla="*/ 258 h 885"/>
                <a:gd name="T54" fmla="*/ 227 w 2926"/>
                <a:gd name="T55" fmla="*/ 241 h 885"/>
                <a:gd name="T56" fmla="*/ 207 w 2926"/>
                <a:gd name="T57" fmla="*/ 252 h 885"/>
                <a:gd name="T58" fmla="*/ 184 w 2926"/>
                <a:gd name="T59" fmla="*/ 261 h 885"/>
                <a:gd name="T60" fmla="*/ 155 w 2926"/>
                <a:gd name="T61" fmla="*/ 224 h 885"/>
                <a:gd name="T62" fmla="*/ 135 w 2926"/>
                <a:gd name="T63" fmla="*/ 212 h 885"/>
                <a:gd name="T64" fmla="*/ 116 w 2926"/>
                <a:gd name="T65" fmla="*/ 210 h 885"/>
                <a:gd name="T66" fmla="*/ 103 w 2926"/>
                <a:gd name="T67" fmla="*/ 228 h 885"/>
                <a:gd name="T68" fmla="*/ 98 w 2926"/>
                <a:gd name="T69" fmla="*/ 247 h 885"/>
                <a:gd name="T70" fmla="*/ 80 w 2926"/>
                <a:gd name="T71" fmla="*/ 236 h 885"/>
                <a:gd name="T72" fmla="*/ 69 w 2926"/>
                <a:gd name="T73" fmla="*/ 258 h 885"/>
                <a:gd name="T74" fmla="*/ 73 w 2926"/>
                <a:gd name="T75" fmla="*/ 292 h 885"/>
                <a:gd name="T76" fmla="*/ 76 w 2926"/>
                <a:gd name="T77" fmla="*/ 341 h 885"/>
                <a:gd name="T78" fmla="*/ 56 w 2926"/>
                <a:gd name="T79" fmla="*/ 325 h 885"/>
                <a:gd name="T80" fmla="*/ 39 w 2926"/>
                <a:gd name="T81" fmla="*/ 292 h 885"/>
                <a:gd name="T82" fmla="*/ 44 w 2926"/>
                <a:gd name="T83" fmla="*/ 279 h 885"/>
                <a:gd name="T84" fmla="*/ 29 w 2926"/>
                <a:gd name="T85" fmla="*/ 252 h 885"/>
                <a:gd name="T86" fmla="*/ 14 w 2926"/>
                <a:gd name="T87" fmla="*/ 224 h 885"/>
                <a:gd name="T88" fmla="*/ 6 w 2926"/>
                <a:gd name="T89" fmla="*/ 190 h 885"/>
                <a:gd name="T90" fmla="*/ 6 w 2926"/>
                <a:gd name="T91" fmla="*/ 156 h 885"/>
                <a:gd name="T92" fmla="*/ 6 w 2926"/>
                <a:gd name="T93" fmla="*/ 108 h 885"/>
                <a:gd name="T94" fmla="*/ 3 w 2926"/>
                <a:gd name="T95" fmla="*/ 73 h 885"/>
                <a:gd name="T96" fmla="*/ 27 w 2926"/>
                <a:gd name="T97" fmla="*/ 94 h 885"/>
                <a:gd name="T98" fmla="*/ 27 w 2926"/>
                <a:gd name="T99" fmla="*/ 113 h 885"/>
                <a:gd name="T100" fmla="*/ 42 w 2926"/>
                <a:gd name="T101" fmla="*/ 94 h 885"/>
                <a:gd name="T102" fmla="*/ 49 w 2926"/>
                <a:gd name="T103" fmla="*/ 82 h 885"/>
                <a:gd name="T104" fmla="*/ 69 w 2926"/>
                <a:gd name="T105" fmla="*/ 78 h 885"/>
                <a:gd name="T106" fmla="*/ 84 w 2926"/>
                <a:gd name="T107" fmla="*/ 73 h 885"/>
                <a:gd name="T108" fmla="*/ 96 w 2926"/>
                <a:gd name="T109" fmla="*/ 57 h 885"/>
                <a:gd name="T110" fmla="*/ 105 w 2926"/>
                <a:gd name="T111" fmla="*/ 51 h 885"/>
                <a:gd name="T112" fmla="*/ 115 w 2926"/>
                <a:gd name="T113" fmla="*/ 94 h 885"/>
                <a:gd name="T114" fmla="*/ 112 w 2926"/>
                <a:gd name="T115" fmla="*/ 57 h 8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26"/>
                <a:gd name="T175" fmla="*/ 0 h 885"/>
                <a:gd name="T176" fmla="*/ 2926 w 2926"/>
                <a:gd name="T177" fmla="*/ 885 h 8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26" h="885">
                  <a:moveTo>
                    <a:pt x="773" y="98"/>
                  </a:moveTo>
                  <a:lnTo>
                    <a:pt x="789" y="131"/>
                  </a:lnTo>
                  <a:lnTo>
                    <a:pt x="841" y="146"/>
                  </a:lnTo>
                  <a:lnTo>
                    <a:pt x="789" y="115"/>
                  </a:lnTo>
                  <a:lnTo>
                    <a:pt x="800" y="98"/>
                  </a:lnTo>
                  <a:lnTo>
                    <a:pt x="889" y="115"/>
                  </a:lnTo>
                  <a:lnTo>
                    <a:pt x="900" y="115"/>
                  </a:lnTo>
                  <a:lnTo>
                    <a:pt x="862" y="98"/>
                  </a:lnTo>
                  <a:lnTo>
                    <a:pt x="841" y="86"/>
                  </a:lnTo>
                  <a:lnTo>
                    <a:pt x="940" y="71"/>
                  </a:lnTo>
                  <a:lnTo>
                    <a:pt x="917" y="60"/>
                  </a:lnTo>
                  <a:lnTo>
                    <a:pt x="940" y="46"/>
                  </a:lnTo>
                  <a:lnTo>
                    <a:pt x="1000" y="31"/>
                  </a:lnTo>
                  <a:lnTo>
                    <a:pt x="1100" y="31"/>
                  </a:lnTo>
                  <a:lnTo>
                    <a:pt x="1100" y="15"/>
                  </a:lnTo>
                  <a:lnTo>
                    <a:pt x="1132" y="0"/>
                  </a:lnTo>
                  <a:lnTo>
                    <a:pt x="1173" y="0"/>
                  </a:lnTo>
                  <a:lnTo>
                    <a:pt x="1200" y="15"/>
                  </a:lnTo>
                  <a:lnTo>
                    <a:pt x="1273" y="15"/>
                  </a:lnTo>
                  <a:lnTo>
                    <a:pt x="1332" y="31"/>
                  </a:lnTo>
                  <a:lnTo>
                    <a:pt x="1344" y="46"/>
                  </a:lnTo>
                  <a:lnTo>
                    <a:pt x="1273" y="86"/>
                  </a:lnTo>
                  <a:lnTo>
                    <a:pt x="1332" y="86"/>
                  </a:lnTo>
                  <a:lnTo>
                    <a:pt x="1321" y="71"/>
                  </a:lnTo>
                  <a:lnTo>
                    <a:pt x="1372" y="71"/>
                  </a:lnTo>
                  <a:lnTo>
                    <a:pt x="1332" y="60"/>
                  </a:lnTo>
                  <a:lnTo>
                    <a:pt x="1359" y="60"/>
                  </a:lnTo>
                  <a:lnTo>
                    <a:pt x="1388" y="86"/>
                  </a:lnTo>
                  <a:lnTo>
                    <a:pt x="1459" y="86"/>
                  </a:lnTo>
                  <a:lnTo>
                    <a:pt x="1472" y="86"/>
                  </a:lnTo>
                  <a:lnTo>
                    <a:pt x="1503" y="86"/>
                  </a:lnTo>
                  <a:lnTo>
                    <a:pt x="1559" y="86"/>
                  </a:lnTo>
                  <a:lnTo>
                    <a:pt x="1532" y="71"/>
                  </a:lnTo>
                  <a:lnTo>
                    <a:pt x="1632" y="86"/>
                  </a:lnTo>
                  <a:lnTo>
                    <a:pt x="1676" y="98"/>
                  </a:lnTo>
                  <a:lnTo>
                    <a:pt x="1676" y="115"/>
                  </a:lnTo>
                  <a:lnTo>
                    <a:pt x="1747" y="146"/>
                  </a:lnTo>
                  <a:lnTo>
                    <a:pt x="1747" y="131"/>
                  </a:lnTo>
                  <a:lnTo>
                    <a:pt x="1731" y="115"/>
                  </a:lnTo>
                  <a:lnTo>
                    <a:pt x="1791" y="131"/>
                  </a:lnTo>
                  <a:lnTo>
                    <a:pt x="1803" y="115"/>
                  </a:lnTo>
                  <a:lnTo>
                    <a:pt x="1875" y="131"/>
                  </a:lnTo>
                  <a:lnTo>
                    <a:pt x="1851" y="115"/>
                  </a:lnTo>
                  <a:lnTo>
                    <a:pt x="1851" y="98"/>
                  </a:lnTo>
                  <a:lnTo>
                    <a:pt x="2023" y="115"/>
                  </a:lnTo>
                  <a:lnTo>
                    <a:pt x="2102" y="146"/>
                  </a:lnTo>
                  <a:lnTo>
                    <a:pt x="2206" y="146"/>
                  </a:lnTo>
                  <a:lnTo>
                    <a:pt x="2246" y="159"/>
                  </a:lnTo>
                  <a:lnTo>
                    <a:pt x="2294" y="171"/>
                  </a:lnTo>
                  <a:lnTo>
                    <a:pt x="2405" y="171"/>
                  </a:lnTo>
                  <a:lnTo>
                    <a:pt x="2405" y="159"/>
                  </a:lnTo>
                  <a:lnTo>
                    <a:pt x="2434" y="159"/>
                  </a:lnTo>
                  <a:lnTo>
                    <a:pt x="2434" y="171"/>
                  </a:lnTo>
                  <a:lnTo>
                    <a:pt x="2423" y="171"/>
                  </a:lnTo>
                  <a:lnTo>
                    <a:pt x="2461" y="186"/>
                  </a:lnTo>
                  <a:lnTo>
                    <a:pt x="2478" y="186"/>
                  </a:lnTo>
                  <a:lnTo>
                    <a:pt x="2434" y="159"/>
                  </a:lnTo>
                  <a:lnTo>
                    <a:pt x="2546" y="159"/>
                  </a:lnTo>
                  <a:lnTo>
                    <a:pt x="2634" y="186"/>
                  </a:lnTo>
                  <a:lnTo>
                    <a:pt x="2805" y="230"/>
                  </a:lnTo>
                  <a:lnTo>
                    <a:pt x="2849" y="230"/>
                  </a:lnTo>
                  <a:lnTo>
                    <a:pt x="2926" y="242"/>
                  </a:lnTo>
                  <a:lnTo>
                    <a:pt x="2926" y="257"/>
                  </a:lnTo>
                  <a:lnTo>
                    <a:pt x="2893" y="257"/>
                  </a:lnTo>
                  <a:lnTo>
                    <a:pt x="2926" y="286"/>
                  </a:lnTo>
                  <a:lnTo>
                    <a:pt x="2837" y="271"/>
                  </a:lnTo>
                  <a:lnTo>
                    <a:pt x="2778" y="257"/>
                  </a:lnTo>
                  <a:lnTo>
                    <a:pt x="2749" y="242"/>
                  </a:lnTo>
                  <a:lnTo>
                    <a:pt x="2738" y="257"/>
                  </a:lnTo>
                  <a:lnTo>
                    <a:pt x="2764" y="257"/>
                  </a:lnTo>
                  <a:lnTo>
                    <a:pt x="2764" y="271"/>
                  </a:lnTo>
                  <a:lnTo>
                    <a:pt x="2764" y="286"/>
                  </a:lnTo>
                  <a:lnTo>
                    <a:pt x="2738" y="286"/>
                  </a:lnTo>
                  <a:lnTo>
                    <a:pt x="2837" y="330"/>
                  </a:lnTo>
                  <a:lnTo>
                    <a:pt x="2837" y="342"/>
                  </a:lnTo>
                  <a:lnTo>
                    <a:pt x="2793" y="330"/>
                  </a:lnTo>
                  <a:lnTo>
                    <a:pt x="2778" y="342"/>
                  </a:lnTo>
                  <a:lnTo>
                    <a:pt x="2738" y="382"/>
                  </a:lnTo>
                  <a:lnTo>
                    <a:pt x="2749" y="397"/>
                  </a:lnTo>
                  <a:lnTo>
                    <a:pt x="2693" y="382"/>
                  </a:lnTo>
                  <a:lnTo>
                    <a:pt x="2678" y="382"/>
                  </a:lnTo>
                  <a:lnTo>
                    <a:pt x="2678" y="397"/>
                  </a:lnTo>
                  <a:lnTo>
                    <a:pt x="2649" y="382"/>
                  </a:lnTo>
                  <a:lnTo>
                    <a:pt x="2634" y="397"/>
                  </a:lnTo>
                  <a:lnTo>
                    <a:pt x="2620" y="397"/>
                  </a:lnTo>
                  <a:lnTo>
                    <a:pt x="2634" y="413"/>
                  </a:lnTo>
                  <a:lnTo>
                    <a:pt x="2634" y="442"/>
                  </a:lnTo>
                  <a:lnTo>
                    <a:pt x="2649" y="453"/>
                  </a:lnTo>
                  <a:lnTo>
                    <a:pt x="2665" y="453"/>
                  </a:lnTo>
                  <a:lnTo>
                    <a:pt x="2678" y="470"/>
                  </a:lnTo>
                  <a:lnTo>
                    <a:pt x="2705" y="482"/>
                  </a:lnTo>
                  <a:lnTo>
                    <a:pt x="2693" y="501"/>
                  </a:lnTo>
                  <a:lnTo>
                    <a:pt x="2720" y="530"/>
                  </a:lnTo>
                  <a:lnTo>
                    <a:pt x="2693" y="542"/>
                  </a:lnTo>
                  <a:lnTo>
                    <a:pt x="2720" y="568"/>
                  </a:lnTo>
                  <a:lnTo>
                    <a:pt x="2705" y="568"/>
                  </a:lnTo>
                  <a:lnTo>
                    <a:pt x="2705" y="613"/>
                  </a:lnTo>
                  <a:lnTo>
                    <a:pt x="2705" y="626"/>
                  </a:lnTo>
                  <a:lnTo>
                    <a:pt x="2578" y="513"/>
                  </a:lnTo>
                  <a:lnTo>
                    <a:pt x="2546" y="470"/>
                  </a:lnTo>
                  <a:lnTo>
                    <a:pt x="2565" y="470"/>
                  </a:lnTo>
                  <a:lnTo>
                    <a:pt x="2546" y="453"/>
                  </a:lnTo>
                  <a:lnTo>
                    <a:pt x="2565" y="442"/>
                  </a:lnTo>
                  <a:lnTo>
                    <a:pt x="2578" y="382"/>
                  </a:lnTo>
                  <a:lnTo>
                    <a:pt x="2594" y="371"/>
                  </a:lnTo>
                  <a:lnTo>
                    <a:pt x="2565" y="342"/>
                  </a:lnTo>
                  <a:lnTo>
                    <a:pt x="2565" y="330"/>
                  </a:lnTo>
                  <a:lnTo>
                    <a:pt x="2534" y="330"/>
                  </a:lnTo>
                  <a:lnTo>
                    <a:pt x="2546" y="357"/>
                  </a:lnTo>
                  <a:lnTo>
                    <a:pt x="2534" y="382"/>
                  </a:lnTo>
                  <a:lnTo>
                    <a:pt x="2505" y="371"/>
                  </a:lnTo>
                  <a:lnTo>
                    <a:pt x="2505" y="357"/>
                  </a:lnTo>
                  <a:lnTo>
                    <a:pt x="2446" y="357"/>
                  </a:lnTo>
                  <a:lnTo>
                    <a:pt x="2434" y="397"/>
                  </a:lnTo>
                  <a:lnTo>
                    <a:pt x="2446" y="413"/>
                  </a:lnTo>
                  <a:lnTo>
                    <a:pt x="2478" y="413"/>
                  </a:lnTo>
                  <a:lnTo>
                    <a:pt x="2405" y="430"/>
                  </a:lnTo>
                  <a:lnTo>
                    <a:pt x="2394" y="397"/>
                  </a:lnTo>
                  <a:lnTo>
                    <a:pt x="2346" y="397"/>
                  </a:lnTo>
                  <a:lnTo>
                    <a:pt x="2346" y="413"/>
                  </a:lnTo>
                  <a:lnTo>
                    <a:pt x="2246" y="413"/>
                  </a:lnTo>
                  <a:lnTo>
                    <a:pt x="2223" y="413"/>
                  </a:lnTo>
                  <a:lnTo>
                    <a:pt x="2206" y="501"/>
                  </a:lnTo>
                  <a:lnTo>
                    <a:pt x="2175" y="530"/>
                  </a:lnTo>
                  <a:lnTo>
                    <a:pt x="2223" y="530"/>
                  </a:lnTo>
                  <a:lnTo>
                    <a:pt x="2235" y="553"/>
                  </a:lnTo>
                  <a:lnTo>
                    <a:pt x="2235" y="542"/>
                  </a:lnTo>
                  <a:lnTo>
                    <a:pt x="2246" y="542"/>
                  </a:lnTo>
                  <a:lnTo>
                    <a:pt x="2246" y="553"/>
                  </a:lnTo>
                  <a:lnTo>
                    <a:pt x="2261" y="553"/>
                  </a:lnTo>
                  <a:lnTo>
                    <a:pt x="2275" y="542"/>
                  </a:lnTo>
                  <a:lnTo>
                    <a:pt x="2334" y="568"/>
                  </a:lnTo>
                  <a:lnTo>
                    <a:pt x="2361" y="626"/>
                  </a:lnTo>
                  <a:lnTo>
                    <a:pt x="2405" y="686"/>
                  </a:lnTo>
                  <a:lnTo>
                    <a:pt x="2405" y="764"/>
                  </a:lnTo>
                  <a:lnTo>
                    <a:pt x="2375" y="797"/>
                  </a:lnTo>
                  <a:lnTo>
                    <a:pt x="2375" y="824"/>
                  </a:lnTo>
                  <a:lnTo>
                    <a:pt x="2346" y="837"/>
                  </a:lnTo>
                  <a:lnTo>
                    <a:pt x="2323" y="824"/>
                  </a:lnTo>
                  <a:lnTo>
                    <a:pt x="2306" y="837"/>
                  </a:lnTo>
                  <a:lnTo>
                    <a:pt x="2306" y="824"/>
                  </a:lnTo>
                  <a:lnTo>
                    <a:pt x="2275" y="785"/>
                  </a:lnTo>
                  <a:lnTo>
                    <a:pt x="2294" y="764"/>
                  </a:lnTo>
                  <a:lnTo>
                    <a:pt x="2323" y="785"/>
                  </a:lnTo>
                  <a:lnTo>
                    <a:pt x="2306" y="724"/>
                  </a:lnTo>
                  <a:lnTo>
                    <a:pt x="2306" y="712"/>
                  </a:lnTo>
                  <a:lnTo>
                    <a:pt x="2294" y="686"/>
                  </a:lnTo>
                  <a:lnTo>
                    <a:pt x="2246" y="712"/>
                  </a:lnTo>
                  <a:lnTo>
                    <a:pt x="2235" y="712"/>
                  </a:lnTo>
                  <a:lnTo>
                    <a:pt x="2206" y="686"/>
                  </a:lnTo>
                  <a:lnTo>
                    <a:pt x="2162" y="664"/>
                  </a:lnTo>
                  <a:lnTo>
                    <a:pt x="2123" y="653"/>
                  </a:lnTo>
                  <a:lnTo>
                    <a:pt x="2091" y="626"/>
                  </a:lnTo>
                  <a:lnTo>
                    <a:pt x="2035" y="568"/>
                  </a:lnTo>
                  <a:lnTo>
                    <a:pt x="1975" y="553"/>
                  </a:lnTo>
                  <a:lnTo>
                    <a:pt x="1935" y="568"/>
                  </a:lnTo>
                  <a:lnTo>
                    <a:pt x="1920" y="582"/>
                  </a:lnTo>
                  <a:lnTo>
                    <a:pt x="1950" y="601"/>
                  </a:lnTo>
                  <a:lnTo>
                    <a:pt x="1935" y="613"/>
                  </a:lnTo>
                  <a:lnTo>
                    <a:pt x="1950" y="641"/>
                  </a:lnTo>
                  <a:lnTo>
                    <a:pt x="1920" y="653"/>
                  </a:lnTo>
                  <a:lnTo>
                    <a:pt x="1891" y="653"/>
                  </a:lnTo>
                  <a:lnTo>
                    <a:pt x="1851" y="641"/>
                  </a:lnTo>
                  <a:lnTo>
                    <a:pt x="1820" y="653"/>
                  </a:lnTo>
                  <a:lnTo>
                    <a:pt x="1762" y="664"/>
                  </a:lnTo>
                  <a:lnTo>
                    <a:pt x="1659" y="641"/>
                  </a:lnTo>
                  <a:lnTo>
                    <a:pt x="1603" y="641"/>
                  </a:lnTo>
                  <a:lnTo>
                    <a:pt x="1559" y="613"/>
                  </a:lnTo>
                  <a:lnTo>
                    <a:pt x="1503" y="601"/>
                  </a:lnTo>
                  <a:lnTo>
                    <a:pt x="1491" y="613"/>
                  </a:lnTo>
                  <a:lnTo>
                    <a:pt x="1503" y="626"/>
                  </a:lnTo>
                  <a:lnTo>
                    <a:pt x="1503" y="653"/>
                  </a:lnTo>
                  <a:lnTo>
                    <a:pt x="1443" y="653"/>
                  </a:lnTo>
                  <a:lnTo>
                    <a:pt x="1420" y="641"/>
                  </a:lnTo>
                  <a:lnTo>
                    <a:pt x="1372" y="626"/>
                  </a:lnTo>
                  <a:lnTo>
                    <a:pt x="1299" y="664"/>
                  </a:lnTo>
                  <a:lnTo>
                    <a:pt x="1288" y="686"/>
                  </a:lnTo>
                  <a:lnTo>
                    <a:pt x="1288" y="664"/>
                  </a:lnTo>
                  <a:lnTo>
                    <a:pt x="1273" y="653"/>
                  </a:lnTo>
                  <a:lnTo>
                    <a:pt x="1261" y="664"/>
                  </a:lnTo>
                  <a:lnTo>
                    <a:pt x="1244" y="653"/>
                  </a:lnTo>
                  <a:lnTo>
                    <a:pt x="1188" y="626"/>
                  </a:lnTo>
                  <a:lnTo>
                    <a:pt x="1144" y="626"/>
                  </a:lnTo>
                  <a:lnTo>
                    <a:pt x="1132" y="613"/>
                  </a:lnTo>
                  <a:lnTo>
                    <a:pt x="1117" y="626"/>
                  </a:lnTo>
                  <a:lnTo>
                    <a:pt x="1061" y="568"/>
                  </a:lnTo>
                  <a:lnTo>
                    <a:pt x="1017" y="542"/>
                  </a:lnTo>
                  <a:lnTo>
                    <a:pt x="1000" y="542"/>
                  </a:lnTo>
                  <a:lnTo>
                    <a:pt x="973" y="553"/>
                  </a:lnTo>
                  <a:lnTo>
                    <a:pt x="962" y="553"/>
                  </a:lnTo>
                  <a:lnTo>
                    <a:pt x="962" y="542"/>
                  </a:lnTo>
                  <a:lnTo>
                    <a:pt x="929" y="542"/>
                  </a:lnTo>
                  <a:lnTo>
                    <a:pt x="900" y="542"/>
                  </a:lnTo>
                  <a:lnTo>
                    <a:pt x="900" y="530"/>
                  </a:lnTo>
                  <a:lnTo>
                    <a:pt x="889" y="513"/>
                  </a:lnTo>
                  <a:lnTo>
                    <a:pt x="841" y="513"/>
                  </a:lnTo>
                  <a:lnTo>
                    <a:pt x="841" y="530"/>
                  </a:lnTo>
                  <a:lnTo>
                    <a:pt x="800" y="530"/>
                  </a:lnTo>
                  <a:lnTo>
                    <a:pt x="729" y="542"/>
                  </a:lnTo>
                  <a:lnTo>
                    <a:pt x="700" y="542"/>
                  </a:lnTo>
                  <a:lnTo>
                    <a:pt x="700" y="553"/>
                  </a:lnTo>
                  <a:lnTo>
                    <a:pt x="718" y="553"/>
                  </a:lnTo>
                  <a:lnTo>
                    <a:pt x="718" y="568"/>
                  </a:lnTo>
                  <a:lnTo>
                    <a:pt x="700" y="582"/>
                  </a:lnTo>
                  <a:lnTo>
                    <a:pt x="718" y="582"/>
                  </a:lnTo>
                  <a:lnTo>
                    <a:pt x="700" y="601"/>
                  </a:lnTo>
                  <a:lnTo>
                    <a:pt x="741" y="613"/>
                  </a:lnTo>
                  <a:lnTo>
                    <a:pt x="729" y="626"/>
                  </a:lnTo>
                  <a:lnTo>
                    <a:pt x="700" y="626"/>
                  </a:lnTo>
                  <a:lnTo>
                    <a:pt x="670" y="626"/>
                  </a:lnTo>
                  <a:lnTo>
                    <a:pt x="641" y="626"/>
                  </a:lnTo>
                  <a:lnTo>
                    <a:pt x="618" y="626"/>
                  </a:lnTo>
                  <a:lnTo>
                    <a:pt x="601" y="626"/>
                  </a:lnTo>
                  <a:lnTo>
                    <a:pt x="601" y="641"/>
                  </a:lnTo>
                  <a:lnTo>
                    <a:pt x="570" y="613"/>
                  </a:lnTo>
                  <a:lnTo>
                    <a:pt x="545" y="601"/>
                  </a:lnTo>
                  <a:lnTo>
                    <a:pt x="530" y="613"/>
                  </a:lnTo>
                  <a:lnTo>
                    <a:pt x="518" y="613"/>
                  </a:lnTo>
                  <a:lnTo>
                    <a:pt x="485" y="626"/>
                  </a:lnTo>
                  <a:lnTo>
                    <a:pt x="470" y="626"/>
                  </a:lnTo>
                  <a:lnTo>
                    <a:pt x="485" y="653"/>
                  </a:lnTo>
                  <a:lnTo>
                    <a:pt x="470" y="653"/>
                  </a:lnTo>
                  <a:lnTo>
                    <a:pt x="458" y="641"/>
                  </a:lnTo>
                  <a:lnTo>
                    <a:pt x="445" y="686"/>
                  </a:lnTo>
                  <a:lnTo>
                    <a:pt x="458" y="697"/>
                  </a:lnTo>
                  <a:lnTo>
                    <a:pt x="458" y="712"/>
                  </a:lnTo>
                  <a:lnTo>
                    <a:pt x="485" y="712"/>
                  </a:lnTo>
                  <a:lnTo>
                    <a:pt x="497" y="741"/>
                  </a:lnTo>
                  <a:lnTo>
                    <a:pt x="485" y="753"/>
                  </a:lnTo>
                  <a:lnTo>
                    <a:pt x="470" y="753"/>
                  </a:lnTo>
                  <a:lnTo>
                    <a:pt x="458" y="785"/>
                  </a:lnTo>
                  <a:lnTo>
                    <a:pt x="485" y="812"/>
                  </a:lnTo>
                  <a:lnTo>
                    <a:pt x="485" y="837"/>
                  </a:lnTo>
                  <a:lnTo>
                    <a:pt x="518" y="868"/>
                  </a:lnTo>
                  <a:lnTo>
                    <a:pt x="497" y="885"/>
                  </a:lnTo>
                  <a:lnTo>
                    <a:pt x="485" y="885"/>
                  </a:lnTo>
                  <a:lnTo>
                    <a:pt x="470" y="868"/>
                  </a:lnTo>
                  <a:lnTo>
                    <a:pt x="445" y="837"/>
                  </a:lnTo>
                  <a:lnTo>
                    <a:pt x="418" y="837"/>
                  </a:lnTo>
                  <a:lnTo>
                    <a:pt x="386" y="824"/>
                  </a:lnTo>
                  <a:lnTo>
                    <a:pt x="330" y="824"/>
                  </a:lnTo>
                  <a:lnTo>
                    <a:pt x="259" y="785"/>
                  </a:lnTo>
                  <a:lnTo>
                    <a:pt x="245" y="785"/>
                  </a:lnTo>
                  <a:lnTo>
                    <a:pt x="245" y="764"/>
                  </a:lnTo>
                  <a:lnTo>
                    <a:pt x="259" y="764"/>
                  </a:lnTo>
                  <a:lnTo>
                    <a:pt x="270" y="741"/>
                  </a:lnTo>
                  <a:lnTo>
                    <a:pt x="259" y="741"/>
                  </a:lnTo>
                  <a:lnTo>
                    <a:pt x="297" y="724"/>
                  </a:lnTo>
                  <a:lnTo>
                    <a:pt x="270" y="724"/>
                  </a:lnTo>
                  <a:lnTo>
                    <a:pt x="270" y="712"/>
                  </a:lnTo>
                  <a:lnTo>
                    <a:pt x="286" y="697"/>
                  </a:lnTo>
                  <a:lnTo>
                    <a:pt x="297" y="712"/>
                  </a:lnTo>
                  <a:lnTo>
                    <a:pt x="297" y="686"/>
                  </a:lnTo>
                  <a:lnTo>
                    <a:pt x="297" y="664"/>
                  </a:lnTo>
                  <a:lnTo>
                    <a:pt x="297" y="653"/>
                  </a:lnTo>
                  <a:lnTo>
                    <a:pt x="259" y="653"/>
                  </a:lnTo>
                  <a:lnTo>
                    <a:pt x="245" y="641"/>
                  </a:lnTo>
                  <a:lnTo>
                    <a:pt x="197" y="641"/>
                  </a:lnTo>
                  <a:lnTo>
                    <a:pt x="186" y="613"/>
                  </a:lnTo>
                  <a:lnTo>
                    <a:pt x="170" y="613"/>
                  </a:lnTo>
                  <a:lnTo>
                    <a:pt x="170" y="601"/>
                  </a:lnTo>
                  <a:lnTo>
                    <a:pt x="159" y="582"/>
                  </a:lnTo>
                  <a:lnTo>
                    <a:pt x="115" y="601"/>
                  </a:lnTo>
                  <a:lnTo>
                    <a:pt x="98" y="568"/>
                  </a:lnTo>
                  <a:lnTo>
                    <a:pt x="126" y="568"/>
                  </a:lnTo>
                  <a:lnTo>
                    <a:pt x="126" y="553"/>
                  </a:lnTo>
                  <a:lnTo>
                    <a:pt x="115" y="553"/>
                  </a:lnTo>
                  <a:lnTo>
                    <a:pt x="98" y="530"/>
                  </a:lnTo>
                  <a:lnTo>
                    <a:pt x="86" y="501"/>
                  </a:lnTo>
                  <a:lnTo>
                    <a:pt x="42" y="482"/>
                  </a:lnTo>
                  <a:lnTo>
                    <a:pt x="15" y="453"/>
                  </a:lnTo>
                  <a:lnTo>
                    <a:pt x="15" y="442"/>
                  </a:lnTo>
                  <a:lnTo>
                    <a:pt x="0" y="430"/>
                  </a:lnTo>
                  <a:lnTo>
                    <a:pt x="15" y="413"/>
                  </a:lnTo>
                  <a:lnTo>
                    <a:pt x="26" y="413"/>
                  </a:lnTo>
                  <a:lnTo>
                    <a:pt x="42" y="397"/>
                  </a:lnTo>
                  <a:lnTo>
                    <a:pt x="26" y="382"/>
                  </a:lnTo>
                  <a:lnTo>
                    <a:pt x="15" y="382"/>
                  </a:lnTo>
                  <a:lnTo>
                    <a:pt x="71" y="330"/>
                  </a:lnTo>
                  <a:lnTo>
                    <a:pt x="59" y="298"/>
                  </a:lnTo>
                  <a:lnTo>
                    <a:pt x="59" y="286"/>
                  </a:lnTo>
                  <a:lnTo>
                    <a:pt x="42" y="271"/>
                  </a:lnTo>
                  <a:lnTo>
                    <a:pt x="42" y="257"/>
                  </a:lnTo>
                  <a:lnTo>
                    <a:pt x="26" y="230"/>
                  </a:lnTo>
                  <a:lnTo>
                    <a:pt x="26" y="211"/>
                  </a:lnTo>
                  <a:lnTo>
                    <a:pt x="0" y="198"/>
                  </a:lnTo>
                  <a:lnTo>
                    <a:pt x="0" y="186"/>
                  </a:lnTo>
                  <a:lnTo>
                    <a:pt x="15" y="186"/>
                  </a:lnTo>
                  <a:lnTo>
                    <a:pt x="42" y="171"/>
                  </a:lnTo>
                  <a:lnTo>
                    <a:pt x="71" y="159"/>
                  </a:lnTo>
                  <a:lnTo>
                    <a:pt x="146" y="186"/>
                  </a:lnTo>
                  <a:lnTo>
                    <a:pt x="226" y="211"/>
                  </a:lnTo>
                  <a:lnTo>
                    <a:pt x="245" y="230"/>
                  </a:lnTo>
                  <a:lnTo>
                    <a:pt x="186" y="242"/>
                  </a:lnTo>
                  <a:lnTo>
                    <a:pt x="71" y="230"/>
                  </a:lnTo>
                  <a:lnTo>
                    <a:pt x="126" y="257"/>
                  </a:lnTo>
                  <a:lnTo>
                    <a:pt x="126" y="286"/>
                  </a:lnTo>
                  <a:lnTo>
                    <a:pt x="170" y="298"/>
                  </a:lnTo>
                  <a:lnTo>
                    <a:pt x="197" y="298"/>
                  </a:lnTo>
                  <a:lnTo>
                    <a:pt x="186" y="286"/>
                  </a:lnTo>
                  <a:lnTo>
                    <a:pt x="159" y="271"/>
                  </a:lnTo>
                  <a:lnTo>
                    <a:pt x="170" y="271"/>
                  </a:lnTo>
                  <a:lnTo>
                    <a:pt x="245" y="286"/>
                  </a:lnTo>
                  <a:lnTo>
                    <a:pt x="215" y="257"/>
                  </a:lnTo>
                  <a:lnTo>
                    <a:pt x="259" y="242"/>
                  </a:lnTo>
                  <a:lnTo>
                    <a:pt x="286" y="242"/>
                  </a:lnTo>
                  <a:lnTo>
                    <a:pt x="297" y="242"/>
                  </a:lnTo>
                  <a:lnTo>
                    <a:pt x="286" y="230"/>
                  </a:lnTo>
                  <a:lnTo>
                    <a:pt x="286" y="198"/>
                  </a:lnTo>
                  <a:lnTo>
                    <a:pt x="259" y="186"/>
                  </a:lnTo>
                  <a:lnTo>
                    <a:pt x="314" y="198"/>
                  </a:lnTo>
                  <a:lnTo>
                    <a:pt x="330" y="211"/>
                  </a:lnTo>
                  <a:lnTo>
                    <a:pt x="297" y="211"/>
                  </a:lnTo>
                  <a:lnTo>
                    <a:pt x="345" y="230"/>
                  </a:lnTo>
                  <a:lnTo>
                    <a:pt x="359" y="230"/>
                  </a:lnTo>
                  <a:lnTo>
                    <a:pt x="359" y="211"/>
                  </a:lnTo>
                  <a:lnTo>
                    <a:pt x="445" y="186"/>
                  </a:lnTo>
                  <a:lnTo>
                    <a:pt x="470" y="198"/>
                  </a:lnTo>
                  <a:lnTo>
                    <a:pt x="470" y="186"/>
                  </a:lnTo>
                  <a:lnTo>
                    <a:pt x="530" y="186"/>
                  </a:lnTo>
                  <a:lnTo>
                    <a:pt x="545" y="198"/>
                  </a:lnTo>
                  <a:lnTo>
                    <a:pt x="558" y="198"/>
                  </a:lnTo>
                  <a:lnTo>
                    <a:pt x="545" y="186"/>
                  </a:lnTo>
                  <a:lnTo>
                    <a:pt x="570" y="186"/>
                  </a:lnTo>
                  <a:lnTo>
                    <a:pt x="518" y="159"/>
                  </a:lnTo>
                  <a:lnTo>
                    <a:pt x="518" y="146"/>
                  </a:lnTo>
                  <a:lnTo>
                    <a:pt x="700" y="198"/>
                  </a:lnTo>
                  <a:lnTo>
                    <a:pt x="718" y="186"/>
                  </a:lnTo>
                  <a:lnTo>
                    <a:pt x="658" y="171"/>
                  </a:lnTo>
                  <a:lnTo>
                    <a:pt x="658" y="146"/>
                  </a:lnTo>
                  <a:lnTo>
                    <a:pt x="641" y="131"/>
                  </a:lnTo>
                  <a:lnTo>
                    <a:pt x="670" y="86"/>
                  </a:lnTo>
                  <a:lnTo>
                    <a:pt x="689" y="86"/>
                  </a:lnTo>
                  <a:lnTo>
                    <a:pt x="700" y="86"/>
                  </a:lnTo>
                  <a:lnTo>
                    <a:pt x="729" y="98"/>
                  </a:lnTo>
                  <a:lnTo>
                    <a:pt x="729" y="131"/>
                  </a:lnTo>
                  <a:lnTo>
                    <a:pt x="741" y="131"/>
                  </a:lnTo>
                  <a:lnTo>
                    <a:pt x="773" y="186"/>
                  </a:lnTo>
                  <a:lnTo>
                    <a:pt x="789" y="186"/>
                  </a:lnTo>
                  <a:lnTo>
                    <a:pt x="789" y="211"/>
                  </a:lnTo>
                  <a:lnTo>
                    <a:pt x="758" y="230"/>
                  </a:lnTo>
                  <a:lnTo>
                    <a:pt x="789" y="242"/>
                  </a:lnTo>
                  <a:lnTo>
                    <a:pt x="818" y="230"/>
                  </a:lnTo>
                  <a:lnTo>
                    <a:pt x="829" y="211"/>
                  </a:lnTo>
                  <a:lnTo>
                    <a:pt x="800" y="186"/>
                  </a:lnTo>
                  <a:lnTo>
                    <a:pt x="789" y="186"/>
                  </a:lnTo>
                  <a:lnTo>
                    <a:pt x="773" y="171"/>
                  </a:lnTo>
                  <a:lnTo>
                    <a:pt x="773" y="146"/>
                  </a:lnTo>
                  <a:lnTo>
                    <a:pt x="741" y="131"/>
                  </a:lnTo>
                  <a:lnTo>
                    <a:pt x="773" y="98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08" name="Freeform 10"/>
            <p:cNvSpPr>
              <a:spLocks/>
            </p:cNvSpPr>
            <p:nvPr/>
          </p:nvSpPr>
          <p:spPr bwMode="auto">
            <a:xfrm>
              <a:off x="3185" y="2254"/>
              <a:ext cx="53" cy="43"/>
            </a:xfrm>
            <a:custGeom>
              <a:avLst/>
              <a:gdLst>
                <a:gd name="T0" fmla="*/ 0 w 60"/>
                <a:gd name="T1" fmla="*/ 0 h 46"/>
                <a:gd name="T2" fmla="*/ 4 w 60"/>
                <a:gd name="T3" fmla="*/ 0 h 46"/>
                <a:gd name="T4" fmla="*/ 4 w 60"/>
                <a:gd name="T5" fmla="*/ 7 h 46"/>
                <a:gd name="T6" fmla="*/ 11 w 60"/>
                <a:gd name="T7" fmla="*/ 7 h 46"/>
                <a:gd name="T8" fmla="*/ 11 w 60"/>
                <a:gd name="T9" fmla="*/ 12 h 46"/>
                <a:gd name="T10" fmla="*/ 4 w 60"/>
                <a:gd name="T11" fmla="*/ 19 h 46"/>
                <a:gd name="T12" fmla="*/ 0 w 60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46"/>
                <a:gd name="T23" fmla="*/ 60 w 6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46">
                  <a:moveTo>
                    <a:pt x="0" y="0"/>
                  </a:moveTo>
                  <a:lnTo>
                    <a:pt x="27" y="0"/>
                  </a:lnTo>
                  <a:lnTo>
                    <a:pt x="27" y="16"/>
                  </a:lnTo>
                  <a:lnTo>
                    <a:pt x="60" y="16"/>
                  </a:lnTo>
                  <a:lnTo>
                    <a:pt x="60" y="29"/>
                  </a:lnTo>
                  <a:lnTo>
                    <a:pt x="27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09" name="Freeform 11"/>
            <p:cNvSpPr>
              <a:spLocks/>
            </p:cNvSpPr>
            <p:nvPr/>
          </p:nvSpPr>
          <p:spPr bwMode="auto">
            <a:xfrm>
              <a:off x="3576" y="2598"/>
              <a:ext cx="61" cy="82"/>
            </a:xfrm>
            <a:custGeom>
              <a:avLst/>
              <a:gdLst>
                <a:gd name="T0" fmla="*/ 0 w 71"/>
                <a:gd name="T1" fmla="*/ 35 h 86"/>
                <a:gd name="T2" fmla="*/ 3 w 71"/>
                <a:gd name="T3" fmla="*/ 10 h 86"/>
                <a:gd name="T4" fmla="*/ 4 w 71"/>
                <a:gd name="T5" fmla="*/ 0 h 86"/>
                <a:gd name="T6" fmla="*/ 7 w 71"/>
                <a:gd name="T7" fmla="*/ 10 h 86"/>
                <a:gd name="T8" fmla="*/ 8 w 71"/>
                <a:gd name="T9" fmla="*/ 17 h 86"/>
                <a:gd name="T10" fmla="*/ 4 w 71"/>
                <a:gd name="T11" fmla="*/ 35 h 86"/>
                <a:gd name="T12" fmla="*/ 7 w 71"/>
                <a:gd name="T13" fmla="*/ 35 h 86"/>
                <a:gd name="T14" fmla="*/ 4 w 71"/>
                <a:gd name="T15" fmla="*/ 45 h 86"/>
                <a:gd name="T16" fmla="*/ 3 w 71"/>
                <a:gd name="T17" fmla="*/ 35 h 86"/>
                <a:gd name="T18" fmla="*/ 3 w 71"/>
                <a:gd name="T19" fmla="*/ 45 h 86"/>
                <a:gd name="T20" fmla="*/ 0 w 71"/>
                <a:gd name="T21" fmla="*/ 35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86"/>
                <a:gd name="T35" fmla="*/ 71 w 71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86">
                  <a:moveTo>
                    <a:pt x="0" y="69"/>
                  </a:moveTo>
                  <a:lnTo>
                    <a:pt x="11" y="19"/>
                  </a:lnTo>
                  <a:lnTo>
                    <a:pt x="38" y="0"/>
                  </a:lnTo>
                  <a:lnTo>
                    <a:pt x="57" y="19"/>
                  </a:lnTo>
                  <a:lnTo>
                    <a:pt x="71" y="31"/>
                  </a:lnTo>
                  <a:lnTo>
                    <a:pt x="38" y="69"/>
                  </a:lnTo>
                  <a:lnTo>
                    <a:pt x="57" y="69"/>
                  </a:lnTo>
                  <a:lnTo>
                    <a:pt x="38" y="86"/>
                  </a:lnTo>
                  <a:lnTo>
                    <a:pt x="11" y="69"/>
                  </a:lnTo>
                  <a:lnTo>
                    <a:pt x="11" y="8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10" name="Freeform 12"/>
            <p:cNvSpPr>
              <a:spLocks/>
            </p:cNvSpPr>
            <p:nvPr/>
          </p:nvSpPr>
          <p:spPr bwMode="auto">
            <a:xfrm>
              <a:off x="3523" y="2691"/>
              <a:ext cx="41" cy="133"/>
            </a:xfrm>
            <a:custGeom>
              <a:avLst/>
              <a:gdLst>
                <a:gd name="T0" fmla="*/ 0 w 46"/>
                <a:gd name="T1" fmla="*/ 29 h 142"/>
                <a:gd name="T2" fmla="*/ 0 w 46"/>
                <a:gd name="T3" fmla="*/ 7 h 142"/>
                <a:gd name="T4" fmla="*/ 0 w 46"/>
                <a:gd name="T5" fmla="*/ 0 h 142"/>
                <a:gd name="T6" fmla="*/ 7 w 46"/>
                <a:gd name="T7" fmla="*/ 29 h 142"/>
                <a:gd name="T8" fmla="*/ 4 w 46"/>
                <a:gd name="T9" fmla="*/ 33 h 142"/>
                <a:gd name="T10" fmla="*/ 10 w 46"/>
                <a:gd name="T11" fmla="*/ 41 h 142"/>
                <a:gd name="T12" fmla="*/ 10 w 46"/>
                <a:gd name="T13" fmla="*/ 57 h 142"/>
                <a:gd name="T14" fmla="*/ 7 w 46"/>
                <a:gd name="T15" fmla="*/ 57 h 142"/>
                <a:gd name="T16" fmla="*/ 7 w 46"/>
                <a:gd name="T17" fmla="*/ 46 h 142"/>
                <a:gd name="T18" fmla="*/ 0 w 46"/>
                <a:gd name="T19" fmla="*/ 29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142"/>
                <a:gd name="T32" fmla="*/ 46 w 46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142">
                  <a:moveTo>
                    <a:pt x="0" y="71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33" y="71"/>
                  </a:lnTo>
                  <a:lnTo>
                    <a:pt x="19" y="82"/>
                  </a:lnTo>
                  <a:lnTo>
                    <a:pt x="46" y="102"/>
                  </a:lnTo>
                  <a:lnTo>
                    <a:pt x="46" y="142"/>
                  </a:lnTo>
                  <a:lnTo>
                    <a:pt x="33" y="142"/>
                  </a:lnTo>
                  <a:lnTo>
                    <a:pt x="33" y="11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11" name="Freeform 13"/>
            <p:cNvSpPr>
              <a:spLocks/>
            </p:cNvSpPr>
            <p:nvPr/>
          </p:nvSpPr>
          <p:spPr bwMode="auto">
            <a:xfrm>
              <a:off x="3628" y="2852"/>
              <a:ext cx="40" cy="122"/>
            </a:xfrm>
            <a:custGeom>
              <a:avLst/>
              <a:gdLst>
                <a:gd name="T0" fmla="*/ 0 w 46"/>
                <a:gd name="T1" fmla="*/ 30 h 130"/>
                <a:gd name="T2" fmla="*/ 3 w 46"/>
                <a:gd name="T3" fmla="*/ 22 h 130"/>
                <a:gd name="T4" fmla="*/ 0 w 46"/>
                <a:gd name="T5" fmla="*/ 0 h 130"/>
                <a:gd name="T6" fmla="*/ 3 w 46"/>
                <a:gd name="T7" fmla="*/ 8 h 130"/>
                <a:gd name="T8" fmla="*/ 7 w 46"/>
                <a:gd name="T9" fmla="*/ 22 h 130"/>
                <a:gd name="T10" fmla="*/ 3 w 46"/>
                <a:gd name="T11" fmla="*/ 34 h 130"/>
                <a:gd name="T12" fmla="*/ 7 w 46"/>
                <a:gd name="T13" fmla="*/ 53 h 130"/>
                <a:gd name="T14" fmla="*/ 3 w 46"/>
                <a:gd name="T15" fmla="*/ 40 h 130"/>
                <a:gd name="T16" fmla="*/ 0 w 46"/>
                <a:gd name="T17" fmla="*/ 30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30"/>
                <a:gd name="T29" fmla="*/ 46 w 46"/>
                <a:gd name="T30" fmla="*/ 130 h 1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30">
                  <a:moveTo>
                    <a:pt x="0" y="71"/>
                  </a:moveTo>
                  <a:lnTo>
                    <a:pt x="23" y="53"/>
                  </a:lnTo>
                  <a:lnTo>
                    <a:pt x="0" y="0"/>
                  </a:lnTo>
                  <a:lnTo>
                    <a:pt x="23" y="11"/>
                  </a:lnTo>
                  <a:lnTo>
                    <a:pt x="46" y="53"/>
                  </a:lnTo>
                  <a:lnTo>
                    <a:pt x="23" y="82"/>
                  </a:lnTo>
                  <a:lnTo>
                    <a:pt x="46" y="130"/>
                  </a:lnTo>
                  <a:lnTo>
                    <a:pt x="23" y="98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12" name="Freeform 14"/>
            <p:cNvSpPr>
              <a:spLocks/>
            </p:cNvSpPr>
            <p:nvPr/>
          </p:nvSpPr>
          <p:spPr bwMode="auto">
            <a:xfrm>
              <a:off x="4039" y="1445"/>
              <a:ext cx="61" cy="67"/>
            </a:xfrm>
            <a:custGeom>
              <a:avLst/>
              <a:gdLst>
                <a:gd name="T0" fmla="*/ 0 w 71"/>
                <a:gd name="T1" fmla="*/ 24 h 71"/>
                <a:gd name="T2" fmla="*/ 0 w 71"/>
                <a:gd name="T3" fmla="*/ 8 h 71"/>
                <a:gd name="T4" fmla="*/ 3 w 71"/>
                <a:gd name="T5" fmla="*/ 8 h 71"/>
                <a:gd name="T6" fmla="*/ 3 w 71"/>
                <a:gd name="T7" fmla="*/ 0 h 71"/>
                <a:gd name="T8" fmla="*/ 6 w 71"/>
                <a:gd name="T9" fmla="*/ 0 h 71"/>
                <a:gd name="T10" fmla="*/ 4 w 71"/>
                <a:gd name="T11" fmla="*/ 8 h 71"/>
                <a:gd name="T12" fmla="*/ 8 w 71"/>
                <a:gd name="T13" fmla="*/ 20 h 71"/>
                <a:gd name="T14" fmla="*/ 6 w 71"/>
                <a:gd name="T15" fmla="*/ 20 h 71"/>
                <a:gd name="T16" fmla="*/ 6 w 71"/>
                <a:gd name="T17" fmla="*/ 24 h 71"/>
                <a:gd name="T18" fmla="*/ 4 w 71"/>
                <a:gd name="T19" fmla="*/ 32 h 71"/>
                <a:gd name="T20" fmla="*/ 3 w 71"/>
                <a:gd name="T21" fmla="*/ 32 h 71"/>
                <a:gd name="T22" fmla="*/ 0 w 71"/>
                <a:gd name="T23" fmla="*/ 24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"/>
                <a:gd name="T37" fmla="*/ 0 h 71"/>
                <a:gd name="T38" fmla="*/ 71 w 71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" h="71">
                  <a:moveTo>
                    <a:pt x="0" y="54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23" y="0"/>
                  </a:lnTo>
                  <a:lnTo>
                    <a:pt x="53" y="0"/>
                  </a:lnTo>
                  <a:lnTo>
                    <a:pt x="38" y="12"/>
                  </a:lnTo>
                  <a:lnTo>
                    <a:pt x="71" y="42"/>
                  </a:lnTo>
                  <a:lnTo>
                    <a:pt x="53" y="42"/>
                  </a:lnTo>
                  <a:lnTo>
                    <a:pt x="53" y="54"/>
                  </a:lnTo>
                  <a:lnTo>
                    <a:pt x="38" y="71"/>
                  </a:lnTo>
                  <a:lnTo>
                    <a:pt x="11" y="7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13" name="Freeform 15"/>
            <p:cNvSpPr>
              <a:spLocks/>
            </p:cNvSpPr>
            <p:nvPr/>
          </p:nvSpPr>
          <p:spPr bwMode="auto">
            <a:xfrm>
              <a:off x="4309" y="1445"/>
              <a:ext cx="102" cy="43"/>
            </a:xfrm>
            <a:custGeom>
              <a:avLst/>
              <a:gdLst>
                <a:gd name="T0" fmla="*/ 0 w 115"/>
                <a:gd name="T1" fmla="*/ 10 h 46"/>
                <a:gd name="T2" fmla="*/ 0 w 115"/>
                <a:gd name="T3" fmla="*/ 7 h 46"/>
                <a:gd name="T4" fmla="*/ 4 w 115"/>
                <a:gd name="T5" fmla="*/ 0 h 46"/>
                <a:gd name="T6" fmla="*/ 21 w 115"/>
                <a:gd name="T7" fmla="*/ 0 h 46"/>
                <a:gd name="T8" fmla="*/ 19 w 115"/>
                <a:gd name="T9" fmla="*/ 7 h 46"/>
                <a:gd name="T10" fmla="*/ 6 w 115"/>
                <a:gd name="T11" fmla="*/ 7 h 46"/>
                <a:gd name="T12" fmla="*/ 4 w 115"/>
                <a:gd name="T13" fmla="*/ 10 h 46"/>
                <a:gd name="T14" fmla="*/ 4 w 115"/>
                <a:gd name="T15" fmla="*/ 19 h 46"/>
                <a:gd name="T16" fmla="*/ 0 w 115"/>
                <a:gd name="T17" fmla="*/ 1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46"/>
                <a:gd name="T29" fmla="*/ 115 w 11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46">
                  <a:moveTo>
                    <a:pt x="0" y="25"/>
                  </a:moveTo>
                  <a:lnTo>
                    <a:pt x="0" y="12"/>
                  </a:lnTo>
                  <a:lnTo>
                    <a:pt x="15" y="0"/>
                  </a:lnTo>
                  <a:lnTo>
                    <a:pt x="115" y="0"/>
                  </a:lnTo>
                  <a:lnTo>
                    <a:pt x="101" y="12"/>
                  </a:lnTo>
                  <a:lnTo>
                    <a:pt x="30" y="12"/>
                  </a:lnTo>
                  <a:lnTo>
                    <a:pt x="15" y="25"/>
                  </a:lnTo>
                  <a:lnTo>
                    <a:pt x="15" y="4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14" name="Freeform 16"/>
            <p:cNvSpPr>
              <a:spLocks/>
            </p:cNvSpPr>
            <p:nvPr/>
          </p:nvSpPr>
          <p:spPr bwMode="auto">
            <a:xfrm>
              <a:off x="4810" y="1221"/>
              <a:ext cx="62" cy="104"/>
            </a:xfrm>
            <a:custGeom>
              <a:avLst/>
              <a:gdLst>
                <a:gd name="T0" fmla="*/ 0 w 71"/>
                <a:gd name="T1" fmla="*/ 45 h 111"/>
                <a:gd name="T2" fmla="*/ 3 w 71"/>
                <a:gd name="T3" fmla="*/ 40 h 111"/>
                <a:gd name="T4" fmla="*/ 8 w 71"/>
                <a:gd name="T5" fmla="*/ 17 h 111"/>
                <a:gd name="T6" fmla="*/ 6 w 71"/>
                <a:gd name="T7" fmla="*/ 0 h 111"/>
                <a:gd name="T8" fmla="*/ 8 w 71"/>
                <a:gd name="T9" fmla="*/ 0 h 111"/>
                <a:gd name="T10" fmla="*/ 10 w 71"/>
                <a:gd name="T11" fmla="*/ 17 h 111"/>
                <a:gd name="T12" fmla="*/ 10 w 71"/>
                <a:gd name="T13" fmla="*/ 32 h 111"/>
                <a:gd name="T14" fmla="*/ 6 w 71"/>
                <a:gd name="T15" fmla="*/ 40 h 111"/>
                <a:gd name="T16" fmla="*/ 6 w 71"/>
                <a:gd name="T17" fmla="*/ 45 h 111"/>
                <a:gd name="T18" fmla="*/ 3 w 71"/>
                <a:gd name="T19" fmla="*/ 45 h 111"/>
                <a:gd name="T20" fmla="*/ 0 w 71"/>
                <a:gd name="T21" fmla="*/ 4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111"/>
                <a:gd name="T35" fmla="*/ 71 w 71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111">
                  <a:moveTo>
                    <a:pt x="0" y="111"/>
                  </a:moveTo>
                  <a:lnTo>
                    <a:pt x="27" y="98"/>
                  </a:lnTo>
                  <a:lnTo>
                    <a:pt x="54" y="39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71" y="39"/>
                  </a:lnTo>
                  <a:lnTo>
                    <a:pt x="71" y="79"/>
                  </a:lnTo>
                  <a:lnTo>
                    <a:pt x="42" y="98"/>
                  </a:lnTo>
                  <a:lnTo>
                    <a:pt x="42" y="111"/>
                  </a:lnTo>
                  <a:lnTo>
                    <a:pt x="15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15" name="Freeform 17"/>
            <p:cNvSpPr>
              <a:spLocks/>
            </p:cNvSpPr>
            <p:nvPr/>
          </p:nvSpPr>
          <p:spPr bwMode="auto">
            <a:xfrm>
              <a:off x="3252" y="1363"/>
              <a:ext cx="95" cy="56"/>
            </a:xfrm>
            <a:custGeom>
              <a:avLst/>
              <a:gdLst>
                <a:gd name="T0" fmla="*/ 0 w 112"/>
                <a:gd name="T1" fmla="*/ 16 h 59"/>
                <a:gd name="T2" fmla="*/ 3 w 112"/>
                <a:gd name="T3" fmla="*/ 0 h 59"/>
                <a:gd name="T4" fmla="*/ 7 w 112"/>
                <a:gd name="T5" fmla="*/ 9 h 59"/>
                <a:gd name="T6" fmla="*/ 10 w 112"/>
                <a:gd name="T7" fmla="*/ 9 h 59"/>
                <a:gd name="T8" fmla="*/ 12 w 112"/>
                <a:gd name="T9" fmla="*/ 9 h 59"/>
                <a:gd name="T10" fmla="*/ 12 w 112"/>
                <a:gd name="T11" fmla="*/ 16 h 59"/>
                <a:gd name="T12" fmla="*/ 8 w 112"/>
                <a:gd name="T13" fmla="*/ 16 h 59"/>
                <a:gd name="T14" fmla="*/ 3 w 112"/>
                <a:gd name="T15" fmla="*/ 28 h 59"/>
                <a:gd name="T16" fmla="*/ 3 w 112"/>
                <a:gd name="T17" fmla="*/ 21 h 59"/>
                <a:gd name="T18" fmla="*/ 0 w 112"/>
                <a:gd name="T19" fmla="*/ 16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2"/>
                <a:gd name="T31" fmla="*/ 0 h 59"/>
                <a:gd name="T32" fmla="*/ 112 w 112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2" h="59">
                  <a:moveTo>
                    <a:pt x="0" y="31"/>
                  </a:moveTo>
                  <a:lnTo>
                    <a:pt x="39" y="0"/>
                  </a:lnTo>
                  <a:lnTo>
                    <a:pt x="71" y="11"/>
                  </a:lnTo>
                  <a:lnTo>
                    <a:pt x="98" y="11"/>
                  </a:lnTo>
                  <a:lnTo>
                    <a:pt x="112" y="11"/>
                  </a:lnTo>
                  <a:lnTo>
                    <a:pt x="112" y="31"/>
                  </a:lnTo>
                  <a:lnTo>
                    <a:pt x="83" y="31"/>
                  </a:lnTo>
                  <a:lnTo>
                    <a:pt x="39" y="59"/>
                  </a:lnTo>
                  <a:lnTo>
                    <a:pt x="12" y="42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16" name="Freeform 18"/>
            <p:cNvSpPr>
              <a:spLocks/>
            </p:cNvSpPr>
            <p:nvPr/>
          </p:nvSpPr>
          <p:spPr bwMode="auto">
            <a:xfrm>
              <a:off x="3349" y="1294"/>
              <a:ext cx="324" cy="201"/>
            </a:xfrm>
            <a:custGeom>
              <a:avLst/>
              <a:gdLst>
                <a:gd name="T0" fmla="*/ 22 w 370"/>
                <a:gd name="T1" fmla="*/ 71 h 215"/>
                <a:gd name="T2" fmla="*/ 25 w 370"/>
                <a:gd name="T3" fmla="*/ 61 h 215"/>
                <a:gd name="T4" fmla="*/ 27 w 370"/>
                <a:gd name="T5" fmla="*/ 61 h 215"/>
                <a:gd name="T6" fmla="*/ 27 w 370"/>
                <a:gd name="T7" fmla="*/ 55 h 215"/>
                <a:gd name="T8" fmla="*/ 25 w 370"/>
                <a:gd name="T9" fmla="*/ 50 h 215"/>
                <a:gd name="T10" fmla="*/ 22 w 370"/>
                <a:gd name="T11" fmla="*/ 45 h 215"/>
                <a:gd name="T12" fmla="*/ 18 w 370"/>
                <a:gd name="T13" fmla="*/ 40 h 215"/>
                <a:gd name="T14" fmla="*/ 16 w 370"/>
                <a:gd name="T15" fmla="*/ 45 h 215"/>
                <a:gd name="T16" fmla="*/ 10 w 370"/>
                <a:gd name="T17" fmla="*/ 50 h 215"/>
                <a:gd name="T18" fmla="*/ 4 w 370"/>
                <a:gd name="T19" fmla="*/ 45 h 215"/>
                <a:gd name="T20" fmla="*/ 0 w 370"/>
                <a:gd name="T21" fmla="*/ 45 h 215"/>
                <a:gd name="T22" fmla="*/ 0 w 370"/>
                <a:gd name="T23" fmla="*/ 40 h 215"/>
                <a:gd name="T24" fmla="*/ 0 w 370"/>
                <a:gd name="T25" fmla="*/ 32 h 215"/>
                <a:gd name="T26" fmla="*/ 7 w 370"/>
                <a:gd name="T27" fmla="*/ 22 h 215"/>
                <a:gd name="T28" fmla="*/ 4 w 370"/>
                <a:gd name="T29" fmla="*/ 13 h 215"/>
                <a:gd name="T30" fmla="*/ 11 w 370"/>
                <a:gd name="T31" fmla="*/ 7 h 215"/>
                <a:gd name="T32" fmla="*/ 18 w 370"/>
                <a:gd name="T33" fmla="*/ 13 h 215"/>
                <a:gd name="T34" fmla="*/ 22 w 370"/>
                <a:gd name="T35" fmla="*/ 13 h 215"/>
                <a:gd name="T36" fmla="*/ 27 w 370"/>
                <a:gd name="T37" fmla="*/ 13 h 215"/>
                <a:gd name="T38" fmla="*/ 27 w 370"/>
                <a:gd name="T39" fmla="*/ 7 h 215"/>
                <a:gd name="T40" fmla="*/ 29 w 370"/>
                <a:gd name="T41" fmla="*/ 7 h 215"/>
                <a:gd name="T42" fmla="*/ 35 w 370"/>
                <a:gd name="T43" fmla="*/ 0 h 215"/>
                <a:gd name="T44" fmla="*/ 38 w 370"/>
                <a:gd name="T45" fmla="*/ 7 h 215"/>
                <a:gd name="T46" fmla="*/ 38 w 370"/>
                <a:gd name="T47" fmla="*/ 13 h 215"/>
                <a:gd name="T48" fmla="*/ 40 w 370"/>
                <a:gd name="T49" fmla="*/ 13 h 215"/>
                <a:gd name="T50" fmla="*/ 41 w 370"/>
                <a:gd name="T51" fmla="*/ 22 h 215"/>
                <a:gd name="T52" fmla="*/ 50 w 370"/>
                <a:gd name="T53" fmla="*/ 22 h 215"/>
                <a:gd name="T54" fmla="*/ 52 w 370"/>
                <a:gd name="T55" fmla="*/ 28 h 215"/>
                <a:gd name="T56" fmla="*/ 58 w 370"/>
                <a:gd name="T57" fmla="*/ 28 h 215"/>
                <a:gd name="T58" fmla="*/ 58 w 370"/>
                <a:gd name="T59" fmla="*/ 32 h 215"/>
                <a:gd name="T60" fmla="*/ 58 w 370"/>
                <a:gd name="T61" fmla="*/ 40 h 215"/>
                <a:gd name="T62" fmla="*/ 58 w 370"/>
                <a:gd name="T63" fmla="*/ 50 h 215"/>
                <a:gd name="T64" fmla="*/ 56 w 370"/>
                <a:gd name="T65" fmla="*/ 45 h 215"/>
                <a:gd name="T66" fmla="*/ 53 w 370"/>
                <a:gd name="T67" fmla="*/ 50 h 215"/>
                <a:gd name="T68" fmla="*/ 53 w 370"/>
                <a:gd name="T69" fmla="*/ 55 h 215"/>
                <a:gd name="T70" fmla="*/ 52 w 370"/>
                <a:gd name="T71" fmla="*/ 55 h 215"/>
                <a:gd name="T72" fmla="*/ 41 w 370"/>
                <a:gd name="T73" fmla="*/ 66 h 215"/>
                <a:gd name="T74" fmla="*/ 46 w 370"/>
                <a:gd name="T75" fmla="*/ 71 h 215"/>
                <a:gd name="T76" fmla="*/ 50 w 370"/>
                <a:gd name="T77" fmla="*/ 71 h 215"/>
                <a:gd name="T78" fmla="*/ 50 w 370"/>
                <a:gd name="T79" fmla="*/ 79 h 215"/>
                <a:gd name="T80" fmla="*/ 46 w 370"/>
                <a:gd name="T81" fmla="*/ 79 h 215"/>
                <a:gd name="T82" fmla="*/ 40 w 370"/>
                <a:gd name="T83" fmla="*/ 84 h 215"/>
                <a:gd name="T84" fmla="*/ 40 w 370"/>
                <a:gd name="T85" fmla="*/ 79 h 215"/>
                <a:gd name="T86" fmla="*/ 35 w 370"/>
                <a:gd name="T87" fmla="*/ 71 h 215"/>
                <a:gd name="T88" fmla="*/ 40 w 370"/>
                <a:gd name="T89" fmla="*/ 66 h 215"/>
                <a:gd name="T90" fmla="*/ 34 w 370"/>
                <a:gd name="T91" fmla="*/ 61 h 215"/>
                <a:gd name="T92" fmla="*/ 29 w 370"/>
                <a:gd name="T93" fmla="*/ 61 h 215"/>
                <a:gd name="T94" fmla="*/ 27 w 370"/>
                <a:gd name="T95" fmla="*/ 66 h 215"/>
                <a:gd name="T96" fmla="*/ 27 w 370"/>
                <a:gd name="T97" fmla="*/ 71 h 215"/>
                <a:gd name="T98" fmla="*/ 22 w 370"/>
                <a:gd name="T99" fmla="*/ 71 h 2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0"/>
                <a:gd name="T151" fmla="*/ 0 h 215"/>
                <a:gd name="T152" fmla="*/ 370 w 370"/>
                <a:gd name="T153" fmla="*/ 215 h 2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0" h="215">
                  <a:moveTo>
                    <a:pt x="142" y="182"/>
                  </a:moveTo>
                  <a:lnTo>
                    <a:pt x="159" y="157"/>
                  </a:lnTo>
                  <a:lnTo>
                    <a:pt x="170" y="157"/>
                  </a:lnTo>
                  <a:lnTo>
                    <a:pt x="170" y="142"/>
                  </a:lnTo>
                  <a:lnTo>
                    <a:pt x="159" y="130"/>
                  </a:lnTo>
                  <a:lnTo>
                    <a:pt x="142" y="115"/>
                  </a:lnTo>
                  <a:lnTo>
                    <a:pt x="115" y="102"/>
                  </a:lnTo>
                  <a:lnTo>
                    <a:pt x="97" y="115"/>
                  </a:lnTo>
                  <a:lnTo>
                    <a:pt x="59" y="130"/>
                  </a:lnTo>
                  <a:lnTo>
                    <a:pt x="15" y="115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42" y="59"/>
                  </a:lnTo>
                  <a:lnTo>
                    <a:pt x="26" y="31"/>
                  </a:lnTo>
                  <a:lnTo>
                    <a:pt x="71" y="19"/>
                  </a:lnTo>
                  <a:lnTo>
                    <a:pt x="115" y="31"/>
                  </a:lnTo>
                  <a:lnTo>
                    <a:pt x="142" y="31"/>
                  </a:lnTo>
                  <a:lnTo>
                    <a:pt x="170" y="31"/>
                  </a:lnTo>
                  <a:lnTo>
                    <a:pt x="170" y="19"/>
                  </a:lnTo>
                  <a:lnTo>
                    <a:pt x="186" y="19"/>
                  </a:lnTo>
                  <a:lnTo>
                    <a:pt x="230" y="0"/>
                  </a:lnTo>
                  <a:lnTo>
                    <a:pt x="241" y="19"/>
                  </a:lnTo>
                  <a:lnTo>
                    <a:pt x="241" y="31"/>
                  </a:lnTo>
                  <a:lnTo>
                    <a:pt x="257" y="31"/>
                  </a:lnTo>
                  <a:lnTo>
                    <a:pt x="270" y="59"/>
                  </a:lnTo>
                  <a:lnTo>
                    <a:pt x="318" y="59"/>
                  </a:lnTo>
                  <a:lnTo>
                    <a:pt x="330" y="71"/>
                  </a:lnTo>
                  <a:lnTo>
                    <a:pt x="370" y="71"/>
                  </a:lnTo>
                  <a:lnTo>
                    <a:pt x="370" y="82"/>
                  </a:lnTo>
                  <a:lnTo>
                    <a:pt x="370" y="102"/>
                  </a:lnTo>
                  <a:lnTo>
                    <a:pt x="370" y="130"/>
                  </a:lnTo>
                  <a:lnTo>
                    <a:pt x="357" y="115"/>
                  </a:lnTo>
                  <a:lnTo>
                    <a:pt x="341" y="130"/>
                  </a:lnTo>
                  <a:lnTo>
                    <a:pt x="341" y="142"/>
                  </a:lnTo>
                  <a:lnTo>
                    <a:pt x="330" y="142"/>
                  </a:lnTo>
                  <a:lnTo>
                    <a:pt x="270" y="171"/>
                  </a:lnTo>
                  <a:lnTo>
                    <a:pt x="297" y="182"/>
                  </a:lnTo>
                  <a:lnTo>
                    <a:pt x="318" y="182"/>
                  </a:lnTo>
                  <a:lnTo>
                    <a:pt x="318" y="201"/>
                  </a:lnTo>
                  <a:lnTo>
                    <a:pt x="297" y="201"/>
                  </a:lnTo>
                  <a:lnTo>
                    <a:pt x="257" y="215"/>
                  </a:lnTo>
                  <a:lnTo>
                    <a:pt x="257" y="201"/>
                  </a:lnTo>
                  <a:lnTo>
                    <a:pt x="230" y="182"/>
                  </a:lnTo>
                  <a:lnTo>
                    <a:pt x="257" y="171"/>
                  </a:lnTo>
                  <a:lnTo>
                    <a:pt x="218" y="157"/>
                  </a:lnTo>
                  <a:lnTo>
                    <a:pt x="186" y="157"/>
                  </a:lnTo>
                  <a:lnTo>
                    <a:pt x="170" y="171"/>
                  </a:lnTo>
                  <a:lnTo>
                    <a:pt x="170" y="182"/>
                  </a:lnTo>
                  <a:lnTo>
                    <a:pt x="142" y="182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17" name="Freeform 19"/>
            <p:cNvSpPr>
              <a:spLocks/>
            </p:cNvSpPr>
            <p:nvPr/>
          </p:nvSpPr>
          <p:spPr bwMode="auto">
            <a:xfrm>
              <a:off x="3363" y="1200"/>
              <a:ext cx="159" cy="123"/>
            </a:xfrm>
            <a:custGeom>
              <a:avLst/>
              <a:gdLst>
                <a:gd name="T0" fmla="*/ 3 w 182"/>
                <a:gd name="T1" fmla="*/ 36 h 131"/>
                <a:gd name="T2" fmla="*/ 0 w 182"/>
                <a:gd name="T3" fmla="*/ 23 h 131"/>
                <a:gd name="T4" fmla="*/ 8 w 182"/>
                <a:gd name="T5" fmla="*/ 23 h 131"/>
                <a:gd name="T6" fmla="*/ 6 w 182"/>
                <a:gd name="T7" fmla="*/ 20 h 131"/>
                <a:gd name="T8" fmla="*/ 10 w 182"/>
                <a:gd name="T9" fmla="*/ 13 h 131"/>
                <a:gd name="T10" fmla="*/ 10 w 182"/>
                <a:gd name="T11" fmla="*/ 8 h 131"/>
                <a:gd name="T12" fmla="*/ 15 w 182"/>
                <a:gd name="T13" fmla="*/ 0 h 131"/>
                <a:gd name="T14" fmla="*/ 21 w 182"/>
                <a:gd name="T15" fmla="*/ 8 h 131"/>
                <a:gd name="T16" fmla="*/ 23 w 182"/>
                <a:gd name="T17" fmla="*/ 20 h 131"/>
                <a:gd name="T18" fmla="*/ 26 w 182"/>
                <a:gd name="T19" fmla="*/ 30 h 131"/>
                <a:gd name="T20" fmla="*/ 27 w 182"/>
                <a:gd name="T21" fmla="*/ 30 h 131"/>
                <a:gd name="T22" fmla="*/ 27 w 182"/>
                <a:gd name="T23" fmla="*/ 36 h 131"/>
                <a:gd name="T24" fmla="*/ 23 w 182"/>
                <a:gd name="T25" fmla="*/ 36 h 131"/>
                <a:gd name="T26" fmla="*/ 26 w 182"/>
                <a:gd name="T27" fmla="*/ 48 h 131"/>
                <a:gd name="T28" fmla="*/ 23 w 182"/>
                <a:gd name="T29" fmla="*/ 48 h 131"/>
                <a:gd name="T30" fmla="*/ 23 w 182"/>
                <a:gd name="T31" fmla="*/ 54 h 131"/>
                <a:gd name="T32" fmla="*/ 19 w 182"/>
                <a:gd name="T33" fmla="*/ 54 h 131"/>
                <a:gd name="T34" fmla="*/ 15 w 182"/>
                <a:gd name="T35" fmla="*/ 54 h 131"/>
                <a:gd name="T36" fmla="*/ 8 w 182"/>
                <a:gd name="T37" fmla="*/ 48 h 131"/>
                <a:gd name="T38" fmla="*/ 3 w 182"/>
                <a:gd name="T39" fmla="*/ 54 h 131"/>
                <a:gd name="T40" fmla="*/ 0 w 182"/>
                <a:gd name="T41" fmla="*/ 48 h 131"/>
                <a:gd name="T42" fmla="*/ 3 w 182"/>
                <a:gd name="T43" fmla="*/ 36 h 1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2"/>
                <a:gd name="T67" fmla="*/ 0 h 131"/>
                <a:gd name="T68" fmla="*/ 182 w 182"/>
                <a:gd name="T69" fmla="*/ 131 h 1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2" h="131">
                  <a:moveTo>
                    <a:pt x="11" y="86"/>
                  </a:moveTo>
                  <a:lnTo>
                    <a:pt x="0" y="58"/>
                  </a:lnTo>
                  <a:lnTo>
                    <a:pt x="54" y="58"/>
                  </a:lnTo>
                  <a:lnTo>
                    <a:pt x="42" y="46"/>
                  </a:lnTo>
                  <a:lnTo>
                    <a:pt x="71" y="31"/>
                  </a:lnTo>
                  <a:lnTo>
                    <a:pt x="71" y="19"/>
                  </a:lnTo>
                  <a:lnTo>
                    <a:pt x="98" y="0"/>
                  </a:lnTo>
                  <a:lnTo>
                    <a:pt x="142" y="19"/>
                  </a:lnTo>
                  <a:lnTo>
                    <a:pt x="154" y="46"/>
                  </a:lnTo>
                  <a:lnTo>
                    <a:pt x="169" y="71"/>
                  </a:lnTo>
                  <a:lnTo>
                    <a:pt x="182" y="71"/>
                  </a:lnTo>
                  <a:lnTo>
                    <a:pt x="182" y="86"/>
                  </a:lnTo>
                  <a:lnTo>
                    <a:pt x="154" y="86"/>
                  </a:lnTo>
                  <a:lnTo>
                    <a:pt x="169" y="117"/>
                  </a:lnTo>
                  <a:lnTo>
                    <a:pt x="154" y="117"/>
                  </a:lnTo>
                  <a:lnTo>
                    <a:pt x="154" y="131"/>
                  </a:lnTo>
                  <a:lnTo>
                    <a:pt x="127" y="131"/>
                  </a:lnTo>
                  <a:lnTo>
                    <a:pt x="98" y="131"/>
                  </a:lnTo>
                  <a:lnTo>
                    <a:pt x="54" y="117"/>
                  </a:lnTo>
                  <a:lnTo>
                    <a:pt x="11" y="131"/>
                  </a:lnTo>
                  <a:lnTo>
                    <a:pt x="0" y="117"/>
                  </a:lnTo>
                  <a:lnTo>
                    <a:pt x="11" y="8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18" name="Freeform 20"/>
            <p:cNvSpPr>
              <a:spLocks/>
            </p:cNvSpPr>
            <p:nvPr/>
          </p:nvSpPr>
          <p:spPr bwMode="auto">
            <a:xfrm>
              <a:off x="3363" y="1124"/>
              <a:ext cx="72" cy="52"/>
            </a:xfrm>
            <a:custGeom>
              <a:avLst/>
              <a:gdLst>
                <a:gd name="T0" fmla="*/ 4 w 82"/>
                <a:gd name="T1" fmla="*/ 16 h 56"/>
                <a:gd name="T2" fmla="*/ 4 w 82"/>
                <a:gd name="T3" fmla="*/ 16 h 56"/>
                <a:gd name="T4" fmla="*/ 11 w 82"/>
                <a:gd name="T5" fmla="*/ 20 h 56"/>
                <a:gd name="T6" fmla="*/ 11 w 82"/>
                <a:gd name="T7" fmla="*/ 16 h 56"/>
                <a:gd name="T8" fmla="*/ 9 w 82"/>
                <a:gd name="T9" fmla="*/ 12 h 56"/>
                <a:gd name="T10" fmla="*/ 11 w 82"/>
                <a:gd name="T11" fmla="*/ 7 h 56"/>
                <a:gd name="T12" fmla="*/ 13 w 82"/>
                <a:gd name="T13" fmla="*/ 7 h 56"/>
                <a:gd name="T14" fmla="*/ 7 w 82"/>
                <a:gd name="T15" fmla="*/ 0 h 56"/>
                <a:gd name="T16" fmla="*/ 0 w 82"/>
                <a:gd name="T17" fmla="*/ 7 h 56"/>
                <a:gd name="T18" fmla="*/ 0 w 82"/>
                <a:gd name="T19" fmla="*/ 16 h 56"/>
                <a:gd name="T20" fmla="*/ 4 w 82"/>
                <a:gd name="T21" fmla="*/ 16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56"/>
                <a:gd name="T35" fmla="*/ 82 w 82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56">
                  <a:moveTo>
                    <a:pt x="11" y="43"/>
                  </a:moveTo>
                  <a:lnTo>
                    <a:pt x="27" y="43"/>
                  </a:lnTo>
                  <a:lnTo>
                    <a:pt x="69" y="56"/>
                  </a:lnTo>
                  <a:lnTo>
                    <a:pt x="69" y="43"/>
                  </a:lnTo>
                  <a:lnTo>
                    <a:pt x="54" y="31"/>
                  </a:lnTo>
                  <a:lnTo>
                    <a:pt x="69" y="16"/>
                  </a:lnTo>
                  <a:lnTo>
                    <a:pt x="82" y="16"/>
                  </a:lnTo>
                  <a:lnTo>
                    <a:pt x="42" y="0"/>
                  </a:lnTo>
                  <a:lnTo>
                    <a:pt x="0" y="16"/>
                  </a:lnTo>
                  <a:lnTo>
                    <a:pt x="0" y="43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19" name="Freeform 21"/>
            <p:cNvSpPr>
              <a:spLocks/>
            </p:cNvSpPr>
            <p:nvPr/>
          </p:nvSpPr>
          <p:spPr bwMode="auto">
            <a:xfrm>
              <a:off x="3325" y="1165"/>
              <a:ext cx="124" cy="56"/>
            </a:xfrm>
            <a:custGeom>
              <a:avLst/>
              <a:gdLst>
                <a:gd name="T0" fmla="*/ 0 w 142"/>
                <a:gd name="T1" fmla="*/ 28 h 59"/>
                <a:gd name="T2" fmla="*/ 3 w 142"/>
                <a:gd name="T3" fmla="*/ 19 h 59"/>
                <a:gd name="T4" fmla="*/ 10 w 142"/>
                <a:gd name="T5" fmla="*/ 19 h 59"/>
                <a:gd name="T6" fmla="*/ 17 w 142"/>
                <a:gd name="T7" fmla="*/ 28 h 59"/>
                <a:gd name="T8" fmla="*/ 21 w 142"/>
                <a:gd name="T9" fmla="*/ 19 h 59"/>
                <a:gd name="T10" fmla="*/ 17 w 142"/>
                <a:gd name="T11" fmla="*/ 9 h 59"/>
                <a:gd name="T12" fmla="*/ 10 w 142"/>
                <a:gd name="T13" fmla="*/ 0 h 59"/>
                <a:gd name="T14" fmla="*/ 8 w 142"/>
                <a:gd name="T15" fmla="*/ 0 h 59"/>
                <a:gd name="T16" fmla="*/ 8 w 142"/>
                <a:gd name="T17" fmla="*/ 12 h 59"/>
                <a:gd name="T18" fmla="*/ 6 w 142"/>
                <a:gd name="T19" fmla="*/ 12 h 59"/>
                <a:gd name="T20" fmla="*/ 3 w 142"/>
                <a:gd name="T21" fmla="*/ 9 h 59"/>
                <a:gd name="T22" fmla="*/ 0 w 142"/>
                <a:gd name="T23" fmla="*/ 9 h 59"/>
                <a:gd name="T24" fmla="*/ 0 w 142"/>
                <a:gd name="T25" fmla="*/ 12 h 59"/>
                <a:gd name="T26" fmla="*/ 0 w 142"/>
                <a:gd name="T27" fmla="*/ 28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2"/>
                <a:gd name="T43" fmla="*/ 0 h 59"/>
                <a:gd name="T44" fmla="*/ 142 w 142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2" h="59">
                  <a:moveTo>
                    <a:pt x="0" y="59"/>
                  </a:moveTo>
                  <a:lnTo>
                    <a:pt x="15" y="38"/>
                  </a:lnTo>
                  <a:lnTo>
                    <a:pt x="71" y="38"/>
                  </a:lnTo>
                  <a:lnTo>
                    <a:pt x="113" y="59"/>
                  </a:lnTo>
                  <a:lnTo>
                    <a:pt x="142" y="38"/>
                  </a:lnTo>
                  <a:lnTo>
                    <a:pt x="113" y="11"/>
                  </a:lnTo>
                  <a:lnTo>
                    <a:pt x="71" y="0"/>
                  </a:lnTo>
                  <a:lnTo>
                    <a:pt x="54" y="0"/>
                  </a:lnTo>
                  <a:lnTo>
                    <a:pt x="54" y="26"/>
                  </a:lnTo>
                  <a:lnTo>
                    <a:pt x="42" y="26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2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20" name="Freeform 22"/>
            <p:cNvSpPr>
              <a:spLocks/>
            </p:cNvSpPr>
            <p:nvPr/>
          </p:nvSpPr>
          <p:spPr bwMode="auto">
            <a:xfrm>
              <a:off x="3314" y="1200"/>
              <a:ext cx="110" cy="56"/>
            </a:xfrm>
            <a:custGeom>
              <a:avLst/>
              <a:gdLst>
                <a:gd name="T0" fmla="*/ 8 w 127"/>
                <a:gd name="T1" fmla="*/ 23 h 60"/>
                <a:gd name="T2" fmla="*/ 15 w 127"/>
                <a:gd name="T3" fmla="*/ 23 h 60"/>
                <a:gd name="T4" fmla="*/ 13 w 127"/>
                <a:gd name="T5" fmla="*/ 18 h 60"/>
                <a:gd name="T6" fmla="*/ 17 w 127"/>
                <a:gd name="T7" fmla="*/ 12 h 60"/>
                <a:gd name="T8" fmla="*/ 17 w 127"/>
                <a:gd name="T9" fmla="*/ 7 h 60"/>
                <a:gd name="T10" fmla="*/ 11 w 127"/>
                <a:gd name="T11" fmla="*/ 0 h 60"/>
                <a:gd name="T12" fmla="*/ 3 w 127"/>
                <a:gd name="T13" fmla="*/ 0 h 60"/>
                <a:gd name="T14" fmla="*/ 3 w 127"/>
                <a:gd name="T15" fmla="*/ 7 h 60"/>
                <a:gd name="T16" fmla="*/ 0 w 127"/>
                <a:gd name="T17" fmla="*/ 12 h 60"/>
                <a:gd name="T18" fmla="*/ 5 w 127"/>
                <a:gd name="T19" fmla="*/ 12 h 60"/>
                <a:gd name="T20" fmla="*/ 5 w 127"/>
                <a:gd name="T21" fmla="*/ 23 h 60"/>
                <a:gd name="T22" fmla="*/ 8 w 127"/>
                <a:gd name="T23" fmla="*/ 23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7"/>
                <a:gd name="T37" fmla="*/ 0 h 60"/>
                <a:gd name="T38" fmla="*/ 127 w 127"/>
                <a:gd name="T39" fmla="*/ 60 h 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7" h="60">
                  <a:moveTo>
                    <a:pt x="54" y="60"/>
                  </a:moveTo>
                  <a:lnTo>
                    <a:pt x="110" y="60"/>
                  </a:lnTo>
                  <a:lnTo>
                    <a:pt x="98" y="46"/>
                  </a:lnTo>
                  <a:lnTo>
                    <a:pt x="127" y="31"/>
                  </a:lnTo>
                  <a:lnTo>
                    <a:pt x="127" y="19"/>
                  </a:lnTo>
                  <a:lnTo>
                    <a:pt x="83" y="0"/>
                  </a:lnTo>
                  <a:lnTo>
                    <a:pt x="27" y="0"/>
                  </a:lnTo>
                  <a:lnTo>
                    <a:pt x="12" y="19"/>
                  </a:lnTo>
                  <a:lnTo>
                    <a:pt x="0" y="31"/>
                  </a:lnTo>
                  <a:lnTo>
                    <a:pt x="39" y="31"/>
                  </a:lnTo>
                  <a:lnTo>
                    <a:pt x="39" y="60"/>
                  </a:lnTo>
                  <a:lnTo>
                    <a:pt x="54" y="6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21" name="Freeform 23"/>
            <p:cNvSpPr>
              <a:spLocks/>
            </p:cNvSpPr>
            <p:nvPr/>
          </p:nvSpPr>
          <p:spPr bwMode="auto">
            <a:xfrm>
              <a:off x="3297" y="1232"/>
              <a:ext cx="50" cy="43"/>
            </a:xfrm>
            <a:custGeom>
              <a:avLst/>
              <a:gdLst>
                <a:gd name="T0" fmla="*/ 0 w 60"/>
                <a:gd name="T1" fmla="*/ 10 h 46"/>
                <a:gd name="T2" fmla="*/ 3 w 60"/>
                <a:gd name="T3" fmla="*/ 0 h 46"/>
                <a:gd name="T4" fmla="*/ 5 w 60"/>
                <a:gd name="T5" fmla="*/ 0 h 46"/>
                <a:gd name="T6" fmla="*/ 5 w 60"/>
                <a:gd name="T7" fmla="*/ 19 h 46"/>
                <a:gd name="T8" fmla="*/ 0 w 60"/>
                <a:gd name="T9" fmla="*/ 1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6"/>
                <a:gd name="T17" fmla="*/ 60 w 60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6">
                  <a:moveTo>
                    <a:pt x="0" y="25"/>
                  </a:moveTo>
                  <a:lnTo>
                    <a:pt x="19" y="0"/>
                  </a:lnTo>
                  <a:lnTo>
                    <a:pt x="60" y="0"/>
                  </a:lnTo>
                  <a:lnTo>
                    <a:pt x="60" y="4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22" name="Freeform 24"/>
            <p:cNvSpPr>
              <a:spLocks/>
            </p:cNvSpPr>
            <p:nvPr/>
          </p:nvSpPr>
          <p:spPr bwMode="auto">
            <a:xfrm>
              <a:off x="3436" y="1393"/>
              <a:ext cx="63" cy="74"/>
            </a:xfrm>
            <a:custGeom>
              <a:avLst/>
              <a:gdLst>
                <a:gd name="T0" fmla="*/ 9 w 71"/>
                <a:gd name="T1" fmla="*/ 32 h 79"/>
                <a:gd name="T2" fmla="*/ 11 w 71"/>
                <a:gd name="T3" fmla="*/ 22 h 79"/>
                <a:gd name="T4" fmla="*/ 14 w 71"/>
                <a:gd name="T5" fmla="*/ 22 h 79"/>
                <a:gd name="T6" fmla="*/ 14 w 71"/>
                <a:gd name="T7" fmla="*/ 17 h 79"/>
                <a:gd name="T8" fmla="*/ 11 w 71"/>
                <a:gd name="T9" fmla="*/ 11 h 79"/>
                <a:gd name="T10" fmla="*/ 9 w 71"/>
                <a:gd name="T11" fmla="*/ 7 h 79"/>
                <a:gd name="T12" fmla="*/ 4 w 71"/>
                <a:gd name="T13" fmla="*/ 0 h 79"/>
                <a:gd name="T14" fmla="*/ 0 w 71"/>
                <a:gd name="T15" fmla="*/ 7 h 79"/>
                <a:gd name="T16" fmla="*/ 6 w 71"/>
                <a:gd name="T17" fmla="*/ 17 h 79"/>
                <a:gd name="T18" fmla="*/ 9 w 71"/>
                <a:gd name="T19" fmla="*/ 32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79"/>
                <a:gd name="T32" fmla="*/ 71 w 71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79">
                  <a:moveTo>
                    <a:pt x="43" y="79"/>
                  </a:moveTo>
                  <a:lnTo>
                    <a:pt x="58" y="54"/>
                  </a:lnTo>
                  <a:lnTo>
                    <a:pt x="71" y="54"/>
                  </a:lnTo>
                  <a:lnTo>
                    <a:pt x="71" y="39"/>
                  </a:lnTo>
                  <a:lnTo>
                    <a:pt x="58" y="27"/>
                  </a:lnTo>
                  <a:lnTo>
                    <a:pt x="43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31" y="39"/>
                  </a:lnTo>
                  <a:lnTo>
                    <a:pt x="43" y="7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23" name="Freeform 25"/>
            <p:cNvSpPr>
              <a:spLocks/>
            </p:cNvSpPr>
            <p:nvPr/>
          </p:nvSpPr>
          <p:spPr bwMode="auto">
            <a:xfrm>
              <a:off x="3701" y="1522"/>
              <a:ext cx="120" cy="56"/>
            </a:xfrm>
            <a:custGeom>
              <a:avLst/>
              <a:gdLst>
                <a:gd name="T0" fmla="*/ 16 w 138"/>
                <a:gd name="T1" fmla="*/ 28 h 59"/>
                <a:gd name="T2" fmla="*/ 9 w 138"/>
                <a:gd name="T3" fmla="*/ 28 h 59"/>
                <a:gd name="T4" fmla="*/ 9 w 138"/>
                <a:gd name="T5" fmla="*/ 21 h 59"/>
                <a:gd name="T6" fmla="*/ 6 w 138"/>
                <a:gd name="T7" fmla="*/ 21 h 59"/>
                <a:gd name="T8" fmla="*/ 6 w 138"/>
                <a:gd name="T9" fmla="*/ 13 h 59"/>
                <a:gd name="T10" fmla="*/ 3 w 138"/>
                <a:gd name="T11" fmla="*/ 9 h 59"/>
                <a:gd name="T12" fmla="*/ 0 w 138"/>
                <a:gd name="T13" fmla="*/ 0 h 59"/>
                <a:gd name="T14" fmla="*/ 8 w 138"/>
                <a:gd name="T15" fmla="*/ 0 h 59"/>
                <a:gd name="T16" fmla="*/ 12 w 138"/>
                <a:gd name="T17" fmla="*/ 9 h 59"/>
                <a:gd name="T18" fmla="*/ 16 w 138"/>
                <a:gd name="T19" fmla="*/ 9 h 59"/>
                <a:gd name="T20" fmla="*/ 19 w 138"/>
                <a:gd name="T21" fmla="*/ 21 h 59"/>
                <a:gd name="T22" fmla="*/ 16 w 138"/>
                <a:gd name="T23" fmla="*/ 21 h 59"/>
                <a:gd name="T24" fmla="*/ 16 w 138"/>
                <a:gd name="T25" fmla="*/ 28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8"/>
                <a:gd name="T40" fmla="*/ 0 h 59"/>
                <a:gd name="T41" fmla="*/ 138 w 138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8" h="59">
                  <a:moveTo>
                    <a:pt x="113" y="59"/>
                  </a:moveTo>
                  <a:lnTo>
                    <a:pt x="65" y="59"/>
                  </a:lnTo>
                  <a:lnTo>
                    <a:pt x="65" y="42"/>
                  </a:lnTo>
                  <a:lnTo>
                    <a:pt x="38" y="42"/>
                  </a:lnTo>
                  <a:lnTo>
                    <a:pt x="38" y="27"/>
                  </a:lnTo>
                  <a:lnTo>
                    <a:pt x="15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86" y="11"/>
                  </a:lnTo>
                  <a:lnTo>
                    <a:pt x="113" y="11"/>
                  </a:lnTo>
                  <a:lnTo>
                    <a:pt x="138" y="42"/>
                  </a:lnTo>
                  <a:lnTo>
                    <a:pt x="113" y="42"/>
                  </a:lnTo>
                  <a:lnTo>
                    <a:pt x="113" y="5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24" name="Freeform 26"/>
            <p:cNvSpPr>
              <a:spLocks/>
            </p:cNvSpPr>
            <p:nvPr/>
          </p:nvSpPr>
          <p:spPr bwMode="auto">
            <a:xfrm>
              <a:off x="3759" y="1579"/>
              <a:ext cx="76" cy="49"/>
            </a:xfrm>
            <a:custGeom>
              <a:avLst/>
              <a:gdLst>
                <a:gd name="T0" fmla="*/ 8 w 86"/>
                <a:gd name="T1" fmla="*/ 12 h 52"/>
                <a:gd name="T2" fmla="*/ 10 w 86"/>
                <a:gd name="T3" fmla="*/ 18 h 52"/>
                <a:gd name="T4" fmla="*/ 12 w 86"/>
                <a:gd name="T5" fmla="*/ 23 h 52"/>
                <a:gd name="T6" fmla="*/ 15 w 86"/>
                <a:gd name="T7" fmla="*/ 23 h 52"/>
                <a:gd name="T8" fmla="*/ 12 w 86"/>
                <a:gd name="T9" fmla="*/ 12 h 52"/>
                <a:gd name="T10" fmla="*/ 10 w 86"/>
                <a:gd name="T11" fmla="*/ 12 h 52"/>
                <a:gd name="T12" fmla="*/ 10 w 86"/>
                <a:gd name="T13" fmla="*/ 8 h 52"/>
                <a:gd name="T14" fmla="*/ 8 w 86"/>
                <a:gd name="T15" fmla="*/ 0 h 52"/>
                <a:gd name="T16" fmla="*/ 0 w 86"/>
                <a:gd name="T17" fmla="*/ 0 h 52"/>
                <a:gd name="T18" fmla="*/ 4 w 86"/>
                <a:gd name="T19" fmla="*/ 12 h 52"/>
                <a:gd name="T20" fmla="*/ 8 w 86"/>
                <a:gd name="T21" fmla="*/ 12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52"/>
                <a:gd name="T35" fmla="*/ 86 w 86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52">
                  <a:moveTo>
                    <a:pt x="46" y="27"/>
                  </a:moveTo>
                  <a:lnTo>
                    <a:pt x="58" y="39"/>
                  </a:lnTo>
                  <a:lnTo>
                    <a:pt x="69" y="52"/>
                  </a:lnTo>
                  <a:lnTo>
                    <a:pt x="86" y="52"/>
                  </a:lnTo>
                  <a:lnTo>
                    <a:pt x="69" y="27"/>
                  </a:lnTo>
                  <a:lnTo>
                    <a:pt x="58" y="27"/>
                  </a:lnTo>
                  <a:lnTo>
                    <a:pt x="58" y="12"/>
                  </a:lnTo>
                  <a:lnTo>
                    <a:pt x="46" y="0"/>
                  </a:lnTo>
                  <a:lnTo>
                    <a:pt x="0" y="0"/>
                  </a:lnTo>
                  <a:lnTo>
                    <a:pt x="19" y="27"/>
                  </a:lnTo>
                  <a:lnTo>
                    <a:pt x="46" y="27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25" name="Freeform 27"/>
            <p:cNvSpPr>
              <a:spLocks/>
            </p:cNvSpPr>
            <p:nvPr/>
          </p:nvSpPr>
          <p:spPr bwMode="auto">
            <a:xfrm>
              <a:off x="3801" y="1563"/>
              <a:ext cx="97" cy="78"/>
            </a:xfrm>
            <a:custGeom>
              <a:avLst/>
              <a:gdLst>
                <a:gd name="T0" fmla="*/ 10 w 111"/>
                <a:gd name="T1" fmla="*/ 0 h 82"/>
                <a:gd name="T2" fmla="*/ 8 w 111"/>
                <a:gd name="T3" fmla="*/ 10 h 82"/>
                <a:gd name="T4" fmla="*/ 6 w 111"/>
                <a:gd name="T5" fmla="*/ 10 h 82"/>
                <a:gd name="T6" fmla="*/ 3 w 111"/>
                <a:gd name="T7" fmla="*/ 0 h 82"/>
                <a:gd name="T8" fmla="*/ 0 w 111"/>
                <a:gd name="T9" fmla="*/ 0 h 82"/>
                <a:gd name="T10" fmla="*/ 0 w 111"/>
                <a:gd name="T11" fmla="*/ 10 h 82"/>
                <a:gd name="T12" fmla="*/ 3 w 111"/>
                <a:gd name="T13" fmla="*/ 13 h 82"/>
                <a:gd name="T14" fmla="*/ 3 w 111"/>
                <a:gd name="T15" fmla="*/ 22 h 82"/>
                <a:gd name="T16" fmla="*/ 3 w 111"/>
                <a:gd name="T17" fmla="*/ 22 h 82"/>
                <a:gd name="T18" fmla="*/ 6 w 111"/>
                <a:gd name="T19" fmla="*/ 32 h 82"/>
                <a:gd name="T20" fmla="*/ 10 w 111"/>
                <a:gd name="T21" fmla="*/ 27 h 82"/>
                <a:gd name="T22" fmla="*/ 10 w 111"/>
                <a:gd name="T23" fmla="*/ 32 h 82"/>
                <a:gd name="T24" fmla="*/ 15 w 111"/>
                <a:gd name="T25" fmla="*/ 41 h 82"/>
                <a:gd name="T26" fmla="*/ 13 w 111"/>
                <a:gd name="T27" fmla="*/ 32 h 82"/>
                <a:gd name="T28" fmla="*/ 15 w 111"/>
                <a:gd name="T29" fmla="*/ 32 h 82"/>
                <a:gd name="T30" fmla="*/ 15 w 111"/>
                <a:gd name="T31" fmla="*/ 22 h 82"/>
                <a:gd name="T32" fmla="*/ 17 w 111"/>
                <a:gd name="T33" fmla="*/ 13 h 82"/>
                <a:gd name="T34" fmla="*/ 13 w 111"/>
                <a:gd name="T35" fmla="*/ 10 h 82"/>
                <a:gd name="T36" fmla="*/ 10 w 111"/>
                <a:gd name="T37" fmla="*/ 0 h 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82"/>
                <a:gd name="T59" fmla="*/ 111 w 111"/>
                <a:gd name="T60" fmla="*/ 82 h 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82">
                  <a:moveTo>
                    <a:pt x="71" y="0"/>
                  </a:moveTo>
                  <a:lnTo>
                    <a:pt x="50" y="15"/>
                  </a:lnTo>
                  <a:lnTo>
                    <a:pt x="38" y="1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1" y="27"/>
                  </a:lnTo>
                  <a:lnTo>
                    <a:pt x="11" y="42"/>
                  </a:lnTo>
                  <a:lnTo>
                    <a:pt x="23" y="42"/>
                  </a:lnTo>
                  <a:lnTo>
                    <a:pt x="38" y="65"/>
                  </a:lnTo>
                  <a:lnTo>
                    <a:pt x="71" y="54"/>
                  </a:lnTo>
                  <a:lnTo>
                    <a:pt x="71" y="65"/>
                  </a:lnTo>
                  <a:lnTo>
                    <a:pt x="98" y="82"/>
                  </a:lnTo>
                  <a:lnTo>
                    <a:pt x="83" y="65"/>
                  </a:lnTo>
                  <a:lnTo>
                    <a:pt x="98" y="65"/>
                  </a:lnTo>
                  <a:lnTo>
                    <a:pt x="98" y="42"/>
                  </a:lnTo>
                  <a:lnTo>
                    <a:pt x="111" y="27"/>
                  </a:lnTo>
                  <a:lnTo>
                    <a:pt x="83" y="1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26" name="Freeform 28"/>
            <p:cNvSpPr>
              <a:spLocks/>
            </p:cNvSpPr>
            <p:nvPr/>
          </p:nvSpPr>
          <p:spPr bwMode="auto">
            <a:xfrm>
              <a:off x="3801" y="1232"/>
              <a:ext cx="733" cy="346"/>
            </a:xfrm>
            <a:custGeom>
              <a:avLst/>
              <a:gdLst>
                <a:gd name="T0" fmla="*/ 121 w 841"/>
                <a:gd name="T1" fmla="*/ 72 h 370"/>
                <a:gd name="T2" fmla="*/ 119 w 841"/>
                <a:gd name="T3" fmla="*/ 82 h 370"/>
                <a:gd name="T4" fmla="*/ 112 w 841"/>
                <a:gd name="T5" fmla="*/ 98 h 370"/>
                <a:gd name="T6" fmla="*/ 110 w 841"/>
                <a:gd name="T7" fmla="*/ 121 h 370"/>
                <a:gd name="T8" fmla="*/ 105 w 841"/>
                <a:gd name="T9" fmla="*/ 126 h 370"/>
                <a:gd name="T10" fmla="*/ 90 w 841"/>
                <a:gd name="T11" fmla="*/ 121 h 370"/>
                <a:gd name="T12" fmla="*/ 87 w 841"/>
                <a:gd name="T13" fmla="*/ 132 h 370"/>
                <a:gd name="T14" fmla="*/ 80 w 841"/>
                <a:gd name="T15" fmla="*/ 132 h 370"/>
                <a:gd name="T16" fmla="*/ 74 w 841"/>
                <a:gd name="T17" fmla="*/ 145 h 370"/>
                <a:gd name="T18" fmla="*/ 69 w 841"/>
                <a:gd name="T19" fmla="*/ 138 h 370"/>
                <a:gd name="T20" fmla="*/ 64 w 841"/>
                <a:gd name="T21" fmla="*/ 126 h 370"/>
                <a:gd name="T22" fmla="*/ 51 w 841"/>
                <a:gd name="T23" fmla="*/ 121 h 370"/>
                <a:gd name="T24" fmla="*/ 31 w 841"/>
                <a:gd name="T25" fmla="*/ 106 h 370"/>
                <a:gd name="T26" fmla="*/ 32 w 841"/>
                <a:gd name="T27" fmla="*/ 145 h 370"/>
                <a:gd name="T28" fmla="*/ 24 w 841"/>
                <a:gd name="T29" fmla="*/ 132 h 370"/>
                <a:gd name="T30" fmla="*/ 22 w 841"/>
                <a:gd name="T31" fmla="*/ 132 h 370"/>
                <a:gd name="T32" fmla="*/ 21 w 841"/>
                <a:gd name="T33" fmla="*/ 126 h 370"/>
                <a:gd name="T34" fmla="*/ 18 w 841"/>
                <a:gd name="T35" fmla="*/ 111 h 370"/>
                <a:gd name="T36" fmla="*/ 18 w 841"/>
                <a:gd name="T37" fmla="*/ 98 h 370"/>
                <a:gd name="T38" fmla="*/ 22 w 841"/>
                <a:gd name="T39" fmla="*/ 88 h 370"/>
                <a:gd name="T40" fmla="*/ 14 w 841"/>
                <a:gd name="T41" fmla="*/ 82 h 370"/>
                <a:gd name="T42" fmla="*/ 6 w 841"/>
                <a:gd name="T43" fmla="*/ 77 h 370"/>
                <a:gd name="T44" fmla="*/ 3 w 841"/>
                <a:gd name="T45" fmla="*/ 72 h 370"/>
                <a:gd name="T46" fmla="*/ 3 w 841"/>
                <a:gd name="T47" fmla="*/ 50 h 370"/>
                <a:gd name="T48" fmla="*/ 6 w 841"/>
                <a:gd name="T49" fmla="*/ 54 h 370"/>
                <a:gd name="T50" fmla="*/ 6 w 841"/>
                <a:gd name="T51" fmla="*/ 44 h 370"/>
                <a:gd name="T52" fmla="*/ 12 w 841"/>
                <a:gd name="T53" fmla="*/ 38 h 370"/>
                <a:gd name="T54" fmla="*/ 18 w 841"/>
                <a:gd name="T55" fmla="*/ 38 h 370"/>
                <a:gd name="T56" fmla="*/ 22 w 841"/>
                <a:gd name="T57" fmla="*/ 44 h 370"/>
                <a:gd name="T58" fmla="*/ 28 w 841"/>
                <a:gd name="T59" fmla="*/ 44 h 370"/>
                <a:gd name="T60" fmla="*/ 37 w 841"/>
                <a:gd name="T61" fmla="*/ 44 h 370"/>
                <a:gd name="T62" fmla="*/ 43 w 841"/>
                <a:gd name="T63" fmla="*/ 38 h 370"/>
                <a:gd name="T64" fmla="*/ 39 w 841"/>
                <a:gd name="T65" fmla="*/ 26 h 370"/>
                <a:gd name="T66" fmla="*/ 39 w 841"/>
                <a:gd name="T67" fmla="*/ 21 h 370"/>
                <a:gd name="T68" fmla="*/ 37 w 841"/>
                <a:gd name="T69" fmla="*/ 16 h 370"/>
                <a:gd name="T70" fmla="*/ 41 w 841"/>
                <a:gd name="T71" fmla="*/ 11 h 370"/>
                <a:gd name="T72" fmla="*/ 58 w 841"/>
                <a:gd name="T73" fmla="*/ 7 h 370"/>
                <a:gd name="T74" fmla="*/ 64 w 841"/>
                <a:gd name="T75" fmla="*/ 0 h 370"/>
                <a:gd name="T76" fmla="*/ 66 w 841"/>
                <a:gd name="T77" fmla="*/ 11 h 370"/>
                <a:gd name="T78" fmla="*/ 74 w 841"/>
                <a:gd name="T79" fmla="*/ 11 h 370"/>
                <a:gd name="T80" fmla="*/ 76 w 841"/>
                <a:gd name="T81" fmla="*/ 16 h 370"/>
                <a:gd name="T82" fmla="*/ 84 w 841"/>
                <a:gd name="T83" fmla="*/ 11 h 370"/>
                <a:gd name="T84" fmla="*/ 97 w 841"/>
                <a:gd name="T85" fmla="*/ 44 h 370"/>
                <a:gd name="T86" fmla="*/ 101 w 841"/>
                <a:gd name="T87" fmla="*/ 44 h 370"/>
                <a:gd name="T88" fmla="*/ 116 w 841"/>
                <a:gd name="T89" fmla="*/ 54 h 370"/>
                <a:gd name="T90" fmla="*/ 121 w 841"/>
                <a:gd name="T91" fmla="*/ 54 h 370"/>
                <a:gd name="T92" fmla="*/ 124 w 841"/>
                <a:gd name="T93" fmla="*/ 67 h 3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41"/>
                <a:gd name="T142" fmla="*/ 0 h 370"/>
                <a:gd name="T143" fmla="*/ 841 w 841"/>
                <a:gd name="T144" fmla="*/ 370 h 3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41" h="370">
                  <a:moveTo>
                    <a:pt x="841" y="171"/>
                  </a:moveTo>
                  <a:lnTo>
                    <a:pt x="824" y="182"/>
                  </a:lnTo>
                  <a:lnTo>
                    <a:pt x="824" y="209"/>
                  </a:lnTo>
                  <a:lnTo>
                    <a:pt x="812" y="209"/>
                  </a:lnTo>
                  <a:lnTo>
                    <a:pt x="772" y="209"/>
                  </a:lnTo>
                  <a:lnTo>
                    <a:pt x="772" y="249"/>
                  </a:lnTo>
                  <a:lnTo>
                    <a:pt x="741" y="270"/>
                  </a:lnTo>
                  <a:lnTo>
                    <a:pt x="753" y="309"/>
                  </a:lnTo>
                  <a:lnTo>
                    <a:pt x="753" y="338"/>
                  </a:lnTo>
                  <a:lnTo>
                    <a:pt x="724" y="322"/>
                  </a:lnTo>
                  <a:lnTo>
                    <a:pt x="641" y="322"/>
                  </a:lnTo>
                  <a:lnTo>
                    <a:pt x="612" y="309"/>
                  </a:lnTo>
                  <a:lnTo>
                    <a:pt x="612" y="322"/>
                  </a:lnTo>
                  <a:lnTo>
                    <a:pt x="597" y="338"/>
                  </a:lnTo>
                  <a:lnTo>
                    <a:pt x="553" y="322"/>
                  </a:lnTo>
                  <a:lnTo>
                    <a:pt x="553" y="338"/>
                  </a:lnTo>
                  <a:lnTo>
                    <a:pt x="541" y="353"/>
                  </a:lnTo>
                  <a:lnTo>
                    <a:pt x="513" y="370"/>
                  </a:lnTo>
                  <a:lnTo>
                    <a:pt x="468" y="370"/>
                  </a:lnTo>
                  <a:lnTo>
                    <a:pt x="468" y="353"/>
                  </a:lnTo>
                  <a:lnTo>
                    <a:pt x="453" y="353"/>
                  </a:lnTo>
                  <a:lnTo>
                    <a:pt x="442" y="322"/>
                  </a:lnTo>
                  <a:lnTo>
                    <a:pt x="413" y="297"/>
                  </a:lnTo>
                  <a:lnTo>
                    <a:pt x="353" y="309"/>
                  </a:lnTo>
                  <a:lnTo>
                    <a:pt x="271" y="249"/>
                  </a:lnTo>
                  <a:lnTo>
                    <a:pt x="211" y="270"/>
                  </a:lnTo>
                  <a:lnTo>
                    <a:pt x="242" y="370"/>
                  </a:lnTo>
                  <a:lnTo>
                    <a:pt x="223" y="370"/>
                  </a:lnTo>
                  <a:lnTo>
                    <a:pt x="182" y="338"/>
                  </a:lnTo>
                  <a:lnTo>
                    <a:pt x="171" y="338"/>
                  </a:lnTo>
                  <a:lnTo>
                    <a:pt x="154" y="353"/>
                  </a:lnTo>
                  <a:lnTo>
                    <a:pt x="154" y="338"/>
                  </a:lnTo>
                  <a:lnTo>
                    <a:pt x="154" y="322"/>
                  </a:lnTo>
                  <a:lnTo>
                    <a:pt x="138" y="322"/>
                  </a:lnTo>
                  <a:lnTo>
                    <a:pt x="111" y="282"/>
                  </a:lnTo>
                  <a:lnTo>
                    <a:pt x="123" y="282"/>
                  </a:lnTo>
                  <a:lnTo>
                    <a:pt x="111" y="270"/>
                  </a:lnTo>
                  <a:lnTo>
                    <a:pt x="123" y="249"/>
                  </a:lnTo>
                  <a:lnTo>
                    <a:pt x="182" y="249"/>
                  </a:lnTo>
                  <a:lnTo>
                    <a:pt x="154" y="226"/>
                  </a:lnTo>
                  <a:lnTo>
                    <a:pt x="123" y="209"/>
                  </a:lnTo>
                  <a:lnTo>
                    <a:pt x="98" y="209"/>
                  </a:lnTo>
                  <a:lnTo>
                    <a:pt x="50" y="226"/>
                  </a:lnTo>
                  <a:lnTo>
                    <a:pt x="38" y="197"/>
                  </a:lnTo>
                  <a:lnTo>
                    <a:pt x="11" y="197"/>
                  </a:lnTo>
                  <a:lnTo>
                    <a:pt x="11" y="182"/>
                  </a:lnTo>
                  <a:lnTo>
                    <a:pt x="0" y="171"/>
                  </a:lnTo>
                  <a:lnTo>
                    <a:pt x="11" y="126"/>
                  </a:lnTo>
                  <a:lnTo>
                    <a:pt x="23" y="138"/>
                  </a:lnTo>
                  <a:lnTo>
                    <a:pt x="38" y="138"/>
                  </a:lnTo>
                  <a:lnTo>
                    <a:pt x="23" y="111"/>
                  </a:lnTo>
                  <a:lnTo>
                    <a:pt x="38" y="111"/>
                  </a:lnTo>
                  <a:lnTo>
                    <a:pt x="71" y="98"/>
                  </a:lnTo>
                  <a:lnTo>
                    <a:pt x="83" y="98"/>
                  </a:lnTo>
                  <a:lnTo>
                    <a:pt x="98" y="86"/>
                  </a:lnTo>
                  <a:lnTo>
                    <a:pt x="123" y="98"/>
                  </a:lnTo>
                  <a:lnTo>
                    <a:pt x="154" y="126"/>
                  </a:lnTo>
                  <a:lnTo>
                    <a:pt x="154" y="111"/>
                  </a:lnTo>
                  <a:lnTo>
                    <a:pt x="171" y="111"/>
                  </a:lnTo>
                  <a:lnTo>
                    <a:pt x="194" y="111"/>
                  </a:lnTo>
                  <a:lnTo>
                    <a:pt x="223" y="111"/>
                  </a:lnTo>
                  <a:lnTo>
                    <a:pt x="253" y="111"/>
                  </a:lnTo>
                  <a:lnTo>
                    <a:pt x="282" y="111"/>
                  </a:lnTo>
                  <a:lnTo>
                    <a:pt x="294" y="98"/>
                  </a:lnTo>
                  <a:lnTo>
                    <a:pt x="253" y="86"/>
                  </a:lnTo>
                  <a:lnTo>
                    <a:pt x="271" y="67"/>
                  </a:lnTo>
                  <a:lnTo>
                    <a:pt x="253" y="67"/>
                  </a:lnTo>
                  <a:lnTo>
                    <a:pt x="271" y="55"/>
                  </a:lnTo>
                  <a:lnTo>
                    <a:pt x="271" y="38"/>
                  </a:lnTo>
                  <a:lnTo>
                    <a:pt x="253" y="38"/>
                  </a:lnTo>
                  <a:lnTo>
                    <a:pt x="253" y="27"/>
                  </a:lnTo>
                  <a:lnTo>
                    <a:pt x="282" y="27"/>
                  </a:lnTo>
                  <a:lnTo>
                    <a:pt x="353" y="15"/>
                  </a:lnTo>
                  <a:lnTo>
                    <a:pt x="394" y="15"/>
                  </a:lnTo>
                  <a:lnTo>
                    <a:pt x="394" y="0"/>
                  </a:lnTo>
                  <a:lnTo>
                    <a:pt x="442" y="0"/>
                  </a:lnTo>
                  <a:lnTo>
                    <a:pt x="453" y="15"/>
                  </a:lnTo>
                  <a:lnTo>
                    <a:pt x="453" y="27"/>
                  </a:lnTo>
                  <a:lnTo>
                    <a:pt x="482" y="27"/>
                  </a:lnTo>
                  <a:lnTo>
                    <a:pt x="513" y="27"/>
                  </a:lnTo>
                  <a:lnTo>
                    <a:pt x="513" y="38"/>
                  </a:lnTo>
                  <a:lnTo>
                    <a:pt x="526" y="38"/>
                  </a:lnTo>
                  <a:lnTo>
                    <a:pt x="553" y="27"/>
                  </a:lnTo>
                  <a:lnTo>
                    <a:pt x="568" y="27"/>
                  </a:lnTo>
                  <a:lnTo>
                    <a:pt x="612" y="55"/>
                  </a:lnTo>
                  <a:lnTo>
                    <a:pt x="668" y="111"/>
                  </a:lnTo>
                  <a:lnTo>
                    <a:pt x="685" y="98"/>
                  </a:lnTo>
                  <a:lnTo>
                    <a:pt x="697" y="111"/>
                  </a:lnTo>
                  <a:lnTo>
                    <a:pt x="741" y="111"/>
                  </a:lnTo>
                  <a:lnTo>
                    <a:pt x="797" y="138"/>
                  </a:lnTo>
                  <a:lnTo>
                    <a:pt x="812" y="149"/>
                  </a:lnTo>
                  <a:lnTo>
                    <a:pt x="824" y="138"/>
                  </a:lnTo>
                  <a:lnTo>
                    <a:pt x="841" y="149"/>
                  </a:lnTo>
                  <a:lnTo>
                    <a:pt x="841" y="171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27" name="Freeform 29"/>
            <p:cNvSpPr>
              <a:spLocks/>
            </p:cNvSpPr>
            <p:nvPr/>
          </p:nvSpPr>
          <p:spPr bwMode="auto">
            <a:xfrm>
              <a:off x="3985" y="1467"/>
              <a:ext cx="352" cy="215"/>
            </a:xfrm>
            <a:custGeom>
              <a:avLst/>
              <a:gdLst>
                <a:gd name="T0" fmla="*/ 41 w 403"/>
                <a:gd name="T1" fmla="*/ 80 h 231"/>
                <a:gd name="T2" fmla="*/ 41 w 403"/>
                <a:gd name="T3" fmla="*/ 74 h 231"/>
                <a:gd name="T4" fmla="*/ 36 w 403"/>
                <a:gd name="T5" fmla="*/ 69 h 231"/>
                <a:gd name="T6" fmla="*/ 26 w 403"/>
                <a:gd name="T7" fmla="*/ 53 h 231"/>
                <a:gd name="T8" fmla="*/ 24 w 403"/>
                <a:gd name="T9" fmla="*/ 44 h 231"/>
                <a:gd name="T10" fmla="*/ 17 w 403"/>
                <a:gd name="T11" fmla="*/ 44 h 231"/>
                <a:gd name="T12" fmla="*/ 15 w 403"/>
                <a:gd name="T13" fmla="*/ 32 h 231"/>
                <a:gd name="T14" fmla="*/ 10 w 403"/>
                <a:gd name="T15" fmla="*/ 26 h 231"/>
                <a:gd name="T16" fmla="*/ 9 w 403"/>
                <a:gd name="T17" fmla="*/ 26 h 231"/>
                <a:gd name="T18" fmla="*/ 6 w 403"/>
                <a:gd name="T19" fmla="*/ 37 h 231"/>
                <a:gd name="T20" fmla="*/ 6 w 403"/>
                <a:gd name="T21" fmla="*/ 44 h 231"/>
                <a:gd name="T22" fmla="*/ 4 w 403"/>
                <a:gd name="T23" fmla="*/ 44 h 231"/>
                <a:gd name="T24" fmla="*/ 0 w 403"/>
                <a:gd name="T25" fmla="*/ 7 h 231"/>
                <a:gd name="T26" fmla="*/ 9 w 403"/>
                <a:gd name="T27" fmla="*/ 0 h 231"/>
                <a:gd name="T28" fmla="*/ 21 w 403"/>
                <a:gd name="T29" fmla="*/ 22 h 231"/>
                <a:gd name="T30" fmla="*/ 30 w 403"/>
                <a:gd name="T31" fmla="*/ 17 h 231"/>
                <a:gd name="T32" fmla="*/ 34 w 403"/>
                <a:gd name="T33" fmla="*/ 26 h 231"/>
                <a:gd name="T34" fmla="*/ 36 w 403"/>
                <a:gd name="T35" fmla="*/ 37 h 231"/>
                <a:gd name="T36" fmla="*/ 39 w 403"/>
                <a:gd name="T37" fmla="*/ 37 h 231"/>
                <a:gd name="T38" fmla="*/ 39 w 403"/>
                <a:gd name="T39" fmla="*/ 44 h 231"/>
                <a:gd name="T40" fmla="*/ 45 w 403"/>
                <a:gd name="T41" fmla="*/ 44 h 231"/>
                <a:gd name="T42" fmla="*/ 51 w 403"/>
                <a:gd name="T43" fmla="*/ 37 h 231"/>
                <a:gd name="T44" fmla="*/ 54 w 403"/>
                <a:gd name="T45" fmla="*/ 44 h 231"/>
                <a:gd name="T46" fmla="*/ 54 w 403"/>
                <a:gd name="T47" fmla="*/ 37 h 231"/>
                <a:gd name="T48" fmla="*/ 60 w 403"/>
                <a:gd name="T49" fmla="*/ 48 h 231"/>
                <a:gd name="T50" fmla="*/ 56 w 403"/>
                <a:gd name="T51" fmla="*/ 53 h 231"/>
                <a:gd name="T52" fmla="*/ 52 w 403"/>
                <a:gd name="T53" fmla="*/ 53 h 231"/>
                <a:gd name="T54" fmla="*/ 52 w 403"/>
                <a:gd name="T55" fmla="*/ 44 h 231"/>
                <a:gd name="T56" fmla="*/ 47 w 403"/>
                <a:gd name="T57" fmla="*/ 48 h 231"/>
                <a:gd name="T58" fmla="*/ 47 w 403"/>
                <a:gd name="T59" fmla="*/ 58 h 231"/>
                <a:gd name="T60" fmla="*/ 42 w 403"/>
                <a:gd name="T61" fmla="*/ 58 h 231"/>
                <a:gd name="T62" fmla="*/ 45 w 403"/>
                <a:gd name="T63" fmla="*/ 61 h 231"/>
                <a:gd name="T64" fmla="*/ 47 w 403"/>
                <a:gd name="T65" fmla="*/ 74 h 231"/>
                <a:gd name="T66" fmla="*/ 45 w 403"/>
                <a:gd name="T67" fmla="*/ 85 h 231"/>
                <a:gd name="T68" fmla="*/ 41 w 403"/>
                <a:gd name="T69" fmla="*/ 80 h 2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03"/>
                <a:gd name="T106" fmla="*/ 0 h 231"/>
                <a:gd name="T107" fmla="*/ 403 w 403"/>
                <a:gd name="T108" fmla="*/ 231 h 2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03" h="231">
                  <a:moveTo>
                    <a:pt x="271" y="217"/>
                  </a:moveTo>
                  <a:lnTo>
                    <a:pt x="271" y="202"/>
                  </a:lnTo>
                  <a:lnTo>
                    <a:pt x="242" y="186"/>
                  </a:lnTo>
                  <a:lnTo>
                    <a:pt x="171" y="146"/>
                  </a:lnTo>
                  <a:lnTo>
                    <a:pt x="160" y="119"/>
                  </a:lnTo>
                  <a:lnTo>
                    <a:pt x="115" y="119"/>
                  </a:lnTo>
                  <a:lnTo>
                    <a:pt x="98" y="87"/>
                  </a:lnTo>
                  <a:lnTo>
                    <a:pt x="71" y="71"/>
                  </a:lnTo>
                  <a:lnTo>
                    <a:pt x="60" y="71"/>
                  </a:lnTo>
                  <a:lnTo>
                    <a:pt x="42" y="102"/>
                  </a:lnTo>
                  <a:lnTo>
                    <a:pt x="42" y="119"/>
                  </a:lnTo>
                  <a:lnTo>
                    <a:pt x="31" y="119"/>
                  </a:lnTo>
                  <a:lnTo>
                    <a:pt x="0" y="19"/>
                  </a:lnTo>
                  <a:lnTo>
                    <a:pt x="60" y="0"/>
                  </a:lnTo>
                  <a:lnTo>
                    <a:pt x="142" y="60"/>
                  </a:lnTo>
                  <a:lnTo>
                    <a:pt x="204" y="46"/>
                  </a:lnTo>
                  <a:lnTo>
                    <a:pt x="231" y="71"/>
                  </a:lnTo>
                  <a:lnTo>
                    <a:pt x="242" y="102"/>
                  </a:lnTo>
                  <a:lnTo>
                    <a:pt x="259" y="102"/>
                  </a:lnTo>
                  <a:lnTo>
                    <a:pt x="259" y="119"/>
                  </a:lnTo>
                  <a:lnTo>
                    <a:pt x="304" y="119"/>
                  </a:lnTo>
                  <a:lnTo>
                    <a:pt x="330" y="102"/>
                  </a:lnTo>
                  <a:lnTo>
                    <a:pt x="359" y="119"/>
                  </a:lnTo>
                  <a:lnTo>
                    <a:pt x="359" y="102"/>
                  </a:lnTo>
                  <a:lnTo>
                    <a:pt x="403" y="131"/>
                  </a:lnTo>
                  <a:lnTo>
                    <a:pt x="371" y="146"/>
                  </a:lnTo>
                  <a:lnTo>
                    <a:pt x="342" y="146"/>
                  </a:lnTo>
                  <a:lnTo>
                    <a:pt x="342" y="119"/>
                  </a:lnTo>
                  <a:lnTo>
                    <a:pt x="315" y="131"/>
                  </a:lnTo>
                  <a:lnTo>
                    <a:pt x="315" y="158"/>
                  </a:lnTo>
                  <a:lnTo>
                    <a:pt x="282" y="158"/>
                  </a:lnTo>
                  <a:lnTo>
                    <a:pt x="304" y="169"/>
                  </a:lnTo>
                  <a:lnTo>
                    <a:pt x="315" y="202"/>
                  </a:lnTo>
                  <a:lnTo>
                    <a:pt x="304" y="231"/>
                  </a:lnTo>
                  <a:lnTo>
                    <a:pt x="271" y="217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28" name="Freeform 30"/>
            <p:cNvSpPr>
              <a:spLocks/>
            </p:cNvSpPr>
            <p:nvPr/>
          </p:nvSpPr>
          <p:spPr bwMode="auto">
            <a:xfrm>
              <a:off x="4233" y="1579"/>
              <a:ext cx="153" cy="105"/>
            </a:xfrm>
            <a:custGeom>
              <a:avLst/>
              <a:gdLst>
                <a:gd name="T0" fmla="*/ 4 w 175"/>
                <a:gd name="T1" fmla="*/ 46 h 112"/>
                <a:gd name="T2" fmla="*/ 3 w 175"/>
                <a:gd name="T3" fmla="*/ 46 h 112"/>
                <a:gd name="T4" fmla="*/ 4 w 175"/>
                <a:gd name="T5" fmla="*/ 34 h 112"/>
                <a:gd name="T6" fmla="*/ 3 w 175"/>
                <a:gd name="T7" fmla="*/ 21 h 112"/>
                <a:gd name="T8" fmla="*/ 0 w 175"/>
                <a:gd name="T9" fmla="*/ 17 h 112"/>
                <a:gd name="T10" fmla="*/ 4 w 175"/>
                <a:gd name="T11" fmla="*/ 17 h 112"/>
                <a:gd name="T12" fmla="*/ 4 w 175"/>
                <a:gd name="T13" fmla="*/ 11 h 112"/>
                <a:gd name="T14" fmla="*/ 4 w 175"/>
                <a:gd name="T15" fmla="*/ 8 h 112"/>
                <a:gd name="T16" fmla="*/ 9 w 175"/>
                <a:gd name="T17" fmla="*/ 0 h 112"/>
                <a:gd name="T18" fmla="*/ 9 w 175"/>
                <a:gd name="T19" fmla="*/ 11 h 112"/>
                <a:gd name="T20" fmla="*/ 11 w 175"/>
                <a:gd name="T21" fmla="*/ 11 h 112"/>
                <a:gd name="T22" fmla="*/ 9 w 175"/>
                <a:gd name="T23" fmla="*/ 11 h 112"/>
                <a:gd name="T24" fmla="*/ 7 w 175"/>
                <a:gd name="T25" fmla="*/ 11 h 112"/>
                <a:gd name="T26" fmla="*/ 7 w 175"/>
                <a:gd name="T27" fmla="*/ 17 h 112"/>
                <a:gd name="T28" fmla="*/ 13 w 175"/>
                <a:gd name="T29" fmla="*/ 17 h 112"/>
                <a:gd name="T30" fmla="*/ 15 w 175"/>
                <a:gd name="T31" fmla="*/ 21 h 112"/>
                <a:gd name="T32" fmla="*/ 23 w 175"/>
                <a:gd name="T33" fmla="*/ 17 h 112"/>
                <a:gd name="T34" fmla="*/ 23 w 175"/>
                <a:gd name="T35" fmla="*/ 21 h 112"/>
                <a:gd name="T36" fmla="*/ 24 w 175"/>
                <a:gd name="T37" fmla="*/ 28 h 112"/>
                <a:gd name="T38" fmla="*/ 26 w 175"/>
                <a:gd name="T39" fmla="*/ 28 h 112"/>
                <a:gd name="T40" fmla="*/ 26 w 175"/>
                <a:gd name="T41" fmla="*/ 40 h 112"/>
                <a:gd name="T42" fmla="*/ 23 w 175"/>
                <a:gd name="T43" fmla="*/ 40 h 112"/>
                <a:gd name="T44" fmla="*/ 18 w 175"/>
                <a:gd name="T45" fmla="*/ 46 h 112"/>
                <a:gd name="T46" fmla="*/ 15 w 175"/>
                <a:gd name="T47" fmla="*/ 34 h 112"/>
                <a:gd name="T48" fmla="*/ 13 w 175"/>
                <a:gd name="T49" fmla="*/ 28 h 112"/>
                <a:gd name="T50" fmla="*/ 11 w 175"/>
                <a:gd name="T51" fmla="*/ 40 h 112"/>
                <a:gd name="T52" fmla="*/ 9 w 175"/>
                <a:gd name="T53" fmla="*/ 40 h 112"/>
                <a:gd name="T54" fmla="*/ 4 w 175"/>
                <a:gd name="T55" fmla="*/ 46 h 1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5"/>
                <a:gd name="T85" fmla="*/ 0 h 112"/>
                <a:gd name="T86" fmla="*/ 175 w 175"/>
                <a:gd name="T87" fmla="*/ 112 h 1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5" h="112">
                  <a:moveTo>
                    <a:pt x="31" y="112"/>
                  </a:moveTo>
                  <a:lnTo>
                    <a:pt x="20" y="112"/>
                  </a:lnTo>
                  <a:lnTo>
                    <a:pt x="31" y="83"/>
                  </a:lnTo>
                  <a:lnTo>
                    <a:pt x="20" y="50"/>
                  </a:lnTo>
                  <a:lnTo>
                    <a:pt x="0" y="39"/>
                  </a:lnTo>
                  <a:lnTo>
                    <a:pt x="31" y="39"/>
                  </a:lnTo>
                  <a:lnTo>
                    <a:pt x="31" y="27"/>
                  </a:lnTo>
                  <a:lnTo>
                    <a:pt x="31" y="12"/>
                  </a:lnTo>
                  <a:lnTo>
                    <a:pt x="60" y="0"/>
                  </a:lnTo>
                  <a:lnTo>
                    <a:pt x="60" y="27"/>
                  </a:lnTo>
                  <a:lnTo>
                    <a:pt x="75" y="27"/>
                  </a:lnTo>
                  <a:lnTo>
                    <a:pt x="60" y="27"/>
                  </a:lnTo>
                  <a:lnTo>
                    <a:pt x="46" y="27"/>
                  </a:lnTo>
                  <a:lnTo>
                    <a:pt x="46" y="39"/>
                  </a:lnTo>
                  <a:lnTo>
                    <a:pt x="87" y="39"/>
                  </a:lnTo>
                  <a:lnTo>
                    <a:pt x="102" y="50"/>
                  </a:lnTo>
                  <a:lnTo>
                    <a:pt x="146" y="39"/>
                  </a:lnTo>
                  <a:lnTo>
                    <a:pt x="146" y="50"/>
                  </a:lnTo>
                  <a:lnTo>
                    <a:pt x="158" y="67"/>
                  </a:lnTo>
                  <a:lnTo>
                    <a:pt x="175" y="67"/>
                  </a:lnTo>
                  <a:lnTo>
                    <a:pt x="175" y="98"/>
                  </a:lnTo>
                  <a:lnTo>
                    <a:pt x="146" y="98"/>
                  </a:lnTo>
                  <a:lnTo>
                    <a:pt x="119" y="112"/>
                  </a:lnTo>
                  <a:lnTo>
                    <a:pt x="102" y="83"/>
                  </a:lnTo>
                  <a:lnTo>
                    <a:pt x="87" y="67"/>
                  </a:lnTo>
                  <a:lnTo>
                    <a:pt x="75" y="98"/>
                  </a:lnTo>
                  <a:lnTo>
                    <a:pt x="60" y="98"/>
                  </a:lnTo>
                  <a:lnTo>
                    <a:pt x="31" y="112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29" name="Freeform 31"/>
            <p:cNvSpPr>
              <a:spLocks/>
            </p:cNvSpPr>
            <p:nvPr/>
          </p:nvSpPr>
          <p:spPr bwMode="auto">
            <a:xfrm>
              <a:off x="4275" y="1522"/>
              <a:ext cx="184" cy="104"/>
            </a:xfrm>
            <a:custGeom>
              <a:avLst/>
              <a:gdLst>
                <a:gd name="T0" fmla="*/ 3 w 212"/>
                <a:gd name="T1" fmla="*/ 35 h 111"/>
                <a:gd name="T2" fmla="*/ 6 w 212"/>
                <a:gd name="T3" fmla="*/ 35 h 111"/>
                <a:gd name="T4" fmla="*/ 10 w 212"/>
                <a:gd name="T5" fmla="*/ 29 h 111"/>
                <a:gd name="T6" fmla="*/ 3 w 212"/>
                <a:gd name="T7" fmla="*/ 18 h 111"/>
                <a:gd name="T8" fmla="*/ 3 w 212"/>
                <a:gd name="T9" fmla="*/ 23 h 111"/>
                <a:gd name="T10" fmla="*/ 0 w 212"/>
                <a:gd name="T11" fmla="*/ 18 h 111"/>
                <a:gd name="T12" fmla="*/ 3 w 212"/>
                <a:gd name="T13" fmla="*/ 11 h 111"/>
                <a:gd name="T14" fmla="*/ 3 w 212"/>
                <a:gd name="T15" fmla="*/ 7 h 111"/>
                <a:gd name="T16" fmla="*/ 3 w 212"/>
                <a:gd name="T17" fmla="*/ 7 h 111"/>
                <a:gd name="T18" fmla="*/ 8 w 212"/>
                <a:gd name="T19" fmla="*/ 11 h 111"/>
                <a:gd name="T20" fmla="*/ 10 w 212"/>
                <a:gd name="T21" fmla="*/ 7 h 111"/>
                <a:gd name="T22" fmla="*/ 10 w 212"/>
                <a:gd name="T23" fmla="*/ 0 h 111"/>
                <a:gd name="T24" fmla="*/ 14 w 212"/>
                <a:gd name="T25" fmla="*/ 7 h 111"/>
                <a:gd name="T26" fmla="*/ 25 w 212"/>
                <a:gd name="T27" fmla="*/ 7 h 111"/>
                <a:gd name="T28" fmla="*/ 30 w 212"/>
                <a:gd name="T29" fmla="*/ 11 h 111"/>
                <a:gd name="T30" fmla="*/ 30 w 212"/>
                <a:gd name="T31" fmla="*/ 18 h 111"/>
                <a:gd name="T32" fmla="*/ 25 w 212"/>
                <a:gd name="T33" fmla="*/ 23 h 111"/>
                <a:gd name="T34" fmla="*/ 21 w 212"/>
                <a:gd name="T35" fmla="*/ 23 h 111"/>
                <a:gd name="T36" fmla="*/ 21 w 212"/>
                <a:gd name="T37" fmla="*/ 29 h 111"/>
                <a:gd name="T38" fmla="*/ 15 w 212"/>
                <a:gd name="T39" fmla="*/ 29 h 111"/>
                <a:gd name="T40" fmla="*/ 14 w 212"/>
                <a:gd name="T41" fmla="*/ 35 h 111"/>
                <a:gd name="T42" fmla="*/ 14 w 212"/>
                <a:gd name="T43" fmla="*/ 40 h 111"/>
                <a:gd name="T44" fmla="*/ 8 w 212"/>
                <a:gd name="T45" fmla="*/ 45 h 111"/>
                <a:gd name="T46" fmla="*/ 6 w 212"/>
                <a:gd name="T47" fmla="*/ 40 h 111"/>
                <a:gd name="T48" fmla="*/ 0 w 212"/>
                <a:gd name="T49" fmla="*/ 40 h 111"/>
                <a:gd name="T50" fmla="*/ 0 w 212"/>
                <a:gd name="T51" fmla="*/ 35 h 111"/>
                <a:gd name="T52" fmla="*/ 3 w 212"/>
                <a:gd name="T53" fmla="*/ 35 h 1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2"/>
                <a:gd name="T82" fmla="*/ 0 h 111"/>
                <a:gd name="T83" fmla="*/ 212 w 212"/>
                <a:gd name="T84" fmla="*/ 111 h 1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2" h="111">
                  <a:moveTo>
                    <a:pt x="12" y="86"/>
                  </a:moveTo>
                  <a:lnTo>
                    <a:pt x="39" y="86"/>
                  </a:lnTo>
                  <a:lnTo>
                    <a:pt x="71" y="71"/>
                  </a:lnTo>
                  <a:lnTo>
                    <a:pt x="27" y="42"/>
                  </a:lnTo>
                  <a:lnTo>
                    <a:pt x="27" y="59"/>
                  </a:lnTo>
                  <a:lnTo>
                    <a:pt x="0" y="42"/>
                  </a:lnTo>
                  <a:lnTo>
                    <a:pt x="12" y="27"/>
                  </a:lnTo>
                  <a:lnTo>
                    <a:pt x="12" y="11"/>
                  </a:lnTo>
                  <a:lnTo>
                    <a:pt x="27" y="11"/>
                  </a:lnTo>
                  <a:lnTo>
                    <a:pt x="56" y="27"/>
                  </a:lnTo>
                  <a:lnTo>
                    <a:pt x="71" y="11"/>
                  </a:lnTo>
                  <a:lnTo>
                    <a:pt x="71" y="0"/>
                  </a:lnTo>
                  <a:lnTo>
                    <a:pt x="98" y="11"/>
                  </a:lnTo>
                  <a:lnTo>
                    <a:pt x="183" y="11"/>
                  </a:lnTo>
                  <a:lnTo>
                    <a:pt x="212" y="27"/>
                  </a:lnTo>
                  <a:lnTo>
                    <a:pt x="212" y="42"/>
                  </a:lnTo>
                  <a:lnTo>
                    <a:pt x="183" y="59"/>
                  </a:lnTo>
                  <a:lnTo>
                    <a:pt x="154" y="59"/>
                  </a:lnTo>
                  <a:lnTo>
                    <a:pt x="154" y="71"/>
                  </a:lnTo>
                  <a:lnTo>
                    <a:pt x="112" y="71"/>
                  </a:lnTo>
                  <a:lnTo>
                    <a:pt x="98" y="86"/>
                  </a:lnTo>
                  <a:lnTo>
                    <a:pt x="98" y="98"/>
                  </a:lnTo>
                  <a:lnTo>
                    <a:pt x="56" y="111"/>
                  </a:lnTo>
                  <a:lnTo>
                    <a:pt x="39" y="98"/>
                  </a:lnTo>
                  <a:lnTo>
                    <a:pt x="0" y="98"/>
                  </a:lnTo>
                  <a:lnTo>
                    <a:pt x="0" y="86"/>
                  </a:lnTo>
                  <a:lnTo>
                    <a:pt x="12" y="8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30" name="Freeform 32"/>
            <p:cNvSpPr>
              <a:spLocks/>
            </p:cNvSpPr>
            <p:nvPr/>
          </p:nvSpPr>
          <p:spPr bwMode="auto">
            <a:xfrm>
              <a:off x="3937" y="1535"/>
              <a:ext cx="284" cy="187"/>
            </a:xfrm>
            <a:custGeom>
              <a:avLst/>
              <a:gdLst>
                <a:gd name="T0" fmla="*/ 12 w 327"/>
                <a:gd name="T1" fmla="*/ 19 h 200"/>
                <a:gd name="T2" fmla="*/ 10 w 327"/>
                <a:gd name="T3" fmla="*/ 19 h 200"/>
                <a:gd name="T4" fmla="*/ 3 w 327"/>
                <a:gd name="T5" fmla="*/ 7 h 200"/>
                <a:gd name="T6" fmla="*/ 3 w 327"/>
                <a:gd name="T7" fmla="*/ 7 h 200"/>
                <a:gd name="T8" fmla="*/ 0 w 327"/>
                <a:gd name="T9" fmla="*/ 13 h 200"/>
                <a:gd name="T10" fmla="*/ 3 w 327"/>
                <a:gd name="T11" fmla="*/ 19 h 200"/>
                <a:gd name="T12" fmla="*/ 3 w 327"/>
                <a:gd name="T13" fmla="*/ 13 h 200"/>
                <a:gd name="T14" fmla="*/ 3 w 327"/>
                <a:gd name="T15" fmla="*/ 13 h 200"/>
                <a:gd name="T16" fmla="*/ 6 w 327"/>
                <a:gd name="T17" fmla="*/ 19 h 200"/>
                <a:gd name="T18" fmla="*/ 6 w 327"/>
                <a:gd name="T19" fmla="*/ 23 h 200"/>
                <a:gd name="T20" fmla="*/ 3 w 327"/>
                <a:gd name="T21" fmla="*/ 23 h 200"/>
                <a:gd name="T22" fmla="*/ 3 w 327"/>
                <a:gd name="T23" fmla="*/ 30 h 200"/>
                <a:gd name="T24" fmla="*/ 3 w 327"/>
                <a:gd name="T25" fmla="*/ 30 h 200"/>
                <a:gd name="T26" fmla="*/ 6 w 327"/>
                <a:gd name="T27" fmla="*/ 39 h 200"/>
                <a:gd name="T28" fmla="*/ 8 w 327"/>
                <a:gd name="T29" fmla="*/ 57 h 200"/>
                <a:gd name="T30" fmla="*/ 12 w 327"/>
                <a:gd name="T31" fmla="*/ 51 h 200"/>
                <a:gd name="T32" fmla="*/ 16 w 327"/>
                <a:gd name="T33" fmla="*/ 45 h 200"/>
                <a:gd name="T34" fmla="*/ 31 w 327"/>
                <a:gd name="T35" fmla="*/ 67 h 200"/>
                <a:gd name="T36" fmla="*/ 31 w 327"/>
                <a:gd name="T37" fmla="*/ 72 h 200"/>
                <a:gd name="T38" fmla="*/ 36 w 327"/>
                <a:gd name="T39" fmla="*/ 78 h 200"/>
                <a:gd name="T40" fmla="*/ 37 w 327"/>
                <a:gd name="T41" fmla="*/ 72 h 200"/>
                <a:gd name="T42" fmla="*/ 42 w 327"/>
                <a:gd name="T43" fmla="*/ 67 h 200"/>
                <a:gd name="T44" fmla="*/ 42 w 327"/>
                <a:gd name="T45" fmla="*/ 57 h 200"/>
                <a:gd name="T46" fmla="*/ 43 w 327"/>
                <a:gd name="T47" fmla="*/ 57 h 200"/>
                <a:gd name="T48" fmla="*/ 45 w 327"/>
                <a:gd name="T49" fmla="*/ 57 h 200"/>
                <a:gd name="T50" fmla="*/ 45 w 327"/>
                <a:gd name="T51" fmla="*/ 51 h 200"/>
                <a:gd name="T52" fmla="*/ 42 w 327"/>
                <a:gd name="T53" fmla="*/ 45 h 200"/>
                <a:gd name="T54" fmla="*/ 31 w 327"/>
                <a:gd name="T55" fmla="*/ 30 h 200"/>
                <a:gd name="T56" fmla="*/ 30 w 327"/>
                <a:gd name="T57" fmla="*/ 19 h 200"/>
                <a:gd name="T58" fmla="*/ 23 w 327"/>
                <a:gd name="T59" fmla="*/ 19 h 200"/>
                <a:gd name="T60" fmla="*/ 21 w 327"/>
                <a:gd name="T61" fmla="*/ 7 h 200"/>
                <a:gd name="T62" fmla="*/ 17 w 327"/>
                <a:gd name="T63" fmla="*/ 0 h 200"/>
                <a:gd name="T64" fmla="*/ 16 w 327"/>
                <a:gd name="T65" fmla="*/ 0 h 200"/>
                <a:gd name="T66" fmla="*/ 14 w 327"/>
                <a:gd name="T67" fmla="*/ 13 h 200"/>
                <a:gd name="T68" fmla="*/ 14 w 327"/>
                <a:gd name="T69" fmla="*/ 19 h 200"/>
                <a:gd name="T70" fmla="*/ 12 w 327"/>
                <a:gd name="T71" fmla="*/ 19 h 2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7"/>
                <a:gd name="T109" fmla="*/ 0 h 200"/>
                <a:gd name="T110" fmla="*/ 327 w 327"/>
                <a:gd name="T111" fmla="*/ 200 h 2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7" h="200">
                  <a:moveTo>
                    <a:pt x="87" y="46"/>
                  </a:moveTo>
                  <a:lnTo>
                    <a:pt x="68" y="46"/>
                  </a:lnTo>
                  <a:lnTo>
                    <a:pt x="27" y="16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16" y="46"/>
                  </a:lnTo>
                  <a:lnTo>
                    <a:pt x="16" y="31"/>
                  </a:lnTo>
                  <a:lnTo>
                    <a:pt x="27" y="31"/>
                  </a:lnTo>
                  <a:lnTo>
                    <a:pt x="39" y="46"/>
                  </a:lnTo>
                  <a:lnTo>
                    <a:pt x="39" y="60"/>
                  </a:lnTo>
                  <a:lnTo>
                    <a:pt x="16" y="60"/>
                  </a:lnTo>
                  <a:lnTo>
                    <a:pt x="16" y="75"/>
                  </a:lnTo>
                  <a:lnTo>
                    <a:pt x="27" y="75"/>
                  </a:lnTo>
                  <a:lnTo>
                    <a:pt x="39" y="100"/>
                  </a:lnTo>
                  <a:lnTo>
                    <a:pt x="56" y="146"/>
                  </a:lnTo>
                  <a:lnTo>
                    <a:pt x="87" y="131"/>
                  </a:lnTo>
                  <a:lnTo>
                    <a:pt x="116" y="115"/>
                  </a:lnTo>
                  <a:lnTo>
                    <a:pt x="227" y="171"/>
                  </a:lnTo>
                  <a:lnTo>
                    <a:pt x="227" y="186"/>
                  </a:lnTo>
                  <a:lnTo>
                    <a:pt x="258" y="200"/>
                  </a:lnTo>
                  <a:lnTo>
                    <a:pt x="269" y="186"/>
                  </a:lnTo>
                  <a:lnTo>
                    <a:pt x="298" y="171"/>
                  </a:lnTo>
                  <a:lnTo>
                    <a:pt x="298" y="146"/>
                  </a:lnTo>
                  <a:lnTo>
                    <a:pt x="313" y="146"/>
                  </a:lnTo>
                  <a:lnTo>
                    <a:pt x="327" y="146"/>
                  </a:lnTo>
                  <a:lnTo>
                    <a:pt x="327" y="131"/>
                  </a:lnTo>
                  <a:lnTo>
                    <a:pt x="298" y="115"/>
                  </a:lnTo>
                  <a:lnTo>
                    <a:pt x="227" y="75"/>
                  </a:lnTo>
                  <a:lnTo>
                    <a:pt x="214" y="46"/>
                  </a:lnTo>
                  <a:lnTo>
                    <a:pt x="171" y="46"/>
                  </a:lnTo>
                  <a:lnTo>
                    <a:pt x="154" y="16"/>
                  </a:lnTo>
                  <a:lnTo>
                    <a:pt x="127" y="0"/>
                  </a:lnTo>
                  <a:lnTo>
                    <a:pt x="116" y="0"/>
                  </a:lnTo>
                  <a:lnTo>
                    <a:pt x="98" y="31"/>
                  </a:lnTo>
                  <a:lnTo>
                    <a:pt x="98" y="46"/>
                  </a:lnTo>
                  <a:lnTo>
                    <a:pt x="87" y="4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31" name="Freeform 33"/>
            <p:cNvSpPr>
              <a:spLocks/>
            </p:cNvSpPr>
            <p:nvPr/>
          </p:nvSpPr>
          <p:spPr bwMode="auto">
            <a:xfrm>
              <a:off x="2615" y="2295"/>
              <a:ext cx="149" cy="129"/>
            </a:xfrm>
            <a:custGeom>
              <a:avLst/>
              <a:gdLst>
                <a:gd name="T0" fmla="*/ 20 w 171"/>
                <a:gd name="T1" fmla="*/ 49 h 139"/>
                <a:gd name="T2" fmla="*/ 18 w 171"/>
                <a:gd name="T3" fmla="*/ 49 h 139"/>
                <a:gd name="T4" fmla="*/ 16 w 171"/>
                <a:gd name="T5" fmla="*/ 39 h 139"/>
                <a:gd name="T6" fmla="*/ 14 w 171"/>
                <a:gd name="T7" fmla="*/ 39 h 139"/>
                <a:gd name="T8" fmla="*/ 14 w 171"/>
                <a:gd name="T9" fmla="*/ 34 h 139"/>
                <a:gd name="T10" fmla="*/ 12 w 171"/>
                <a:gd name="T11" fmla="*/ 25 h 139"/>
                <a:gd name="T12" fmla="*/ 8 w 171"/>
                <a:gd name="T13" fmla="*/ 25 h 139"/>
                <a:gd name="T14" fmla="*/ 3 w 171"/>
                <a:gd name="T15" fmla="*/ 29 h 139"/>
                <a:gd name="T16" fmla="*/ 0 w 171"/>
                <a:gd name="T17" fmla="*/ 14 h 139"/>
                <a:gd name="T18" fmla="*/ 0 w 171"/>
                <a:gd name="T19" fmla="*/ 9 h 139"/>
                <a:gd name="T20" fmla="*/ 3 w 171"/>
                <a:gd name="T21" fmla="*/ 9 h 139"/>
                <a:gd name="T22" fmla="*/ 3 w 171"/>
                <a:gd name="T23" fmla="*/ 0 h 139"/>
                <a:gd name="T24" fmla="*/ 12 w 171"/>
                <a:gd name="T25" fmla="*/ 0 h 139"/>
                <a:gd name="T26" fmla="*/ 14 w 171"/>
                <a:gd name="T27" fmla="*/ 6 h 139"/>
                <a:gd name="T28" fmla="*/ 18 w 171"/>
                <a:gd name="T29" fmla="*/ 0 h 139"/>
                <a:gd name="T30" fmla="*/ 21 w 171"/>
                <a:gd name="T31" fmla="*/ 19 h 139"/>
                <a:gd name="T32" fmla="*/ 21 w 171"/>
                <a:gd name="T33" fmla="*/ 29 h 139"/>
                <a:gd name="T34" fmla="*/ 24 w 171"/>
                <a:gd name="T35" fmla="*/ 39 h 139"/>
                <a:gd name="T36" fmla="*/ 21 w 171"/>
                <a:gd name="T37" fmla="*/ 39 h 139"/>
                <a:gd name="T38" fmla="*/ 21 w 171"/>
                <a:gd name="T39" fmla="*/ 44 h 139"/>
                <a:gd name="T40" fmla="*/ 20 w 171"/>
                <a:gd name="T41" fmla="*/ 49 h 1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139"/>
                <a:gd name="T65" fmla="*/ 171 w 171"/>
                <a:gd name="T66" fmla="*/ 139 h 1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139">
                  <a:moveTo>
                    <a:pt x="138" y="139"/>
                  </a:moveTo>
                  <a:lnTo>
                    <a:pt x="126" y="139"/>
                  </a:lnTo>
                  <a:lnTo>
                    <a:pt x="109" y="110"/>
                  </a:lnTo>
                  <a:lnTo>
                    <a:pt x="98" y="110"/>
                  </a:lnTo>
                  <a:lnTo>
                    <a:pt x="98" y="98"/>
                  </a:lnTo>
                  <a:lnTo>
                    <a:pt x="82" y="71"/>
                  </a:lnTo>
                  <a:lnTo>
                    <a:pt x="53" y="71"/>
                  </a:lnTo>
                  <a:lnTo>
                    <a:pt x="27" y="83"/>
                  </a:lnTo>
                  <a:lnTo>
                    <a:pt x="0" y="39"/>
                  </a:lnTo>
                  <a:lnTo>
                    <a:pt x="0" y="27"/>
                  </a:lnTo>
                  <a:lnTo>
                    <a:pt x="27" y="27"/>
                  </a:lnTo>
                  <a:lnTo>
                    <a:pt x="27" y="0"/>
                  </a:lnTo>
                  <a:lnTo>
                    <a:pt x="82" y="0"/>
                  </a:lnTo>
                  <a:lnTo>
                    <a:pt x="98" y="12"/>
                  </a:lnTo>
                  <a:lnTo>
                    <a:pt x="126" y="0"/>
                  </a:lnTo>
                  <a:lnTo>
                    <a:pt x="149" y="54"/>
                  </a:lnTo>
                  <a:lnTo>
                    <a:pt x="149" y="83"/>
                  </a:lnTo>
                  <a:lnTo>
                    <a:pt x="171" y="110"/>
                  </a:lnTo>
                  <a:lnTo>
                    <a:pt x="149" y="110"/>
                  </a:lnTo>
                  <a:lnTo>
                    <a:pt x="149" y="125"/>
                  </a:lnTo>
                  <a:lnTo>
                    <a:pt x="138" y="13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32" name="Freeform 34"/>
            <p:cNvSpPr>
              <a:spLocks/>
            </p:cNvSpPr>
            <p:nvPr/>
          </p:nvSpPr>
          <p:spPr bwMode="auto">
            <a:xfrm>
              <a:off x="2673" y="1974"/>
              <a:ext cx="336" cy="374"/>
            </a:xfrm>
            <a:custGeom>
              <a:avLst/>
              <a:gdLst>
                <a:gd name="T0" fmla="*/ 42 w 386"/>
                <a:gd name="T1" fmla="*/ 110 h 399"/>
                <a:gd name="T2" fmla="*/ 37 w 386"/>
                <a:gd name="T3" fmla="*/ 113 h 399"/>
                <a:gd name="T4" fmla="*/ 30 w 386"/>
                <a:gd name="T5" fmla="*/ 128 h 399"/>
                <a:gd name="T6" fmla="*/ 26 w 386"/>
                <a:gd name="T7" fmla="*/ 132 h 399"/>
                <a:gd name="T8" fmla="*/ 23 w 386"/>
                <a:gd name="T9" fmla="*/ 149 h 399"/>
                <a:gd name="T10" fmla="*/ 23 w 386"/>
                <a:gd name="T11" fmla="*/ 161 h 399"/>
                <a:gd name="T12" fmla="*/ 21 w 386"/>
                <a:gd name="T13" fmla="*/ 161 h 399"/>
                <a:gd name="T14" fmla="*/ 18 w 386"/>
                <a:gd name="T15" fmla="*/ 161 h 399"/>
                <a:gd name="T16" fmla="*/ 17 w 386"/>
                <a:gd name="T17" fmla="*/ 161 h 399"/>
                <a:gd name="T18" fmla="*/ 15 w 386"/>
                <a:gd name="T19" fmla="*/ 161 h 399"/>
                <a:gd name="T20" fmla="*/ 12 w 386"/>
                <a:gd name="T21" fmla="*/ 161 h 399"/>
                <a:gd name="T22" fmla="*/ 9 w 386"/>
                <a:gd name="T23" fmla="*/ 138 h 399"/>
                <a:gd name="T24" fmla="*/ 4 w 386"/>
                <a:gd name="T25" fmla="*/ 144 h 399"/>
                <a:gd name="T26" fmla="*/ 3 w 386"/>
                <a:gd name="T27" fmla="*/ 138 h 399"/>
                <a:gd name="T28" fmla="*/ 0 w 386"/>
                <a:gd name="T29" fmla="*/ 113 h 399"/>
                <a:gd name="T30" fmla="*/ 3 w 386"/>
                <a:gd name="T31" fmla="*/ 103 h 399"/>
                <a:gd name="T32" fmla="*/ 4 w 386"/>
                <a:gd name="T33" fmla="*/ 110 h 399"/>
                <a:gd name="T34" fmla="*/ 6 w 386"/>
                <a:gd name="T35" fmla="*/ 103 h 399"/>
                <a:gd name="T36" fmla="*/ 23 w 386"/>
                <a:gd name="T37" fmla="*/ 103 h 399"/>
                <a:gd name="T38" fmla="*/ 18 w 386"/>
                <a:gd name="T39" fmla="*/ 0 h 399"/>
                <a:gd name="T40" fmla="*/ 24 w 386"/>
                <a:gd name="T41" fmla="*/ 0 h 399"/>
                <a:gd name="T42" fmla="*/ 44 w 386"/>
                <a:gd name="T43" fmla="*/ 45 h 399"/>
                <a:gd name="T44" fmla="*/ 48 w 386"/>
                <a:gd name="T45" fmla="*/ 52 h 399"/>
                <a:gd name="T46" fmla="*/ 51 w 386"/>
                <a:gd name="T47" fmla="*/ 58 h 399"/>
                <a:gd name="T48" fmla="*/ 51 w 386"/>
                <a:gd name="T49" fmla="*/ 69 h 399"/>
                <a:gd name="T50" fmla="*/ 56 w 386"/>
                <a:gd name="T51" fmla="*/ 69 h 399"/>
                <a:gd name="T52" fmla="*/ 56 w 386"/>
                <a:gd name="T53" fmla="*/ 98 h 399"/>
                <a:gd name="T54" fmla="*/ 53 w 386"/>
                <a:gd name="T55" fmla="*/ 103 h 399"/>
                <a:gd name="T56" fmla="*/ 42 w 386"/>
                <a:gd name="T57" fmla="*/ 110 h 3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6"/>
                <a:gd name="T88" fmla="*/ 0 h 399"/>
                <a:gd name="T89" fmla="*/ 386 w 386"/>
                <a:gd name="T90" fmla="*/ 399 h 39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6" h="399">
                  <a:moveTo>
                    <a:pt x="286" y="270"/>
                  </a:moveTo>
                  <a:lnTo>
                    <a:pt x="257" y="282"/>
                  </a:lnTo>
                  <a:lnTo>
                    <a:pt x="213" y="315"/>
                  </a:lnTo>
                  <a:lnTo>
                    <a:pt x="182" y="326"/>
                  </a:lnTo>
                  <a:lnTo>
                    <a:pt x="157" y="370"/>
                  </a:lnTo>
                  <a:lnTo>
                    <a:pt x="157" y="399"/>
                  </a:lnTo>
                  <a:lnTo>
                    <a:pt x="142" y="399"/>
                  </a:lnTo>
                  <a:lnTo>
                    <a:pt x="130" y="399"/>
                  </a:lnTo>
                  <a:lnTo>
                    <a:pt x="115" y="399"/>
                  </a:lnTo>
                  <a:lnTo>
                    <a:pt x="102" y="399"/>
                  </a:lnTo>
                  <a:lnTo>
                    <a:pt x="82" y="399"/>
                  </a:lnTo>
                  <a:lnTo>
                    <a:pt x="59" y="341"/>
                  </a:lnTo>
                  <a:lnTo>
                    <a:pt x="31" y="355"/>
                  </a:lnTo>
                  <a:lnTo>
                    <a:pt x="15" y="341"/>
                  </a:lnTo>
                  <a:lnTo>
                    <a:pt x="0" y="282"/>
                  </a:lnTo>
                  <a:lnTo>
                    <a:pt x="15" y="255"/>
                  </a:lnTo>
                  <a:lnTo>
                    <a:pt x="31" y="270"/>
                  </a:lnTo>
                  <a:lnTo>
                    <a:pt x="42" y="255"/>
                  </a:lnTo>
                  <a:lnTo>
                    <a:pt x="157" y="255"/>
                  </a:lnTo>
                  <a:lnTo>
                    <a:pt x="130" y="0"/>
                  </a:lnTo>
                  <a:lnTo>
                    <a:pt x="171" y="0"/>
                  </a:lnTo>
                  <a:lnTo>
                    <a:pt x="301" y="111"/>
                  </a:lnTo>
                  <a:lnTo>
                    <a:pt x="328" y="130"/>
                  </a:lnTo>
                  <a:lnTo>
                    <a:pt x="357" y="142"/>
                  </a:lnTo>
                  <a:lnTo>
                    <a:pt x="357" y="171"/>
                  </a:lnTo>
                  <a:lnTo>
                    <a:pt x="386" y="171"/>
                  </a:lnTo>
                  <a:lnTo>
                    <a:pt x="386" y="242"/>
                  </a:lnTo>
                  <a:lnTo>
                    <a:pt x="372" y="255"/>
                  </a:lnTo>
                  <a:lnTo>
                    <a:pt x="286" y="27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33" name="Freeform 35"/>
            <p:cNvSpPr>
              <a:spLocks/>
            </p:cNvSpPr>
            <p:nvPr/>
          </p:nvSpPr>
          <p:spPr bwMode="auto">
            <a:xfrm>
              <a:off x="3112" y="1778"/>
              <a:ext cx="323" cy="342"/>
            </a:xfrm>
            <a:custGeom>
              <a:avLst/>
              <a:gdLst>
                <a:gd name="T0" fmla="*/ 55 w 370"/>
                <a:gd name="T1" fmla="*/ 110 h 367"/>
                <a:gd name="T2" fmla="*/ 55 w 370"/>
                <a:gd name="T3" fmla="*/ 131 h 367"/>
                <a:gd name="T4" fmla="*/ 51 w 370"/>
                <a:gd name="T5" fmla="*/ 131 h 367"/>
                <a:gd name="T6" fmla="*/ 51 w 370"/>
                <a:gd name="T7" fmla="*/ 137 h 367"/>
                <a:gd name="T8" fmla="*/ 25 w 370"/>
                <a:gd name="T9" fmla="*/ 101 h 367"/>
                <a:gd name="T10" fmla="*/ 19 w 370"/>
                <a:gd name="T11" fmla="*/ 101 h 367"/>
                <a:gd name="T12" fmla="*/ 17 w 370"/>
                <a:gd name="T13" fmla="*/ 95 h 367"/>
                <a:gd name="T14" fmla="*/ 9 w 370"/>
                <a:gd name="T15" fmla="*/ 95 h 367"/>
                <a:gd name="T16" fmla="*/ 6 w 370"/>
                <a:gd name="T17" fmla="*/ 83 h 367"/>
                <a:gd name="T18" fmla="*/ 3 w 370"/>
                <a:gd name="T19" fmla="*/ 83 h 367"/>
                <a:gd name="T20" fmla="*/ 0 w 370"/>
                <a:gd name="T21" fmla="*/ 68 h 367"/>
                <a:gd name="T22" fmla="*/ 3 w 370"/>
                <a:gd name="T23" fmla="*/ 63 h 367"/>
                <a:gd name="T24" fmla="*/ 3 w 370"/>
                <a:gd name="T25" fmla="*/ 52 h 367"/>
                <a:gd name="T26" fmla="*/ 3 w 370"/>
                <a:gd name="T27" fmla="*/ 36 h 367"/>
                <a:gd name="T28" fmla="*/ 0 w 370"/>
                <a:gd name="T29" fmla="*/ 31 h 367"/>
                <a:gd name="T30" fmla="*/ 0 w 370"/>
                <a:gd name="T31" fmla="*/ 27 h 367"/>
                <a:gd name="T32" fmla="*/ 3 w 370"/>
                <a:gd name="T33" fmla="*/ 27 h 367"/>
                <a:gd name="T34" fmla="*/ 3 w 370"/>
                <a:gd name="T35" fmla="*/ 16 h 367"/>
                <a:gd name="T36" fmla="*/ 6 w 370"/>
                <a:gd name="T37" fmla="*/ 10 h 367"/>
                <a:gd name="T38" fmla="*/ 6 w 370"/>
                <a:gd name="T39" fmla="*/ 0 h 367"/>
                <a:gd name="T40" fmla="*/ 10 w 370"/>
                <a:gd name="T41" fmla="*/ 7 h 367"/>
                <a:gd name="T42" fmla="*/ 17 w 370"/>
                <a:gd name="T43" fmla="*/ 7 h 367"/>
                <a:gd name="T44" fmla="*/ 21 w 370"/>
                <a:gd name="T45" fmla="*/ 10 h 367"/>
                <a:gd name="T46" fmla="*/ 21 w 370"/>
                <a:gd name="T47" fmla="*/ 16 h 367"/>
                <a:gd name="T48" fmla="*/ 27 w 370"/>
                <a:gd name="T49" fmla="*/ 22 h 367"/>
                <a:gd name="T50" fmla="*/ 31 w 370"/>
                <a:gd name="T51" fmla="*/ 27 h 367"/>
                <a:gd name="T52" fmla="*/ 34 w 370"/>
                <a:gd name="T53" fmla="*/ 31 h 367"/>
                <a:gd name="T54" fmla="*/ 36 w 370"/>
                <a:gd name="T55" fmla="*/ 27 h 367"/>
                <a:gd name="T56" fmla="*/ 36 w 370"/>
                <a:gd name="T57" fmla="*/ 10 h 367"/>
                <a:gd name="T58" fmla="*/ 44 w 370"/>
                <a:gd name="T59" fmla="*/ 7 h 367"/>
                <a:gd name="T60" fmla="*/ 47 w 370"/>
                <a:gd name="T61" fmla="*/ 7 h 367"/>
                <a:gd name="T62" fmla="*/ 47 w 370"/>
                <a:gd name="T63" fmla="*/ 10 h 367"/>
                <a:gd name="T64" fmla="*/ 53 w 370"/>
                <a:gd name="T65" fmla="*/ 16 h 367"/>
                <a:gd name="T66" fmla="*/ 53 w 370"/>
                <a:gd name="T67" fmla="*/ 31 h 367"/>
                <a:gd name="T68" fmla="*/ 53 w 370"/>
                <a:gd name="T69" fmla="*/ 46 h 367"/>
                <a:gd name="T70" fmla="*/ 55 w 370"/>
                <a:gd name="T71" fmla="*/ 110 h 3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0"/>
                <a:gd name="T109" fmla="*/ 0 h 367"/>
                <a:gd name="T110" fmla="*/ 370 w 370"/>
                <a:gd name="T111" fmla="*/ 367 h 3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0" h="367">
                  <a:moveTo>
                    <a:pt x="370" y="294"/>
                  </a:moveTo>
                  <a:lnTo>
                    <a:pt x="370" y="354"/>
                  </a:lnTo>
                  <a:lnTo>
                    <a:pt x="342" y="354"/>
                  </a:lnTo>
                  <a:lnTo>
                    <a:pt x="342" y="367"/>
                  </a:lnTo>
                  <a:lnTo>
                    <a:pt x="171" y="271"/>
                  </a:lnTo>
                  <a:lnTo>
                    <a:pt x="127" y="271"/>
                  </a:lnTo>
                  <a:lnTo>
                    <a:pt x="111" y="254"/>
                  </a:lnTo>
                  <a:lnTo>
                    <a:pt x="59" y="254"/>
                  </a:lnTo>
                  <a:lnTo>
                    <a:pt x="42" y="223"/>
                  </a:lnTo>
                  <a:lnTo>
                    <a:pt x="27" y="223"/>
                  </a:lnTo>
                  <a:lnTo>
                    <a:pt x="0" y="183"/>
                  </a:lnTo>
                  <a:lnTo>
                    <a:pt x="11" y="171"/>
                  </a:lnTo>
                  <a:lnTo>
                    <a:pt x="11" y="139"/>
                  </a:lnTo>
                  <a:lnTo>
                    <a:pt x="11" y="98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11" y="71"/>
                  </a:lnTo>
                  <a:lnTo>
                    <a:pt x="11" y="39"/>
                  </a:lnTo>
                  <a:lnTo>
                    <a:pt x="42" y="27"/>
                  </a:lnTo>
                  <a:lnTo>
                    <a:pt x="42" y="0"/>
                  </a:lnTo>
                  <a:lnTo>
                    <a:pt x="71" y="12"/>
                  </a:lnTo>
                  <a:lnTo>
                    <a:pt x="111" y="12"/>
                  </a:lnTo>
                  <a:lnTo>
                    <a:pt x="142" y="27"/>
                  </a:lnTo>
                  <a:lnTo>
                    <a:pt x="142" y="39"/>
                  </a:lnTo>
                  <a:lnTo>
                    <a:pt x="182" y="60"/>
                  </a:lnTo>
                  <a:lnTo>
                    <a:pt x="209" y="71"/>
                  </a:lnTo>
                  <a:lnTo>
                    <a:pt x="230" y="83"/>
                  </a:lnTo>
                  <a:lnTo>
                    <a:pt x="242" y="71"/>
                  </a:lnTo>
                  <a:lnTo>
                    <a:pt x="242" y="27"/>
                  </a:lnTo>
                  <a:lnTo>
                    <a:pt x="286" y="12"/>
                  </a:lnTo>
                  <a:lnTo>
                    <a:pt x="313" y="12"/>
                  </a:lnTo>
                  <a:lnTo>
                    <a:pt x="313" y="27"/>
                  </a:lnTo>
                  <a:lnTo>
                    <a:pt x="357" y="39"/>
                  </a:lnTo>
                  <a:lnTo>
                    <a:pt x="357" y="83"/>
                  </a:lnTo>
                  <a:lnTo>
                    <a:pt x="357" y="123"/>
                  </a:lnTo>
                  <a:lnTo>
                    <a:pt x="370" y="294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34" name="Freeform 36"/>
            <p:cNvSpPr>
              <a:spLocks/>
            </p:cNvSpPr>
            <p:nvPr/>
          </p:nvSpPr>
          <p:spPr bwMode="auto">
            <a:xfrm>
              <a:off x="2748" y="1684"/>
              <a:ext cx="416" cy="450"/>
            </a:xfrm>
            <a:custGeom>
              <a:avLst/>
              <a:gdLst>
                <a:gd name="T0" fmla="*/ 56 w 478"/>
                <a:gd name="T1" fmla="*/ 0 h 482"/>
                <a:gd name="T2" fmla="*/ 57 w 478"/>
                <a:gd name="T3" fmla="*/ 0 h 482"/>
                <a:gd name="T4" fmla="*/ 57 w 478"/>
                <a:gd name="T5" fmla="*/ 7 h 482"/>
                <a:gd name="T6" fmla="*/ 57 w 478"/>
                <a:gd name="T7" fmla="*/ 22 h 482"/>
                <a:gd name="T8" fmla="*/ 55 w 478"/>
                <a:gd name="T9" fmla="*/ 32 h 482"/>
                <a:gd name="T10" fmla="*/ 56 w 478"/>
                <a:gd name="T11" fmla="*/ 43 h 482"/>
                <a:gd name="T12" fmla="*/ 60 w 478"/>
                <a:gd name="T13" fmla="*/ 48 h 482"/>
                <a:gd name="T14" fmla="*/ 60 w 478"/>
                <a:gd name="T15" fmla="*/ 64 h 482"/>
                <a:gd name="T16" fmla="*/ 60 w 478"/>
                <a:gd name="T17" fmla="*/ 69 h 482"/>
                <a:gd name="T18" fmla="*/ 61 w 478"/>
                <a:gd name="T19" fmla="*/ 75 h 482"/>
                <a:gd name="T20" fmla="*/ 61 w 478"/>
                <a:gd name="T21" fmla="*/ 91 h 482"/>
                <a:gd name="T22" fmla="*/ 61 w 478"/>
                <a:gd name="T23" fmla="*/ 102 h 482"/>
                <a:gd name="T24" fmla="*/ 60 w 478"/>
                <a:gd name="T25" fmla="*/ 109 h 482"/>
                <a:gd name="T26" fmla="*/ 64 w 478"/>
                <a:gd name="T27" fmla="*/ 124 h 482"/>
                <a:gd name="T28" fmla="*/ 66 w 478"/>
                <a:gd name="T29" fmla="*/ 124 h 482"/>
                <a:gd name="T30" fmla="*/ 69 w 478"/>
                <a:gd name="T31" fmla="*/ 134 h 482"/>
                <a:gd name="T32" fmla="*/ 48 w 478"/>
                <a:gd name="T33" fmla="*/ 177 h 482"/>
                <a:gd name="T34" fmla="*/ 44 w 478"/>
                <a:gd name="T35" fmla="*/ 185 h 482"/>
                <a:gd name="T36" fmla="*/ 39 w 478"/>
                <a:gd name="T37" fmla="*/ 185 h 482"/>
                <a:gd name="T38" fmla="*/ 39 w 478"/>
                <a:gd name="T39" fmla="*/ 175 h 482"/>
                <a:gd name="T40" fmla="*/ 35 w 478"/>
                <a:gd name="T41" fmla="*/ 168 h 482"/>
                <a:gd name="T42" fmla="*/ 32 w 478"/>
                <a:gd name="T43" fmla="*/ 162 h 482"/>
                <a:gd name="T44" fmla="*/ 13 w 478"/>
                <a:gd name="T45" fmla="*/ 117 h 482"/>
                <a:gd name="T46" fmla="*/ 0 w 478"/>
                <a:gd name="T47" fmla="*/ 96 h 482"/>
                <a:gd name="T48" fmla="*/ 0 w 478"/>
                <a:gd name="T49" fmla="*/ 91 h 482"/>
                <a:gd name="T50" fmla="*/ 0 w 478"/>
                <a:gd name="T51" fmla="*/ 79 h 482"/>
                <a:gd name="T52" fmla="*/ 3 w 478"/>
                <a:gd name="T53" fmla="*/ 75 h 482"/>
                <a:gd name="T54" fmla="*/ 13 w 478"/>
                <a:gd name="T55" fmla="*/ 69 h 482"/>
                <a:gd name="T56" fmla="*/ 17 w 478"/>
                <a:gd name="T57" fmla="*/ 60 h 482"/>
                <a:gd name="T58" fmla="*/ 17 w 478"/>
                <a:gd name="T59" fmla="*/ 52 h 482"/>
                <a:gd name="T60" fmla="*/ 25 w 478"/>
                <a:gd name="T61" fmla="*/ 48 h 482"/>
                <a:gd name="T62" fmla="*/ 25 w 478"/>
                <a:gd name="T63" fmla="*/ 22 h 482"/>
                <a:gd name="T64" fmla="*/ 23 w 478"/>
                <a:gd name="T65" fmla="*/ 15 h 482"/>
                <a:gd name="T66" fmla="*/ 33 w 478"/>
                <a:gd name="T67" fmla="*/ 7 h 482"/>
                <a:gd name="T68" fmla="*/ 44 w 478"/>
                <a:gd name="T69" fmla="*/ 0 h 482"/>
                <a:gd name="T70" fmla="*/ 48 w 478"/>
                <a:gd name="T71" fmla="*/ 0 h 482"/>
                <a:gd name="T72" fmla="*/ 50 w 478"/>
                <a:gd name="T73" fmla="*/ 0 h 482"/>
                <a:gd name="T74" fmla="*/ 56 w 478"/>
                <a:gd name="T75" fmla="*/ 0 h 4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8"/>
                <a:gd name="T115" fmla="*/ 0 h 482"/>
                <a:gd name="T116" fmla="*/ 478 w 478"/>
                <a:gd name="T117" fmla="*/ 482 h 4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8" h="482">
                  <a:moveTo>
                    <a:pt x="390" y="0"/>
                  </a:moveTo>
                  <a:lnTo>
                    <a:pt x="402" y="0"/>
                  </a:lnTo>
                  <a:lnTo>
                    <a:pt x="402" y="11"/>
                  </a:lnTo>
                  <a:lnTo>
                    <a:pt x="402" y="59"/>
                  </a:lnTo>
                  <a:lnTo>
                    <a:pt x="379" y="82"/>
                  </a:lnTo>
                  <a:lnTo>
                    <a:pt x="390" y="111"/>
                  </a:lnTo>
                  <a:lnTo>
                    <a:pt x="417" y="126"/>
                  </a:lnTo>
                  <a:lnTo>
                    <a:pt x="417" y="170"/>
                  </a:lnTo>
                  <a:lnTo>
                    <a:pt x="417" y="182"/>
                  </a:lnTo>
                  <a:lnTo>
                    <a:pt x="430" y="197"/>
                  </a:lnTo>
                  <a:lnTo>
                    <a:pt x="430" y="238"/>
                  </a:lnTo>
                  <a:lnTo>
                    <a:pt x="430" y="270"/>
                  </a:lnTo>
                  <a:lnTo>
                    <a:pt x="417" y="282"/>
                  </a:lnTo>
                  <a:lnTo>
                    <a:pt x="446" y="322"/>
                  </a:lnTo>
                  <a:lnTo>
                    <a:pt x="461" y="322"/>
                  </a:lnTo>
                  <a:lnTo>
                    <a:pt x="478" y="353"/>
                  </a:lnTo>
                  <a:lnTo>
                    <a:pt x="331" y="464"/>
                  </a:lnTo>
                  <a:lnTo>
                    <a:pt x="302" y="482"/>
                  </a:lnTo>
                  <a:lnTo>
                    <a:pt x="275" y="482"/>
                  </a:lnTo>
                  <a:lnTo>
                    <a:pt x="275" y="453"/>
                  </a:lnTo>
                  <a:lnTo>
                    <a:pt x="246" y="441"/>
                  </a:lnTo>
                  <a:lnTo>
                    <a:pt x="219" y="420"/>
                  </a:lnTo>
                  <a:lnTo>
                    <a:pt x="87" y="309"/>
                  </a:lnTo>
                  <a:lnTo>
                    <a:pt x="0" y="253"/>
                  </a:lnTo>
                  <a:lnTo>
                    <a:pt x="0" y="238"/>
                  </a:lnTo>
                  <a:lnTo>
                    <a:pt x="0" y="209"/>
                  </a:lnTo>
                  <a:lnTo>
                    <a:pt x="20" y="197"/>
                  </a:lnTo>
                  <a:lnTo>
                    <a:pt x="87" y="182"/>
                  </a:lnTo>
                  <a:lnTo>
                    <a:pt x="119" y="157"/>
                  </a:lnTo>
                  <a:lnTo>
                    <a:pt x="119" y="138"/>
                  </a:lnTo>
                  <a:lnTo>
                    <a:pt x="175" y="126"/>
                  </a:lnTo>
                  <a:lnTo>
                    <a:pt x="175" y="59"/>
                  </a:lnTo>
                  <a:lnTo>
                    <a:pt x="160" y="38"/>
                  </a:lnTo>
                  <a:lnTo>
                    <a:pt x="231" y="11"/>
                  </a:lnTo>
                  <a:lnTo>
                    <a:pt x="302" y="0"/>
                  </a:lnTo>
                  <a:lnTo>
                    <a:pt x="331" y="0"/>
                  </a:lnTo>
                  <a:lnTo>
                    <a:pt x="346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35" name="Freeform 37"/>
            <p:cNvSpPr>
              <a:spLocks/>
            </p:cNvSpPr>
            <p:nvPr/>
          </p:nvSpPr>
          <p:spPr bwMode="auto">
            <a:xfrm>
              <a:off x="3998" y="1985"/>
              <a:ext cx="148" cy="202"/>
            </a:xfrm>
            <a:custGeom>
              <a:avLst/>
              <a:gdLst>
                <a:gd name="T0" fmla="*/ 7 w 171"/>
                <a:gd name="T1" fmla="*/ 90 h 215"/>
                <a:gd name="T2" fmla="*/ 3 w 171"/>
                <a:gd name="T3" fmla="*/ 90 h 215"/>
                <a:gd name="T4" fmla="*/ 0 w 171"/>
                <a:gd name="T5" fmla="*/ 78 h 215"/>
                <a:gd name="T6" fmla="*/ 8 w 171"/>
                <a:gd name="T7" fmla="*/ 58 h 215"/>
                <a:gd name="T8" fmla="*/ 11 w 171"/>
                <a:gd name="T9" fmla="*/ 37 h 215"/>
                <a:gd name="T10" fmla="*/ 11 w 171"/>
                <a:gd name="T11" fmla="*/ 25 h 215"/>
                <a:gd name="T12" fmla="*/ 10 w 171"/>
                <a:gd name="T13" fmla="*/ 20 h 215"/>
                <a:gd name="T14" fmla="*/ 8 w 171"/>
                <a:gd name="T15" fmla="*/ 13 h 215"/>
                <a:gd name="T16" fmla="*/ 10 w 171"/>
                <a:gd name="T17" fmla="*/ 13 h 215"/>
                <a:gd name="T18" fmla="*/ 10 w 171"/>
                <a:gd name="T19" fmla="*/ 8 h 215"/>
                <a:gd name="T20" fmla="*/ 11 w 171"/>
                <a:gd name="T21" fmla="*/ 0 h 215"/>
                <a:gd name="T22" fmla="*/ 13 w 171"/>
                <a:gd name="T23" fmla="*/ 8 h 215"/>
                <a:gd name="T24" fmla="*/ 20 w 171"/>
                <a:gd name="T25" fmla="*/ 13 h 215"/>
                <a:gd name="T26" fmla="*/ 23 w 171"/>
                <a:gd name="T27" fmla="*/ 25 h 215"/>
                <a:gd name="T28" fmla="*/ 20 w 171"/>
                <a:gd name="T29" fmla="*/ 37 h 215"/>
                <a:gd name="T30" fmla="*/ 17 w 171"/>
                <a:gd name="T31" fmla="*/ 54 h 215"/>
                <a:gd name="T32" fmla="*/ 17 w 171"/>
                <a:gd name="T33" fmla="*/ 66 h 215"/>
                <a:gd name="T34" fmla="*/ 16 w 171"/>
                <a:gd name="T35" fmla="*/ 66 h 215"/>
                <a:gd name="T36" fmla="*/ 13 w 171"/>
                <a:gd name="T37" fmla="*/ 78 h 215"/>
                <a:gd name="T38" fmla="*/ 10 w 171"/>
                <a:gd name="T39" fmla="*/ 78 h 215"/>
                <a:gd name="T40" fmla="*/ 8 w 171"/>
                <a:gd name="T41" fmla="*/ 90 h 215"/>
                <a:gd name="T42" fmla="*/ 7 w 171"/>
                <a:gd name="T43" fmla="*/ 90 h 2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1"/>
                <a:gd name="T67" fmla="*/ 0 h 215"/>
                <a:gd name="T68" fmla="*/ 171 w 171"/>
                <a:gd name="T69" fmla="*/ 215 h 2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1" h="215">
                  <a:moveTo>
                    <a:pt x="46" y="215"/>
                  </a:moveTo>
                  <a:lnTo>
                    <a:pt x="19" y="215"/>
                  </a:lnTo>
                  <a:lnTo>
                    <a:pt x="0" y="186"/>
                  </a:lnTo>
                  <a:lnTo>
                    <a:pt x="59" y="142"/>
                  </a:lnTo>
                  <a:lnTo>
                    <a:pt x="86" y="87"/>
                  </a:lnTo>
                  <a:lnTo>
                    <a:pt x="86" y="60"/>
                  </a:lnTo>
                  <a:lnTo>
                    <a:pt x="71" y="46"/>
                  </a:lnTo>
                  <a:lnTo>
                    <a:pt x="59" y="31"/>
                  </a:lnTo>
                  <a:lnTo>
                    <a:pt x="71" y="31"/>
                  </a:lnTo>
                  <a:lnTo>
                    <a:pt x="71" y="19"/>
                  </a:lnTo>
                  <a:lnTo>
                    <a:pt x="86" y="0"/>
                  </a:lnTo>
                  <a:lnTo>
                    <a:pt x="101" y="19"/>
                  </a:lnTo>
                  <a:lnTo>
                    <a:pt x="146" y="31"/>
                  </a:lnTo>
                  <a:lnTo>
                    <a:pt x="171" y="60"/>
                  </a:lnTo>
                  <a:lnTo>
                    <a:pt x="157" y="87"/>
                  </a:lnTo>
                  <a:lnTo>
                    <a:pt x="130" y="131"/>
                  </a:lnTo>
                  <a:lnTo>
                    <a:pt x="130" y="158"/>
                  </a:lnTo>
                  <a:lnTo>
                    <a:pt x="119" y="158"/>
                  </a:lnTo>
                  <a:lnTo>
                    <a:pt x="101" y="186"/>
                  </a:lnTo>
                  <a:lnTo>
                    <a:pt x="71" y="186"/>
                  </a:lnTo>
                  <a:lnTo>
                    <a:pt x="59" y="215"/>
                  </a:lnTo>
                  <a:lnTo>
                    <a:pt x="46" y="215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36" name="Freeform 38"/>
            <p:cNvSpPr>
              <a:spLocks/>
            </p:cNvSpPr>
            <p:nvPr/>
          </p:nvSpPr>
          <p:spPr bwMode="auto">
            <a:xfrm>
              <a:off x="3952" y="1961"/>
              <a:ext cx="40" cy="43"/>
            </a:xfrm>
            <a:custGeom>
              <a:avLst/>
              <a:gdLst>
                <a:gd name="T0" fmla="*/ 0 w 46"/>
                <a:gd name="T1" fmla="*/ 7 h 46"/>
                <a:gd name="T2" fmla="*/ 3 w 46"/>
                <a:gd name="T3" fmla="*/ 19 h 46"/>
                <a:gd name="T4" fmla="*/ 7 w 46"/>
                <a:gd name="T5" fmla="*/ 11 h 46"/>
                <a:gd name="T6" fmla="*/ 7 w 46"/>
                <a:gd name="T7" fmla="*/ 0 h 46"/>
                <a:gd name="T8" fmla="*/ 3 w 46"/>
                <a:gd name="T9" fmla="*/ 0 h 46"/>
                <a:gd name="T10" fmla="*/ 0 w 46"/>
                <a:gd name="T11" fmla="*/ 7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46"/>
                <a:gd name="T20" fmla="*/ 46 w 46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46">
                  <a:moveTo>
                    <a:pt x="0" y="16"/>
                  </a:moveTo>
                  <a:lnTo>
                    <a:pt x="23" y="46"/>
                  </a:lnTo>
                  <a:lnTo>
                    <a:pt x="46" y="27"/>
                  </a:lnTo>
                  <a:lnTo>
                    <a:pt x="46" y="0"/>
                  </a:lnTo>
                  <a:lnTo>
                    <a:pt x="2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37" name="Freeform 39"/>
            <p:cNvSpPr>
              <a:spLocks/>
            </p:cNvSpPr>
            <p:nvPr/>
          </p:nvSpPr>
          <p:spPr bwMode="auto">
            <a:xfrm>
              <a:off x="3963" y="1961"/>
              <a:ext cx="109" cy="69"/>
            </a:xfrm>
            <a:custGeom>
              <a:avLst/>
              <a:gdLst>
                <a:gd name="T0" fmla="*/ 15 w 127"/>
                <a:gd name="T1" fmla="*/ 6 h 75"/>
                <a:gd name="T2" fmla="*/ 13 w 127"/>
                <a:gd name="T3" fmla="*/ 0 h 75"/>
                <a:gd name="T4" fmla="*/ 8 w 127"/>
                <a:gd name="T5" fmla="*/ 15 h 75"/>
                <a:gd name="T6" fmla="*/ 4 w 127"/>
                <a:gd name="T7" fmla="*/ 15 h 75"/>
                <a:gd name="T8" fmla="*/ 3 w 127"/>
                <a:gd name="T9" fmla="*/ 17 h 75"/>
                <a:gd name="T10" fmla="*/ 0 w 127"/>
                <a:gd name="T11" fmla="*/ 15 h 75"/>
                <a:gd name="T12" fmla="*/ 0 w 127"/>
                <a:gd name="T13" fmla="*/ 17 h 75"/>
                <a:gd name="T14" fmla="*/ 0 w 127"/>
                <a:gd name="T15" fmla="*/ 23 h 75"/>
                <a:gd name="T16" fmla="*/ 3 w 127"/>
                <a:gd name="T17" fmla="*/ 23 h 75"/>
                <a:gd name="T18" fmla="*/ 3 w 127"/>
                <a:gd name="T19" fmla="*/ 23 h 75"/>
                <a:gd name="T20" fmla="*/ 4 w 127"/>
                <a:gd name="T21" fmla="*/ 23 h 75"/>
                <a:gd name="T22" fmla="*/ 7 w 127"/>
                <a:gd name="T23" fmla="*/ 23 h 75"/>
                <a:gd name="T24" fmla="*/ 8 w 127"/>
                <a:gd name="T25" fmla="*/ 23 h 75"/>
                <a:gd name="T26" fmla="*/ 9 w 127"/>
                <a:gd name="T27" fmla="*/ 23 h 75"/>
                <a:gd name="T28" fmla="*/ 9 w 127"/>
                <a:gd name="T29" fmla="*/ 17 h 75"/>
                <a:gd name="T30" fmla="*/ 11 w 127"/>
                <a:gd name="T31" fmla="*/ 17 h 75"/>
                <a:gd name="T32" fmla="*/ 13 w 127"/>
                <a:gd name="T33" fmla="*/ 17 h 75"/>
                <a:gd name="T34" fmla="*/ 13 w 127"/>
                <a:gd name="T35" fmla="*/ 15 h 75"/>
                <a:gd name="T36" fmla="*/ 15 w 127"/>
                <a:gd name="T37" fmla="*/ 8 h 75"/>
                <a:gd name="T38" fmla="*/ 15 w 127"/>
                <a:gd name="T39" fmla="*/ 6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7"/>
                <a:gd name="T61" fmla="*/ 0 h 75"/>
                <a:gd name="T62" fmla="*/ 127 w 127"/>
                <a:gd name="T63" fmla="*/ 75 h 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7" h="75">
                  <a:moveTo>
                    <a:pt x="127" y="16"/>
                  </a:moveTo>
                  <a:lnTo>
                    <a:pt x="110" y="0"/>
                  </a:lnTo>
                  <a:lnTo>
                    <a:pt x="71" y="46"/>
                  </a:lnTo>
                  <a:lnTo>
                    <a:pt x="39" y="46"/>
                  </a:lnTo>
                  <a:lnTo>
                    <a:pt x="27" y="58"/>
                  </a:lnTo>
                  <a:lnTo>
                    <a:pt x="0" y="46"/>
                  </a:lnTo>
                  <a:lnTo>
                    <a:pt x="0" y="58"/>
                  </a:lnTo>
                  <a:lnTo>
                    <a:pt x="0" y="75"/>
                  </a:lnTo>
                  <a:lnTo>
                    <a:pt x="12" y="75"/>
                  </a:lnTo>
                  <a:lnTo>
                    <a:pt x="27" y="75"/>
                  </a:lnTo>
                  <a:lnTo>
                    <a:pt x="39" y="75"/>
                  </a:lnTo>
                  <a:lnTo>
                    <a:pt x="58" y="75"/>
                  </a:lnTo>
                  <a:lnTo>
                    <a:pt x="71" y="75"/>
                  </a:lnTo>
                  <a:lnTo>
                    <a:pt x="87" y="75"/>
                  </a:lnTo>
                  <a:lnTo>
                    <a:pt x="87" y="58"/>
                  </a:lnTo>
                  <a:lnTo>
                    <a:pt x="98" y="58"/>
                  </a:lnTo>
                  <a:lnTo>
                    <a:pt x="110" y="58"/>
                  </a:lnTo>
                  <a:lnTo>
                    <a:pt x="110" y="46"/>
                  </a:lnTo>
                  <a:lnTo>
                    <a:pt x="127" y="27"/>
                  </a:lnTo>
                  <a:lnTo>
                    <a:pt x="127" y="1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38" name="Freeform 40"/>
            <p:cNvSpPr>
              <a:spLocks/>
            </p:cNvSpPr>
            <p:nvPr/>
          </p:nvSpPr>
          <p:spPr bwMode="auto">
            <a:xfrm>
              <a:off x="5650" y="2617"/>
              <a:ext cx="207" cy="222"/>
            </a:xfrm>
            <a:custGeom>
              <a:avLst/>
              <a:gdLst>
                <a:gd name="T0" fmla="*/ 33 w 238"/>
                <a:gd name="T1" fmla="*/ 90 h 238"/>
                <a:gd name="T2" fmla="*/ 33 w 238"/>
                <a:gd name="T3" fmla="*/ 25 h 238"/>
                <a:gd name="T4" fmla="*/ 24 w 238"/>
                <a:gd name="T5" fmla="*/ 15 h 238"/>
                <a:gd name="T6" fmla="*/ 19 w 238"/>
                <a:gd name="T7" fmla="*/ 19 h 238"/>
                <a:gd name="T8" fmla="*/ 16 w 238"/>
                <a:gd name="T9" fmla="*/ 31 h 238"/>
                <a:gd name="T10" fmla="*/ 14 w 238"/>
                <a:gd name="T11" fmla="*/ 31 h 238"/>
                <a:gd name="T12" fmla="*/ 11 w 238"/>
                <a:gd name="T13" fmla="*/ 19 h 238"/>
                <a:gd name="T14" fmla="*/ 9 w 238"/>
                <a:gd name="T15" fmla="*/ 7 h 238"/>
                <a:gd name="T16" fmla="*/ 8 w 238"/>
                <a:gd name="T17" fmla="*/ 7 h 238"/>
                <a:gd name="T18" fmla="*/ 8 w 238"/>
                <a:gd name="T19" fmla="*/ 0 h 238"/>
                <a:gd name="T20" fmla="*/ 3 w 238"/>
                <a:gd name="T21" fmla="*/ 0 h 238"/>
                <a:gd name="T22" fmla="*/ 0 w 238"/>
                <a:gd name="T23" fmla="*/ 8 h 238"/>
                <a:gd name="T24" fmla="*/ 3 w 238"/>
                <a:gd name="T25" fmla="*/ 15 h 238"/>
                <a:gd name="T26" fmla="*/ 3 w 238"/>
                <a:gd name="T27" fmla="*/ 19 h 238"/>
                <a:gd name="T28" fmla="*/ 9 w 238"/>
                <a:gd name="T29" fmla="*/ 19 h 238"/>
                <a:gd name="T30" fmla="*/ 9 w 238"/>
                <a:gd name="T31" fmla="*/ 25 h 238"/>
                <a:gd name="T32" fmla="*/ 3 w 238"/>
                <a:gd name="T33" fmla="*/ 25 h 238"/>
                <a:gd name="T34" fmla="*/ 6 w 238"/>
                <a:gd name="T35" fmla="*/ 31 h 238"/>
                <a:gd name="T36" fmla="*/ 6 w 238"/>
                <a:gd name="T37" fmla="*/ 35 h 238"/>
                <a:gd name="T38" fmla="*/ 8 w 238"/>
                <a:gd name="T39" fmla="*/ 35 h 238"/>
                <a:gd name="T40" fmla="*/ 9 w 238"/>
                <a:gd name="T41" fmla="*/ 31 h 238"/>
                <a:gd name="T42" fmla="*/ 14 w 238"/>
                <a:gd name="T43" fmla="*/ 42 h 238"/>
                <a:gd name="T44" fmla="*/ 21 w 238"/>
                <a:gd name="T45" fmla="*/ 47 h 238"/>
                <a:gd name="T46" fmla="*/ 24 w 238"/>
                <a:gd name="T47" fmla="*/ 51 h 238"/>
                <a:gd name="T48" fmla="*/ 25 w 238"/>
                <a:gd name="T49" fmla="*/ 73 h 238"/>
                <a:gd name="T50" fmla="*/ 24 w 238"/>
                <a:gd name="T51" fmla="*/ 73 h 238"/>
                <a:gd name="T52" fmla="*/ 21 w 238"/>
                <a:gd name="T53" fmla="*/ 84 h 238"/>
                <a:gd name="T54" fmla="*/ 29 w 238"/>
                <a:gd name="T55" fmla="*/ 78 h 238"/>
                <a:gd name="T56" fmla="*/ 33 w 238"/>
                <a:gd name="T57" fmla="*/ 90 h 2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8"/>
                <a:gd name="T88" fmla="*/ 0 h 238"/>
                <a:gd name="T89" fmla="*/ 238 w 238"/>
                <a:gd name="T90" fmla="*/ 238 h 2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8" h="238">
                  <a:moveTo>
                    <a:pt x="238" y="238"/>
                  </a:moveTo>
                  <a:lnTo>
                    <a:pt x="238" y="67"/>
                  </a:lnTo>
                  <a:lnTo>
                    <a:pt x="169" y="38"/>
                  </a:lnTo>
                  <a:lnTo>
                    <a:pt x="138" y="50"/>
                  </a:lnTo>
                  <a:lnTo>
                    <a:pt x="109" y="79"/>
                  </a:lnTo>
                  <a:lnTo>
                    <a:pt x="98" y="79"/>
                  </a:lnTo>
                  <a:lnTo>
                    <a:pt x="82" y="50"/>
                  </a:lnTo>
                  <a:lnTo>
                    <a:pt x="6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27" y="38"/>
                  </a:lnTo>
                  <a:lnTo>
                    <a:pt x="27" y="50"/>
                  </a:lnTo>
                  <a:lnTo>
                    <a:pt x="67" y="50"/>
                  </a:lnTo>
                  <a:lnTo>
                    <a:pt x="67" y="67"/>
                  </a:lnTo>
                  <a:lnTo>
                    <a:pt x="27" y="67"/>
                  </a:lnTo>
                  <a:lnTo>
                    <a:pt x="38" y="79"/>
                  </a:lnTo>
                  <a:lnTo>
                    <a:pt x="38" y="94"/>
                  </a:lnTo>
                  <a:lnTo>
                    <a:pt x="53" y="94"/>
                  </a:lnTo>
                  <a:lnTo>
                    <a:pt x="67" y="79"/>
                  </a:lnTo>
                  <a:lnTo>
                    <a:pt x="98" y="110"/>
                  </a:lnTo>
                  <a:lnTo>
                    <a:pt x="153" y="123"/>
                  </a:lnTo>
                  <a:lnTo>
                    <a:pt x="169" y="138"/>
                  </a:lnTo>
                  <a:lnTo>
                    <a:pt x="182" y="194"/>
                  </a:lnTo>
                  <a:lnTo>
                    <a:pt x="169" y="194"/>
                  </a:lnTo>
                  <a:lnTo>
                    <a:pt x="153" y="221"/>
                  </a:lnTo>
                  <a:lnTo>
                    <a:pt x="209" y="209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39" name="Freeform 41"/>
            <p:cNvSpPr>
              <a:spLocks/>
            </p:cNvSpPr>
            <p:nvPr/>
          </p:nvSpPr>
          <p:spPr bwMode="auto">
            <a:xfrm>
              <a:off x="5859" y="2680"/>
              <a:ext cx="192" cy="200"/>
            </a:xfrm>
            <a:custGeom>
              <a:avLst/>
              <a:gdLst>
                <a:gd name="T0" fmla="*/ 0 w 219"/>
                <a:gd name="T1" fmla="*/ 0 h 215"/>
                <a:gd name="T2" fmla="*/ 0 w 219"/>
                <a:gd name="T3" fmla="*/ 62 h 215"/>
                <a:gd name="T4" fmla="*/ 5 w 219"/>
                <a:gd name="T5" fmla="*/ 62 h 215"/>
                <a:gd name="T6" fmla="*/ 7 w 219"/>
                <a:gd name="T7" fmla="*/ 56 h 215"/>
                <a:gd name="T8" fmla="*/ 11 w 219"/>
                <a:gd name="T9" fmla="*/ 46 h 215"/>
                <a:gd name="T10" fmla="*/ 14 w 219"/>
                <a:gd name="T11" fmla="*/ 46 h 215"/>
                <a:gd name="T12" fmla="*/ 18 w 219"/>
                <a:gd name="T13" fmla="*/ 52 h 215"/>
                <a:gd name="T14" fmla="*/ 23 w 219"/>
                <a:gd name="T15" fmla="*/ 70 h 215"/>
                <a:gd name="T16" fmla="*/ 30 w 219"/>
                <a:gd name="T17" fmla="*/ 70 h 215"/>
                <a:gd name="T18" fmla="*/ 31 w 219"/>
                <a:gd name="T19" fmla="*/ 79 h 215"/>
                <a:gd name="T20" fmla="*/ 35 w 219"/>
                <a:gd name="T21" fmla="*/ 79 h 215"/>
                <a:gd name="T22" fmla="*/ 35 w 219"/>
                <a:gd name="T23" fmla="*/ 70 h 215"/>
                <a:gd name="T24" fmla="*/ 31 w 219"/>
                <a:gd name="T25" fmla="*/ 66 h 215"/>
                <a:gd name="T26" fmla="*/ 30 w 219"/>
                <a:gd name="T27" fmla="*/ 66 h 215"/>
                <a:gd name="T28" fmla="*/ 30 w 219"/>
                <a:gd name="T29" fmla="*/ 62 h 215"/>
                <a:gd name="T30" fmla="*/ 27 w 219"/>
                <a:gd name="T31" fmla="*/ 62 h 215"/>
                <a:gd name="T32" fmla="*/ 25 w 219"/>
                <a:gd name="T33" fmla="*/ 52 h 215"/>
                <a:gd name="T34" fmla="*/ 23 w 219"/>
                <a:gd name="T35" fmla="*/ 46 h 215"/>
                <a:gd name="T36" fmla="*/ 23 w 219"/>
                <a:gd name="T37" fmla="*/ 42 h 215"/>
                <a:gd name="T38" fmla="*/ 25 w 219"/>
                <a:gd name="T39" fmla="*/ 33 h 215"/>
                <a:gd name="T40" fmla="*/ 25 w 219"/>
                <a:gd name="T41" fmla="*/ 31 h 215"/>
                <a:gd name="T42" fmla="*/ 23 w 219"/>
                <a:gd name="T43" fmla="*/ 31 h 215"/>
                <a:gd name="T44" fmla="*/ 18 w 219"/>
                <a:gd name="T45" fmla="*/ 26 h 215"/>
                <a:gd name="T46" fmla="*/ 16 w 219"/>
                <a:gd name="T47" fmla="*/ 16 h 215"/>
                <a:gd name="T48" fmla="*/ 10 w 219"/>
                <a:gd name="T49" fmla="*/ 7 h 215"/>
                <a:gd name="T50" fmla="*/ 0 w 219"/>
                <a:gd name="T51" fmla="*/ 0 h 2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9"/>
                <a:gd name="T79" fmla="*/ 0 h 215"/>
                <a:gd name="T80" fmla="*/ 219 w 219"/>
                <a:gd name="T81" fmla="*/ 215 h 2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9" h="215">
                  <a:moveTo>
                    <a:pt x="0" y="0"/>
                  </a:moveTo>
                  <a:lnTo>
                    <a:pt x="0" y="171"/>
                  </a:lnTo>
                  <a:lnTo>
                    <a:pt x="30" y="171"/>
                  </a:lnTo>
                  <a:lnTo>
                    <a:pt x="42" y="154"/>
                  </a:lnTo>
                  <a:lnTo>
                    <a:pt x="71" y="127"/>
                  </a:lnTo>
                  <a:lnTo>
                    <a:pt x="86" y="127"/>
                  </a:lnTo>
                  <a:lnTo>
                    <a:pt x="119" y="142"/>
                  </a:lnTo>
                  <a:lnTo>
                    <a:pt x="142" y="194"/>
                  </a:lnTo>
                  <a:lnTo>
                    <a:pt x="186" y="194"/>
                  </a:lnTo>
                  <a:lnTo>
                    <a:pt x="201" y="215"/>
                  </a:lnTo>
                  <a:lnTo>
                    <a:pt x="219" y="215"/>
                  </a:lnTo>
                  <a:lnTo>
                    <a:pt x="219" y="194"/>
                  </a:lnTo>
                  <a:lnTo>
                    <a:pt x="201" y="183"/>
                  </a:lnTo>
                  <a:lnTo>
                    <a:pt x="186" y="183"/>
                  </a:lnTo>
                  <a:lnTo>
                    <a:pt x="186" y="171"/>
                  </a:lnTo>
                  <a:lnTo>
                    <a:pt x="171" y="171"/>
                  </a:lnTo>
                  <a:lnTo>
                    <a:pt x="157" y="142"/>
                  </a:lnTo>
                  <a:lnTo>
                    <a:pt x="142" y="127"/>
                  </a:lnTo>
                  <a:lnTo>
                    <a:pt x="142" y="116"/>
                  </a:lnTo>
                  <a:lnTo>
                    <a:pt x="157" y="94"/>
                  </a:lnTo>
                  <a:lnTo>
                    <a:pt x="157" y="83"/>
                  </a:lnTo>
                  <a:lnTo>
                    <a:pt x="142" y="83"/>
                  </a:lnTo>
                  <a:lnTo>
                    <a:pt x="119" y="71"/>
                  </a:lnTo>
                  <a:lnTo>
                    <a:pt x="98" y="43"/>
                  </a:lnTo>
                  <a:lnTo>
                    <a:pt x="5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40" name="Freeform 42"/>
            <p:cNvSpPr>
              <a:spLocks/>
            </p:cNvSpPr>
            <p:nvPr/>
          </p:nvSpPr>
          <p:spPr bwMode="auto">
            <a:xfrm>
              <a:off x="4810" y="1908"/>
              <a:ext cx="188" cy="466"/>
            </a:xfrm>
            <a:custGeom>
              <a:avLst/>
              <a:gdLst>
                <a:gd name="T0" fmla="*/ 30 w 215"/>
                <a:gd name="T1" fmla="*/ 165 h 499"/>
                <a:gd name="T2" fmla="*/ 26 w 215"/>
                <a:gd name="T3" fmla="*/ 191 h 499"/>
                <a:gd name="T4" fmla="*/ 29 w 215"/>
                <a:gd name="T5" fmla="*/ 176 h 499"/>
                <a:gd name="T6" fmla="*/ 26 w 215"/>
                <a:gd name="T7" fmla="*/ 165 h 499"/>
                <a:gd name="T8" fmla="*/ 29 w 215"/>
                <a:gd name="T9" fmla="*/ 159 h 499"/>
                <a:gd name="T10" fmla="*/ 21 w 215"/>
                <a:gd name="T11" fmla="*/ 120 h 499"/>
                <a:gd name="T12" fmla="*/ 19 w 215"/>
                <a:gd name="T13" fmla="*/ 115 h 499"/>
                <a:gd name="T14" fmla="*/ 15 w 215"/>
                <a:gd name="T15" fmla="*/ 125 h 499"/>
                <a:gd name="T16" fmla="*/ 8 w 215"/>
                <a:gd name="T17" fmla="*/ 120 h 499"/>
                <a:gd name="T18" fmla="*/ 10 w 215"/>
                <a:gd name="T19" fmla="*/ 110 h 499"/>
                <a:gd name="T20" fmla="*/ 8 w 215"/>
                <a:gd name="T21" fmla="*/ 92 h 499"/>
                <a:gd name="T22" fmla="*/ 6 w 215"/>
                <a:gd name="T23" fmla="*/ 92 h 499"/>
                <a:gd name="T24" fmla="*/ 3 w 215"/>
                <a:gd name="T25" fmla="*/ 83 h 499"/>
                <a:gd name="T26" fmla="*/ 0 w 215"/>
                <a:gd name="T27" fmla="*/ 70 h 499"/>
                <a:gd name="T28" fmla="*/ 0 w 215"/>
                <a:gd name="T29" fmla="*/ 60 h 499"/>
                <a:gd name="T30" fmla="*/ 3 w 215"/>
                <a:gd name="T31" fmla="*/ 60 h 499"/>
                <a:gd name="T32" fmla="*/ 3 w 215"/>
                <a:gd name="T33" fmla="*/ 44 h 499"/>
                <a:gd name="T34" fmla="*/ 3 w 215"/>
                <a:gd name="T35" fmla="*/ 44 h 499"/>
                <a:gd name="T36" fmla="*/ 6 w 215"/>
                <a:gd name="T37" fmla="*/ 17 h 499"/>
                <a:gd name="T38" fmla="*/ 10 w 215"/>
                <a:gd name="T39" fmla="*/ 7 h 499"/>
                <a:gd name="T40" fmla="*/ 13 w 215"/>
                <a:gd name="T41" fmla="*/ 7 h 499"/>
                <a:gd name="T42" fmla="*/ 13 w 215"/>
                <a:gd name="T43" fmla="*/ 0 h 499"/>
                <a:gd name="T44" fmla="*/ 17 w 215"/>
                <a:gd name="T45" fmla="*/ 0 h 499"/>
                <a:gd name="T46" fmla="*/ 19 w 215"/>
                <a:gd name="T47" fmla="*/ 12 h 499"/>
                <a:gd name="T48" fmla="*/ 17 w 215"/>
                <a:gd name="T49" fmla="*/ 44 h 499"/>
                <a:gd name="T50" fmla="*/ 21 w 215"/>
                <a:gd name="T51" fmla="*/ 40 h 499"/>
                <a:gd name="T52" fmla="*/ 21 w 215"/>
                <a:gd name="T53" fmla="*/ 49 h 499"/>
                <a:gd name="T54" fmla="*/ 24 w 215"/>
                <a:gd name="T55" fmla="*/ 49 h 499"/>
                <a:gd name="T56" fmla="*/ 24 w 215"/>
                <a:gd name="T57" fmla="*/ 60 h 499"/>
                <a:gd name="T58" fmla="*/ 29 w 215"/>
                <a:gd name="T59" fmla="*/ 65 h 499"/>
                <a:gd name="T60" fmla="*/ 33 w 215"/>
                <a:gd name="T61" fmla="*/ 65 h 499"/>
                <a:gd name="T62" fmla="*/ 29 w 215"/>
                <a:gd name="T63" fmla="*/ 78 h 499"/>
                <a:gd name="T64" fmla="*/ 21 w 215"/>
                <a:gd name="T65" fmla="*/ 86 h 499"/>
                <a:gd name="T66" fmla="*/ 21 w 215"/>
                <a:gd name="T67" fmla="*/ 98 h 499"/>
                <a:gd name="T68" fmla="*/ 26 w 215"/>
                <a:gd name="T69" fmla="*/ 120 h 499"/>
                <a:gd name="T70" fmla="*/ 24 w 215"/>
                <a:gd name="T71" fmla="*/ 135 h 499"/>
                <a:gd name="T72" fmla="*/ 29 w 215"/>
                <a:gd name="T73" fmla="*/ 143 h 499"/>
                <a:gd name="T74" fmla="*/ 30 w 215"/>
                <a:gd name="T75" fmla="*/ 165 h 49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5"/>
                <a:gd name="T115" fmla="*/ 0 h 499"/>
                <a:gd name="T116" fmla="*/ 215 w 215"/>
                <a:gd name="T117" fmla="*/ 499 h 49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5" h="499">
                  <a:moveTo>
                    <a:pt x="198" y="426"/>
                  </a:moveTo>
                  <a:lnTo>
                    <a:pt x="171" y="499"/>
                  </a:lnTo>
                  <a:lnTo>
                    <a:pt x="186" y="455"/>
                  </a:lnTo>
                  <a:lnTo>
                    <a:pt x="171" y="426"/>
                  </a:lnTo>
                  <a:lnTo>
                    <a:pt x="186" y="414"/>
                  </a:lnTo>
                  <a:lnTo>
                    <a:pt x="142" y="314"/>
                  </a:lnTo>
                  <a:lnTo>
                    <a:pt x="126" y="299"/>
                  </a:lnTo>
                  <a:lnTo>
                    <a:pt x="98" y="326"/>
                  </a:lnTo>
                  <a:lnTo>
                    <a:pt x="55" y="314"/>
                  </a:lnTo>
                  <a:lnTo>
                    <a:pt x="71" y="286"/>
                  </a:lnTo>
                  <a:lnTo>
                    <a:pt x="55" y="242"/>
                  </a:lnTo>
                  <a:lnTo>
                    <a:pt x="42" y="242"/>
                  </a:lnTo>
                  <a:lnTo>
                    <a:pt x="27" y="215"/>
                  </a:lnTo>
                  <a:lnTo>
                    <a:pt x="0" y="182"/>
                  </a:lnTo>
                  <a:lnTo>
                    <a:pt x="0" y="155"/>
                  </a:lnTo>
                  <a:lnTo>
                    <a:pt x="15" y="155"/>
                  </a:lnTo>
                  <a:lnTo>
                    <a:pt x="15" y="115"/>
                  </a:lnTo>
                  <a:lnTo>
                    <a:pt x="27" y="115"/>
                  </a:lnTo>
                  <a:lnTo>
                    <a:pt x="42" y="42"/>
                  </a:lnTo>
                  <a:lnTo>
                    <a:pt x="71" y="15"/>
                  </a:lnTo>
                  <a:lnTo>
                    <a:pt x="86" y="15"/>
                  </a:lnTo>
                  <a:lnTo>
                    <a:pt x="86" y="0"/>
                  </a:lnTo>
                  <a:lnTo>
                    <a:pt x="115" y="0"/>
                  </a:lnTo>
                  <a:lnTo>
                    <a:pt x="126" y="30"/>
                  </a:lnTo>
                  <a:lnTo>
                    <a:pt x="115" y="115"/>
                  </a:lnTo>
                  <a:lnTo>
                    <a:pt x="142" y="103"/>
                  </a:lnTo>
                  <a:lnTo>
                    <a:pt x="142" y="130"/>
                  </a:lnTo>
                  <a:lnTo>
                    <a:pt x="157" y="130"/>
                  </a:lnTo>
                  <a:lnTo>
                    <a:pt x="157" y="155"/>
                  </a:lnTo>
                  <a:lnTo>
                    <a:pt x="186" y="170"/>
                  </a:lnTo>
                  <a:lnTo>
                    <a:pt x="215" y="170"/>
                  </a:lnTo>
                  <a:lnTo>
                    <a:pt x="186" y="203"/>
                  </a:lnTo>
                  <a:lnTo>
                    <a:pt x="142" y="226"/>
                  </a:lnTo>
                  <a:lnTo>
                    <a:pt x="142" y="255"/>
                  </a:lnTo>
                  <a:lnTo>
                    <a:pt x="171" y="314"/>
                  </a:lnTo>
                  <a:lnTo>
                    <a:pt x="157" y="355"/>
                  </a:lnTo>
                  <a:lnTo>
                    <a:pt x="186" y="370"/>
                  </a:lnTo>
                  <a:lnTo>
                    <a:pt x="198" y="42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41" name="Freeform 43"/>
            <p:cNvSpPr>
              <a:spLocks/>
            </p:cNvSpPr>
            <p:nvPr/>
          </p:nvSpPr>
          <p:spPr bwMode="auto">
            <a:xfrm>
              <a:off x="4935" y="2099"/>
              <a:ext cx="164" cy="364"/>
            </a:xfrm>
            <a:custGeom>
              <a:avLst/>
              <a:gdLst>
                <a:gd name="T0" fmla="*/ 14 w 186"/>
                <a:gd name="T1" fmla="*/ 130 h 392"/>
                <a:gd name="T2" fmla="*/ 14 w 186"/>
                <a:gd name="T3" fmla="*/ 136 h 392"/>
                <a:gd name="T4" fmla="*/ 8 w 186"/>
                <a:gd name="T5" fmla="*/ 113 h 392"/>
                <a:gd name="T6" fmla="*/ 8 w 186"/>
                <a:gd name="T7" fmla="*/ 120 h 392"/>
                <a:gd name="T8" fmla="*/ 4 w 186"/>
                <a:gd name="T9" fmla="*/ 110 h 392"/>
                <a:gd name="T10" fmla="*/ 4 w 186"/>
                <a:gd name="T11" fmla="*/ 104 h 392"/>
                <a:gd name="T12" fmla="*/ 10 w 186"/>
                <a:gd name="T13" fmla="*/ 78 h 392"/>
                <a:gd name="T14" fmla="*/ 8 w 186"/>
                <a:gd name="T15" fmla="*/ 58 h 392"/>
                <a:gd name="T16" fmla="*/ 4 w 186"/>
                <a:gd name="T17" fmla="*/ 54 h 392"/>
                <a:gd name="T18" fmla="*/ 4 w 186"/>
                <a:gd name="T19" fmla="*/ 40 h 392"/>
                <a:gd name="T20" fmla="*/ 0 w 186"/>
                <a:gd name="T21" fmla="*/ 18 h 392"/>
                <a:gd name="T22" fmla="*/ 0 w 186"/>
                <a:gd name="T23" fmla="*/ 8 h 392"/>
                <a:gd name="T24" fmla="*/ 8 w 186"/>
                <a:gd name="T25" fmla="*/ 0 h 392"/>
                <a:gd name="T26" fmla="*/ 10 w 186"/>
                <a:gd name="T27" fmla="*/ 6 h 392"/>
                <a:gd name="T28" fmla="*/ 12 w 186"/>
                <a:gd name="T29" fmla="*/ 8 h 392"/>
                <a:gd name="T30" fmla="*/ 12 w 186"/>
                <a:gd name="T31" fmla="*/ 24 h 392"/>
                <a:gd name="T32" fmla="*/ 18 w 186"/>
                <a:gd name="T33" fmla="*/ 18 h 392"/>
                <a:gd name="T34" fmla="*/ 20 w 186"/>
                <a:gd name="T35" fmla="*/ 24 h 392"/>
                <a:gd name="T36" fmla="*/ 22 w 186"/>
                <a:gd name="T37" fmla="*/ 18 h 392"/>
                <a:gd name="T38" fmla="*/ 26 w 186"/>
                <a:gd name="T39" fmla="*/ 30 h 392"/>
                <a:gd name="T40" fmla="*/ 29 w 186"/>
                <a:gd name="T41" fmla="*/ 40 h 392"/>
                <a:gd name="T42" fmla="*/ 33 w 186"/>
                <a:gd name="T43" fmla="*/ 49 h 392"/>
                <a:gd name="T44" fmla="*/ 33 w 186"/>
                <a:gd name="T45" fmla="*/ 58 h 392"/>
                <a:gd name="T46" fmla="*/ 22 w 186"/>
                <a:gd name="T47" fmla="*/ 58 h 392"/>
                <a:gd name="T48" fmla="*/ 20 w 186"/>
                <a:gd name="T49" fmla="*/ 68 h 392"/>
                <a:gd name="T50" fmla="*/ 22 w 186"/>
                <a:gd name="T51" fmla="*/ 78 h 392"/>
                <a:gd name="T52" fmla="*/ 20 w 186"/>
                <a:gd name="T53" fmla="*/ 73 h 392"/>
                <a:gd name="T54" fmla="*/ 14 w 186"/>
                <a:gd name="T55" fmla="*/ 73 h 392"/>
                <a:gd name="T56" fmla="*/ 14 w 186"/>
                <a:gd name="T57" fmla="*/ 68 h 392"/>
                <a:gd name="T58" fmla="*/ 10 w 186"/>
                <a:gd name="T59" fmla="*/ 68 h 392"/>
                <a:gd name="T60" fmla="*/ 12 w 186"/>
                <a:gd name="T61" fmla="*/ 78 h 392"/>
                <a:gd name="T62" fmla="*/ 10 w 186"/>
                <a:gd name="T63" fmla="*/ 95 h 392"/>
                <a:gd name="T64" fmla="*/ 10 w 186"/>
                <a:gd name="T65" fmla="*/ 104 h 392"/>
                <a:gd name="T66" fmla="*/ 12 w 186"/>
                <a:gd name="T67" fmla="*/ 104 h 392"/>
                <a:gd name="T68" fmla="*/ 14 w 186"/>
                <a:gd name="T69" fmla="*/ 124 h 392"/>
                <a:gd name="T70" fmla="*/ 20 w 186"/>
                <a:gd name="T71" fmla="*/ 130 h 392"/>
                <a:gd name="T72" fmla="*/ 22 w 186"/>
                <a:gd name="T73" fmla="*/ 136 h 392"/>
                <a:gd name="T74" fmla="*/ 20 w 186"/>
                <a:gd name="T75" fmla="*/ 139 h 392"/>
                <a:gd name="T76" fmla="*/ 18 w 186"/>
                <a:gd name="T77" fmla="*/ 139 h 392"/>
                <a:gd name="T78" fmla="*/ 18 w 186"/>
                <a:gd name="T79" fmla="*/ 136 h 392"/>
                <a:gd name="T80" fmla="*/ 14 w 186"/>
                <a:gd name="T81" fmla="*/ 130 h 3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6"/>
                <a:gd name="T124" fmla="*/ 0 h 392"/>
                <a:gd name="T125" fmla="*/ 186 w 186"/>
                <a:gd name="T126" fmla="*/ 392 h 3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6" h="392">
                  <a:moveTo>
                    <a:pt x="82" y="365"/>
                  </a:moveTo>
                  <a:lnTo>
                    <a:pt x="82" y="380"/>
                  </a:lnTo>
                  <a:lnTo>
                    <a:pt x="42" y="321"/>
                  </a:lnTo>
                  <a:lnTo>
                    <a:pt x="42" y="338"/>
                  </a:lnTo>
                  <a:lnTo>
                    <a:pt x="27" y="309"/>
                  </a:lnTo>
                  <a:lnTo>
                    <a:pt x="27" y="294"/>
                  </a:lnTo>
                  <a:lnTo>
                    <a:pt x="54" y="221"/>
                  </a:lnTo>
                  <a:lnTo>
                    <a:pt x="42" y="165"/>
                  </a:lnTo>
                  <a:lnTo>
                    <a:pt x="15" y="150"/>
                  </a:lnTo>
                  <a:lnTo>
                    <a:pt x="27" y="110"/>
                  </a:lnTo>
                  <a:lnTo>
                    <a:pt x="0" y="50"/>
                  </a:lnTo>
                  <a:lnTo>
                    <a:pt x="0" y="23"/>
                  </a:lnTo>
                  <a:lnTo>
                    <a:pt x="42" y="0"/>
                  </a:lnTo>
                  <a:lnTo>
                    <a:pt x="54" y="12"/>
                  </a:lnTo>
                  <a:lnTo>
                    <a:pt x="71" y="23"/>
                  </a:lnTo>
                  <a:lnTo>
                    <a:pt x="71" y="67"/>
                  </a:lnTo>
                  <a:lnTo>
                    <a:pt x="102" y="50"/>
                  </a:lnTo>
                  <a:lnTo>
                    <a:pt x="113" y="67"/>
                  </a:lnTo>
                  <a:lnTo>
                    <a:pt x="126" y="50"/>
                  </a:lnTo>
                  <a:lnTo>
                    <a:pt x="153" y="83"/>
                  </a:lnTo>
                  <a:lnTo>
                    <a:pt x="169" y="110"/>
                  </a:lnTo>
                  <a:lnTo>
                    <a:pt x="186" y="138"/>
                  </a:lnTo>
                  <a:lnTo>
                    <a:pt x="186" y="165"/>
                  </a:lnTo>
                  <a:lnTo>
                    <a:pt x="126" y="165"/>
                  </a:lnTo>
                  <a:lnTo>
                    <a:pt x="113" y="194"/>
                  </a:lnTo>
                  <a:lnTo>
                    <a:pt x="126" y="221"/>
                  </a:lnTo>
                  <a:lnTo>
                    <a:pt x="113" y="209"/>
                  </a:lnTo>
                  <a:lnTo>
                    <a:pt x="82" y="209"/>
                  </a:lnTo>
                  <a:lnTo>
                    <a:pt x="82" y="194"/>
                  </a:lnTo>
                  <a:lnTo>
                    <a:pt x="54" y="194"/>
                  </a:lnTo>
                  <a:lnTo>
                    <a:pt x="71" y="221"/>
                  </a:lnTo>
                  <a:lnTo>
                    <a:pt x="54" y="265"/>
                  </a:lnTo>
                  <a:lnTo>
                    <a:pt x="54" y="294"/>
                  </a:lnTo>
                  <a:lnTo>
                    <a:pt x="71" y="294"/>
                  </a:lnTo>
                  <a:lnTo>
                    <a:pt x="82" y="350"/>
                  </a:lnTo>
                  <a:lnTo>
                    <a:pt x="113" y="365"/>
                  </a:lnTo>
                  <a:lnTo>
                    <a:pt x="126" y="380"/>
                  </a:lnTo>
                  <a:lnTo>
                    <a:pt x="113" y="392"/>
                  </a:lnTo>
                  <a:lnTo>
                    <a:pt x="102" y="392"/>
                  </a:lnTo>
                  <a:lnTo>
                    <a:pt x="102" y="380"/>
                  </a:lnTo>
                  <a:lnTo>
                    <a:pt x="82" y="365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42" name="Freeform 44"/>
            <p:cNvSpPr>
              <a:spLocks/>
            </p:cNvSpPr>
            <p:nvPr/>
          </p:nvSpPr>
          <p:spPr bwMode="auto">
            <a:xfrm>
              <a:off x="5010" y="2441"/>
              <a:ext cx="89" cy="129"/>
            </a:xfrm>
            <a:custGeom>
              <a:avLst/>
              <a:gdLst>
                <a:gd name="T0" fmla="*/ 0 w 104"/>
                <a:gd name="T1" fmla="*/ 7 h 138"/>
                <a:gd name="T2" fmla="*/ 0 w 104"/>
                <a:gd name="T3" fmla="*/ 26 h 138"/>
                <a:gd name="T4" fmla="*/ 3 w 104"/>
                <a:gd name="T5" fmla="*/ 38 h 138"/>
                <a:gd name="T6" fmla="*/ 8 w 104"/>
                <a:gd name="T7" fmla="*/ 54 h 138"/>
                <a:gd name="T8" fmla="*/ 12 w 104"/>
                <a:gd name="T9" fmla="*/ 54 h 138"/>
                <a:gd name="T10" fmla="*/ 8 w 104"/>
                <a:gd name="T11" fmla="*/ 38 h 138"/>
                <a:gd name="T12" fmla="*/ 8 w 104"/>
                <a:gd name="T13" fmla="*/ 21 h 138"/>
                <a:gd name="T14" fmla="*/ 5 w 104"/>
                <a:gd name="T15" fmla="*/ 7 h 138"/>
                <a:gd name="T16" fmla="*/ 3 w 104"/>
                <a:gd name="T17" fmla="*/ 10 h 138"/>
                <a:gd name="T18" fmla="*/ 3 w 104"/>
                <a:gd name="T19" fmla="*/ 10 h 138"/>
                <a:gd name="T20" fmla="*/ 3 w 104"/>
                <a:gd name="T21" fmla="*/ 7 h 138"/>
                <a:gd name="T22" fmla="*/ 0 w 104"/>
                <a:gd name="T23" fmla="*/ 0 h 138"/>
                <a:gd name="T24" fmla="*/ 0 w 104"/>
                <a:gd name="T25" fmla="*/ 7 h 1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38"/>
                <a:gd name="T41" fmla="*/ 104 w 104"/>
                <a:gd name="T42" fmla="*/ 138 h 1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38">
                  <a:moveTo>
                    <a:pt x="0" y="15"/>
                  </a:moveTo>
                  <a:lnTo>
                    <a:pt x="0" y="65"/>
                  </a:lnTo>
                  <a:lnTo>
                    <a:pt x="31" y="98"/>
                  </a:lnTo>
                  <a:lnTo>
                    <a:pt x="71" y="138"/>
                  </a:lnTo>
                  <a:lnTo>
                    <a:pt x="104" y="138"/>
                  </a:lnTo>
                  <a:lnTo>
                    <a:pt x="71" y="98"/>
                  </a:lnTo>
                  <a:lnTo>
                    <a:pt x="71" y="54"/>
                  </a:lnTo>
                  <a:lnTo>
                    <a:pt x="42" y="15"/>
                  </a:lnTo>
                  <a:lnTo>
                    <a:pt x="31" y="27"/>
                  </a:lnTo>
                  <a:lnTo>
                    <a:pt x="19" y="27"/>
                  </a:lnTo>
                  <a:lnTo>
                    <a:pt x="19" y="15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43" name="Freeform 45"/>
            <p:cNvSpPr>
              <a:spLocks/>
            </p:cNvSpPr>
            <p:nvPr/>
          </p:nvSpPr>
          <p:spPr bwMode="auto">
            <a:xfrm>
              <a:off x="5010" y="2030"/>
              <a:ext cx="176" cy="357"/>
            </a:xfrm>
            <a:custGeom>
              <a:avLst/>
              <a:gdLst>
                <a:gd name="T0" fmla="*/ 0 w 204"/>
                <a:gd name="T1" fmla="*/ 7 h 382"/>
                <a:gd name="T2" fmla="*/ 3 w 204"/>
                <a:gd name="T3" fmla="*/ 7 h 382"/>
                <a:gd name="T4" fmla="*/ 9 w 204"/>
                <a:gd name="T5" fmla="*/ 0 h 382"/>
                <a:gd name="T6" fmla="*/ 14 w 204"/>
                <a:gd name="T7" fmla="*/ 7 h 382"/>
                <a:gd name="T8" fmla="*/ 15 w 204"/>
                <a:gd name="T9" fmla="*/ 8 h 382"/>
                <a:gd name="T10" fmla="*/ 18 w 204"/>
                <a:gd name="T11" fmla="*/ 16 h 382"/>
                <a:gd name="T12" fmla="*/ 15 w 204"/>
                <a:gd name="T13" fmla="*/ 20 h 382"/>
                <a:gd name="T14" fmla="*/ 14 w 204"/>
                <a:gd name="T15" fmla="*/ 33 h 382"/>
                <a:gd name="T16" fmla="*/ 10 w 204"/>
                <a:gd name="T17" fmla="*/ 44 h 382"/>
                <a:gd name="T18" fmla="*/ 14 w 204"/>
                <a:gd name="T19" fmla="*/ 47 h 382"/>
                <a:gd name="T20" fmla="*/ 24 w 204"/>
                <a:gd name="T21" fmla="*/ 81 h 382"/>
                <a:gd name="T22" fmla="*/ 26 w 204"/>
                <a:gd name="T23" fmla="*/ 98 h 382"/>
                <a:gd name="T24" fmla="*/ 26 w 204"/>
                <a:gd name="T25" fmla="*/ 120 h 382"/>
                <a:gd name="T26" fmla="*/ 20 w 204"/>
                <a:gd name="T27" fmla="*/ 131 h 382"/>
                <a:gd name="T28" fmla="*/ 18 w 204"/>
                <a:gd name="T29" fmla="*/ 131 h 382"/>
                <a:gd name="T30" fmla="*/ 18 w 204"/>
                <a:gd name="T31" fmla="*/ 141 h 382"/>
                <a:gd name="T32" fmla="*/ 14 w 204"/>
                <a:gd name="T33" fmla="*/ 147 h 382"/>
                <a:gd name="T34" fmla="*/ 14 w 204"/>
                <a:gd name="T35" fmla="*/ 137 h 382"/>
                <a:gd name="T36" fmla="*/ 10 w 204"/>
                <a:gd name="T37" fmla="*/ 131 h 382"/>
                <a:gd name="T38" fmla="*/ 15 w 204"/>
                <a:gd name="T39" fmla="*/ 125 h 382"/>
                <a:gd name="T40" fmla="*/ 16 w 204"/>
                <a:gd name="T41" fmla="*/ 120 h 382"/>
                <a:gd name="T42" fmla="*/ 20 w 204"/>
                <a:gd name="T43" fmla="*/ 110 h 382"/>
                <a:gd name="T44" fmla="*/ 20 w 204"/>
                <a:gd name="T45" fmla="*/ 87 h 382"/>
                <a:gd name="T46" fmla="*/ 18 w 204"/>
                <a:gd name="T47" fmla="*/ 76 h 382"/>
                <a:gd name="T48" fmla="*/ 15 w 204"/>
                <a:gd name="T49" fmla="*/ 64 h 382"/>
                <a:gd name="T50" fmla="*/ 15 w 204"/>
                <a:gd name="T51" fmla="*/ 60 h 382"/>
                <a:gd name="T52" fmla="*/ 8 w 204"/>
                <a:gd name="T53" fmla="*/ 36 h 382"/>
                <a:gd name="T54" fmla="*/ 9 w 204"/>
                <a:gd name="T55" fmla="*/ 33 h 382"/>
                <a:gd name="T56" fmla="*/ 8 w 204"/>
                <a:gd name="T57" fmla="*/ 28 h 382"/>
                <a:gd name="T58" fmla="*/ 3 w 204"/>
                <a:gd name="T59" fmla="*/ 20 h 382"/>
                <a:gd name="T60" fmla="*/ 0 w 204"/>
                <a:gd name="T61" fmla="*/ 7 h 3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4"/>
                <a:gd name="T94" fmla="*/ 0 h 382"/>
                <a:gd name="T95" fmla="*/ 204 w 204"/>
                <a:gd name="T96" fmla="*/ 382 h 38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4" h="382">
                  <a:moveTo>
                    <a:pt x="0" y="12"/>
                  </a:moveTo>
                  <a:lnTo>
                    <a:pt x="19" y="12"/>
                  </a:lnTo>
                  <a:lnTo>
                    <a:pt x="71" y="0"/>
                  </a:lnTo>
                  <a:lnTo>
                    <a:pt x="104" y="12"/>
                  </a:lnTo>
                  <a:lnTo>
                    <a:pt x="119" y="23"/>
                  </a:lnTo>
                  <a:lnTo>
                    <a:pt x="142" y="39"/>
                  </a:lnTo>
                  <a:lnTo>
                    <a:pt x="119" y="50"/>
                  </a:lnTo>
                  <a:lnTo>
                    <a:pt x="104" y="83"/>
                  </a:lnTo>
                  <a:lnTo>
                    <a:pt x="87" y="112"/>
                  </a:lnTo>
                  <a:lnTo>
                    <a:pt x="104" y="123"/>
                  </a:lnTo>
                  <a:lnTo>
                    <a:pt x="190" y="209"/>
                  </a:lnTo>
                  <a:lnTo>
                    <a:pt x="204" y="254"/>
                  </a:lnTo>
                  <a:lnTo>
                    <a:pt x="204" y="309"/>
                  </a:lnTo>
                  <a:lnTo>
                    <a:pt x="160" y="338"/>
                  </a:lnTo>
                  <a:lnTo>
                    <a:pt x="142" y="338"/>
                  </a:lnTo>
                  <a:lnTo>
                    <a:pt x="142" y="365"/>
                  </a:lnTo>
                  <a:lnTo>
                    <a:pt x="104" y="382"/>
                  </a:lnTo>
                  <a:lnTo>
                    <a:pt x="104" y="353"/>
                  </a:lnTo>
                  <a:lnTo>
                    <a:pt x="87" y="338"/>
                  </a:lnTo>
                  <a:lnTo>
                    <a:pt x="119" y="321"/>
                  </a:lnTo>
                  <a:lnTo>
                    <a:pt x="131" y="309"/>
                  </a:lnTo>
                  <a:lnTo>
                    <a:pt x="160" y="282"/>
                  </a:lnTo>
                  <a:lnTo>
                    <a:pt x="160" y="223"/>
                  </a:lnTo>
                  <a:lnTo>
                    <a:pt x="142" y="194"/>
                  </a:lnTo>
                  <a:lnTo>
                    <a:pt x="119" y="167"/>
                  </a:lnTo>
                  <a:lnTo>
                    <a:pt x="119" y="154"/>
                  </a:lnTo>
                  <a:lnTo>
                    <a:pt x="60" y="94"/>
                  </a:lnTo>
                  <a:lnTo>
                    <a:pt x="71" y="83"/>
                  </a:lnTo>
                  <a:lnTo>
                    <a:pt x="60" y="71"/>
                  </a:lnTo>
                  <a:lnTo>
                    <a:pt x="31" y="5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44" name="Freeform 46"/>
            <p:cNvSpPr>
              <a:spLocks/>
            </p:cNvSpPr>
            <p:nvPr/>
          </p:nvSpPr>
          <p:spPr bwMode="auto">
            <a:xfrm>
              <a:off x="5038" y="2239"/>
              <a:ext cx="110" cy="109"/>
            </a:xfrm>
            <a:custGeom>
              <a:avLst/>
              <a:gdLst>
                <a:gd name="T0" fmla="*/ 0 w 127"/>
                <a:gd name="T1" fmla="*/ 21 h 115"/>
                <a:gd name="T2" fmla="*/ 3 w 127"/>
                <a:gd name="T3" fmla="*/ 34 h 115"/>
                <a:gd name="T4" fmla="*/ 3 w 127"/>
                <a:gd name="T5" fmla="*/ 46 h 115"/>
                <a:gd name="T6" fmla="*/ 8 w 127"/>
                <a:gd name="T7" fmla="*/ 55 h 115"/>
                <a:gd name="T8" fmla="*/ 11 w 127"/>
                <a:gd name="T9" fmla="*/ 46 h 115"/>
                <a:gd name="T10" fmla="*/ 13 w 127"/>
                <a:gd name="T11" fmla="*/ 41 h 115"/>
                <a:gd name="T12" fmla="*/ 17 w 127"/>
                <a:gd name="T13" fmla="*/ 27 h 115"/>
                <a:gd name="T14" fmla="*/ 17 w 127"/>
                <a:gd name="T15" fmla="*/ 0 h 115"/>
                <a:gd name="T16" fmla="*/ 13 w 127"/>
                <a:gd name="T17" fmla="*/ 9 h 115"/>
                <a:gd name="T18" fmla="*/ 11 w 127"/>
                <a:gd name="T19" fmla="*/ 9 h 115"/>
                <a:gd name="T20" fmla="*/ 10 w 127"/>
                <a:gd name="T21" fmla="*/ 9 h 115"/>
                <a:gd name="T22" fmla="*/ 3 w 127"/>
                <a:gd name="T23" fmla="*/ 9 h 115"/>
                <a:gd name="T24" fmla="*/ 0 w 127"/>
                <a:gd name="T25" fmla="*/ 21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15"/>
                <a:gd name="T41" fmla="*/ 127 w 127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15">
                  <a:moveTo>
                    <a:pt x="0" y="42"/>
                  </a:moveTo>
                  <a:lnTo>
                    <a:pt x="11" y="71"/>
                  </a:lnTo>
                  <a:lnTo>
                    <a:pt x="27" y="98"/>
                  </a:lnTo>
                  <a:lnTo>
                    <a:pt x="54" y="115"/>
                  </a:lnTo>
                  <a:lnTo>
                    <a:pt x="86" y="98"/>
                  </a:lnTo>
                  <a:lnTo>
                    <a:pt x="98" y="86"/>
                  </a:lnTo>
                  <a:lnTo>
                    <a:pt x="127" y="59"/>
                  </a:lnTo>
                  <a:lnTo>
                    <a:pt x="127" y="0"/>
                  </a:lnTo>
                  <a:lnTo>
                    <a:pt x="98" y="15"/>
                  </a:lnTo>
                  <a:lnTo>
                    <a:pt x="86" y="15"/>
                  </a:lnTo>
                  <a:lnTo>
                    <a:pt x="71" y="15"/>
                  </a:lnTo>
                  <a:lnTo>
                    <a:pt x="11" y="1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45" name="Freeform 47"/>
            <p:cNvSpPr>
              <a:spLocks/>
            </p:cNvSpPr>
            <p:nvPr/>
          </p:nvSpPr>
          <p:spPr bwMode="auto">
            <a:xfrm>
              <a:off x="4973" y="2043"/>
              <a:ext cx="175" cy="211"/>
            </a:xfrm>
            <a:custGeom>
              <a:avLst/>
              <a:gdLst>
                <a:gd name="T0" fmla="*/ 30 w 200"/>
                <a:gd name="T1" fmla="*/ 79 h 226"/>
                <a:gd name="T2" fmla="*/ 26 w 200"/>
                <a:gd name="T3" fmla="*/ 86 h 226"/>
                <a:gd name="T4" fmla="*/ 24 w 200"/>
                <a:gd name="T5" fmla="*/ 86 h 226"/>
                <a:gd name="T6" fmla="*/ 21 w 200"/>
                <a:gd name="T7" fmla="*/ 86 h 226"/>
                <a:gd name="T8" fmla="*/ 21 w 200"/>
                <a:gd name="T9" fmla="*/ 75 h 226"/>
                <a:gd name="T10" fmla="*/ 20 w 200"/>
                <a:gd name="T11" fmla="*/ 64 h 226"/>
                <a:gd name="T12" fmla="*/ 18 w 200"/>
                <a:gd name="T13" fmla="*/ 55 h 226"/>
                <a:gd name="T14" fmla="*/ 12 w 200"/>
                <a:gd name="T15" fmla="*/ 42 h 226"/>
                <a:gd name="T16" fmla="*/ 11 w 200"/>
                <a:gd name="T17" fmla="*/ 48 h 226"/>
                <a:gd name="T18" fmla="*/ 10 w 200"/>
                <a:gd name="T19" fmla="*/ 42 h 226"/>
                <a:gd name="T20" fmla="*/ 4 w 200"/>
                <a:gd name="T21" fmla="*/ 48 h 226"/>
                <a:gd name="T22" fmla="*/ 4 w 200"/>
                <a:gd name="T23" fmla="*/ 32 h 226"/>
                <a:gd name="T24" fmla="*/ 4 w 200"/>
                <a:gd name="T25" fmla="*/ 27 h 226"/>
                <a:gd name="T26" fmla="*/ 0 w 200"/>
                <a:gd name="T27" fmla="*/ 22 h 226"/>
                <a:gd name="T28" fmla="*/ 4 w 200"/>
                <a:gd name="T29" fmla="*/ 10 h 226"/>
                <a:gd name="T30" fmla="*/ 4 w 200"/>
                <a:gd name="T31" fmla="*/ 0 h 226"/>
                <a:gd name="T32" fmla="*/ 6 w 200"/>
                <a:gd name="T33" fmla="*/ 0 h 226"/>
                <a:gd name="T34" fmla="*/ 11 w 200"/>
                <a:gd name="T35" fmla="*/ 15 h 226"/>
                <a:gd name="T36" fmla="*/ 16 w 200"/>
                <a:gd name="T37" fmla="*/ 22 h 226"/>
                <a:gd name="T38" fmla="*/ 18 w 200"/>
                <a:gd name="T39" fmla="*/ 27 h 226"/>
                <a:gd name="T40" fmla="*/ 16 w 200"/>
                <a:gd name="T41" fmla="*/ 32 h 226"/>
                <a:gd name="T42" fmla="*/ 24 w 200"/>
                <a:gd name="T43" fmla="*/ 55 h 226"/>
                <a:gd name="T44" fmla="*/ 24 w 200"/>
                <a:gd name="T45" fmla="*/ 59 h 226"/>
                <a:gd name="T46" fmla="*/ 28 w 200"/>
                <a:gd name="T47" fmla="*/ 69 h 226"/>
                <a:gd name="T48" fmla="*/ 30 w 200"/>
                <a:gd name="T49" fmla="*/ 79 h 2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"/>
                <a:gd name="T76" fmla="*/ 0 h 226"/>
                <a:gd name="T77" fmla="*/ 200 w 200"/>
                <a:gd name="T78" fmla="*/ 226 h 2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" h="226">
                  <a:moveTo>
                    <a:pt x="200" y="209"/>
                  </a:moveTo>
                  <a:lnTo>
                    <a:pt x="171" y="226"/>
                  </a:lnTo>
                  <a:lnTo>
                    <a:pt x="159" y="226"/>
                  </a:lnTo>
                  <a:lnTo>
                    <a:pt x="142" y="226"/>
                  </a:lnTo>
                  <a:lnTo>
                    <a:pt x="142" y="197"/>
                  </a:lnTo>
                  <a:lnTo>
                    <a:pt x="127" y="170"/>
                  </a:lnTo>
                  <a:lnTo>
                    <a:pt x="111" y="142"/>
                  </a:lnTo>
                  <a:lnTo>
                    <a:pt x="82" y="109"/>
                  </a:lnTo>
                  <a:lnTo>
                    <a:pt x="71" y="126"/>
                  </a:lnTo>
                  <a:lnTo>
                    <a:pt x="59" y="109"/>
                  </a:lnTo>
                  <a:lnTo>
                    <a:pt x="27" y="126"/>
                  </a:lnTo>
                  <a:lnTo>
                    <a:pt x="27" y="82"/>
                  </a:lnTo>
                  <a:lnTo>
                    <a:pt x="11" y="71"/>
                  </a:lnTo>
                  <a:lnTo>
                    <a:pt x="0" y="59"/>
                  </a:lnTo>
                  <a:lnTo>
                    <a:pt x="27" y="26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71" y="38"/>
                  </a:lnTo>
                  <a:lnTo>
                    <a:pt x="100" y="59"/>
                  </a:lnTo>
                  <a:lnTo>
                    <a:pt x="111" y="71"/>
                  </a:lnTo>
                  <a:lnTo>
                    <a:pt x="100" y="82"/>
                  </a:lnTo>
                  <a:lnTo>
                    <a:pt x="159" y="142"/>
                  </a:lnTo>
                  <a:lnTo>
                    <a:pt x="159" y="153"/>
                  </a:lnTo>
                  <a:lnTo>
                    <a:pt x="182" y="182"/>
                  </a:lnTo>
                  <a:lnTo>
                    <a:pt x="200" y="20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46" name="Freeform 48"/>
            <p:cNvSpPr>
              <a:spLocks/>
            </p:cNvSpPr>
            <p:nvPr/>
          </p:nvSpPr>
          <p:spPr bwMode="auto">
            <a:xfrm>
              <a:off x="4362" y="1269"/>
              <a:ext cx="1073" cy="828"/>
            </a:xfrm>
            <a:custGeom>
              <a:avLst/>
              <a:gdLst>
                <a:gd name="T0" fmla="*/ 26 w 1233"/>
                <a:gd name="T1" fmla="*/ 67 h 885"/>
                <a:gd name="T2" fmla="*/ 19 w 1233"/>
                <a:gd name="T3" fmla="*/ 82 h 885"/>
                <a:gd name="T4" fmla="*/ 16 w 1233"/>
                <a:gd name="T5" fmla="*/ 117 h 885"/>
                <a:gd name="T6" fmla="*/ 8 w 1233"/>
                <a:gd name="T7" fmla="*/ 130 h 885"/>
                <a:gd name="T8" fmla="*/ 0 w 1233"/>
                <a:gd name="T9" fmla="*/ 140 h 885"/>
                <a:gd name="T10" fmla="*/ 3 w 1233"/>
                <a:gd name="T11" fmla="*/ 156 h 885"/>
                <a:gd name="T12" fmla="*/ 3 w 1233"/>
                <a:gd name="T13" fmla="*/ 173 h 885"/>
                <a:gd name="T14" fmla="*/ 16 w 1233"/>
                <a:gd name="T15" fmla="*/ 190 h 885"/>
                <a:gd name="T16" fmla="*/ 24 w 1233"/>
                <a:gd name="T17" fmla="*/ 197 h 885"/>
                <a:gd name="T18" fmla="*/ 20 w 1233"/>
                <a:gd name="T19" fmla="*/ 218 h 885"/>
                <a:gd name="T20" fmla="*/ 30 w 1233"/>
                <a:gd name="T21" fmla="*/ 247 h 885"/>
                <a:gd name="T22" fmla="*/ 40 w 1233"/>
                <a:gd name="T23" fmla="*/ 252 h 885"/>
                <a:gd name="T24" fmla="*/ 57 w 1233"/>
                <a:gd name="T25" fmla="*/ 269 h 885"/>
                <a:gd name="T26" fmla="*/ 67 w 1233"/>
                <a:gd name="T27" fmla="*/ 269 h 885"/>
                <a:gd name="T28" fmla="*/ 79 w 1233"/>
                <a:gd name="T29" fmla="*/ 252 h 885"/>
                <a:gd name="T30" fmla="*/ 91 w 1233"/>
                <a:gd name="T31" fmla="*/ 279 h 885"/>
                <a:gd name="T32" fmla="*/ 94 w 1233"/>
                <a:gd name="T33" fmla="*/ 319 h 885"/>
                <a:gd name="T34" fmla="*/ 100 w 1233"/>
                <a:gd name="T35" fmla="*/ 337 h 885"/>
                <a:gd name="T36" fmla="*/ 105 w 1233"/>
                <a:gd name="T37" fmla="*/ 325 h 885"/>
                <a:gd name="T38" fmla="*/ 121 w 1233"/>
                <a:gd name="T39" fmla="*/ 325 h 885"/>
                <a:gd name="T40" fmla="*/ 133 w 1233"/>
                <a:gd name="T41" fmla="*/ 337 h 885"/>
                <a:gd name="T42" fmla="*/ 135 w 1233"/>
                <a:gd name="T43" fmla="*/ 339 h 885"/>
                <a:gd name="T44" fmla="*/ 144 w 1233"/>
                <a:gd name="T45" fmla="*/ 329 h 885"/>
                <a:gd name="T46" fmla="*/ 149 w 1233"/>
                <a:gd name="T47" fmla="*/ 325 h 885"/>
                <a:gd name="T48" fmla="*/ 157 w 1233"/>
                <a:gd name="T49" fmla="*/ 301 h 885"/>
                <a:gd name="T50" fmla="*/ 162 w 1233"/>
                <a:gd name="T51" fmla="*/ 279 h 885"/>
                <a:gd name="T52" fmla="*/ 165 w 1233"/>
                <a:gd name="T53" fmla="*/ 247 h 885"/>
                <a:gd name="T54" fmla="*/ 162 w 1233"/>
                <a:gd name="T55" fmla="*/ 228 h 885"/>
                <a:gd name="T56" fmla="*/ 155 w 1233"/>
                <a:gd name="T57" fmla="*/ 202 h 885"/>
                <a:gd name="T58" fmla="*/ 155 w 1233"/>
                <a:gd name="T59" fmla="*/ 173 h 885"/>
                <a:gd name="T60" fmla="*/ 151 w 1233"/>
                <a:gd name="T61" fmla="*/ 161 h 885"/>
                <a:gd name="T62" fmla="*/ 139 w 1233"/>
                <a:gd name="T63" fmla="*/ 156 h 885"/>
                <a:gd name="T64" fmla="*/ 144 w 1233"/>
                <a:gd name="T65" fmla="*/ 146 h 885"/>
                <a:gd name="T66" fmla="*/ 149 w 1233"/>
                <a:gd name="T67" fmla="*/ 134 h 885"/>
                <a:gd name="T68" fmla="*/ 151 w 1233"/>
                <a:gd name="T69" fmla="*/ 150 h 885"/>
                <a:gd name="T70" fmla="*/ 157 w 1233"/>
                <a:gd name="T71" fmla="*/ 146 h 885"/>
                <a:gd name="T72" fmla="*/ 167 w 1233"/>
                <a:gd name="T73" fmla="*/ 123 h 885"/>
                <a:gd name="T74" fmla="*/ 173 w 1233"/>
                <a:gd name="T75" fmla="*/ 111 h 885"/>
                <a:gd name="T76" fmla="*/ 172 w 1233"/>
                <a:gd name="T77" fmla="*/ 82 h 885"/>
                <a:gd name="T78" fmla="*/ 173 w 1233"/>
                <a:gd name="T79" fmla="*/ 63 h 885"/>
                <a:gd name="T80" fmla="*/ 164 w 1233"/>
                <a:gd name="T81" fmla="*/ 63 h 885"/>
                <a:gd name="T82" fmla="*/ 149 w 1233"/>
                <a:gd name="T83" fmla="*/ 38 h 885"/>
                <a:gd name="T84" fmla="*/ 125 w 1233"/>
                <a:gd name="T85" fmla="*/ 0 h 885"/>
                <a:gd name="T86" fmla="*/ 123 w 1233"/>
                <a:gd name="T87" fmla="*/ 19 h 885"/>
                <a:gd name="T88" fmla="*/ 118 w 1233"/>
                <a:gd name="T89" fmla="*/ 38 h 885"/>
                <a:gd name="T90" fmla="*/ 116 w 1233"/>
                <a:gd name="T91" fmla="*/ 63 h 885"/>
                <a:gd name="T92" fmla="*/ 125 w 1233"/>
                <a:gd name="T93" fmla="*/ 63 h 885"/>
                <a:gd name="T94" fmla="*/ 121 w 1233"/>
                <a:gd name="T95" fmla="*/ 78 h 885"/>
                <a:gd name="T96" fmla="*/ 113 w 1233"/>
                <a:gd name="T97" fmla="*/ 90 h 885"/>
                <a:gd name="T98" fmla="*/ 109 w 1233"/>
                <a:gd name="T99" fmla="*/ 111 h 885"/>
                <a:gd name="T100" fmla="*/ 79 w 1233"/>
                <a:gd name="T101" fmla="*/ 111 h 885"/>
                <a:gd name="T102" fmla="*/ 45 w 1233"/>
                <a:gd name="T103" fmla="*/ 82 h 885"/>
                <a:gd name="T104" fmla="*/ 34 w 1233"/>
                <a:gd name="T105" fmla="*/ 56 h 8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33"/>
                <a:gd name="T160" fmla="*/ 0 h 885"/>
                <a:gd name="T161" fmla="*/ 1233 w 1233"/>
                <a:gd name="T162" fmla="*/ 885 h 8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33" h="885">
                  <a:moveTo>
                    <a:pt x="198" y="131"/>
                  </a:moveTo>
                  <a:lnTo>
                    <a:pt x="183" y="142"/>
                  </a:lnTo>
                  <a:lnTo>
                    <a:pt x="183" y="171"/>
                  </a:lnTo>
                  <a:lnTo>
                    <a:pt x="171" y="171"/>
                  </a:lnTo>
                  <a:lnTo>
                    <a:pt x="131" y="171"/>
                  </a:lnTo>
                  <a:lnTo>
                    <a:pt x="131" y="211"/>
                  </a:lnTo>
                  <a:lnTo>
                    <a:pt x="98" y="230"/>
                  </a:lnTo>
                  <a:lnTo>
                    <a:pt x="112" y="271"/>
                  </a:lnTo>
                  <a:lnTo>
                    <a:pt x="112" y="298"/>
                  </a:lnTo>
                  <a:lnTo>
                    <a:pt x="112" y="315"/>
                  </a:lnTo>
                  <a:lnTo>
                    <a:pt x="83" y="330"/>
                  </a:lnTo>
                  <a:lnTo>
                    <a:pt x="56" y="330"/>
                  </a:lnTo>
                  <a:lnTo>
                    <a:pt x="56" y="342"/>
                  </a:lnTo>
                  <a:lnTo>
                    <a:pt x="12" y="342"/>
                  </a:lnTo>
                  <a:lnTo>
                    <a:pt x="0" y="357"/>
                  </a:lnTo>
                  <a:lnTo>
                    <a:pt x="0" y="371"/>
                  </a:lnTo>
                  <a:lnTo>
                    <a:pt x="0" y="382"/>
                  </a:lnTo>
                  <a:lnTo>
                    <a:pt x="12" y="397"/>
                  </a:lnTo>
                  <a:lnTo>
                    <a:pt x="27" y="397"/>
                  </a:lnTo>
                  <a:lnTo>
                    <a:pt x="27" y="430"/>
                  </a:lnTo>
                  <a:lnTo>
                    <a:pt x="27" y="442"/>
                  </a:lnTo>
                  <a:lnTo>
                    <a:pt x="56" y="442"/>
                  </a:lnTo>
                  <a:lnTo>
                    <a:pt x="71" y="470"/>
                  </a:lnTo>
                  <a:lnTo>
                    <a:pt x="112" y="482"/>
                  </a:lnTo>
                  <a:lnTo>
                    <a:pt x="142" y="470"/>
                  </a:lnTo>
                  <a:lnTo>
                    <a:pt x="171" y="482"/>
                  </a:lnTo>
                  <a:lnTo>
                    <a:pt x="171" y="501"/>
                  </a:lnTo>
                  <a:lnTo>
                    <a:pt x="156" y="526"/>
                  </a:lnTo>
                  <a:lnTo>
                    <a:pt x="171" y="553"/>
                  </a:lnTo>
                  <a:lnTo>
                    <a:pt x="142" y="553"/>
                  </a:lnTo>
                  <a:lnTo>
                    <a:pt x="142" y="568"/>
                  </a:lnTo>
                  <a:lnTo>
                    <a:pt x="171" y="601"/>
                  </a:lnTo>
                  <a:lnTo>
                    <a:pt x="211" y="626"/>
                  </a:lnTo>
                  <a:lnTo>
                    <a:pt x="242" y="626"/>
                  </a:lnTo>
                  <a:lnTo>
                    <a:pt x="271" y="653"/>
                  </a:lnTo>
                  <a:lnTo>
                    <a:pt x="282" y="641"/>
                  </a:lnTo>
                  <a:lnTo>
                    <a:pt x="342" y="682"/>
                  </a:lnTo>
                  <a:lnTo>
                    <a:pt x="382" y="682"/>
                  </a:lnTo>
                  <a:lnTo>
                    <a:pt x="401" y="682"/>
                  </a:lnTo>
                  <a:lnTo>
                    <a:pt x="415" y="697"/>
                  </a:lnTo>
                  <a:lnTo>
                    <a:pt x="430" y="664"/>
                  </a:lnTo>
                  <a:lnTo>
                    <a:pt x="471" y="682"/>
                  </a:lnTo>
                  <a:lnTo>
                    <a:pt x="501" y="664"/>
                  </a:lnTo>
                  <a:lnTo>
                    <a:pt x="530" y="641"/>
                  </a:lnTo>
                  <a:lnTo>
                    <a:pt x="557" y="641"/>
                  </a:lnTo>
                  <a:lnTo>
                    <a:pt x="601" y="682"/>
                  </a:lnTo>
                  <a:lnTo>
                    <a:pt x="630" y="682"/>
                  </a:lnTo>
                  <a:lnTo>
                    <a:pt x="641" y="712"/>
                  </a:lnTo>
                  <a:lnTo>
                    <a:pt x="630" y="797"/>
                  </a:lnTo>
                  <a:lnTo>
                    <a:pt x="657" y="785"/>
                  </a:lnTo>
                  <a:lnTo>
                    <a:pt x="657" y="812"/>
                  </a:lnTo>
                  <a:lnTo>
                    <a:pt x="674" y="812"/>
                  </a:lnTo>
                  <a:lnTo>
                    <a:pt x="674" y="837"/>
                  </a:lnTo>
                  <a:lnTo>
                    <a:pt x="701" y="853"/>
                  </a:lnTo>
                  <a:lnTo>
                    <a:pt x="730" y="853"/>
                  </a:lnTo>
                  <a:lnTo>
                    <a:pt x="730" y="824"/>
                  </a:lnTo>
                  <a:lnTo>
                    <a:pt x="741" y="824"/>
                  </a:lnTo>
                  <a:lnTo>
                    <a:pt x="761" y="824"/>
                  </a:lnTo>
                  <a:lnTo>
                    <a:pt x="812" y="812"/>
                  </a:lnTo>
                  <a:lnTo>
                    <a:pt x="845" y="824"/>
                  </a:lnTo>
                  <a:lnTo>
                    <a:pt x="860" y="837"/>
                  </a:lnTo>
                  <a:lnTo>
                    <a:pt x="885" y="853"/>
                  </a:lnTo>
                  <a:lnTo>
                    <a:pt x="933" y="853"/>
                  </a:lnTo>
                  <a:lnTo>
                    <a:pt x="933" y="885"/>
                  </a:lnTo>
                  <a:lnTo>
                    <a:pt x="945" y="885"/>
                  </a:lnTo>
                  <a:lnTo>
                    <a:pt x="945" y="864"/>
                  </a:lnTo>
                  <a:lnTo>
                    <a:pt x="1001" y="837"/>
                  </a:lnTo>
                  <a:lnTo>
                    <a:pt x="1001" y="824"/>
                  </a:lnTo>
                  <a:lnTo>
                    <a:pt x="1012" y="837"/>
                  </a:lnTo>
                  <a:lnTo>
                    <a:pt x="1012" y="824"/>
                  </a:lnTo>
                  <a:lnTo>
                    <a:pt x="1033" y="837"/>
                  </a:lnTo>
                  <a:lnTo>
                    <a:pt x="1033" y="824"/>
                  </a:lnTo>
                  <a:lnTo>
                    <a:pt x="1072" y="812"/>
                  </a:lnTo>
                  <a:lnTo>
                    <a:pt x="1100" y="785"/>
                  </a:lnTo>
                  <a:lnTo>
                    <a:pt x="1100" y="764"/>
                  </a:lnTo>
                  <a:lnTo>
                    <a:pt x="1116" y="764"/>
                  </a:lnTo>
                  <a:lnTo>
                    <a:pt x="1133" y="737"/>
                  </a:lnTo>
                  <a:lnTo>
                    <a:pt x="1133" y="712"/>
                  </a:lnTo>
                  <a:lnTo>
                    <a:pt x="1145" y="682"/>
                  </a:lnTo>
                  <a:lnTo>
                    <a:pt x="1156" y="664"/>
                  </a:lnTo>
                  <a:lnTo>
                    <a:pt x="1156" y="626"/>
                  </a:lnTo>
                  <a:lnTo>
                    <a:pt x="1116" y="613"/>
                  </a:lnTo>
                  <a:lnTo>
                    <a:pt x="1145" y="601"/>
                  </a:lnTo>
                  <a:lnTo>
                    <a:pt x="1133" y="582"/>
                  </a:lnTo>
                  <a:lnTo>
                    <a:pt x="1145" y="582"/>
                  </a:lnTo>
                  <a:lnTo>
                    <a:pt x="1116" y="553"/>
                  </a:lnTo>
                  <a:lnTo>
                    <a:pt x="1085" y="513"/>
                  </a:lnTo>
                  <a:lnTo>
                    <a:pt x="1045" y="501"/>
                  </a:lnTo>
                  <a:lnTo>
                    <a:pt x="1072" y="453"/>
                  </a:lnTo>
                  <a:lnTo>
                    <a:pt x="1085" y="442"/>
                  </a:lnTo>
                  <a:lnTo>
                    <a:pt x="1100" y="442"/>
                  </a:lnTo>
                  <a:lnTo>
                    <a:pt x="1100" y="430"/>
                  </a:lnTo>
                  <a:lnTo>
                    <a:pt x="1056" y="413"/>
                  </a:lnTo>
                  <a:lnTo>
                    <a:pt x="1045" y="442"/>
                  </a:lnTo>
                  <a:lnTo>
                    <a:pt x="1033" y="442"/>
                  </a:lnTo>
                  <a:lnTo>
                    <a:pt x="972" y="397"/>
                  </a:lnTo>
                  <a:lnTo>
                    <a:pt x="972" y="382"/>
                  </a:lnTo>
                  <a:lnTo>
                    <a:pt x="1001" y="382"/>
                  </a:lnTo>
                  <a:lnTo>
                    <a:pt x="1001" y="371"/>
                  </a:lnTo>
                  <a:lnTo>
                    <a:pt x="1012" y="357"/>
                  </a:lnTo>
                  <a:lnTo>
                    <a:pt x="1033" y="330"/>
                  </a:lnTo>
                  <a:lnTo>
                    <a:pt x="1045" y="342"/>
                  </a:lnTo>
                  <a:lnTo>
                    <a:pt x="1056" y="342"/>
                  </a:lnTo>
                  <a:lnTo>
                    <a:pt x="1045" y="371"/>
                  </a:lnTo>
                  <a:lnTo>
                    <a:pt x="1056" y="382"/>
                  </a:lnTo>
                  <a:lnTo>
                    <a:pt x="1056" y="397"/>
                  </a:lnTo>
                  <a:lnTo>
                    <a:pt x="1085" y="371"/>
                  </a:lnTo>
                  <a:lnTo>
                    <a:pt x="1100" y="371"/>
                  </a:lnTo>
                  <a:lnTo>
                    <a:pt x="1145" y="315"/>
                  </a:lnTo>
                  <a:lnTo>
                    <a:pt x="1171" y="330"/>
                  </a:lnTo>
                  <a:lnTo>
                    <a:pt x="1171" y="315"/>
                  </a:lnTo>
                  <a:lnTo>
                    <a:pt x="1185" y="298"/>
                  </a:lnTo>
                  <a:lnTo>
                    <a:pt x="1185" y="282"/>
                  </a:lnTo>
                  <a:lnTo>
                    <a:pt x="1216" y="282"/>
                  </a:lnTo>
                  <a:lnTo>
                    <a:pt x="1216" y="271"/>
                  </a:lnTo>
                  <a:lnTo>
                    <a:pt x="1185" y="230"/>
                  </a:lnTo>
                  <a:lnTo>
                    <a:pt x="1204" y="211"/>
                  </a:lnTo>
                  <a:lnTo>
                    <a:pt x="1233" y="230"/>
                  </a:lnTo>
                  <a:lnTo>
                    <a:pt x="1216" y="171"/>
                  </a:lnTo>
                  <a:lnTo>
                    <a:pt x="1216" y="159"/>
                  </a:lnTo>
                  <a:lnTo>
                    <a:pt x="1204" y="131"/>
                  </a:lnTo>
                  <a:lnTo>
                    <a:pt x="1156" y="159"/>
                  </a:lnTo>
                  <a:lnTo>
                    <a:pt x="1145" y="159"/>
                  </a:lnTo>
                  <a:lnTo>
                    <a:pt x="1116" y="131"/>
                  </a:lnTo>
                  <a:lnTo>
                    <a:pt x="1072" y="111"/>
                  </a:lnTo>
                  <a:lnTo>
                    <a:pt x="1033" y="98"/>
                  </a:lnTo>
                  <a:lnTo>
                    <a:pt x="1001" y="71"/>
                  </a:lnTo>
                  <a:lnTo>
                    <a:pt x="945" y="15"/>
                  </a:lnTo>
                  <a:lnTo>
                    <a:pt x="885" y="0"/>
                  </a:lnTo>
                  <a:lnTo>
                    <a:pt x="845" y="15"/>
                  </a:lnTo>
                  <a:lnTo>
                    <a:pt x="830" y="27"/>
                  </a:lnTo>
                  <a:lnTo>
                    <a:pt x="860" y="46"/>
                  </a:lnTo>
                  <a:lnTo>
                    <a:pt x="845" y="59"/>
                  </a:lnTo>
                  <a:lnTo>
                    <a:pt x="860" y="86"/>
                  </a:lnTo>
                  <a:lnTo>
                    <a:pt x="830" y="98"/>
                  </a:lnTo>
                  <a:lnTo>
                    <a:pt x="801" y="98"/>
                  </a:lnTo>
                  <a:lnTo>
                    <a:pt x="785" y="111"/>
                  </a:lnTo>
                  <a:lnTo>
                    <a:pt x="812" y="159"/>
                  </a:lnTo>
                  <a:lnTo>
                    <a:pt x="845" y="159"/>
                  </a:lnTo>
                  <a:lnTo>
                    <a:pt x="874" y="142"/>
                  </a:lnTo>
                  <a:lnTo>
                    <a:pt x="885" y="159"/>
                  </a:lnTo>
                  <a:lnTo>
                    <a:pt x="901" y="186"/>
                  </a:lnTo>
                  <a:lnTo>
                    <a:pt x="860" y="186"/>
                  </a:lnTo>
                  <a:lnTo>
                    <a:pt x="845" y="198"/>
                  </a:lnTo>
                  <a:lnTo>
                    <a:pt x="830" y="211"/>
                  </a:lnTo>
                  <a:lnTo>
                    <a:pt x="812" y="230"/>
                  </a:lnTo>
                  <a:lnTo>
                    <a:pt x="785" y="230"/>
                  </a:lnTo>
                  <a:lnTo>
                    <a:pt x="774" y="242"/>
                  </a:lnTo>
                  <a:lnTo>
                    <a:pt x="785" y="257"/>
                  </a:lnTo>
                  <a:lnTo>
                    <a:pt x="761" y="282"/>
                  </a:lnTo>
                  <a:lnTo>
                    <a:pt x="713" y="298"/>
                  </a:lnTo>
                  <a:lnTo>
                    <a:pt x="657" y="315"/>
                  </a:lnTo>
                  <a:lnTo>
                    <a:pt x="557" y="282"/>
                  </a:lnTo>
                  <a:lnTo>
                    <a:pt x="471" y="282"/>
                  </a:lnTo>
                  <a:lnTo>
                    <a:pt x="415" y="242"/>
                  </a:lnTo>
                  <a:lnTo>
                    <a:pt x="315" y="211"/>
                  </a:lnTo>
                  <a:lnTo>
                    <a:pt x="298" y="171"/>
                  </a:lnTo>
                  <a:lnTo>
                    <a:pt x="271" y="159"/>
                  </a:lnTo>
                  <a:lnTo>
                    <a:pt x="242" y="142"/>
                  </a:lnTo>
                  <a:lnTo>
                    <a:pt x="211" y="111"/>
                  </a:lnTo>
                  <a:lnTo>
                    <a:pt x="198" y="131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47" name="Freeform 49"/>
            <p:cNvSpPr>
              <a:spLocks/>
            </p:cNvSpPr>
            <p:nvPr/>
          </p:nvSpPr>
          <p:spPr bwMode="auto">
            <a:xfrm>
              <a:off x="4723" y="1892"/>
              <a:ext cx="59" cy="43"/>
            </a:xfrm>
            <a:custGeom>
              <a:avLst/>
              <a:gdLst>
                <a:gd name="T0" fmla="*/ 10 w 67"/>
                <a:gd name="T1" fmla="*/ 7 h 46"/>
                <a:gd name="T2" fmla="*/ 11 w 67"/>
                <a:gd name="T3" fmla="*/ 13 h 46"/>
                <a:gd name="T4" fmla="*/ 11 w 67"/>
                <a:gd name="T5" fmla="*/ 19 h 46"/>
                <a:gd name="T6" fmla="*/ 4 w 67"/>
                <a:gd name="T7" fmla="*/ 19 h 46"/>
                <a:gd name="T8" fmla="*/ 0 w 67"/>
                <a:gd name="T9" fmla="*/ 19 h 46"/>
                <a:gd name="T10" fmla="*/ 0 w 67"/>
                <a:gd name="T11" fmla="*/ 13 h 46"/>
                <a:gd name="T12" fmla="*/ 4 w 67"/>
                <a:gd name="T13" fmla="*/ 0 h 46"/>
                <a:gd name="T14" fmla="*/ 10 w 67"/>
                <a:gd name="T15" fmla="*/ 7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46"/>
                <a:gd name="T26" fmla="*/ 67 w 67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46">
                  <a:moveTo>
                    <a:pt x="54" y="16"/>
                  </a:moveTo>
                  <a:lnTo>
                    <a:pt x="67" y="31"/>
                  </a:lnTo>
                  <a:lnTo>
                    <a:pt x="67" y="46"/>
                  </a:lnTo>
                  <a:lnTo>
                    <a:pt x="15" y="46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5" y="0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48" name="Freeform 50"/>
            <p:cNvSpPr>
              <a:spLocks/>
            </p:cNvSpPr>
            <p:nvPr/>
          </p:nvSpPr>
          <p:spPr bwMode="auto">
            <a:xfrm>
              <a:off x="4536" y="1856"/>
              <a:ext cx="178" cy="93"/>
            </a:xfrm>
            <a:custGeom>
              <a:avLst/>
              <a:gdLst>
                <a:gd name="T0" fmla="*/ 29 w 203"/>
                <a:gd name="T1" fmla="*/ 31 h 100"/>
                <a:gd name="T2" fmla="*/ 32 w 203"/>
                <a:gd name="T3" fmla="*/ 36 h 100"/>
                <a:gd name="T4" fmla="*/ 27 w 203"/>
                <a:gd name="T5" fmla="*/ 36 h 100"/>
                <a:gd name="T6" fmla="*/ 21 w 203"/>
                <a:gd name="T7" fmla="*/ 31 h 100"/>
                <a:gd name="T8" fmla="*/ 16 w 203"/>
                <a:gd name="T9" fmla="*/ 26 h 100"/>
                <a:gd name="T10" fmla="*/ 11 w 203"/>
                <a:gd name="T11" fmla="*/ 26 h 100"/>
                <a:gd name="T12" fmla="*/ 0 w 203"/>
                <a:gd name="T13" fmla="*/ 10 h 100"/>
                <a:gd name="T14" fmla="*/ 4 w 203"/>
                <a:gd name="T15" fmla="*/ 0 h 100"/>
                <a:gd name="T16" fmla="*/ 7 w 203"/>
                <a:gd name="T17" fmla="*/ 0 h 100"/>
                <a:gd name="T18" fmla="*/ 11 w 203"/>
                <a:gd name="T19" fmla="*/ 10 h 100"/>
                <a:gd name="T20" fmla="*/ 13 w 203"/>
                <a:gd name="T21" fmla="*/ 7 h 100"/>
                <a:gd name="T22" fmla="*/ 23 w 203"/>
                <a:gd name="T23" fmla="*/ 20 h 100"/>
                <a:gd name="T24" fmla="*/ 29 w 203"/>
                <a:gd name="T25" fmla="*/ 20 h 100"/>
                <a:gd name="T26" fmla="*/ 29 w 203"/>
                <a:gd name="T27" fmla="*/ 31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3"/>
                <a:gd name="T43" fmla="*/ 0 h 100"/>
                <a:gd name="T44" fmla="*/ 203 w 203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3" h="100">
                  <a:moveTo>
                    <a:pt x="182" y="86"/>
                  </a:moveTo>
                  <a:lnTo>
                    <a:pt x="203" y="100"/>
                  </a:lnTo>
                  <a:lnTo>
                    <a:pt x="171" y="100"/>
                  </a:lnTo>
                  <a:lnTo>
                    <a:pt x="130" y="86"/>
                  </a:lnTo>
                  <a:lnTo>
                    <a:pt x="98" y="71"/>
                  </a:lnTo>
                  <a:lnTo>
                    <a:pt x="71" y="71"/>
                  </a:lnTo>
                  <a:lnTo>
                    <a:pt x="0" y="27"/>
                  </a:lnTo>
                  <a:lnTo>
                    <a:pt x="11" y="0"/>
                  </a:lnTo>
                  <a:lnTo>
                    <a:pt x="42" y="0"/>
                  </a:lnTo>
                  <a:lnTo>
                    <a:pt x="71" y="27"/>
                  </a:lnTo>
                  <a:lnTo>
                    <a:pt x="82" y="15"/>
                  </a:lnTo>
                  <a:lnTo>
                    <a:pt x="142" y="56"/>
                  </a:lnTo>
                  <a:lnTo>
                    <a:pt x="182" y="56"/>
                  </a:lnTo>
                  <a:lnTo>
                    <a:pt x="182" y="8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49" name="Freeform 51"/>
            <p:cNvSpPr>
              <a:spLocks/>
            </p:cNvSpPr>
            <p:nvPr/>
          </p:nvSpPr>
          <p:spPr bwMode="auto">
            <a:xfrm>
              <a:off x="3788" y="1606"/>
              <a:ext cx="408" cy="364"/>
            </a:xfrm>
            <a:custGeom>
              <a:avLst/>
              <a:gdLst>
                <a:gd name="T0" fmla="*/ 50 w 468"/>
                <a:gd name="T1" fmla="*/ 133 h 392"/>
                <a:gd name="T2" fmla="*/ 65 w 468"/>
                <a:gd name="T3" fmla="*/ 139 h 392"/>
                <a:gd name="T4" fmla="*/ 65 w 468"/>
                <a:gd name="T5" fmla="*/ 130 h 392"/>
                <a:gd name="T6" fmla="*/ 69 w 468"/>
                <a:gd name="T7" fmla="*/ 126 h 392"/>
                <a:gd name="T8" fmla="*/ 69 w 468"/>
                <a:gd name="T9" fmla="*/ 120 h 392"/>
                <a:gd name="T10" fmla="*/ 67 w 468"/>
                <a:gd name="T11" fmla="*/ 109 h 392"/>
                <a:gd name="T12" fmla="*/ 65 w 468"/>
                <a:gd name="T13" fmla="*/ 109 h 392"/>
                <a:gd name="T14" fmla="*/ 60 w 468"/>
                <a:gd name="T15" fmla="*/ 95 h 392"/>
                <a:gd name="T16" fmla="*/ 63 w 468"/>
                <a:gd name="T17" fmla="*/ 85 h 392"/>
                <a:gd name="T18" fmla="*/ 63 w 468"/>
                <a:gd name="T19" fmla="*/ 78 h 392"/>
                <a:gd name="T20" fmla="*/ 58 w 468"/>
                <a:gd name="T21" fmla="*/ 78 h 392"/>
                <a:gd name="T22" fmla="*/ 57 w 468"/>
                <a:gd name="T23" fmla="*/ 58 h 392"/>
                <a:gd name="T24" fmla="*/ 57 w 468"/>
                <a:gd name="T25" fmla="*/ 54 h 392"/>
                <a:gd name="T26" fmla="*/ 58 w 468"/>
                <a:gd name="T27" fmla="*/ 50 h 392"/>
                <a:gd name="T28" fmla="*/ 58 w 468"/>
                <a:gd name="T29" fmla="*/ 39 h 392"/>
                <a:gd name="T30" fmla="*/ 58 w 468"/>
                <a:gd name="T31" fmla="*/ 33 h 392"/>
                <a:gd name="T32" fmla="*/ 43 w 468"/>
                <a:gd name="T33" fmla="*/ 15 h 392"/>
                <a:gd name="T34" fmla="*/ 38 w 468"/>
                <a:gd name="T35" fmla="*/ 19 h 392"/>
                <a:gd name="T36" fmla="*/ 33 w 468"/>
                <a:gd name="T37" fmla="*/ 26 h 392"/>
                <a:gd name="T38" fmla="*/ 33 w 468"/>
                <a:gd name="T39" fmla="*/ 30 h 392"/>
                <a:gd name="T40" fmla="*/ 25 w 468"/>
                <a:gd name="T41" fmla="*/ 33 h 392"/>
                <a:gd name="T42" fmla="*/ 17 w 468"/>
                <a:gd name="T43" fmla="*/ 26 h 392"/>
                <a:gd name="T44" fmla="*/ 17 w 468"/>
                <a:gd name="T45" fmla="*/ 15 h 392"/>
                <a:gd name="T46" fmla="*/ 13 w 468"/>
                <a:gd name="T47" fmla="*/ 8 h 392"/>
                <a:gd name="T48" fmla="*/ 13 w 468"/>
                <a:gd name="T49" fmla="*/ 6 h 392"/>
                <a:gd name="T50" fmla="*/ 8 w 468"/>
                <a:gd name="T51" fmla="*/ 8 h 392"/>
                <a:gd name="T52" fmla="*/ 6 w 468"/>
                <a:gd name="T53" fmla="*/ 8 h 392"/>
                <a:gd name="T54" fmla="*/ 3 w 468"/>
                <a:gd name="T55" fmla="*/ 8 h 392"/>
                <a:gd name="T56" fmla="*/ 3 w 468"/>
                <a:gd name="T57" fmla="*/ 0 h 392"/>
                <a:gd name="T58" fmla="*/ 0 w 468"/>
                <a:gd name="T59" fmla="*/ 6 h 392"/>
                <a:gd name="T60" fmla="*/ 3 w 468"/>
                <a:gd name="T61" fmla="*/ 26 h 392"/>
                <a:gd name="T62" fmla="*/ 8 w 468"/>
                <a:gd name="T63" fmla="*/ 43 h 392"/>
                <a:gd name="T64" fmla="*/ 6 w 468"/>
                <a:gd name="T65" fmla="*/ 54 h 392"/>
                <a:gd name="T66" fmla="*/ 8 w 468"/>
                <a:gd name="T67" fmla="*/ 65 h 392"/>
                <a:gd name="T68" fmla="*/ 15 w 468"/>
                <a:gd name="T69" fmla="*/ 68 h 392"/>
                <a:gd name="T70" fmla="*/ 15 w 468"/>
                <a:gd name="T71" fmla="*/ 85 h 392"/>
                <a:gd name="T72" fmla="*/ 18 w 468"/>
                <a:gd name="T73" fmla="*/ 95 h 392"/>
                <a:gd name="T74" fmla="*/ 21 w 468"/>
                <a:gd name="T75" fmla="*/ 90 h 392"/>
                <a:gd name="T76" fmla="*/ 25 w 468"/>
                <a:gd name="T77" fmla="*/ 95 h 392"/>
                <a:gd name="T78" fmla="*/ 29 w 468"/>
                <a:gd name="T79" fmla="*/ 113 h 392"/>
                <a:gd name="T80" fmla="*/ 38 w 468"/>
                <a:gd name="T81" fmla="*/ 130 h 392"/>
                <a:gd name="T82" fmla="*/ 43 w 468"/>
                <a:gd name="T83" fmla="*/ 130 h 392"/>
                <a:gd name="T84" fmla="*/ 48 w 468"/>
                <a:gd name="T85" fmla="*/ 126 h 392"/>
                <a:gd name="T86" fmla="*/ 50 w 468"/>
                <a:gd name="T87" fmla="*/ 133 h 3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8"/>
                <a:gd name="T133" fmla="*/ 0 h 392"/>
                <a:gd name="T134" fmla="*/ 468 w 468"/>
                <a:gd name="T135" fmla="*/ 392 h 3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8" h="392">
                  <a:moveTo>
                    <a:pt x="341" y="376"/>
                  </a:moveTo>
                  <a:lnTo>
                    <a:pt x="441" y="392"/>
                  </a:lnTo>
                  <a:lnTo>
                    <a:pt x="441" y="365"/>
                  </a:lnTo>
                  <a:lnTo>
                    <a:pt x="468" y="353"/>
                  </a:lnTo>
                  <a:lnTo>
                    <a:pt x="468" y="338"/>
                  </a:lnTo>
                  <a:lnTo>
                    <a:pt x="457" y="305"/>
                  </a:lnTo>
                  <a:lnTo>
                    <a:pt x="441" y="305"/>
                  </a:lnTo>
                  <a:lnTo>
                    <a:pt x="409" y="265"/>
                  </a:lnTo>
                  <a:lnTo>
                    <a:pt x="430" y="242"/>
                  </a:lnTo>
                  <a:lnTo>
                    <a:pt x="430" y="221"/>
                  </a:lnTo>
                  <a:lnTo>
                    <a:pt x="397" y="221"/>
                  </a:lnTo>
                  <a:lnTo>
                    <a:pt x="386" y="165"/>
                  </a:lnTo>
                  <a:lnTo>
                    <a:pt x="386" y="154"/>
                  </a:lnTo>
                  <a:lnTo>
                    <a:pt x="397" y="142"/>
                  </a:lnTo>
                  <a:lnTo>
                    <a:pt x="397" y="109"/>
                  </a:lnTo>
                  <a:lnTo>
                    <a:pt x="397" y="94"/>
                  </a:lnTo>
                  <a:lnTo>
                    <a:pt x="286" y="38"/>
                  </a:lnTo>
                  <a:lnTo>
                    <a:pt x="257" y="54"/>
                  </a:lnTo>
                  <a:lnTo>
                    <a:pt x="226" y="71"/>
                  </a:lnTo>
                  <a:lnTo>
                    <a:pt x="226" y="83"/>
                  </a:lnTo>
                  <a:lnTo>
                    <a:pt x="170" y="94"/>
                  </a:lnTo>
                  <a:lnTo>
                    <a:pt x="115" y="71"/>
                  </a:lnTo>
                  <a:lnTo>
                    <a:pt x="115" y="38"/>
                  </a:lnTo>
                  <a:lnTo>
                    <a:pt x="86" y="23"/>
                  </a:lnTo>
                  <a:lnTo>
                    <a:pt x="86" y="12"/>
                  </a:lnTo>
                  <a:lnTo>
                    <a:pt x="55" y="23"/>
                  </a:lnTo>
                  <a:lnTo>
                    <a:pt x="38" y="23"/>
                  </a:lnTo>
                  <a:lnTo>
                    <a:pt x="26" y="23"/>
                  </a:lnTo>
                  <a:lnTo>
                    <a:pt x="15" y="0"/>
                  </a:lnTo>
                  <a:lnTo>
                    <a:pt x="0" y="12"/>
                  </a:lnTo>
                  <a:lnTo>
                    <a:pt x="26" y="71"/>
                  </a:lnTo>
                  <a:lnTo>
                    <a:pt x="55" y="123"/>
                  </a:lnTo>
                  <a:lnTo>
                    <a:pt x="38" y="154"/>
                  </a:lnTo>
                  <a:lnTo>
                    <a:pt x="55" y="182"/>
                  </a:lnTo>
                  <a:lnTo>
                    <a:pt x="98" y="194"/>
                  </a:lnTo>
                  <a:lnTo>
                    <a:pt x="98" y="242"/>
                  </a:lnTo>
                  <a:lnTo>
                    <a:pt x="126" y="265"/>
                  </a:lnTo>
                  <a:lnTo>
                    <a:pt x="138" y="254"/>
                  </a:lnTo>
                  <a:lnTo>
                    <a:pt x="170" y="265"/>
                  </a:lnTo>
                  <a:lnTo>
                    <a:pt x="197" y="321"/>
                  </a:lnTo>
                  <a:lnTo>
                    <a:pt x="257" y="365"/>
                  </a:lnTo>
                  <a:lnTo>
                    <a:pt x="286" y="365"/>
                  </a:lnTo>
                  <a:lnTo>
                    <a:pt x="326" y="353"/>
                  </a:lnTo>
                  <a:lnTo>
                    <a:pt x="341" y="37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50" name="Freeform 52"/>
            <p:cNvSpPr>
              <a:spLocks/>
            </p:cNvSpPr>
            <p:nvPr/>
          </p:nvSpPr>
          <p:spPr bwMode="auto">
            <a:xfrm>
              <a:off x="5322" y="1535"/>
              <a:ext cx="101" cy="121"/>
            </a:xfrm>
            <a:custGeom>
              <a:avLst/>
              <a:gdLst>
                <a:gd name="T0" fmla="*/ 13 w 115"/>
                <a:gd name="T1" fmla="*/ 0 h 131"/>
                <a:gd name="T2" fmla="*/ 19 w 115"/>
                <a:gd name="T3" fmla="*/ 0 h 131"/>
                <a:gd name="T4" fmla="*/ 17 w 115"/>
                <a:gd name="T5" fmla="*/ 11 h 131"/>
                <a:gd name="T6" fmla="*/ 19 w 115"/>
                <a:gd name="T7" fmla="*/ 18 h 131"/>
                <a:gd name="T8" fmla="*/ 11 w 115"/>
                <a:gd name="T9" fmla="*/ 24 h 131"/>
                <a:gd name="T10" fmla="*/ 13 w 115"/>
                <a:gd name="T11" fmla="*/ 33 h 131"/>
                <a:gd name="T12" fmla="*/ 19 w 115"/>
                <a:gd name="T13" fmla="*/ 37 h 131"/>
                <a:gd name="T14" fmla="*/ 17 w 115"/>
                <a:gd name="T15" fmla="*/ 42 h 131"/>
                <a:gd name="T16" fmla="*/ 13 w 115"/>
                <a:gd name="T17" fmla="*/ 42 h 131"/>
                <a:gd name="T18" fmla="*/ 7 w 115"/>
                <a:gd name="T19" fmla="*/ 42 h 131"/>
                <a:gd name="T20" fmla="*/ 7 w 115"/>
                <a:gd name="T21" fmla="*/ 28 h 131"/>
                <a:gd name="T22" fmla="*/ 0 w 115"/>
                <a:gd name="T23" fmla="*/ 28 h 131"/>
                <a:gd name="T24" fmla="*/ 7 w 115"/>
                <a:gd name="T25" fmla="*/ 11 h 131"/>
                <a:gd name="T26" fmla="*/ 11 w 115"/>
                <a:gd name="T27" fmla="*/ 15 h 131"/>
                <a:gd name="T28" fmla="*/ 11 w 115"/>
                <a:gd name="T29" fmla="*/ 11 h 131"/>
                <a:gd name="T30" fmla="*/ 13 w 115"/>
                <a:gd name="T31" fmla="*/ 6 h 131"/>
                <a:gd name="T32" fmla="*/ 13 w 115"/>
                <a:gd name="T33" fmla="*/ 0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31"/>
                <a:gd name="T53" fmla="*/ 115 w 115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31">
                  <a:moveTo>
                    <a:pt x="83" y="0"/>
                  </a:moveTo>
                  <a:lnTo>
                    <a:pt x="115" y="0"/>
                  </a:lnTo>
                  <a:lnTo>
                    <a:pt x="102" y="31"/>
                  </a:lnTo>
                  <a:lnTo>
                    <a:pt x="115" y="58"/>
                  </a:lnTo>
                  <a:lnTo>
                    <a:pt x="71" y="75"/>
                  </a:lnTo>
                  <a:lnTo>
                    <a:pt x="83" y="98"/>
                  </a:lnTo>
                  <a:lnTo>
                    <a:pt x="115" y="113"/>
                  </a:lnTo>
                  <a:lnTo>
                    <a:pt x="102" y="131"/>
                  </a:lnTo>
                  <a:lnTo>
                    <a:pt x="83" y="131"/>
                  </a:lnTo>
                  <a:lnTo>
                    <a:pt x="43" y="131"/>
                  </a:lnTo>
                  <a:lnTo>
                    <a:pt x="43" y="87"/>
                  </a:lnTo>
                  <a:lnTo>
                    <a:pt x="0" y="87"/>
                  </a:lnTo>
                  <a:lnTo>
                    <a:pt x="43" y="31"/>
                  </a:lnTo>
                  <a:lnTo>
                    <a:pt x="71" y="46"/>
                  </a:lnTo>
                  <a:lnTo>
                    <a:pt x="71" y="31"/>
                  </a:lnTo>
                  <a:lnTo>
                    <a:pt x="83" y="1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51" name="Freeform 53"/>
            <p:cNvSpPr>
              <a:spLocks/>
            </p:cNvSpPr>
            <p:nvPr/>
          </p:nvSpPr>
          <p:spPr bwMode="auto">
            <a:xfrm>
              <a:off x="5395" y="1643"/>
              <a:ext cx="77" cy="107"/>
            </a:xfrm>
            <a:custGeom>
              <a:avLst/>
              <a:gdLst>
                <a:gd name="T0" fmla="*/ 0 w 86"/>
                <a:gd name="T1" fmla="*/ 6 h 116"/>
                <a:gd name="T2" fmla="*/ 0 w 86"/>
                <a:gd name="T3" fmla="*/ 11 h 116"/>
                <a:gd name="T4" fmla="*/ 4 w 86"/>
                <a:gd name="T5" fmla="*/ 15 h 116"/>
                <a:gd name="T6" fmla="*/ 0 w 86"/>
                <a:gd name="T7" fmla="*/ 15 h 116"/>
                <a:gd name="T8" fmla="*/ 6 w 86"/>
                <a:gd name="T9" fmla="*/ 23 h 116"/>
                <a:gd name="T10" fmla="*/ 4 w 86"/>
                <a:gd name="T11" fmla="*/ 27 h 116"/>
                <a:gd name="T12" fmla="*/ 10 w 86"/>
                <a:gd name="T13" fmla="*/ 37 h 116"/>
                <a:gd name="T14" fmla="*/ 19 w 86"/>
                <a:gd name="T15" fmla="*/ 27 h 116"/>
                <a:gd name="T16" fmla="*/ 19 w 86"/>
                <a:gd name="T17" fmla="*/ 23 h 116"/>
                <a:gd name="T18" fmla="*/ 12 w 86"/>
                <a:gd name="T19" fmla="*/ 11 h 116"/>
                <a:gd name="T20" fmla="*/ 6 w 86"/>
                <a:gd name="T21" fmla="*/ 0 h 116"/>
                <a:gd name="T22" fmla="*/ 4 w 86"/>
                <a:gd name="T23" fmla="*/ 6 h 116"/>
                <a:gd name="T24" fmla="*/ 0 w 86"/>
                <a:gd name="T25" fmla="*/ 6 h 1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6"/>
                <a:gd name="T41" fmla="*/ 86 w 86"/>
                <a:gd name="T42" fmla="*/ 116 h 1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6">
                  <a:moveTo>
                    <a:pt x="0" y="16"/>
                  </a:moveTo>
                  <a:lnTo>
                    <a:pt x="0" y="31"/>
                  </a:lnTo>
                  <a:lnTo>
                    <a:pt x="19" y="43"/>
                  </a:lnTo>
                  <a:lnTo>
                    <a:pt x="0" y="43"/>
                  </a:lnTo>
                  <a:lnTo>
                    <a:pt x="30" y="71"/>
                  </a:lnTo>
                  <a:lnTo>
                    <a:pt x="19" y="83"/>
                  </a:lnTo>
                  <a:lnTo>
                    <a:pt x="46" y="116"/>
                  </a:lnTo>
                  <a:lnTo>
                    <a:pt x="86" y="83"/>
                  </a:lnTo>
                  <a:lnTo>
                    <a:pt x="86" y="71"/>
                  </a:lnTo>
                  <a:lnTo>
                    <a:pt x="57" y="31"/>
                  </a:lnTo>
                  <a:lnTo>
                    <a:pt x="30" y="0"/>
                  </a:lnTo>
                  <a:lnTo>
                    <a:pt x="19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52" name="Freeform 54"/>
            <p:cNvSpPr>
              <a:spLocks/>
            </p:cNvSpPr>
            <p:nvPr/>
          </p:nvSpPr>
          <p:spPr bwMode="auto">
            <a:xfrm>
              <a:off x="3436" y="1550"/>
              <a:ext cx="375" cy="158"/>
            </a:xfrm>
            <a:custGeom>
              <a:avLst/>
              <a:gdLst>
                <a:gd name="T0" fmla="*/ 55 w 430"/>
                <a:gd name="T1" fmla="*/ 11 h 170"/>
                <a:gd name="T2" fmla="*/ 57 w 430"/>
                <a:gd name="T3" fmla="*/ 21 h 170"/>
                <a:gd name="T4" fmla="*/ 61 w 430"/>
                <a:gd name="T5" fmla="*/ 21 h 170"/>
                <a:gd name="T6" fmla="*/ 59 w 430"/>
                <a:gd name="T7" fmla="*/ 26 h 170"/>
                <a:gd name="T8" fmla="*/ 64 w 430"/>
                <a:gd name="T9" fmla="*/ 46 h 170"/>
                <a:gd name="T10" fmla="*/ 57 w 430"/>
                <a:gd name="T11" fmla="*/ 46 h 170"/>
                <a:gd name="T12" fmla="*/ 55 w 430"/>
                <a:gd name="T13" fmla="*/ 46 h 170"/>
                <a:gd name="T14" fmla="*/ 50 w 430"/>
                <a:gd name="T15" fmla="*/ 51 h 170"/>
                <a:gd name="T16" fmla="*/ 44 w 430"/>
                <a:gd name="T17" fmla="*/ 51 h 170"/>
                <a:gd name="T18" fmla="*/ 43 w 430"/>
                <a:gd name="T19" fmla="*/ 51 h 170"/>
                <a:gd name="T20" fmla="*/ 35 w 430"/>
                <a:gd name="T21" fmla="*/ 51 h 170"/>
                <a:gd name="T22" fmla="*/ 35 w 430"/>
                <a:gd name="T23" fmla="*/ 55 h 170"/>
                <a:gd name="T24" fmla="*/ 33 w 430"/>
                <a:gd name="T25" fmla="*/ 61 h 170"/>
                <a:gd name="T26" fmla="*/ 33 w 430"/>
                <a:gd name="T27" fmla="*/ 51 h 170"/>
                <a:gd name="T28" fmla="*/ 33 w 430"/>
                <a:gd name="T29" fmla="*/ 55 h 170"/>
                <a:gd name="T30" fmla="*/ 29 w 430"/>
                <a:gd name="T31" fmla="*/ 51 h 170"/>
                <a:gd name="T32" fmla="*/ 25 w 430"/>
                <a:gd name="T33" fmla="*/ 55 h 170"/>
                <a:gd name="T34" fmla="*/ 24 w 430"/>
                <a:gd name="T35" fmla="*/ 61 h 170"/>
                <a:gd name="T36" fmla="*/ 19 w 430"/>
                <a:gd name="T37" fmla="*/ 51 h 170"/>
                <a:gd name="T38" fmla="*/ 17 w 430"/>
                <a:gd name="T39" fmla="*/ 51 h 170"/>
                <a:gd name="T40" fmla="*/ 15 w 430"/>
                <a:gd name="T41" fmla="*/ 55 h 170"/>
                <a:gd name="T42" fmla="*/ 13 w 430"/>
                <a:gd name="T43" fmla="*/ 55 h 170"/>
                <a:gd name="T44" fmla="*/ 7 w 430"/>
                <a:gd name="T45" fmla="*/ 51 h 170"/>
                <a:gd name="T46" fmla="*/ 9 w 430"/>
                <a:gd name="T47" fmla="*/ 51 h 170"/>
                <a:gd name="T48" fmla="*/ 4 w 430"/>
                <a:gd name="T49" fmla="*/ 51 h 170"/>
                <a:gd name="T50" fmla="*/ 7 w 430"/>
                <a:gd name="T51" fmla="*/ 46 h 170"/>
                <a:gd name="T52" fmla="*/ 4 w 430"/>
                <a:gd name="T53" fmla="*/ 46 h 170"/>
                <a:gd name="T54" fmla="*/ 4 w 430"/>
                <a:gd name="T55" fmla="*/ 41 h 170"/>
                <a:gd name="T56" fmla="*/ 3 w 430"/>
                <a:gd name="T57" fmla="*/ 34 h 170"/>
                <a:gd name="T58" fmla="*/ 4 w 430"/>
                <a:gd name="T59" fmla="*/ 34 h 170"/>
                <a:gd name="T60" fmla="*/ 3 w 430"/>
                <a:gd name="T61" fmla="*/ 26 h 170"/>
                <a:gd name="T62" fmla="*/ 0 w 430"/>
                <a:gd name="T63" fmla="*/ 26 h 170"/>
                <a:gd name="T64" fmla="*/ 0 w 430"/>
                <a:gd name="T65" fmla="*/ 21 h 170"/>
                <a:gd name="T66" fmla="*/ 3 w 430"/>
                <a:gd name="T67" fmla="*/ 21 h 170"/>
                <a:gd name="T68" fmla="*/ 10 w 430"/>
                <a:gd name="T69" fmla="*/ 21 h 170"/>
                <a:gd name="T70" fmla="*/ 9 w 430"/>
                <a:gd name="T71" fmla="*/ 16 h 170"/>
                <a:gd name="T72" fmla="*/ 10 w 430"/>
                <a:gd name="T73" fmla="*/ 16 h 170"/>
                <a:gd name="T74" fmla="*/ 9 w 430"/>
                <a:gd name="T75" fmla="*/ 11 h 170"/>
                <a:gd name="T76" fmla="*/ 4 w 430"/>
                <a:gd name="T77" fmla="*/ 11 h 170"/>
                <a:gd name="T78" fmla="*/ 0 w 430"/>
                <a:gd name="T79" fmla="*/ 21 h 170"/>
                <a:gd name="T80" fmla="*/ 3 w 430"/>
                <a:gd name="T81" fmla="*/ 16 h 170"/>
                <a:gd name="T82" fmla="*/ 0 w 430"/>
                <a:gd name="T83" fmla="*/ 16 h 170"/>
                <a:gd name="T84" fmla="*/ 0 w 430"/>
                <a:gd name="T85" fmla="*/ 7 h 170"/>
                <a:gd name="T86" fmla="*/ 7 w 430"/>
                <a:gd name="T87" fmla="*/ 7 h 170"/>
                <a:gd name="T88" fmla="*/ 9 w 430"/>
                <a:gd name="T89" fmla="*/ 11 h 170"/>
                <a:gd name="T90" fmla="*/ 13 w 430"/>
                <a:gd name="T91" fmla="*/ 11 h 170"/>
                <a:gd name="T92" fmla="*/ 17 w 430"/>
                <a:gd name="T93" fmla="*/ 11 h 170"/>
                <a:gd name="T94" fmla="*/ 24 w 430"/>
                <a:gd name="T95" fmla="*/ 0 h 170"/>
                <a:gd name="T96" fmla="*/ 28 w 430"/>
                <a:gd name="T97" fmla="*/ 0 h 170"/>
                <a:gd name="T98" fmla="*/ 35 w 430"/>
                <a:gd name="T99" fmla="*/ 11 h 170"/>
                <a:gd name="T100" fmla="*/ 44 w 430"/>
                <a:gd name="T101" fmla="*/ 11 h 170"/>
                <a:gd name="T102" fmla="*/ 51 w 430"/>
                <a:gd name="T103" fmla="*/ 7 h 170"/>
                <a:gd name="T104" fmla="*/ 55 w 430"/>
                <a:gd name="T105" fmla="*/ 7 h 170"/>
                <a:gd name="T106" fmla="*/ 55 w 430"/>
                <a:gd name="T107" fmla="*/ 11 h 1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0"/>
                <a:gd name="T163" fmla="*/ 0 h 170"/>
                <a:gd name="T164" fmla="*/ 430 w 430"/>
                <a:gd name="T165" fmla="*/ 170 h 17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0" h="170">
                  <a:moveTo>
                    <a:pt x="369" y="30"/>
                  </a:moveTo>
                  <a:lnTo>
                    <a:pt x="390" y="59"/>
                  </a:lnTo>
                  <a:lnTo>
                    <a:pt x="417" y="59"/>
                  </a:lnTo>
                  <a:lnTo>
                    <a:pt x="402" y="71"/>
                  </a:lnTo>
                  <a:lnTo>
                    <a:pt x="430" y="130"/>
                  </a:lnTo>
                  <a:lnTo>
                    <a:pt x="390" y="130"/>
                  </a:lnTo>
                  <a:lnTo>
                    <a:pt x="369" y="130"/>
                  </a:lnTo>
                  <a:lnTo>
                    <a:pt x="331" y="142"/>
                  </a:lnTo>
                  <a:lnTo>
                    <a:pt x="302" y="142"/>
                  </a:lnTo>
                  <a:lnTo>
                    <a:pt x="286" y="142"/>
                  </a:lnTo>
                  <a:lnTo>
                    <a:pt x="242" y="142"/>
                  </a:lnTo>
                  <a:lnTo>
                    <a:pt x="242" y="153"/>
                  </a:lnTo>
                  <a:lnTo>
                    <a:pt x="231" y="170"/>
                  </a:lnTo>
                  <a:lnTo>
                    <a:pt x="231" y="142"/>
                  </a:lnTo>
                  <a:lnTo>
                    <a:pt x="219" y="153"/>
                  </a:lnTo>
                  <a:lnTo>
                    <a:pt x="198" y="142"/>
                  </a:lnTo>
                  <a:lnTo>
                    <a:pt x="171" y="153"/>
                  </a:lnTo>
                  <a:lnTo>
                    <a:pt x="158" y="170"/>
                  </a:lnTo>
                  <a:lnTo>
                    <a:pt x="131" y="142"/>
                  </a:lnTo>
                  <a:lnTo>
                    <a:pt x="119" y="142"/>
                  </a:lnTo>
                  <a:lnTo>
                    <a:pt x="98" y="153"/>
                  </a:lnTo>
                  <a:lnTo>
                    <a:pt x="87" y="153"/>
                  </a:lnTo>
                  <a:lnTo>
                    <a:pt x="43" y="142"/>
                  </a:lnTo>
                  <a:lnTo>
                    <a:pt x="60" y="142"/>
                  </a:lnTo>
                  <a:lnTo>
                    <a:pt x="31" y="142"/>
                  </a:lnTo>
                  <a:lnTo>
                    <a:pt x="43" y="130"/>
                  </a:lnTo>
                  <a:lnTo>
                    <a:pt x="31" y="130"/>
                  </a:lnTo>
                  <a:lnTo>
                    <a:pt x="31" y="115"/>
                  </a:lnTo>
                  <a:lnTo>
                    <a:pt x="16" y="97"/>
                  </a:lnTo>
                  <a:lnTo>
                    <a:pt x="31" y="97"/>
                  </a:lnTo>
                  <a:lnTo>
                    <a:pt x="16" y="71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16" y="59"/>
                  </a:lnTo>
                  <a:lnTo>
                    <a:pt x="71" y="59"/>
                  </a:lnTo>
                  <a:lnTo>
                    <a:pt x="60" y="42"/>
                  </a:lnTo>
                  <a:lnTo>
                    <a:pt x="71" y="42"/>
                  </a:lnTo>
                  <a:lnTo>
                    <a:pt x="60" y="30"/>
                  </a:lnTo>
                  <a:lnTo>
                    <a:pt x="31" y="30"/>
                  </a:lnTo>
                  <a:lnTo>
                    <a:pt x="0" y="59"/>
                  </a:lnTo>
                  <a:lnTo>
                    <a:pt x="16" y="42"/>
                  </a:lnTo>
                  <a:lnTo>
                    <a:pt x="0" y="42"/>
                  </a:lnTo>
                  <a:lnTo>
                    <a:pt x="0" y="15"/>
                  </a:lnTo>
                  <a:lnTo>
                    <a:pt x="43" y="15"/>
                  </a:lnTo>
                  <a:lnTo>
                    <a:pt x="60" y="30"/>
                  </a:lnTo>
                  <a:lnTo>
                    <a:pt x="87" y="30"/>
                  </a:lnTo>
                  <a:lnTo>
                    <a:pt x="119" y="30"/>
                  </a:lnTo>
                  <a:lnTo>
                    <a:pt x="158" y="0"/>
                  </a:lnTo>
                  <a:lnTo>
                    <a:pt x="187" y="0"/>
                  </a:lnTo>
                  <a:lnTo>
                    <a:pt x="242" y="30"/>
                  </a:lnTo>
                  <a:lnTo>
                    <a:pt x="302" y="30"/>
                  </a:lnTo>
                  <a:lnTo>
                    <a:pt x="342" y="15"/>
                  </a:lnTo>
                  <a:lnTo>
                    <a:pt x="369" y="15"/>
                  </a:lnTo>
                  <a:lnTo>
                    <a:pt x="369" y="3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53" name="Freeform 55"/>
            <p:cNvSpPr>
              <a:spLocks/>
            </p:cNvSpPr>
            <p:nvPr/>
          </p:nvSpPr>
          <p:spPr bwMode="auto">
            <a:xfrm>
              <a:off x="3637" y="1673"/>
              <a:ext cx="122" cy="129"/>
            </a:xfrm>
            <a:custGeom>
              <a:avLst/>
              <a:gdLst>
                <a:gd name="T0" fmla="*/ 24 w 138"/>
                <a:gd name="T1" fmla="*/ 0 h 138"/>
                <a:gd name="T2" fmla="*/ 19 w 138"/>
                <a:gd name="T3" fmla="*/ 8 h 138"/>
                <a:gd name="T4" fmla="*/ 19 w 138"/>
                <a:gd name="T5" fmla="*/ 33 h 138"/>
                <a:gd name="T6" fmla="*/ 13 w 138"/>
                <a:gd name="T7" fmla="*/ 43 h 138"/>
                <a:gd name="T8" fmla="*/ 4 w 138"/>
                <a:gd name="T9" fmla="*/ 54 h 138"/>
                <a:gd name="T10" fmla="*/ 0 w 138"/>
                <a:gd name="T11" fmla="*/ 47 h 138"/>
                <a:gd name="T12" fmla="*/ 0 w 138"/>
                <a:gd name="T13" fmla="*/ 43 h 138"/>
                <a:gd name="T14" fmla="*/ 4 w 138"/>
                <a:gd name="T15" fmla="*/ 33 h 138"/>
                <a:gd name="T16" fmla="*/ 0 w 138"/>
                <a:gd name="T17" fmla="*/ 33 h 138"/>
                <a:gd name="T18" fmla="*/ 0 w 138"/>
                <a:gd name="T19" fmla="*/ 16 h 138"/>
                <a:gd name="T20" fmla="*/ 4 w 138"/>
                <a:gd name="T21" fmla="*/ 8 h 138"/>
                <a:gd name="T22" fmla="*/ 4 w 138"/>
                <a:gd name="T23" fmla="*/ 7 h 138"/>
                <a:gd name="T24" fmla="*/ 10 w 138"/>
                <a:gd name="T25" fmla="*/ 7 h 138"/>
                <a:gd name="T26" fmla="*/ 13 w 138"/>
                <a:gd name="T27" fmla="*/ 7 h 138"/>
                <a:gd name="T28" fmla="*/ 18 w 138"/>
                <a:gd name="T29" fmla="*/ 7 h 138"/>
                <a:gd name="T30" fmla="*/ 24 w 138"/>
                <a:gd name="T31" fmla="*/ 0 h 1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8"/>
                <a:gd name="T49" fmla="*/ 0 h 138"/>
                <a:gd name="T50" fmla="*/ 138 w 138"/>
                <a:gd name="T51" fmla="*/ 138 h 1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8" h="138">
                  <a:moveTo>
                    <a:pt x="138" y="0"/>
                  </a:moveTo>
                  <a:lnTo>
                    <a:pt x="109" y="23"/>
                  </a:lnTo>
                  <a:lnTo>
                    <a:pt x="109" y="83"/>
                  </a:lnTo>
                  <a:lnTo>
                    <a:pt x="71" y="109"/>
                  </a:lnTo>
                  <a:lnTo>
                    <a:pt x="11" y="138"/>
                  </a:lnTo>
                  <a:lnTo>
                    <a:pt x="0" y="121"/>
                  </a:lnTo>
                  <a:lnTo>
                    <a:pt x="0" y="109"/>
                  </a:lnTo>
                  <a:lnTo>
                    <a:pt x="11" y="83"/>
                  </a:lnTo>
                  <a:lnTo>
                    <a:pt x="0" y="83"/>
                  </a:lnTo>
                  <a:lnTo>
                    <a:pt x="0" y="38"/>
                  </a:lnTo>
                  <a:lnTo>
                    <a:pt x="11" y="23"/>
                  </a:lnTo>
                  <a:lnTo>
                    <a:pt x="11" y="12"/>
                  </a:lnTo>
                  <a:lnTo>
                    <a:pt x="54" y="12"/>
                  </a:lnTo>
                  <a:lnTo>
                    <a:pt x="71" y="12"/>
                  </a:lnTo>
                  <a:lnTo>
                    <a:pt x="98" y="1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54" name="Freeform 56"/>
            <p:cNvSpPr>
              <a:spLocks/>
            </p:cNvSpPr>
            <p:nvPr/>
          </p:nvSpPr>
          <p:spPr bwMode="auto">
            <a:xfrm>
              <a:off x="3628" y="1778"/>
              <a:ext cx="87" cy="93"/>
            </a:xfrm>
            <a:custGeom>
              <a:avLst/>
              <a:gdLst>
                <a:gd name="T0" fmla="*/ 3 w 100"/>
                <a:gd name="T1" fmla="*/ 7 h 100"/>
                <a:gd name="T2" fmla="*/ 0 w 100"/>
                <a:gd name="T3" fmla="*/ 10 h 100"/>
                <a:gd name="T4" fmla="*/ 3 w 100"/>
                <a:gd name="T5" fmla="*/ 21 h 100"/>
                <a:gd name="T6" fmla="*/ 0 w 100"/>
                <a:gd name="T7" fmla="*/ 36 h 100"/>
                <a:gd name="T8" fmla="*/ 3 w 100"/>
                <a:gd name="T9" fmla="*/ 36 h 100"/>
                <a:gd name="T10" fmla="*/ 6 w 100"/>
                <a:gd name="T11" fmla="*/ 31 h 100"/>
                <a:gd name="T12" fmla="*/ 8 w 100"/>
                <a:gd name="T13" fmla="*/ 31 h 100"/>
                <a:gd name="T14" fmla="*/ 10 w 100"/>
                <a:gd name="T15" fmla="*/ 26 h 100"/>
                <a:gd name="T16" fmla="*/ 6 w 100"/>
                <a:gd name="T17" fmla="*/ 15 h 100"/>
                <a:gd name="T18" fmla="*/ 15 w 100"/>
                <a:gd name="T19" fmla="*/ 10 h 100"/>
                <a:gd name="T20" fmla="*/ 12 w 100"/>
                <a:gd name="T21" fmla="*/ 0 h 100"/>
                <a:gd name="T22" fmla="*/ 3 w 100"/>
                <a:gd name="T23" fmla="*/ 10 h 100"/>
                <a:gd name="T24" fmla="*/ 3 w 100"/>
                <a:gd name="T25" fmla="*/ 7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100"/>
                <a:gd name="T41" fmla="*/ 100 w 100"/>
                <a:gd name="T42" fmla="*/ 100 h 1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100">
                  <a:moveTo>
                    <a:pt x="12" y="12"/>
                  </a:moveTo>
                  <a:lnTo>
                    <a:pt x="0" y="27"/>
                  </a:lnTo>
                  <a:lnTo>
                    <a:pt x="12" y="60"/>
                  </a:lnTo>
                  <a:lnTo>
                    <a:pt x="0" y="100"/>
                  </a:lnTo>
                  <a:lnTo>
                    <a:pt x="23" y="100"/>
                  </a:lnTo>
                  <a:lnTo>
                    <a:pt x="39" y="83"/>
                  </a:lnTo>
                  <a:lnTo>
                    <a:pt x="52" y="83"/>
                  </a:lnTo>
                  <a:lnTo>
                    <a:pt x="67" y="71"/>
                  </a:lnTo>
                  <a:lnTo>
                    <a:pt x="39" y="39"/>
                  </a:lnTo>
                  <a:lnTo>
                    <a:pt x="100" y="27"/>
                  </a:lnTo>
                  <a:lnTo>
                    <a:pt x="83" y="0"/>
                  </a:lnTo>
                  <a:lnTo>
                    <a:pt x="23" y="27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55" name="Freeform 57"/>
            <p:cNvSpPr>
              <a:spLocks/>
            </p:cNvSpPr>
            <p:nvPr/>
          </p:nvSpPr>
          <p:spPr bwMode="auto">
            <a:xfrm>
              <a:off x="3701" y="1673"/>
              <a:ext cx="197" cy="207"/>
            </a:xfrm>
            <a:custGeom>
              <a:avLst/>
              <a:gdLst>
                <a:gd name="T0" fmla="*/ 18 w 226"/>
                <a:gd name="T1" fmla="*/ 0 h 223"/>
                <a:gd name="T2" fmla="*/ 13 w 226"/>
                <a:gd name="T3" fmla="*/ 0 h 223"/>
                <a:gd name="T4" fmla="*/ 10 w 226"/>
                <a:gd name="T5" fmla="*/ 0 h 223"/>
                <a:gd name="T6" fmla="*/ 6 w 226"/>
                <a:gd name="T7" fmla="*/ 7 h 223"/>
                <a:gd name="T8" fmla="*/ 6 w 226"/>
                <a:gd name="T9" fmla="*/ 29 h 223"/>
                <a:gd name="T10" fmla="*/ 0 w 226"/>
                <a:gd name="T11" fmla="*/ 39 h 223"/>
                <a:gd name="T12" fmla="*/ 3 w 226"/>
                <a:gd name="T13" fmla="*/ 49 h 223"/>
                <a:gd name="T14" fmla="*/ 6 w 226"/>
                <a:gd name="T15" fmla="*/ 53 h 223"/>
                <a:gd name="T16" fmla="*/ 15 w 226"/>
                <a:gd name="T17" fmla="*/ 65 h 223"/>
                <a:gd name="T18" fmla="*/ 17 w 226"/>
                <a:gd name="T19" fmla="*/ 65 h 223"/>
                <a:gd name="T20" fmla="*/ 17 w 226"/>
                <a:gd name="T21" fmla="*/ 73 h 223"/>
                <a:gd name="T22" fmla="*/ 21 w 226"/>
                <a:gd name="T23" fmla="*/ 78 h 223"/>
                <a:gd name="T24" fmla="*/ 22 w 226"/>
                <a:gd name="T25" fmla="*/ 73 h 223"/>
                <a:gd name="T26" fmla="*/ 27 w 226"/>
                <a:gd name="T27" fmla="*/ 78 h 223"/>
                <a:gd name="T28" fmla="*/ 29 w 226"/>
                <a:gd name="T29" fmla="*/ 68 h 223"/>
                <a:gd name="T30" fmla="*/ 33 w 226"/>
                <a:gd name="T31" fmla="*/ 68 h 223"/>
                <a:gd name="T32" fmla="*/ 29 w 226"/>
                <a:gd name="T33" fmla="*/ 61 h 223"/>
                <a:gd name="T34" fmla="*/ 29 w 226"/>
                <a:gd name="T35" fmla="*/ 43 h 223"/>
                <a:gd name="T36" fmla="*/ 22 w 226"/>
                <a:gd name="T37" fmla="*/ 39 h 223"/>
                <a:gd name="T38" fmla="*/ 21 w 226"/>
                <a:gd name="T39" fmla="*/ 29 h 223"/>
                <a:gd name="T40" fmla="*/ 22 w 226"/>
                <a:gd name="T41" fmla="*/ 18 h 223"/>
                <a:gd name="T42" fmla="*/ 18 w 226"/>
                <a:gd name="T43" fmla="*/ 0 h 2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6"/>
                <a:gd name="T67" fmla="*/ 0 h 223"/>
                <a:gd name="T68" fmla="*/ 226 w 226"/>
                <a:gd name="T69" fmla="*/ 223 h 2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6" h="223">
                  <a:moveTo>
                    <a:pt x="126" y="0"/>
                  </a:moveTo>
                  <a:lnTo>
                    <a:pt x="86" y="0"/>
                  </a:lnTo>
                  <a:lnTo>
                    <a:pt x="67" y="0"/>
                  </a:lnTo>
                  <a:lnTo>
                    <a:pt x="38" y="23"/>
                  </a:lnTo>
                  <a:lnTo>
                    <a:pt x="38" y="83"/>
                  </a:lnTo>
                  <a:lnTo>
                    <a:pt x="0" y="111"/>
                  </a:lnTo>
                  <a:lnTo>
                    <a:pt x="15" y="138"/>
                  </a:lnTo>
                  <a:lnTo>
                    <a:pt x="38" y="150"/>
                  </a:lnTo>
                  <a:lnTo>
                    <a:pt x="98" y="182"/>
                  </a:lnTo>
                  <a:lnTo>
                    <a:pt x="115" y="182"/>
                  </a:lnTo>
                  <a:lnTo>
                    <a:pt x="115" y="209"/>
                  </a:lnTo>
                  <a:lnTo>
                    <a:pt x="138" y="223"/>
                  </a:lnTo>
                  <a:lnTo>
                    <a:pt x="153" y="209"/>
                  </a:lnTo>
                  <a:lnTo>
                    <a:pt x="186" y="223"/>
                  </a:lnTo>
                  <a:lnTo>
                    <a:pt x="198" y="194"/>
                  </a:lnTo>
                  <a:lnTo>
                    <a:pt x="226" y="194"/>
                  </a:lnTo>
                  <a:lnTo>
                    <a:pt x="198" y="171"/>
                  </a:lnTo>
                  <a:lnTo>
                    <a:pt x="198" y="123"/>
                  </a:lnTo>
                  <a:lnTo>
                    <a:pt x="153" y="111"/>
                  </a:lnTo>
                  <a:lnTo>
                    <a:pt x="138" y="83"/>
                  </a:lnTo>
                  <a:lnTo>
                    <a:pt x="153" y="5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56" name="Freeform 58"/>
            <p:cNvSpPr>
              <a:spLocks/>
            </p:cNvSpPr>
            <p:nvPr/>
          </p:nvSpPr>
          <p:spPr bwMode="auto">
            <a:xfrm>
              <a:off x="3611" y="1778"/>
              <a:ext cx="40" cy="93"/>
            </a:xfrm>
            <a:custGeom>
              <a:avLst/>
              <a:gdLst>
                <a:gd name="T0" fmla="*/ 7 w 46"/>
                <a:gd name="T1" fmla="*/ 7 h 100"/>
                <a:gd name="T2" fmla="*/ 7 w 46"/>
                <a:gd name="T3" fmla="*/ 0 h 100"/>
                <a:gd name="T4" fmla="*/ 4 w 46"/>
                <a:gd name="T5" fmla="*/ 0 h 100"/>
                <a:gd name="T6" fmla="*/ 0 w 46"/>
                <a:gd name="T7" fmla="*/ 15 h 100"/>
                <a:gd name="T8" fmla="*/ 0 w 46"/>
                <a:gd name="T9" fmla="*/ 21 h 100"/>
                <a:gd name="T10" fmla="*/ 4 w 46"/>
                <a:gd name="T11" fmla="*/ 36 h 100"/>
                <a:gd name="T12" fmla="*/ 7 w 46"/>
                <a:gd name="T13" fmla="*/ 21 h 100"/>
                <a:gd name="T14" fmla="*/ 4 w 46"/>
                <a:gd name="T15" fmla="*/ 10 h 100"/>
                <a:gd name="T16" fmla="*/ 7 w 46"/>
                <a:gd name="T17" fmla="*/ 7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00"/>
                <a:gd name="T29" fmla="*/ 46 w 46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00">
                  <a:moveTo>
                    <a:pt x="46" y="12"/>
                  </a:moveTo>
                  <a:lnTo>
                    <a:pt x="46" y="0"/>
                  </a:lnTo>
                  <a:lnTo>
                    <a:pt x="29" y="0"/>
                  </a:lnTo>
                  <a:lnTo>
                    <a:pt x="0" y="39"/>
                  </a:lnTo>
                  <a:lnTo>
                    <a:pt x="0" y="60"/>
                  </a:lnTo>
                  <a:lnTo>
                    <a:pt x="29" y="100"/>
                  </a:lnTo>
                  <a:lnTo>
                    <a:pt x="46" y="60"/>
                  </a:lnTo>
                  <a:lnTo>
                    <a:pt x="29" y="27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57" name="Freeform 59"/>
            <p:cNvSpPr>
              <a:spLocks/>
            </p:cNvSpPr>
            <p:nvPr/>
          </p:nvSpPr>
          <p:spPr bwMode="auto">
            <a:xfrm>
              <a:off x="3628" y="2493"/>
              <a:ext cx="159" cy="238"/>
            </a:xfrm>
            <a:custGeom>
              <a:avLst/>
              <a:gdLst>
                <a:gd name="T0" fmla="*/ 14 w 183"/>
                <a:gd name="T1" fmla="*/ 86 h 255"/>
                <a:gd name="T2" fmla="*/ 17 w 183"/>
                <a:gd name="T3" fmla="*/ 97 h 255"/>
                <a:gd name="T4" fmla="*/ 21 w 183"/>
                <a:gd name="T5" fmla="*/ 80 h 255"/>
                <a:gd name="T6" fmla="*/ 21 w 183"/>
                <a:gd name="T7" fmla="*/ 69 h 255"/>
                <a:gd name="T8" fmla="*/ 21 w 183"/>
                <a:gd name="T9" fmla="*/ 75 h 255"/>
                <a:gd name="T10" fmla="*/ 25 w 183"/>
                <a:gd name="T11" fmla="*/ 64 h 255"/>
                <a:gd name="T12" fmla="*/ 23 w 183"/>
                <a:gd name="T13" fmla="*/ 55 h 255"/>
                <a:gd name="T14" fmla="*/ 23 w 183"/>
                <a:gd name="T15" fmla="*/ 21 h 255"/>
                <a:gd name="T16" fmla="*/ 25 w 183"/>
                <a:gd name="T17" fmla="*/ 7 h 255"/>
                <a:gd name="T18" fmla="*/ 23 w 183"/>
                <a:gd name="T19" fmla="*/ 7 h 255"/>
                <a:gd name="T20" fmla="*/ 17 w 183"/>
                <a:gd name="T21" fmla="*/ 12 h 255"/>
                <a:gd name="T22" fmla="*/ 14 w 183"/>
                <a:gd name="T23" fmla="*/ 12 h 255"/>
                <a:gd name="T24" fmla="*/ 9 w 183"/>
                <a:gd name="T25" fmla="*/ 0 h 255"/>
                <a:gd name="T26" fmla="*/ 6 w 183"/>
                <a:gd name="T27" fmla="*/ 0 h 255"/>
                <a:gd name="T28" fmla="*/ 3 w 183"/>
                <a:gd name="T29" fmla="*/ 0 h 255"/>
                <a:gd name="T30" fmla="*/ 0 w 183"/>
                <a:gd name="T31" fmla="*/ 7 h 255"/>
                <a:gd name="T32" fmla="*/ 3 w 183"/>
                <a:gd name="T33" fmla="*/ 7 h 255"/>
                <a:gd name="T34" fmla="*/ 3 w 183"/>
                <a:gd name="T35" fmla="*/ 27 h 255"/>
                <a:gd name="T36" fmla="*/ 0 w 183"/>
                <a:gd name="T37" fmla="*/ 43 h 255"/>
                <a:gd name="T38" fmla="*/ 0 w 183"/>
                <a:gd name="T39" fmla="*/ 59 h 255"/>
                <a:gd name="T40" fmla="*/ 3 w 183"/>
                <a:gd name="T41" fmla="*/ 59 h 255"/>
                <a:gd name="T42" fmla="*/ 11 w 183"/>
                <a:gd name="T43" fmla="*/ 75 h 255"/>
                <a:gd name="T44" fmla="*/ 14 w 183"/>
                <a:gd name="T45" fmla="*/ 86 h 2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3"/>
                <a:gd name="T70" fmla="*/ 0 h 255"/>
                <a:gd name="T71" fmla="*/ 183 w 183"/>
                <a:gd name="T72" fmla="*/ 255 h 2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3" h="255">
                  <a:moveTo>
                    <a:pt x="98" y="226"/>
                  </a:moveTo>
                  <a:lnTo>
                    <a:pt x="123" y="255"/>
                  </a:lnTo>
                  <a:lnTo>
                    <a:pt x="150" y="211"/>
                  </a:lnTo>
                  <a:lnTo>
                    <a:pt x="150" y="182"/>
                  </a:lnTo>
                  <a:lnTo>
                    <a:pt x="150" y="197"/>
                  </a:lnTo>
                  <a:lnTo>
                    <a:pt x="183" y="170"/>
                  </a:lnTo>
                  <a:lnTo>
                    <a:pt x="169" y="142"/>
                  </a:lnTo>
                  <a:lnTo>
                    <a:pt x="169" y="55"/>
                  </a:lnTo>
                  <a:lnTo>
                    <a:pt x="183" y="11"/>
                  </a:lnTo>
                  <a:lnTo>
                    <a:pt x="169" y="11"/>
                  </a:lnTo>
                  <a:lnTo>
                    <a:pt x="123" y="30"/>
                  </a:lnTo>
                  <a:lnTo>
                    <a:pt x="98" y="30"/>
                  </a:lnTo>
                  <a:lnTo>
                    <a:pt x="67" y="0"/>
                  </a:lnTo>
                  <a:lnTo>
                    <a:pt x="39" y="0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23" y="71"/>
                  </a:lnTo>
                  <a:lnTo>
                    <a:pt x="0" y="111"/>
                  </a:lnTo>
                  <a:lnTo>
                    <a:pt x="0" y="155"/>
                  </a:lnTo>
                  <a:lnTo>
                    <a:pt x="12" y="155"/>
                  </a:lnTo>
                  <a:lnTo>
                    <a:pt x="83" y="197"/>
                  </a:lnTo>
                  <a:lnTo>
                    <a:pt x="98" y="22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58" name="Freeform 60"/>
            <p:cNvSpPr>
              <a:spLocks/>
            </p:cNvSpPr>
            <p:nvPr/>
          </p:nvSpPr>
          <p:spPr bwMode="auto">
            <a:xfrm>
              <a:off x="3374" y="2815"/>
              <a:ext cx="252" cy="248"/>
            </a:xfrm>
            <a:custGeom>
              <a:avLst/>
              <a:gdLst>
                <a:gd name="T0" fmla="*/ 23 w 290"/>
                <a:gd name="T1" fmla="*/ 74 h 267"/>
                <a:gd name="T2" fmla="*/ 28 w 290"/>
                <a:gd name="T3" fmla="*/ 71 h 267"/>
                <a:gd name="T4" fmla="*/ 28 w 290"/>
                <a:gd name="T5" fmla="*/ 66 h 267"/>
                <a:gd name="T6" fmla="*/ 37 w 290"/>
                <a:gd name="T7" fmla="*/ 55 h 267"/>
                <a:gd name="T8" fmla="*/ 36 w 290"/>
                <a:gd name="T9" fmla="*/ 55 h 267"/>
                <a:gd name="T10" fmla="*/ 37 w 290"/>
                <a:gd name="T11" fmla="*/ 40 h 267"/>
                <a:gd name="T12" fmla="*/ 37 w 290"/>
                <a:gd name="T13" fmla="*/ 33 h 267"/>
                <a:gd name="T14" fmla="*/ 41 w 290"/>
                <a:gd name="T15" fmla="*/ 26 h 267"/>
                <a:gd name="T16" fmla="*/ 37 w 290"/>
                <a:gd name="T17" fmla="*/ 15 h 267"/>
                <a:gd name="T18" fmla="*/ 32 w 290"/>
                <a:gd name="T19" fmla="*/ 7 h 267"/>
                <a:gd name="T20" fmla="*/ 30 w 290"/>
                <a:gd name="T21" fmla="*/ 7 h 267"/>
                <a:gd name="T22" fmla="*/ 30 w 290"/>
                <a:gd name="T23" fmla="*/ 0 h 267"/>
                <a:gd name="T24" fmla="*/ 28 w 290"/>
                <a:gd name="T25" fmla="*/ 0 h 267"/>
                <a:gd name="T26" fmla="*/ 23 w 290"/>
                <a:gd name="T27" fmla="*/ 7 h 267"/>
                <a:gd name="T28" fmla="*/ 23 w 290"/>
                <a:gd name="T29" fmla="*/ 10 h 267"/>
                <a:gd name="T30" fmla="*/ 22 w 290"/>
                <a:gd name="T31" fmla="*/ 33 h 267"/>
                <a:gd name="T32" fmla="*/ 23 w 290"/>
                <a:gd name="T33" fmla="*/ 40 h 267"/>
                <a:gd name="T34" fmla="*/ 27 w 290"/>
                <a:gd name="T35" fmla="*/ 40 h 267"/>
                <a:gd name="T36" fmla="*/ 27 w 290"/>
                <a:gd name="T37" fmla="*/ 50 h 267"/>
                <a:gd name="T38" fmla="*/ 22 w 290"/>
                <a:gd name="T39" fmla="*/ 44 h 267"/>
                <a:gd name="T40" fmla="*/ 16 w 290"/>
                <a:gd name="T41" fmla="*/ 33 h 267"/>
                <a:gd name="T42" fmla="*/ 14 w 290"/>
                <a:gd name="T43" fmla="*/ 33 h 267"/>
                <a:gd name="T44" fmla="*/ 9 w 290"/>
                <a:gd name="T45" fmla="*/ 26 h 267"/>
                <a:gd name="T46" fmla="*/ 6 w 290"/>
                <a:gd name="T47" fmla="*/ 44 h 267"/>
                <a:gd name="T48" fmla="*/ 9 w 290"/>
                <a:gd name="T49" fmla="*/ 44 h 267"/>
                <a:gd name="T50" fmla="*/ 0 w 290"/>
                <a:gd name="T51" fmla="*/ 50 h 267"/>
                <a:gd name="T52" fmla="*/ 0 w 290"/>
                <a:gd name="T53" fmla="*/ 79 h 267"/>
                <a:gd name="T54" fmla="*/ 4 w 290"/>
                <a:gd name="T55" fmla="*/ 90 h 267"/>
                <a:gd name="T56" fmla="*/ 6 w 290"/>
                <a:gd name="T57" fmla="*/ 90 h 267"/>
                <a:gd name="T58" fmla="*/ 10 w 290"/>
                <a:gd name="T59" fmla="*/ 96 h 267"/>
                <a:gd name="T60" fmla="*/ 16 w 290"/>
                <a:gd name="T61" fmla="*/ 96 h 267"/>
                <a:gd name="T62" fmla="*/ 22 w 290"/>
                <a:gd name="T63" fmla="*/ 79 h 267"/>
                <a:gd name="T64" fmla="*/ 23 w 290"/>
                <a:gd name="T65" fmla="*/ 74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267"/>
                <a:gd name="T101" fmla="*/ 290 w 290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267">
                  <a:moveTo>
                    <a:pt x="169" y="210"/>
                  </a:moveTo>
                  <a:lnTo>
                    <a:pt x="202" y="198"/>
                  </a:lnTo>
                  <a:lnTo>
                    <a:pt x="202" y="183"/>
                  </a:lnTo>
                  <a:lnTo>
                    <a:pt x="269" y="154"/>
                  </a:lnTo>
                  <a:lnTo>
                    <a:pt x="258" y="154"/>
                  </a:lnTo>
                  <a:lnTo>
                    <a:pt x="269" y="112"/>
                  </a:lnTo>
                  <a:lnTo>
                    <a:pt x="269" y="94"/>
                  </a:lnTo>
                  <a:lnTo>
                    <a:pt x="290" y="71"/>
                  </a:lnTo>
                  <a:lnTo>
                    <a:pt x="269" y="39"/>
                  </a:lnTo>
                  <a:lnTo>
                    <a:pt x="229" y="12"/>
                  </a:lnTo>
                  <a:lnTo>
                    <a:pt x="214" y="12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69" y="12"/>
                  </a:lnTo>
                  <a:lnTo>
                    <a:pt x="169" y="27"/>
                  </a:lnTo>
                  <a:lnTo>
                    <a:pt x="158" y="94"/>
                  </a:lnTo>
                  <a:lnTo>
                    <a:pt x="169" y="112"/>
                  </a:lnTo>
                  <a:lnTo>
                    <a:pt x="191" y="112"/>
                  </a:lnTo>
                  <a:lnTo>
                    <a:pt x="191" y="139"/>
                  </a:lnTo>
                  <a:lnTo>
                    <a:pt x="158" y="123"/>
                  </a:lnTo>
                  <a:lnTo>
                    <a:pt x="114" y="94"/>
                  </a:lnTo>
                  <a:lnTo>
                    <a:pt x="102" y="94"/>
                  </a:lnTo>
                  <a:lnTo>
                    <a:pt x="60" y="71"/>
                  </a:lnTo>
                  <a:lnTo>
                    <a:pt x="43" y="123"/>
                  </a:lnTo>
                  <a:lnTo>
                    <a:pt x="60" y="123"/>
                  </a:lnTo>
                  <a:lnTo>
                    <a:pt x="0" y="139"/>
                  </a:lnTo>
                  <a:lnTo>
                    <a:pt x="0" y="223"/>
                  </a:lnTo>
                  <a:lnTo>
                    <a:pt x="31" y="254"/>
                  </a:lnTo>
                  <a:lnTo>
                    <a:pt x="43" y="254"/>
                  </a:lnTo>
                  <a:lnTo>
                    <a:pt x="71" y="267"/>
                  </a:lnTo>
                  <a:lnTo>
                    <a:pt x="114" y="267"/>
                  </a:lnTo>
                  <a:lnTo>
                    <a:pt x="158" y="223"/>
                  </a:lnTo>
                  <a:lnTo>
                    <a:pt x="169" y="21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59" name="Freeform 61"/>
            <p:cNvSpPr>
              <a:spLocks/>
            </p:cNvSpPr>
            <p:nvPr/>
          </p:nvSpPr>
          <p:spPr bwMode="auto">
            <a:xfrm>
              <a:off x="3598" y="2852"/>
              <a:ext cx="63" cy="187"/>
            </a:xfrm>
            <a:custGeom>
              <a:avLst/>
              <a:gdLst>
                <a:gd name="T0" fmla="*/ 4 w 71"/>
                <a:gd name="T1" fmla="*/ 0 h 199"/>
                <a:gd name="T2" fmla="*/ 6 w 71"/>
                <a:gd name="T3" fmla="*/ 0 h 199"/>
                <a:gd name="T4" fmla="*/ 8 w 71"/>
                <a:gd name="T5" fmla="*/ 8 h 199"/>
                <a:gd name="T6" fmla="*/ 10 w 71"/>
                <a:gd name="T7" fmla="*/ 23 h 199"/>
                <a:gd name="T8" fmla="*/ 8 w 71"/>
                <a:gd name="T9" fmla="*/ 30 h 199"/>
                <a:gd name="T10" fmla="*/ 8 w 71"/>
                <a:gd name="T11" fmla="*/ 41 h 199"/>
                <a:gd name="T12" fmla="*/ 14 w 71"/>
                <a:gd name="T13" fmla="*/ 59 h 199"/>
                <a:gd name="T14" fmla="*/ 14 w 71"/>
                <a:gd name="T15" fmla="*/ 71 h 199"/>
                <a:gd name="T16" fmla="*/ 10 w 71"/>
                <a:gd name="T17" fmla="*/ 84 h 199"/>
                <a:gd name="T18" fmla="*/ 6 w 71"/>
                <a:gd name="T19" fmla="*/ 71 h 199"/>
                <a:gd name="T20" fmla="*/ 8 w 71"/>
                <a:gd name="T21" fmla="*/ 55 h 199"/>
                <a:gd name="T22" fmla="*/ 4 w 71"/>
                <a:gd name="T23" fmla="*/ 55 h 199"/>
                <a:gd name="T24" fmla="*/ 4 w 71"/>
                <a:gd name="T25" fmla="*/ 49 h 199"/>
                <a:gd name="T26" fmla="*/ 0 w 71"/>
                <a:gd name="T27" fmla="*/ 49 h 199"/>
                <a:gd name="T28" fmla="*/ 4 w 71"/>
                <a:gd name="T29" fmla="*/ 30 h 199"/>
                <a:gd name="T30" fmla="*/ 4 w 71"/>
                <a:gd name="T31" fmla="*/ 23 h 199"/>
                <a:gd name="T32" fmla="*/ 6 w 71"/>
                <a:gd name="T33" fmla="*/ 13 h 199"/>
                <a:gd name="T34" fmla="*/ 4 w 71"/>
                <a:gd name="T35" fmla="*/ 0 h 1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199"/>
                <a:gd name="T56" fmla="*/ 71 w 71"/>
                <a:gd name="T57" fmla="*/ 199 h 1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199">
                  <a:moveTo>
                    <a:pt x="11" y="0"/>
                  </a:moveTo>
                  <a:lnTo>
                    <a:pt x="30" y="0"/>
                  </a:lnTo>
                  <a:lnTo>
                    <a:pt x="42" y="11"/>
                  </a:lnTo>
                  <a:lnTo>
                    <a:pt x="53" y="55"/>
                  </a:lnTo>
                  <a:lnTo>
                    <a:pt x="42" y="71"/>
                  </a:lnTo>
                  <a:lnTo>
                    <a:pt x="42" y="99"/>
                  </a:lnTo>
                  <a:lnTo>
                    <a:pt x="71" y="142"/>
                  </a:lnTo>
                  <a:lnTo>
                    <a:pt x="71" y="171"/>
                  </a:lnTo>
                  <a:lnTo>
                    <a:pt x="53" y="199"/>
                  </a:lnTo>
                  <a:lnTo>
                    <a:pt x="30" y="171"/>
                  </a:lnTo>
                  <a:lnTo>
                    <a:pt x="42" y="130"/>
                  </a:lnTo>
                  <a:lnTo>
                    <a:pt x="11" y="130"/>
                  </a:lnTo>
                  <a:lnTo>
                    <a:pt x="11" y="115"/>
                  </a:lnTo>
                  <a:lnTo>
                    <a:pt x="0" y="115"/>
                  </a:lnTo>
                  <a:lnTo>
                    <a:pt x="11" y="71"/>
                  </a:lnTo>
                  <a:lnTo>
                    <a:pt x="11" y="55"/>
                  </a:lnTo>
                  <a:lnTo>
                    <a:pt x="30" y="3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60" name="Freeform 62"/>
            <p:cNvSpPr>
              <a:spLocks/>
            </p:cNvSpPr>
            <p:nvPr/>
          </p:nvSpPr>
          <p:spPr bwMode="auto">
            <a:xfrm>
              <a:off x="3436" y="3002"/>
              <a:ext cx="162" cy="179"/>
            </a:xfrm>
            <a:custGeom>
              <a:avLst/>
              <a:gdLst>
                <a:gd name="T0" fmla="*/ 13 w 187"/>
                <a:gd name="T1" fmla="*/ 68 h 192"/>
                <a:gd name="T2" fmla="*/ 17 w 187"/>
                <a:gd name="T3" fmla="*/ 68 h 192"/>
                <a:gd name="T4" fmla="*/ 20 w 187"/>
                <a:gd name="T5" fmla="*/ 72 h 192"/>
                <a:gd name="T6" fmla="*/ 25 w 187"/>
                <a:gd name="T7" fmla="*/ 45 h 192"/>
                <a:gd name="T8" fmla="*/ 25 w 187"/>
                <a:gd name="T9" fmla="*/ 20 h 192"/>
                <a:gd name="T10" fmla="*/ 25 w 187"/>
                <a:gd name="T11" fmla="*/ 8 h 192"/>
                <a:gd name="T12" fmla="*/ 20 w 187"/>
                <a:gd name="T13" fmla="*/ 7 h 192"/>
                <a:gd name="T14" fmla="*/ 17 w 187"/>
                <a:gd name="T15" fmla="*/ 7 h 192"/>
                <a:gd name="T16" fmla="*/ 17 w 187"/>
                <a:gd name="T17" fmla="*/ 0 h 192"/>
                <a:gd name="T18" fmla="*/ 13 w 187"/>
                <a:gd name="T19" fmla="*/ 7 h 192"/>
                <a:gd name="T20" fmla="*/ 11 w 187"/>
                <a:gd name="T21" fmla="*/ 8 h 192"/>
                <a:gd name="T22" fmla="*/ 6 w 187"/>
                <a:gd name="T23" fmla="*/ 25 h 192"/>
                <a:gd name="T24" fmla="*/ 0 w 187"/>
                <a:gd name="T25" fmla="*/ 25 h 192"/>
                <a:gd name="T26" fmla="*/ 4 w 187"/>
                <a:gd name="T27" fmla="*/ 41 h 192"/>
                <a:gd name="T28" fmla="*/ 8 w 187"/>
                <a:gd name="T29" fmla="*/ 50 h 192"/>
                <a:gd name="T30" fmla="*/ 10 w 187"/>
                <a:gd name="T31" fmla="*/ 62 h 192"/>
                <a:gd name="T32" fmla="*/ 13 w 187"/>
                <a:gd name="T33" fmla="*/ 68 h 1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7"/>
                <a:gd name="T52" fmla="*/ 0 h 192"/>
                <a:gd name="T53" fmla="*/ 187 w 187"/>
                <a:gd name="T54" fmla="*/ 192 h 1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7" h="192">
                  <a:moveTo>
                    <a:pt x="98" y="181"/>
                  </a:moveTo>
                  <a:lnTo>
                    <a:pt x="131" y="181"/>
                  </a:lnTo>
                  <a:lnTo>
                    <a:pt x="142" y="192"/>
                  </a:lnTo>
                  <a:lnTo>
                    <a:pt x="187" y="121"/>
                  </a:lnTo>
                  <a:lnTo>
                    <a:pt x="187" y="54"/>
                  </a:lnTo>
                  <a:lnTo>
                    <a:pt x="187" y="23"/>
                  </a:lnTo>
                  <a:lnTo>
                    <a:pt x="142" y="12"/>
                  </a:lnTo>
                  <a:lnTo>
                    <a:pt x="131" y="12"/>
                  </a:lnTo>
                  <a:lnTo>
                    <a:pt x="131" y="0"/>
                  </a:lnTo>
                  <a:lnTo>
                    <a:pt x="98" y="12"/>
                  </a:lnTo>
                  <a:lnTo>
                    <a:pt x="87" y="23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31" y="109"/>
                  </a:lnTo>
                  <a:lnTo>
                    <a:pt x="58" y="134"/>
                  </a:lnTo>
                  <a:lnTo>
                    <a:pt x="71" y="165"/>
                  </a:lnTo>
                  <a:lnTo>
                    <a:pt x="98" y="181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61" name="Freeform 63"/>
            <p:cNvSpPr>
              <a:spLocks/>
            </p:cNvSpPr>
            <p:nvPr/>
          </p:nvSpPr>
          <p:spPr bwMode="auto">
            <a:xfrm>
              <a:off x="3164" y="3039"/>
              <a:ext cx="271" cy="305"/>
            </a:xfrm>
            <a:custGeom>
              <a:avLst/>
              <a:gdLst>
                <a:gd name="T0" fmla="*/ 26 w 311"/>
                <a:gd name="T1" fmla="*/ 80 h 327"/>
                <a:gd name="T2" fmla="*/ 26 w 311"/>
                <a:gd name="T3" fmla="*/ 118 h 327"/>
                <a:gd name="T4" fmla="*/ 24 w 311"/>
                <a:gd name="T5" fmla="*/ 123 h 327"/>
                <a:gd name="T6" fmla="*/ 20 w 311"/>
                <a:gd name="T7" fmla="*/ 123 h 327"/>
                <a:gd name="T8" fmla="*/ 18 w 311"/>
                <a:gd name="T9" fmla="*/ 118 h 327"/>
                <a:gd name="T10" fmla="*/ 16 w 311"/>
                <a:gd name="T11" fmla="*/ 113 h 327"/>
                <a:gd name="T12" fmla="*/ 16 w 311"/>
                <a:gd name="T13" fmla="*/ 118 h 327"/>
                <a:gd name="T14" fmla="*/ 12 w 311"/>
                <a:gd name="T15" fmla="*/ 107 h 327"/>
                <a:gd name="T16" fmla="*/ 10 w 311"/>
                <a:gd name="T17" fmla="*/ 68 h 327"/>
                <a:gd name="T18" fmla="*/ 10 w 311"/>
                <a:gd name="T19" fmla="*/ 54 h 327"/>
                <a:gd name="T20" fmla="*/ 0 w 311"/>
                <a:gd name="T21" fmla="*/ 10 h 327"/>
                <a:gd name="T22" fmla="*/ 0 w 311"/>
                <a:gd name="T23" fmla="*/ 7 h 327"/>
                <a:gd name="T24" fmla="*/ 6 w 311"/>
                <a:gd name="T25" fmla="*/ 0 h 327"/>
                <a:gd name="T26" fmla="*/ 8 w 311"/>
                <a:gd name="T27" fmla="*/ 7 h 327"/>
                <a:gd name="T28" fmla="*/ 22 w 311"/>
                <a:gd name="T29" fmla="*/ 7 h 327"/>
                <a:gd name="T30" fmla="*/ 24 w 311"/>
                <a:gd name="T31" fmla="*/ 10 h 327"/>
                <a:gd name="T32" fmla="*/ 33 w 311"/>
                <a:gd name="T33" fmla="*/ 10 h 327"/>
                <a:gd name="T34" fmla="*/ 39 w 311"/>
                <a:gd name="T35" fmla="*/ 7 h 327"/>
                <a:gd name="T36" fmla="*/ 41 w 311"/>
                <a:gd name="T37" fmla="*/ 7 h 327"/>
                <a:gd name="T38" fmla="*/ 45 w 311"/>
                <a:gd name="T39" fmla="*/ 10 h 327"/>
                <a:gd name="T40" fmla="*/ 41 w 311"/>
                <a:gd name="T41" fmla="*/ 10 h 327"/>
                <a:gd name="T42" fmla="*/ 39 w 311"/>
                <a:gd name="T43" fmla="*/ 17 h 327"/>
                <a:gd name="T44" fmla="*/ 39 w 311"/>
                <a:gd name="T45" fmla="*/ 10 h 327"/>
                <a:gd name="T46" fmla="*/ 30 w 311"/>
                <a:gd name="T47" fmla="*/ 17 h 327"/>
                <a:gd name="T48" fmla="*/ 30 w 311"/>
                <a:gd name="T49" fmla="*/ 48 h 327"/>
                <a:gd name="T50" fmla="*/ 26 w 311"/>
                <a:gd name="T51" fmla="*/ 54 h 327"/>
                <a:gd name="T52" fmla="*/ 26 w 311"/>
                <a:gd name="T53" fmla="*/ 80 h 3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1"/>
                <a:gd name="T82" fmla="*/ 0 h 327"/>
                <a:gd name="T83" fmla="*/ 311 w 311"/>
                <a:gd name="T84" fmla="*/ 327 h 3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1" h="327">
                  <a:moveTo>
                    <a:pt x="183" y="213"/>
                  </a:moveTo>
                  <a:lnTo>
                    <a:pt x="183" y="313"/>
                  </a:lnTo>
                  <a:lnTo>
                    <a:pt x="171" y="327"/>
                  </a:lnTo>
                  <a:lnTo>
                    <a:pt x="139" y="327"/>
                  </a:lnTo>
                  <a:lnTo>
                    <a:pt x="123" y="313"/>
                  </a:lnTo>
                  <a:lnTo>
                    <a:pt x="112" y="298"/>
                  </a:lnTo>
                  <a:lnTo>
                    <a:pt x="112" y="313"/>
                  </a:lnTo>
                  <a:lnTo>
                    <a:pt x="83" y="286"/>
                  </a:lnTo>
                  <a:lnTo>
                    <a:pt x="68" y="183"/>
                  </a:lnTo>
                  <a:lnTo>
                    <a:pt x="68" y="142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39" y="0"/>
                  </a:lnTo>
                  <a:lnTo>
                    <a:pt x="52" y="16"/>
                  </a:lnTo>
                  <a:lnTo>
                    <a:pt x="150" y="16"/>
                  </a:lnTo>
                  <a:lnTo>
                    <a:pt x="171" y="27"/>
                  </a:lnTo>
                  <a:lnTo>
                    <a:pt x="227" y="27"/>
                  </a:lnTo>
                  <a:lnTo>
                    <a:pt x="271" y="16"/>
                  </a:lnTo>
                  <a:lnTo>
                    <a:pt x="283" y="16"/>
                  </a:lnTo>
                  <a:lnTo>
                    <a:pt x="311" y="27"/>
                  </a:lnTo>
                  <a:lnTo>
                    <a:pt x="283" y="27"/>
                  </a:lnTo>
                  <a:lnTo>
                    <a:pt x="271" y="43"/>
                  </a:lnTo>
                  <a:lnTo>
                    <a:pt x="271" y="27"/>
                  </a:lnTo>
                  <a:lnTo>
                    <a:pt x="212" y="43"/>
                  </a:lnTo>
                  <a:lnTo>
                    <a:pt x="212" y="127"/>
                  </a:lnTo>
                  <a:lnTo>
                    <a:pt x="183" y="142"/>
                  </a:lnTo>
                  <a:lnTo>
                    <a:pt x="183" y="213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62" name="Freeform 64"/>
            <p:cNvSpPr>
              <a:spLocks/>
            </p:cNvSpPr>
            <p:nvPr/>
          </p:nvSpPr>
          <p:spPr bwMode="auto">
            <a:xfrm>
              <a:off x="3164" y="2759"/>
              <a:ext cx="260" cy="304"/>
            </a:xfrm>
            <a:custGeom>
              <a:avLst/>
              <a:gdLst>
                <a:gd name="T0" fmla="*/ 5 w 300"/>
                <a:gd name="T1" fmla="*/ 0 h 326"/>
                <a:gd name="T2" fmla="*/ 3 w 300"/>
                <a:gd name="T3" fmla="*/ 7 h 326"/>
                <a:gd name="T4" fmla="*/ 5 w 300"/>
                <a:gd name="T5" fmla="*/ 27 h 326"/>
                <a:gd name="T6" fmla="*/ 3 w 300"/>
                <a:gd name="T7" fmla="*/ 33 h 326"/>
                <a:gd name="T8" fmla="*/ 7 w 300"/>
                <a:gd name="T9" fmla="*/ 54 h 326"/>
                <a:gd name="T10" fmla="*/ 5 w 300"/>
                <a:gd name="T11" fmla="*/ 63 h 326"/>
                <a:gd name="T12" fmla="*/ 3 w 300"/>
                <a:gd name="T13" fmla="*/ 75 h 326"/>
                <a:gd name="T14" fmla="*/ 0 w 300"/>
                <a:gd name="T15" fmla="*/ 101 h 326"/>
                <a:gd name="T16" fmla="*/ 0 w 300"/>
                <a:gd name="T17" fmla="*/ 117 h 326"/>
                <a:gd name="T18" fmla="*/ 5 w 300"/>
                <a:gd name="T19" fmla="*/ 112 h 326"/>
                <a:gd name="T20" fmla="*/ 7 w 300"/>
                <a:gd name="T21" fmla="*/ 117 h 326"/>
                <a:gd name="T22" fmla="*/ 20 w 300"/>
                <a:gd name="T23" fmla="*/ 117 h 326"/>
                <a:gd name="T24" fmla="*/ 23 w 300"/>
                <a:gd name="T25" fmla="*/ 122 h 326"/>
                <a:gd name="T26" fmla="*/ 31 w 300"/>
                <a:gd name="T27" fmla="*/ 122 h 326"/>
                <a:gd name="T28" fmla="*/ 36 w 300"/>
                <a:gd name="T29" fmla="*/ 117 h 326"/>
                <a:gd name="T30" fmla="*/ 31 w 300"/>
                <a:gd name="T31" fmla="*/ 106 h 326"/>
                <a:gd name="T32" fmla="*/ 31 w 300"/>
                <a:gd name="T33" fmla="*/ 75 h 326"/>
                <a:gd name="T34" fmla="*/ 41 w 300"/>
                <a:gd name="T35" fmla="*/ 68 h 326"/>
                <a:gd name="T36" fmla="*/ 38 w 300"/>
                <a:gd name="T37" fmla="*/ 68 h 326"/>
                <a:gd name="T38" fmla="*/ 41 w 300"/>
                <a:gd name="T39" fmla="*/ 48 h 326"/>
                <a:gd name="T40" fmla="*/ 31 w 300"/>
                <a:gd name="T41" fmla="*/ 54 h 326"/>
                <a:gd name="T42" fmla="*/ 35 w 300"/>
                <a:gd name="T43" fmla="*/ 48 h 326"/>
                <a:gd name="T44" fmla="*/ 31 w 300"/>
                <a:gd name="T45" fmla="*/ 36 h 326"/>
                <a:gd name="T46" fmla="*/ 31 w 300"/>
                <a:gd name="T47" fmla="*/ 17 h 326"/>
                <a:gd name="T48" fmla="*/ 29 w 300"/>
                <a:gd name="T49" fmla="*/ 12 h 326"/>
                <a:gd name="T50" fmla="*/ 25 w 300"/>
                <a:gd name="T51" fmla="*/ 12 h 326"/>
                <a:gd name="T52" fmla="*/ 25 w 300"/>
                <a:gd name="T53" fmla="*/ 22 h 326"/>
                <a:gd name="T54" fmla="*/ 19 w 300"/>
                <a:gd name="T55" fmla="*/ 22 h 326"/>
                <a:gd name="T56" fmla="*/ 17 w 300"/>
                <a:gd name="T57" fmla="*/ 17 h 326"/>
                <a:gd name="T58" fmla="*/ 15 w 300"/>
                <a:gd name="T59" fmla="*/ 0 h 326"/>
                <a:gd name="T60" fmla="*/ 13 w 300"/>
                <a:gd name="T61" fmla="*/ 0 h 326"/>
                <a:gd name="T62" fmla="*/ 5 w 300"/>
                <a:gd name="T63" fmla="*/ 0 h 3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0"/>
                <a:gd name="T97" fmla="*/ 0 h 326"/>
                <a:gd name="T98" fmla="*/ 300 w 300"/>
                <a:gd name="T99" fmla="*/ 326 h 3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0" h="326">
                  <a:moveTo>
                    <a:pt x="39" y="0"/>
                  </a:moveTo>
                  <a:lnTo>
                    <a:pt x="12" y="11"/>
                  </a:lnTo>
                  <a:lnTo>
                    <a:pt x="39" y="71"/>
                  </a:lnTo>
                  <a:lnTo>
                    <a:pt x="23" y="86"/>
                  </a:lnTo>
                  <a:lnTo>
                    <a:pt x="52" y="142"/>
                  </a:lnTo>
                  <a:lnTo>
                    <a:pt x="39" y="171"/>
                  </a:lnTo>
                  <a:lnTo>
                    <a:pt x="23" y="198"/>
                  </a:lnTo>
                  <a:lnTo>
                    <a:pt x="0" y="269"/>
                  </a:lnTo>
                  <a:lnTo>
                    <a:pt x="0" y="313"/>
                  </a:lnTo>
                  <a:lnTo>
                    <a:pt x="39" y="297"/>
                  </a:lnTo>
                  <a:lnTo>
                    <a:pt x="52" y="313"/>
                  </a:lnTo>
                  <a:lnTo>
                    <a:pt x="152" y="313"/>
                  </a:lnTo>
                  <a:lnTo>
                    <a:pt x="171" y="326"/>
                  </a:lnTo>
                  <a:lnTo>
                    <a:pt x="227" y="326"/>
                  </a:lnTo>
                  <a:lnTo>
                    <a:pt x="271" y="313"/>
                  </a:lnTo>
                  <a:lnTo>
                    <a:pt x="239" y="282"/>
                  </a:lnTo>
                  <a:lnTo>
                    <a:pt x="239" y="198"/>
                  </a:lnTo>
                  <a:lnTo>
                    <a:pt x="300" y="182"/>
                  </a:lnTo>
                  <a:lnTo>
                    <a:pt x="283" y="182"/>
                  </a:lnTo>
                  <a:lnTo>
                    <a:pt x="300" y="130"/>
                  </a:lnTo>
                  <a:lnTo>
                    <a:pt x="239" y="142"/>
                  </a:lnTo>
                  <a:lnTo>
                    <a:pt x="256" y="130"/>
                  </a:lnTo>
                  <a:lnTo>
                    <a:pt x="239" y="98"/>
                  </a:lnTo>
                  <a:lnTo>
                    <a:pt x="239" y="42"/>
                  </a:lnTo>
                  <a:lnTo>
                    <a:pt x="212" y="31"/>
                  </a:lnTo>
                  <a:lnTo>
                    <a:pt x="183" y="31"/>
                  </a:lnTo>
                  <a:lnTo>
                    <a:pt x="183" y="59"/>
                  </a:lnTo>
                  <a:lnTo>
                    <a:pt x="139" y="59"/>
                  </a:lnTo>
                  <a:lnTo>
                    <a:pt x="123" y="42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63" name="Freeform 65"/>
            <p:cNvSpPr>
              <a:spLocks/>
            </p:cNvSpPr>
            <p:nvPr/>
          </p:nvSpPr>
          <p:spPr bwMode="auto">
            <a:xfrm>
              <a:off x="2851" y="2333"/>
              <a:ext cx="97" cy="160"/>
            </a:xfrm>
            <a:custGeom>
              <a:avLst/>
              <a:gdLst>
                <a:gd name="T0" fmla="*/ 13 w 112"/>
                <a:gd name="T1" fmla="*/ 46 h 171"/>
                <a:gd name="T2" fmla="*/ 15 w 112"/>
                <a:gd name="T3" fmla="*/ 51 h 171"/>
                <a:gd name="T4" fmla="*/ 13 w 112"/>
                <a:gd name="T5" fmla="*/ 56 h 171"/>
                <a:gd name="T6" fmla="*/ 11 w 112"/>
                <a:gd name="T7" fmla="*/ 56 h 171"/>
                <a:gd name="T8" fmla="*/ 3 w 112"/>
                <a:gd name="T9" fmla="*/ 68 h 171"/>
                <a:gd name="T10" fmla="*/ 0 w 112"/>
                <a:gd name="T11" fmla="*/ 60 h 171"/>
                <a:gd name="T12" fmla="*/ 3 w 112"/>
                <a:gd name="T13" fmla="*/ 60 h 171"/>
                <a:gd name="T14" fmla="*/ 0 w 112"/>
                <a:gd name="T15" fmla="*/ 46 h 171"/>
                <a:gd name="T16" fmla="*/ 3 w 112"/>
                <a:gd name="T17" fmla="*/ 28 h 171"/>
                <a:gd name="T18" fmla="*/ 3 w 112"/>
                <a:gd name="T19" fmla="*/ 17 h 171"/>
                <a:gd name="T20" fmla="*/ 3 w 112"/>
                <a:gd name="T21" fmla="*/ 0 h 171"/>
                <a:gd name="T22" fmla="*/ 9 w 112"/>
                <a:gd name="T23" fmla="*/ 0 h 171"/>
                <a:gd name="T24" fmla="*/ 11 w 112"/>
                <a:gd name="T25" fmla="*/ 22 h 171"/>
                <a:gd name="T26" fmla="*/ 13 w 112"/>
                <a:gd name="T27" fmla="*/ 46 h 1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2"/>
                <a:gd name="T43" fmla="*/ 0 h 171"/>
                <a:gd name="T44" fmla="*/ 112 w 112"/>
                <a:gd name="T45" fmla="*/ 171 h 1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2" h="171">
                  <a:moveTo>
                    <a:pt x="98" y="115"/>
                  </a:moveTo>
                  <a:lnTo>
                    <a:pt x="112" y="130"/>
                  </a:lnTo>
                  <a:lnTo>
                    <a:pt x="98" y="142"/>
                  </a:lnTo>
                  <a:lnTo>
                    <a:pt x="83" y="142"/>
                  </a:lnTo>
                  <a:lnTo>
                    <a:pt x="27" y="171"/>
                  </a:lnTo>
                  <a:lnTo>
                    <a:pt x="0" y="153"/>
                  </a:lnTo>
                  <a:lnTo>
                    <a:pt x="12" y="153"/>
                  </a:lnTo>
                  <a:lnTo>
                    <a:pt x="0" y="115"/>
                  </a:lnTo>
                  <a:lnTo>
                    <a:pt x="27" y="71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68" y="0"/>
                  </a:lnTo>
                  <a:lnTo>
                    <a:pt x="83" y="59"/>
                  </a:lnTo>
                  <a:lnTo>
                    <a:pt x="98" y="115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64" name="Freeform 66"/>
            <p:cNvSpPr>
              <a:spLocks/>
            </p:cNvSpPr>
            <p:nvPr/>
          </p:nvSpPr>
          <p:spPr bwMode="auto">
            <a:xfrm>
              <a:off x="2910" y="2333"/>
              <a:ext cx="52" cy="123"/>
            </a:xfrm>
            <a:custGeom>
              <a:avLst/>
              <a:gdLst>
                <a:gd name="T0" fmla="*/ 5 w 59"/>
                <a:gd name="T1" fmla="*/ 53 h 130"/>
                <a:gd name="T2" fmla="*/ 8 w 59"/>
                <a:gd name="T3" fmla="*/ 60 h 130"/>
                <a:gd name="T4" fmla="*/ 10 w 59"/>
                <a:gd name="T5" fmla="*/ 60 h 130"/>
                <a:gd name="T6" fmla="*/ 8 w 59"/>
                <a:gd name="T7" fmla="*/ 33 h 130"/>
                <a:gd name="T8" fmla="*/ 8 w 59"/>
                <a:gd name="T9" fmla="*/ 14 h 130"/>
                <a:gd name="T10" fmla="*/ 5 w 59"/>
                <a:gd name="T11" fmla="*/ 9 h 130"/>
                <a:gd name="T12" fmla="*/ 5 w 59"/>
                <a:gd name="T13" fmla="*/ 0 h 130"/>
                <a:gd name="T14" fmla="*/ 0 w 59"/>
                <a:gd name="T15" fmla="*/ 0 h 130"/>
                <a:gd name="T16" fmla="*/ 4 w 59"/>
                <a:gd name="T17" fmla="*/ 26 h 130"/>
                <a:gd name="T18" fmla="*/ 5 w 59"/>
                <a:gd name="T19" fmla="*/ 53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130"/>
                <a:gd name="T32" fmla="*/ 59 w 59"/>
                <a:gd name="T33" fmla="*/ 130 h 1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130">
                  <a:moveTo>
                    <a:pt x="30" y="113"/>
                  </a:moveTo>
                  <a:lnTo>
                    <a:pt x="42" y="130"/>
                  </a:lnTo>
                  <a:lnTo>
                    <a:pt x="59" y="130"/>
                  </a:lnTo>
                  <a:lnTo>
                    <a:pt x="42" y="71"/>
                  </a:lnTo>
                  <a:lnTo>
                    <a:pt x="42" y="30"/>
                  </a:lnTo>
                  <a:lnTo>
                    <a:pt x="30" y="1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15" y="57"/>
                  </a:lnTo>
                  <a:lnTo>
                    <a:pt x="30" y="113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65" name="Freeform 67"/>
            <p:cNvSpPr>
              <a:spLocks/>
            </p:cNvSpPr>
            <p:nvPr/>
          </p:nvSpPr>
          <p:spPr bwMode="auto">
            <a:xfrm>
              <a:off x="2938" y="2295"/>
              <a:ext cx="63" cy="161"/>
            </a:xfrm>
            <a:custGeom>
              <a:avLst/>
              <a:gdLst>
                <a:gd name="T0" fmla="*/ 4 w 71"/>
                <a:gd name="T1" fmla="*/ 47 h 171"/>
                <a:gd name="T2" fmla="*/ 5 w 71"/>
                <a:gd name="T3" fmla="*/ 74 h 171"/>
                <a:gd name="T4" fmla="*/ 8 w 71"/>
                <a:gd name="T5" fmla="*/ 74 h 171"/>
                <a:gd name="T6" fmla="*/ 8 w 71"/>
                <a:gd name="T7" fmla="*/ 47 h 171"/>
                <a:gd name="T8" fmla="*/ 14 w 71"/>
                <a:gd name="T9" fmla="*/ 23 h 171"/>
                <a:gd name="T10" fmla="*/ 14 w 71"/>
                <a:gd name="T11" fmla="*/ 12 h 171"/>
                <a:gd name="T12" fmla="*/ 11 w 71"/>
                <a:gd name="T13" fmla="*/ 0 h 171"/>
                <a:gd name="T14" fmla="*/ 8 w 71"/>
                <a:gd name="T15" fmla="*/ 8 h 171"/>
                <a:gd name="T16" fmla="*/ 5 w 71"/>
                <a:gd name="T17" fmla="*/ 12 h 171"/>
                <a:gd name="T18" fmla="*/ 4 w 71"/>
                <a:gd name="T19" fmla="*/ 12 h 171"/>
                <a:gd name="T20" fmla="*/ 0 w 71"/>
                <a:gd name="T21" fmla="*/ 18 h 171"/>
                <a:gd name="T22" fmla="*/ 0 w 71"/>
                <a:gd name="T23" fmla="*/ 23 h 171"/>
                <a:gd name="T24" fmla="*/ 4 w 71"/>
                <a:gd name="T25" fmla="*/ 31 h 171"/>
                <a:gd name="T26" fmla="*/ 4 w 71"/>
                <a:gd name="T27" fmla="*/ 47 h 1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1"/>
                <a:gd name="T43" fmla="*/ 0 h 171"/>
                <a:gd name="T44" fmla="*/ 71 w 71"/>
                <a:gd name="T45" fmla="*/ 171 h 1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1" h="171">
                  <a:moveTo>
                    <a:pt x="12" y="110"/>
                  </a:moveTo>
                  <a:lnTo>
                    <a:pt x="27" y="171"/>
                  </a:lnTo>
                  <a:lnTo>
                    <a:pt x="39" y="171"/>
                  </a:lnTo>
                  <a:lnTo>
                    <a:pt x="39" y="110"/>
                  </a:lnTo>
                  <a:lnTo>
                    <a:pt x="71" y="54"/>
                  </a:lnTo>
                  <a:lnTo>
                    <a:pt x="71" y="27"/>
                  </a:lnTo>
                  <a:lnTo>
                    <a:pt x="54" y="0"/>
                  </a:lnTo>
                  <a:lnTo>
                    <a:pt x="39" y="12"/>
                  </a:lnTo>
                  <a:lnTo>
                    <a:pt x="27" y="27"/>
                  </a:lnTo>
                  <a:lnTo>
                    <a:pt x="12" y="27"/>
                  </a:lnTo>
                  <a:lnTo>
                    <a:pt x="0" y="39"/>
                  </a:lnTo>
                  <a:lnTo>
                    <a:pt x="0" y="54"/>
                  </a:lnTo>
                  <a:lnTo>
                    <a:pt x="12" y="71"/>
                  </a:lnTo>
                  <a:lnTo>
                    <a:pt x="12" y="11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66" name="Freeform 68"/>
            <p:cNvSpPr>
              <a:spLocks/>
            </p:cNvSpPr>
            <p:nvPr/>
          </p:nvSpPr>
          <p:spPr bwMode="auto">
            <a:xfrm>
              <a:off x="2673" y="2400"/>
              <a:ext cx="91" cy="105"/>
            </a:xfrm>
            <a:custGeom>
              <a:avLst/>
              <a:gdLst>
                <a:gd name="T0" fmla="*/ 11 w 104"/>
                <a:gd name="T1" fmla="*/ 13 h 111"/>
                <a:gd name="T2" fmla="*/ 10 w 104"/>
                <a:gd name="T3" fmla="*/ 13 h 111"/>
                <a:gd name="T4" fmla="*/ 7 w 104"/>
                <a:gd name="T5" fmla="*/ 0 h 111"/>
                <a:gd name="T6" fmla="*/ 5 w 104"/>
                <a:gd name="T7" fmla="*/ 0 h 111"/>
                <a:gd name="T8" fmla="*/ 0 w 104"/>
                <a:gd name="T9" fmla="*/ 20 h 111"/>
                <a:gd name="T10" fmla="*/ 12 w 104"/>
                <a:gd name="T11" fmla="*/ 45 h 111"/>
                <a:gd name="T12" fmla="*/ 16 w 104"/>
                <a:gd name="T13" fmla="*/ 51 h 111"/>
                <a:gd name="T14" fmla="*/ 16 w 104"/>
                <a:gd name="T15" fmla="*/ 33 h 111"/>
                <a:gd name="T16" fmla="*/ 12 w 104"/>
                <a:gd name="T17" fmla="*/ 26 h 111"/>
                <a:gd name="T18" fmla="*/ 11 w 104"/>
                <a:gd name="T19" fmla="*/ 13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11"/>
                <a:gd name="T32" fmla="*/ 104 w 104"/>
                <a:gd name="T33" fmla="*/ 111 h 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11">
                  <a:moveTo>
                    <a:pt x="71" y="27"/>
                  </a:moveTo>
                  <a:lnTo>
                    <a:pt x="59" y="27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0" y="42"/>
                  </a:lnTo>
                  <a:lnTo>
                    <a:pt x="82" y="98"/>
                  </a:lnTo>
                  <a:lnTo>
                    <a:pt x="104" y="111"/>
                  </a:lnTo>
                  <a:lnTo>
                    <a:pt x="104" y="71"/>
                  </a:lnTo>
                  <a:lnTo>
                    <a:pt x="82" y="59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67" name="Freeform 69"/>
            <p:cNvSpPr>
              <a:spLocks/>
            </p:cNvSpPr>
            <p:nvPr/>
          </p:nvSpPr>
          <p:spPr bwMode="auto">
            <a:xfrm>
              <a:off x="2577" y="1921"/>
              <a:ext cx="246" cy="316"/>
            </a:xfrm>
            <a:custGeom>
              <a:avLst/>
              <a:gdLst>
                <a:gd name="T0" fmla="*/ 16 w 282"/>
                <a:gd name="T1" fmla="*/ 131 h 338"/>
                <a:gd name="T2" fmla="*/ 19 w 282"/>
                <a:gd name="T3" fmla="*/ 121 h 338"/>
                <a:gd name="T4" fmla="*/ 21 w 282"/>
                <a:gd name="T5" fmla="*/ 127 h 338"/>
                <a:gd name="T6" fmla="*/ 22 w 282"/>
                <a:gd name="T7" fmla="*/ 121 h 338"/>
                <a:gd name="T8" fmla="*/ 39 w 282"/>
                <a:gd name="T9" fmla="*/ 121 h 338"/>
                <a:gd name="T10" fmla="*/ 35 w 282"/>
                <a:gd name="T11" fmla="*/ 21 h 338"/>
                <a:gd name="T12" fmla="*/ 42 w 282"/>
                <a:gd name="T13" fmla="*/ 21 h 338"/>
                <a:gd name="T14" fmla="*/ 29 w 282"/>
                <a:gd name="T15" fmla="*/ 0 h 338"/>
                <a:gd name="T16" fmla="*/ 29 w 282"/>
                <a:gd name="T17" fmla="*/ 11 h 338"/>
                <a:gd name="T18" fmla="*/ 19 w 282"/>
                <a:gd name="T19" fmla="*/ 11 h 338"/>
                <a:gd name="T20" fmla="*/ 19 w 282"/>
                <a:gd name="T21" fmla="*/ 38 h 338"/>
                <a:gd name="T22" fmla="*/ 15 w 282"/>
                <a:gd name="T23" fmla="*/ 45 h 338"/>
                <a:gd name="T24" fmla="*/ 15 w 282"/>
                <a:gd name="T25" fmla="*/ 61 h 338"/>
                <a:gd name="T26" fmla="*/ 3 w 282"/>
                <a:gd name="T27" fmla="*/ 61 h 338"/>
                <a:gd name="T28" fmla="*/ 0 w 282"/>
                <a:gd name="T29" fmla="*/ 65 h 338"/>
                <a:gd name="T30" fmla="*/ 3 w 282"/>
                <a:gd name="T31" fmla="*/ 72 h 338"/>
                <a:gd name="T32" fmla="*/ 3 w 282"/>
                <a:gd name="T33" fmla="*/ 81 h 338"/>
                <a:gd name="T34" fmla="*/ 3 w 282"/>
                <a:gd name="T35" fmla="*/ 99 h 338"/>
                <a:gd name="T36" fmla="*/ 3 w 282"/>
                <a:gd name="T37" fmla="*/ 121 h 338"/>
                <a:gd name="T38" fmla="*/ 3 w 282"/>
                <a:gd name="T39" fmla="*/ 116 h 338"/>
                <a:gd name="T40" fmla="*/ 8 w 282"/>
                <a:gd name="T41" fmla="*/ 110 h 338"/>
                <a:gd name="T42" fmla="*/ 12 w 282"/>
                <a:gd name="T43" fmla="*/ 121 h 338"/>
                <a:gd name="T44" fmla="*/ 16 w 282"/>
                <a:gd name="T45" fmla="*/ 131 h 3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2"/>
                <a:gd name="T70" fmla="*/ 0 h 338"/>
                <a:gd name="T71" fmla="*/ 282 w 282"/>
                <a:gd name="T72" fmla="*/ 338 h 3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2" h="338">
                  <a:moveTo>
                    <a:pt x="109" y="338"/>
                  </a:moveTo>
                  <a:lnTo>
                    <a:pt x="126" y="309"/>
                  </a:lnTo>
                  <a:lnTo>
                    <a:pt x="142" y="324"/>
                  </a:lnTo>
                  <a:lnTo>
                    <a:pt x="153" y="309"/>
                  </a:lnTo>
                  <a:lnTo>
                    <a:pt x="268" y="309"/>
                  </a:lnTo>
                  <a:lnTo>
                    <a:pt x="241" y="54"/>
                  </a:lnTo>
                  <a:lnTo>
                    <a:pt x="282" y="54"/>
                  </a:lnTo>
                  <a:lnTo>
                    <a:pt x="193" y="0"/>
                  </a:lnTo>
                  <a:lnTo>
                    <a:pt x="193" y="27"/>
                  </a:lnTo>
                  <a:lnTo>
                    <a:pt x="126" y="27"/>
                  </a:lnTo>
                  <a:lnTo>
                    <a:pt x="126" y="98"/>
                  </a:lnTo>
                  <a:lnTo>
                    <a:pt x="97" y="115"/>
                  </a:lnTo>
                  <a:lnTo>
                    <a:pt x="97" y="154"/>
                  </a:lnTo>
                  <a:lnTo>
                    <a:pt x="11" y="154"/>
                  </a:lnTo>
                  <a:lnTo>
                    <a:pt x="0" y="165"/>
                  </a:lnTo>
                  <a:lnTo>
                    <a:pt x="11" y="186"/>
                  </a:lnTo>
                  <a:lnTo>
                    <a:pt x="11" y="209"/>
                  </a:lnTo>
                  <a:lnTo>
                    <a:pt x="11" y="253"/>
                  </a:lnTo>
                  <a:lnTo>
                    <a:pt x="11" y="309"/>
                  </a:lnTo>
                  <a:lnTo>
                    <a:pt x="23" y="298"/>
                  </a:lnTo>
                  <a:lnTo>
                    <a:pt x="53" y="282"/>
                  </a:lnTo>
                  <a:lnTo>
                    <a:pt x="82" y="309"/>
                  </a:lnTo>
                  <a:lnTo>
                    <a:pt x="109" y="338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68" name="Freeform 70"/>
            <p:cNvSpPr>
              <a:spLocks/>
            </p:cNvSpPr>
            <p:nvPr/>
          </p:nvSpPr>
          <p:spPr bwMode="auto">
            <a:xfrm>
              <a:off x="2577" y="1908"/>
              <a:ext cx="167" cy="170"/>
            </a:xfrm>
            <a:custGeom>
              <a:avLst/>
              <a:gdLst>
                <a:gd name="T0" fmla="*/ 28 w 192"/>
                <a:gd name="T1" fmla="*/ 0 h 182"/>
                <a:gd name="T2" fmla="*/ 14 w 192"/>
                <a:gd name="T3" fmla="*/ 0 h 182"/>
                <a:gd name="T4" fmla="*/ 11 w 192"/>
                <a:gd name="T5" fmla="*/ 12 h 182"/>
                <a:gd name="T6" fmla="*/ 10 w 192"/>
                <a:gd name="T7" fmla="*/ 17 h 182"/>
                <a:gd name="T8" fmla="*/ 8 w 192"/>
                <a:gd name="T9" fmla="*/ 32 h 182"/>
                <a:gd name="T10" fmla="*/ 0 w 192"/>
                <a:gd name="T11" fmla="*/ 60 h 182"/>
                <a:gd name="T12" fmla="*/ 0 w 192"/>
                <a:gd name="T13" fmla="*/ 70 h 182"/>
                <a:gd name="T14" fmla="*/ 3 w 192"/>
                <a:gd name="T15" fmla="*/ 65 h 182"/>
                <a:gd name="T16" fmla="*/ 14 w 192"/>
                <a:gd name="T17" fmla="*/ 65 h 182"/>
                <a:gd name="T18" fmla="*/ 14 w 192"/>
                <a:gd name="T19" fmla="*/ 50 h 182"/>
                <a:gd name="T20" fmla="*/ 17 w 192"/>
                <a:gd name="T21" fmla="*/ 44 h 182"/>
                <a:gd name="T22" fmla="*/ 17 w 192"/>
                <a:gd name="T23" fmla="*/ 17 h 182"/>
                <a:gd name="T24" fmla="*/ 28 w 192"/>
                <a:gd name="T25" fmla="*/ 17 h 182"/>
                <a:gd name="T26" fmla="*/ 28 w 192"/>
                <a:gd name="T27" fmla="*/ 7 h 182"/>
                <a:gd name="T28" fmla="*/ 28 w 192"/>
                <a:gd name="T29" fmla="*/ 0 h 1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82"/>
                <a:gd name="T47" fmla="*/ 192 w 192"/>
                <a:gd name="T48" fmla="*/ 182 h 1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82">
                  <a:moveTo>
                    <a:pt x="192" y="0"/>
                  </a:moveTo>
                  <a:lnTo>
                    <a:pt x="97" y="0"/>
                  </a:lnTo>
                  <a:lnTo>
                    <a:pt x="82" y="30"/>
                  </a:lnTo>
                  <a:lnTo>
                    <a:pt x="71" y="42"/>
                  </a:lnTo>
                  <a:lnTo>
                    <a:pt x="53" y="82"/>
                  </a:lnTo>
                  <a:lnTo>
                    <a:pt x="0" y="153"/>
                  </a:lnTo>
                  <a:lnTo>
                    <a:pt x="0" y="182"/>
                  </a:lnTo>
                  <a:lnTo>
                    <a:pt x="11" y="169"/>
                  </a:lnTo>
                  <a:lnTo>
                    <a:pt x="97" y="169"/>
                  </a:lnTo>
                  <a:lnTo>
                    <a:pt x="97" y="130"/>
                  </a:lnTo>
                  <a:lnTo>
                    <a:pt x="124" y="113"/>
                  </a:lnTo>
                  <a:lnTo>
                    <a:pt x="124" y="42"/>
                  </a:lnTo>
                  <a:lnTo>
                    <a:pt x="192" y="42"/>
                  </a:lnTo>
                  <a:lnTo>
                    <a:pt x="192" y="1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69" name="Freeform 71"/>
            <p:cNvSpPr>
              <a:spLocks/>
            </p:cNvSpPr>
            <p:nvPr/>
          </p:nvSpPr>
          <p:spPr bwMode="auto">
            <a:xfrm>
              <a:off x="3077" y="1673"/>
              <a:ext cx="72" cy="170"/>
            </a:xfrm>
            <a:custGeom>
              <a:avLst/>
              <a:gdLst>
                <a:gd name="T0" fmla="*/ 13 w 82"/>
                <a:gd name="T1" fmla="*/ 43 h 182"/>
                <a:gd name="T2" fmla="*/ 13 w 82"/>
                <a:gd name="T3" fmla="*/ 36 h 182"/>
                <a:gd name="T4" fmla="*/ 9 w 82"/>
                <a:gd name="T5" fmla="*/ 36 h 182"/>
                <a:gd name="T6" fmla="*/ 9 w 82"/>
                <a:gd name="T7" fmla="*/ 33 h 182"/>
                <a:gd name="T8" fmla="*/ 13 w 82"/>
                <a:gd name="T9" fmla="*/ 19 h 182"/>
                <a:gd name="T10" fmla="*/ 11 w 82"/>
                <a:gd name="T11" fmla="*/ 8 h 182"/>
                <a:gd name="T12" fmla="*/ 13 w 82"/>
                <a:gd name="T13" fmla="*/ 7 h 182"/>
                <a:gd name="T14" fmla="*/ 11 w 82"/>
                <a:gd name="T15" fmla="*/ 7 h 182"/>
                <a:gd name="T16" fmla="*/ 9 w 82"/>
                <a:gd name="T17" fmla="*/ 7 h 182"/>
                <a:gd name="T18" fmla="*/ 9 w 82"/>
                <a:gd name="T19" fmla="*/ 0 h 182"/>
                <a:gd name="T20" fmla="*/ 4 w 82"/>
                <a:gd name="T21" fmla="*/ 7 h 182"/>
                <a:gd name="T22" fmla="*/ 4 w 82"/>
                <a:gd name="T23" fmla="*/ 8 h 182"/>
                <a:gd name="T24" fmla="*/ 4 w 82"/>
                <a:gd name="T25" fmla="*/ 27 h 182"/>
                <a:gd name="T26" fmla="*/ 0 w 82"/>
                <a:gd name="T27" fmla="*/ 36 h 182"/>
                <a:gd name="T28" fmla="*/ 4 w 82"/>
                <a:gd name="T29" fmla="*/ 47 h 182"/>
                <a:gd name="T30" fmla="*/ 6 w 82"/>
                <a:gd name="T31" fmla="*/ 53 h 182"/>
                <a:gd name="T32" fmla="*/ 6 w 82"/>
                <a:gd name="T33" fmla="*/ 70 h 182"/>
                <a:gd name="T34" fmla="*/ 9 w 82"/>
                <a:gd name="T35" fmla="*/ 70 h 182"/>
                <a:gd name="T36" fmla="*/ 9 w 82"/>
                <a:gd name="T37" fmla="*/ 57 h 182"/>
                <a:gd name="T38" fmla="*/ 13 w 82"/>
                <a:gd name="T39" fmla="*/ 53 h 182"/>
                <a:gd name="T40" fmla="*/ 13 w 82"/>
                <a:gd name="T41" fmla="*/ 43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2"/>
                <a:gd name="T64" fmla="*/ 0 h 182"/>
                <a:gd name="T65" fmla="*/ 82 w 82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2" h="182">
                  <a:moveTo>
                    <a:pt x="82" y="109"/>
                  </a:moveTo>
                  <a:lnTo>
                    <a:pt x="82" y="94"/>
                  </a:lnTo>
                  <a:lnTo>
                    <a:pt x="50" y="94"/>
                  </a:lnTo>
                  <a:lnTo>
                    <a:pt x="50" y="83"/>
                  </a:lnTo>
                  <a:lnTo>
                    <a:pt x="82" y="50"/>
                  </a:lnTo>
                  <a:lnTo>
                    <a:pt x="65" y="23"/>
                  </a:lnTo>
                  <a:lnTo>
                    <a:pt x="82" y="12"/>
                  </a:lnTo>
                  <a:lnTo>
                    <a:pt x="65" y="12"/>
                  </a:lnTo>
                  <a:lnTo>
                    <a:pt x="50" y="12"/>
                  </a:lnTo>
                  <a:lnTo>
                    <a:pt x="50" y="0"/>
                  </a:lnTo>
                  <a:lnTo>
                    <a:pt x="23" y="12"/>
                  </a:lnTo>
                  <a:lnTo>
                    <a:pt x="23" y="23"/>
                  </a:lnTo>
                  <a:lnTo>
                    <a:pt x="23" y="71"/>
                  </a:lnTo>
                  <a:lnTo>
                    <a:pt x="0" y="94"/>
                  </a:lnTo>
                  <a:lnTo>
                    <a:pt x="11" y="123"/>
                  </a:lnTo>
                  <a:lnTo>
                    <a:pt x="38" y="138"/>
                  </a:lnTo>
                  <a:lnTo>
                    <a:pt x="38" y="182"/>
                  </a:lnTo>
                  <a:lnTo>
                    <a:pt x="50" y="182"/>
                  </a:lnTo>
                  <a:lnTo>
                    <a:pt x="50" y="150"/>
                  </a:lnTo>
                  <a:lnTo>
                    <a:pt x="82" y="138"/>
                  </a:lnTo>
                  <a:lnTo>
                    <a:pt x="82" y="10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70" name="Freeform 72"/>
            <p:cNvSpPr>
              <a:spLocks/>
            </p:cNvSpPr>
            <p:nvPr/>
          </p:nvSpPr>
          <p:spPr bwMode="auto">
            <a:xfrm>
              <a:off x="2764" y="1512"/>
              <a:ext cx="237" cy="196"/>
            </a:xfrm>
            <a:custGeom>
              <a:avLst/>
              <a:gdLst>
                <a:gd name="T0" fmla="*/ 32 w 270"/>
                <a:gd name="T1" fmla="*/ 8 h 211"/>
                <a:gd name="T2" fmla="*/ 27 w 270"/>
                <a:gd name="T3" fmla="*/ 7 h 211"/>
                <a:gd name="T4" fmla="*/ 25 w 270"/>
                <a:gd name="T5" fmla="*/ 7 h 211"/>
                <a:gd name="T6" fmla="*/ 18 w 270"/>
                <a:gd name="T7" fmla="*/ 7 h 211"/>
                <a:gd name="T8" fmla="*/ 4 w 270"/>
                <a:gd name="T9" fmla="*/ 0 h 211"/>
                <a:gd name="T10" fmla="*/ 4 w 270"/>
                <a:gd name="T11" fmla="*/ 7 h 211"/>
                <a:gd name="T12" fmla="*/ 0 w 270"/>
                <a:gd name="T13" fmla="*/ 8 h 211"/>
                <a:gd name="T14" fmla="*/ 4 w 270"/>
                <a:gd name="T15" fmla="*/ 20 h 211"/>
                <a:gd name="T16" fmla="*/ 9 w 270"/>
                <a:gd name="T17" fmla="*/ 20 h 211"/>
                <a:gd name="T18" fmla="*/ 11 w 270"/>
                <a:gd name="T19" fmla="*/ 20 h 211"/>
                <a:gd name="T20" fmla="*/ 9 w 270"/>
                <a:gd name="T21" fmla="*/ 30 h 211"/>
                <a:gd name="T22" fmla="*/ 9 w 270"/>
                <a:gd name="T23" fmla="*/ 35 h 211"/>
                <a:gd name="T24" fmla="*/ 6 w 270"/>
                <a:gd name="T25" fmla="*/ 40 h 211"/>
                <a:gd name="T26" fmla="*/ 6 w 270"/>
                <a:gd name="T27" fmla="*/ 50 h 211"/>
                <a:gd name="T28" fmla="*/ 6 w 270"/>
                <a:gd name="T29" fmla="*/ 61 h 211"/>
                <a:gd name="T30" fmla="*/ 11 w 270"/>
                <a:gd name="T31" fmla="*/ 75 h 211"/>
                <a:gd name="T32" fmla="*/ 16 w 270"/>
                <a:gd name="T33" fmla="*/ 66 h 211"/>
                <a:gd name="T34" fmla="*/ 22 w 270"/>
                <a:gd name="T35" fmla="*/ 66 h 211"/>
                <a:gd name="T36" fmla="*/ 32 w 270"/>
                <a:gd name="T37" fmla="*/ 50 h 211"/>
                <a:gd name="T38" fmla="*/ 29 w 270"/>
                <a:gd name="T39" fmla="*/ 40 h 211"/>
                <a:gd name="T40" fmla="*/ 36 w 270"/>
                <a:gd name="T41" fmla="*/ 26 h 211"/>
                <a:gd name="T42" fmla="*/ 44 w 270"/>
                <a:gd name="T43" fmla="*/ 20 h 211"/>
                <a:gd name="T44" fmla="*/ 44 w 270"/>
                <a:gd name="T45" fmla="*/ 8 h 211"/>
                <a:gd name="T46" fmla="*/ 32 w 270"/>
                <a:gd name="T47" fmla="*/ 8 h 2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0"/>
                <a:gd name="T73" fmla="*/ 0 h 211"/>
                <a:gd name="T74" fmla="*/ 270 w 270"/>
                <a:gd name="T75" fmla="*/ 211 h 2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0" h="211">
                  <a:moveTo>
                    <a:pt x="197" y="23"/>
                  </a:moveTo>
                  <a:lnTo>
                    <a:pt x="167" y="12"/>
                  </a:lnTo>
                  <a:lnTo>
                    <a:pt x="153" y="12"/>
                  </a:lnTo>
                  <a:lnTo>
                    <a:pt x="111" y="12"/>
                  </a:lnTo>
                  <a:lnTo>
                    <a:pt x="26" y="0"/>
                  </a:lnTo>
                  <a:lnTo>
                    <a:pt x="11" y="12"/>
                  </a:lnTo>
                  <a:lnTo>
                    <a:pt x="0" y="23"/>
                  </a:lnTo>
                  <a:lnTo>
                    <a:pt x="11" y="56"/>
                  </a:lnTo>
                  <a:lnTo>
                    <a:pt x="55" y="56"/>
                  </a:lnTo>
                  <a:lnTo>
                    <a:pt x="67" y="56"/>
                  </a:lnTo>
                  <a:lnTo>
                    <a:pt x="55" y="83"/>
                  </a:lnTo>
                  <a:lnTo>
                    <a:pt x="55" y="98"/>
                  </a:lnTo>
                  <a:lnTo>
                    <a:pt x="38" y="112"/>
                  </a:lnTo>
                  <a:lnTo>
                    <a:pt x="38" y="138"/>
                  </a:lnTo>
                  <a:lnTo>
                    <a:pt x="38" y="171"/>
                  </a:lnTo>
                  <a:lnTo>
                    <a:pt x="67" y="211"/>
                  </a:lnTo>
                  <a:lnTo>
                    <a:pt x="97" y="183"/>
                  </a:lnTo>
                  <a:lnTo>
                    <a:pt x="138" y="183"/>
                  </a:lnTo>
                  <a:lnTo>
                    <a:pt x="197" y="138"/>
                  </a:lnTo>
                  <a:lnTo>
                    <a:pt x="182" y="112"/>
                  </a:lnTo>
                  <a:lnTo>
                    <a:pt x="226" y="71"/>
                  </a:lnTo>
                  <a:lnTo>
                    <a:pt x="270" y="56"/>
                  </a:lnTo>
                  <a:lnTo>
                    <a:pt x="270" y="23"/>
                  </a:lnTo>
                  <a:lnTo>
                    <a:pt x="197" y="23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71" name="Freeform 73"/>
            <p:cNvSpPr>
              <a:spLocks/>
            </p:cNvSpPr>
            <p:nvPr/>
          </p:nvSpPr>
          <p:spPr bwMode="auto">
            <a:xfrm>
              <a:off x="2748" y="1563"/>
              <a:ext cx="75" cy="119"/>
            </a:xfrm>
            <a:custGeom>
              <a:avLst/>
              <a:gdLst>
                <a:gd name="T0" fmla="*/ 8 w 87"/>
                <a:gd name="T1" fmla="*/ 33 h 127"/>
                <a:gd name="T2" fmla="*/ 8 w 87"/>
                <a:gd name="T3" fmla="*/ 46 h 127"/>
                <a:gd name="T4" fmla="*/ 3 w 87"/>
                <a:gd name="T5" fmla="*/ 52 h 127"/>
                <a:gd name="T6" fmla="*/ 3 w 87"/>
                <a:gd name="T7" fmla="*/ 33 h 127"/>
                <a:gd name="T8" fmla="*/ 0 w 87"/>
                <a:gd name="T9" fmla="*/ 27 h 127"/>
                <a:gd name="T10" fmla="*/ 3 w 87"/>
                <a:gd name="T11" fmla="*/ 7 h 127"/>
                <a:gd name="T12" fmla="*/ 3 w 87"/>
                <a:gd name="T13" fmla="*/ 0 h 127"/>
                <a:gd name="T14" fmla="*/ 9 w 87"/>
                <a:gd name="T15" fmla="*/ 0 h 127"/>
                <a:gd name="T16" fmla="*/ 10 w 87"/>
                <a:gd name="T17" fmla="*/ 0 h 127"/>
                <a:gd name="T18" fmla="*/ 9 w 87"/>
                <a:gd name="T19" fmla="*/ 11 h 127"/>
                <a:gd name="T20" fmla="*/ 9 w 87"/>
                <a:gd name="T21" fmla="*/ 18 h 127"/>
                <a:gd name="T22" fmla="*/ 8 w 87"/>
                <a:gd name="T23" fmla="*/ 22 h 127"/>
                <a:gd name="T24" fmla="*/ 8 w 87"/>
                <a:gd name="T25" fmla="*/ 33 h 1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127"/>
                <a:gd name="T41" fmla="*/ 87 w 87"/>
                <a:gd name="T42" fmla="*/ 127 h 1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127">
                  <a:moveTo>
                    <a:pt x="58" y="82"/>
                  </a:moveTo>
                  <a:lnTo>
                    <a:pt x="58" y="113"/>
                  </a:lnTo>
                  <a:lnTo>
                    <a:pt x="20" y="127"/>
                  </a:lnTo>
                  <a:lnTo>
                    <a:pt x="20" y="82"/>
                  </a:lnTo>
                  <a:lnTo>
                    <a:pt x="0" y="67"/>
                  </a:lnTo>
                  <a:lnTo>
                    <a:pt x="31" y="15"/>
                  </a:lnTo>
                  <a:lnTo>
                    <a:pt x="31" y="0"/>
                  </a:lnTo>
                  <a:lnTo>
                    <a:pt x="73" y="0"/>
                  </a:lnTo>
                  <a:lnTo>
                    <a:pt x="87" y="0"/>
                  </a:lnTo>
                  <a:lnTo>
                    <a:pt x="73" y="27"/>
                  </a:lnTo>
                  <a:lnTo>
                    <a:pt x="73" y="42"/>
                  </a:lnTo>
                  <a:lnTo>
                    <a:pt x="58" y="54"/>
                  </a:lnTo>
                  <a:lnTo>
                    <a:pt x="58" y="82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72" name="Freeform 74"/>
            <p:cNvSpPr>
              <a:spLocks/>
            </p:cNvSpPr>
            <p:nvPr/>
          </p:nvSpPr>
          <p:spPr bwMode="auto">
            <a:xfrm>
              <a:off x="2861" y="1325"/>
              <a:ext cx="227" cy="208"/>
            </a:xfrm>
            <a:custGeom>
              <a:avLst/>
              <a:gdLst>
                <a:gd name="T0" fmla="*/ 40 w 259"/>
                <a:gd name="T1" fmla="*/ 37 h 223"/>
                <a:gd name="T2" fmla="*/ 39 w 259"/>
                <a:gd name="T3" fmla="*/ 37 h 223"/>
                <a:gd name="T4" fmla="*/ 34 w 259"/>
                <a:gd name="T5" fmla="*/ 48 h 223"/>
                <a:gd name="T6" fmla="*/ 35 w 259"/>
                <a:gd name="T7" fmla="*/ 52 h 223"/>
                <a:gd name="T8" fmla="*/ 35 w 259"/>
                <a:gd name="T9" fmla="*/ 48 h 223"/>
                <a:gd name="T10" fmla="*/ 39 w 259"/>
                <a:gd name="T11" fmla="*/ 52 h 223"/>
                <a:gd name="T12" fmla="*/ 35 w 259"/>
                <a:gd name="T13" fmla="*/ 63 h 223"/>
                <a:gd name="T14" fmla="*/ 40 w 259"/>
                <a:gd name="T15" fmla="*/ 75 h 223"/>
                <a:gd name="T16" fmla="*/ 35 w 259"/>
                <a:gd name="T17" fmla="*/ 78 h 223"/>
                <a:gd name="T18" fmla="*/ 27 w 259"/>
                <a:gd name="T19" fmla="*/ 78 h 223"/>
                <a:gd name="T20" fmla="*/ 25 w 259"/>
                <a:gd name="T21" fmla="*/ 84 h 223"/>
                <a:gd name="T22" fmla="*/ 14 w 259"/>
                <a:gd name="T23" fmla="*/ 84 h 223"/>
                <a:gd name="T24" fmla="*/ 9 w 259"/>
                <a:gd name="T25" fmla="*/ 78 h 223"/>
                <a:gd name="T26" fmla="*/ 9 w 259"/>
                <a:gd name="T27" fmla="*/ 75 h 223"/>
                <a:gd name="T28" fmla="*/ 11 w 259"/>
                <a:gd name="T29" fmla="*/ 52 h 223"/>
                <a:gd name="T30" fmla="*/ 11 w 259"/>
                <a:gd name="T31" fmla="*/ 48 h 223"/>
                <a:gd name="T32" fmla="*/ 7 w 259"/>
                <a:gd name="T33" fmla="*/ 37 h 223"/>
                <a:gd name="T34" fmla="*/ 0 w 259"/>
                <a:gd name="T35" fmla="*/ 31 h 223"/>
                <a:gd name="T36" fmla="*/ 0 w 259"/>
                <a:gd name="T37" fmla="*/ 27 h 223"/>
                <a:gd name="T38" fmla="*/ 4 w 259"/>
                <a:gd name="T39" fmla="*/ 27 h 223"/>
                <a:gd name="T40" fmla="*/ 7 w 259"/>
                <a:gd name="T41" fmla="*/ 27 h 223"/>
                <a:gd name="T42" fmla="*/ 11 w 259"/>
                <a:gd name="T43" fmla="*/ 27 h 223"/>
                <a:gd name="T44" fmla="*/ 9 w 259"/>
                <a:gd name="T45" fmla="*/ 16 h 223"/>
                <a:gd name="T46" fmla="*/ 11 w 259"/>
                <a:gd name="T47" fmla="*/ 16 h 223"/>
                <a:gd name="T48" fmla="*/ 11 w 259"/>
                <a:gd name="T49" fmla="*/ 19 h 223"/>
                <a:gd name="T50" fmla="*/ 16 w 259"/>
                <a:gd name="T51" fmla="*/ 19 h 223"/>
                <a:gd name="T52" fmla="*/ 16 w 259"/>
                <a:gd name="T53" fmla="*/ 16 h 223"/>
                <a:gd name="T54" fmla="*/ 20 w 259"/>
                <a:gd name="T55" fmla="*/ 10 h 223"/>
                <a:gd name="T56" fmla="*/ 23 w 259"/>
                <a:gd name="T57" fmla="*/ 7 h 223"/>
                <a:gd name="T58" fmla="*/ 25 w 259"/>
                <a:gd name="T59" fmla="*/ 0 h 223"/>
                <a:gd name="T60" fmla="*/ 25 w 259"/>
                <a:gd name="T61" fmla="*/ 7 h 223"/>
                <a:gd name="T62" fmla="*/ 30 w 259"/>
                <a:gd name="T63" fmla="*/ 16 h 223"/>
                <a:gd name="T64" fmla="*/ 31 w 259"/>
                <a:gd name="T65" fmla="*/ 10 h 223"/>
                <a:gd name="T66" fmla="*/ 31 w 259"/>
                <a:gd name="T67" fmla="*/ 16 h 223"/>
                <a:gd name="T68" fmla="*/ 34 w 259"/>
                <a:gd name="T69" fmla="*/ 16 h 223"/>
                <a:gd name="T70" fmla="*/ 35 w 259"/>
                <a:gd name="T71" fmla="*/ 16 h 223"/>
                <a:gd name="T72" fmla="*/ 40 w 259"/>
                <a:gd name="T73" fmla="*/ 27 h 223"/>
                <a:gd name="T74" fmla="*/ 40 w 259"/>
                <a:gd name="T75" fmla="*/ 37 h 2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9"/>
                <a:gd name="T115" fmla="*/ 0 h 223"/>
                <a:gd name="T116" fmla="*/ 259 w 259"/>
                <a:gd name="T117" fmla="*/ 223 h 2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9" h="223">
                  <a:moveTo>
                    <a:pt x="259" y="98"/>
                  </a:moveTo>
                  <a:lnTo>
                    <a:pt x="246" y="98"/>
                  </a:lnTo>
                  <a:lnTo>
                    <a:pt x="215" y="127"/>
                  </a:lnTo>
                  <a:lnTo>
                    <a:pt x="226" y="139"/>
                  </a:lnTo>
                  <a:lnTo>
                    <a:pt x="226" y="127"/>
                  </a:lnTo>
                  <a:lnTo>
                    <a:pt x="246" y="139"/>
                  </a:lnTo>
                  <a:lnTo>
                    <a:pt x="226" y="171"/>
                  </a:lnTo>
                  <a:lnTo>
                    <a:pt x="259" y="198"/>
                  </a:lnTo>
                  <a:lnTo>
                    <a:pt x="226" y="210"/>
                  </a:lnTo>
                  <a:lnTo>
                    <a:pt x="171" y="210"/>
                  </a:lnTo>
                  <a:lnTo>
                    <a:pt x="159" y="223"/>
                  </a:lnTo>
                  <a:lnTo>
                    <a:pt x="86" y="223"/>
                  </a:lnTo>
                  <a:lnTo>
                    <a:pt x="56" y="210"/>
                  </a:lnTo>
                  <a:lnTo>
                    <a:pt x="56" y="198"/>
                  </a:lnTo>
                  <a:lnTo>
                    <a:pt x="71" y="139"/>
                  </a:lnTo>
                  <a:lnTo>
                    <a:pt x="71" y="127"/>
                  </a:lnTo>
                  <a:lnTo>
                    <a:pt x="42" y="98"/>
                  </a:lnTo>
                  <a:lnTo>
                    <a:pt x="0" y="83"/>
                  </a:lnTo>
                  <a:lnTo>
                    <a:pt x="0" y="72"/>
                  </a:lnTo>
                  <a:lnTo>
                    <a:pt x="27" y="72"/>
                  </a:lnTo>
                  <a:lnTo>
                    <a:pt x="42" y="72"/>
                  </a:lnTo>
                  <a:lnTo>
                    <a:pt x="71" y="72"/>
                  </a:lnTo>
                  <a:lnTo>
                    <a:pt x="56" y="39"/>
                  </a:lnTo>
                  <a:lnTo>
                    <a:pt x="71" y="39"/>
                  </a:lnTo>
                  <a:lnTo>
                    <a:pt x="71" y="50"/>
                  </a:lnTo>
                  <a:lnTo>
                    <a:pt x="98" y="50"/>
                  </a:lnTo>
                  <a:lnTo>
                    <a:pt x="98" y="39"/>
                  </a:lnTo>
                  <a:lnTo>
                    <a:pt x="127" y="27"/>
                  </a:lnTo>
                  <a:lnTo>
                    <a:pt x="142" y="12"/>
                  </a:lnTo>
                  <a:lnTo>
                    <a:pt x="159" y="0"/>
                  </a:lnTo>
                  <a:lnTo>
                    <a:pt x="159" y="12"/>
                  </a:lnTo>
                  <a:lnTo>
                    <a:pt x="186" y="39"/>
                  </a:lnTo>
                  <a:lnTo>
                    <a:pt x="198" y="27"/>
                  </a:lnTo>
                  <a:lnTo>
                    <a:pt x="198" y="39"/>
                  </a:lnTo>
                  <a:lnTo>
                    <a:pt x="215" y="39"/>
                  </a:lnTo>
                  <a:lnTo>
                    <a:pt x="226" y="39"/>
                  </a:lnTo>
                  <a:lnTo>
                    <a:pt x="259" y="72"/>
                  </a:lnTo>
                  <a:lnTo>
                    <a:pt x="259" y="98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73" name="Freeform 75"/>
            <p:cNvSpPr>
              <a:spLocks/>
            </p:cNvSpPr>
            <p:nvPr/>
          </p:nvSpPr>
          <p:spPr bwMode="auto">
            <a:xfrm>
              <a:off x="3060" y="1428"/>
              <a:ext cx="226" cy="226"/>
            </a:xfrm>
            <a:custGeom>
              <a:avLst/>
              <a:gdLst>
                <a:gd name="T0" fmla="*/ 0 w 260"/>
                <a:gd name="T1" fmla="*/ 21 h 242"/>
                <a:gd name="T2" fmla="*/ 4 w 260"/>
                <a:gd name="T3" fmla="*/ 33 h 242"/>
                <a:gd name="T4" fmla="*/ 6 w 260"/>
                <a:gd name="T5" fmla="*/ 27 h 242"/>
                <a:gd name="T6" fmla="*/ 10 w 260"/>
                <a:gd name="T7" fmla="*/ 33 h 242"/>
                <a:gd name="T8" fmla="*/ 15 w 260"/>
                <a:gd name="T9" fmla="*/ 49 h 242"/>
                <a:gd name="T10" fmla="*/ 17 w 260"/>
                <a:gd name="T11" fmla="*/ 49 h 242"/>
                <a:gd name="T12" fmla="*/ 18 w 260"/>
                <a:gd name="T13" fmla="*/ 55 h 242"/>
                <a:gd name="T14" fmla="*/ 23 w 260"/>
                <a:gd name="T15" fmla="*/ 61 h 242"/>
                <a:gd name="T16" fmla="*/ 28 w 260"/>
                <a:gd name="T17" fmla="*/ 71 h 242"/>
                <a:gd name="T18" fmla="*/ 31 w 260"/>
                <a:gd name="T19" fmla="*/ 80 h 242"/>
                <a:gd name="T20" fmla="*/ 28 w 260"/>
                <a:gd name="T21" fmla="*/ 92 h 242"/>
                <a:gd name="T22" fmla="*/ 31 w 260"/>
                <a:gd name="T23" fmla="*/ 92 h 242"/>
                <a:gd name="T24" fmla="*/ 31 w 260"/>
                <a:gd name="T25" fmla="*/ 80 h 242"/>
                <a:gd name="T26" fmla="*/ 32 w 260"/>
                <a:gd name="T27" fmla="*/ 80 h 242"/>
                <a:gd name="T28" fmla="*/ 32 w 260"/>
                <a:gd name="T29" fmla="*/ 76 h 242"/>
                <a:gd name="T30" fmla="*/ 31 w 260"/>
                <a:gd name="T31" fmla="*/ 76 h 242"/>
                <a:gd name="T32" fmla="*/ 32 w 260"/>
                <a:gd name="T33" fmla="*/ 65 h 242"/>
                <a:gd name="T34" fmla="*/ 37 w 260"/>
                <a:gd name="T35" fmla="*/ 71 h 242"/>
                <a:gd name="T36" fmla="*/ 28 w 260"/>
                <a:gd name="T37" fmla="*/ 55 h 242"/>
                <a:gd name="T38" fmla="*/ 31 w 260"/>
                <a:gd name="T39" fmla="*/ 55 h 242"/>
                <a:gd name="T40" fmla="*/ 26 w 260"/>
                <a:gd name="T41" fmla="*/ 55 h 242"/>
                <a:gd name="T42" fmla="*/ 24 w 260"/>
                <a:gd name="T43" fmla="*/ 49 h 242"/>
                <a:gd name="T44" fmla="*/ 23 w 260"/>
                <a:gd name="T45" fmla="*/ 37 h 242"/>
                <a:gd name="T46" fmla="*/ 18 w 260"/>
                <a:gd name="T47" fmla="*/ 27 h 242"/>
                <a:gd name="T48" fmla="*/ 18 w 260"/>
                <a:gd name="T49" fmla="*/ 15 h 242"/>
                <a:gd name="T50" fmla="*/ 20 w 260"/>
                <a:gd name="T51" fmla="*/ 10 h 242"/>
                <a:gd name="T52" fmla="*/ 23 w 260"/>
                <a:gd name="T53" fmla="*/ 15 h 242"/>
                <a:gd name="T54" fmla="*/ 23 w 260"/>
                <a:gd name="T55" fmla="*/ 10 h 242"/>
                <a:gd name="T56" fmla="*/ 23 w 260"/>
                <a:gd name="T57" fmla="*/ 7 h 242"/>
                <a:gd name="T58" fmla="*/ 18 w 260"/>
                <a:gd name="T59" fmla="*/ 0 h 242"/>
                <a:gd name="T60" fmla="*/ 17 w 260"/>
                <a:gd name="T61" fmla="*/ 0 h 242"/>
                <a:gd name="T62" fmla="*/ 12 w 260"/>
                <a:gd name="T63" fmla="*/ 0 h 242"/>
                <a:gd name="T64" fmla="*/ 10 w 260"/>
                <a:gd name="T65" fmla="*/ 7 h 242"/>
                <a:gd name="T66" fmla="*/ 9 w 260"/>
                <a:gd name="T67" fmla="*/ 7 h 242"/>
                <a:gd name="T68" fmla="*/ 9 w 260"/>
                <a:gd name="T69" fmla="*/ 10 h 242"/>
                <a:gd name="T70" fmla="*/ 6 w 260"/>
                <a:gd name="T71" fmla="*/ 7 h 242"/>
                <a:gd name="T72" fmla="*/ 3 w 260"/>
                <a:gd name="T73" fmla="*/ 10 h 242"/>
                <a:gd name="T74" fmla="*/ 0 w 260"/>
                <a:gd name="T75" fmla="*/ 21 h 2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0"/>
                <a:gd name="T115" fmla="*/ 0 h 242"/>
                <a:gd name="T116" fmla="*/ 260 w 260"/>
                <a:gd name="T117" fmla="*/ 242 h 2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0" h="242">
                  <a:moveTo>
                    <a:pt x="0" y="57"/>
                  </a:moveTo>
                  <a:lnTo>
                    <a:pt x="31" y="86"/>
                  </a:lnTo>
                  <a:lnTo>
                    <a:pt x="43" y="71"/>
                  </a:lnTo>
                  <a:lnTo>
                    <a:pt x="71" y="86"/>
                  </a:lnTo>
                  <a:lnTo>
                    <a:pt x="104" y="127"/>
                  </a:lnTo>
                  <a:lnTo>
                    <a:pt x="119" y="127"/>
                  </a:lnTo>
                  <a:lnTo>
                    <a:pt x="131" y="142"/>
                  </a:lnTo>
                  <a:lnTo>
                    <a:pt x="160" y="157"/>
                  </a:lnTo>
                  <a:lnTo>
                    <a:pt x="202" y="186"/>
                  </a:lnTo>
                  <a:lnTo>
                    <a:pt x="219" y="209"/>
                  </a:lnTo>
                  <a:lnTo>
                    <a:pt x="202" y="242"/>
                  </a:lnTo>
                  <a:lnTo>
                    <a:pt x="219" y="242"/>
                  </a:lnTo>
                  <a:lnTo>
                    <a:pt x="219" y="209"/>
                  </a:lnTo>
                  <a:lnTo>
                    <a:pt x="231" y="209"/>
                  </a:lnTo>
                  <a:lnTo>
                    <a:pt x="231" y="198"/>
                  </a:lnTo>
                  <a:lnTo>
                    <a:pt x="219" y="198"/>
                  </a:lnTo>
                  <a:lnTo>
                    <a:pt x="231" y="169"/>
                  </a:lnTo>
                  <a:lnTo>
                    <a:pt x="260" y="186"/>
                  </a:lnTo>
                  <a:lnTo>
                    <a:pt x="202" y="142"/>
                  </a:lnTo>
                  <a:lnTo>
                    <a:pt x="219" y="142"/>
                  </a:lnTo>
                  <a:lnTo>
                    <a:pt x="187" y="142"/>
                  </a:lnTo>
                  <a:lnTo>
                    <a:pt x="171" y="127"/>
                  </a:lnTo>
                  <a:lnTo>
                    <a:pt x="160" y="98"/>
                  </a:lnTo>
                  <a:lnTo>
                    <a:pt x="131" y="71"/>
                  </a:lnTo>
                  <a:lnTo>
                    <a:pt x="131" y="38"/>
                  </a:lnTo>
                  <a:lnTo>
                    <a:pt x="142" y="27"/>
                  </a:lnTo>
                  <a:lnTo>
                    <a:pt x="160" y="38"/>
                  </a:lnTo>
                  <a:lnTo>
                    <a:pt x="160" y="27"/>
                  </a:lnTo>
                  <a:lnTo>
                    <a:pt x="160" y="15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87" y="0"/>
                  </a:lnTo>
                  <a:lnTo>
                    <a:pt x="71" y="15"/>
                  </a:lnTo>
                  <a:lnTo>
                    <a:pt x="60" y="15"/>
                  </a:lnTo>
                  <a:lnTo>
                    <a:pt x="60" y="27"/>
                  </a:lnTo>
                  <a:lnTo>
                    <a:pt x="43" y="15"/>
                  </a:lnTo>
                  <a:lnTo>
                    <a:pt x="20" y="2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74" name="Freeform 76"/>
            <p:cNvSpPr>
              <a:spLocks/>
            </p:cNvSpPr>
            <p:nvPr/>
          </p:nvSpPr>
          <p:spPr bwMode="auto">
            <a:xfrm>
              <a:off x="3363" y="1497"/>
              <a:ext cx="124" cy="81"/>
            </a:xfrm>
            <a:custGeom>
              <a:avLst/>
              <a:gdLst>
                <a:gd name="T0" fmla="*/ 15 w 142"/>
                <a:gd name="T1" fmla="*/ 0 h 86"/>
                <a:gd name="T2" fmla="*/ 21 w 142"/>
                <a:gd name="T3" fmla="*/ 8 h 86"/>
                <a:gd name="T4" fmla="*/ 18 w 142"/>
                <a:gd name="T5" fmla="*/ 12 h 86"/>
                <a:gd name="T6" fmla="*/ 17 w 142"/>
                <a:gd name="T7" fmla="*/ 17 h 86"/>
                <a:gd name="T8" fmla="*/ 18 w 142"/>
                <a:gd name="T9" fmla="*/ 30 h 86"/>
                <a:gd name="T10" fmla="*/ 12 w 142"/>
                <a:gd name="T11" fmla="*/ 30 h 86"/>
                <a:gd name="T12" fmla="*/ 10 w 142"/>
                <a:gd name="T13" fmla="*/ 38 h 86"/>
                <a:gd name="T14" fmla="*/ 6 w 142"/>
                <a:gd name="T15" fmla="*/ 30 h 86"/>
                <a:gd name="T16" fmla="*/ 3 w 142"/>
                <a:gd name="T17" fmla="*/ 38 h 86"/>
                <a:gd name="T18" fmla="*/ 0 w 142"/>
                <a:gd name="T19" fmla="*/ 23 h 86"/>
                <a:gd name="T20" fmla="*/ 0 w 142"/>
                <a:gd name="T21" fmla="*/ 17 h 86"/>
                <a:gd name="T22" fmla="*/ 0 w 142"/>
                <a:gd name="T23" fmla="*/ 8 h 86"/>
                <a:gd name="T24" fmla="*/ 3 w 142"/>
                <a:gd name="T25" fmla="*/ 0 h 86"/>
                <a:gd name="T26" fmla="*/ 3 w 142"/>
                <a:gd name="T27" fmla="*/ 8 h 86"/>
                <a:gd name="T28" fmla="*/ 10 w 142"/>
                <a:gd name="T29" fmla="*/ 8 h 86"/>
                <a:gd name="T30" fmla="*/ 15 w 142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"/>
                <a:gd name="T49" fmla="*/ 0 h 86"/>
                <a:gd name="T50" fmla="*/ 142 w 142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" h="86">
                  <a:moveTo>
                    <a:pt x="98" y="0"/>
                  </a:moveTo>
                  <a:lnTo>
                    <a:pt x="142" y="15"/>
                  </a:lnTo>
                  <a:lnTo>
                    <a:pt x="125" y="27"/>
                  </a:lnTo>
                  <a:lnTo>
                    <a:pt x="113" y="38"/>
                  </a:lnTo>
                  <a:lnTo>
                    <a:pt x="125" y="69"/>
                  </a:lnTo>
                  <a:lnTo>
                    <a:pt x="82" y="69"/>
                  </a:lnTo>
                  <a:lnTo>
                    <a:pt x="71" y="86"/>
                  </a:lnTo>
                  <a:lnTo>
                    <a:pt x="42" y="69"/>
                  </a:lnTo>
                  <a:lnTo>
                    <a:pt x="11" y="86"/>
                  </a:lnTo>
                  <a:lnTo>
                    <a:pt x="0" y="54"/>
                  </a:lnTo>
                  <a:lnTo>
                    <a:pt x="0" y="38"/>
                  </a:lnTo>
                  <a:lnTo>
                    <a:pt x="0" y="15"/>
                  </a:lnTo>
                  <a:lnTo>
                    <a:pt x="11" y="0"/>
                  </a:lnTo>
                  <a:lnTo>
                    <a:pt x="27" y="15"/>
                  </a:lnTo>
                  <a:lnTo>
                    <a:pt x="71" y="1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75" name="Freeform 77"/>
            <p:cNvSpPr>
              <a:spLocks/>
            </p:cNvSpPr>
            <p:nvPr/>
          </p:nvSpPr>
          <p:spPr bwMode="auto">
            <a:xfrm>
              <a:off x="3325" y="1563"/>
              <a:ext cx="110" cy="108"/>
            </a:xfrm>
            <a:custGeom>
              <a:avLst/>
              <a:gdLst>
                <a:gd name="T0" fmla="*/ 19 w 126"/>
                <a:gd name="T1" fmla="*/ 0 h 115"/>
                <a:gd name="T2" fmla="*/ 19 w 126"/>
                <a:gd name="T3" fmla="*/ 11 h 115"/>
                <a:gd name="T4" fmla="*/ 17 w 126"/>
                <a:gd name="T5" fmla="*/ 11 h 115"/>
                <a:gd name="T6" fmla="*/ 13 w 126"/>
                <a:gd name="T7" fmla="*/ 8 h 115"/>
                <a:gd name="T8" fmla="*/ 10 w 126"/>
                <a:gd name="T9" fmla="*/ 11 h 115"/>
                <a:gd name="T10" fmla="*/ 10 w 126"/>
                <a:gd name="T11" fmla="*/ 18 h 115"/>
                <a:gd name="T12" fmla="*/ 8 w 126"/>
                <a:gd name="T13" fmla="*/ 11 h 115"/>
                <a:gd name="T14" fmla="*/ 8 w 126"/>
                <a:gd name="T15" fmla="*/ 18 h 115"/>
                <a:gd name="T16" fmla="*/ 10 w 126"/>
                <a:gd name="T17" fmla="*/ 28 h 115"/>
                <a:gd name="T18" fmla="*/ 15 w 126"/>
                <a:gd name="T19" fmla="*/ 40 h 115"/>
                <a:gd name="T20" fmla="*/ 13 w 126"/>
                <a:gd name="T21" fmla="*/ 40 h 115"/>
                <a:gd name="T22" fmla="*/ 13 w 126"/>
                <a:gd name="T23" fmla="*/ 48 h 115"/>
                <a:gd name="T24" fmla="*/ 8 w 126"/>
                <a:gd name="T25" fmla="*/ 35 h 115"/>
                <a:gd name="T26" fmla="*/ 3 w 126"/>
                <a:gd name="T27" fmla="*/ 35 h 115"/>
                <a:gd name="T28" fmla="*/ 0 w 126"/>
                <a:gd name="T29" fmla="*/ 22 h 115"/>
                <a:gd name="T30" fmla="*/ 3 w 126"/>
                <a:gd name="T31" fmla="*/ 11 h 115"/>
                <a:gd name="T32" fmla="*/ 8 w 126"/>
                <a:gd name="T33" fmla="*/ 8 h 115"/>
                <a:gd name="T34" fmla="*/ 13 w 126"/>
                <a:gd name="T35" fmla="*/ 0 h 115"/>
                <a:gd name="T36" fmla="*/ 17 w 126"/>
                <a:gd name="T37" fmla="*/ 8 h 115"/>
                <a:gd name="T38" fmla="*/ 19 w 126"/>
                <a:gd name="T39" fmla="*/ 0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6"/>
                <a:gd name="T61" fmla="*/ 0 h 115"/>
                <a:gd name="T62" fmla="*/ 126 w 126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6" h="115">
                  <a:moveTo>
                    <a:pt x="126" y="0"/>
                  </a:moveTo>
                  <a:lnTo>
                    <a:pt x="126" y="27"/>
                  </a:lnTo>
                  <a:lnTo>
                    <a:pt x="113" y="27"/>
                  </a:lnTo>
                  <a:lnTo>
                    <a:pt x="86" y="15"/>
                  </a:lnTo>
                  <a:lnTo>
                    <a:pt x="71" y="27"/>
                  </a:lnTo>
                  <a:lnTo>
                    <a:pt x="71" y="42"/>
                  </a:lnTo>
                  <a:lnTo>
                    <a:pt x="54" y="27"/>
                  </a:lnTo>
                  <a:lnTo>
                    <a:pt x="54" y="42"/>
                  </a:lnTo>
                  <a:lnTo>
                    <a:pt x="71" y="67"/>
                  </a:lnTo>
                  <a:lnTo>
                    <a:pt x="98" y="98"/>
                  </a:lnTo>
                  <a:lnTo>
                    <a:pt x="86" y="98"/>
                  </a:lnTo>
                  <a:lnTo>
                    <a:pt x="86" y="115"/>
                  </a:lnTo>
                  <a:lnTo>
                    <a:pt x="54" y="82"/>
                  </a:lnTo>
                  <a:lnTo>
                    <a:pt x="27" y="82"/>
                  </a:lnTo>
                  <a:lnTo>
                    <a:pt x="0" y="54"/>
                  </a:lnTo>
                  <a:lnTo>
                    <a:pt x="15" y="27"/>
                  </a:lnTo>
                  <a:lnTo>
                    <a:pt x="54" y="15"/>
                  </a:lnTo>
                  <a:lnTo>
                    <a:pt x="86" y="0"/>
                  </a:lnTo>
                  <a:lnTo>
                    <a:pt x="113" y="1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76" name="Freeform 78"/>
            <p:cNvSpPr>
              <a:spLocks/>
            </p:cNvSpPr>
            <p:nvPr/>
          </p:nvSpPr>
          <p:spPr bwMode="auto">
            <a:xfrm>
              <a:off x="3314" y="1404"/>
              <a:ext cx="185" cy="108"/>
            </a:xfrm>
            <a:custGeom>
              <a:avLst/>
              <a:gdLst>
                <a:gd name="T0" fmla="*/ 29 w 211"/>
                <a:gd name="T1" fmla="*/ 28 h 115"/>
                <a:gd name="T2" fmla="*/ 27 w 211"/>
                <a:gd name="T3" fmla="*/ 11 h 115"/>
                <a:gd name="T4" fmla="*/ 22 w 211"/>
                <a:gd name="T5" fmla="*/ 0 h 115"/>
                <a:gd name="T6" fmla="*/ 16 w 211"/>
                <a:gd name="T7" fmla="*/ 8 h 115"/>
                <a:gd name="T8" fmla="*/ 9 w 211"/>
                <a:gd name="T9" fmla="*/ 0 h 115"/>
                <a:gd name="T10" fmla="*/ 7 w 211"/>
                <a:gd name="T11" fmla="*/ 8 h 115"/>
                <a:gd name="T12" fmla="*/ 4 w 211"/>
                <a:gd name="T13" fmla="*/ 18 h 115"/>
                <a:gd name="T14" fmla="*/ 4 w 211"/>
                <a:gd name="T15" fmla="*/ 22 h 115"/>
                <a:gd name="T16" fmla="*/ 0 w 211"/>
                <a:gd name="T17" fmla="*/ 22 h 115"/>
                <a:gd name="T18" fmla="*/ 7 w 211"/>
                <a:gd name="T19" fmla="*/ 36 h 115"/>
                <a:gd name="T20" fmla="*/ 9 w 211"/>
                <a:gd name="T21" fmla="*/ 36 h 115"/>
                <a:gd name="T22" fmla="*/ 11 w 211"/>
                <a:gd name="T23" fmla="*/ 40 h 115"/>
                <a:gd name="T24" fmla="*/ 13 w 211"/>
                <a:gd name="T25" fmla="*/ 48 h 115"/>
                <a:gd name="T26" fmla="*/ 20 w 211"/>
                <a:gd name="T27" fmla="*/ 48 h 115"/>
                <a:gd name="T28" fmla="*/ 24 w 211"/>
                <a:gd name="T29" fmla="*/ 40 h 115"/>
                <a:gd name="T30" fmla="*/ 31 w 211"/>
                <a:gd name="T31" fmla="*/ 48 h 115"/>
                <a:gd name="T32" fmla="*/ 29 w 211"/>
                <a:gd name="T33" fmla="*/ 40 h 115"/>
                <a:gd name="T34" fmla="*/ 34 w 211"/>
                <a:gd name="T35" fmla="*/ 36 h 115"/>
                <a:gd name="T36" fmla="*/ 34 w 211"/>
                <a:gd name="T37" fmla="*/ 28 h 115"/>
                <a:gd name="T38" fmla="*/ 29 w 211"/>
                <a:gd name="T39" fmla="*/ 28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1"/>
                <a:gd name="T61" fmla="*/ 0 h 115"/>
                <a:gd name="T62" fmla="*/ 211 w 211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1" h="115">
                  <a:moveTo>
                    <a:pt x="183" y="67"/>
                  </a:moveTo>
                  <a:lnTo>
                    <a:pt x="171" y="27"/>
                  </a:lnTo>
                  <a:lnTo>
                    <a:pt x="138" y="0"/>
                  </a:lnTo>
                  <a:lnTo>
                    <a:pt x="98" y="15"/>
                  </a:lnTo>
                  <a:lnTo>
                    <a:pt x="56" y="0"/>
                  </a:lnTo>
                  <a:lnTo>
                    <a:pt x="39" y="15"/>
                  </a:lnTo>
                  <a:lnTo>
                    <a:pt x="27" y="42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39" y="86"/>
                  </a:lnTo>
                  <a:lnTo>
                    <a:pt x="56" y="86"/>
                  </a:lnTo>
                  <a:lnTo>
                    <a:pt x="67" y="98"/>
                  </a:lnTo>
                  <a:lnTo>
                    <a:pt x="83" y="115"/>
                  </a:lnTo>
                  <a:lnTo>
                    <a:pt x="127" y="115"/>
                  </a:lnTo>
                  <a:lnTo>
                    <a:pt x="154" y="98"/>
                  </a:lnTo>
                  <a:lnTo>
                    <a:pt x="198" y="115"/>
                  </a:lnTo>
                  <a:lnTo>
                    <a:pt x="183" y="98"/>
                  </a:lnTo>
                  <a:lnTo>
                    <a:pt x="211" y="86"/>
                  </a:lnTo>
                  <a:lnTo>
                    <a:pt x="211" y="67"/>
                  </a:lnTo>
                  <a:lnTo>
                    <a:pt x="183" y="67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77" name="Freeform 79"/>
            <p:cNvSpPr>
              <a:spLocks/>
            </p:cNvSpPr>
            <p:nvPr/>
          </p:nvSpPr>
          <p:spPr bwMode="auto">
            <a:xfrm>
              <a:off x="3199" y="1428"/>
              <a:ext cx="53" cy="43"/>
            </a:xfrm>
            <a:custGeom>
              <a:avLst/>
              <a:gdLst>
                <a:gd name="T0" fmla="*/ 0 w 59"/>
                <a:gd name="T1" fmla="*/ 19 h 46"/>
                <a:gd name="T2" fmla="*/ 4 w 59"/>
                <a:gd name="T3" fmla="*/ 13 h 46"/>
                <a:gd name="T4" fmla="*/ 6 w 59"/>
                <a:gd name="T5" fmla="*/ 19 h 46"/>
                <a:gd name="T6" fmla="*/ 6 w 59"/>
                <a:gd name="T7" fmla="*/ 13 h 46"/>
                <a:gd name="T8" fmla="*/ 13 w 59"/>
                <a:gd name="T9" fmla="*/ 7 h 46"/>
                <a:gd name="T10" fmla="*/ 10 w 59"/>
                <a:gd name="T11" fmla="*/ 0 h 46"/>
                <a:gd name="T12" fmla="*/ 0 w 59"/>
                <a:gd name="T13" fmla="*/ 7 h 46"/>
                <a:gd name="T14" fmla="*/ 0 w 59"/>
                <a:gd name="T15" fmla="*/ 13 h 46"/>
                <a:gd name="T16" fmla="*/ 0 w 59"/>
                <a:gd name="T17" fmla="*/ 19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46"/>
                <a:gd name="T29" fmla="*/ 59 w 59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46">
                  <a:moveTo>
                    <a:pt x="0" y="46"/>
                  </a:moveTo>
                  <a:lnTo>
                    <a:pt x="11" y="31"/>
                  </a:lnTo>
                  <a:lnTo>
                    <a:pt x="27" y="46"/>
                  </a:lnTo>
                  <a:lnTo>
                    <a:pt x="27" y="31"/>
                  </a:lnTo>
                  <a:lnTo>
                    <a:pt x="59" y="17"/>
                  </a:lnTo>
                  <a:lnTo>
                    <a:pt x="42" y="0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78" name="Freeform 80"/>
            <p:cNvSpPr>
              <a:spLocks/>
            </p:cNvSpPr>
            <p:nvPr/>
          </p:nvSpPr>
          <p:spPr bwMode="auto">
            <a:xfrm>
              <a:off x="3199" y="1445"/>
              <a:ext cx="98" cy="88"/>
            </a:xfrm>
            <a:custGeom>
              <a:avLst/>
              <a:gdLst>
                <a:gd name="T0" fmla="*/ 17 w 111"/>
                <a:gd name="T1" fmla="*/ 7 h 94"/>
                <a:gd name="T2" fmla="*/ 19 w 111"/>
                <a:gd name="T3" fmla="*/ 9 h 94"/>
                <a:gd name="T4" fmla="*/ 19 w 111"/>
                <a:gd name="T5" fmla="*/ 18 h 94"/>
                <a:gd name="T6" fmla="*/ 17 w 111"/>
                <a:gd name="T7" fmla="*/ 18 h 94"/>
                <a:gd name="T8" fmla="*/ 10 w 111"/>
                <a:gd name="T9" fmla="*/ 9 h 94"/>
                <a:gd name="T10" fmla="*/ 8 w 111"/>
                <a:gd name="T11" fmla="*/ 18 h 94"/>
                <a:gd name="T12" fmla="*/ 10 w 111"/>
                <a:gd name="T13" fmla="*/ 22 h 94"/>
                <a:gd name="T14" fmla="*/ 17 w 111"/>
                <a:gd name="T15" fmla="*/ 37 h 94"/>
                <a:gd name="T16" fmla="*/ 4 w 111"/>
                <a:gd name="T17" fmla="*/ 28 h 94"/>
                <a:gd name="T18" fmla="*/ 4 w 111"/>
                <a:gd name="T19" fmla="*/ 18 h 94"/>
                <a:gd name="T20" fmla="*/ 4 w 111"/>
                <a:gd name="T21" fmla="*/ 9 h 94"/>
                <a:gd name="T22" fmla="*/ 0 w 111"/>
                <a:gd name="T23" fmla="*/ 18 h 94"/>
                <a:gd name="T24" fmla="*/ 0 w 111"/>
                <a:gd name="T25" fmla="*/ 9 h 94"/>
                <a:gd name="T26" fmla="*/ 4 w 111"/>
                <a:gd name="T27" fmla="*/ 7 h 94"/>
                <a:gd name="T28" fmla="*/ 4 w 111"/>
                <a:gd name="T29" fmla="*/ 9 h 94"/>
                <a:gd name="T30" fmla="*/ 4 w 111"/>
                <a:gd name="T31" fmla="*/ 7 h 94"/>
                <a:gd name="T32" fmla="*/ 10 w 111"/>
                <a:gd name="T33" fmla="*/ 0 h 94"/>
                <a:gd name="T34" fmla="*/ 14 w 111"/>
                <a:gd name="T35" fmla="*/ 7 h 94"/>
                <a:gd name="T36" fmla="*/ 17 w 111"/>
                <a:gd name="T37" fmla="*/ 7 h 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94"/>
                <a:gd name="T59" fmla="*/ 111 w 111"/>
                <a:gd name="T60" fmla="*/ 94 h 9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94">
                  <a:moveTo>
                    <a:pt x="98" y="12"/>
                  </a:moveTo>
                  <a:lnTo>
                    <a:pt x="111" y="23"/>
                  </a:lnTo>
                  <a:lnTo>
                    <a:pt x="111" y="42"/>
                  </a:lnTo>
                  <a:lnTo>
                    <a:pt x="98" y="42"/>
                  </a:lnTo>
                  <a:lnTo>
                    <a:pt x="59" y="23"/>
                  </a:lnTo>
                  <a:lnTo>
                    <a:pt x="42" y="42"/>
                  </a:lnTo>
                  <a:lnTo>
                    <a:pt x="59" y="54"/>
                  </a:lnTo>
                  <a:lnTo>
                    <a:pt x="98" y="94"/>
                  </a:lnTo>
                  <a:lnTo>
                    <a:pt x="27" y="69"/>
                  </a:lnTo>
                  <a:lnTo>
                    <a:pt x="27" y="42"/>
                  </a:lnTo>
                  <a:lnTo>
                    <a:pt x="11" y="2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11" y="12"/>
                  </a:lnTo>
                  <a:lnTo>
                    <a:pt x="27" y="23"/>
                  </a:lnTo>
                  <a:lnTo>
                    <a:pt x="27" y="12"/>
                  </a:lnTo>
                  <a:lnTo>
                    <a:pt x="59" y="0"/>
                  </a:lnTo>
                  <a:lnTo>
                    <a:pt x="82" y="12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79" name="Freeform 81"/>
            <p:cNvSpPr>
              <a:spLocks/>
            </p:cNvSpPr>
            <p:nvPr/>
          </p:nvSpPr>
          <p:spPr bwMode="auto">
            <a:xfrm>
              <a:off x="3286" y="1512"/>
              <a:ext cx="41" cy="51"/>
            </a:xfrm>
            <a:custGeom>
              <a:avLst/>
              <a:gdLst>
                <a:gd name="T0" fmla="*/ 0 w 46"/>
                <a:gd name="T1" fmla="*/ 5 h 56"/>
                <a:gd name="T2" fmla="*/ 0 w 46"/>
                <a:gd name="T3" fmla="*/ 5 h 56"/>
                <a:gd name="T4" fmla="*/ 4 w 46"/>
                <a:gd name="T5" fmla="*/ 0 h 56"/>
                <a:gd name="T6" fmla="*/ 10 w 46"/>
                <a:gd name="T7" fmla="*/ 5 h 56"/>
                <a:gd name="T8" fmla="*/ 7 w 46"/>
                <a:gd name="T9" fmla="*/ 5 h 56"/>
                <a:gd name="T10" fmla="*/ 7 w 46"/>
                <a:gd name="T11" fmla="*/ 15 h 56"/>
                <a:gd name="T12" fmla="*/ 0 w 46"/>
                <a:gd name="T13" fmla="*/ 5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6"/>
                <a:gd name="T23" fmla="*/ 46 w 4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6">
                  <a:moveTo>
                    <a:pt x="0" y="23"/>
                  </a:moveTo>
                  <a:lnTo>
                    <a:pt x="0" y="12"/>
                  </a:lnTo>
                  <a:lnTo>
                    <a:pt x="11" y="0"/>
                  </a:lnTo>
                  <a:lnTo>
                    <a:pt x="46" y="23"/>
                  </a:lnTo>
                  <a:lnTo>
                    <a:pt x="32" y="23"/>
                  </a:lnTo>
                  <a:lnTo>
                    <a:pt x="32" y="5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80" name="Freeform 82"/>
            <p:cNvSpPr>
              <a:spLocks/>
            </p:cNvSpPr>
            <p:nvPr/>
          </p:nvSpPr>
          <p:spPr bwMode="auto">
            <a:xfrm>
              <a:off x="3325" y="1550"/>
              <a:ext cx="49" cy="43"/>
            </a:xfrm>
            <a:custGeom>
              <a:avLst/>
              <a:gdLst>
                <a:gd name="T0" fmla="*/ 11 w 55"/>
                <a:gd name="T1" fmla="*/ 13 h 46"/>
                <a:gd name="T2" fmla="*/ 4 w 55"/>
                <a:gd name="T3" fmla="*/ 19 h 46"/>
                <a:gd name="T4" fmla="*/ 0 w 55"/>
                <a:gd name="T5" fmla="*/ 7 h 46"/>
                <a:gd name="T6" fmla="*/ 5 w 55"/>
                <a:gd name="T7" fmla="*/ 0 h 46"/>
                <a:gd name="T8" fmla="*/ 8 w 55"/>
                <a:gd name="T9" fmla="*/ 0 h 46"/>
                <a:gd name="T10" fmla="*/ 11 w 55"/>
                <a:gd name="T11" fmla="*/ 13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46"/>
                <a:gd name="T20" fmla="*/ 55 w 55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46">
                  <a:moveTo>
                    <a:pt x="55" y="32"/>
                  </a:moveTo>
                  <a:lnTo>
                    <a:pt x="15" y="46"/>
                  </a:lnTo>
                  <a:lnTo>
                    <a:pt x="0" y="15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55" y="32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81" name="Freeform 83"/>
            <p:cNvSpPr>
              <a:spLocks/>
            </p:cNvSpPr>
            <p:nvPr/>
          </p:nvSpPr>
          <p:spPr bwMode="auto">
            <a:xfrm>
              <a:off x="3199" y="1245"/>
              <a:ext cx="187" cy="127"/>
            </a:xfrm>
            <a:custGeom>
              <a:avLst/>
              <a:gdLst>
                <a:gd name="T0" fmla="*/ 28 w 215"/>
                <a:gd name="T1" fmla="*/ 40 h 134"/>
                <a:gd name="T2" fmla="*/ 31 w 215"/>
                <a:gd name="T3" fmla="*/ 52 h 134"/>
                <a:gd name="T4" fmla="*/ 24 w 215"/>
                <a:gd name="T5" fmla="*/ 63 h 134"/>
                <a:gd name="T6" fmla="*/ 22 w 215"/>
                <a:gd name="T7" fmla="*/ 63 h 134"/>
                <a:gd name="T8" fmla="*/ 18 w 215"/>
                <a:gd name="T9" fmla="*/ 63 h 134"/>
                <a:gd name="T10" fmla="*/ 10 w 215"/>
                <a:gd name="T11" fmla="*/ 52 h 134"/>
                <a:gd name="T12" fmla="*/ 9 w 215"/>
                <a:gd name="T13" fmla="*/ 52 h 134"/>
                <a:gd name="T14" fmla="*/ 6 w 215"/>
                <a:gd name="T15" fmla="*/ 44 h 134"/>
                <a:gd name="T16" fmla="*/ 3 w 215"/>
                <a:gd name="T17" fmla="*/ 44 h 134"/>
                <a:gd name="T18" fmla="*/ 0 w 215"/>
                <a:gd name="T19" fmla="*/ 9 h 134"/>
                <a:gd name="T20" fmla="*/ 11 w 215"/>
                <a:gd name="T21" fmla="*/ 0 h 134"/>
                <a:gd name="T22" fmla="*/ 14 w 215"/>
                <a:gd name="T23" fmla="*/ 9 h 134"/>
                <a:gd name="T24" fmla="*/ 16 w 215"/>
                <a:gd name="T25" fmla="*/ 0 h 134"/>
                <a:gd name="T26" fmla="*/ 24 w 215"/>
                <a:gd name="T27" fmla="*/ 9 h 134"/>
                <a:gd name="T28" fmla="*/ 26 w 215"/>
                <a:gd name="T29" fmla="*/ 9 h 134"/>
                <a:gd name="T30" fmla="*/ 28 w 215"/>
                <a:gd name="T31" fmla="*/ 19 h 134"/>
                <a:gd name="T32" fmla="*/ 26 w 215"/>
                <a:gd name="T33" fmla="*/ 34 h 134"/>
                <a:gd name="T34" fmla="*/ 28 w 215"/>
                <a:gd name="T35" fmla="*/ 40 h 1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"/>
                <a:gd name="T55" fmla="*/ 0 h 134"/>
                <a:gd name="T56" fmla="*/ 215 w 215"/>
                <a:gd name="T57" fmla="*/ 134 h 1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" h="134">
                  <a:moveTo>
                    <a:pt x="198" y="83"/>
                  </a:moveTo>
                  <a:lnTo>
                    <a:pt x="215" y="109"/>
                  </a:lnTo>
                  <a:lnTo>
                    <a:pt x="171" y="134"/>
                  </a:lnTo>
                  <a:lnTo>
                    <a:pt x="157" y="134"/>
                  </a:lnTo>
                  <a:lnTo>
                    <a:pt x="130" y="134"/>
                  </a:lnTo>
                  <a:lnTo>
                    <a:pt x="71" y="109"/>
                  </a:lnTo>
                  <a:lnTo>
                    <a:pt x="59" y="109"/>
                  </a:lnTo>
                  <a:lnTo>
                    <a:pt x="42" y="94"/>
                  </a:lnTo>
                  <a:lnTo>
                    <a:pt x="11" y="94"/>
                  </a:lnTo>
                  <a:lnTo>
                    <a:pt x="0" y="23"/>
                  </a:lnTo>
                  <a:lnTo>
                    <a:pt x="82" y="0"/>
                  </a:lnTo>
                  <a:lnTo>
                    <a:pt x="98" y="12"/>
                  </a:lnTo>
                  <a:lnTo>
                    <a:pt x="111" y="0"/>
                  </a:lnTo>
                  <a:lnTo>
                    <a:pt x="171" y="12"/>
                  </a:lnTo>
                  <a:lnTo>
                    <a:pt x="186" y="12"/>
                  </a:lnTo>
                  <a:lnTo>
                    <a:pt x="198" y="38"/>
                  </a:lnTo>
                  <a:lnTo>
                    <a:pt x="186" y="71"/>
                  </a:lnTo>
                  <a:lnTo>
                    <a:pt x="198" y="83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82" name="Freeform 84"/>
            <p:cNvSpPr>
              <a:spLocks/>
            </p:cNvSpPr>
            <p:nvPr/>
          </p:nvSpPr>
          <p:spPr bwMode="auto">
            <a:xfrm>
              <a:off x="3060" y="1245"/>
              <a:ext cx="150" cy="172"/>
            </a:xfrm>
            <a:custGeom>
              <a:avLst/>
              <a:gdLst>
                <a:gd name="T0" fmla="*/ 16 w 171"/>
                <a:gd name="T1" fmla="*/ 9 h 182"/>
                <a:gd name="T2" fmla="*/ 16 w 171"/>
                <a:gd name="T3" fmla="*/ 9 h 182"/>
                <a:gd name="T4" fmla="*/ 23 w 171"/>
                <a:gd name="T5" fmla="*/ 0 h 182"/>
                <a:gd name="T6" fmla="*/ 25 w 171"/>
                <a:gd name="T7" fmla="*/ 9 h 182"/>
                <a:gd name="T8" fmla="*/ 23 w 171"/>
                <a:gd name="T9" fmla="*/ 9 h 182"/>
                <a:gd name="T10" fmla="*/ 25 w 171"/>
                <a:gd name="T11" fmla="*/ 9 h 182"/>
                <a:gd name="T12" fmla="*/ 27 w 171"/>
                <a:gd name="T13" fmla="*/ 43 h 182"/>
                <a:gd name="T14" fmla="*/ 27 w 171"/>
                <a:gd name="T15" fmla="*/ 38 h 182"/>
                <a:gd name="T16" fmla="*/ 19 w 171"/>
                <a:gd name="T17" fmla="*/ 49 h 182"/>
                <a:gd name="T18" fmla="*/ 21 w 171"/>
                <a:gd name="T19" fmla="*/ 56 h 182"/>
                <a:gd name="T20" fmla="*/ 25 w 171"/>
                <a:gd name="T21" fmla="*/ 70 h 182"/>
                <a:gd name="T22" fmla="*/ 21 w 171"/>
                <a:gd name="T23" fmla="*/ 75 h 182"/>
                <a:gd name="T24" fmla="*/ 23 w 171"/>
                <a:gd name="T25" fmla="*/ 83 h 182"/>
                <a:gd name="T26" fmla="*/ 11 w 171"/>
                <a:gd name="T27" fmla="*/ 83 h 182"/>
                <a:gd name="T28" fmla="*/ 5 w 171"/>
                <a:gd name="T29" fmla="*/ 83 h 182"/>
                <a:gd name="T30" fmla="*/ 5 w 171"/>
                <a:gd name="T31" fmla="*/ 70 h 182"/>
                <a:gd name="T32" fmla="*/ 0 w 171"/>
                <a:gd name="T33" fmla="*/ 56 h 182"/>
                <a:gd name="T34" fmla="*/ 0 w 171"/>
                <a:gd name="T35" fmla="*/ 49 h 182"/>
                <a:gd name="T36" fmla="*/ 0 w 171"/>
                <a:gd name="T37" fmla="*/ 43 h 182"/>
                <a:gd name="T38" fmla="*/ 0 w 171"/>
                <a:gd name="T39" fmla="*/ 33 h 182"/>
                <a:gd name="T40" fmla="*/ 4 w 171"/>
                <a:gd name="T41" fmla="*/ 23 h 182"/>
                <a:gd name="T42" fmla="*/ 5 w 171"/>
                <a:gd name="T43" fmla="*/ 9 h 182"/>
                <a:gd name="T44" fmla="*/ 7 w 171"/>
                <a:gd name="T45" fmla="*/ 9 h 182"/>
                <a:gd name="T46" fmla="*/ 10 w 171"/>
                <a:gd name="T47" fmla="*/ 0 h 182"/>
                <a:gd name="T48" fmla="*/ 11 w 171"/>
                <a:gd name="T49" fmla="*/ 0 h 182"/>
                <a:gd name="T50" fmla="*/ 16 w 171"/>
                <a:gd name="T51" fmla="*/ 9 h 1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"/>
                <a:gd name="T79" fmla="*/ 0 h 182"/>
                <a:gd name="T80" fmla="*/ 171 w 171"/>
                <a:gd name="T81" fmla="*/ 182 h 1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" h="182">
                  <a:moveTo>
                    <a:pt x="102" y="12"/>
                  </a:moveTo>
                  <a:lnTo>
                    <a:pt x="102" y="23"/>
                  </a:lnTo>
                  <a:lnTo>
                    <a:pt x="142" y="0"/>
                  </a:lnTo>
                  <a:lnTo>
                    <a:pt x="158" y="12"/>
                  </a:lnTo>
                  <a:lnTo>
                    <a:pt x="142" y="12"/>
                  </a:lnTo>
                  <a:lnTo>
                    <a:pt x="158" y="23"/>
                  </a:lnTo>
                  <a:lnTo>
                    <a:pt x="171" y="94"/>
                  </a:lnTo>
                  <a:lnTo>
                    <a:pt x="171" y="83"/>
                  </a:lnTo>
                  <a:lnTo>
                    <a:pt x="119" y="109"/>
                  </a:lnTo>
                  <a:lnTo>
                    <a:pt x="131" y="123"/>
                  </a:lnTo>
                  <a:lnTo>
                    <a:pt x="158" y="154"/>
                  </a:lnTo>
                  <a:lnTo>
                    <a:pt x="131" y="165"/>
                  </a:lnTo>
                  <a:lnTo>
                    <a:pt x="142" y="182"/>
                  </a:lnTo>
                  <a:lnTo>
                    <a:pt x="71" y="182"/>
                  </a:lnTo>
                  <a:lnTo>
                    <a:pt x="31" y="182"/>
                  </a:lnTo>
                  <a:lnTo>
                    <a:pt x="31" y="154"/>
                  </a:lnTo>
                  <a:lnTo>
                    <a:pt x="0" y="123"/>
                  </a:lnTo>
                  <a:lnTo>
                    <a:pt x="0" y="109"/>
                  </a:lnTo>
                  <a:lnTo>
                    <a:pt x="0" y="94"/>
                  </a:lnTo>
                  <a:lnTo>
                    <a:pt x="0" y="71"/>
                  </a:lnTo>
                  <a:lnTo>
                    <a:pt x="20" y="50"/>
                  </a:lnTo>
                  <a:lnTo>
                    <a:pt x="31" y="23"/>
                  </a:lnTo>
                  <a:lnTo>
                    <a:pt x="43" y="2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102" y="12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83" name="Freeform 85"/>
            <p:cNvSpPr>
              <a:spLocks/>
            </p:cNvSpPr>
            <p:nvPr/>
          </p:nvSpPr>
          <p:spPr bwMode="auto">
            <a:xfrm>
              <a:off x="3002" y="1325"/>
              <a:ext cx="58" cy="43"/>
            </a:xfrm>
            <a:custGeom>
              <a:avLst/>
              <a:gdLst>
                <a:gd name="T0" fmla="*/ 3 w 67"/>
                <a:gd name="T1" fmla="*/ 0 h 47"/>
                <a:gd name="T2" fmla="*/ 0 w 67"/>
                <a:gd name="T3" fmla="*/ 5 h 47"/>
                <a:gd name="T4" fmla="*/ 3 w 67"/>
                <a:gd name="T5" fmla="*/ 14 h 47"/>
                <a:gd name="T6" fmla="*/ 5 w 67"/>
                <a:gd name="T7" fmla="*/ 9 h 47"/>
                <a:gd name="T8" fmla="*/ 5 w 67"/>
                <a:gd name="T9" fmla="*/ 14 h 47"/>
                <a:gd name="T10" fmla="*/ 8 w 67"/>
                <a:gd name="T11" fmla="*/ 14 h 47"/>
                <a:gd name="T12" fmla="*/ 9 w 67"/>
                <a:gd name="T13" fmla="*/ 9 h 47"/>
                <a:gd name="T14" fmla="*/ 9 w 67"/>
                <a:gd name="T15" fmla="*/ 5 h 47"/>
                <a:gd name="T16" fmla="*/ 5 w 67"/>
                <a:gd name="T17" fmla="*/ 0 h 47"/>
                <a:gd name="T18" fmla="*/ 3 w 67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47"/>
                <a:gd name="T32" fmla="*/ 67 w 67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47">
                  <a:moveTo>
                    <a:pt x="12" y="0"/>
                  </a:moveTo>
                  <a:lnTo>
                    <a:pt x="0" y="14"/>
                  </a:lnTo>
                  <a:lnTo>
                    <a:pt x="27" y="47"/>
                  </a:lnTo>
                  <a:lnTo>
                    <a:pt x="39" y="31"/>
                  </a:lnTo>
                  <a:lnTo>
                    <a:pt x="39" y="47"/>
                  </a:lnTo>
                  <a:lnTo>
                    <a:pt x="54" y="47"/>
                  </a:lnTo>
                  <a:lnTo>
                    <a:pt x="67" y="31"/>
                  </a:lnTo>
                  <a:lnTo>
                    <a:pt x="67" y="14"/>
                  </a:lnTo>
                  <a:lnTo>
                    <a:pt x="3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84" name="Freeform 86"/>
            <p:cNvSpPr>
              <a:spLocks/>
            </p:cNvSpPr>
            <p:nvPr/>
          </p:nvSpPr>
          <p:spPr bwMode="auto">
            <a:xfrm>
              <a:off x="3049" y="873"/>
              <a:ext cx="401" cy="290"/>
            </a:xfrm>
            <a:custGeom>
              <a:avLst/>
              <a:gdLst>
                <a:gd name="T0" fmla="*/ 41 w 459"/>
                <a:gd name="T1" fmla="*/ 21 h 311"/>
                <a:gd name="T2" fmla="*/ 43 w 459"/>
                <a:gd name="T3" fmla="*/ 15 h 311"/>
                <a:gd name="T4" fmla="*/ 47 w 459"/>
                <a:gd name="T5" fmla="*/ 21 h 311"/>
                <a:gd name="T6" fmla="*/ 54 w 459"/>
                <a:gd name="T7" fmla="*/ 21 h 311"/>
                <a:gd name="T8" fmla="*/ 56 w 459"/>
                <a:gd name="T9" fmla="*/ 21 h 311"/>
                <a:gd name="T10" fmla="*/ 56 w 459"/>
                <a:gd name="T11" fmla="*/ 10 h 311"/>
                <a:gd name="T12" fmla="*/ 61 w 459"/>
                <a:gd name="T13" fmla="*/ 10 h 311"/>
                <a:gd name="T14" fmla="*/ 66 w 459"/>
                <a:gd name="T15" fmla="*/ 15 h 311"/>
                <a:gd name="T16" fmla="*/ 66 w 459"/>
                <a:gd name="T17" fmla="*/ 21 h 311"/>
                <a:gd name="T18" fmla="*/ 70 w 459"/>
                <a:gd name="T19" fmla="*/ 15 h 311"/>
                <a:gd name="T20" fmla="*/ 62 w 459"/>
                <a:gd name="T21" fmla="*/ 10 h 311"/>
                <a:gd name="T22" fmla="*/ 70 w 459"/>
                <a:gd name="T23" fmla="*/ 7 h 311"/>
                <a:gd name="T24" fmla="*/ 62 w 459"/>
                <a:gd name="T25" fmla="*/ 7 h 311"/>
                <a:gd name="T26" fmla="*/ 61 w 459"/>
                <a:gd name="T27" fmla="*/ 0 h 311"/>
                <a:gd name="T28" fmla="*/ 58 w 459"/>
                <a:gd name="T29" fmla="*/ 7 h 311"/>
                <a:gd name="T30" fmla="*/ 56 w 459"/>
                <a:gd name="T31" fmla="*/ 7 h 311"/>
                <a:gd name="T32" fmla="*/ 54 w 459"/>
                <a:gd name="T33" fmla="*/ 7 h 311"/>
                <a:gd name="T34" fmla="*/ 54 w 459"/>
                <a:gd name="T35" fmla="*/ 0 h 311"/>
                <a:gd name="T36" fmla="*/ 52 w 459"/>
                <a:gd name="T37" fmla="*/ 7 h 311"/>
                <a:gd name="T38" fmla="*/ 47 w 459"/>
                <a:gd name="T39" fmla="*/ 7 h 311"/>
                <a:gd name="T40" fmla="*/ 43 w 459"/>
                <a:gd name="T41" fmla="*/ 10 h 311"/>
                <a:gd name="T42" fmla="*/ 36 w 459"/>
                <a:gd name="T43" fmla="*/ 10 h 311"/>
                <a:gd name="T44" fmla="*/ 33 w 459"/>
                <a:gd name="T45" fmla="*/ 15 h 311"/>
                <a:gd name="T46" fmla="*/ 33 w 459"/>
                <a:gd name="T47" fmla="*/ 21 h 311"/>
                <a:gd name="T48" fmla="*/ 34 w 459"/>
                <a:gd name="T49" fmla="*/ 21 h 311"/>
                <a:gd name="T50" fmla="*/ 33 w 459"/>
                <a:gd name="T51" fmla="*/ 21 h 311"/>
                <a:gd name="T52" fmla="*/ 30 w 459"/>
                <a:gd name="T53" fmla="*/ 21 h 311"/>
                <a:gd name="T54" fmla="*/ 30 w 459"/>
                <a:gd name="T55" fmla="*/ 15 h 311"/>
                <a:gd name="T56" fmla="*/ 26 w 459"/>
                <a:gd name="T57" fmla="*/ 21 h 311"/>
                <a:gd name="T58" fmla="*/ 27 w 459"/>
                <a:gd name="T59" fmla="*/ 25 h 311"/>
                <a:gd name="T60" fmla="*/ 30 w 459"/>
                <a:gd name="T61" fmla="*/ 25 h 311"/>
                <a:gd name="T62" fmla="*/ 23 w 459"/>
                <a:gd name="T63" fmla="*/ 36 h 311"/>
                <a:gd name="T64" fmla="*/ 20 w 459"/>
                <a:gd name="T65" fmla="*/ 51 h 311"/>
                <a:gd name="T66" fmla="*/ 12 w 459"/>
                <a:gd name="T67" fmla="*/ 68 h 311"/>
                <a:gd name="T68" fmla="*/ 10 w 459"/>
                <a:gd name="T69" fmla="*/ 62 h 311"/>
                <a:gd name="T70" fmla="*/ 9 w 459"/>
                <a:gd name="T71" fmla="*/ 74 h 311"/>
                <a:gd name="T72" fmla="*/ 6 w 459"/>
                <a:gd name="T73" fmla="*/ 74 h 311"/>
                <a:gd name="T74" fmla="*/ 0 w 459"/>
                <a:gd name="T75" fmla="*/ 85 h 311"/>
                <a:gd name="T76" fmla="*/ 0 w 459"/>
                <a:gd name="T77" fmla="*/ 90 h 311"/>
                <a:gd name="T78" fmla="*/ 0 w 459"/>
                <a:gd name="T79" fmla="*/ 92 h 311"/>
                <a:gd name="T80" fmla="*/ 3 w 459"/>
                <a:gd name="T81" fmla="*/ 99 h 311"/>
                <a:gd name="T82" fmla="*/ 0 w 459"/>
                <a:gd name="T83" fmla="*/ 106 h 311"/>
                <a:gd name="T84" fmla="*/ 3 w 459"/>
                <a:gd name="T85" fmla="*/ 106 h 311"/>
                <a:gd name="T86" fmla="*/ 3 w 459"/>
                <a:gd name="T87" fmla="*/ 117 h 311"/>
                <a:gd name="T88" fmla="*/ 6 w 459"/>
                <a:gd name="T89" fmla="*/ 117 h 311"/>
                <a:gd name="T90" fmla="*/ 15 w 459"/>
                <a:gd name="T91" fmla="*/ 106 h 311"/>
                <a:gd name="T92" fmla="*/ 17 w 459"/>
                <a:gd name="T93" fmla="*/ 106 h 311"/>
                <a:gd name="T94" fmla="*/ 20 w 459"/>
                <a:gd name="T95" fmla="*/ 99 h 311"/>
                <a:gd name="T96" fmla="*/ 21 w 459"/>
                <a:gd name="T97" fmla="*/ 99 h 311"/>
                <a:gd name="T98" fmla="*/ 20 w 459"/>
                <a:gd name="T99" fmla="*/ 90 h 311"/>
                <a:gd name="T100" fmla="*/ 21 w 459"/>
                <a:gd name="T101" fmla="*/ 90 h 311"/>
                <a:gd name="T102" fmla="*/ 20 w 459"/>
                <a:gd name="T103" fmla="*/ 74 h 311"/>
                <a:gd name="T104" fmla="*/ 20 w 459"/>
                <a:gd name="T105" fmla="*/ 62 h 311"/>
                <a:gd name="T106" fmla="*/ 26 w 459"/>
                <a:gd name="T107" fmla="*/ 62 h 311"/>
                <a:gd name="T108" fmla="*/ 23 w 459"/>
                <a:gd name="T109" fmla="*/ 58 h 311"/>
                <a:gd name="T110" fmla="*/ 26 w 459"/>
                <a:gd name="T111" fmla="*/ 42 h 311"/>
                <a:gd name="T112" fmla="*/ 30 w 459"/>
                <a:gd name="T113" fmla="*/ 36 h 311"/>
                <a:gd name="T114" fmla="*/ 33 w 459"/>
                <a:gd name="T115" fmla="*/ 25 h 311"/>
                <a:gd name="T116" fmla="*/ 34 w 459"/>
                <a:gd name="T117" fmla="*/ 25 h 311"/>
                <a:gd name="T118" fmla="*/ 36 w 459"/>
                <a:gd name="T119" fmla="*/ 21 h 311"/>
                <a:gd name="T120" fmla="*/ 41 w 459"/>
                <a:gd name="T121" fmla="*/ 25 h 311"/>
                <a:gd name="T122" fmla="*/ 41 w 459"/>
                <a:gd name="T123" fmla="*/ 21 h 3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59"/>
                <a:gd name="T187" fmla="*/ 0 h 311"/>
                <a:gd name="T188" fmla="*/ 459 w 459"/>
                <a:gd name="T189" fmla="*/ 311 h 31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59" h="311">
                  <a:moveTo>
                    <a:pt x="271" y="55"/>
                  </a:moveTo>
                  <a:lnTo>
                    <a:pt x="282" y="38"/>
                  </a:lnTo>
                  <a:lnTo>
                    <a:pt x="315" y="55"/>
                  </a:lnTo>
                  <a:lnTo>
                    <a:pt x="359" y="55"/>
                  </a:lnTo>
                  <a:lnTo>
                    <a:pt x="370" y="55"/>
                  </a:lnTo>
                  <a:lnTo>
                    <a:pt x="370" y="26"/>
                  </a:lnTo>
                  <a:lnTo>
                    <a:pt x="401" y="26"/>
                  </a:lnTo>
                  <a:lnTo>
                    <a:pt x="430" y="38"/>
                  </a:lnTo>
                  <a:lnTo>
                    <a:pt x="430" y="55"/>
                  </a:lnTo>
                  <a:lnTo>
                    <a:pt x="459" y="38"/>
                  </a:lnTo>
                  <a:lnTo>
                    <a:pt x="415" y="26"/>
                  </a:lnTo>
                  <a:lnTo>
                    <a:pt x="459" y="15"/>
                  </a:lnTo>
                  <a:lnTo>
                    <a:pt x="415" y="15"/>
                  </a:lnTo>
                  <a:lnTo>
                    <a:pt x="401" y="0"/>
                  </a:lnTo>
                  <a:lnTo>
                    <a:pt x="386" y="15"/>
                  </a:lnTo>
                  <a:lnTo>
                    <a:pt x="370" y="15"/>
                  </a:lnTo>
                  <a:lnTo>
                    <a:pt x="359" y="15"/>
                  </a:lnTo>
                  <a:lnTo>
                    <a:pt x="359" y="0"/>
                  </a:lnTo>
                  <a:lnTo>
                    <a:pt x="342" y="15"/>
                  </a:lnTo>
                  <a:lnTo>
                    <a:pt x="315" y="15"/>
                  </a:lnTo>
                  <a:lnTo>
                    <a:pt x="282" y="26"/>
                  </a:lnTo>
                  <a:lnTo>
                    <a:pt x="242" y="26"/>
                  </a:lnTo>
                  <a:lnTo>
                    <a:pt x="215" y="38"/>
                  </a:lnTo>
                  <a:lnTo>
                    <a:pt x="215" y="55"/>
                  </a:lnTo>
                  <a:lnTo>
                    <a:pt x="230" y="55"/>
                  </a:lnTo>
                  <a:lnTo>
                    <a:pt x="215" y="55"/>
                  </a:lnTo>
                  <a:lnTo>
                    <a:pt x="198" y="55"/>
                  </a:lnTo>
                  <a:lnTo>
                    <a:pt x="198" y="38"/>
                  </a:lnTo>
                  <a:lnTo>
                    <a:pt x="171" y="55"/>
                  </a:lnTo>
                  <a:lnTo>
                    <a:pt x="182" y="67"/>
                  </a:lnTo>
                  <a:lnTo>
                    <a:pt x="198" y="67"/>
                  </a:lnTo>
                  <a:lnTo>
                    <a:pt x="155" y="97"/>
                  </a:lnTo>
                  <a:lnTo>
                    <a:pt x="130" y="138"/>
                  </a:lnTo>
                  <a:lnTo>
                    <a:pt x="82" y="182"/>
                  </a:lnTo>
                  <a:lnTo>
                    <a:pt x="71" y="167"/>
                  </a:lnTo>
                  <a:lnTo>
                    <a:pt x="56" y="197"/>
                  </a:lnTo>
                  <a:lnTo>
                    <a:pt x="42" y="197"/>
                  </a:lnTo>
                  <a:lnTo>
                    <a:pt x="0" y="226"/>
                  </a:lnTo>
                  <a:lnTo>
                    <a:pt x="0" y="238"/>
                  </a:lnTo>
                  <a:lnTo>
                    <a:pt x="0" y="249"/>
                  </a:lnTo>
                  <a:lnTo>
                    <a:pt x="11" y="266"/>
                  </a:lnTo>
                  <a:lnTo>
                    <a:pt x="0" y="282"/>
                  </a:lnTo>
                  <a:lnTo>
                    <a:pt x="11" y="282"/>
                  </a:lnTo>
                  <a:lnTo>
                    <a:pt x="11" y="311"/>
                  </a:lnTo>
                  <a:lnTo>
                    <a:pt x="42" y="311"/>
                  </a:lnTo>
                  <a:lnTo>
                    <a:pt x="98" y="282"/>
                  </a:lnTo>
                  <a:lnTo>
                    <a:pt x="115" y="282"/>
                  </a:lnTo>
                  <a:lnTo>
                    <a:pt x="130" y="266"/>
                  </a:lnTo>
                  <a:lnTo>
                    <a:pt x="142" y="266"/>
                  </a:lnTo>
                  <a:lnTo>
                    <a:pt x="130" y="238"/>
                  </a:lnTo>
                  <a:lnTo>
                    <a:pt x="142" y="238"/>
                  </a:lnTo>
                  <a:lnTo>
                    <a:pt x="130" y="197"/>
                  </a:lnTo>
                  <a:lnTo>
                    <a:pt x="130" y="167"/>
                  </a:lnTo>
                  <a:lnTo>
                    <a:pt x="171" y="167"/>
                  </a:lnTo>
                  <a:lnTo>
                    <a:pt x="155" y="155"/>
                  </a:lnTo>
                  <a:lnTo>
                    <a:pt x="171" y="111"/>
                  </a:lnTo>
                  <a:lnTo>
                    <a:pt x="198" y="97"/>
                  </a:lnTo>
                  <a:lnTo>
                    <a:pt x="215" y="67"/>
                  </a:lnTo>
                  <a:lnTo>
                    <a:pt x="230" y="67"/>
                  </a:lnTo>
                  <a:lnTo>
                    <a:pt x="242" y="55"/>
                  </a:lnTo>
                  <a:lnTo>
                    <a:pt x="271" y="67"/>
                  </a:lnTo>
                  <a:lnTo>
                    <a:pt x="271" y="55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85" name="Freeform 87"/>
            <p:cNvSpPr>
              <a:spLocks/>
            </p:cNvSpPr>
            <p:nvPr/>
          </p:nvSpPr>
          <p:spPr bwMode="auto">
            <a:xfrm>
              <a:off x="3151" y="927"/>
              <a:ext cx="196" cy="305"/>
            </a:xfrm>
            <a:custGeom>
              <a:avLst/>
              <a:gdLst>
                <a:gd name="T0" fmla="*/ 3 w 227"/>
                <a:gd name="T1" fmla="*/ 78 h 327"/>
                <a:gd name="T2" fmla="*/ 0 w 227"/>
                <a:gd name="T3" fmla="*/ 86 h 327"/>
                <a:gd name="T4" fmla="*/ 3 w 227"/>
                <a:gd name="T5" fmla="*/ 111 h 327"/>
                <a:gd name="T6" fmla="*/ 5 w 227"/>
                <a:gd name="T7" fmla="*/ 123 h 327"/>
                <a:gd name="T8" fmla="*/ 7 w 227"/>
                <a:gd name="T9" fmla="*/ 123 h 327"/>
                <a:gd name="T10" fmla="*/ 9 w 227"/>
                <a:gd name="T11" fmla="*/ 111 h 327"/>
                <a:gd name="T12" fmla="*/ 12 w 227"/>
                <a:gd name="T13" fmla="*/ 111 h 327"/>
                <a:gd name="T14" fmla="*/ 14 w 227"/>
                <a:gd name="T15" fmla="*/ 91 h 327"/>
                <a:gd name="T16" fmla="*/ 17 w 227"/>
                <a:gd name="T17" fmla="*/ 86 h 327"/>
                <a:gd name="T18" fmla="*/ 16 w 227"/>
                <a:gd name="T19" fmla="*/ 86 h 327"/>
                <a:gd name="T20" fmla="*/ 17 w 227"/>
                <a:gd name="T21" fmla="*/ 78 h 327"/>
                <a:gd name="T22" fmla="*/ 14 w 227"/>
                <a:gd name="T23" fmla="*/ 68 h 327"/>
                <a:gd name="T24" fmla="*/ 14 w 227"/>
                <a:gd name="T25" fmla="*/ 58 h 327"/>
                <a:gd name="T26" fmla="*/ 24 w 227"/>
                <a:gd name="T27" fmla="*/ 37 h 327"/>
                <a:gd name="T28" fmla="*/ 26 w 227"/>
                <a:gd name="T29" fmla="*/ 27 h 327"/>
                <a:gd name="T30" fmla="*/ 29 w 227"/>
                <a:gd name="T31" fmla="*/ 27 h 327"/>
                <a:gd name="T32" fmla="*/ 27 w 227"/>
                <a:gd name="T33" fmla="*/ 7 h 327"/>
                <a:gd name="T34" fmla="*/ 19 w 227"/>
                <a:gd name="T35" fmla="*/ 0 h 327"/>
                <a:gd name="T36" fmla="*/ 19 w 227"/>
                <a:gd name="T37" fmla="*/ 7 h 327"/>
                <a:gd name="T38" fmla="*/ 16 w 227"/>
                <a:gd name="T39" fmla="*/ 0 h 327"/>
                <a:gd name="T40" fmla="*/ 14 w 227"/>
                <a:gd name="T41" fmla="*/ 7 h 327"/>
                <a:gd name="T42" fmla="*/ 12 w 227"/>
                <a:gd name="T43" fmla="*/ 7 h 327"/>
                <a:gd name="T44" fmla="*/ 10 w 227"/>
                <a:gd name="T45" fmla="*/ 17 h 327"/>
                <a:gd name="T46" fmla="*/ 7 w 227"/>
                <a:gd name="T47" fmla="*/ 21 h 327"/>
                <a:gd name="T48" fmla="*/ 5 w 227"/>
                <a:gd name="T49" fmla="*/ 37 h 327"/>
                <a:gd name="T50" fmla="*/ 7 w 227"/>
                <a:gd name="T51" fmla="*/ 42 h 327"/>
                <a:gd name="T52" fmla="*/ 3 w 227"/>
                <a:gd name="T53" fmla="*/ 42 h 327"/>
                <a:gd name="T54" fmla="*/ 3 w 227"/>
                <a:gd name="T55" fmla="*/ 54 h 327"/>
                <a:gd name="T56" fmla="*/ 3 w 227"/>
                <a:gd name="T57" fmla="*/ 68 h 327"/>
                <a:gd name="T58" fmla="*/ 3 w 227"/>
                <a:gd name="T59" fmla="*/ 68 h 327"/>
                <a:gd name="T60" fmla="*/ 3 w 227"/>
                <a:gd name="T61" fmla="*/ 78 h 327"/>
                <a:gd name="T62" fmla="*/ 3 w 227"/>
                <a:gd name="T63" fmla="*/ 78 h 3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7"/>
                <a:gd name="T97" fmla="*/ 0 h 327"/>
                <a:gd name="T98" fmla="*/ 227 w 227"/>
                <a:gd name="T99" fmla="*/ 327 h 3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7" h="327">
                  <a:moveTo>
                    <a:pt x="15" y="209"/>
                  </a:moveTo>
                  <a:lnTo>
                    <a:pt x="0" y="227"/>
                  </a:lnTo>
                  <a:lnTo>
                    <a:pt x="27" y="294"/>
                  </a:lnTo>
                  <a:lnTo>
                    <a:pt x="38" y="327"/>
                  </a:lnTo>
                  <a:lnTo>
                    <a:pt x="54" y="327"/>
                  </a:lnTo>
                  <a:lnTo>
                    <a:pt x="67" y="294"/>
                  </a:lnTo>
                  <a:lnTo>
                    <a:pt x="98" y="294"/>
                  </a:lnTo>
                  <a:lnTo>
                    <a:pt x="115" y="242"/>
                  </a:lnTo>
                  <a:lnTo>
                    <a:pt x="138" y="227"/>
                  </a:lnTo>
                  <a:lnTo>
                    <a:pt x="127" y="227"/>
                  </a:lnTo>
                  <a:lnTo>
                    <a:pt x="138" y="209"/>
                  </a:lnTo>
                  <a:lnTo>
                    <a:pt x="115" y="183"/>
                  </a:lnTo>
                  <a:lnTo>
                    <a:pt x="115" y="154"/>
                  </a:lnTo>
                  <a:lnTo>
                    <a:pt x="186" y="98"/>
                  </a:lnTo>
                  <a:lnTo>
                    <a:pt x="198" y="71"/>
                  </a:lnTo>
                  <a:lnTo>
                    <a:pt x="227" y="71"/>
                  </a:lnTo>
                  <a:lnTo>
                    <a:pt x="213" y="12"/>
                  </a:lnTo>
                  <a:lnTo>
                    <a:pt x="154" y="0"/>
                  </a:lnTo>
                  <a:lnTo>
                    <a:pt x="154" y="12"/>
                  </a:lnTo>
                  <a:lnTo>
                    <a:pt x="127" y="0"/>
                  </a:lnTo>
                  <a:lnTo>
                    <a:pt x="115" y="12"/>
                  </a:lnTo>
                  <a:lnTo>
                    <a:pt x="98" y="12"/>
                  </a:lnTo>
                  <a:lnTo>
                    <a:pt x="83" y="42"/>
                  </a:lnTo>
                  <a:lnTo>
                    <a:pt x="54" y="56"/>
                  </a:lnTo>
                  <a:lnTo>
                    <a:pt x="38" y="98"/>
                  </a:lnTo>
                  <a:lnTo>
                    <a:pt x="54" y="112"/>
                  </a:lnTo>
                  <a:lnTo>
                    <a:pt x="15" y="112"/>
                  </a:lnTo>
                  <a:lnTo>
                    <a:pt x="15" y="142"/>
                  </a:lnTo>
                  <a:lnTo>
                    <a:pt x="27" y="183"/>
                  </a:lnTo>
                  <a:lnTo>
                    <a:pt x="15" y="183"/>
                  </a:lnTo>
                  <a:lnTo>
                    <a:pt x="27" y="209"/>
                  </a:lnTo>
                  <a:lnTo>
                    <a:pt x="15" y="20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86" name="Freeform 88"/>
            <p:cNvSpPr>
              <a:spLocks/>
            </p:cNvSpPr>
            <p:nvPr/>
          </p:nvSpPr>
          <p:spPr bwMode="auto">
            <a:xfrm>
              <a:off x="3286" y="899"/>
              <a:ext cx="187" cy="223"/>
            </a:xfrm>
            <a:custGeom>
              <a:avLst/>
              <a:gdLst>
                <a:gd name="T0" fmla="*/ 22 w 215"/>
                <a:gd name="T1" fmla="*/ 11 h 238"/>
                <a:gd name="T2" fmla="*/ 22 w 215"/>
                <a:gd name="T3" fmla="*/ 7 h 238"/>
                <a:gd name="T4" fmla="*/ 18 w 215"/>
                <a:gd name="T5" fmla="*/ 0 h 238"/>
                <a:gd name="T6" fmla="*/ 14 w 215"/>
                <a:gd name="T7" fmla="*/ 0 h 238"/>
                <a:gd name="T8" fmla="*/ 14 w 215"/>
                <a:gd name="T9" fmla="*/ 11 h 238"/>
                <a:gd name="T10" fmla="*/ 12 w 215"/>
                <a:gd name="T11" fmla="*/ 11 h 238"/>
                <a:gd name="T12" fmla="*/ 6 w 215"/>
                <a:gd name="T13" fmla="*/ 11 h 238"/>
                <a:gd name="T14" fmla="*/ 3 w 215"/>
                <a:gd name="T15" fmla="*/ 7 h 238"/>
                <a:gd name="T16" fmla="*/ 0 w 215"/>
                <a:gd name="T17" fmla="*/ 11 h 238"/>
                <a:gd name="T18" fmla="*/ 9 w 215"/>
                <a:gd name="T19" fmla="*/ 17 h 238"/>
                <a:gd name="T20" fmla="*/ 10 w 215"/>
                <a:gd name="T21" fmla="*/ 40 h 238"/>
                <a:gd name="T22" fmla="*/ 12 w 215"/>
                <a:gd name="T23" fmla="*/ 40 h 238"/>
                <a:gd name="T24" fmla="*/ 14 w 215"/>
                <a:gd name="T25" fmla="*/ 40 h 238"/>
                <a:gd name="T26" fmla="*/ 14 w 215"/>
                <a:gd name="T27" fmla="*/ 45 h 238"/>
                <a:gd name="T28" fmla="*/ 6 w 215"/>
                <a:gd name="T29" fmla="*/ 67 h 238"/>
                <a:gd name="T30" fmla="*/ 4 w 215"/>
                <a:gd name="T31" fmla="*/ 67 h 238"/>
                <a:gd name="T32" fmla="*/ 6 w 215"/>
                <a:gd name="T33" fmla="*/ 80 h 238"/>
                <a:gd name="T34" fmla="*/ 6 w 215"/>
                <a:gd name="T35" fmla="*/ 90 h 238"/>
                <a:gd name="T36" fmla="*/ 12 w 215"/>
                <a:gd name="T37" fmla="*/ 96 h 238"/>
                <a:gd name="T38" fmla="*/ 22 w 215"/>
                <a:gd name="T39" fmla="*/ 90 h 238"/>
                <a:gd name="T40" fmla="*/ 31 w 215"/>
                <a:gd name="T41" fmla="*/ 67 h 238"/>
                <a:gd name="T42" fmla="*/ 28 w 215"/>
                <a:gd name="T43" fmla="*/ 55 h 238"/>
                <a:gd name="T44" fmla="*/ 28 w 215"/>
                <a:gd name="T45" fmla="*/ 52 h 238"/>
                <a:gd name="T46" fmla="*/ 26 w 215"/>
                <a:gd name="T47" fmla="*/ 45 h 238"/>
                <a:gd name="T48" fmla="*/ 26 w 215"/>
                <a:gd name="T49" fmla="*/ 40 h 238"/>
                <a:gd name="T50" fmla="*/ 24 w 215"/>
                <a:gd name="T51" fmla="*/ 29 h 238"/>
                <a:gd name="T52" fmla="*/ 24 w 215"/>
                <a:gd name="T53" fmla="*/ 20 h 238"/>
                <a:gd name="T54" fmla="*/ 20 w 215"/>
                <a:gd name="T55" fmla="*/ 17 h 238"/>
                <a:gd name="T56" fmla="*/ 20 w 215"/>
                <a:gd name="T57" fmla="*/ 11 h 238"/>
                <a:gd name="T58" fmla="*/ 22 w 215"/>
                <a:gd name="T59" fmla="*/ 11 h 2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5"/>
                <a:gd name="T91" fmla="*/ 0 h 238"/>
                <a:gd name="T92" fmla="*/ 215 w 215"/>
                <a:gd name="T93" fmla="*/ 238 h 2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5" h="238">
                  <a:moveTo>
                    <a:pt x="157" y="27"/>
                  </a:moveTo>
                  <a:lnTo>
                    <a:pt x="157" y="12"/>
                  </a:lnTo>
                  <a:lnTo>
                    <a:pt x="130" y="0"/>
                  </a:lnTo>
                  <a:lnTo>
                    <a:pt x="98" y="0"/>
                  </a:lnTo>
                  <a:lnTo>
                    <a:pt x="98" y="27"/>
                  </a:lnTo>
                  <a:lnTo>
                    <a:pt x="86" y="27"/>
                  </a:lnTo>
                  <a:lnTo>
                    <a:pt x="42" y="27"/>
                  </a:lnTo>
                  <a:lnTo>
                    <a:pt x="11" y="12"/>
                  </a:lnTo>
                  <a:lnTo>
                    <a:pt x="0" y="27"/>
                  </a:lnTo>
                  <a:lnTo>
                    <a:pt x="59" y="39"/>
                  </a:lnTo>
                  <a:lnTo>
                    <a:pt x="71" y="98"/>
                  </a:lnTo>
                  <a:lnTo>
                    <a:pt x="86" y="98"/>
                  </a:lnTo>
                  <a:lnTo>
                    <a:pt x="98" y="98"/>
                  </a:lnTo>
                  <a:lnTo>
                    <a:pt x="98" y="110"/>
                  </a:lnTo>
                  <a:lnTo>
                    <a:pt x="42" y="169"/>
                  </a:lnTo>
                  <a:lnTo>
                    <a:pt x="30" y="169"/>
                  </a:lnTo>
                  <a:lnTo>
                    <a:pt x="42" y="198"/>
                  </a:lnTo>
                  <a:lnTo>
                    <a:pt x="42" y="221"/>
                  </a:lnTo>
                  <a:lnTo>
                    <a:pt x="86" y="238"/>
                  </a:lnTo>
                  <a:lnTo>
                    <a:pt x="157" y="221"/>
                  </a:lnTo>
                  <a:lnTo>
                    <a:pt x="215" y="169"/>
                  </a:lnTo>
                  <a:lnTo>
                    <a:pt x="201" y="139"/>
                  </a:lnTo>
                  <a:lnTo>
                    <a:pt x="201" y="127"/>
                  </a:lnTo>
                  <a:lnTo>
                    <a:pt x="186" y="110"/>
                  </a:lnTo>
                  <a:lnTo>
                    <a:pt x="186" y="98"/>
                  </a:lnTo>
                  <a:lnTo>
                    <a:pt x="170" y="71"/>
                  </a:lnTo>
                  <a:lnTo>
                    <a:pt x="170" y="50"/>
                  </a:lnTo>
                  <a:lnTo>
                    <a:pt x="142" y="39"/>
                  </a:lnTo>
                  <a:lnTo>
                    <a:pt x="142" y="27"/>
                  </a:lnTo>
                  <a:lnTo>
                    <a:pt x="157" y="27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87" name="Freeform 89"/>
            <p:cNvSpPr>
              <a:spLocks/>
            </p:cNvSpPr>
            <p:nvPr/>
          </p:nvSpPr>
          <p:spPr bwMode="auto">
            <a:xfrm>
              <a:off x="3098" y="1176"/>
              <a:ext cx="53" cy="69"/>
            </a:xfrm>
            <a:custGeom>
              <a:avLst/>
              <a:gdLst>
                <a:gd name="T0" fmla="*/ 4 w 59"/>
                <a:gd name="T1" fmla="*/ 23 h 75"/>
                <a:gd name="T2" fmla="*/ 4 w 59"/>
                <a:gd name="T3" fmla="*/ 17 h 75"/>
                <a:gd name="T4" fmla="*/ 0 w 59"/>
                <a:gd name="T5" fmla="*/ 15 h 75"/>
                <a:gd name="T6" fmla="*/ 0 w 59"/>
                <a:gd name="T7" fmla="*/ 8 h 75"/>
                <a:gd name="T8" fmla="*/ 4 w 59"/>
                <a:gd name="T9" fmla="*/ 6 h 75"/>
                <a:gd name="T10" fmla="*/ 10 w 59"/>
                <a:gd name="T11" fmla="*/ 0 h 75"/>
                <a:gd name="T12" fmla="*/ 10 w 59"/>
                <a:gd name="T13" fmla="*/ 8 h 75"/>
                <a:gd name="T14" fmla="*/ 13 w 59"/>
                <a:gd name="T15" fmla="*/ 8 h 75"/>
                <a:gd name="T16" fmla="*/ 10 w 59"/>
                <a:gd name="T17" fmla="*/ 15 h 75"/>
                <a:gd name="T18" fmla="*/ 5 w 59"/>
                <a:gd name="T19" fmla="*/ 23 h 75"/>
                <a:gd name="T20" fmla="*/ 4 w 59"/>
                <a:gd name="T21" fmla="*/ 23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75"/>
                <a:gd name="T35" fmla="*/ 59 w 59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75">
                  <a:moveTo>
                    <a:pt x="15" y="75"/>
                  </a:moveTo>
                  <a:lnTo>
                    <a:pt x="15" y="58"/>
                  </a:lnTo>
                  <a:lnTo>
                    <a:pt x="0" y="46"/>
                  </a:lnTo>
                  <a:lnTo>
                    <a:pt x="0" y="27"/>
                  </a:lnTo>
                  <a:lnTo>
                    <a:pt x="15" y="15"/>
                  </a:lnTo>
                  <a:lnTo>
                    <a:pt x="42" y="0"/>
                  </a:lnTo>
                  <a:lnTo>
                    <a:pt x="42" y="27"/>
                  </a:lnTo>
                  <a:lnTo>
                    <a:pt x="59" y="27"/>
                  </a:lnTo>
                  <a:lnTo>
                    <a:pt x="42" y="46"/>
                  </a:lnTo>
                  <a:lnTo>
                    <a:pt x="26" y="75"/>
                  </a:lnTo>
                  <a:lnTo>
                    <a:pt x="15" y="75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88" name="Freeform 90"/>
            <p:cNvSpPr>
              <a:spLocks/>
            </p:cNvSpPr>
            <p:nvPr/>
          </p:nvSpPr>
          <p:spPr bwMode="auto">
            <a:xfrm>
              <a:off x="3123" y="1374"/>
              <a:ext cx="137" cy="69"/>
            </a:xfrm>
            <a:custGeom>
              <a:avLst/>
              <a:gdLst>
                <a:gd name="T0" fmla="*/ 0 w 160"/>
                <a:gd name="T1" fmla="*/ 15 h 75"/>
                <a:gd name="T2" fmla="*/ 8 w 160"/>
                <a:gd name="T3" fmla="*/ 15 h 75"/>
                <a:gd name="T4" fmla="*/ 7 w 160"/>
                <a:gd name="T5" fmla="*/ 10 h 75"/>
                <a:gd name="T6" fmla="*/ 9 w 160"/>
                <a:gd name="T7" fmla="*/ 6 h 75"/>
                <a:gd name="T8" fmla="*/ 11 w 160"/>
                <a:gd name="T9" fmla="*/ 6 h 75"/>
                <a:gd name="T10" fmla="*/ 13 w 160"/>
                <a:gd name="T11" fmla="*/ 0 h 75"/>
                <a:gd name="T12" fmla="*/ 17 w 160"/>
                <a:gd name="T13" fmla="*/ 6 h 75"/>
                <a:gd name="T14" fmla="*/ 18 w 160"/>
                <a:gd name="T15" fmla="*/ 10 h 75"/>
                <a:gd name="T16" fmla="*/ 15 w 160"/>
                <a:gd name="T17" fmla="*/ 17 h 75"/>
                <a:gd name="T18" fmla="*/ 9 w 160"/>
                <a:gd name="T19" fmla="*/ 23 h 75"/>
                <a:gd name="T20" fmla="*/ 7 w 160"/>
                <a:gd name="T21" fmla="*/ 17 h 75"/>
                <a:gd name="T22" fmla="*/ 5 w 160"/>
                <a:gd name="T23" fmla="*/ 17 h 75"/>
                <a:gd name="T24" fmla="*/ 3 w 160"/>
                <a:gd name="T25" fmla="*/ 17 h 75"/>
                <a:gd name="T26" fmla="*/ 0 w 160"/>
                <a:gd name="T27" fmla="*/ 17 h 75"/>
                <a:gd name="T28" fmla="*/ 0 w 160"/>
                <a:gd name="T29" fmla="*/ 15 h 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0"/>
                <a:gd name="T46" fmla="*/ 0 h 75"/>
                <a:gd name="T47" fmla="*/ 160 w 160"/>
                <a:gd name="T48" fmla="*/ 75 h 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0" h="75">
                  <a:moveTo>
                    <a:pt x="0" y="46"/>
                  </a:moveTo>
                  <a:lnTo>
                    <a:pt x="71" y="46"/>
                  </a:lnTo>
                  <a:lnTo>
                    <a:pt x="60" y="31"/>
                  </a:lnTo>
                  <a:lnTo>
                    <a:pt x="87" y="20"/>
                  </a:lnTo>
                  <a:lnTo>
                    <a:pt x="98" y="20"/>
                  </a:lnTo>
                  <a:lnTo>
                    <a:pt x="116" y="0"/>
                  </a:lnTo>
                  <a:lnTo>
                    <a:pt x="146" y="20"/>
                  </a:lnTo>
                  <a:lnTo>
                    <a:pt x="160" y="31"/>
                  </a:lnTo>
                  <a:lnTo>
                    <a:pt x="131" y="58"/>
                  </a:lnTo>
                  <a:lnTo>
                    <a:pt x="87" y="75"/>
                  </a:lnTo>
                  <a:lnTo>
                    <a:pt x="60" y="58"/>
                  </a:lnTo>
                  <a:lnTo>
                    <a:pt x="47" y="58"/>
                  </a:lnTo>
                  <a:lnTo>
                    <a:pt x="16" y="58"/>
                  </a:lnTo>
                  <a:lnTo>
                    <a:pt x="0" y="5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89" name="Freeform 91"/>
            <p:cNvSpPr>
              <a:spLocks/>
            </p:cNvSpPr>
            <p:nvPr/>
          </p:nvSpPr>
          <p:spPr bwMode="auto">
            <a:xfrm>
              <a:off x="3049" y="1419"/>
              <a:ext cx="88" cy="43"/>
            </a:xfrm>
            <a:custGeom>
              <a:avLst/>
              <a:gdLst>
                <a:gd name="T0" fmla="*/ 5 w 100"/>
                <a:gd name="T1" fmla="*/ 19 h 46"/>
                <a:gd name="T2" fmla="*/ 10 w 100"/>
                <a:gd name="T3" fmla="*/ 13 h 46"/>
                <a:gd name="T4" fmla="*/ 12 w 100"/>
                <a:gd name="T5" fmla="*/ 19 h 46"/>
                <a:gd name="T6" fmla="*/ 12 w 100"/>
                <a:gd name="T7" fmla="*/ 13 h 46"/>
                <a:gd name="T8" fmla="*/ 14 w 100"/>
                <a:gd name="T9" fmla="*/ 13 h 46"/>
                <a:gd name="T10" fmla="*/ 17 w 100"/>
                <a:gd name="T11" fmla="*/ 7 h 46"/>
                <a:gd name="T12" fmla="*/ 14 w 100"/>
                <a:gd name="T13" fmla="*/ 7 h 46"/>
                <a:gd name="T14" fmla="*/ 14 w 100"/>
                <a:gd name="T15" fmla="*/ 0 h 46"/>
                <a:gd name="T16" fmla="*/ 8 w 100"/>
                <a:gd name="T17" fmla="*/ 0 h 46"/>
                <a:gd name="T18" fmla="*/ 5 w 100"/>
                <a:gd name="T19" fmla="*/ 0 h 46"/>
                <a:gd name="T20" fmla="*/ 0 w 100"/>
                <a:gd name="T21" fmla="*/ 13 h 46"/>
                <a:gd name="T22" fmla="*/ 4 w 100"/>
                <a:gd name="T23" fmla="*/ 19 h 46"/>
                <a:gd name="T24" fmla="*/ 4 w 100"/>
                <a:gd name="T25" fmla="*/ 13 h 46"/>
                <a:gd name="T26" fmla="*/ 5 w 100"/>
                <a:gd name="T27" fmla="*/ 19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0"/>
                <a:gd name="T43" fmla="*/ 0 h 46"/>
                <a:gd name="T44" fmla="*/ 100 w 100"/>
                <a:gd name="T45" fmla="*/ 46 h 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0" h="46">
                  <a:moveTo>
                    <a:pt x="31" y="46"/>
                  </a:moveTo>
                  <a:lnTo>
                    <a:pt x="56" y="31"/>
                  </a:lnTo>
                  <a:lnTo>
                    <a:pt x="71" y="46"/>
                  </a:lnTo>
                  <a:lnTo>
                    <a:pt x="71" y="31"/>
                  </a:lnTo>
                  <a:lnTo>
                    <a:pt x="82" y="31"/>
                  </a:lnTo>
                  <a:lnTo>
                    <a:pt x="100" y="14"/>
                  </a:lnTo>
                  <a:lnTo>
                    <a:pt x="82" y="14"/>
                  </a:lnTo>
                  <a:lnTo>
                    <a:pt x="82" y="0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11" y="46"/>
                  </a:lnTo>
                  <a:lnTo>
                    <a:pt x="11" y="31"/>
                  </a:lnTo>
                  <a:lnTo>
                    <a:pt x="31" y="4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90" name="Freeform 92"/>
            <p:cNvSpPr>
              <a:spLocks/>
            </p:cNvSpPr>
            <p:nvPr/>
          </p:nvSpPr>
          <p:spPr bwMode="auto">
            <a:xfrm>
              <a:off x="3314" y="1535"/>
              <a:ext cx="40" cy="80"/>
            </a:xfrm>
            <a:custGeom>
              <a:avLst/>
              <a:gdLst>
                <a:gd name="T0" fmla="*/ 3 w 46"/>
                <a:gd name="T1" fmla="*/ 10 h 87"/>
                <a:gd name="T2" fmla="*/ 3 w 46"/>
                <a:gd name="T3" fmla="*/ 0 h 87"/>
                <a:gd name="T4" fmla="*/ 0 w 46"/>
                <a:gd name="T5" fmla="*/ 0 h 87"/>
                <a:gd name="T6" fmla="*/ 0 w 46"/>
                <a:gd name="T7" fmla="*/ 10 h 87"/>
                <a:gd name="T8" fmla="*/ 0 w 46"/>
                <a:gd name="T9" fmla="*/ 23 h 87"/>
                <a:gd name="T10" fmla="*/ 3 w 46"/>
                <a:gd name="T11" fmla="*/ 27 h 87"/>
                <a:gd name="T12" fmla="*/ 7 w 46"/>
                <a:gd name="T13" fmla="*/ 17 h 87"/>
                <a:gd name="T14" fmla="*/ 3 w 46"/>
                <a:gd name="T15" fmla="*/ 1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87"/>
                <a:gd name="T26" fmla="*/ 46 w 46"/>
                <a:gd name="T27" fmla="*/ 87 h 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87">
                  <a:moveTo>
                    <a:pt x="19" y="31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73"/>
                  </a:lnTo>
                  <a:lnTo>
                    <a:pt x="19" y="87"/>
                  </a:lnTo>
                  <a:lnTo>
                    <a:pt x="46" y="58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91" name="Freeform 93"/>
            <p:cNvSpPr>
              <a:spLocks/>
            </p:cNvSpPr>
            <p:nvPr/>
          </p:nvSpPr>
          <p:spPr bwMode="auto">
            <a:xfrm>
              <a:off x="3238" y="1393"/>
              <a:ext cx="123" cy="63"/>
            </a:xfrm>
            <a:custGeom>
              <a:avLst/>
              <a:gdLst>
                <a:gd name="T0" fmla="*/ 3 w 142"/>
                <a:gd name="T1" fmla="*/ 19 h 68"/>
                <a:gd name="T2" fmla="*/ 0 w 142"/>
                <a:gd name="T3" fmla="*/ 14 h 68"/>
                <a:gd name="T4" fmla="*/ 3 w 142"/>
                <a:gd name="T5" fmla="*/ 6 h 68"/>
                <a:gd name="T6" fmla="*/ 8 w 142"/>
                <a:gd name="T7" fmla="*/ 9 h 68"/>
                <a:gd name="T8" fmla="*/ 13 w 142"/>
                <a:gd name="T9" fmla="*/ 0 h 68"/>
                <a:gd name="T10" fmla="*/ 17 w 142"/>
                <a:gd name="T11" fmla="*/ 0 h 68"/>
                <a:gd name="T12" fmla="*/ 17 w 142"/>
                <a:gd name="T13" fmla="*/ 6 h 68"/>
                <a:gd name="T14" fmla="*/ 20 w 142"/>
                <a:gd name="T15" fmla="*/ 6 h 68"/>
                <a:gd name="T16" fmla="*/ 17 w 142"/>
                <a:gd name="T17" fmla="*/ 9 h 68"/>
                <a:gd name="T18" fmla="*/ 15 w 142"/>
                <a:gd name="T19" fmla="*/ 19 h 68"/>
                <a:gd name="T20" fmla="*/ 13 w 142"/>
                <a:gd name="T21" fmla="*/ 24 h 68"/>
                <a:gd name="T22" fmla="*/ 5 w 142"/>
                <a:gd name="T23" fmla="*/ 24 h 68"/>
                <a:gd name="T24" fmla="*/ 3 w 142"/>
                <a:gd name="T25" fmla="*/ 19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2"/>
                <a:gd name="T40" fmla="*/ 0 h 68"/>
                <a:gd name="T41" fmla="*/ 142 w 142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2" h="68">
                  <a:moveTo>
                    <a:pt x="15" y="54"/>
                  </a:moveTo>
                  <a:lnTo>
                    <a:pt x="0" y="39"/>
                  </a:lnTo>
                  <a:lnTo>
                    <a:pt x="27" y="12"/>
                  </a:lnTo>
                  <a:lnTo>
                    <a:pt x="54" y="27"/>
                  </a:lnTo>
                  <a:lnTo>
                    <a:pt x="98" y="0"/>
                  </a:lnTo>
                  <a:lnTo>
                    <a:pt x="125" y="0"/>
                  </a:lnTo>
                  <a:lnTo>
                    <a:pt x="125" y="12"/>
                  </a:lnTo>
                  <a:lnTo>
                    <a:pt x="142" y="12"/>
                  </a:lnTo>
                  <a:lnTo>
                    <a:pt x="125" y="27"/>
                  </a:lnTo>
                  <a:lnTo>
                    <a:pt x="113" y="54"/>
                  </a:lnTo>
                  <a:lnTo>
                    <a:pt x="98" y="68"/>
                  </a:lnTo>
                  <a:lnTo>
                    <a:pt x="38" y="68"/>
                  </a:lnTo>
                  <a:lnTo>
                    <a:pt x="15" y="54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92" name="Freeform 94"/>
            <p:cNvSpPr>
              <a:spLocks/>
            </p:cNvSpPr>
            <p:nvPr/>
          </p:nvSpPr>
          <p:spPr bwMode="auto">
            <a:xfrm>
              <a:off x="3823" y="1871"/>
              <a:ext cx="40" cy="43"/>
            </a:xfrm>
            <a:custGeom>
              <a:avLst/>
              <a:gdLst>
                <a:gd name="T0" fmla="*/ 0 w 46"/>
                <a:gd name="T1" fmla="*/ 19 h 46"/>
                <a:gd name="T2" fmla="*/ 3 w 46"/>
                <a:gd name="T3" fmla="*/ 19 h 46"/>
                <a:gd name="T4" fmla="*/ 7 w 46"/>
                <a:gd name="T5" fmla="*/ 19 h 46"/>
                <a:gd name="T6" fmla="*/ 3 w 46"/>
                <a:gd name="T7" fmla="*/ 0 h 46"/>
                <a:gd name="T8" fmla="*/ 0 w 46"/>
                <a:gd name="T9" fmla="*/ 19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46"/>
                <a:gd name="T17" fmla="*/ 46 w 46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46">
                  <a:moveTo>
                    <a:pt x="0" y="46"/>
                  </a:moveTo>
                  <a:lnTo>
                    <a:pt x="15" y="46"/>
                  </a:lnTo>
                  <a:lnTo>
                    <a:pt x="46" y="46"/>
                  </a:lnTo>
                  <a:lnTo>
                    <a:pt x="15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93" name="Freeform 95"/>
            <p:cNvSpPr>
              <a:spLocks/>
            </p:cNvSpPr>
            <p:nvPr/>
          </p:nvSpPr>
          <p:spPr bwMode="auto">
            <a:xfrm>
              <a:off x="2664" y="1708"/>
              <a:ext cx="236" cy="199"/>
            </a:xfrm>
            <a:custGeom>
              <a:avLst/>
              <a:gdLst>
                <a:gd name="T0" fmla="*/ 38 w 271"/>
                <a:gd name="T1" fmla="*/ 13 h 212"/>
                <a:gd name="T2" fmla="*/ 37 w 271"/>
                <a:gd name="T3" fmla="*/ 8 h 212"/>
                <a:gd name="T4" fmla="*/ 34 w 271"/>
                <a:gd name="T5" fmla="*/ 8 h 212"/>
                <a:gd name="T6" fmla="*/ 28 w 271"/>
                <a:gd name="T7" fmla="*/ 8 h 212"/>
                <a:gd name="T8" fmla="*/ 26 w 271"/>
                <a:gd name="T9" fmla="*/ 0 h 212"/>
                <a:gd name="T10" fmla="*/ 24 w 271"/>
                <a:gd name="T11" fmla="*/ 0 h 212"/>
                <a:gd name="T12" fmla="*/ 22 w 271"/>
                <a:gd name="T13" fmla="*/ 19 h 212"/>
                <a:gd name="T14" fmla="*/ 17 w 271"/>
                <a:gd name="T15" fmla="*/ 30 h 212"/>
                <a:gd name="T16" fmla="*/ 14 w 271"/>
                <a:gd name="T17" fmla="*/ 35 h 212"/>
                <a:gd name="T18" fmla="*/ 12 w 271"/>
                <a:gd name="T19" fmla="*/ 47 h 212"/>
                <a:gd name="T20" fmla="*/ 12 w 271"/>
                <a:gd name="T21" fmla="*/ 59 h 212"/>
                <a:gd name="T22" fmla="*/ 10 w 271"/>
                <a:gd name="T23" fmla="*/ 70 h 212"/>
                <a:gd name="T24" fmla="*/ 6 w 271"/>
                <a:gd name="T25" fmla="*/ 80 h 212"/>
                <a:gd name="T26" fmla="*/ 0 w 271"/>
                <a:gd name="T27" fmla="*/ 88 h 212"/>
                <a:gd name="T28" fmla="*/ 14 w 271"/>
                <a:gd name="T29" fmla="*/ 88 h 212"/>
                <a:gd name="T30" fmla="*/ 14 w 271"/>
                <a:gd name="T31" fmla="*/ 75 h 212"/>
                <a:gd name="T32" fmla="*/ 17 w 271"/>
                <a:gd name="T33" fmla="*/ 70 h 212"/>
                <a:gd name="T34" fmla="*/ 26 w 271"/>
                <a:gd name="T35" fmla="*/ 65 h 212"/>
                <a:gd name="T36" fmla="*/ 30 w 271"/>
                <a:gd name="T37" fmla="*/ 54 h 212"/>
                <a:gd name="T38" fmla="*/ 30 w 271"/>
                <a:gd name="T39" fmla="*/ 47 h 212"/>
                <a:gd name="T40" fmla="*/ 38 w 271"/>
                <a:gd name="T41" fmla="*/ 40 h 212"/>
                <a:gd name="T42" fmla="*/ 38 w 271"/>
                <a:gd name="T43" fmla="*/ 13 h 2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1"/>
                <a:gd name="T67" fmla="*/ 0 h 212"/>
                <a:gd name="T68" fmla="*/ 271 w 271"/>
                <a:gd name="T69" fmla="*/ 212 h 2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1" h="212">
                  <a:moveTo>
                    <a:pt x="271" y="31"/>
                  </a:moveTo>
                  <a:lnTo>
                    <a:pt x="254" y="12"/>
                  </a:lnTo>
                  <a:lnTo>
                    <a:pt x="242" y="12"/>
                  </a:lnTo>
                  <a:lnTo>
                    <a:pt x="194" y="12"/>
                  </a:lnTo>
                  <a:lnTo>
                    <a:pt x="183" y="0"/>
                  </a:lnTo>
                  <a:lnTo>
                    <a:pt x="171" y="0"/>
                  </a:lnTo>
                  <a:lnTo>
                    <a:pt x="154" y="43"/>
                  </a:lnTo>
                  <a:lnTo>
                    <a:pt x="116" y="71"/>
                  </a:lnTo>
                  <a:lnTo>
                    <a:pt x="94" y="83"/>
                  </a:lnTo>
                  <a:lnTo>
                    <a:pt x="83" y="112"/>
                  </a:lnTo>
                  <a:lnTo>
                    <a:pt x="83" y="143"/>
                  </a:lnTo>
                  <a:lnTo>
                    <a:pt x="71" y="171"/>
                  </a:lnTo>
                  <a:lnTo>
                    <a:pt x="43" y="194"/>
                  </a:lnTo>
                  <a:lnTo>
                    <a:pt x="0" y="212"/>
                  </a:lnTo>
                  <a:lnTo>
                    <a:pt x="94" y="212"/>
                  </a:lnTo>
                  <a:lnTo>
                    <a:pt x="94" y="183"/>
                  </a:lnTo>
                  <a:lnTo>
                    <a:pt x="116" y="171"/>
                  </a:lnTo>
                  <a:lnTo>
                    <a:pt x="183" y="154"/>
                  </a:lnTo>
                  <a:lnTo>
                    <a:pt x="213" y="131"/>
                  </a:lnTo>
                  <a:lnTo>
                    <a:pt x="213" y="112"/>
                  </a:lnTo>
                  <a:lnTo>
                    <a:pt x="271" y="98"/>
                  </a:lnTo>
                  <a:lnTo>
                    <a:pt x="271" y="31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94" name="Freeform 96"/>
            <p:cNvSpPr>
              <a:spLocks/>
            </p:cNvSpPr>
            <p:nvPr/>
          </p:nvSpPr>
          <p:spPr bwMode="auto">
            <a:xfrm>
              <a:off x="2577" y="2254"/>
              <a:ext cx="61" cy="43"/>
            </a:xfrm>
            <a:custGeom>
              <a:avLst/>
              <a:gdLst>
                <a:gd name="T0" fmla="*/ 0 w 71"/>
                <a:gd name="T1" fmla="*/ 19 h 46"/>
                <a:gd name="T2" fmla="*/ 0 w 71"/>
                <a:gd name="T3" fmla="*/ 10 h 46"/>
                <a:gd name="T4" fmla="*/ 3 w 71"/>
                <a:gd name="T5" fmla="*/ 0 h 46"/>
                <a:gd name="T6" fmla="*/ 8 w 71"/>
                <a:gd name="T7" fmla="*/ 10 h 46"/>
                <a:gd name="T8" fmla="*/ 6 w 71"/>
                <a:gd name="T9" fmla="*/ 19 h 46"/>
                <a:gd name="T10" fmla="*/ 3 w 71"/>
                <a:gd name="T11" fmla="*/ 10 h 46"/>
                <a:gd name="T12" fmla="*/ 0 w 71"/>
                <a:gd name="T13" fmla="*/ 1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46"/>
                <a:gd name="T23" fmla="*/ 71 w 71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46">
                  <a:moveTo>
                    <a:pt x="0" y="46"/>
                  </a:moveTo>
                  <a:lnTo>
                    <a:pt x="0" y="25"/>
                  </a:lnTo>
                  <a:lnTo>
                    <a:pt x="23" y="0"/>
                  </a:lnTo>
                  <a:lnTo>
                    <a:pt x="71" y="25"/>
                  </a:lnTo>
                  <a:lnTo>
                    <a:pt x="53" y="46"/>
                  </a:lnTo>
                  <a:lnTo>
                    <a:pt x="23" y="25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95" name="Freeform 97"/>
            <p:cNvSpPr>
              <a:spLocks/>
            </p:cNvSpPr>
            <p:nvPr/>
          </p:nvSpPr>
          <p:spPr bwMode="auto">
            <a:xfrm>
              <a:off x="2577" y="2295"/>
              <a:ext cx="61" cy="43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0 h 46"/>
                <a:gd name="T4" fmla="*/ 3 w 71"/>
                <a:gd name="T5" fmla="*/ 7 h 46"/>
                <a:gd name="T6" fmla="*/ 3 w 71"/>
                <a:gd name="T7" fmla="*/ 7 h 46"/>
                <a:gd name="T8" fmla="*/ 3 w 71"/>
                <a:gd name="T9" fmla="*/ 19 h 46"/>
                <a:gd name="T10" fmla="*/ 5 w 71"/>
                <a:gd name="T11" fmla="*/ 19 h 46"/>
                <a:gd name="T12" fmla="*/ 5 w 71"/>
                <a:gd name="T13" fmla="*/ 13 h 46"/>
                <a:gd name="T14" fmla="*/ 8 w 71"/>
                <a:gd name="T15" fmla="*/ 13 h 46"/>
                <a:gd name="T16" fmla="*/ 8 w 7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46"/>
                <a:gd name="T29" fmla="*/ 71 w 71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46">
                  <a:moveTo>
                    <a:pt x="71" y="0"/>
                  </a:moveTo>
                  <a:lnTo>
                    <a:pt x="0" y="0"/>
                  </a:lnTo>
                  <a:lnTo>
                    <a:pt x="11" y="14"/>
                  </a:lnTo>
                  <a:lnTo>
                    <a:pt x="23" y="14"/>
                  </a:lnTo>
                  <a:lnTo>
                    <a:pt x="23" y="46"/>
                  </a:lnTo>
                  <a:lnTo>
                    <a:pt x="42" y="46"/>
                  </a:lnTo>
                  <a:lnTo>
                    <a:pt x="42" y="31"/>
                  </a:lnTo>
                  <a:lnTo>
                    <a:pt x="71" y="3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96" name="Freeform 98"/>
            <p:cNvSpPr>
              <a:spLocks/>
            </p:cNvSpPr>
            <p:nvPr/>
          </p:nvSpPr>
          <p:spPr bwMode="auto">
            <a:xfrm>
              <a:off x="2638" y="2364"/>
              <a:ext cx="63" cy="77"/>
            </a:xfrm>
            <a:custGeom>
              <a:avLst/>
              <a:gdLst>
                <a:gd name="T0" fmla="*/ 0 w 71"/>
                <a:gd name="T1" fmla="*/ 6 h 83"/>
                <a:gd name="T2" fmla="*/ 4 w 71"/>
                <a:gd name="T3" fmla="*/ 0 h 83"/>
                <a:gd name="T4" fmla="*/ 10 w 71"/>
                <a:gd name="T5" fmla="*/ 0 h 83"/>
                <a:gd name="T6" fmla="*/ 14 w 71"/>
                <a:gd name="T7" fmla="*/ 9 h 83"/>
                <a:gd name="T8" fmla="*/ 14 w 71"/>
                <a:gd name="T9" fmla="*/ 14 h 83"/>
                <a:gd name="T10" fmla="*/ 8 w 71"/>
                <a:gd name="T11" fmla="*/ 29 h 83"/>
                <a:gd name="T12" fmla="*/ 4 w 71"/>
                <a:gd name="T13" fmla="*/ 19 h 83"/>
                <a:gd name="T14" fmla="*/ 0 w 71"/>
                <a:gd name="T15" fmla="*/ 6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83"/>
                <a:gd name="T26" fmla="*/ 71 w 71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83">
                  <a:moveTo>
                    <a:pt x="0" y="12"/>
                  </a:moveTo>
                  <a:lnTo>
                    <a:pt x="26" y="0"/>
                  </a:lnTo>
                  <a:lnTo>
                    <a:pt x="53" y="0"/>
                  </a:lnTo>
                  <a:lnTo>
                    <a:pt x="71" y="27"/>
                  </a:lnTo>
                  <a:lnTo>
                    <a:pt x="71" y="39"/>
                  </a:lnTo>
                  <a:lnTo>
                    <a:pt x="38" y="83"/>
                  </a:lnTo>
                  <a:lnTo>
                    <a:pt x="11" y="5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97" name="Freeform 99"/>
            <p:cNvSpPr>
              <a:spLocks/>
            </p:cNvSpPr>
            <p:nvPr/>
          </p:nvSpPr>
          <p:spPr bwMode="auto">
            <a:xfrm>
              <a:off x="3523" y="2665"/>
              <a:ext cx="41" cy="56"/>
            </a:xfrm>
            <a:custGeom>
              <a:avLst/>
              <a:gdLst>
                <a:gd name="T0" fmla="*/ 0 w 46"/>
                <a:gd name="T1" fmla="*/ 9 h 59"/>
                <a:gd name="T2" fmla="*/ 4 w 46"/>
                <a:gd name="T3" fmla="*/ 13 h 59"/>
                <a:gd name="T4" fmla="*/ 4 w 46"/>
                <a:gd name="T5" fmla="*/ 28 h 59"/>
                <a:gd name="T6" fmla="*/ 10 w 46"/>
                <a:gd name="T7" fmla="*/ 13 h 59"/>
                <a:gd name="T8" fmla="*/ 10 w 46"/>
                <a:gd name="T9" fmla="*/ 0 h 59"/>
                <a:gd name="T10" fmla="*/ 0 w 46"/>
                <a:gd name="T11" fmla="*/ 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59"/>
                <a:gd name="T20" fmla="*/ 46 w 46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59">
                  <a:moveTo>
                    <a:pt x="0" y="15"/>
                  </a:moveTo>
                  <a:lnTo>
                    <a:pt x="19" y="27"/>
                  </a:lnTo>
                  <a:lnTo>
                    <a:pt x="19" y="59"/>
                  </a:lnTo>
                  <a:lnTo>
                    <a:pt x="46" y="27"/>
                  </a:lnTo>
                  <a:lnTo>
                    <a:pt x="4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98" name="Freeform 100"/>
            <p:cNvSpPr>
              <a:spLocks/>
            </p:cNvSpPr>
            <p:nvPr/>
          </p:nvSpPr>
          <p:spPr bwMode="auto">
            <a:xfrm>
              <a:off x="3325" y="3065"/>
              <a:ext cx="197" cy="222"/>
            </a:xfrm>
            <a:custGeom>
              <a:avLst/>
              <a:gdLst>
                <a:gd name="T0" fmla="*/ 18 w 226"/>
                <a:gd name="T1" fmla="*/ 0 h 238"/>
                <a:gd name="T2" fmla="*/ 15 w 226"/>
                <a:gd name="T3" fmla="*/ 0 h 238"/>
                <a:gd name="T4" fmla="*/ 13 w 226"/>
                <a:gd name="T5" fmla="*/ 7 h 238"/>
                <a:gd name="T6" fmla="*/ 13 w 226"/>
                <a:gd name="T7" fmla="*/ 0 h 238"/>
                <a:gd name="T8" fmla="*/ 3 w 226"/>
                <a:gd name="T9" fmla="*/ 7 h 238"/>
                <a:gd name="T10" fmla="*/ 3 w 226"/>
                <a:gd name="T11" fmla="*/ 37 h 238"/>
                <a:gd name="T12" fmla="*/ 0 w 226"/>
                <a:gd name="T13" fmla="*/ 43 h 238"/>
                <a:gd name="T14" fmla="*/ 0 w 226"/>
                <a:gd name="T15" fmla="*/ 70 h 238"/>
                <a:gd name="T16" fmla="*/ 3 w 226"/>
                <a:gd name="T17" fmla="*/ 75 h 238"/>
                <a:gd name="T18" fmla="*/ 3 w 226"/>
                <a:gd name="T19" fmla="*/ 85 h 238"/>
                <a:gd name="T20" fmla="*/ 3 w 226"/>
                <a:gd name="T21" fmla="*/ 90 h 238"/>
                <a:gd name="T22" fmla="*/ 8 w 226"/>
                <a:gd name="T23" fmla="*/ 85 h 238"/>
                <a:gd name="T24" fmla="*/ 13 w 226"/>
                <a:gd name="T25" fmla="*/ 75 h 238"/>
                <a:gd name="T26" fmla="*/ 17 w 226"/>
                <a:gd name="T27" fmla="*/ 75 h 238"/>
                <a:gd name="T28" fmla="*/ 18 w 226"/>
                <a:gd name="T29" fmla="*/ 75 h 238"/>
                <a:gd name="T30" fmla="*/ 27 w 226"/>
                <a:gd name="T31" fmla="*/ 54 h 238"/>
                <a:gd name="T32" fmla="*/ 33 w 226"/>
                <a:gd name="T33" fmla="*/ 43 h 238"/>
                <a:gd name="T34" fmla="*/ 29 w 226"/>
                <a:gd name="T35" fmla="*/ 37 h 238"/>
                <a:gd name="T36" fmla="*/ 27 w 226"/>
                <a:gd name="T37" fmla="*/ 25 h 238"/>
                <a:gd name="T38" fmla="*/ 23 w 226"/>
                <a:gd name="T39" fmla="*/ 17 h 238"/>
                <a:gd name="T40" fmla="*/ 18 w 226"/>
                <a:gd name="T41" fmla="*/ 0 h 2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238"/>
                <a:gd name="T65" fmla="*/ 226 w 226"/>
                <a:gd name="T66" fmla="*/ 238 h 2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238">
                  <a:moveTo>
                    <a:pt x="126" y="0"/>
                  </a:moveTo>
                  <a:lnTo>
                    <a:pt x="98" y="0"/>
                  </a:lnTo>
                  <a:lnTo>
                    <a:pt x="86" y="16"/>
                  </a:lnTo>
                  <a:lnTo>
                    <a:pt x="86" y="0"/>
                  </a:lnTo>
                  <a:lnTo>
                    <a:pt x="27" y="16"/>
                  </a:lnTo>
                  <a:lnTo>
                    <a:pt x="27" y="98"/>
                  </a:lnTo>
                  <a:lnTo>
                    <a:pt x="0" y="113"/>
                  </a:lnTo>
                  <a:lnTo>
                    <a:pt x="0" y="186"/>
                  </a:lnTo>
                  <a:lnTo>
                    <a:pt x="27" y="198"/>
                  </a:lnTo>
                  <a:lnTo>
                    <a:pt x="15" y="225"/>
                  </a:lnTo>
                  <a:lnTo>
                    <a:pt x="27" y="238"/>
                  </a:lnTo>
                  <a:lnTo>
                    <a:pt x="54" y="225"/>
                  </a:lnTo>
                  <a:lnTo>
                    <a:pt x="86" y="198"/>
                  </a:lnTo>
                  <a:lnTo>
                    <a:pt x="115" y="198"/>
                  </a:lnTo>
                  <a:lnTo>
                    <a:pt x="126" y="198"/>
                  </a:lnTo>
                  <a:lnTo>
                    <a:pt x="186" y="142"/>
                  </a:lnTo>
                  <a:lnTo>
                    <a:pt x="226" y="113"/>
                  </a:lnTo>
                  <a:lnTo>
                    <a:pt x="198" y="98"/>
                  </a:lnTo>
                  <a:lnTo>
                    <a:pt x="186" y="67"/>
                  </a:lnTo>
                  <a:lnTo>
                    <a:pt x="157" y="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99" name="Freeform 101"/>
            <p:cNvSpPr>
              <a:spLocks/>
            </p:cNvSpPr>
            <p:nvPr/>
          </p:nvSpPr>
          <p:spPr bwMode="auto">
            <a:xfrm>
              <a:off x="5998" y="1030"/>
              <a:ext cx="63" cy="43"/>
            </a:xfrm>
            <a:custGeom>
              <a:avLst/>
              <a:gdLst>
                <a:gd name="T0" fmla="*/ 0 w 71"/>
                <a:gd name="T1" fmla="*/ 0 h 46"/>
                <a:gd name="T2" fmla="*/ 14 w 71"/>
                <a:gd name="T3" fmla="*/ 19 h 46"/>
                <a:gd name="T4" fmla="*/ 11 w 71"/>
                <a:gd name="T5" fmla="*/ 19 h 46"/>
                <a:gd name="T6" fmla="*/ 4 w 71"/>
                <a:gd name="T7" fmla="*/ 19 h 46"/>
                <a:gd name="T8" fmla="*/ 0 w 71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46"/>
                <a:gd name="T17" fmla="*/ 71 w 71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46">
                  <a:moveTo>
                    <a:pt x="0" y="0"/>
                  </a:moveTo>
                  <a:lnTo>
                    <a:pt x="71" y="46"/>
                  </a:lnTo>
                  <a:lnTo>
                    <a:pt x="58" y="46"/>
                  </a:lnTo>
                  <a:lnTo>
                    <a:pt x="12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00" name="Freeform 102"/>
            <p:cNvSpPr>
              <a:spLocks/>
            </p:cNvSpPr>
            <p:nvPr/>
          </p:nvSpPr>
          <p:spPr bwMode="auto">
            <a:xfrm>
              <a:off x="4574" y="2364"/>
              <a:ext cx="49" cy="94"/>
            </a:xfrm>
            <a:custGeom>
              <a:avLst/>
              <a:gdLst>
                <a:gd name="T0" fmla="*/ 0 w 56"/>
                <a:gd name="T1" fmla="*/ 24 h 100"/>
                <a:gd name="T2" fmla="*/ 4 w 56"/>
                <a:gd name="T3" fmla="*/ 8 h 100"/>
                <a:gd name="T4" fmla="*/ 4 w 56"/>
                <a:gd name="T5" fmla="*/ 0 h 100"/>
                <a:gd name="T6" fmla="*/ 4 w 56"/>
                <a:gd name="T7" fmla="*/ 8 h 100"/>
                <a:gd name="T8" fmla="*/ 9 w 56"/>
                <a:gd name="T9" fmla="*/ 24 h 100"/>
                <a:gd name="T10" fmla="*/ 9 w 56"/>
                <a:gd name="T11" fmla="*/ 42 h 100"/>
                <a:gd name="T12" fmla="*/ 6 w 56"/>
                <a:gd name="T13" fmla="*/ 42 h 100"/>
                <a:gd name="T14" fmla="*/ 4 w 56"/>
                <a:gd name="T15" fmla="*/ 42 h 100"/>
                <a:gd name="T16" fmla="*/ 0 w 56"/>
                <a:gd name="T17" fmla="*/ 24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100"/>
                <a:gd name="T29" fmla="*/ 56 w 56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100">
                  <a:moveTo>
                    <a:pt x="0" y="56"/>
                  </a:moveTo>
                  <a:lnTo>
                    <a:pt x="12" y="12"/>
                  </a:lnTo>
                  <a:lnTo>
                    <a:pt x="12" y="0"/>
                  </a:lnTo>
                  <a:lnTo>
                    <a:pt x="27" y="12"/>
                  </a:lnTo>
                  <a:lnTo>
                    <a:pt x="56" y="56"/>
                  </a:lnTo>
                  <a:lnTo>
                    <a:pt x="56" y="100"/>
                  </a:lnTo>
                  <a:lnTo>
                    <a:pt x="38" y="100"/>
                  </a:lnTo>
                  <a:lnTo>
                    <a:pt x="12" y="10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01" name="Freeform 103"/>
            <p:cNvSpPr>
              <a:spLocks/>
            </p:cNvSpPr>
            <p:nvPr/>
          </p:nvSpPr>
          <p:spPr bwMode="auto">
            <a:xfrm>
              <a:off x="5148" y="2108"/>
              <a:ext cx="49" cy="43"/>
            </a:xfrm>
            <a:custGeom>
              <a:avLst/>
              <a:gdLst>
                <a:gd name="T0" fmla="*/ 0 w 55"/>
                <a:gd name="T1" fmla="*/ 7 h 46"/>
                <a:gd name="T2" fmla="*/ 6 w 55"/>
                <a:gd name="T3" fmla="*/ 0 h 46"/>
                <a:gd name="T4" fmla="*/ 11 w 55"/>
                <a:gd name="T5" fmla="*/ 0 h 46"/>
                <a:gd name="T6" fmla="*/ 11 w 55"/>
                <a:gd name="T7" fmla="*/ 12 h 46"/>
                <a:gd name="T8" fmla="*/ 6 w 55"/>
                <a:gd name="T9" fmla="*/ 19 h 46"/>
                <a:gd name="T10" fmla="*/ 4 w 55"/>
                <a:gd name="T11" fmla="*/ 19 h 46"/>
                <a:gd name="T12" fmla="*/ 0 w 55"/>
                <a:gd name="T13" fmla="*/ 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46"/>
                <a:gd name="T23" fmla="*/ 55 w 55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46">
                  <a:moveTo>
                    <a:pt x="0" y="13"/>
                  </a:moveTo>
                  <a:lnTo>
                    <a:pt x="30" y="0"/>
                  </a:lnTo>
                  <a:lnTo>
                    <a:pt x="55" y="0"/>
                  </a:lnTo>
                  <a:lnTo>
                    <a:pt x="55" y="30"/>
                  </a:lnTo>
                  <a:lnTo>
                    <a:pt x="30" y="46"/>
                  </a:lnTo>
                  <a:lnTo>
                    <a:pt x="11" y="4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02" name="Freeform 104"/>
            <p:cNvSpPr>
              <a:spLocks/>
            </p:cNvSpPr>
            <p:nvPr/>
          </p:nvSpPr>
          <p:spPr bwMode="auto">
            <a:xfrm>
              <a:off x="5500" y="1763"/>
              <a:ext cx="45" cy="69"/>
            </a:xfrm>
            <a:custGeom>
              <a:avLst/>
              <a:gdLst>
                <a:gd name="T0" fmla="*/ 0 w 52"/>
                <a:gd name="T1" fmla="*/ 6 h 75"/>
                <a:gd name="T2" fmla="*/ 3 w 52"/>
                <a:gd name="T3" fmla="*/ 0 h 75"/>
                <a:gd name="T4" fmla="*/ 5 w 52"/>
                <a:gd name="T5" fmla="*/ 0 h 75"/>
                <a:gd name="T6" fmla="*/ 7 w 52"/>
                <a:gd name="T7" fmla="*/ 8 h 75"/>
                <a:gd name="T8" fmla="*/ 7 w 52"/>
                <a:gd name="T9" fmla="*/ 17 h 75"/>
                <a:gd name="T10" fmla="*/ 5 w 52"/>
                <a:gd name="T11" fmla="*/ 23 h 75"/>
                <a:gd name="T12" fmla="*/ 3 w 52"/>
                <a:gd name="T13" fmla="*/ 23 h 75"/>
                <a:gd name="T14" fmla="*/ 3 w 52"/>
                <a:gd name="T15" fmla="*/ 8 h 75"/>
                <a:gd name="T16" fmla="*/ 3 w 52"/>
                <a:gd name="T17" fmla="*/ 6 h 75"/>
                <a:gd name="T18" fmla="*/ 3 w 52"/>
                <a:gd name="T19" fmla="*/ 8 h 75"/>
                <a:gd name="T20" fmla="*/ 0 w 52"/>
                <a:gd name="T21" fmla="*/ 6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75"/>
                <a:gd name="T35" fmla="*/ 52 w 52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75">
                  <a:moveTo>
                    <a:pt x="0" y="15"/>
                  </a:moveTo>
                  <a:lnTo>
                    <a:pt x="11" y="0"/>
                  </a:lnTo>
                  <a:lnTo>
                    <a:pt x="38" y="0"/>
                  </a:lnTo>
                  <a:lnTo>
                    <a:pt x="52" y="27"/>
                  </a:lnTo>
                  <a:lnTo>
                    <a:pt x="52" y="54"/>
                  </a:lnTo>
                  <a:lnTo>
                    <a:pt x="38" y="75"/>
                  </a:lnTo>
                  <a:lnTo>
                    <a:pt x="27" y="75"/>
                  </a:lnTo>
                  <a:lnTo>
                    <a:pt x="27" y="27"/>
                  </a:lnTo>
                  <a:lnTo>
                    <a:pt x="11" y="15"/>
                  </a:lnTo>
                  <a:lnTo>
                    <a:pt x="11" y="2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03" name="Freeform 105"/>
            <p:cNvSpPr>
              <a:spLocks/>
            </p:cNvSpPr>
            <p:nvPr/>
          </p:nvSpPr>
          <p:spPr bwMode="auto">
            <a:xfrm>
              <a:off x="5547" y="1750"/>
              <a:ext cx="52" cy="43"/>
            </a:xfrm>
            <a:custGeom>
              <a:avLst/>
              <a:gdLst>
                <a:gd name="T0" fmla="*/ 0 w 59"/>
                <a:gd name="T1" fmla="*/ 12 h 46"/>
                <a:gd name="T2" fmla="*/ 4 w 59"/>
                <a:gd name="T3" fmla="*/ 0 h 46"/>
                <a:gd name="T4" fmla="*/ 5 w 59"/>
                <a:gd name="T5" fmla="*/ 7 h 46"/>
                <a:gd name="T6" fmla="*/ 5 w 59"/>
                <a:gd name="T7" fmla="*/ 0 h 46"/>
                <a:gd name="T8" fmla="*/ 8 w 59"/>
                <a:gd name="T9" fmla="*/ 0 h 46"/>
                <a:gd name="T10" fmla="*/ 10 w 59"/>
                <a:gd name="T11" fmla="*/ 7 h 46"/>
                <a:gd name="T12" fmla="*/ 8 w 59"/>
                <a:gd name="T13" fmla="*/ 12 h 46"/>
                <a:gd name="T14" fmla="*/ 5 w 59"/>
                <a:gd name="T15" fmla="*/ 7 h 46"/>
                <a:gd name="T16" fmla="*/ 5 w 59"/>
                <a:gd name="T17" fmla="*/ 12 h 46"/>
                <a:gd name="T18" fmla="*/ 5 w 59"/>
                <a:gd name="T19" fmla="*/ 19 h 46"/>
                <a:gd name="T20" fmla="*/ 0 w 59"/>
                <a:gd name="T21" fmla="*/ 12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46"/>
                <a:gd name="T35" fmla="*/ 59 w 59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46">
                  <a:moveTo>
                    <a:pt x="0" y="30"/>
                  </a:moveTo>
                  <a:lnTo>
                    <a:pt x="15" y="0"/>
                  </a:lnTo>
                  <a:lnTo>
                    <a:pt x="30" y="1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59" y="13"/>
                  </a:lnTo>
                  <a:lnTo>
                    <a:pt x="46" y="30"/>
                  </a:lnTo>
                  <a:lnTo>
                    <a:pt x="30" y="13"/>
                  </a:lnTo>
                  <a:lnTo>
                    <a:pt x="30" y="30"/>
                  </a:lnTo>
                  <a:lnTo>
                    <a:pt x="30" y="4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04" name="Freeform 106"/>
            <p:cNvSpPr>
              <a:spLocks/>
            </p:cNvSpPr>
            <p:nvPr/>
          </p:nvSpPr>
          <p:spPr bwMode="auto">
            <a:xfrm>
              <a:off x="5512" y="1563"/>
              <a:ext cx="186" cy="213"/>
            </a:xfrm>
            <a:custGeom>
              <a:avLst/>
              <a:gdLst>
                <a:gd name="T0" fmla="*/ 0 w 215"/>
                <a:gd name="T1" fmla="*/ 86 h 226"/>
                <a:gd name="T2" fmla="*/ 3 w 215"/>
                <a:gd name="T3" fmla="*/ 72 h 226"/>
                <a:gd name="T4" fmla="*/ 11 w 215"/>
                <a:gd name="T5" fmla="*/ 67 h 226"/>
                <a:gd name="T6" fmla="*/ 13 w 215"/>
                <a:gd name="T7" fmla="*/ 72 h 226"/>
                <a:gd name="T8" fmla="*/ 13 w 215"/>
                <a:gd name="T9" fmla="*/ 67 h 226"/>
                <a:gd name="T10" fmla="*/ 13 w 215"/>
                <a:gd name="T11" fmla="*/ 50 h 226"/>
                <a:gd name="T12" fmla="*/ 15 w 215"/>
                <a:gd name="T13" fmla="*/ 50 h 226"/>
                <a:gd name="T14" fmla="*/ 15 w 215"/>
                <a:gd name="T15" fmla="*/ 56 h 226"/>
                <a:gd name="T16" fmla="*/ 18 w 215"/>
                <a:gd name="T17" fmla="*/ 50 h 226"/>
                <a:gd name="T18" fmla="*/ 18 w 215"/>
                <a:gd name="T19" fmla="*/ 29 h 226"/>
                <a:gd name="T20" fmla="*/ 16 w 215"/>
                <a:gd name="T21" fmla="*/ 8 h 226"/>
                <a:gd name="T22" fmla="*/ 18 w 215"/>
                <a:gd name="T23" fmla="*/ 8 h 226"/>
                <a:gd name="T24" fmla="*/ 16 w 215"/>
                <a:gd name="T25" fmla="*/ 0 h 226"/>
                <a:gd name="T26" fmla="*/ 18 w 215"/>
                <a:gd name="T27" fmla="*/ 8 h 226"/>
                <a:gd name="T28" fmla="*/ 25 w 215"/>
                <a:gd name="T29" fmla="*/ 29 h 226"/>
                <a:gd name="T30" fmla="*/ 26 w 215"/>
                <a:gd name="T31" fmla="*/ 36 h 226"/>
                <a:gd name="T32" fmla="*/ 25 w 215"/>
                <a:gd name="T33" fmla="*/ 36 h 226"/>
                <a:gd name="T34" fmla="*/ 25 w 215"/>
                <a:gd name="T35" fmla="*/ 42 h 226"/>
                <a:gd name="T36" fmla="*/ 28 w 215"/>
                <a:gd name="T37" fmla="*/ 67 h 226"/>
                <a:gd name="T38" fmla="*/ 28 w 215"/>
                <a:gd name="T39" fmla="*/ 72 h 226"/>
                <a:gd name="T40" fmla="*/ 26 w 215"/>
                <a:gd name="T41" fmla="*/ 81 h 226"/>
                <a:gd name="T42" fmla="*/ 25 w 215"/>
                <a:gd name="T43" fmla="*/ 72 h 226"/>
                <a:gd name="T44" fmla="*/ 25 w 215"/>
                <a:gd name="T45" fmla="*/ 81 h 226"/>
                <a:gd name="T46" fmla="*/ 22 w 215"/>
                <a:gd name="T47" fmla="*/ 72 h 226"/>
                <a:gd name="T48" fmla="*/ 21 w 215"/>
                <a:gd name="T49" fmla="*/ 81 h 226"/>
                <a:gd name="T50" fmla="*/ 18 w 215"/>
                <a:gd name="T51" fmla="*/ 81 h 226"/>
                <a:gd name="T52" fmla="*/ 16 w 215"/>
                <a:gd name="T53" fmla="*/ 81 h 226"/>
                <a:gd name="T54" fmla="*/ 18 w 215"/>
                <a:gd name="T55" fmla="*/ 86 h 226"/>
                <a:gd name="T56" fmla="*/ 16 w 215"/>
                <a:gd name="T57" fmla="*/ 98 h 226"/>
                <a:gd name="T58" fmla="*/ 13 w 215"/>
                <a:gd name="T59" fmla="*/ 91 h 226"/>
                <a:gd name="T60" fmla="*/ 13 w 215"/>
                <a:gd name="T61" fmla="*/ 81 h 226"/>
                <a:gd name="T62" fmla="*/ 11 w 215"/>
                <a:gd name="T63" fmla="*/ 81 h 226"/>
                <a:gd name="T64" fmla="*/ 5 w 215"/>
                <a:gd name="T65" fmla="*/ 86 h 226"/>
                <a:gd name="T66" fmla="*/ 3 w 215"/>
                <a:gd name="T67" fmla="*/ 91 h 226"/>
                <a:gd name="T68" fmla="*/ 3 w 215"/>
                <a:gd name="T69" fmla="*/ 91 h 226"/>
                <a:gd name="T70" fmla="*/ 0 w 215"/>
                <a:gd name="T71" fmla="*/ 86 h 2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5"/>
                <a:gd name="T109" fmla="*/ 0 h 226"/>
                <a:gd name="T110" fmla="*/ 215 w 215"/>
                <a:gd name="T111" fmla="*/ 226 h 2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5" h="226">
                  <a:moveTo>
                    <a:pt x="0" y="198"/>
                  </a:moveTo>
                  <a:lnTo>
                    <a:pt x="27" y="165"/>
                  </a:lnTo>
                  <a:lnTo>
                    <a:pt x="87" y="153"/>
                  </a:lnTo>
                  <a:lnTo>
                    <a:pt x="98" y="165"/>
                  </a:lnTo>
                  <a:lnTo>
                    <a:pt x="98" y="153"/>
                  </a:lnTo>
                  <a:lnTo>
                    <a:pt x="98" y="115"/>
                  </a:lnTo>
                  <a:lnTo>
                    <a:pt x="115" y="115"/>
                  </a:lnTo>
                  <a:lnTo>
                    <a:pt x="115" y="127"/>
                  </a:lnTo>
                  <a:lnTo>
                    <a:pt x="138" y="115"/>
                  </a:lnTo>
                  <a:lnTo>
                    <a:pt x="138" y="67"/>
                  </a:lnTo>
                  <a:lnTo>
                    <a:pt x="127" y="15"/>
                  </a:lnTo>
                  <a:lnTo>
                    <a:pt x="138" y="15"/>
                  </a:lnTo>
                  <a:lnTo>
                    <a:pt x="127" y="0"/>
                  </a:lnTo>
                  <a:lnTo>
                    <a:pt x="138" y="15"/>
                  </a:lnTo>
                  <a:lnTo>
                    <a:pt x="187" y="67"/>
                  </a:lnTo>
                  <a:lnTo>
                    <a:pt x="198" y="82"/>
                  </a:lnTo>
                  <a:lnTo>
                    <a:pt x="187" y="82"/>
                  </a:lnTo>
                  <a:lnTo>
                    <a:pt x="187" y="98"/>
                  </a:lnTo>
                  <a:lnTo>
                    <a:pt x="215" y="153"/>
                  </a:lnTo>
                  <a:lnTo>
                    <a:pt x="215" y="165"/>
                  </a:lnTo>
                  <a:lnTo>
                    <a:pt x="198" y="186"/>
                  </a:lnTo>
                  <a:lnTo>
                    <a:pt x="187" y="165"/>
                  </a:lnTo>
                  <a:lnTo>
                    <a:pt x="187" y="186"/>
                  </a:lnTo>
                  <a:lnTo>
                    <a:pt x="171" y="165"/>
                  </a:lnTo>
                  <a:lnTo>
                    <a:pt x="158" y="186"/>
                  </a:lnTo>
                  <a:lnTo>
                    <a:pt x="138" y="186"/>
                  </a:lnTo>
                  <a:lnTo>
                    <a:pt x="127" y="186"/>
                  </a:lnTo>
                  <a:lnTo>
                    <a:pt x="138" y="198"/>
                  </a:lnTo>
                  <a:lnTo>
                    <a:pt x="127" y="226"/>
                  </a:lnTo>
                  <a:lnTo>
                    <a:pt x="98" y="209"/>
                  </a:lnTo>
                  <a:lnTo>
                    <a:pt x="98" y="186"/>
                  </a:lnTo>
                  <a:lnTo>
                    <a:pt x="87" y="186"/>
                  </a:lnTo>
                  <a:lnTo>
                    <a:pt x="39" y="198"/>
                  </a:lnTo>
                  <a:lnTo>
                    <a:pt x="27" y="209"/>
                  </a:lnTo>
                  <a:lnTo>
                    <a:pt x="16" y="209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05" name="Freeform 107"/>
            <p:cNvSpPr>
              <a:spLocks/>
            </p:cNvSpPr>
            <p:nvPr/>
          </p:nvSpPr>
          <p:spPr bwMode="auto">
            <a:xfrm>
              <a:off x="5587" y="1467"/>
              <a:ext cx="110" cy="111"/>
            </a:xfrm>
            <a:custGeom>
              <a:avLst/>
              <a:gdLst>
                <a:gd name="T0" fmla="*/ 3 w 126"/>
                <a:gd name="T1" fmla="*/ 27 h 119"/>
                <a:gd name="T2" fmla="*/ 3 w 126"/>
                <a:gd name="T3" fmla="*/ 23 h 119"/>
                <a:gd name="T4" fmla="*/ 3 w 126"/>
                <a:gd name="T5" fmla="*/ 23 h 119"/>
                <a:gd name="T6" fmla="*/ 3 w 126"/>
                <a:gd name="T7" fmla="*/ 7 h 119"/>
                <a:gd name="T8" fmla="*/ 0 w 126"/>
                <a:gd name="T9" fmla="*/ 0 h 119"/>
                <a:gd name="T10" fmla="*/ 10 w 126"/>
                <a:gd name="T11" fmla="*/ 12 h 119"/>
                <a:gd name="T12" fmla="*/ 12 w 126"/>
                <a:gd name="T13" fmla="*/ 18 h 119"/>
                <a:gd name="T14" fmla="*/ 15 w 126"/>
                <a:gd name="T15" fmla="*/ 12 h 119"/>
                <a:gd name="T16" fmla="*/ 15 w 126"/>
                <a:gd name="T17" fmla="*/ 18 h 119"/>
                <a:gd name="T18" fmla="*/ 16 w 126"/>
                <a:gd name="T19" fmla="*/ 23 h 119"/>
                <a:gd name="T20" fmla="*/ 19 w 126"/>
                <a:gd name="T21" fmla="*/ 23 h 119"/>
                <a:gd name="T22" fmla="*/ 16 w 126"/>
                <a:gd name="T23" fmla="*/ 27 h 119"/>
                <a:gd name="T24" fmla="*/ 15 w 126"/>
                <a:gd name="T25" fmla="*/ 27 h 119"/>
                <a:gd name="T26" fmla="*/ 12 w 126"/>
                <a:gd name="T27" fmla="*/ 33 h 119"/>
                <a:gd name="T28" fmla="*/ 8 w 126"/>
                <a:gd name="T29" fmla="*/ 27 h 119"/>
                <a:gd name="T30" fmla="*/ 6 w 126"/>
                <a:gd name="T31" fmla="*/ 33 h 119"/>
                <a:gd name="T32" fmla="*/ 3 w 126"/>
                <a:gd name="T33" fmla="*/ 27 h 119"/>
                <a:gd name="T34" fmla="*/ 6 w 126"/>
                <a:gd name="T35" fmla="*/ 38 h 119"/>
                <a:gd name="T36" fmla="*/ 3 w 126"/>
                <a:gd name="T37" fmla="*/ 45 h 119"/>
                <a:gd name="T38" fmla="*/ 3 w 126"/>
                <a:gd name="T39" fmla="*/ 27 h 1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6"/>
                <a:gd name="T61" fmla="*/ 0 h 119"/>
                <a:gd name="T62" fmla="*/ 126 w 126"/>
                <a:gd name="T63" fmla="*/ 119 h 11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6" h="119">
                  <a:moveTo>
                    <a:pt x="11" y="71"/>
                  </a:moveTo>
                  <a:lnTo>
                    <a:pt x="11" y="60"/>
                  </a:lnTo>
                  <a:lnTo>
                    <a:pt x="27" y="60"/>
                  </a:lnTo>
                  <a:lnTo>
                    <a:pt x="11" y="19"/>
                  </a:lnTo>
                  <a:lnTo>
                    <a:pt x="0" y="0"/>
                  </a:lnTo>
                  <a:lnTo>
                    <a:pt x="71" y="31"/>
                  </a:lnTo>
                  <a:lnTo>
                    <a:pt x="82" y="46"/>
                  </a:lnTo>
                  <a:lnTo>
                    <a:pt x="98" y="31"/>
                  </a:lnTo>
                  <a:lnTo>
                    <a:pt x="98" y="46"/>
                  </a:lnTo>
                  <a:lnTo>
                    <a:pt x="109" y="60"/>
                  </a:lnTo>
                  <a:lnTo>
                    <a:pt x="126" y="60"/>
                  </a:lnTo>
                  <a:lnTo>
                    <a:pt x="109" y="71"/>
                  </a:lnTo>
                  <a:lnTo>
                    <a:pt x="98" y="71"/>
                  </a:lnTo>
                  <a:lnTo>
                    <a:pt x="82" y="87"/>
                  </a:lnTo>
                  <a:lnTo>
                    <a:pt x="50" y="71"/>
                  </a:lnTo>
                  <a:lnTo>
                    <a:pt x="38" y="87"/>
                  </a:lnTo>
                  <a:lnTo>
                    <a:pt x="27" y="71"/>
                  </a:lnTo>
                  <a:lnTo>
                    <a:pt x="38" y="102"/>
                  </a:lnTo>
                  <a:lnTo>
                    <a:pt x="27" y="119"/>
                  </a:lnTo>
                  <a:lnTo>
                    <a:pt x="11" y="71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06" name="Freeform 108"/>
            <p:cNvSpPr>
              <a:spLocks/>
            </p:cNvSpPr>
            <p:nvPr/>
          </p:nvSpPr>
          <p:spPr bwMode="auto">
            <a:xfrm>
              <a:off x="5634" y="873"/>
              <a:ext cx="51" cy="43"/>
            </a:xfrm>
            <a:custGeom>
              <a:avLst/>
              <a:gdLst>
                <a:gd name="T0" fmla="*/ 3 w 60"/>
                <a:gd name="T1" fmla="*/ 19 h 46"/>
                <a:gd name="T2" fmla="*/ 0 w 60"/>
                <a:gd name="T3" fmla="*/ 0 h 46"/>
                <a:gd name="T4" fmla="*/ 7 w 60"/>
                <a:gd name="T5" fmla="*/ 0 h 46"/>
                <a:gd name="T6" fmla="*/ 3 w 60"/>
                <a:gd name="T7" fmla="*/ 19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46"/>
                <a:gd name="T14" fmla="*/ 60 w 6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46">
                  <a:moveTo>
                    <a:pt x="20" y="4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20" y="4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07" name="Freeform 109"/>
            <p:cNvSpPr>
              <a:spLocks/>
            </p:cNvSpPr>
            <p:nvPr/>
          </p:nvSpPr>
          <p:spPr bwMode="auto">
            <a:xfrm>
              <a:off x="5010" y="817"/>
              <a:ext cx="51" cy="43"/>
            </a:xfrm>
            <a:custGeom>
              <a:avLst/>
              <a:gdLst>
                <a:gd name="T0" fmla="*/ 0 w 60"/>
                <a:gd name="T1" fmla="*/ 19 h 46"/>
                <a:gd name="T2" fmla="*/ 0 w 60"/>
                <a:gd name="T3" fmla="*/ 0 h 46"/>
                <a:gd name="T4" fmla="*/ 3 w 60"/>
                <a:gd name="T5" fmla="*/ 0 h 46"/>
                <a:gd name="T6" fmla="*/ 7 w 60"/>
                <a:gd name="T7" fmla="*/ 19 h 46"/>
                <a:gd name="T8" fmla="*/ 0 w 60"/>
                <a:gd name="T9" fmla="*/ 19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6"/>
                <a:gd name="T17" fmla="*/ 60 w 60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6">
                  <a:moveTo>
                    <a:pt x="0" y="46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6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08" name="Freeform 110"/>
            <p:cNvSpPr>
              <a:spLocks/>
            </p:cNvSpPr>
            <p:nvPr/>
          </p:nvSpPr>
          <p:spPr bwMode="auto">
            <a:xfrm>
              <a:off x="5038" y="795"/>
              <a:ext cx="75" cy="44"/>
            </a:xfrm>
            <a:custGeom>
              <a:avLst/>
              <a:gdLst>
                <a:gd name="T0" fmla="*/ 0 w 86"/>
                <a:gd name="T1" fmla="*/ 0 h 46"/>
                <a:gd name="T2" fmla="*/ 13 w 86"/>
                <a:gd name="T3" fmla="*/ 0 h 46"/>
                <a:gd name="T4" fmla="*/ 13 w 86"/>
                <a:gd name="T5" fmla="*/ 26 h 46"/>
                <a:gd name="T6" fmla="*/ 0 w 86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46"/>
                <a:gd name="T14" fmla="*/ 86 w 86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46">
                  <a:moveTo>
                    <a:pt x="0" y="0"/>
                  </a:moveTo>
                  <a:lnTo>
                    <a:pt x="86" y="0"/>
                  </a:lnTo>
                  <a:lnTo>
                    <a:pt x="86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09" name="Freeform 111"/>
            <p:cNvSpPr>
              <a:spLocks/>
            </p:cNvSpPr>
            <p:nvPr/>
          </p:nvSpPr>
          <p:spPr bwMode="auto">
            <a:xfrm>
              <a:off x="4898" y="780"/>
              <a:ext cx="128" cy="43"/>
            </a:xfrm>
            <a:custGeom>
              <a:avLst/>
              <a:gdLst>
                <a:gd name="T0" fmla="*/ 4 w 145"/>
                <a:gd name="T1" fmla="*/ 10 h 46"/>
                <a:gd name="T2" fmla="*/ 0 w 145"/>
                <a:gd name="T3" fmla="*/ 0 h 46"/>
                <a:gd name="T4" fmla="*/ 4 w 145"/>
                <a:gd name="T5" fmla="*/ 0 h 46"/>
                <a:gd name="T6" fmla="*/ 12 w 145"/>
                <a:gd name="T7" fmla="*/ 0 h 46"/>
                <a:gd name="T8" fmla="*/ 26 w 145"/>
                <a:gd name="T9" fmla="*/ 10 h 46"/>
                <a:gd name="T10" fmla="*/ 21 w 145"/>
                <a:gd name="T11" fmla="*/ 19 h 46"/>
                <a:gd name="T12" fmla="*/ 12 w 145"/>
                <a:gd name="T13" fmla="*/ 19 h 46"/>
                <a:gd name="T14" fmla="*/ 4 w 145"/>
                <a:gd name="T15" fmla="*/ 1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46"/>
                <a:gd name="T26" fmla="*/ 145 w 145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46">
                  <a:moveTo>
                    <a:pt x="15" y="2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145" y="25"/>
                  </a:lnTo>
                  <a:lnTo>
                    <a:pt x="124" y="46"/>
                  </a:lnTo>
                  <a:lnTo>
                    <a:pt x="69" y="46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10" name="Freeform 112"/>
            <p:cNvSpPr>
              <a:spLocks/>
            </p:cNvSpPr>
            <p:nvPr/>
          </p:nvSpPr>
          <p:spPr bwMode="auto">
            <a:xfrm>
              <a:off x="4338" y="712"/>
              <a:ext cx="62" cy="43"/>
            </a:xfrm>
            <a:custGeom>
              <a:avLst/>
              <a:gdLst>
                <a:gd name="T0" fmla="*/ 0 w 71"/>
                <a:gd name="T1" fmla="*/ 19 h 46"/>
                <a:gd name="T2" fmla="*/ 0 w 71"/>
                <a:gd name="T3" fmla="*/ 0 h 46"/>
                <a:gd name="T4" fmla="*/ 3 w 71"/>
                <a:gd name="T5" fmla="*/ 0 h 46"/>
                <a:gd name="T6" fmla="*/ 8 w 71"/>
                <a:gd name="T7" fmla="*/ 10 h 46"/>
                <a:gd name="T8" fmla="*/ 10 w 71"/>
                <a:gd name="T9" fmla="*/ 19 h 46"/>
                <a:gd name="T10" fmla="*/ 0 w 71"/>
                <a:gd name="T11" fmla="*/ 19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46"/>
                <a:gd name="T20" fmla="*/ 71 w 71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46">
                  <a:moveTo>
                    <a:pt x="0" y="4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54" y="25"/>
                  </a:lnTo>
                  <a:lnTo>
                    <a:pt x="71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11" name="Freeform 113"/>
            <p:cNvSpPr>
              <a:spLocks/>
            </p:cNvSpPr>
            <p:nvPr/>
          </p:nvSpPr>
          <p:spPr bwMode="auto">
            <a:xfrm>
              <a:off x="4186" y="683"/>
              <a:ext cx="137" cy="42"/>
            </a:xfrm>
            <a:custGeom>
              <a:avLst/>
              <a:gdLst>
                <a:gd name="T0" fmla="*/ 0 w 155"/>
                <a:gd name="T1" fmla="*/ 5 h 46"/>
                <a:gd name="T2" fmla="*/ 4 w 155"/>
                <a:gd name="T3" fmla="*/ 5 h 46"/>
                <a:gd name="T4" fmla="*/ 4 w 155"/>
                <a:gd name="T5" fmla="*/ 0 h 46"/>
                <a:gd name="T6" fmla="*/ 7 w 155"/>
                <a:gd name="T7" fmla="*/ 0 h 46"/>
                <a:gd name="T8" fmla="*/ 24 w 155"/>
                <a:gd name="T9" fmla="*/ 9 h 46"/>
                <a:gd name="T10" fmla="*/ 27 w 155"/>
                <a:gd name="T11" fmla="*/ 13 h 46"/>
                <a:gd name="T12" fmla="*/ 13 w 155"/>
                <a:gd name="T13" fmla="*/ 13 h 46"/>
                <a:gd name="T14" fmla="*/ 0 w 155"/>
                <a:gd name="T15" fmla="*/ 5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"/>
                <a:gd name="T25" fmla="*/ 0 h 46"/>
                <a:gd name="T26" fmla="*/ 155 w 155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" h="46">
                  <a:moveTo>
                    <a:pt x="0" y="19"/>
                  </a:moveTo>
                  <a:lnTo>
                    <a:pt x="11" y="19"/>
                  </a:lnTo>
                  <a:lnTo>
                    <a:pt x="11" y="0"/>
                  </a:lnTo>
                  <a:lnTo>
                    <a:pt x="38" y="0"/>
                  </a:lnTo>
                  <a:lnTo>
                    <a:pt x="138" y="31"/>
                  </a:lnTo>
                  <a:lnTo>
                    <a:pt x="155" y="46"/>
                  </a:lnTo>
                  <a:lnTo>
                    <a:pt x="71" y="4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12" name="Freeform 114"/>
            <p:cNvSpPr>
              <a:spLocks/>
            </p:cNvSpPr>
            <p:nvPr/>
          </p:nvSpPr>
          <p:spPr bwMode="auto">
            <a:xfrm>
              <a:off x="3736" y="765"/>
              <a:ext cx="213" cy="121"/>
            </a:xfrm>
            <a:custGeom>
              <a:avLst/>
              <a:gdLst>
                <a:gd name="T0" fmla="*/ 3 w 246"/>
                <a:gd name="T1" fmla="*/ 38 h 131"/>
                <a:gd name="T2" fmla="*/ 0 w 246"/>
                <a:gd name="T3" fmla="*/ 33 h 131"/>
                <a:gd name="T4" fmla="*/ 3 w 246"/>
                <a:gd name="T5" fmla="*/ 28 h 131"/>
                <a:gd name="T6" fmla="*/ 3 w 246"/>
                <a:gd name="T7" fmla="*/ 28 h 131"/>
                <a:gd name="T8" fmla="*/ 7 w 246"/>
                <a:gd name="T9" fmla="*/ 24 h 131"/>
                <a:gd name="T10" fmla="*/ 3 w 246"/>
                <a:gd name="T11" fmla="*/ 17 h 131"/>
                <a:gd name="T12" fmla="*/ 7 w 246"/>
                <a:gd name="T13" fmla="*/ 17 h 131"/>
                <a:gd name="T14" fmla="*/ 7 w 246"/>
                <a:gd name="T15" fmla="*/ 11 h 131"/>
                <a:gd name="T16" fmla="*/ 15 w 246"/>
                <a:gd name="T17" fmla="*/ 6 h 131"/>
                <a:gd name="T18" fmla="*/ 25 w 246"/>
                <a:gd name="T19" fmla="*/ 0 h 131"/>
                <a:gd name="T20" fmla="*/ 28 w 246"/>
                <a:gd name="T21" fmla="*/ 0 h 131"/>
                <a:gd name="T22" fmla="*/ 31 w 246"/>
                <a:gd name="T23" fmla="*/ 0 h 131"/>
                <a:gd name="T24" fmla="*/ 32 w 246"/>
                <a:gd name="T25" fmla="*/ 6 h 131"/>
                <a:gd name="T26" fmla="*/ 17 w 246"/>
                <a:gd name="T27" fmla="*/ 11 h 131"/>
                <a:gd name="T28" fmla="*/ 10 w 246"/>
                <a:gd name="T29" fmla="*/ 28 h 131"/>
                <a:gd name="T30" fmla="*/ 11 w 246"/>
                <a:gd name="T31" fmla="*/ 38 h 131"/>
                <a:gd name="T32" fmla="*/ 15 w 246"/>
                <a:gd name="T33" fmla="*/ 42 h 131"/>
                <a:gd name="T34" fmla="*/ 8 w 246"/>
                <a:gd name="T35" fmla="*/ 42 h 131"/>
                <a:gd name="T36" fmla="*/ 3 w 246"/>
                <a:gd name="T37" fmla="*/ 38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6"/>
                <a:gd name="T58" fmla="*/ 0 h 131"/>
                <a:gd name="T59" fmla="*/ 246 w 246"/>
                <a:gd name="T60" fmla="*/ 131 h 1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6" h="131">
                  <a:moveTo>
                    <a:pt x="15" y="114"/>
                  </a:moveTo>
                  <a:lnTo>
                    <a:pt x="0" y="98"/>
                  </a:lnTo>
                  <a:lnTo>
                    <a:pt x="27" y="83"/>
                  </a:lnTo>
                  <a:lnTo>
                    <a:pt x="15" y="83"/>
                  </a:lnTo>
                  <a:lnTo>
                    <a:pt x="46" y="71"/>
                  </a:lnTo>
                  <a:lnTo>
                    <a:pt x="27" y="54"/>
                  </a:lnTo>
                  <a:lnTo>
                    <a:pt x="46" y="54"/>
                  </a:lnTo>
                  <a:lnTo>
                    <a:pt x="46" y="31"/>
                  </a:lnTo>
                  <a:lnTo>
                    <a:pt x="113" y="16"/>
                  </a:lnTo>
                  <a:lnTo>
                    <a:pt x="186" y="0"/>
                  </a:lnTo>
                  <a:lnTo>
                    <a:pt x="213" y="0"/>
                  </a:lnTo>
                  <a:lnTo>
                    <a:pt x="229" y="0"/>
                  </a:lnTo>
                  <a:lnTo>
                    <a:pt x="246" y="16"/>
                  </a:lnTo>
                  <a:lnTo>
                    <a:pt x="127" y="31"/>
                  </a:lnTo>
                  <a:lnTo>
                    <a:pt x="75" y="83"/>
                  </a:lnTo>
                  <a:lnTo>
                    <a:pt x="86" y="114"/>
                  </a:lnTo>
                  <a:lnTo>
                    <a:pt x="113" y="131"/>
                  </a:lnTo>
                  <a:lnTo>
                    <a:pt x="58" y="131"/>
                  </a:lnTo>
                  <a:lnTo>
                    <a:pt x="15" y="114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13" name="Freeform 115"/>
            <p:cNvSpPr>
              <a:spLocks/>
            </p:cNvSpPr>
            <p:nvPr/>
          </p:nvSpPr>
          <p:spPr bwMode="auto">
            <a:xfrm>
              <a:off x="3736" y="683"/>
              <a:ext cx="100" cy="42"/>
            </a:xfrm>
            <a:custGeom>
              <a:avLst/>
              <a:gdLst>
                <a:gd name="T0" fmla="*/ 0 w 115"/>
                <a:gd name="T1" fmla="*/ 13 h 46"/>
                <a:gd name="T2" fmla="*/ 14 w 115"/>
                <a:gd name="T3" fmla="*/ 0 h 46"/>
                <a:gd name="T4" fmla="*/ 16 w 115"/>
                <a:gd name="T5" fmla="*/ 0 h 46"/>
                <a:gd name="T6" fmla="*/ 10 w 115"/>
                <a:gd name="T7" fmla="*/ 0 h 46"/>
                <a:gd name="T8" fmla="*/ 12 w 115"/>
                <a:gd name="T9" fmla="*/ 13 h 46"/>
                <a:gd name="T10" fmla="*/ 10 w 115"/>
                <a:gd name="T11" fmla="*/ 13 h 46"/>
                <a:gd name="T12" fmla="*/ 0 w 115"/>
                <a:gd name="T13" fmla="*/ 1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46"/>
                <a:gd name="T23" fmla="*/ 115 w 115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46">
                  <a:moveTo>
                    <a:pt x="0" y="46"/>
                  </a:moveTo>
                  <a:lnTo>
                    <a:pt x="98" y="0"/>
                  </a:lnTo>
                  <a:lnTo>
                    <a:pt x="115" y="0"/>
                  </a:lnTo>
                  <a:lnTo>
                    <a:pt x="75" y="0"/>
                  </a:lnTo>
                  <a:lnTo>
                    <a:pt x="86" y="46"/>
                  </a:lnTo>
                  <a:lnTo>
                    <a:pt x="75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14" name="Freeform 116"/>
            <p:cNvSpPr>
              <a:spLocks/>
            </p:cNvSpPr>
            <p:nvPr/>
          </p:nvSpPr>
          <p:spPr bwMode="auto">
            <a:xfrm>
              <a:off x="3702" y="671"/>
              <a:ext cx="57" cy="43"/>
            </a:xfrm>
            <a:custGeom>
              <a:avLst/>
              <a:gdLst>
                <a:gd name="T0" fmla="*/ 0 w 67"/>
                <a:gd name="T1" fmla="*/ 14 h 47"/>
                <a:gd name="T2" fmla="*/ 3 w 67"/>
                <a:gd name="T3" fmla="*/ 14 h 47"/>
                <a:gd name="T4" fmla="*/ 6 w 67"/>
                <a:gd name="T5" fmla="*/ 0 h 47"/>
                <a:gd name="T6" fmla="*/ 6 w 67"/>
                <a:gd name="T7" fmla="*/ 14 h 47"/>
                <a:gd name="T8" fmla="*/ 8 w 67"/>
                <a:gd name="T9" fmla="*/ 14 h 47"/>
                <a:gd name="T10" fmla="*/ 0 w 67"/>
                <a:gd name="T11" fmla="*/ 1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47"/>
                <a:gd name="T20" fmla="*/ 67 w 67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47">
                  <a:moveTo>
                    <a:pt x="0" y="47"/>
                  </a:moveTo>
                  <a:lnTo>
                    <a:pt x="27" y="47"/>
                  </a:lnTo>
                  <a:lnTo>
                    <a:pt x="54" y="0"/>
                  </a:lnTo>
                  <a:lnTo>
                    <a:pt x="54" y="47"/>
                  </a:lnTo>
                  <a:lnTo>
                    <a:pt x="67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15" name="Freeform 117"/>
            <p:cNvSpPr>
              <a:spLocks/>
            </p:cNvSpPr>
            <p:nvPr/>
          </p:nvSpPr>
          <p:spPr bwMode="auto">
            <a:xfrm>
              <a:off x="3576" y="683"/>
              <a:ext cx="87" cy="42"/>
            </a:xfrm>
            <a:custGeom>
              <a:avLst/>
              <a:gdLst>
                <a:gd name="T0" fmla="*/ 0 w 100"/>
                <a:gd name="T1" fmla="*/ 13 h 46"/>
                <a:gd name="T2" fmla="*/ 6 w 100"/>
                <a:gd name="T3" fmla="*/ 0 h 46"/>
                <a:gd name="T4" fmla="*/ 15 w 100"/>
                <a:gd name="T5" fmla="*/ 13 h 46"/>
                <a:gd name="T6" fmla="*/ 11 w 100"/>
                <a:gd name="T7" fmla="*/ 13 h 46"/>
                <a:gd name="T8" fmla="*/ 10 w 100"/>
                <a:gd name="T9" fmla="*/ 13 h 46"/>
                <a:gd name="T10" fmla="*/ 0 w 100"/>
                <a:gd name="T11" fmla="*/ 13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46"/>
                <a:gd name="T20" fmla="*/ 100 w 100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46">
                  <a:moveTo>
                    <a:pt x="0" y="46"/>
                  </a:moveTo>
                  <a:lnTo>
                    <a:pt x="38" y="0"/>
                  </a:lnTo>
                  <a:lnTo>
                    <a:pt x="100" y="46"/>
                  </a:lnTo>
                  <a:lnTo>
                    <a:pt x="82" y="46"/>
                  </a:lnTo>
                  <a:lnTo>
                    <a:pt x="71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16" name="Freeform 118"/>
            <p:cNvSpPr>
              <a:spLocks/>
            </p:cNvSpPr>
            <p:nvPr/>
          </p:nvSpPr>
          <p:spPr bwMode="auto">
            <a:xfrm>
              <a:off x="3150" y="703"/>
              <a:ext cx="211" cy="62"/>
            </a:xfrm>
            <a:custGeom>
              <a:avLst/>
              <a:gdLst>
                <a:gd name="T0" fmla="*/ 0 w 242"/>
                <a:gd name="T1" fmla="*/ 6 h 67"/>
                <a:gd name="T2" fmla="*/ 10 w 242"/>
                <a:gd name="T3" fmla="*/ 6 h 67"/>
                <a:gd name="T4" fmla="*/ 19 w 242"/>
                <a:gd name="T5" fmla="*/ 0 h 67"/>
                <a:gd name="T6" fmla="*/ 33 w 242"/>
                <a:gd name="T7" fmla="*/ 0 h 67"/>
                <a:gd name="T8" fmla="*/ 35 w 242"/>
                <a:gd name="T9" fmla="*/ 6 h 67"/>
                <a:gd name="T10" fmla="*/ 27 w 242"/>
                <a:gd name="T11" fmla="*/ 9 h 67"/>
                <a:gd name="T12" fmla="*/ 17 w 242"/>
                <a:gd name="T13" fmla="*/ 6 h 67"/>
                <a:gd name="T14" fmla="*/ 17 w 242"/>
                <a:gd name="T15" fmla="*/ 9 h 67"/>
                <a:gd name="T16" fmla="*/ 31 w 242"/>
                <a:gd name="T17" fmla="*/ 17 h 67"/>
                <a:gd name="T18" fmla="*/ 21 w 242"/>
                <a:gd name="T19" fmla="*/ 17 h 67"/>
                <a:gd name="T20" fmla="*/ 21 w 242"/>
                <a:gd name="T21" fmla="*/ 14 h 67"/>
                <a:gd name="T22" fmla="*/ 17 w 242"/>
                <a:gd name="T23" fmla="*/ 14 h 67"/>
                <a:gd name="T24" fmla="*/ 12 w 242"/>
                <a:gd name="T25" fmla="*/ 23 h 67"/>
                <a:gd name="T26" fmla="*/ 6 w 242"/>
                <a:gd name="T27" fmla="*/ 17 h 67"/>
                <a:gd name="T28" fmla="*/ 6 w 242"/>
                <a:gd name="T29" fmla="*/ 14 h 67"/>
                <a:gd name="T30" fmla="*/ 3 w 242"/>
                <a:gd name="T31" fmla="*/ 14 h 67"/>
                <a:gd name="T32" fmla="*/ 3 w 242"/>
                <a:gd name="T33" fmla="*/ 9 h 67"/>
                <a:gd name="T34" fmla="*/ 0 w 242"/>
                <a:gd name="T35" fmla="*/ 6 h 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2"/>
                <a:gd name="T55" fmla="*/ 0 h 67"/>
                <a:gd name="T56" fmla="*/ 242 w 242"/>
                <a:gd name="T57" fmla="*/ 67 h 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2" h="67">
                  <a:moveTo>
                    <a:pt x="0" y="12"/>
                  </a:moveTo>
                  <a:lnTo>
                    <a:pt x="67" y="12"/>
                  </a:lnTo>
                  <a:lnTo>
                    <a:pt x="127" y="0"/>
                  </a:lnTo>
                  <a:lnTo>
                    <a:pt x="225" y="0"/>
                  </a:lnTo>
                  <a:lnTo>
                    <a:pt x="242" y="12"/>
                  </a:lnTo>
                  <a:lnTo>
                    <a:pt x="186" y="27"/>
                  </a:lnTo>
                  <a:lnTo>
                    <a:pt x="113" y="12"/>
                  </a:lnTo>
                  <a:lnTo>
                    <a:pt x="113" y="27"/>
                  </a:lnTo>
                  <a:lnTo>
                    <a:pt x="213" y="50"/>
                  </a:lnTo>
                  <a:lnTo>
                    <a:pt x="138" y="50"/>
                  </a:lnTo>
                  <a:lnTo>
                    <a:pt x="138" y="39"/>
                  </a:lnTo>
                  <a:lnTo>
                    <a:pt x="113" y="39"/>
                  </a:lnTo>
                  <a:lnTo>
                    <a:pt x="83" y="67"/>
                  </a:lnTo>
                  <a:lnTo>
                    <a:pt x="38" y="50"/>
                  </a:lnTo>
                  <a:lnTo>
                    <a:pt x="38" y="39"/>
                  </a:lnTo>
                  <a:lnTo>
                    <a:pt x="27" y="39"/>
                  </a:lnTo>
                  <a:lnTo>
                    <a:pt x="15" y="2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17" name="Freeform 119"/>
            <p:cNvSpPr>
              <a:spLocks/>
            </p:cNvSpPr>
            <p:nvPr/>
          </p:nvSpPr>
          <p:spPr bwMode="auto">
            <a:xfrm>
              <a:off x="2851" y="1153"/>
              <a:ext cx="135" cy="197"/>
            </a:xfrm>
            <a:custGeom>
              <a:avLst/>
              <a:gdLst>
                <a:gd name="T0" fmla="*/ 0 w 156"/>
                <a:gd name="T1" fmla="*/ 80 h 211"/>
                <a:gd name="T2" fmla="*/ 3 w 156"/>
                <a:gd name="T3" fmla="*/ 70 h 211"/>
                <a:gd name="T4" fmla="*/ 8 w 156"/>
                <a:gd name="T5" fmla="*/ 70 h 211"/>
                <a:gd name="T6" fmla="*/ 5 w 156"/>
                <a:gd name="T7" fmla="*/ 70 h 211"/>
                <a:gd name="T8" fmla="*/ 3 w 156"/>
                <a:gd name="T9" fmla="*/ 70 h 211"/>
                <a:gd name="T10" fmla="*/ 3 w 156"/>
                <a:gd name="T11" fmla="*/ 65 h 211"/>
                <a:gd name="T12" fmla="*/ 3 w 156"/>
                <a:gd name="T13" fmla="*/ 57 h 211"/>
                <a:gd name="T14" fmla="*/ 3 w 156"/>
                <a:gd name="T15" fmla="*/ 52 h 211"/>
                <a:gd name="T16" fmla="*/ 8 w 156"/>
                <a:gd name="T17" fmla="*/ 52 h 211"/>
                <a:gd name="T18" fmla="*/ 9 w 156"/>
                <a:gd name="T19" fmla="*/ 43 h 211"/>
                <a:gd name="T20" fmla="*/ 5 w 156"/>
                <a:gd name="T21" fmla="*/ 37 h 211"/>
                <a:gd name="T22" fmla="*/ 8 w 156"/>
                <a:gd name="T23" fmla="*/ 37 h 211"/>
                <a:gd name="T24" fmla="*/ 3 w 156"/>
                <a:gd name="T25" fmla="*/ 37 h 211"/>
                <a:gd name="T26" fmla="*/ 3 w 156"/>
                <a:gd name="T27" fmla="*/ 37 h 211"/>
                <a:gd name="T28" fmla="*/ 3 w 156"/>
                <a:gd name="T29" fmla="*/ 32 h 211"/>
                <a:gd name="T30" fmla="*/ 3 w 156"/>
                <a:gd name="T31" fmla="*/ 27 h 211"/>
                <a:gd name="T32" fmla="*/ 3 w 156"/>
                <a:gd name="T33" fmla="*/ 32 h 211"/>
                <a:gd name="T34" fmla="*/ 3 w 156"/>
                <a:gd name="T35" fmla="*/ 27 h 211"/>
                <a:gd name="T36" fmla="*/ 0 w 156"/>
                <a:gd name="T37" fmla="*/ 27 h 211"/>
                <a:gd name="T38" fmla="*/ 3 w 156"/>
                <a:gd name="T39" fmla="*/ 27 h 211"/>
                <a:gd name="T40" fmla="*/ 3 w 156"/>
                <a:gd name="T41" fmla="*/ 19 h 211"/>
                <a:gd name="T42" fmla="*/ 0 w 156"/>
                <a:gd name="T43" fmla="*/ 19 h 211"/>
                <a:gd name="T44" fmla="*/ 3 w 156"/>
                <a:gd name="T45" fmla="*/ 16 h 211"/>
                <a:gd name="T46" fmla="*/ 3 w 156"/>
                <a:gd name="T47" fmla="*/ 8 h 211"/>
                <a:gd name="T48" fmla="*/ 3 w 156"/>
                <a:gd name="T49" fmla="*/ 0 h 211"/>
                <a:gd name="T50" fmla="*/ 9 w 156"/>
                <a:gd name="T51" fmla="*/ 0 h 211"/>
                <a:gd name="T52" fmla="*/ 9 w 156"/>
                <a:gd name="T53" fmla="*/ 7 h 211"/>
                <a:gd name="T54" fmla="*/ 5 w 156"/>
                <a:gd name="T55" fmla="*/ 8 h 211"/>
                <a:gd name="T56" fmla="*/ 10 w 156"/>
                <a:gd name="T57" fmla="*/ 8 h 211"/>
                <a:gd name="T58" fmla="*/ 8 w 156"/>
                <a:gd name="T59" fmla="*/ 27 h 211"/>
                <a:gd name="T60" fmla="*/ 10 w 156"/>
                <a:gd name="T61" fmla="*/ 27 h 211"/>
                <a:gd name="T62" fmla="*/ 13 w 156"/>
                <a:gd name="T63" fmla="*/ 37 h 211"/>
                <a:gd name="T64" fmla="*/ 15 w 156"/>
                <a:gd name="T65" fmla="*/ 43 h 211"/>
                <a:gd name="T66" fmla="*/ 16 w 156"/>
                <a:gd name="T67" fmla="*/ 52 h 211"/>
                <a:gd name="T68" fmla="*/ 15 w 156"/>
                <a:gd name="T69" fmla="*/ 52 h 211"/>
                <a:gd name="T70" fmla="*/ 19 w 156"/>
                <a:gd name="T71" fmla="*/ 52 h 211"/>
                <a:gd name="T72" fmla="*/ 20 w 156"/>
                <a:gd name="T73" fmla="*/ 57 h 211"/>
                <a:gd name="T74" fmla="*/ 16 w 156"/>
                <a:gd name="T75" fmla="*/ 70 h 211"/>
                <a:gd name="T76" fmla="*/ 19 w 156"/>
                <a:gd name="T77" fmla="*/ 70 h 211"/>
                <a:gd name="T78" fmla="*/ 16 w 156"/>
                <a:gd name="T79" fmla="*/ 74 h 211"/>
                <a:gd name="T80" fmla="*/ 9 w 156"/>
                <a:gd name="T81" fmla="*/ 80 h 211"/>
                <a:gd name="T82" fmla="*/ 8 w 156"/>
                <a:gd name="T83" fmla="*/ 74 h 211"/>
                <a:gd name="T84" fmla="*/ 5 w 156"/>
                <a:gd name="T85" fmla="*/ 80 h 211"/>
                <a:gd name="T86" fmla="*/ 3 w 156"/>
                <a:gd name="T87" fmla="*/ 80 h 211"/>
                <a:gd name="T88" fmla="*/ 0 w 156"/>
                <a:gd name="T89" fmla="*/ 80 h 2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6"/>
                <a:gd name="T136" fmla="*/ 0 h 211"/>
                <a:gd name="T137" fmla="*/ 156 w 156"/>
                <a:gd name="T138" fmla="*/ 211 h 2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6" h="211">
                  <a:moveTo>
                    <a:pt x="0" y="211"/>
                  </a:moveTo>
                  <a:lnTo>
                    <a:pt x="27" y="183"/>
                  </a:lnTo>
                  <a:lnTo>
                    <a:pt x="56" y="183"/>
                  </a:lnTo>
                  <a:lnTo>
                    <a:pt x="39" y="183"/>
                  </a:lnTo>
                  <a:lnTo>
                    <a:pt x="12" y="183"/>
                  </a:lnTo>
                  <a:lnTo>
                    <a:pt x="12" y="171"/>
                  </a:lnTo>
                  <a:lnTo>
                    <a:pt x="27" y="150"/>
                  </a:lnTo>
                  <a:lnTo>
                    <a:pt x="27" y="138"/>
                  </a:lnTo>
                  <a:lnTo>
                    <a:pt x="56" y="138"/>
                  </a:lnTo>
                  <a:lnTo>
                    <a:pt x="68" y="112"/>
                  </a:lnTo>
                  <a:lnTo>
                    <a:pt x="39" y="98"/>
                  </a:lnTo>
                  <a:lnTo>
                    <a:pt x="56" y="98"/>
                  </a:lnTo>
                  <a:lnTo>
                    <a:pt x="27" y="98"/>
                  </a:lnTo>
                  <a:lnTo>
                    <a:pt x="12" y="98"/>
                  </a:lnTo>
                  <a:lnTo>
                    <a:pt x="27" y="83"/>
                  </a:lnTo>
                  <a:lnTo>
                    <a:pt x="27" y="71"/>
                  </a:lnTo>
                  <a:lnTo>
                    <a:pt x="12" y="83"/>
                  </a:lnTo>
                  <a:lnTo>
                    <a:pt x="12" y="71"/>
                  </a:lnTo>
                  <a:lnTo>
                    <a:pt x="0" y="71"/>
                  </a:lnTo>
                  <a:lnTo>
                    <a:pt x="12" y="71"/>
                  </a:lnTo>
                  <a:lnTo>
                    <a:pt x="12" y="50"/>
                  </a:lnTo>
                  <a:lnTo>
                    <a:pt x="0" y="50"/>
                  </a:lnTo>
                  <a:lnTo>
                    <a:pt x="12" y="39"/>
                  </a:lnTo>
                  <a:lnTo>
                    <a:pt x="12" y="23"/>
                  </a:lnTo>
                  <a:lnTo>
                    <a:pt x="27" y="0"/>
                  </a:lnTo>
                  <a:lnTo>
                    <a:pt x="68" y="0"/>
                  </a:lnTo>
                  <a:lnTo>
                    <a:pt x="68" y="12"/>
                  </a:lnTo>
                  <a:lnTo>
                    <a:pt x="39" y="23"/>
                  </a:lnTo>
                  <a:lnTo>
                    <a:pt x="83" y="23"/>
                  </a:lnTo>
                  <a:lnTo>
                    <a:pt x="56" y="71"/>
                  </a:lnTo>
                  <a:lnTo>
                    <a:pt x="83" y="71"/>
                  </a:lnTo>
                  <a:lnTo>
                    <a:pt x="98" y="98"/>
                  </a:lnTo>
                  <a:lnTo>
                    <a:pt x="112" y="112"/>
                  </a:lnTo>
                  <a:lnTo>
                    <a:pt x="127" y="138"/>
                  </a:lnTo>
                  <a:lnTo>
                    <a:pt x="112" y="138"/>
                  </a:lnTo>
                  <a:lnTo>
                    <a:pt x="139" y="138"/>
                  </a:lnTo>
                  <a:lnTo>
                    <a:pt x="156" y="150"/>
                  </a:lnTo>
                  <a:lnTo>
                    <a:pt x="127" y="183"/>
                  </a:lnTo>
                  <a:lnTo>
                    <a:pt x="139" y="183"/>
                  </a:lnTo>
                  <a:lnTo>
                    <a:pt x="127" y="194"/>
                  </a:lnTo>
                  <a:lnTo>
                    <a:pt x="68" y="211"/>
                  </a:lnTo>
                  <a:lnTo>
                    <a:pt x="56" y="194"/>
                  </a:lnTo>
                  <a:lnTo>
                    <a:pt x="39" y="211"/>
                  </a:lnTo>
                  <a:lnTo>
                    <a:pt x="12" y="21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18" name="Freeform 120"/>
            <p:cNvSpPr>
              <a:spLocks/>
            </p:cNvSpPr>
            <p:nvPr/>
          </p:nvSpPr>
          <p:spPr bwMode="auto">
            <a:xfrm>
              <a:off x="3097" y="1535"/>
              <a:ext cx="41" cy="43"/>
            </a:xfrm>
            <a:custGeom>
              <a:avLst/>
              <a:gdLst>
                <a:gd name="T0" fmla="*/ 0 w 46"/>
                <a:gd name="T1" fmla="*/ 0 h 46"/>
                <a:gd name="T2" fmla="*/ 10 w 46"/>
                <a:gd name="T3" fmla="*/ 0 h 46"/>
                <a:gd name="T4" fmla="*/ 10 w 46"/>
                <a:gd name="T5" fmla="*/ 19 h 46"/>
                <a:gd name="T6" fmla="*/ 0 w 46"/>
                <a:gd name="T7" fmla="*/ 13 h 46"/>
                <a:gd name="T8" fmla="*/ 0 w 46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46"/>
                <a:gd name="T17" fmla="*/ 46 w 46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46">
                  <a:moveTo>
                    <a:pt x="0" y="0"/>
                  </a:moveTo>
                  <a:lnTo>
                    <a:pt x="46" y="0"/>
                  </a:lnTo>
                  <a:lnTo>
                    <a:pt x="46" y="46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19" name="Freeform 121"/>
            <p:cNvSpPr>
              <a:spLocks/>
            </p:cNvSpPr>
            <p:nvPr/>
          </p:nvSpPr>
          <p:spPr bwMode="auto">
            <a:xfrm>
              <a:off x="3090" y="1579"/>
              <a:ext cx="40" cy="49"/>
            </a:xfrm>
            <a:custGeom>
              <a:avLst/>
              <a:gdLst>
                <a:gd name="T0" fmla="*/ 0 w 46"/>
                <a:gd name="T1" fmla="*/ 0 h 52"/>
                <a:gd name="T2" fmla="*/ 4 w 46"/>
                <a:gd name="T3" fmla="*/ 0 h 52"/>
                <a:gd name="T4" fmla="*/ 7 w 46"/>
                <a:gd name="T5" fmla="*/ 8 h 52"/>
                <a:gd name="T6" fmla="*/ 7 w 46"/>
                <a:gd name="T7" fmla="*/ 23 h 52"/>
                <a:gd name="T8" fmla="*/ 3 w 46"/>
                <a:gd name="T9" fmla="*/ 23 h 52"/>
                <a:gd name="T10" fmla="*/ 0 w 46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52"/>
                <a:gd name="T20" fmla="*/ 46 w 46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52">
                  <a:moveTo>
                    <a:pt x="0" y="0"/>
                  </a:moveTo>
                  <a:lnTo>
                    <a:pt x="31" y="0"/>
                  </a:lnTo>
                  <a:lnTo>
                    <a:pt x="46" y="12"/>
                  </a:lnTo>
                  <a:lnTo>
                    <a:pt x="46" y="52"/>
                  </a:lnTo>
                  <a:lnTo>
                    <a:pt x="13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20" name="Freeform 122"/>
            <p:cNvSpPr>
              <a:spLocks/>
            </p:cNvSpPr>
            <p:nvPr/>
          </p:nvSpPr>
          <p:spPr bwMode="auto">
            <a:xfrm>
              <a:off x="3175" y="1643"/>
              <a:ext cx="62" cy="43"/>
            </a:xfrm>
            <a:custGeom>
              <a:avLst/>
              <a:gdLst>
                <a:gd name="T0" fmla="*/ 0 w 71"/>
                <a:gd name="T1" fmla="*/ 7 h 46"/>
                <a:gd name="T2" fmla="*/ 3 w 71"/>
                <a:gd name="T3" fmla="*/ 7 h 46"/>
                <a:gd name="T4" fmla="*/ 6 w 71"/>
                <a:gd name="T5" fmla="*/ 7 h 46"/>
                <a:gd name="T6" fmla="*/ 10 w 71"/>
                <a:gd name="T7" fmla="*/ 0 h 46"/>
                <a:gd name="T8" fmla="*/ 8 w 71"/>
                <a:gd name="T9" fmla="*/ 19 h 46"/>
                <a:gd name="T10" fmla="*/ 0 w 71"/>
                <a:gd name="T11" fmla="*/ 14 h 46"/>
                <a:gd name="T12" fmla="*/ 0 w 71"/>
                <a:gd name="T13" fmla="*/ 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46"/>
                <a:gd name="T23" fmla="*/ 71 w 71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46">
                  <a:moveTo>
                    <a:pt x="0" y="16"/>
                  </a:moveTo>
                  <a:lnTo>
                    <a:pt x="11" y="16"/>
                  </a:lnTo>
                  <a:lnTo>
                    <a:pt x="38" y="16"/>
                  </a:lnTo>
                  <a:lnTo>
                    <a:pt x="71" y="0"/>
                  </a:lnTo>
                  <a:lnTo>
                    <a:pt x="54" y="46"/>
                  </a:lnTo>
                  <a:lnTo>
                    <a:pt x="0" y="3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21" name="Freeform 123"/>
            <p:cNvSpPr>
              <a:spLocks/>
            </p:cNvSpPr>
            <p:nvPr/>
          </p:nvSpPr>
          <p:spPr bwMode="auto">
            <a:xfrm>
              <a:off x="3348" y="1643"/>
              <a:ext cx="41" cy="52"/>
            </a:xfrm>
            <a:custGeom>
              <a:avLst/>
              <a:gdLst>
                <a:gd name="T0" fmla="*/ 0 w 46"/>
                <a:gd name="T1" fmla="*/ 7 h 56"/>
                <a:gd name="T2" fmla="*/ 4 w 46"/>
                <a:gd name="T3" fmla="*/ 0 h 56"/>
                <a:gd name="T4" fmla="*/ 5 w 46"/>
                <a:gd name="T5" fmla="*/ 7 h 56"/>
                <a:gd name="T6" fmla="*/ 10 w 46"/>
                <a:gd name="T7" fmla="*/ 12 h 56"/>
                <a:gd name="T8" fmla="*/ 5 w 46"/>
                <a:gd name="T9" fmla="*/ 12 h 56"/>
                <a:gd name="T10" fmla="*/ 10 w 46"/>
                <a:gd name="T11" fmla="*/ 20 h 56"/>
                <a:gd name="T12" fmla="*/ 5 w 46"/>
                <a:gd name="T13" fmla="*/ 16 h 56"/>
                <a:gd name="T14" fmla="*/ 5 w 46"/>
                <a:gd name="T15" fmla="*/ 20 h 56"/>
                <a:gd name="T16" fmla="*/ 4 w 46"/>
                <a:gd name="T17" fmla="*/ 16 h 56"/>
                <a:gd name="T18" fmla="*/ 0 w 46"/>
                <a:gd name="T19" fmla="*/ 12 h 56"/>
                <a:gd name="T20" fmla="*/ 0 w 46"/>
                <a:gd name="T21" fmla="*/ 7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56"/>
                <a:gd name="T35" fmla="*/ 46 w 46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56">
                  <a:moveTo>
                    <a:pt x="0" y="16"/>
                  </a:moveTo>
                  <a:lnTo>
                    <a:pt x="15" y="0"/>
                  </a:lnTo>
                  <a:lnTo>
                    <a:pt x="28" y="16"/>
                  </a:lnTo>
                  <a:lnTo>
                    <a:pt x="46" y="31"/>
                  </a:lnTo>
                  <a:lnTo>
                    <a:pt x="28" y="31"/>
                  </a:lnTo>
                  <a:lnTo>
                    <a:pt x="46" y="56"/>
                  </a:lnTo>
                  <a:lnTo>
                    <a:pt x="28" y="43"/>
                  </a:lnTo>
                  <a:lnTo>
                    <a:pt x="28" y="56"/>
                  </a:lnTo>
                  <a:lnTo>
                    <a:pt x="15" y="43"/>
                  </a:lnTo>
                  <a:lnTo>
                    <a:pt x="0" y="3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22" name="Freeform 124"/>
            <p:cNvSpPr>
              <a:spLocks/>
            </p:cNvSpPr>
            <p:nvPr/>
          </p:nvSpPr>
          <p:spPr bwMode="auto">
            <a:xfrm>
              <a:off x="3401" y="1708"/>
              <a:ext cx="50" cy="43"/>
            </a:xfrm>
            <a:custGeom>
              <a:avLst/>
              <a:gdLst>
                <a:gd name="T0" fmla="*/ 0 w 56"/>
                <a:gd name="T1" fmla="*/ 5 h 47"/>
                <a:gd name="T2" fmla="*/ 0 w 56"/>
                <a:gd name="T3" fmla="*/ 0 h 47"/>
                <a:gd name="T4" fmla="*/ 8 w 56"/>
                <a:gd name="T5" fmla="*/ 5 h 47"/>
                <a:gd name="T6" fmla="*/ 12 w 56"/>
                <a:gd name="T7" fmla="*/ 5 h 47"/>
                <a:gd name="T8" fmla="*/ 12 w 56"/>
                <a:gd name="T9" fmla="*/ 14 h 47"/>
                <a:gd name="T10" fmla="*/ 5 w 56"/>
                <a:gd name="T11" fmla="*/ 14 h 47"/>
                <a:gd name="T12" fmla="*/ 0 w 56"/>
                <a:gd name="T13" fmla="*/ 5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47"/>
                <a:gd name="T23" fmla="*/ 56 w 56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47">
                  <a:moveTo>
                    <a:pt x="0" y="18"/>
                  </a:moveTo>
                  <a:lnTo>
                    <a:pt x="0" y="0"/>
                  </a:lnTo>
                  <a:lnTo>
                    <a:pt x="38" y="18"/>
                  </a:lnTo>
                  <a:lnTo>
                    <a:pt x="56" y="18"/>
                  </a:lnTo>
                  <a:lnTo>
                    <a:pt x="56" y="47"/>
                  </a:lnTo>
                  <a:lnTo>
                    <a:pt x="27" y="4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23" name="Freeform 125"/>
            <p:cNvSpPr>
              <a:spLocks/>
            </p:cNvSpPr>
            <p:nvPr/>
          </p:nvSpPr>
          <p:spPr bwMode="auto">
            <a:xfrm>
              <a:off x="3562" y="1708"/>
              <a:ext cx="48" cy="43"/>
            </a:xfrm>
            <a:custGeom>
              <a:avLst/>
              <a:gdLst>
                <a:gd name="T0" fmla="*/ 0 w 56"/>
                <a:gd name="T1" fmla="*/ 14 h 47"/>
                <a:gd name="T2" fmla="*/ 7 w 56"/>
                <a:gd name="T3" fmla="*/ 0 h 47"/>
                <a:gd name="T4" fmla="*/ 5 w 56"/>
                <a:gd name="T5" fmla="*/ 5 h 47"/>
                <a:gd name="T6" fmla="*/ 5 w 56"/>
                <a:gd name="T7" fmla="*/ 14 h 47"/>
                <a:gd name="T8" fmla="*/ 3 w 56"/>
                <a:gd name="T9" fmla="*/ 14 h 47"/>
                <a:gd name="T10" fmla="*/ 3 w 56"/>
                <a:gd name="T11" fmla="*/ 14 h 47"/>
                <a:gd name="T12" fmla="*/ 0 w 56"/>
                <a:gd name="T13" fmla="*/ 14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47"/>
                <a:gd name="T23" fmla="*/ 56 w 56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47">
                  <a:moveTo>
                    <a:pt x="0" y="47"/>
                  </a:moveTo>
                  <a:lnTo>
                    <a:pt x="56" y="0"/>
                  </a:lnTo>
                  <a:lnTo>
                    <a:pt x="43" y="18"/>
                  </a:lnTo>
                  <a:lnTo>
                    <a:pt x="43" y="47"/>
                  </a:lnTo>
                  <a:lnTo>
                    <a:pt x="27" y="47"/>
                  </a:lnTo>
                  <a:lnTo>
                    <a:pt x="16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24" name="Freeform 126"/>
            <p:cNvSpPr>
              <a:spLocks/>
            </p:cNvSpPr>
            <p:nvPr/>
          </p:nvSpPr>
          <p:spPr bwMode="auto">
            <a:xfrm>
              <a:off x="5212" y="2882"/>
              <a:ext cx="807" cy="716"/>
            </a:xfrm>
            <a:custGeom>
              <a:avLst/>
              <a:gdLst>
                <a:gd name="T0" fmla="*/ 0 w 927"/>
                <a:gd name="T1" fmla="*/ 235 h 766"/>
                <a:gd name="T2" fmla="*/ 3 w 927"/>
                <a:gd name="T3" fmla="*/ 221 h 766"/>
                <a:gd name="T4" fmla="*/ 3 w 927"/>
                <a:gd name="T5" fmla="*/ 165 h 766"/>
                <a:gd name="T6" fmla="*/ 3 w 927"/>
                <a:gd name="T7" fmla="*/ 165 h 766"/>
                <a:gd name="T8" fmla="*/ 6 w 927"/>
                <a:gd name="T9" fmla="*/ 131 h 766"/>
                <a:gd name="T10" fmla="*/ 9 w 927"/>
                <a:gd name="T11" fmla="*/ 114 h 766"/>
                <a:gd name="T12" fmla="*/ 14 w 927"/>
                <a:gd name="T13" fmla="*/ 103 h 766"/>
                <a:gd name="T14" fmla="*/ 37 w 927"/>
                <a:gd name="T15" fmla="*/ 76 h 766"/>
                <a:gd name="T16" fmla="*/ 40 w 927"/>
                <a:gd name="T17" fmla="*/ 58 h 766"/>
                <a:gd name="T18" fmla="*/ 43 w 927"/>
                <a:gd name="T19" fmla="*/ 64 h 766"/>
                <a:gd name="T20" fmla="*/ 44 w 927"/>
                <a:gd name="T21" fmla="*/ 58 h 766"/>
                <a:gd name="T22" fmla="*/ 51 w 927"/>
                <a:gd name="T23" fmla="*/ 44 h 766"/>
                <a:gd name="T24" fmla="*/ 57 w 927"/>
                <a:gd name="T25" fmla="*/ 33 h 766"/>
                <a:gd name="T26" fmla="*/ 59 w 927"/>
                <a:gd name="T27" fmla="*/ 49 h 766"/>
                <a:gd name="T28" fmla="*/ 64 w 927"/>
                <a:gd name="T29" fmla="*/ 49 h 766"/>
                <a:gd name="T30" fmla="*/ 64 w 927"/>
                <a:gd name="T31" fmla="*/ 38 h 766"/>
                <a:gd name="T32" fmla="*/ 68 w 927"/>
                <a:gd name="T33" fmla="*/ 33 h 766"/>
                <a:gd name="T34" fmla="*/ 69 w 927"/>
                <a:gd name="T35" fmla="*/ 16 h 766"/>
                <a:gd name="T36" fmla="*/ 76 w 927"/>
                <a:gd name="T37" fmla="*/ 8 h 766"/>
                <a:gd name="T38" fmla="*/ 84 w 927"/>
                <a:gd name="T39" fmla="*/ 16 h 766"/>
                <a:gd name="T40" fmla="*/ 86 w 927"/>
                <a:gd name="T41" fmla="*/ 20 h 766"/>
                <a:gd name="T42" fmla="*/ 91 w 927"/>
                <a:gd name="T43" fmla="*/ 16 h 766"/>
                <a:gd name="T44" fmla="*/ 86 w 927"/>
                <a:gd name="T45" fmla="*/ 26 h 766"/>
                <a:gd name="T46" fmla="*/ 84 w 927"/>
                <a:gd name="T47" fmla="*/ 44 h 766"/>
                <a:gd name="T48" fmla="*/ 86 w 927"/>
                <a:gd name="T49" fmla="*/ 54 h 766"/>
                <a:gd name="T50" fmla="*/ 95 w 927"/>
                <a:gd name="T51" fmla="*/ 64 h 766"/>
                <a:gd name="T52" fmla="*/ 98 w 927"/>
                <a:gd name="T53" fmla="*/ 71 h 766"/>
                <a:gd name="T54" fmla="*/ 104 w 927"/>
                <a:gd name="T55" fmla="*/ 54 h 766"/>
                <a:gd name="T56" fmla="*/ 109 w 927"/>
                <a:gd name="T57" fmla="*/ 0 h 766"/>
                <a:gd name="T58" fmla="*/ 113 w 927"/>
                <a:gd name="T59" fmla="*/ 38 h 766"/>
                <a:gd name="T60" fmla="*/ 116 w 927"/>
                <a:gd name="T61" fmla="*/ 44 h 766"/>
                <a:gd name="T62" fmla="*/ 119 w 927"/>
                <a:gd name="T63" fmla="*/ 71 h 766"/>
                <a:gd name="T64" fmla="*/ 121 w 927"/>
                <a:gd name="T65" fmla="*/ 93 h 766"/>
                <a:gd name="T66" fmla="*/ 126 w 927"/>
                <a:gd name="T67" fmla="*/ 121 h 766"/>
                <a:gd name="T68" fmla="*/ 130 w 927"/>
                <a:gd name="T69" fmla="*/ 131 h 766"/>
                <a:gd name="T70" fmla="*/ 133 w 927"/>
                <a:gd name="T71" fmla="*/ 159 h 766"/>
                <a:gd name="T72" fmla="*/ 126 w 927"/>
                <a:gd name="T73" fmla="*/ 215 h 766"/>
                <a:gd name="T74" fmla="*/ 104 w 927"/>
                <a:gd name="T75" fmla="*/ 279 h 766"/>
                <a:gd name="T76" fmla="*/ 91 w 927"/>
                <a:gd name="T77" fmla="*/ 291 h 766"/>
                <a:gd name="T78" fmla="*/ 88 w 927"/>
                <a:gd name="T79" fmla="*/ 291 h 766"/>
                <a:gd name="T80" fmla="*/ 82 w 927"/>
                <a:gd name="T81" fmla="*/ 291 h 766"/>
                <a:gd name="T82" fmla="*/ 73 w 927"/>
                <a:gd name="T83" fmla="*/ 274 h 766"/>
                <a:gd name="T84" fmla="*/ 73 w 927"/>
                <a:gd name="T85" fmla="*/ 263 h 766"/>
                <a:gd name="T86" fmla="*/ 73 w 927"/>
                <a:gd name="T87" fmla="*/ 259 h 766"/>
                <a:gd name="T88" fmla="*/ 73 w 927"/>
                <a:gd name="T89" fmla="*/ 246 h 766"/>
                <a:gd name="T90" fmla="*/ 73 w 927"/>
                <a:gd name="T91" fmla="*/ 235 h 766"/>
                <a:gd name="T92" fmla="*/ 64 w 927"/>
                <a:gd name="T93" fmla="*/ 252 h 766"/>
                <a:gd name="T94" fmla="*/ 56 w 927"/>
                <a:gd name="T95" fmla="*/ 221 h 766"/>
                <a:gd name="T96" fmla="*/ 28 w 927"/>
                <a:gd name="T97" fmla="*/ 230 h 766"/>
                <a:gd name="T98" fmla="*/ 16 w 927"/>
                <a:gd name="T99" fmla="*/ 242 h 766"/>
                <a:gd name="T100" fmla="*/ 3 w 927"/>
                <a:gd name="T101" fmla="*/ 252 h 7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7"/>
                <a:gd name="T154" fmla="*/ 0 h 766"/>
                <a:gd name="T155" fmla="*/ 927 w 927"/>
                <a:gd name="T156" fmla="*/ 766 h 7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7" h="766">
                  <a:moveTo>
                    <a:pt x="0" y="634"/>
                  </a:moveTo>
                  <a:lnTo>
                    <a:pt x="0" y="605"/>
                  </a:lnTo>
                  <a:lnTo>
                    <a:pt x="11" y="605"/>
                  </a:lnTo>
                  <a:lnTo>
                    <a:pt x="26" y="567"/>
                  </a:lnTo>
                  <a:lnTo>
                    <a:pt x="26" y="494"/>
                  </a:lnTo>
                  <a:lnTo>
                    <a:pt x="11" y="423"/>
                  </a:lnTo>
                  <a:lnTo>
                    <a:pt x="11" y="394"/>
                  </a:lnTo>
                  <a:lnTo>
                    <a:pt x="26" y="423"/>
                  </a:lnTo>
                  <a:lnTo>
                    <a:pt x="26" y="350"/>
                  </a:lnTo>
                  <a:lnTo>
                    <a:pt x="38" y="338"/>
                  </a:lnTo>
                  <a:lnTo>
                    <a:pt x="38" y="323"/>
                  </a:lnTo>
                  <a:lnTo>
                    <a:pt x="59" y="294"/>
                  </a:lnTo>
                  <a:lnTo>
                    <a:pt x="59" y="311"/>
                  </a:lnTo>
                  <a:lnTo>
                    <a:pt x="97" y="263"/>
                  </a:lnTo>
                  <a:lnTo>
                    <a:pt x="211" y="238"/>
                  </a:lnTo>
                  <a:lnTo>
                    <a:pt x="259" y="194"/>
                  </a:lnTo>
                  <a:lnTo>
                    <a:pt x="259" y="183"/>
                  </a:lnTo>
                  <a:lnTo>
                    <a:pt x="282" y="150"/>
                  </a:lnTo>
                  <a:lnTo>
                    <a:pt x="282" y="183"/>
                  </a:lnTo>
                  <a:lnTo>
                    <a:pt x="297" y="167"/>
                  </a:lnTo>
                  <a:lnTo>
                    <a:pt x="297" y="139"/>
                  </a:lnTo>
                  <a:lnTo>
                    <a:pt x="311" y="150"/>
                  </a:lnTo>
                  <a:lnTo>
                    <a:pt x="341" y="112"/>
                  </a:lnTo>
                  <a:lnTo>
                    <a:pt x="357" y="112"/>
                  </a:lnTo>
                  <a:lnTo>
                    <a:pt x="382" y="83"/>
                  </a:lnTo>
                  <a:lnTo>
                    <a:pt x="397" y="83"/>
                  </a:lnTo>
                  <a:lnTo>
                    <a:pt x="397" y="98"/>
                  </a:lnTo>
                  <a:lnTo>
                    <a:pt x="414" y="127"/>
                  </a:lnTo>
                  <a:lnTo>
                    <a:pt x="430" y="112"/>
                  </a:lnTo>
                  <a:lnTo>
                    <a:pt x="441" y="127"/>
                  </a:lnTo>
                  <a:lnTo>
                    <a:pt x="457" y="112"/>
                  </a:lnTo>
                  <a:lnTo>
                    <a:pt x="441" y="98"/>
                  </a:lnTo>
                  <a:lnTo>
                    <a:pt x="457" y="83"/>
                  </a:lnTo>
                  <a:lnTo>
                    <a:pt x="470" y="83"/>
                  </a:lnTo>
                  <a:lnTo>
                    <a:pt x="470" y="52"/>
                  </a:lnTo>
                  <a:lnTo>
                    <a:pt x="481" y="39"/>
                  </a:lnTo>
                  <a:lnTo>
                    <a:pt x="512" y="39"/>
                  </a:lnTo>
                  <a:lnTo>
                    <a:pt x="530" y="23"/>
                  </a:lnTo>
                  <a:lnTo>
                    <a:pt x="530" y="12"/>
                  </a:lnTo>
                  <a:lnTo>
                    <a:pt x="585" y="39"/>
                  </a:lnTo>
                  <a:lnTo>
                    <a:pt x="601" y="39"/>
                  </a:lnTo>
                  <a:lnTo>
                    <a:pt x="601" y="52"/>
                  </a:lnTo>
                  <a:lnTo>
                    <a:pt x="612" y="39"/>
                  </a:lnTo>
                  <a:lnTo>
                    <a:pt x="629" y="39"/>
                  </a:lnTo>
                  <a:lnTo>
                    <a:pt x="612" y="67"/>
                  </a:lnTo>
                  <a:lnTo>
                    <a:pt x="601" y="67"/>
                  </a:lnTo>
                  <a:lnTo>
                    <a:pt x="601" y="98"/>
                  </a:lnTo>
                  <a:lnTo>
                    <a:pt x="585" y="112"/>
                  </a:lnTo>
                  <a:lnTo>
                    <a:pt x="601" y="127"/>
                  </a:lnTo>
                  <a:lnTo>
                    <a:pt x="601" y="139"/>
                  </a:lnTo>
                  <a:lnTo>
                    <a:pt x="629" y="139"/>
                  </a:lnTo>
                  <a:lnTo>
                    <a:pt x="656" y="167"/>
                  </a:lnTo>
                  <a:lnTo>
                    <a:pt x="674" y="194"/>
                  </a:lnTo>
                  <a:lnTo>
                    <a:pt x="685" y="183"/>
                  </a:lnTo>
                  <a:lnTo>
                    <a:pt x="700" y="183"/>
                  </a:lnTo>
                  <a:lnTo>
                    <a:pt x="729" y="139"/>
                  </a:lnTo>
                  <a:lnTo>
                    <a:pt x="756" y="12"/>
                  </a:lnTo>
                  <a:lnTo>
                    <a:pt x="756" y="0"/>
                  </a:lnTo>
                  <a:lnTo>
                    <a:pt x="771" y="12"/>
                  </a:lnTo>
                  <a:lnTo>
                    <a:pt x="785" y="98"/>
                  </a:lnTo>
                  <a:lnTo>
                    <a:pt x="800" y="98"/>
                  </a:lnTo>
                  <a:lnTo>
                    <a:pt x="812" y="112"/>
                  </a:lnTo>
                  <a:lnTo>
                    <a:pt x="812" y="150"/>
                  </a:lnTo>
                  <a:lnTo>
                    <a:pt x="829" y="183"/>
                  </a:lnTo>
                  <a:lnTo>
                    <a:pt x="829" y="223"/>
                  </a:lnTo>
                  <a:lnTo>
                    <a:pt x="841" y="238"/>
                  </a:lnTo>
                  <a:lnTo>
                    <a:pt x="871" y="250"/>
                  </a:lnTo>
                  <a:lnTo>
                    <a:pt x="885" y="311"/>
                  </a:lnTo>
                  <a:lnTo>
                    <a:pt x="900" y="323"/>
                  </a:lnTo>
                  <a:lnTo>
                    <a:pt x="900" y="338"/>
                  </a:lnTo>
                  <a:lnTo>
                    <a:pt x="912" y="350"/>
                  </a:lnTo>
                  <a:lnTo>
                    <a:pt x="927" y="411"/>
                  </a:lnTo>
                  <a:lnTo>
                    <a:pt x="927" y="482"/>
                  </a:lnTo>
                  <a:lnTo>
                    <a:pt x="885" y="553"/>
                  </a:lnTo>
                  <a:lnTo>
                    <a:pt x="771" y="678"/>
                  </a:lnTo>
                  <a:lnTo>
                    <a:pt x="729" y="718"/>
                  </a:lnTo>
                  <a:lnTo>
                    <a:pt x="629" y="766"/>
                  </a:lnTo>
                  <a:lnTo>
                    <a:pt x="629" y="749"/>
                  </a:lnTo>
                  <a:lnTo>
                    <a:pt x="629" y="738"/>
                  </a:lnTo>
                  <a:lnTo>
                    <a:pt x="612" y="749"/>
                  </a:lnTo>
                  <a:lnTo>
                    <a:pt x="612" y="718"/>
                  </a:lnTo>
                  <a:lnTo>
                    <a:pt x="570" y="749"/>
                  </a:lnTo>
                  <a:lnTo>
                    <a:pt x="530" y="749"/>
                  </a:lnTo>
                  <a:lnTo>
                    <a:pt x="512" y="705"/>
                  </a:lnTo>
                  <a:lnTo>
                    <a:pt x="530" y="693"/>
                  </a:lnTo>
                  <a:lnTo>
                    <a:pt x="512" y="678"/>
                  </a:lnTo>
                  <a:lnTo>
                    <a:pt x="512" y="667"/>
                  </a:lnTo>
                  <a:lnTo>
                    <a:pt x="501" y="667"/>
                  </a:lnTo>
                  <a:lnTo>
                    <a:pt x="512" y="649"/>
                  </a:lnTo>
                  <a:lnTo>
                    <a:pt x="512" y="634"/>
                  </a:lnTo>
                  <a:lnTo>
                    <a:pt x="470" y="667"/>
                  </a:lnTo>
                  <a:lnTo>
                    <a:pt x="512" y="605"/>
                  </a:lnTo>
                  <a:lnTo>
                    <a:pt x="512" y="594"/>
                  </a:lnTo>
                  <a:lnTo>
                    <a:pt x="441" y="649"/>
                  </a:lnTo>
                  <a:lnTo>
                    <a:pt x="441" y="594"/>
                  </a:lnTo>
                  <a:lnTo>
                    <a:pt x="382" y="567"/>
                  </a:lnTo>
                  <a:lnTo>
                    <a:pt x="259" y="582"/>
                  </a:lnTo>
                  <a:lnTo>
                    <a:pt x="197" y="594"/>
                  </a:lnTo>
                  <a:lnTo>
                    <a:pt x="182" y="622"/>
                  </a:lnTo>
                  <a:lnTo>
                    <a:pt x="111" y="622"/>
                  </a:lnTo>
                  <a:lnTo>
                    <a:pt x="59" y="649"/>
                  </a:lnTo>
                  <a:lnTo>
                    <a:pt x="11" y="649"/>
                  </a:lnTo>
                  <a:lnTo>
                    <a:pt x="0" y="634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25" name="Freeform 127"/>
            <p:cNvSpPr>
              <a:spLocks/>
            </p:cNvSpPr>
            <p:nvPr/>
          </p:nvSpPr>
          <p:spPr bwMode="auto">
            <a:xfrm>
              <a:off x="5698" y="3635"/>
              <a:ext cx="72" cy="67"/>
            </a:xfrm>
            <a:custGeom>
              <a:avLst/>
              <a:gdLst>
                <a:gd name="T0" fmla="*/ 3 w 83"/>
                <a:gd name="T1" fmla="*/ 0 h 71"/>
                <a:gd name="T2" fmla="*/ 6 w 83"/>
                <a:gd name="T3" fmla="*/ 8 h 71"/>
                <a:gd name="T4" fmla="*/ 11 w 83"/>
                <a:gd name="T5" fmla="*/ 0 h 71"/>
                <a:gd name="T6" fmla="*/ 6 w 83"/>
                <a:gd name="T7" fmla="*/ 25 h 71"/>
                <a:gd name="T8" fmla="*/ 3 w 83"/>
                <a:gd name="T9" fmla="*/ 32 h 71"/>
                <a:gd name="T10" fmla="*/ 0 w 83"/>
                <a:gd name="T11" fmla="*/ 32 h 71"/>
                <a:gd name="T12" fmla="*/ 0 w 83"/>
                <a:gd name="T13" fmla="*/ 25 h 71"/>
                <a:gd name="T14" fmla="*/ 3 w 83"/>
                <a:gd name="T15" fmla="*/ 0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71"/>
                <a:gd name="T26" fmla="*/ 83 w 83"/>
                <a:gd name="T27" fmla="*/ 71 h 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71">
                  <a:moveTo>
                    <a:pt x="12" y="0"/>
                  </a:moveTo>
                  <a:lnTo>
                    <a:pt x="43" y="11"/>
                  </a:lnTo>
                  <a:lnTo>
                    <a:pt x="83" y="0"/>
                  </a:lnTo>
                  <a:lnTo>
                    <a:pt x="43" y="57"/>
                  </a:lnTo>
                  <a:lnTo>
                    <a:pt x="12" y="71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26" name="Freeform 128"/>
            <p:cNvSpPr>
              <a:spLocks/>
            </p:cNvSpPr>
            <p:nvPr/>
          </p:nvSpPr>
          <p:spPr bwMode="auto">
            <a:xfrm>
              <a:off x="6287" y="3474"/>
              <a:ext cx="121" cy="170"/>
            </a:xfrm>
            <a:custGeom>
              <a:avLst/>
              <a:gdLst>
                <a:gd name="T0" fmla="*/ 0 w 138"/>
                <a:gd name="T1" fmla="*/ 50 h 182"/>
                <a:gd name="T2" fmla="*/ 4 w 138"/>
                <a:gd name="T3" fmla="*/ 44 h 182"/>
                <a:gd name="T4" fmla="*/ 11 w 138"/>
                <a:gd name="T5" fmla="*/ 27 h 182"/>
                <a:gd name="T6" fmla="*/ 9 w 138"/>
                <a:gd name="T7" fmla="*/ 27 h 182"/>
                <a:gd name="T8" fmla="*/ 9 w 138"/>
                <a:gd name="T9" fmla="*/ 0 h 182"/>
                <a:gd name="T10" fmla="*/ 11 w 138"/>
                <a:gd name="T11" fmla="*/ 7 h 182"/>
                <a:gd name="T12" fmla="*/ 13 w 138"/>
                <a:gd name="T13" fmla="*/ 7 h 182"/>
                <a:gd name="T14" fmla="*/ 13 w 138"/>
                <a:gd name="T15" fmla="*/ 12 h 182"/>
                <a:gd name="T16" fmla="*/ 11 w 138"/>
                <a:gd name="T17" fmla="*/ 27 h 182"/>
                <a:gd name="T18" fmla="*/ 13 w 138"/>
                <a:gd name="T19" fmla="*/ 27 h 182"/>
                <a:gd name="T20" fmla="*/ 13 w 138"/>
                <a:gd name="T21" fmla="*/ 21 h 182"/>
                <a:gd name="T22" fmla="*/ 16 w 138"/>
                <a:gd name="T23" fmla="*/ 21 h 182"/>
                <a:gd name="T24" fmla="*/ 13 w 138"/>
                <a:gd name="T25" fmla="*/ 33 h 182"/>
                <a:gd name="T26" fmla="*/ 16 w 138"/>
                <a:gd name="T27" fmla="*/ 40 h 182"/>
                <a:gd name="T28" fmla="*/ 20 w 138"/>
                <a:gd name="T29" fmla="*/ 33 h 182"/>
                <a:gd name="T30" fmla="*/ 22 w 138"/>
                <a:gd name="T31" fmla="*/ 33 h 182"/>
                <a:gd name="T32" fmla="*/ 18 w 138"/>
                <a:gd name="T33" fmla="*/ 44 h 182"/>
                <a:gd name="T34" fmla="*/ 13 w 138"/>
                <a:gd name="T35" fmla="*/ 50 h 182"/>
                <a:gd name="T36" fmla="*/ 4 w 138"/>
                <a:gd name="T37" fmla="*/ 70 h 182"/>
                <a:gd name="T38" fmla="*/ 0 w 138"/>
                <a:gd name="T39" fmla="*/ 70 h 182"/>
                <a:gd name="T40" fmla="*/ 4 w 138"/>
                <a:gd name="T41" fmla="*/ 61 h 182"/>
                <a:gd name="T42" fmla="*/ 0 w 138"/>
                <a:gd name="T43" fmla="*/ 50 h 1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8"/>
                <a:gd name="T67" fmla="*/ 0 h 182"/>
                <a:gd name="T68" fmla="*/ 138 w 138"/>
                <a:gd name="T69" fmla="*/ 182 h 1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8" h="182">
                  <a:moveTo>
                    <a:pt x="0" y="131"/>
                  </a:moveTo>
                  <a:lnTo>
                    <a:pt x="23" y="113"/>
                  </a:lnTo>
                  <a:lnTo>
                    <a:pt x="71" y="71"/>
                  </a:lnTo>
                  <a:lnTo>
                    <a:pt x="54" y="71"/>
                  </a:lnTo>
                  <a:lnTo>
                    <a:pt x="54" y="0"/>
                  </a:lnTo>
                  <a:lnTo>
                    <a:pt x="71" y="15"/>
                  </a:lnTo>
                  <a:lnTo>
                    <a:pt x="83" y="15"/>
                  </a:lnTo>
                  <a:lnTo>
                    <a:pt x="83" y="31"/>
                  </a:lnTo>
                  <a:lnTo>
                    <a:pt x="71" y="71"/>
                  </a:lnTo>
                  <a:lnTo>
                    <a:pt x="83" y="71"/>
                  </a:lnTo>
                  <a:lnTo>
                    <a:pt x="83" y="58"/>
                  </a:lnTo>
                  <a:lnTo>
                    <a:pt x="98" y="58"/>
                  </a:lnTo>
                  <a:lnTo>
                    <a:pt x="83" y="83"/>
                  </a:lnTo>
                  <a:lnTo>
                    <a:pt x="98" y="102"/>
                  </a:lnTo>
                  <a:lnTo>
                    <a:pt x="125" y="83"/>
                  </a:lnTo>
                  <a:lnTo>
                    <a:pt x="138" y="83"/>
                  </a:lnTo>
                  <a:lnTo>
                    <a:pt x="110" y="113"/>
                  </a:lnTo>
                  <a:lnTo>
                    <a:pt x="83" y="131"/>
                  </a:lnTo>
                  <a:lnTo>
                    <a:pt x="12" y="182"/>
                  </a:lnTo>
                  <a:lnTo>
                    <a:pt x="0" y="182"/>
                  </a:lnTo>
                  <a:lnTo>
                    <a:pt x="23" y="157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27" name="Freeform 129"/>
            <p:cNvSpPr>
              <a:spLocks/>
            </p:cNvSpPr>
            <p:nvPr/>
          </p:nvSpPr>
          <p:spPr bwMode="auto">
            <a:xfrm>
              <a:off x="6050" y="3635"/>
              <a:ext cx="222" cy="150"/>
            </a:xfrm>
            <a:custGeom>
              <a:avLst/>
              <a:gdLst>
                <a:gd name="T0" fmla="*/ 0 w 255"/>
                <a:gd name="T1" fmla="*/ 63 h 159"/>
                <a:gd name="T2" fmla="*/ 10 w 255"/>
                <a:gd name="T3" fmla="*/ 37 h 159"/>
                <a:gd name="T4" fmla="*/ 21 w 255"/>
                <a:gd name="T5" fmla="*/ 26 h 159"/>
                <a:gd name="T6" fmla="*/ 30 w 255"/>
                <a:gd name="T7" fmla="*/ 0 h 159"/>
                <a:gd name="T8" fmla="*/ 33 w 255"/>
                <a:gd name="T9" fmla="*/ 0 h 159"/>
                <a:gd name="T10" fmla="*/ 33 w 255"/>
                <a:gd name="T11" fmla="*/ 8 h 159"/>
                <a:gd name="T12" fmla="*/ 37 w 255"/>
                <a:gd name="T13" fmla="*/ 0 h 159"/>
                <a:gd name="T14" fmla="*/ 34 w 255"/>
                <a:gd name="T15" fmla="*/ 8 h 159"/>
                <a:gd name="T16" fmla="*/ 37 w 255"/>
                <a:gd name="T17" fmla="*/ 8 h 159"/>
                <a:gd name="T18" fmla="*/ 34 w 255"/>
                <a:gd name="T19" fmla="*/ 14 h 159"/>
                <a:gd name="T20" fmla="*/ 26 w 255"/>
                <a:gd name="T21" fmla="*/ 26 h 159"/>
                <a:gd name="T22" fmla="*/ 26 w 255"/>
                <a:gd name="T23" fmla="*/ 37 h 159"/>
                <a:gd name="T24" fmla="*/ 18 w 255"/>
                <a:gd name="T25" fmla="*/ 43 h 159"/>
                <a:gd name="T26" fmla="*/ 10 w 255"/>
                <a:gd name="T27" fmla="*/ 63 h 159"/>
                <a:gd name="T28" fmla="*/ 3 w 255"/>
                <a:gd name="T29" fmla="*/ 71 h 159"/>
                <a:gd name="T30" fmla="*/ 3 w 255"/>
                <a:gd name="T31" fmla="*/ 71 h 159"/>
                <a:gd name="T32" fmla="*/ 3 w 255"/>
                <a:gd name="T33" fmla="*/ 63 h 159"/>
                <a:gd name="T34" fmla="*/ 0 w 255"/>
                <a:gd name="T35" fmla="*/ 63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5"/>
                <a:gd name="T55" fmla="*/ 0 h 159"/>
                <a:gd name="T56" fmla="*/ 255 w 255"/>
                <a:gd name="T57" fmla="*/ 159 h 1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5" h="159">
                  <a:moveTo>
                    <a:pt x="0" y="142"/>
                  </a:moveTo>
                  <a:lnTo>
                    <a:pt x="71" y="82"/>
                  </a:lnTo>
                  <a:lnTo>
                    <a:pt x="149" y="59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26" y="11"/>
                  </a:lnTo>
                  <a:lnTo>
                    <a:pt x="255" y="0"/>
                  </a:lnTo>
                  <a:lnTo>
                    <a:pt x="238" y="11"/>
                  </a:lnTo>
                  <a:lnTo>
                    <a:pt x="255" y="11"/>
                  </a:lnTo>
                  <a:lnTo>
                    <a:pt x="238" y="31"/>
                  </a:lnTo>
                  <a:lnTo>
                    <a:pt x="182" y="59"/>
                  </a:lnTo>
                  <a:lnTo>
                    <a:pt x="182" y="82"/>
                  </a:lnTo>
                  <a:lnTo>
                    <a:pt x="126" y="98"/>
                  </a:lnTo>
                  <a:lnTo>
                    <a:pt x="71" y="142"/>
                  </a:lnTo>
                  <a:lnTo>
                    <a:pt x="23" y="159"/>
                  </a:lnTo>
                  <a:lnTo>
                    <a:pt x="11" y="159"/>
                  </a:lnTo>
                  <a:lnTo>
                    <a:pt x="11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28" name="Freeform 130"/>
            <p:cNvSpPr>
              <a:spLocks/>
            </p:cNvSpPr>
            <p:nvPr/>
          </p:nvSpPr>
          <p:spPr bwMode="auto">
            <a:xfrm>
              <a:off x="4911" y="2467"/>
              <a:ext cx="224" cy="292"/>
            </a:xfrm>
            <a:custGeom>
              <a:avLst/>
              <a:gdLst>
                <a:gd name="T0" fmla="*/ 0 w 255"/>
                <a:gd name="T1" fmla="*/ 0 h 311"/>
                <a:gd name="T2" fmla="*/ 7 w 255"/>
                <a:gd name="T3" fmla="*/ 8 h 311"/>
                <a:gd name="T4" fmla="*/ 22 w 255"/>
                <a:gd name="T5" fmla="*/ 40 h 311"/>
                <a:gd name="T6" fmla="*/ 24 w 255"/>
                <a:gd name="T7" fmla="*/ 40 h 311"/>
                <a:gd name="T8" fmla="*/ 30 w 255"/>
                <a:gd name="T9" fmla="*/ 52 h 311"/>
                <a:gd name="T10" fmla="*/ 30 w 255"/>
                <a:gd name="T11" fmla="*/ 57 h 311"/>
                <a:gd name="T12" fmla="*/ 32 w 255"/>
                <a:gd name="T13" fmla="*/ 65 h 311"/>
                <a:gd name="T14" fmla="*/ 30 w 255"/>
                <a:gd name="T15" fmla="*/ 70 h 311"/>
                <a:gd name="T16" fmla="*/ 32 w 255"/>
                <a:gd name="T17" fmla="*/ 75 h 311"/>
                <a:gd name="T18" fmla="*/ 35 w 255"/>
                <a:gd name="T19" fmla="*/ 75 h 311"/>
                <a:gd name="T20" fmla="*/ 36 w 255"/>
                <a:gd name="T21" fmla="*/ 88 h 311"/>
                <a:gd name="T22" fmla="*/ 40 w 255"/>
                <a:gd name="T23" fmla="*/ 88 h 311"/>
                <a:gd name="T24" fmla="*/ 41 w 255"/>
                <a:gd name="T25" fmla="*/ 98 h 311"/>
                <a:gd name="T26" fmla="*/ 40 w 255"/>
                <a:gd name="T27" fmla="*/ 129 h 311"/>
                <a:gd name="T28" fmla="*/ 36 w 255"/>
                <a:gd name="T29" fmla="*/ 123 h 311"/>
                <a:gd name="T30" fmla="*/ 35 w 255"/>
                <a:gd name="T31" fmla="*/ 129 h 311"/>
                <a:gd name="T32" fmla="*/ 35 w 255"/>
                <a:gd name="T33" fmla="*/ 123 h 311"/>
                <a:gd name="T34" fmla="*/ 24 w 255"/>
                <a:gd name="T35" fmla="*/ 98 h 311"/>
                <a:gd name="T36" fmla="*/ 22 w 255"/>
                <a:gd name="T37" fmla="*/ 88 h 311"/>
                <a:gd name="T38" fmla="*/ 18 w 255"/>
                <a:gd name="T39" fmla="*/ 70 h 311"/>
                <a:gd name="T40" fmla="*/ 13 w 255"/>
                <a:gd name="T41" fmla="*/ 57 h 311"/>
                <a:gd name="T42" fmla="*/ 13 w 255"/>
                <a:gd name="T43" fmla="*/ 40 h 311"/>
                <a:gd name="T44" fmla="*/ 9 w 255"/>
                <a:gd name="T45" fmla="*/ 34 h 311"/>
                <a:gd name="T46" fmla="*/ 4 w 255"/>
                <a:gd name="T47" fmla="*/ 24 h 311"/>
                <a:gd name="T48" fmla="*/ 0 w 255"/>
                <a:gd name="T49" fmla="*/ 11 h 311"/>
                <a:gd name="T50" fmla="*/ 0 w 255"/>
                <a:gd name="T51" fmla="*/ 0 h 3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5"/>
                <a:gd name="T79" fmla="*/ 0 h 311"/>
                <a:gd name="T80" fmla="*/ 255 w 255"/>
                <a:gd name="T81" fmla="*/ 311 h 31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5" h="311">
                  <a:moveTo>
                    <a:pt x="0" y="0"/>
                  </a:moveTo>
                  <a:lnTo>
                    <a:pt x="42" y="11"/>
                  </a:lnTo>
                  <a:lnTo>
                    <a:pt x="130" y="98"/>
                  </a:lnTo>
                  <a:lnTo>
                    <a:pt x="142" y="98"/>
                  </a:lnTo>
                  <a:lnTo>
                    <a:pt x="182" y="126"/>
                  </a:lnTo>
                  <a:lnTo>
                    <a:pt x="182" y="138"/>
                  </a:lnTo>
                  <a:lnTo>
                    <a:pt x="198" y="159"/>
                  </a:lnTo>
                  <a:lnTo>
                    <a:pt x="182" y="171"/>
                  </a:lnTo>
                  <a:lnTo>
                    <a:pt x="198" y="182"/>
                  </a:lnTo>
                  <a:lnTo>
                    <a:pt x="215" y="182"/>
                  </a:lnTo>
                  <a:lnTo>
                    <a:pt x="230" y="211"/>
                  </a:lnTo>
                  <a:lnTo>
                    <a:pt x="242" y="211"/>
                  </a:lnTo>
                  <a:lnTo>
                    <a:pt x="255" y="238"/>
                  </a:lnTo>
                  <a:lnTo>
                    <a:pt x="242" y="311"/>
                  </a:lnTo>
                  <a:lnTo>
                    <a:pt x="230" y="297"/>
                  </a:lnTo>
                  <a:lnTo>
                    <a:pt x="215" y="311"/>
                  </a:lnTo>
                  <a:lnTo>
                    <a:pt x="215" y="297"/>
                  </a:lnTo>
                  <a:lnTo>
                    <a:pt x="142" y="238"/>
                  </a:lnTo>
                  <a:lnTo>
                    <a:pt x="130" y="211"/>
                  </a:lnTo>
                  <a:lnTo>
                    <a:pt x="111" y="171"/>
                  </a:lnTo>
                  <a:lnTo>
                    <a:pt x="82" y="138"/>
                  </a:lnTo>
                  <a:lnTo>
                    <a:pt x="82" y="98"/>
                  </a:lnTo>
                  <a:lnTo>
                    <a:pt x="56" y="82"/>
                  </a:lnTo>
                  <a:lnTo>
                    <a:pt x="27" y="59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29" name="Freeform 131"/>
            <p:cNvSpPr>
              <a:spLocks/>
            </p:cNvSpPr>
            <p:nvPr/>
          </p:nvSpPr>
          <p:spPr bwMode="auto">
            <a:xfrm>
              <a:off x="5114" y="2759"/>
              <a:ext cx="185" cy="65"/>
            </a:xfrm>
            <a:custGeom>
              <a:avLst/>
              <a:gdLst>
                <a:gd name="T0" fmla="*/ 0 w 211"/>
                <a:gd name="T1" fmla="*/ 5 h 71"/>
                <a:gd name="T2" fmla="*/ 4 w 211"/>
                <a:gd name="T3" fmla="*/ 0 h 71"/>
                <a:gd name="T4" fmla="*/ 9 w 211"/>
                <a:gd name="T5" fmla="*/ 0 h 71"/>
                <a:gd name="T6" fmla="*/ 13 w 211"/>
                <a:gd name="T7" fmla="*/ 9 h 71"/>
                <a:gd name="T8" fmla="*/ 19 w 211"/>
                <a:gd name="T9" fmla="*/ 9 h 71"/>
                <a:gd name="T10" fmla="*/ 19 w 211"/>
                <a:gd name="T11" fmla="*/ 5 h 71"/>
                <a:gd name="T12" fmla="*/ 27 w 211"/>
                <a:gd name="T13" fmla="*/ 9 h 71"/>
                <a:gd name="T14" fmla="*/ 29 w 211"/>
                <a:gd name="T15" fmla="*/ 13 h 71"/>
                <a:gd name="T16" fmla="*/ 34 w 211"/>
                <a:gd name="T17" fmla="*/ 13 h 71"/>
                <a:gd name="T18" fmla="*/ 34 w 211"/>
                <a:gd name="T19" fmla="*/ 21 h 71"/>
                <a:gd name="T20" fmla="*/ 29 w 211"/>
                <a:gd name="T21" fmla="*/ 16 h 71"/>
                <a:gd name="T22" fmla="*/ 27 w 211"/>
                <a:gd name="T23" fmla="*/ 21 h 71"/>
                <a:gd name="T24" fmla="*/ 15 w 211"/>
                <a:gd name="T25" fmla="*/ 13 h 71"/>
                <a:gd name="T26" fmla="*/ 11 w 211"/>
                <a:gd name="T27" fmla="*/ 13 h 71"/>
                <a:gd name="T28" fmla="*/ 0 w 211"/>
                <a:gd name="T29" fmla="*/ 5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1"/>
                <a:gd name="T46" fmla="*/ 0 h 71"/>
                <a:gd name="T47" fmla="*/ 211 w 211"/>
                <a:gd name="T48" fmla="*/ 71 h 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1" h="71">
                  <a:moveTo>
                    <a:pt x="0" y="11"/>
                  </a:moveTo>
                  <a:lnTo>
                    <a:pt x="23" y="0"/>
                  </a:lnTo>
                  <a:lnTo>
                    <a:pt x="50" y="0"/>
                  </a:lnTo>
                  <a:lnTo>
                    <a:pt x="83" y="31"/>
                  </a:lnTo>
                  <a:lnTo>
                    <a:pt x="123" y="31"/>
                  </a:lnTo>
                  <a:lnTo>
                    <a:pt x="123" y="11"/>
                  </a:lnTo>
                  <a:lnTo>
                    <a:pt x="171" y="31"/>
                  </a:lnTo>
                  <a:lnTo>
                    <a:pt x="183" y="42"/>
                  </a:lnTo>
                  <a:lnTo>
                    <a:pt x="211" y="42"/>
                  </a:lnTo>
                  <a:lnTo>
                    <a:pt x="211" y="71"/>
                  </a:lnTo>
                  <a:lnTo>
                    <a:pt x="183" y="57"/>
                  </a:lnTo>
                  <a:lnTo>
                    <a:pt x="171" y="71"/>
                  </a:lnTo>
                  <a:lnTo>
                    <a:pt x="94" y="42"/>
                  </a:lnTo>
                  <a:lnTo>
                    <a:pt x="71" y="4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30" name="Freeform 132"/>
            <p:cNvSpPr>
              <a:spLocks/>
            </p:cNvSpPr>
            <p:nvPr/>
          </p:nvSpPr>
          <p:spPr bwMode="auto">
            <a:xfrm>
              <a:off x="5337" y="2815"/>
              <a:ext cx="163" cy="43"/>
            </a:xfrm>
            <a:custGeom>
              <a:avLst/>
              <a:gdLst>
                <a:gd name="T0" fmla="*/ 0 w 186"/>
                <a:gd name="T1" fmla="*/ 19 h 46"/>
                <a:gd name="T2" fmla="*/ 0 w 186"/>
                <a:gd name="T3" fmla="*/ 7 h 46"/>
                <a:gd name="T4" fmla="*/ 4 w 186"/>
                <a:gd name="T5" fmla="*/ 0 h 46"/>
                <a:gd name="T6" fmla="*/ 6 w 186"/>
                <a:gd name="T7" fmla="*/ 7 h 46"/>
                <a:gd name="T8" fmla="*/ 6 w 186"/>
                <a:gd name="T9" fmla="*/ 0 h 46"/>
                <a:gd name="T10" fmla="*/ 14 w 186"/>
                <a:gd name="T11" fmla="*/ 7 h 46"/>
                <a:gd name="T12" fmla="*/ 16 w 186"/>
                <a:gd name="T13" fmla="*/ 0 h 46"/>
                <a:gd name="T14" fmla="*/ 22 w 186"/>
                <a:gd name="T15" fmla="*/ 7 h 46"/>
                <a:gd name="T16" fmla="*/ 24 w 186"/>
                <a:gd name="T17" fmla="*/ 0 h 46"/>
                <a:gd name="T18" fmla="*/ 30 w 186"/>
                <a:gd name="T19" fmla="*/ 7 h 46"/>
                <a:gd name="T20" fmla="*/ 22 w 186"/>
                <a:gd name="T21" fmla="*/ 19 h 46"/>
                <a:gd name="T22" fmla="*/ 14 w 186"/>
                <a:gd name="T23" fmla="*/ 7 h 46"/>
                <a:gd name="T24" fmla="*/ 4 w 186"/>
                <a:gd name="T25" fmla="*/ 19 h 46"/>
                <a:gd name="T26" fmla="*/ 0 w 186"/>
                <a:gd name="T27" fmla="*/ 19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6"/>
                <a:gd name="T43" fmla="*/ 0 h 46"/>
                <a:gd name="T44" fmla="*/ 186 w 186"/>
                <a:gd name="T45" fmla="*/ 46 h 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6" h="46">
                  <a:moveTo>
                    <a:pt x="0" y="46"/>
                  </a:moveTo>
                  <a:lnTo>
                    <a:pt x="0" y="20"/>
                  </a:lnTo>
                  <a:lnTo>
                    <a:pt x="15" y="0"/>
                  </a:lnTo>
                  <a:lnTo>
                    <a:pt x="38" y="20"/>
                  </a:lnTo>
                  <a:lnTo>
                    <a:pt x="38" y="0"/>
                  </a:lnTo>
                  <a:lnTo>
                    <a:pt x="86" y="20"/>
                  </a:lnTo>
                  <a:lnTo>
                    <a:pt x="97" y="0"/>
                  </a:lnTo>
                  <a:lnTo>
                    <a:pt x="138" y="20"/>
                  </a:lnTo>
                  <a:lnTo>
                    <a:pt x="153" y="0"/>
                  </a:lnTo>
                  <a:lnTo>
                    <a:pt x="186" y="20"/>
                  </a:lnTo>
                  <a:lnTo>
                    <a:pt x="138" y="46"/>
                  </a:lnTo>
                  <a:lnTo>
                    <a:pt x="86" y="20"/>
                  </a:lnTo>
                  <a:lnTo>
                    <a:pt x="26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31" name="Freeform 133"/>
            <p:cNvSpPr>
              <a:spLocks/>
            </p:cNvSpPr>
            <p:nvPr/>
          </p:nvSpPr>
          <p:spPr bwMode="auto">
            <a:xfrm>
              <a:off x="5395" y="2852"/>
              <a:ext cx="40" cy="43"/>
            </a:xfrm>
            <a:custGeom>
              <a:avLst/>
              <a:gdLst>
                <a:gd name="T0" fmla="*/ 0 w 46"/>
                <a:gd name="T1" fmla="*/ 0 h 46"/>
                <a:gd name="T2" fmla="*/ 3 w 46"/>
                <a:gd name="T3" fmla="*/ 0 h 46"/>
                <a:gd name="T4" fmla="*/ 7 w 46"/>
                <a:gd name="T5" fmla="*/ 19 h 46"/>
                <a:gd name="T6" fmla="*/ 4 w 46"/>
                <a:gd name="T7" fmla="*/ 19 h 46"/>
                <a:gd name="T8" fmla="*/ 0 w 46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46"/>
                <a:gd name="T17" fmla="*/ 46 w 46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46">
                  <a:moveTo>
                    <a:pt x="0" y="0"/>
                  </a:moveTo>
                  <a:lnTo>
                    <a:pt x="19" y="0"/>
                  </a:lnTo>
                  <a:lnTo>
                    <a:pt x="46" y="46"/>
                  </a:lnTo>
                  <a:lnTo>
                    <a:pt x="3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32" name="Freeform 134"/>
            <p:cNvSpPr>
              <a:spLocks/>
            </p:cNvSpPr>
            <p:nvPr/>
          </p:nvSpPr>
          <p:spPr bwMode="auto">
            <a:xfrm>
              <a:off x="5395" y="2572"/>
              <a:ext cx="139" cy="187"/>
            </a:xfrm>
            <a:custGeom>
              <a:avLst/>
              <a:gdLst>
                <a:gd name="T0" fmla="*/ 0 w 159"/>
                <a:gd name="T1" fmla="*/ 45 h 200"/>
                <a:gd name="T2" fmla="*/ 4 w 159"/>
                <a:gd name="T3" fmla="*/ 23 h 200"/>
                <a:gd name="T4" fmla="*/ 4 w 159"/>
                <a:gd name="T5" fmla="*/ 7 h 200"/>
                <a:gd name="T6" fmla="*/ 7 w 159"/>
                <a:gd name="T7" fmla="*/ 7 h 200"/>
                <a:gd name="T8" fmla="*/ 9 w 159"/>
                <a:gd name="T9" fmla="*/ 0 h 200"/>
                <a:gd name="T10" fmla="*/ 15 w 159"/>
                <a:gd name="T11" fmla="*/ 7 h 200"/>
                <a:gd name="T12" fmla="*/ 20 w 159"/>
                <a:gd name="T13" fmla="*/ 7 h 200"/>
                <a:gd name="T14" fmla="*/ 23 w 159"/>
                <a:gd name="T15" fmla="*/ 0 h 200"/>
                <a:gd name="T16" fmla="*/ 24 w 159"/>
                <a:gd name="T17" fmla="*/ 0 h 200"/>
                <a:gd name="T18" fmla="*/ 23 w 159"/>
                <a:gd name="T19" fmla="*/ 11 h 200"/>
                <a:gd name="T20" fmla="*/ 18 w 159"/>
                <a:gd name="T21" fmla="*/ 11 h 200"/>
                <a:gd name="T22" fmla="*/ 7 w 159"/>
                <a:gd name="T23" fmla="*/ 11 h 200"/>
                <a:gd name="T24" fmla="*/ 4 w 159"/>
                <a:gd name="T25" fmla="*/ 19 h 200"/>
                <a:gd name="T26" fmla="*/ 4 w 159"/>
                <a:gd name="T27" fmla="*/ 23 h 200"/>
                <a:gd name="T28" fmla="*/ 7 w 159"/>
                <a:gd name="T29" fmla="*/ 28 h 200"/>
                <a:gd name="T30" fmla="*/ 15 w 159"/>
                <a:gd name="T31" fmla="*/ 23 h 200"/>
                <a:gd name="T32" fmla="*/ 18 w 159"/>
                <a:gd name="T33" fmla="*/ 28 h 200"/>
                <a:gd name="T34" fmla="*/ 15 w 159"/>
                <a:gd name="T35" fmla="*/ 28 h 200"/>
                <a:gd name="T36" fmla="*/ 10 w 159"/>
                <a:gd name="T37" fmla="*/ 34 h 200"/>
                <a:gd name="T38" fmla="*/ 13 w 159"/>
                <a:gd name="T39" fmla="*/ 50 h 200"/>
                <a:gd name="T40" fmla="*/ 10 w 159"/>
                <a:gd name="T41" fmla="*/ 50 h 200"/>
                <a:gd name="T42" fmla="*/ 15 w 159"/>
                <a:gd name="T43" fmla="*/ 67 h 200"/>
                <a:gd name="T44" fmla="*/ 15 w 159"/>
                <a:gd name="T45" fmla="*/ 72 h 200"/>
                <a:gd name="T46" fmla="*/ 13 w 159"/>
                <a:gd name="T47" fmla="*/ 78 h 200"/>
                <a:gd name="T48" fmla="*/ 13 w 159"/>
                <a:gd name="T49" fmla="*/ 72 h 200"/>
                <a:gd name="T50" fmla="*/ 13 w 159"/>
                <a:gd name="T51" fmla="*/ 67 h 200"/>
                <a:gd name="T52" fmla="*/ 10 w 159"/>
                <a:gd name="T53" fmla="*/ 67 h 200"/>
                <a:gd name="T54" fmla="*/ 10 w 159"/>
                <a:gd name="T55" fmla="*/ 63 h 200"/>
                <a:gd name="T56" fmla="*/ 7 w 159"/>
                <a:gd name="T57" fmla="*/ 50 h 200"/>
                <a:gd name="T58" fmla="*/ 9 w 159"/>
                <a:gd name="T59" fmla="*/ 45 h 200"/>
                <a:gd name="T60" fmla="*/ 7 w 159"/>
                <a:gd name="T61" fmla="*/ 45 h 200"/>
                <a:gd name="T62" fmla="*/ 4 w 159"/>
                <a:gd name="T63" fmla="*/ 50 h 200"/>
                <a:gd name="T64" fmla="*/ 4 w 159"/>
                <a:gd name="T65" fmla="*/ 72 h 200"/>
                <a:gd name="T66" fmla="*/ 3 w 159"/>
                <a:gd name="T67" fmla="*/ 72 h 200"/>
                <a:gd name="T68" fmla="*/ 3 w 159"/>
                <a:gd name="T69" fmla="*/ 55 h 200"/>
                <a:gd name="T70" fmla="*/ 3 w 159"/>
                <a:gd name="T71" fmla="*/ 50 h 200"/>
                <a:gd name="T72" fmla="*/ 0 w 159"/>
                <a:gd name="T73" fmla="*/ 50 h 200"/>
                <a:gd name="T74" fmla="*/ 0 w 159"/>
                <a:gd name="T75" fmla="*/ 45 h 2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9"/>
                <a:gd name="T115" fmla="*/ 0 h 200"/>
                <a:gd name="T116" fmla="*/ 159 w 159"/>
                <a:gd name="T117" fmla="*/ 200 h 2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9" h="200">
                  <a:moveTo>
                    <a:pt x="0" y="115"/>
                  </a:moveTo>
                  <a:lnTo>
                    <a:pt x="30" y="60"/>
                  </a:lnTo>
                  <a:lnTo>
                    <a:pt x="30" y="15"/>
                  </a:lnTo>
                  <a:lnTo>
                    <a:pt x="46" y="15"/>
                  </a:lnTo>
                  <a:lnTo>
                    <a:pt x="59" y="0"/>
                  </a:lnTo>
                  <a:lnTo>
                    <a:pt x="98" y="15"/>
                  </a:lnTo>
                  <a:lnTo>
                    <a:pt x="130" y="15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46" y="27"/>
                  </a:lnTo>
                  <a:lnTo>
                    <a:pt x="119" y="27"/>
                  </a:lnTo>
                  <a:lnTo>
                    <a:pt x="46" y="27"/>
                  </a:lnTo>
                  <a:lnTo>
                    <a:pt x="30" y="46"/>
                  </a:lnTo>
                  <a:lnTo>
                    <a:pt x="30" y="60"/>
                  </a:lnTo>
                  <a:lnTo>
                    <a:pt x="46" y="71"/>
                  </a:lnTo>
                  <a:lnTo>
                    <a:pt x="98" y="60"/>
                  </a:lnTo>
                  <a:lnTo>
                    <a:pt x="119" y="71"/>
                  </a:lnTo>
                  <a:lnTo>
                    <a:pt x="98" y="71"/>
                  </a:lnTo>
                  <a:lnTo>
                    <a:pt x="71" y="86"/>
                  </a:lnTo>
                  <a:lnTo>
                    <a:pt x="86" y="127"/>
                  </a:lnTo>
                  <a:lnTo>
                    <a:pt x="71" y="127"/>
                  </a:lnTo>
                  <a:lnTo>
                    <a:pt x="98" y="171"/>
                  </a:lnTo>
                  <a:lnTo>
                    <a:pt x="98" y="186"/>
                  </a:lnTo>
                  <a:lnTo>
                    <a:pt x="86" y="200"/>
                  </a:lnTo>
                  <a:lnTo>
                    <a:pt x="86" y="186"/>
                  </a:lnTo>
                  <a:lnTo>
                    <a:pt x="86" y="171"/>
                  </a:lnTo>
                  <a:lnTo>
                    <a:pt x="71" y="171"/>
                  </a:lnTo>
                  <a:lnTo>
                    <a:pt x="71" y="159"/>
                  </a:lnTo>
                  <a:lnTo>
                    <a:pt x="46" y="127"/>
                  </a:lnTo>
                  <a:lnTo>
                    <a:pt x="59" y="115"/>
                  </a:lnTo>
                  <a:lnTo>
                    <a:pt x="46" y="115"/>
                  </a:lnTo>
                  <a:lnTo>
                    <a:pt x="30" y="127"/>
                  </a:lnTo>
                  <a:lnTo>
                    <a:pt x="30" y="186"/>
                  </a:lnTo>
                  <a:lnTo>
                    <a:pt x="19" y="186"/>
                  </a:lnTo>
                  <a:lnTo>
                    <a:pt x="19" y="142"/>
                  </a:lnTo>
                  <a:lnTo>
                    <a:pt x="19" y="127"/>
                  </a:lnTo>
                  <a:lnTo>
                    <a:pt x="0" y="127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33" name="Freeform 135"/>
            <p:cNvSpPr>
              <a:spLocks/>
            </p:cNvSpPr>
            <p:nvPr/>
          </p:nvSpPr>
          <p:spPr bwMode="auto">
            <a:xfrm>
              <a:off x="5573" y="2561"/>
              <a:ext cx="40" cy="78"/>
            </a:xfrm>
            <a:custGeom>
              <a:avLst/>
              <a:gdLst>
                <a:gd name="T0" fmla="*/ 0 w 46"/>
                <a:gd name="T1" fmla="*/ 12 h 82"/>
                <a:gd name="T2" fmla="*/ 3 w 46"/>
                <a:gd name="T3" fmla="*/ 0 h 82"/>
                <a:gd name="T4" fmla="*/ 4 w 46"/>
                <a:gd name="T5" fmla="*/ 10 h 82"/>
                <a:gd name="T6" fmla="*/ 7 w 46"/>
                <a:gd name="T7" fmla="*/ 10 h 82"/>
                <a:gd name="T8" fmla="*/ 7 w 46"/>
                <a:gd name="T9" fmla="*/ 12 h 82"/>
                <a:gd name="T10" fmla="*/ 4 w 46"/>
                <a:gd name="T11" fmla="*/ 12 h 82"/>
                <a:gd name="T12" fmla="*/ 4 w 46"/>
                <a:gd name="T13" fmla="*/ 20 h 82"/>
                <a:gd name="T14" fmla="*/ 3 w 46"/>
                <a:gd name="T15" fmla="*/ 20 h 82"/>
                <a:gd name="T16" fmla="*/ 3 w 46"/>
                <a:gd name="T17" fmla="*/ 28 h 82"/>
                <a:gd name="T18" fmla="*/ 4 w 46"/>
                <a:gd name="T19" fmla="*/ 41 h 82"/>
                <a:gd name="T20" fmla="*/ 3 w 46"/>
                <a:gd name="T21" fmla="*/ 28 h 82"/>
                <a:gd name="T22" fmla="*/ 0 w 46"/>
                <a:gd name="T23" fmla="*/ 12 h 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82"/>
                <a:gd name="T38" fmla="*/ 46 w 46"/>
                <a:gd name="T39" fmla="*/ 82 h 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82">
                  <a:moveTo>
                    <a:pt x="0" y="26"/>
                  </a:moveTo>
                  <a:lnTo>
                    <a:pt x="16" y="0"/>
                  </a:lnTo>
                  <a:lnTo>
                    <a:pt x="29" y="11"/>
                  </a:lnTo>
                  <a:lnTo>
                    <a:pt x="46" y="11"/>
                  </a:lnTo>
                  <a:lnTo>
                    <a:pt x="46" y="26"/>
                  </a:lnTo>
                  <a:lnTo>
                    <a:pt x="29" y="26"/>
                  </a:lnTo>
                  <a:lnTo>
                    <a:pt x="29" y="38"/>
                  </a:lnTo>
                  <a:lnTo>
                    <a:pt x="16" y="38"/>
                  </a:lnTo>
                  <a:lnTo>
                    <a:pt x="16" y="57"/>
                  </a:lnTo>
                  <a:lnTo>
                    <a:pt x="29" y="82"/>
                  </a:lnTo>
                  <a:lnTo>
                    <a:pt x="16" y="5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34" name="Freeform 136"/>
            <p:cNvSpPr>
              <a:spLocks/>
            </p:cNvSpPr>
            <p:nvPr/>
          </p:nvSpPr>
          <p:spPr bwMode="auto">
            <a:xfrm>
              <a:off x="5587" y="2680"/>
              <a:ext cx="60" cy="43"/>
            </a:xfrm>
            <a:custGeom>
              <a:avLst/>
              <a:gdLst>
                <a:gd name="T0" fmla="*/ 0 w 71"/>
                <a:gd name="T1" fmla="*/ 7 h 46"/>
                <a:gd name="T2" fmla="*/ 3 w 71"/>
                <a:gd name="T3" fmla="*/ 0 h 46"/>
                <a:gd name="T4" fmla="*/ 3 w 71"/>
                <a:gd name="T5" fmla="*/ 0 h 46"/>
                <a:gd name="T6" fmla="*/ 5 w 71"/>
                <a:gd name="T7" fmla="*/ 7 h 46"/>
                <a:gd name="T8" fmla="*/ 7 w 71"/>
                <a:gd name="T9" fmla="*/ 19 h 46"/>
                <a:gd name="T10" fmla="*/ 0 w 71"/>
                <a:gd name="T11" fmla="*/ 7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46"/>
                <a:gd name="T20" fmla="*/ 71 w 71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46">
                  <a:moveTo>
                    <a:pt x="0" y="19"/>
                  </a:moveTo>
                  <a:lnTo>
                    <a:pt x="11" y="0"/>
                  </a:lnTo>
                  <a:lnTo>
                    <a:pt x="38" y="0"/>
                  </a:lnTo>
                  <a:lnTo>
                    <a:pt x="50" y="19"/>
                  </a:lnTo>
                  <a:lnTo>
                    <a:pt x="71" y="4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35" name="Freeform 137"/>
            <p:cNvSpPr>
              <a:spLocks/>
            </p:cNvSpPr>
            <p:nvPr/>
          </p:nvSpPr>
          <p:spPr bwMode="auto">
            <a:xfrm>
              <a:off x="5395" y="2146"/>
              <a:ext cx="105" cy="134"/>
            </a:xfrm>
            <a:custGeom>
              <a:avLst/>
              <a:gdLst>
                <a:gd name="T0" fmla="*/ 0 w 119"/>
                <a:gd name="T1" fmla="*/ 25 h 142"/>
                <a:gd name="T2" fmla="*/ 4 w 119"/>
                <a:gd name="T3" fmla="*/ 25 h 142"/>
                <a:gd name="T4" fmla="*/ 0 w 119"/>
                <a:gd name="T5" fmla="*/ 0 h 142"/>
                <a:gd name="T6" fmla="*/ 8 w 119"/>
                <a:gd name="T7" fmla="*/ 0 h 142"/>
                <a:gd name="T8" fmla="*/ 8 w 119"/>
                <a:gd name="T9" fmla="*/ 14 h 142"/>
                <a:gd name="T10" fmla="*/ 10 w 119"/>
                <a:gd name="T11" fmla="*/ 20 h 142"/>
                <a:gd name="T12" fmla="*/ 8 w 119"/>
                <a:gd name="T13" fmla="*/ 38 h 142"/>
                <a:gd name="T14" fmla="*/ 10 w 119"/>
                <a:gd name="T15" fmla="*/ 50 h 142"/>
                <a:gd name="T16" fmla="*/ 10 w 119"/>
                <a:gd name="T17" fmla="*/ 58 h 142"/>
                <a:gd name="T18" fmla="*/ 12 w 119"/>
                <a:gd name="T19" fmla="*/ 50 h 142"/>
                <a:gd name="T20" fmla="*/ 17 w 119"/>
                <a:gd name="T21" fmla="*/ 58 h 142"/>
                <a:gd name="T22" fmla="*/ 20 w 119"/>
                <a:gd name="T23" fmla="*/ 63 h 142"/>
                <a:gd name="T24" fmla="*/ 15 w 119"/>
                <a:gd name="T25" fmla="*/ 63 h 142"/>
                <a:gd name="T26" fmla="*/ 12 w 119"/>
                <a:gd name="T27" fmla="*/ 58 h 142"/>
                <a:gd name="T28" fmla="*/ 12 w 119"/>
                <a:gd name="T29" fmla="*/ 63 h 142"/>
                <a:gd name="T30" fmla="*/ 8 w 119"/>
                <a:gd name="T31" fmla="*/ 58 h 142"/>
                <a:gd name="T32" fmla="*/ 5 w 119"/>
                <a:gd name="T33" fmla="*/ 58 h 142"/>
                <a:gd name="T34" fmla="*/ 5 w 119"/>
                <a:gd name="T35" fmla="*/ 43 h 142"/>
                <a:gd name="T36" fmla="*/ 0 w 119"/>
                <a:gd name="T37" fmla="*/ 43 h 142"/>
                <a:gd name="T38" fmla="*/ 0 w 119"/>
                <a:gd name="T39" fmla="*/ 25 h 1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9"/>
                <a:gd name="T61" fmla="*/ 0 h 142"/>
                <a:gd name="T62" fmla="*/ 119 w 119"/>
                <a:gd name="T63" fmla="*/ 142 h 1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9" h="142">
                  <a:moveTo>
                    <a:pt x="0" y="58"/>
                  </a:moveTo>
                  <a:lnTo>
                    <a:pt x="19" y="58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31"/>
                  </a:lnTo>
                  <a:lnTo>
                    <a:pt x="59" y="42"/>
                  </a:lnTo>
                  <a:lnTo>
                    <a:pt x="46" y="86"/>
                  </a:lnTo>
                  <a:lnTo>
                    <a:pt x="59" y="113"/>
                  </a:lnTo>
                  <a:lnTo>
                    <a:pt x="59" y="129"/>
                  </a:lnTo>
                  <a:lnTo>
                    <a:pt x="71" y="113"/>
                  </a:lnTo>
                  <a:lnTo>
                    <a:pt x="98" y="129"/>
                  </a:lnTo>
                  <a:lnTo>
                    <a:pt x="119" y="142"/>
                  </a:lnTo>
                  <a:lnTo>
                    <a:pt x="86" y="142"/>
                  </a:lnTo>
                  <a:lnTo>
                    <a:pt x="71" y="129"/>
                  </a:lnTo>
                  <a:lnTo>
                    <a:pt x="71" y="142"/>
                  </a:lnTo>
                  <a:lnTo>
                    <a:pt x="46" y="129"/>
                  </a:lnTo>
                  <a:lnTo>
                    <a:pt x="30" y="129"/>
                  </a:lnTo>
                  <a:lnTo>
                    <a:pt x="30" y="98"/>
                  </a:lnTo>
                  <a:lnTo>
                    <a:pt x="0" y="9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36" name="Freeform 138"/>
            <p:cNvSpPr>
              <a:spLocks/>
            </p:cNvSpPr>
            <p:nvPr/>
          </p:nvSpPr>
          <p:spPr bwMode="auto">
            <a:xfrm>
              <a:off x="5361" y="2333"/>
              <a:ext cx="51" cy="67"/>
            </a:xfrm>
            <a:custGeom>
              <a:avLst/>
              <a:gdLst>
                <a:gd name="T0" fmla="*/ 0 w 60"/>
                <a:gd name="T1" fmla="*/ 32 h 71"/>
                <a:gd name="T2" fmla="*/ 4 w 60"/>
                <a:gd name="T3" fmla="*/ 8 h 71"/>
                <a:gd name="T4" fmla="*/ 4 w 60"/>
                <a:gd name="T5" fmla="*/ 0 h 71"/>
                <a:gd name="T6" fmla="*/ 7 w 60"/>
                <a:gd name="T7" fmla="*/ 8 h 71"/>
                <a:gd name="T8" fmla="*/ 0 w 60"/>
                <a:gd name="T9" fmla="*/ 32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71"/>
                <a:gd name="T17" fmla="*/ 60 w 60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71">
                  <a:moveTo>
                    <a:pt x="0" y="71"/>
                  </a:moveTo>
                  <a:lnTo>
                    <a:pt x="39" y="15"/>
                  </a:lnTo>
                  <a:lnTo>
                    <a:pt x="39" y="0"/>
                  </a:lnTo>
                  <a:lnTo>
                    <a:pt x="60" y="1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37" name="Freeform 139"/>
            <p:cNvSpPr>
              <a:spLocks/>
            </p:cNvSpPr>
            <p:nvPr/>
          </p:nvSpPr>
          <p:spPr bwMode="auto">
            <a:xfrm>
              <a:off x="5500" y="2295"/>
              <a:ext cx="39" cy="67"/>
            </a:xfrm>
            <a:custGeom>
              <a:avLst/>
              <a:gdLst>
                <a:gd name="T0" fmla="*/ 0 w 46"/>
                <a:gd name="T1" fmla="*/ 0 h 71"/>
                <a:gd name="T2" fmla="*/ 4 w 46"/>
                <a:gd name="T3" fmla="*/ 0 h 71"/>
                <a:gd name="T4" fmla="*/ 4 w 46"/>
                <a:gd name="T5" fmla="*/ 8 h 71"/>
                <a:gd name="T6" fmla="*/ 4 w 46"/>
                <a:gd name="T7" fmla="*/ 18 h 71"/>
                <a:gd name="T8" fmla="*/ 3 w 46"/>
                <a:gd name="T9" fmla="*/ 18 h 71"/>
                <a:gd name="T10" fmla="*/ 4 w 46"/>
                <a:gd name="T11" fmla="*/ 24 h 71"/>
                <a:gd name="T12" fmla="*/ 3 w 46"/>
                <a:gd name="T13" fmla="*/ 32 h 71"/>
                <a:gd name="T14" fmla="*/ 3 w 46"/>
                <a:gd name="T15" fmla="*/ 18 h 71"/>
                <a:gd name="T16" fmla="*/ 0 w 46"/>
                <a:gd name="T17" fmla="*/ 18 h 71"/>
                <a:gd name="T18" fmla="*/ 0 w 46"/>
                <a:gd name="T19" fmla="*/ 12 h 71"/>
                <a:gd name="T20" fmla="*/ 3 w 46"/>
                <a:gd name="T21" fmla="*/ 12 h 71"/>
                <a:gd name="T22" fmla="*/ 0 w 46"/>
                <a:gd name="T23" fmla="*/ 0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71"/>
                <a:gd name="T38" fmla="*/ 46 w 46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71">
                  <a:moveTo>
                    <a:pt x="0" y="0"/>
                  </a:moveTo>
                  <a:lnTo>
                    <a:pt x="46" y="0"/>
                  </a:lnTo>
                  <a:lnTo>
                    <a:pt x="46" y="12"/>
                  </a:lnTo>
                  <a:lnTo>
                    <a:pt x="46" y="39"/>
                  </a:lnTo>
                  <a:lnTo>
                    <a:pt x="19" y="39"/>
                  </a:lnTo>
                  <a:lnTo>
                    <a:pt x="46" y="54"/>
                  </a:lnTo>
                  <a:lnTo>
                    <a:pt x="19" y="71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27"/>
                  </a:lnTo>
                  <a:lnTo>
                    <a:pt x="19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38" name="Freeform 140"/>
            <p:cNvSpPr>
              <a:spLocks/>
            </p:cNvSpPr>
            <p:nvPr/>
          </p:nvSpPr>
          <p:spPr bwMode="auto">
            <a:xfrm>
              <a:off x="5447" y="2306"/>
              <a:ext cx="62" cy="81"/>
            </a:xfrm>
            <a:custGeom>
              <a:avLst/>
              <a:gdLst>
                <a:gd name="T0" fmla="*/ 0 w 71"/>
                <a:gd name="T1" fmla="*/ 19 h 86"/>
                <a:gd name="T2" fmla="*/ 0 w 71"/>
                <a:gd name="T3" fmla="*/ 0 h 86"/>
                <a:gd name="T4" fmla="*/ 3 w 71"/>
                <a:gd name="T5" fmla="*/ 8 h 86"/>
                <a:gd name="T6" fmla="*/ 3 w 71"/>
                <a:gd name="T7" fmla="*/ 8 h 86"/>
                <a:gd name="T8" fmla="*/ 6 w 71"/>
                <a:gd name="T9" fmla="*/ 19 h 86"/>
                <a:gd name="T10" fmla="*/ 9 w 71"/>
                <a:gd name="T11" fmla="*/ 12 h 86"/>
                <a:gd name="T12" fmla="*/ 9 w 71"/>
                <a:gd name="T13" fmla="*/ 24 h 86"/>
                <a:gd name="T14" fmla="*/ 10 w 71"/>
                <a:gd name="T15" fmla="*/ 24 h 86"/>
                <a:gd name="T16" fmla="*/ 10 w 71"/>
                <a:gd name="T17" fmla="*/ 30 h 86"/>
                <a:gd name="T18" fmla="*/ 9 w 71"/>
                <a:gd name="T19" fmla="*/ 30 h 86"/>
                <a:gd name="T20" fmla="*/ 9 w 71"/>
                <a:gd name="T21" fmla="*/ 24 h 86"/>
                <a:gd name="T22" fmla="*/ 6 w 71"/>
                <a:gd name="T23" fmla="*/ 30 h 86"/>
                <a:gd name="T24" fmla="*/ 6 w 71"/>
                <a:gd name="T25" fmla="*/ 24 h 86"/>
                <a:gd name="T26" fmla="*/ 6 w 71"/>
                <a:gd name="T27" fmla="*/ 30 h 86"/>
                <a:gd name="T28" fmla="*/ 3 w 71"/>
                <a:gd name="T29" fmla="*/ 38 h 86"/>
                <a:gd name="T30" fmla="*/ 3 w 71"/>
                <a:gd name="T31" fmla="*/ 24 h 86"/>
                <a:gd name="T32" fmla="*/ 3 w 71"/>
                <a:gd name="T33" fmla="*/ 24 h 86"/>
                <a:gd name="T34" fmla="*/ 3 w 71"/>
                <a:gd name="T35" fmla="*/ 19 h 86"/>
                <a:gd name="T36" fmla="*/ 0 w 71"/>
                <a:gd name="T37" fmla="*/ 19 h 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86"/>
                <a:gd name="T59" fmla="*/ 71 w 71"/>
                <a:gd name="T60" fmla="*/ 86 h 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86">
                  <a:moveTo>
                    <a:pt x="0" y="42"/>
                  </a:moveTo>
                  <a:lnTo>
                    <a:pt x="0" y="0"/>
                  </a:lnTo>
                  <a:lnTo>
                    <a:pt x="12" y="15"/>
                  </a:lnTo>
                  <a:lnTo>
                    <a:pt x="27" y="15"/>
                  </a:lnTo>
                  <a:lnTo>
                    <a:pt x="39" y="42"/>
                  </a:lnTo>
                  <a:lnTo>
                    <a:pt x="58" y="27"/>
                  </a:lnTo>
                  <a:lnTo>
                    <a:pt x="58" y="57"/>
                  </a:lnTo>
                  <a:lnTo>
                    <a:pt x="71" y="57"/>
                  </a:lnTo>
                  <a:lnTo>
                    <a:pt x="71" y="69"/>
                  </a:lnTo>
                  <a:lnTo>
                    <a:pt x="58" y="69"/>
                  </a:lnTo>
                  <a:lnTo>
                    <a:pt x="58" y="57"/>
                  </a:lnTo>
                  <a:lnTo>
                    <a:pt x="39" y="69"/>
                  </a:lnTo>
                  <a:lnTo>
                    <a:pt x="39" y="57"/>
                  </a:lnTo>
                  <a:lnTo>
                    <a:pt x="39" y="69"/>
                  </a:lnTo>
                  <a:lnTo>
                    <a:pt x="27" y="86"/>
                  </a:lnTo>
                  <a:lnTo>
                    <a:pt x="12" y="57"/>
                  </a:lnTo>
                  <a:lnTo>
                    <a:pt x="27" y="57"/>
                  </a:lnTo>
                  <a:lnTo>
                    <a:pt x="27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39" name="Freeform 141"/>
            <p:cNvSpPr>
              <a:spLocks/>
            </p:cNvSpPr>
            <p:nvPr/>
          </p:nvSpPr>
          <p:spPr bwMode="auto">
            <a:xfrm>
              <a:off x="5458" y="2364"/>
              <a:ext cx="101" cy="103"/>
            </a:xfrm>
            <a:custGeom>
              <a:avLst/>
              <a:gdLst>
                <a:gd name="T0" fmla="*/ 0 w 115"/>
                <a:gd name="T1" fmla="*/ 21 h 112"/>
                <a:gd name="T2" fmla="*/ 0 w 115"/>
                <a:gd name="T3" fmla="*/ 17 h 112"/>
                <a:gd name="T4" fmla="*/ 4 w 115"/>
                <a:gd name="T5" fmla="*/ 13 h 112"/>
                <a:gd name="T6" fmla="*/ 8 w 115"/>
                <a:gd name="T7" fmla="*/ 13 h 112"/>
                <a:gd name="T8" fmla="*/ 8 w 115"/>
                <a:gd name="T9" fmla="*/ 17 h 112"/>
                <a:gd name="T10" fmla="*/ 10 w 115"/>
                <a:gd name="T11" fmla="*/ 13 h 112"/>
                <a:gd name="T12" fmla="*/ 10 w 115"/>
                <a:gd name="T13" fmla="*/ 8 h 112"/>
                <a:gd name="T14" fmla="*/ 12 w 115"/>
                <a:gd name="T15" fmla="*/ 8 h 112"/>
                <a:gd name="T16" fmla="*/ 14 w 115"/>
                <a:gd name="T17" fmla="*/ 8 h 112"/>
                <a:gd name="T18" fmla="*/ 12 w 115"/>
                <a:gd name="T19" fmla="*/ 0 h 112"/>
                <a:gd name="T20" fmla="*/ 16 w 115"/>
                <a:gd name="T21" fmla="*/ 8 h 112"/>
                <a:gd name="T22" fmla="*/ 19 w 115"/>
                <a:gd name="T23" fmla="*/ 21 h 112"/>
                <a:gd name="T24" fmla="*/ 16 w 115"/>
                <a:gd name="T25" fmla="*/ 30 h 112"/>
                <a:gd name="T26" fmla="*/ 14 w 115"/>
                <a:gd name="T27" fmla="*/ 21 h 112"/>
                <a:gd name="T28" fmla="*/ 14 w 115"/>
                <a:gd name="T29" fmla="*/ 26 h 112"/>
                <a:gd name="T30" fmla="*/ 14 w 115"/>
                <a:gd name="T31" fmla="*/ 30 h 112"/>
                <a:gd name="T32" fmla="*/ 14 w 115"/>
                <a:gd name="T33" fmla="*/ 35 h 112"/>
                <a:gd name="T34" fmla="*/ 8 w 115"/>
                <a:gd name="T35" fmla="*/ 30 h 112"/>
                <a:gd name="T36" fmla="*/ 10 w 115"/>
                <a:gd name="T37" fmla="*/ 21 h 112"/>
                <a:gd name="T38" fmla="*/ 8 w 115"/>
                <a:gd name="T39" fmla="*/ 17 h 112"/>
                <a:gd name="T40" fmla="*/ 4 w 115"/>
                <a:gd name="T41" fmla="*/ 21 h 112"/>
                <a:gd name="T42" fmla="*/ 4 w 115"/>
                <a:gd name="T43" fmla="*/ 17 h 112"/>
                <a:gd name="T44" fmla="*/ 0 w 115"/>
                <a:gd name="T45" fmla="*/ 26 h 112"/>
                <a:gd name="T46" fmla="*/ 0 w 115"/>
                <a:gd name="T47" fmla="*/ 21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2"/>
                <a:gd name="T74" fmla="*/ 115 w 115"/>
                <a:gd name="T75" fmla="*/ 112 h 1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2">
                  <a:moveTo>
                    <a:pt x="0" y="68"/>
                  </a:moveTo>
                  <a:lnTo>
                    <a:pt x="0" y="56"/>
                  </a:lnTo>
                  <a:lnTo>
                    <a:pt x="27" y="39"/>
                  </a:lnTo>
                  <a:lnTo>
                    <a:pt x="46" y="39"/>
                  </a:lnTo>
                  <a:lnTo>
                    <a:pt x="46" y="56"/>
                  </a:lnTo>
                  <a:lnTo>
                    <a:pt x="59" y="39"/>
                  </a:lnTo>
                  <a:lnTo>
                    <a:pt x="59" y="27"/>
                  </a:lnTo>
                  <a:lnTo>
                    <a:pt x="75" y="27"/>
                  </a:lnTo>
                  <a:lnTo>
                    <a:pt x="86" y="27"/>
                  </a:lnTo>
                  <a:lnTo>
                    <a:pt x="75" y="0"/>
                  </a:lnTo>
                  <a:lnTo>
                    <a:pt x="98" y="27"/>
                  </a:lnTo>
                  <a:lnTo>
                    <a:pt x="115" y="68"/>
                  </a:lnTo>
                  <a:lnTo>
                    <a:pt x="98" y="98"/>
                  </a:lnTo>
                  <a:lnTo>
                    <a:pt x="86" y="68"/>
                  </a:lnTo>
                  <a:lnTo>
                    <a:pt x="86" y="83"/>
                  </a:lnTo>
                  <a:lnTo>
                    <a:pt x="86" y="98"/>
                  </a:lnTo>
                  <a:lnTo>
                    <a:pt x="86" y="112"/>
                  </a:lnTo>
                  <a:lnTo>
                    <a:pt x="46" y="98"/>
                  </a:lnTo>
                  <a:lnTo>
                    <a:pt x="59" y="68"/>
                  </a:lnTo>
                  <a:lnTo>
                    <a:pt x="46" y="56"/>
                  </a:lnTo>
                  <a:lnTo>
                    <a:pt x="15" y="68"/>
                  </a:lnTo>
                  <a:lnTo>
                    <a:pt x="15" y="56"/>
                  </a:lnTo>
                  <a:lnTo>
                    <a:pt x="0" y="8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40" name="Freeform 142"/>
            <p:cNvSpPr>
              <a:spLocks/>
            </p:cNvSpPr>
            <p:nvPr/>
          </p:nvSpPr>
          <p:spPr bwMode="auto">
            <a:xfrm>
              <a:off x="6008" y="2721"/>
              <a:ext cx="87" cy="49"/>
            </a:xfrm>
            <a:custGeom>
              <a:avLst/>
              <a:gdLst>
                <a:gd name="T0" fmla="*/ 0 w 99"/>
                <a:gd name="T1" fmla="*/ 12 h 52"/>
                <a:gd name="T2" fmla="*/ 10 w 99"/>
                <a:gd name="T3" fmla="*/ 12 h 52"/>
                <a:gd name="T4" fmla="*/ 11 w 99"/>
                <a:gd name="T5" fmla="*/ 8 h 52"/>
                <a:gd name="T6" fmla="*/ 14 w 99"/>
                <a:gd name="T7" fmla="*/ 8 h 52"/>
                <a:gd name="T8" fmla="*/ 14 w 99"/>
                <a:gd name="T9" fmla="*/ 0 h 52"/>
                <a:gd name="T10" fmla="*/ 16 w 99"/>
                <a:gd name="T11" fmla="*/ 0 h 52"/>
                <a:gd name="T12" fmla="*/ 16 w 99"/>
                <a:gd name="T13" fmla="*/ 8 h 52"/>
                <a:gd name="T14" fmla="*/ 14 w 99"/>
                <a:gd name="T15" fmla="*/ 12 h 52"/>
                <a:gd name="T16" fmla="*/ 10 w 99"/>
                <a:gd name="T17" fmla="*/ 23 h 52"/>
                <a:gd name="T18" fmla="*/ 4 w 99"/>
                <a:gd name="T19" fmla="*/ 23 h 52"/>
                <a:gd name="T20" fmla="*/ 0 w 99"/>
                <a:gd name="T21" fmla="*/ 12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52"/>
                <a:gd name="T35" fmla="*/ 99 w 99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52">
                  <a:moveTo>
                    <a:pt x="0" y="27"/>
                  </a:moveTo>
                  <a:lnTo>
                    <a:pt x="59" y="27"/>
                  </a:lnTo>
                  <a:lnTo>
                    <a:pt x="71" y="12"/>
                  </a:lnTo>
                  <a:lnTo>
                    <a:pt x="86" y="12"/>
                  </a:lnTo>
                  <a:lnTo>
                    <a:pt x="86" y="0"/>
                  </a:lnTo>
                  <a:lnTo>
                    <a:pt x="99" y="0"/>
                  </a:lnTo>
                  <a:lnTo>
                    <a:pt x="99" y="12"/>
                  </a:lnTo>
                  <a:lnTo>
                    <a:pt x="86" y="27"/>
                  </a:lnTo>
                  <a:lnTo>
                    <a:pt x="59" y="52"/>
                  </a:lnTo>
                  <a:lnTo>
                    <a:pt x="15" y="5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41" name="Freeform 143"/>
            <p:cNvSpPr>
              <a:spLocks/>
            </p:cNvSpPr>
            <p:nvPr/>
          </p:nvSpPr>
          <p:spPr bwMode="auto">
            <a:xfrm>
              <a:off x="6072" y="2680"/>
              <a:ext cx="39" cy="51"/>
            </a:xfrm>
            <a:custGeom>
              <a:avLst/>
              <a:gdLst>
                <a:gd name="T0" fmla="*/ 0 w 47"/>
                <a:gd name="T1" fmla="*/ 0 h 56"/>
                <a:gd name="T2" fmla="*/ 2 w 47"/>
                <a:gd name="T3" fmla="*/ 0 h 56"/>
                <a:gd name="T4" fmla="*/ 3 w 47"/>
                <a:gd name="T5" fmla="*/ 7 h 56"/>
                <a:gd name="T6" fmla="*/ 3 w 47"/>
                <a:gd name="T7" fmla="*/ 15 h 56"/>
                <a:gd name="T8" fmla="*/ 2 w 47"/>
                <a:gd name="T9" fmla="*/ 7 h 56"/>
                <a:gd name="T10" fmla="*/ 0 w 47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56"/>
                <a:gd name="T20" fmla="*/ 47 w 47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56">
                  <a:moveTo>
                    <a:pt x="0" y="0"/>
                  </a:moveTo>
                  <a:lnTo>
                    <a:pt x="16" y="0"/>
                  </a:lnTo>
                  <a:lnTo>
                    <a:pt x="47" y="27"/>
                  </a:lnTo>
                  <a:lnTo>
                    <a:pt x="47" y="56"/>
                  </a:lnTo>
                  <a:lnTo>
                    <a:pt x="2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42" name="Freeform 144"/>
            <p:cNvSpPr>
              <a:spLocks/>
            </p:cNvSpPr>
            <p:nvPr/>
          </p:nvSpPr>
          <p:spPr bwMode="auto">
            <a:xfrm>
              <a:off x="6287" y="3117"/>
              <a:ext cx="50" cy="57"/>
            </a:xfrm>
            <a:custGeom>
              <a:avLst/>
              <a:gdLst>
                <a:gd name="T0" fmla="*/ 0 w 56"/>
                <a:gd name="T1" fmla="*/ 0 h 59"/>
                <a:gd name="T2" fmla="*/ 4 w 56"/>
                <a:gd name="T3" fmla="*/ 11 h 59"/>
                <a:gd name="T4" fmla="*/ 12 w 56"/>
                <a:gd name="T5" fmla="*/ 37 h 59"/>
                <a:gd name="T6" fmla="*/ 9 w 56"/>
                <a:gd name="T7" fmla="*/ 37 h 59"/>
                <a:gd name="T8" fmla="*/ 4 w 56"/>
                <a:gd name="T9" fmla="*/ 17 h 59"/>
                <a:gd name="T10" fmla="*/ 0 w 56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59"/>
                <a:gd name="T20" fmla="*/ 56 w 56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59">
                  <a:moveTo>
                    <a:pt x="0" y="0"/>
                  </a:moveTo>
                  <a:lnTo>
                    <a:pt x="23" y="11"/>
                  </a:lnTo>
                  <a:lnTo>
                    <a:pt x="56" y="59"/>
                  </a:lnTo>
                  <a:lnTo>
                    <a:pt x="39" y="59"/>
                  </a:lnTo>
                  <a:lnTo>
                    <a:pt x="12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43" name="Freeform 145"/>
            <p:cNvSpPr>
              <a:spLocks/>
            </p:cNvSpPr>
            <p:nvPr/>
          </p:nvSpPr>
          <p:spPr bwMode="auto">
            <a:xfrm>
              <a:off x="5447" y="1258"/>
              <a:ext cx="162" cy="198"/>
            </a:xfrm>
            <a:custGeom>
              <a:avLst/>
              <a:gdLst>
                <a:gd name="T0" fmla="*/ 3 w 187"/>
                <a:gd name="T1" fmla="*/ 10 h 212"/>
                <a:gd name="T2" fmla="*/ 3 w 187"/>
                <a:gd name="T3" fmla="*/ 7 h 212"/>
                <a:gd name="T4" fmla="*/ 0 w 187"/>
                <a:gd name="T5" fmla="*/ 0 h 212"/>
                <a:gd name="T6" fmla="*/ 3 w 187"/>
                <a:gd name="T7" fmla="*/ 0 h 212"/>
                <a:gd name="T8" fmla="*/ 21 w 187"/>
                <a:gd name="T9" fmla="*/ 47 h 212"/>
                <a:gd name="T10" fmla="*/ 17 w 187"/>
                <a:gd name="T11" fmla="*/ 47 h 212"/>
                <a:gd name="T12" fmla="*/ 17 w 187"/>
                <a:gd name="T13" fmla="*/ 60 h 212"/>
                <a:gd name="T14" fmla="*/ 25 w 187"/>
                <a:gd name="T15" fmla="*/ 76 h 212"/>
                <a:gd name="T16" fmla="*/ 21 w 187"/>
                <a:gd name="T17" fmla="*/ 76 h 212"/>
                <a:gd name="T18" fmla="*/ 21 w 187"/>
                <a:gd name="T19" fmla="*/ 81 h 212"/>
                <a:gd name="T20" fmla="*/ 20 w 187"/>
                <a:gd name="T21" fmla="*/ 76 h 212"/>
                <a:gd name="T22" fmla="*/ 17 w 187"/>
                <a:gd name="T23" fmla="*/ 60 h 212"/>
                <a:gd name="T24" fmla="*/ 3 w 187"/>
                <a:gd name="T25" fmla="*/ 10 h 2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7"/>
                <a:gd name="T40" fmla="*/ 0 h 212"/>
                <a:gd name="T41" fmla="*/ 187 w 187"/>
                <a:gd name="T42" fmla="*/ 212 h 2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7" h="212">
                  <a:moveTo>
                    <a:pt x="12" y="27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27" y="0"/>
                  </a:lnTo>
                  <a:lnTo>
                    <a:pt x="158" y="123"/>
                  </a:lnTo>
                  <a:lnTo>
                    <a:pt x="127" y="123"/>
                  </a:lnTo>
                  <a:lnTo>
                    <a:pt x="127" y="154"/>
                  </a:lnTo>
                  <a:lnTo>
                    <a:pt x="187" y="198"/>
                  </a:lnTo>
                  <a:lnTo>
                    <a:pt x="158" y="198"/>
                  </a:lnTo>
                  <a:lnTo>
                    <a:pt x="158" y="212"/>
                  </a:lnTo>
                  <a:lnTo>
                    <a:pt x="142" y="198"/>
                  </a:lnTo>
                  <a:lnTo>
                    <a:pt x="127" y="154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44" name="Freeform 146"/>
            <p:cNvSpPr>
              <a:spLocks/>
            </p:cNvSpPr>
            <p:nvPr/>
          </p:nvSpPr>
          <p:spPr bwMode="auto">
            <a:xfrm>
              <a:off x="5482" y="2824"/>
              <a:ext cx="91" cy="43"/>
            </a:xfrm>
            <a:custGeom>
              <a:avLst/>
              <a:gdLst>
                <a:gd name="T0" fmla="*/ 0 w 103"/>
                <a:gd name="T1" fmla="*/ 19 h 46"/>
                <a:gd name="T2" fmla="*/ 4 w 103"/>
                <a:gd name="T3" fmla="*/ 13 h 46"/>
                <a:gd name="T4" fmla="*/ 8 w 103"/>
                <a:gd name="T5" fmla="*/ 0 h 46"/>
                <a:gd name="T6" fmla="*/ 19 w 103"/>
                <a:gd name="T7" fmla="*/ 0 h 46"/>
                <a:gd name="T8" fmla="*/ 8 w 103"/>
                <a:gd name="T9" fmla="*/ 7 h 46"/>
                <a:gd name="T10" fmla="*/ 5 w 103"/>
                <a:gd name="T11" fmla="*/ 19 h 46"/>
                <a:gd name="T12" fmla="*/ 0 w 103"/>
                <a:gd name="T13" fmla="*/ 1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46"/>
                <a:gd name="T23" fmla="*/ 103 w 103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46">
                  <a:moveTo>
                    <a:pt x="0" y="46"/>
                  </a:moveTo>
                  <a:lnTo>
                    <a:pt x="19" y="31"/>
                  </a:lnTo>
                  <a:lnTo>
                    <a:pt x="46" y="0"/>
                  </a:lnTo>
                  <a:lnTo>
                    <a:pt x="103" y="0"/>
                  </a:lnTo>
                  <a:lnTo>
                    <a:pt x="46" y="17"/>
                  </a:lnTo>
                  <a:lnTo>
                    <a:pt x="3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45" name="Freeform 147"/>
            <p:cNvSpPr>
              <a:spLocks/>
            </p:cNvSpPr>
            <p:nvPr/>
          </p:nvSpPr>
          <p:spPr bwMode="auto">
            <a:xfrm>
              <a:off x="3474" y="3332"/>
              <a:ext cx="40" cy="49"/>
            </a:xfrm>
            <a:custGeom>
              <a:avLst/>
              <a:gdLst>
                <a:gd name="T0" fmla="*/ 7 w 46"/>
                <a:gd name="T1" fmla="*/ 8 h 52"/>
                <a:gd name="T2" fmla="*/ 7 w 46"/>
                <a:gd name="T3" fmla="*/ 0 h 52"/>
                <a:gd name="T4" fmla="*/ 3 w 46"/>
                <a:gd name="T5" fmla="*/ 0 h 52"/>
                <a:gd name="T6" fmla="*/ 0 w 46"/>
                <a:gd name="T7" fmla="*/ 9 h 52"/>
                <a:gd name="T8" fmla="*/ 3 w 46"/>
                <a:gd name="T9" fmla="*/ 23 h 52"/>
                <a:gd name="T10" fmla="*/ 7 w 46"/>
                <a:gd name="T11" fmla="*/ 9 h 52"/>
                <a:gd name="T12" fmla="*/ 7 w 46"/>
                <a:gd name="T13" fmla="*/ 8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2"/>
                <a:gd name="T23" fmla="*/ 46 w 46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2">
                  <a:moveTo>
                    <a:pt x="46" y="12"/>
                  </a:moveTo>
                  <a:lnTo>
                    <a:pt x="46" y="0"/>
                  </a:lnTo>
                  <a:lnTo>
                    <a:pt x="28" y="0"/>
                  </a:lnTo>
                  <a:lnTo>
                    <a:pt x="0" y="23"/>
                  </a:lnTo>
                  <a:lnTo>
                    <a:pt x="15" y="52"/>
                  </a:lnTo>
                  <a:lnTo>
                    <a:pt x="46" y="23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46" name="Freeform 148"/>
            <p:cNvSpPr>
              <a:spLocks/>
            </p:cNvSpPr>
            <p:nvPr/>
          </p:nvSpPr>
          <p:spPr bwMode="auto">
            <a:xfrm>
              <a:off x="2763" y="1232"/>
              <a:ext cx="88" cy="93"/>
            </a:xfrm>
            <a:custGeom>
              <a:avLst/>
              <a:gdLst>
                <a:gd name="T0" fmla="*/ 11 w 99"/>
                <a:gd name="T1" fmla="*/ 8 h 99"/>
                <a:gd name="T2" fmla="*/ 12 w 99"/>
                <a:gd name="T3" fmla="*/ 0 h 99"/>
                <a:gd name="T4" fmla="*/ 11 w 99"/>
                <a:gd name="T5" fmla="*/ 0 h 99"/>
                <a:gd name="T6" fmla="*/ 8 w 99"/>
                <a:gd name="T7" fmla="*/ 8 h 99"/>
                <a:gd name="T8" fmla="*/ 11 w 99"/>
                <a:gd name="T9" fmla="*/ 8 h 99"/>
                <a:gd name="T10" fmla="*/ 8 w 99"/>
                <a:gd name="T11" fmla="*/ 11 h 99"/>
                <a:gd name="T12" fmla="*/ 4 w 99"/>
                <a:gd name="T13" fmla="*/ 11 h 99"/>
                <a:gd name="T14" fmla="*/ 4 w 99"/>
                <a:gd name="T15" fmla="*/ 11 h 99"/>
                <a:gd name="T16" fmla="*/ 4 w 99"/>
                <a:gd name="T17" fmla="*/ 17 h 99"/>
                <a:gd name="T18" fmla="*/ 4 w 99"/>
                <a:gd name="T19" fmla="*/ 17 h 99"/>
                <a:gd name="T20" fmla="*/ 8 w 99"/>
                <a:gd name="T21" fmla="*/ 23 h 99"/>
                <a:gd name="T22" fmla="*/ 4 w 99"/>
                <a:gd name="T23" fmla="*/ 36 h 99"/>
                <a:gd name="T24" fmla="*/ 0 w 99"/>
                <a:gd name="T25" fmla="*/ 36 h 99"/>
                <a:gd name="T26" fmla="*/ 4 w 99"/>
                <a:gd name="T27" fmla="*/ 41 h 99"/>
                <a:gd name="T28" fmla="*/ 15 w 99"/>
                <a:gd name="T29" fmla="*/ 36 h 99"/>
                <a:gd name="T30" fmla="*/ 19 w 99"/>
                <a:gd name="T31" fmla="*/ 23 h 99"/>
                <a:gd name="T32" fmla="*/ 19 w 99"/>
                <a:gd name="T33" fmla="*/ 11 h 99"/>
                <a:gd name="T34" fmla="*/ 12 w 99"/>
                <a:gd name="T35" fmla="*/ 11 h 99"/>
                <a:gd name="T36" fmla="*/ 11 w 99"/>
                <a:gd name="T37" fmla="*/ 8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99"/>
                <a:gd name="T59" fmla="*/ 99 w 99"/>
                <a:gd name="T60" fmla="*/ 99 h 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99">
                  <a:moveTo>
                    <a:pt x="55" y="15"/>
                  </a:moveTo>
                  <a:lnTo>
                    <a:pt x="67" y="0"/>
                  </a:lnTo>
                  <a:lnTo>
                    <a:pt x="55" y="0"/>
                  </a:lnTo>
                  <a:lnTo>
                    <a:pt x="38" y="15"/>
                  </a:lnTo>
                  <a:lnTo>
                    <a:pt x="55" y="15"/>
                  </a:lnTo>
                  <a:lnTo>
                    <a:pt x="38" y="27"/>
                  </a:lnTo>
                  <a:lnTo>
                    <a:pt x="26" y="27"/>
                  </a:lnTo>
                  <a:lnTo>
                    <a:pt x="11" y="27"/>
                  </a:lnTo>
                  <a:lnTo>
                    <a:pt x="26" y="38"/>
                  </a:lnTo>
                  <a:lnTo>
                    <a:pt x="11" y="38"/>
                  </a:lnTo>
                  <a:lnTo>
                    <a:pt x="38" y="55"/>
                  </a:lnTo>
                  <a:lnTo>
                    <a:pt x="11" y="86"/>
                  </a:lnTo>
                  <a:lnTo>
                    <a:pt x="0" y="86"/>
                  </a:lnTo>
                  <a:lnTo>
                    <a:pt x="11" y="99"/>
                  </a:lnTo>
                  <a:lnTo>
                    <a:pt x="78" y="86"/>
                  </a:lnTo>
                  <a:lnTo>
                    <a:pt x="99" y="55"/>
                  </a:lnTo>
                  <a:lnTo>
                    <a:pt x="99" y="27"/>
                  </a:lnTo>
                  <a:lnTo>
                    <a:pt x="67" y="27"/>
                  </a:lnTo>
                  <a:lnTo>
                    <a:pt x="55" y="15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47" name="Freeform 149"/>
            <p:cNvSpPr>
              <a:spLocks/>
            </p:cNvSpPr>
            <p:nvPr/>
          </p:nvSpPr>
          <p:spPr bwMode="auto">
            <a:xfrm>
              <a:off x="3011" y="1269"/>
              <a:ext cx="77" cy="66"/>
            </a:xfrm>
            <a:custGeom>
              <a:avLst/>
              <a:gdLst>
                <a:gd name="T0" fmla="*/ 0 w 86"/>
                <a:gd name="T1" fmla="*/ 20 h 71"/>
                <a:gd name="T2" fmla="*/ 5 w 86"/>
                <a:gd name="T3" fmla="*/ 20 h 71"/>
                <a:gd name="T4" fmla="*/ 11 w 86"/>
                <a:gd name="T5" fmla="*/ 26 h 71"/>
                <a:gd name="T6" fmla="*/ 11 w 86"/>
                <a:gd name="T7" fmla="*/ 17 h 71"/>
                <a:gd name="T8" fmla="*/ 15 w 86"/>
                <a:gd name="T9" fmla="*/ 10 h 71"/>
                <a:gd name="T10" fmla="*/ 19 w 86"/>
                <a:gd name="T11" fmla="*/ 0 h 71"/>
                <a:gd name="T12" fmla="*/ 9 w 86"/>
                <a:gd name="T13" fmla="*/ 7 h 71"/>
                <a:gd name="T14" fmla="*/ 11 w 86"/>
                <a:gd name="T15" fmla="*/ 10 h 71"/>
                <a:gd name="T16" fmla="*/ 9 w 86"/>
                <a:gd name="T17" fmla="*/ 10 h 71"/>
                <a:gd name="T18" fmla="*/ 5 w 86"/>
                <a:gd name="T19" fmla="*/ 10 h 71"/>
                <a:gd name="T20" fmla="*/ 5 w 86"/>
                <a:gd name="T21" fmla="*/ 7 h 71"/>
                <a:gd name="T22" fmla="*/ 0 w 86"/>
                <a:gd name="T23" fmla="*/ 20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"/>
                <a:gd name="T37" fmla="*/ 0 h 71"/>
                <a:gd name="T38" fmla="*/ 86 w 86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" h="71">
                  <a:moveTo>
                    <a:pt x="0" y="58"/>
                  </a:moveTo>
                  <a:lnTo>
                    <a:pt x="27" y="58"/>
                  </a:lnTo>
                  <a:lnTo>
                    <a:pt x="53" y="71"/>
                  </a:lnTo>
                  <a:lnTo>
                    <a:pt x="53" y="46"/>
                  </a:lnTo>
                  <a:lnTo>
                    <a:pt x="73" y="27"/>
                  </a:lnTo>
                  <a:lnTo>
                    <a:pt x="86" y="0"/>
                  </a:lnTo>
                  <a:lnTo>
                    <a:pt x="42" y="15"/>
                  </a:lnTo>
                  <a:lnTo>
                    <a:pt x="53" y="27"/>
                  </a:lnTo>
                  <a:lnTo>
                    <a:pt x="42" y="27"/>
                  </a:lnTo>
                  <a:lnTo>
                    <a:pt x="27" y="27"/>
                  </a:lnTo>
                  <a:lnTo>
                    <a:pt x="27" y="15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48" name="Freeform 150"/>
            <p:cNvSpPr>
              <a:spLocks/>
            </p:cNvSpPr>
            <p:nvPr/>
          </p:nvSpPr>
          <p:spPr bwMode="auto">
            <a:xfrm>
              <a:off x="3164" y="1325"/>
              <a:ext cx="121" cy="66"/>
            </a:xfrm>
            <a:custGeom>
              <a:avLst/>
              <a:gdLst>
                <a:gd name="T0" fmla="*/ 8 w 139"/>
                <a:gd name="T1" fmla="*/ 5 h 72"/>
                <a:gd name="T2" fmla="*/ 12 w 139"/>
                <a:gd name="T3" fmla="*/ 5 h 72"/>
                <a:gd name="T4" fmla="*/ 14 w 139"/>
                <a:gd name="T5" fmla="*/ 8 h 72"/>
                <a:gd name="T6" fmla="*/ 16 w 139"/>
                <a:gd name="T7" fmla="*/ 8 h 72"/>
                <a:gd name="T8" fmla="*/ 20 w 139"/>
                <a:gd name="T9" fmla="*/ 12 h 72"/>
                <a:gd name="T10" fmla="*/ 14 w 139"/>
                <a:gd name="T11" fmla="*/ 21 h 72"/>
                <a:gd name="T12" fmla="*/ 10 w 139"/>
                <a:gd name="T13" fmla="*/ 15 h 72"/>
                <a:gd name="T14" fmla="*/ 8 w 139"/>
                <a:gd name="T15" fmla="*/ 21 h 72"/>
                <a:gd name="T16" fmla="*/ 6 w 139"/>
                <a:gd name="T17" fmla="*/ 21 h 72"/>
                <a:gd name="T18" fmla="*/ 3 w 139"/>
                <a:gd name="T19" fmla="*/ 12 h 72"/>
                <a:gd name="T20" fmla="*/ 0 w 139"/>
                <a:gd name="T21" fmla="*/ 8 h 72"/>
                <a:gd name="T22" fmla="*/ 8 w 139"/>
                <a:gd name="T23" fmla="*/ 0 h 72"/>
                <a:gd name="T24" fmla="*/ 8 w 139"/>
                <a:gd name="T25" fmla="*/ 5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9"/>
                <a:gd name="T40" fmla="*/ 0 h 72"/>
                <a:gd name="T41" fmla="*/ 139 w 139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9" h="72">
                  <a:moveTo>
                    <a:pt x="50" y="12"/>
                  </a:moveTo>
                  <a:lnTo>
                    <a:pt x="83" y="12"/>
                  </a:lnTo>
                  <a:lnTo>
                    <a:pt x="98" y="27"/>
                  </a:lnTo>
                  <a:lnTo>
                    <a:pt x="110" y="27"/>
                  </a:lnTo>
                  <a:lnTo>
                    <a:pt x="139" y="39"/>
                  </a:lnTo>
                  <a:lnTo>
                    <a:pt x="98" y="72"/>
                  </a:lnTo>
                  <a:lnTo>
                    <a:pt x="66" y="50"/>
                  </a:lnTo>
                  <a:lnTo>
                    <a:pt x="50" y="72"/>
                  </a:lnTo>
                  <a:lnTo>
                    <a:pt x="39" y="72"/>
                  </a:lnTo>
                  <a:lnTo>
                    <a:pt x="12" y="39"/>
                  </a:lnTo>
                  <a:lnTo>
                    <a:pt x="0" y="27"/>
                  </a:lnTo>
                  <a:lnTo>
                    <a:pt x="50" y="0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49" name="Freeform 151"/>
            <p:cNvSpPr>
              <a:spLocks/>
            </p:cNvSpPr>
            <p:nvPr/>
          </p:nvSpPr>
          <p:spPr bwMode="auto">
            <a:xfrm>
              <a:off x="1423" y="1497"/>
              <a:ext cx="91" cy="43"/>
            </a:xfrm>
            <a:custGeom>
              <a:avLst/>
              <a:gdLst>
                <a:gd name="T0" fmla="*/ 4 w 103"/>
                <a:gd name="T1" fmla="*/ 19 h 46"/>
                <a:gd name="T2" fmla="*/ 0 w 103"/>
                <a:gd name="T3" fmla="*/ 19 h 46"/>
                <a:gd name="T4" fmla="*/ 4 w 103"/>
                <a:gd name="T5" fmla="*/ 10 h 46"/>
                <a:gd name="T6" fmla="*/ 13 w 103"/>
                <a:gd name="T7" fmla="*/ 10 h 46"/>
                <a:gd name="T8" fmla="*/ 19 w 103"/>
                <a:gd name="T9" fmla="*/ 0 h 46"/>
                <a:gd name="T10" fmla="*/ 15 w 103"/>
                <a:gd name="T11" fmla="*/ 19 h 46"/>
                <a:gd name="T12" fmla="*/ 4 w 103"/>
                <a:gd name="T13" fmla="*/ 1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46"/>
                <a:gd name="T23" fmla="*/ 103 w 103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46">
                  <a:moveTo>
                    <a:pt x="19" y="46"/>
                  </a:moveTo>
                  <a:lnTo>
                    <a:pt x="0" y="46"/>
                  </a:lnTo>
                  <a:lnTo>
                    <a:pt x="19" y="25"/>
                  </a:lnTo>
                  <a:lnTo>
                    <a:pt x="71" y="25"/>
                  </a:lnTo>
                  <a:lnTo>
                    <a:pt x="103" y="0"/>
                  </a:lnTo>
                  <a:lnTo>
                    <a:pt x="86" y="46"/>
                  </a:lnTo>
                  <a:lnTo>
                    <a:pt x="19" y="4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50" name="Freeform 152"/>
            <p:cNvSpPr>
              <a:spLocks/>
            </p:cNvSpPr>
            <p:nvPr/>
          </p:nvSpPr>
          <p:spPr bwMode="auto">
            <a:xfrm>
              <a:off x="1350" y="1535"/>
              <a:ext cx="101" cy="43"/>
            </a:xfrm>
            <a:custGeom>
              <a:avLst/>
              <a:gdLst>
                <a:gd name="T0" fmla="*/ 0 w 115"/>
                <a:gd name="T1" fmla="*/ 19 h 46"/>
                <a:gd name="T2" fmla="*/ 7 w 115"/>
                <a:gd name="T3" fmla="*/ 0 h 46"/>
                <a:gd name="T4" fmla="*/ 19 w 115"/>
                <a:gd name="T5" fmla="*/ 0 h 46"/>
                <a:gd name="T6" fmla="*/ 4 w 115"/>
                <a:gd name="T7" fmla="*/ 19 h 46"/>
                <a:gd name="T8" fmla="*/ 0 w 115"/>
                <a:gd name="T9" fmla="*/ 19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46"/>
                <a:gd name="T17" fmla="*/ 115 w 11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46">
                  <a:moveTo>
                    <a:pt x="0" y="46"/>
                  </a:moveTo>
                  <a:lnTo>
                    <a:pt x="42" y="0"/>
                  </a:lnTo>
                  <a:lnTo>
                    <a:pt x="115" y="0"/>
                  </a:lnTo>
                  <a:lnTo>
                    <a:pt x="27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51" name="Freeform 153"/>
            <p:cNvSpPr>
              <a:spLocks/>
            </p:cNvSpPr>
            <p:nvPr/>
          </p:nvSpPr>
          <p:spPr bwMode="auto">
            <a:xfrm>
              <a:off x="1260" y="1445"/>
              <a:ext cx="191" cy="118"/>
            </a:xfrm>
            <a:custGeom>
              <a:avLst/>
              <a:gdLst>
                <a:gd name="T0" fmla="*/ 19 w 219"/>
                <a:gd name="T1" fmla="*/ 0 h 127"/>
                <a:gd name="T2" fmla="*/ 30 w 219"/>
                <a:gd name="T3" fmla="*/ 7 h 127"/>
                <a:gd name="T4" fmla="*/ 33 w 219"/>
                <a:gd name="T5" fmla="*/ 16 h 127"/>
                <a:gd name="T6" fmla="*/ 30 w 219"/>
                <a:gd name="T7" fmla="*/ 19 h 127"/>
                <a:gd name="T8" fmla="*/ 25 w 219"/>
                <a:gd name="T9" fmla="*/ 8 h 127"/>
                <a:gd name="T10" fmla="*/ 22 w 219"/>
                <a:gd name="T11" fmla="*/ 30 h 127"/>
                <a:gd name="T12" fmla="*/ 19 w 219"/>
                <a:gd name="T13" fmla="*/ 30 h 127"/>
                <a:gd name="T14" fmla="*/ 19 w 219"/>
                <a:gd name="T15" fmla="*/ 26 h 127"/>
                <a:gd name="T16" fmla="*/ 17 w 219"/>
                <a:gd name="T17" fmla="*/ 26 h 127"/>
                <a:gd name="T18" fmla="*/ 19 w 219"/>
                <a:gd name="T19" fmla="*/ 19 h 127"/>
                <a:gd name="T20" fmla="*/ 19 w 219"/>
                <a:gd name="T21" fmla="*/ 8 h 127"/>
                <a:gd name="T22" fmla="*/ 17 w 219"/>
                <a:gd name="T23" fmla="*/ 8 h 127"/>
                <a:gd name="T24" fmla="*/ 11 w 219"/>
                <a:gd name="T25" fmla="*/ 16 h 127"/>
                <a:gd name="T26" fmla="*/ 9 w 219"/>
                <a:gd name="T27" fmla="*/ 26 h 127"/>
                <a:gd name="T28" fmla="*/ 4 w 219"/>
                <a:gd name="T29" fmla="*/ 40 h 127"/>
                <a:gd name="T30" fmla="*/ 3 w 219"/>
                <a:gd name="T31" fmla="*/ 46 h 127"/>
                <a:gd name="T32" fmla="*/ 0 w 219"/>
                <a:gd name="T33" fmla="*/ 46 h 127"/>
                <a:gd name="T34" fmla="*/ 0 w 219"/>
                <a:gd name="T35" fmla="*/ 40 h 127"/>
                <a:gd name="T36" fmla="*/ 3 w 219"/>
                <a:gd name="T37" fmla="*/ 30 h 127"/>
                <a:gd name="T38" fmla="*/ 9 w 219"/>
                <a:gd name="T39" fmla="*/ 16 h 127"/>
                <a:gd name="T40" fmla="*/ 4 w 219"/>
                <a:gd name="T41" fmla="*/ 19 h 127"/>
                <a:gd name="T42" fmla="*/ 11 w 219"/>
                <a:gd name="T43" fmla="*/ 7 h 127"/>
                <a:gd name="T44" fmla="*/ 19 w 219"/>
                <a:gd name="T45" fmla="*/ 7 h 127"/>
                <a:gd name="T46" fmla="*/ 19 w 219"/>
                <a:gd name="T47" fmla="*/ 0 h 1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9"/>
                <a:gd name="T73" fmla="*/ 0 h 127"/>
                <a:gd name="T74" fmla="*/ 219 w 219"/>
                <a:gd name="T75" fmla="*/ 127 h 1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9" h="127">
                  <a:moveTo>
                    <a:pt x="131" y="0"/>
                  </a:moveTo>
                  <a:lnTo>
                    <a:pt x="206" y="12"/>
                  </a:lnTo>
                  <a:lnTo>
                    <a:pt x="219" y="42"/>
                  </a:lnTo>
                  <a:lnTo>
                    <a:pt x="206" y="54"/>
                  </a:lnTo>
                  <a:lnTo>
                    <a:pt x="175" y="23"/>
                  </a:lnTo>
                  <a:lnTo>
                    <a:pt x="146" y="83"/>
                  </a:lnTo>
                  <a:lnTo>
                    <a:pt x="131" y="83"/>
                  </a:lnTo>
                  <a:lnTo>
                    <a:pt x="131" y="71"/>
                  </a:lnTo>
                  <a:lnTo>
                    <a:pt x="119" y="71"/>
                  </a:lnTo>
                  <a:lnTo>
                    <a:pt x="131" y="54"/>
                  </a:lnTo>
                  <a:lnTo>
                    <a:pt x="131" y="23"/>
                  </a:lnTo>
                  <a:lnTo>
                    <a:pt x="119" y="23"/>
                  </a:lnTo>
                  <a:lnTo>
                    <a:pt x="75" y="42"/>
                  </a:lnTo>
                  <a:lnTo>
                    <a:pt x="60" y="71"/>
                  </a:lnTo>
                  <a:lnTo>
                    <a:pt x="31" y="110"/>
                  </a:lnTo>
                  <a:lnTo>
                    <a:pt x="16" y="127"/>
                  </a:lnTo>
                  <a:lnTo>
                    <a:pt x="0" y="127"/>
                  </a:lnTo>
                  <a:lnTo>
                    <a:pt x="0" y="110"/>
                  </a:lnTo>
                  <a:lnTo>
                    <a:pt x="16" y="83"/>
                  </a:lnTo>
                  <a:lnTo>
                    <a:pt x="60" y="42"/>
                  </a:lnTo>
                  <a:lnTo>
                    <a:pt x="31" y="54"/>
                  </a:lnTo>
                  <a:lnTo>
                    <a:pt x="75" y="12"/>
                  </a:lnTo>
                  <a:lnTo>
                    <a:pt x="131" y="1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52" name="Freeform 154"/>
            <p:cNvSpPr>
              <a:spLocks/>
            </p:cNvSpPr>
            <p:nvPr/>
          </p:nvSpPr>
          <p:spPr bwMode="auto">
            <a:xfrm>
              <a:off x="1240" y="1374"/>
              <a:ext cx="149" cy="69"/>
            </a:xfrm>
            <a:custGeom>
              <a:avLst/>
              <a:gdLst>
                <a:gd name="T0" fmla="*/ 22 w 171"/>
                <a:gd name="T1" fmla="*/ 23 h 75"/>
                <a:gd name="T2" fmla="*/ 21 w 171"/>
                <a:gd name="T3" fmla="*/ 23 h 75"/>
                <a:gd name="T4" fmla="*/ 22 w 171"/>
                <a:gd name="T5" fmla="*/ 23 h 75"/>
                <a:gd name="T6" fmla="*/ 14 w 171"/>
                <a:gd name="T7" fmla="*/ 23 h 75"/>
                <a:gd name="T8" fmla="*/ 14 w 171"/>
                <a:gd name="T9" fmla="*/ 17 h 75"/>
                <a:gd name="T10" fmla="*/ 10 w 171"/>
                <a:gd name="T11" fmla="*/ 23 h 75"/>
                <a:gd name="T12" fmla="*/ 14 w 171"/>
                <a:gd name="T13" fmla="*/ 15 h 75"/>
                <a:gd name="T14" fmla="*/ 3 w 171"/>
                <a:gd name="T15" fmla="*/ 23 h 75"/>
                <a:gd name="T16" fmla="*/ 3 w 171"/>
                <a:gd name="T17" fmla="*/ 17 h 75"/>
                <a:gd name="T18" fmla="*/ 0 w 171"/>
                <a:gd name="T19" fmla="*/ 23 h 75"/>
                <a:gd name="T20" fmla="*/ 8 w 171"/>
                <a:gd name="T21" fmla="*/ 10 h 75"/>
                <a:gd name="T22" fmla="*/ 10 w 171"/>
                <a:gd name="T23" fmla="*/ 10 h 75"/>
                <a:gd name="T24" fmla="*/ 8 w 171"/>
                <a:gd name="T25" fmla="*/ 10 h 75"/>
                <a:gd name="T26" fmla="*/ 16 w 171"/>
                <a:gd name="T27" fmla="*/ 0 h 75"/>
                <a:gd name="T28" fmla="*/ 21 w 171"/>
                <a:gd name="T29" fmla="*/ 6 h 75"/>
                <a:gd name="T30" fmla="*/ 21 w 171"/>
                <a:gd name="T31" fmla="*/ 10 h 75"/>
                <a:gd name="T32" fmla="*/ 24 w 171"/>
                <a:gd name="T33" fmla="*/ 10 h 75"/>
                <a:gd name="T34" fmla="*/ 22 w 171"/>
                <a:gd name="T35" fmla="*/ 23 h 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1"/>
                <a:gd name="T55" fmla="*/ 0 h 75"/>
                <a:gd name="T56" fmla="*/ 171 w 171"/>
                <a:gd name="T57" fmla="*/ 75 h 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1" h="75">
                  <a:moveTo>
                    <a:pt x="154" y="75"/>
                  </a:moveTo>
                  <a:lnTo>
                    <a:pt x="142" y="75"/>
                  </a:lnTo>
                  <a:lnTo>
                    <a:pt x="154" y="75"/>
                  </a:lnTo>
                  <a:lnTo>
                    <a:pt x="98" y="75"/>
                  </a:lnTo>
                  <a:lnTo>
                    <a:pt x="98" y="58"/>
                  </a:lnTo>
                  <a:lnTo>
                    <a:pt x="71" y="75"/>
                  </a:lnTo>
                  <a:lnTo>
                    <a:pt x="98" y="46"/>
                  </a:lnTo>
                  <a:lnTo>
                    <a:pt x="23" y="75"/>
                  </a:lnTo>
                  <a:lnTo>
                    <a:pt x="23" y="58"/>
                  </a:lnTo>
                  <a:lnTo>
                    <a:pt x="0" y="75"/>
                  </a:lnTo>
                  <a:lnTo>
                    <a:pt x="54" y="31"/>
                  </a:lnTo>
                  <a:lnTo>
                    <a:pt x="71" y="31"/>
                  </a:lnTo>
                  <a:lnTo>
                    <a:pt x="54" y="31"/>
                  </a:lnTo>
                  <a:lnTo>
                    <a:pt x="110" y="0"/>
                  </a:lnTo>
                  <a:lnTo>
                    <a:pt x="142" y="20"/>
                  </a:lnTo>
                  <a:lnTo>
                    <a:pt x="142" y="31"/>
                  </a:lnTo>
                  <a:lnTo>
                    <a:pt x="171" y="31"/>
                  </a:lnTo>
                  <a:lnTo>
                    <a:pt x="154" y="75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53" name="Freeform 155"/>
            <p:cNvSpPr>
              <a:spLocks/>
            </p:cNvSpPr>
            <p:nvPr/>
          </p:nvSpPr>
          <p:spPr bwMode="auto">
            <a:xfrm>
              <a:off x="627" y="817"/>
              <a:ext cx="1335" cy="746"/>
            </a:xfrm>
            <a:custGeom>
              <a:avLst/>
              <a:gdLst>
                <a:gd name="T0" fmla="*/ 178 w 1532"/>
                <a:gd name="T1" fmla="*/ 251 h 799"/>
                <a:gd name="T2" fmla="*/ 162 w 1532"/>
                <a:gd name="T3" fmla="*/ 274 h 799"/>
                <a:gd name="T4" fmla="*/ 144 w 1532"/>
                <a:gd name="T5" fmla="*/ 283 h 799"/>
                <a:gd name="T6" fmla="*/ 136 w 1532"/>
                <a:gd name="T7" fmla="*/ 289 h 799"/>
                <a:gd name="T8" fmla="*/ 121 w 1532"/>
                <a:gd name="T9" fmla="*/ 305 h 799"/>
                <a:gd name="T10" fmla="*/ 132 w 1532"/>
                <a:gd name="T11" fmla="*/ 265 h 799"/>
                <a:gd name="T12" fmla="*/ 136 w 1532"/>
                <a:gd name="T13" fmla="*/ 262 h 799"/>
                <a:gd name="T14" fmla="*/ 123 w 1532"/>
                <a:gd name="T15" fmla="*/ 239 h 799"/>
                <a:gd name="T16" fmla="*/ 110 w 1532"/>
                <a:gd name="T17" fmla="*/ 239 h 799"/>
                <a:gd name="T18" fmla="*/ 98 w 1532"/>
                <a:gd name="T19" fmla="*/ 227 h 799"/>
                <a:gd name="T20" fmla="*/ 8 w 1532"/>
                <a:gd name="T21" fmla="*/ 218 h 799"/>
                <a:gd name="T22" fmla="*/ 3 w 1532"/>
                <a:gd name="T23" fmla="*/ 194 h 799"/>
                <a:gd name="T24" fmla="*/ 12 w 1532"/>
                <a:gd name="T25" fmla="*/ 164 h 799"/>
                <a:gd name="T26" fmla="*/ 12 w 1532"/>
                <a:gd name="T27" fmla="*/ 125 h 799"/>
                <a:gd name="T28" fmla="*/ 3 w 1532"/>
                <a:gd name="T29" fmla="*/ 118 h 799"/>
                <a:gd name="T30" fmla="*/ 49 w 1532"/>
                <a:gd name="T31" fmla="*/ 44 h 799"/>
                <a:gd name="T32" fmla="*/ 69 w 1532"/>
                <a:gd name="T33" fmla="*/ 33 h 799"/>
                <a:gd name="T34" fmla="*/ 74 w 1532"/>
                <a:gd name="T35" fmla="*/ 38 h 799"/>
                <a:gd name="T36" fmla="*/ 90 w 1532"/>
                <a:gd name="T37" fmla="*/ 33 h 799"/>
                <a:gd name="T38" fmla="*/ 103 w 1532"/>
                <a:gd name="T39" fmla="*/ 49 h 799"/>
                <a:gd name="T40" fmla="*/ 110 w 1532"/>
                <a:gd name="T41" fmla="*/ 49 h 799"/>
                <a:gd name="T42" fmla="*/ 115 w 1532"/>
                <a:gd name="T43" fmla="*/ 49 h 799"/>
                <a:gd name="T44" fmla="*/ 132 w 1532"/>
                <a:gd name="T45" fmla="*/ 52 h 799"/>
                <a:gd name="T46" fmla="*/ 139 w 1532"/>
                <a:gd name="T47" fmla="*/ 44 h 799"/>
                <a:gd name="T48" fmla="*/ 151 w 1532"/>
                <a:gd name="T49" fmla="*/ 44 h 799"/>
                <a:gd name="T50" fmla="*/ 146 w 1532"/>
                <a:gd name="T51" fmla="*/ 52 h 799"/>
                <a:gd name="T52" fmla="*/ 152 w 1532"/>
                <a:gd name="T53" fmla="*/ 33 h 799"/>
                <a:gd name="T54" fmla="*/ 167 w 1532"/>
                <a:gd name="T55" fmla="*/ 7 h 799"/>
                <a:gd name="T56" fmla="*/ 170 w 1532"/>
                <a:gd name="T57" fmla="*/ 10 h 799"/>
                <a:gd name="T58" fmla="*/ 162 w 1532"/>
                <a:gd name="T59" fmla="*/ 17 h 799"/>
                <a:gd name="T60" fmla="*/ 162 w 1532"/>
                <a:gd name="T61" fmla="*/ 38 h 799"/>
                <a:gd name="T62" fmla="*/ 168 w 1532"/>
                <a:gd name="T63" fmla="*/ 44 h 799"/>
                <a:gd name="T64" fmla="*/ 175 w 1532"/>
                <a:gd name="T65" fmla="*/ 49 h 799"/>
                <a:gd name="T66" fmla="*/ 187 w 1532"/>
                <a:gd name="T67" fmla="*/ 38 h 799"/>
                <a:gd name="T68" fmla="*/ 181 w 1532"/>
                <a:gd name="T69" fmla="*/ 60 h 799"/>
                <a:gd name="T70" fmla="*/ 167 w 1532"/>
                <a:gd name="T71" fmla="*/ 65 h 799"/>
                <a:gd name="T72" fmla="*/ 151 w 1532"/>
                <a:gd name="T73" fmla="*/ 87 h 799"/>
                <a:gd name="T74" fmla="*/ 138 w 1532"/>
                <a:gd name="T75" fmla="*/ 103 h 799"/>
                <a:gd name="T76" fmla="*/ 123 w 1532"/>
                <a:gd name="T77" fmla="*/ 137 h 799"/>
                <a:gd name="T78" fmla="*/ 129 w 1532"/>
                <a:gd name="T79" fmla="*/ 153 h 799"/>
                <a:gd name="T80" fmla="*/ 144 w 1532"/>
                <a:gd name="T81" fmla="*/ 190 h 799"/>
                <a:gd name="T82" fmla="*/ 157 w 1532"/>
                <a:gd name="T83" fmla="*/ 176 h 799"/>
                <a:gd name="T84" fmla="*/ 168 w 1532"/>
                <a:gd name="T85" fmla="*/ 137 h 799"/>
                <a:gd name="T86" fmla="*/ 178 w 1532"/>
                <a:gd name="T87" fmla="*/ 103 h 799"/>
                <a:gd name="T88" fmla="*/ 193 w 1532"/>
                <a:gd name="T89" fmla="*/ 109 h 799"/>
                <a:gd name="T90" fmla="*/ 195 w 1532"/>
                <a:gd name="T91" fmla="*/ 132 h 799"/>
                <a:gd name="T92" fmla="*/ 206 w 1532"/>
                <a:gd name="T93" fmla="*/ 125 h 799"/>
                <a:gd name="T94" fmla="*/ 210 w 1532"/>
                <a:gd name="T95" fmla="*/ 157 h 799"/>
                <a:gd name="T96" fmla="*/ 217 w 1532"/>
                <a:gd name="T97" fmla="*/ 169 h 799"/>
                <a:gd name="T98" fmla="*/ 217 w 1532"/>
                <a:gd name="T99" fmla="*/ 180 h 799"/>
                <a:gd name="T100" fmla="*/ 223 w 1532"/>
                <a:gd name="T101" fmla="*/ 185 h 799"/>
                <a:gd name="T102" fmla="*/ 206 w 1532"/>
                <a:gd name="T103" fmla="*/ 218 h 799"/>
                <a:gd name="T104" fmla="*/ 182 w 1532"/>
                <a:gd name="T105" fmla="*/ 227 h 799"/>
                <a:gd name="T106" fmla="*/ 167 w 1532"/>
                <a:gd name="T107" fmla="*/ 251 h 799"/>
                <a:gd name="T108" fmla="*/ 192 w 1532"/>
                <a:gd name="T109" fmla="*/ 235 h 799"/>
                <a:gd name="T110" fmla="*/ 187 w 1532"/>
                <a:gd name="T111" fmla="*/ 245 h 799"/>
                <a:gd name="T112" fmla="*/ 195 w 1532"/>
                <a:gd name="T113" fmla="*/ 262 h 799"/>
                <a:gd name="T114" fmla="*/ 200 w 1532"/>
                <a:gd name="T115" fmla="*/ 262 h 799"/>
                <a:gd name="T116" fmla="*/ 179 w 1532"/>
                <a:gd name="T117" fmla="*/ 289 h 799"/>
                <a:gd name="T118" fmla="*/ 182 w 1532"/>
                <a:gd name="T119" fmla="*/ 265 h 7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32"/>
                <a:gd name="T181" fmla="*/ 0 h 799"/>
                <a:gd name="T182" fmla="*/ 1532 w 1532"/>
                <a:gd name="T183" fmla="*/ 799 h 7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32" h="799">
                  <a:moveTo>
                    <a:pt x="1215" y="693"/>
                  </a:moveTo>
                  <a:lnTo>
                    <a:pt x="1204" y="693"/>
                  </a:lnTo>
                  <a:lnTo>
                    <a:pt x="1215" y="655"/>
                  </a:lnTo>
                  <a:lnTo>
                    <a:pt x="1184" y="641"/>
                  </a:lnTo>
                  <a:lnTo>
                    <a:pt x="1144" y="693"/>
                  </a:lnTo>
                  <a:lnTo>
                    <a:pt x="1115" y="714"/>
                  </a:lnTo>
                  <a:lnTo>
                    <a:pt x="1044" y="714"/>
                  </a:lnTo>
                  <a:lnTo>
                    <a:pt x="1015" y="726"/>
                  </a:lnTo>
                  <a:lnTo>
                    <a:pt x="985" y="741"/>
                  </a:lnTo>
                  <a:lnTo>
                    <a:pt x="933" y="741"/>
                  </a:lnTo>
                  <a:lnTo>
                    <a:pt x="912" y="755"/>
                  </a:lnTo>
                  <a:lnTo>
                    <a:pt x="933" y="755"/>
                  </a:lnTo>
                  <a:lnTo>
                    <a:pt x="944" y="766"/>
                  </a:lnTo>
                  <a:lnTo>
                    <a:pt x="873" y="766"/>
                  </a:lnTo>
                  <a:lnTo>
                    <a:pt x="829" y="799"/>
                  </a:lnTo>
                  <a:lnTo>
                    <a:pt x="856" y="755"/>
                  </a:lnTo>
                  <a:lnTo>
                    <a:pt x="873" y="755"/>
                  </a:lnTo>
                  <a:lnTo>
                    <a:pt x="900" y="693"/>
                  </a:lnTo>
                  <a:lnTo>
                    <a:pt x="933" y="726"/>
                  </a:lnTo>
                  <a:lnTo>
                    <a:pt x="944" y="714"/>
                  </a:lnTo>
                  <a:lnTo>
                    <a:pt x="933" y="682"/>
                  </a:lnTo>
                  <a:lnTo>
                    <a:pt x="856" y="670"/>
                  </a:lnTo>
                  <a:lnTo>
                    <a:pt x="873" y="626"/>
                  </a:lnTo>
                  <a:lnTo>
                    <a:pt x="844" y="626"/>
                  </a:lnTo>
                  <a:lnTo>
                    <a:pt x="844" y="615"/>
                  </a:lnTo>
                  <a:lnTo>
                    <a:pt x="812" y="593"/>
                  </a:lnTo>
                  <a:lnTo>
                    <a:pt x="756" y="626"/>
                  </a:lnTo>
                  <a:lnTo>
                    <a:pt x="773" y="626"/>
                  </a:lnTo>
                  <a:lnTo>
                    <a:pt x="685" y="615"/>
                  </a:lnTo>
                  <a:lnTo>
                    <a:pt x="674" y="593"/>
                  </a:lnTo>
                  <a:lnTo>
                    <a:pt x="652" y="593"/>
                  </a:lnTo>
                  <a:lnTo>
                    <a:pt x="82" y="593"/>
                  </a:lnTo>
                  <a:lnTo>
                    <a:pt x="55" y="570"/>
                  </a:lnTo>
                  <a:lnTo>
                    <a:pt x="27" y="542"/>
                  </a:lnTo>
                  <a:lnTo>
                    <a:pt x="42" y="511"/>
                  </a:lnTo>
                  <a:lnTo>
                    <a:pt x="27" y="511"/>
                  </a:lnTo>
                  <a:lnTo>
                    <a:pt x="27" y="471"/>
                  </a:lnTo>
                  <a:lnTo>
                    <a:pt x="71" y="459"/>
                  </a:lnTo>
                  <a:lnTo>
                    <a:pt x="82" y="430"/>
                  </a:lnTo>
                  <a:lnTo>
                    <a:pt x="71" y="411"/>
                  </a:lnTo>
                  <a:lnTo>
                    <a:pt x="82" y="359"/>
                  </a:lnTo>
                  <a:lnTo>
                    <a:pt x="82" y="326"/>
                  </a:lnTo>
                  <a:lnTo>
                    <a:pt x="27" y="342"/>
                  </a:lnTo>
                  <a:lnTo>
                    <a:pt x="11" y="326"/>
                  </a:lnTo>
                  <a:lnTo>
                    <a:pt x="27" y="311"/>
                  </a:lnTo>
                  <a:lnTo>
                    <a:pt x="0" y="311"/>
                  </a:lnTo>
                  <a:lnTo>
                    <a:pt x="270" y="100"/>
                  </a:lnTo>
                  <a:lnTo>
                    <a:pt x="330" y="115"/>
                  </a:lnTo>
                  <a:lnTo>
                    <a:pt x="353" y="100"/>
                  </a:lnTo>
                  <a:lnTo>
                    <a:pt x="382" y="100"/>
                  </a:lnTo>
                  <a:lnTo>
                    <a:pt x="470" y="86"/>
                  </a:lnTo>
                  <a:lnTo>
                    <a:pt x="514" y="75"/>
                  </a:lnTo>
                  <a:lnTo>
                    <a:pt x="530" y="86"/>
                  </a:lnTo>
                  <a:lnTo>
                    <a:pt x="514" y="100"/>
                  </a:lnTo>
                  <a:lnTo>
                    <a:pt x="553" y="100"/>
                  </a:lnTo>
                  <a:lnTo>
                    <a:pt x="585" y="86"/>
                  </a:lnTo>
                  <a:lnTo>
                    <a:pt x="614" y="86"/>
                  </a:lnTo>
                  <a:lnTo>
                    <a:pt x="629" y="100"/>
                  </a:lnTo>
                  <a:lnTo>
                    <a:pt x="700" y="115"/>
                  </a:lnTo>
                  <a:lnTo>
                    <a:pt x="700" y="127"/>
                  </a:lnTo>
                  <a:lnTo>
                    <a:pt x="652" y="138"/>
                  </a:lnTo>
                  <a:lnTo>
                    <a:pt x="700" y="138"/>
                  </a:lnTo>
                  <a:lnTo>
                    <a:pt x="756" y="127"/>
                  </a:lnTo>
                  <a:lnTo>
                    <a:pt x="785" y="138"/>
                  </a:lnTo>
                  <a:lnTo>
                    <a:pt x="800" y="127"/>
                  </a:lnTo>
                  <a:lnTo>
                    <a:pt x="785" y="127"/>
                  </a:lnTo>
                  <a:lnTo>
                    <a:pt x="856" y="115"/>
                  </a:lnTo>
                  <a:lnTo>
                    <a:pt x="856" y="127"/>
                  </a:lnTo>
                  <a:lnTo>
                    <a:pt x="900" y="138"/>
                  </a:lnTo>
                  <a:lnTo>
                    <a:pt x="944" y="138"/>
                  </a:lnTo>
                  <a:lnTo>
                    <a:pt x="985" y="115"/>
                  </a:lnTo>
                  <a:lnTo>
                    <a:pt x="956" y="115"/>
                  </a:lnTo>
                  <a:lnTo>
                    <a:pt x="1015" y="86"/>
                  </a:lnTo>
                  <a:lnTo>
                    <a:pt x="1029" y="100"/>
                  </a:lnTo>
                  <a:lnTo>
                    <a:pt x="1029" y="115"/>
                  </a:lnTo>
                  <a:lnTo>
                    <a:pt x="1000" y="127"/>
                  </a:lnTo>
                  <a:lnTo>
                    <a:pt x="985" y="138"/>
                  </a:lnTo>
                  <a:lnTo>
                    <a:pt x="1000" y="138"/>
                  </a:lnTo>
                  <a:lnTo>
                    <a:pt x="1044" y="115"/>
                  </a:lnTo>
                  <a:lnTo>
                    <a:pt x="1073" y="100"/>
                  </a:lnTo>
                  <a:lnTo>
                    <a:pt x="1044" y="86"/>
                  </a:lnTo>
                  <a:lnTo>
                    <a:pt x="1044" y="75"/>
                  </a:lnTo>
                  <a:lnTo>
                    <a:pt x="1100" y="42"/>
                  </a:lnTo>
                  <a:lnTo>
                    <a:pt x="1144" y="15"/>
                  </a:lnTo>
                  <a:lnTo>
                    <a:pt x="1184" y="0"/>
                  </a:lnTo>
                  <a:lnTo>
                    <a:pt x="1228" y="0"/>
                  </a:lnTo>
                  <a:lnTo>
                    <a:pt x="1171" y="27"/>
                  </a:lnTo>
                  <a:lnTo>
                    <a:pt x="1144" y="27"/>
                  </a:lnTo>
                  <a:lnTo>
                    <a:pt x="1144" y="42"/>
                  </a:lnTo>
                  <a:lnTo>
                    <a:pt x="1115" y="42"/>
                  </a:lnTo>
                  <a:lnTo>
                    <a:pt x="1129" y="86"/>
                  </a:lnTo>
                  <a:lnTo>
                    <a:pt x="1100" y="86"/>
                  </a:lnTo>
                  <a:lnTo>
                    <a:pt x="1115" y="100"/>
                  </a:lnTo>
                  <a:lnTo>
                    <a:pt x="1129" y="115"/>
                  </a:lnTo>
                  <a:lnTo>
                    <a:pt x="1156" y="100"/>
                  </a:lnTo>
                  <a:lnTo>
                    <a:pt x="1156" y="115"/>
                  </a:lnTo>
                  <a:lnTo>
                    <a:pt x="1144" y="138"/>
                  </a:lnTo>
                  <a:lnTo>
                    <a:pt x="1144" y="159"/>
                  </a:lnTo>
                  <a:lnTo>
                    <a:pt x="1204" y="127"/>
                  </a:lnTo>
                  <a:lnTo>
                    <a:pt x="1228" y="86"/>
                  </a:lnTo>
                  <a:lnTo>
                    <a:pt x="1271" y="100"/>
                  </a:lnTo>
                  <a:lnTo>
                    <a:pt x="1288" y="100"/>
                  </a:lnTo>
                  <a:lnTo>
                    <a:pt x="1244" y="138"/>
                  </a:lnTo>
                  <a:lnTo>
                    <a:pt x="1255" y="138"/>
                  </a:lnTo>
                  <a:lnTo>
                    <a:pt x="1244" y="159"/>
                  </a:lnTo>
                  <a:lnTo>
                    <a:pt x="1184" y="171"/>
                  </a:lnTo>
                  <a:lnTo>
                    <a:pt x="1156" y="171"/>
                  </a:lnTo>
                  <a:lnTo>
                    <a:pt x="1144" y="171"/>
                  </a:lnTo>
                  <a:lnTo>
                    <a:pt x="1100" y="200"/>
                  </a:lnTo>
                  <a:lnTo>
                    <a:pt x="1056" y="227"/>
                  </a:lnTo>
                  <a:lnTo>
                    <a:pt x="1029" y="227"/>
                  </a:lnTo>
                  <a:lnTo>
                    <a:pt x="1000" y="259"/>
                  </a:lnTo>
                  <a:lnTo>
                    <a:pt x="956" y="259"/>
                  </a:lnTo>
                  <a:lnTo>
                    <a:pt x="944" y="271"/>
                  </a:lnTo>
                  <a:lnTo>
                    <a:pt x="900" y="300"/>
                  </a:lnTo>
                  <a:lnTo>
                    <a:pt x="844" y="342"/>
                  </a:lnTo>
                  <a:lnTo>
                    <a:pt x="844" y="359"/>
                  </a:lnTo>
                  <a:lnTo>
                    <a:pt x="873" y="359"/>
                  </a:lnTo>
                  <a:lnTo>
                    <a:pt x="856" y="399"/>
                  </a:lnTo>
                  <a:lnTo>
                    <a:pt x="885" y="399"/>
                  </a:lnTo>
                  <a:lnTo>
                    <a:pt x="973" y="442"/>
                  </a:lnTo>
                  <a:lnTo>
                    <a:pt x="1029" y="459"/>
                  </a:lnTo>
                  <a:lnTo>
                    <a:pt x="985" y="499"/>
                  </a:lnTo>
                  <a:lnTo>
                    <a:pt x="1015" y="542"/>
                  </a:lnTo>
                  <a:lnTo>
                    <a:pt x="1056" y="530"/>
                  </a:lnTo>
                  <a:lnTo>
                    <a:pt x="1073" y="459"/>
                  </a:lnTo>
                  <a:lnTo>
                    <a:pt x="1144" y="430"/>
                  </a:lnTo>
                  <a:lnTo>
                    <a:pt x="1171" y="371"/>
                  </a:lnTo>
                  <a:lnTo>
                    <a:pt x="1156" y="359"/>
                  </a:lnTo>
                  <a:lnTo>
                    <a:pt x="1184" y="326"/>
                  </a:lnTo>
                  <a:lnTo>
                    <a:pt x="1204" y="300"/>
                  </a:lnTo>
                  <a:lnTo>
                    <a:pt x="1215" y="271"/>
                  </a:lnTo>
                  <a:lnTo>
                    <a:pt x="1244" y="259"/>
                  </a:lnTo>
                  <a:lnTo>
                    <a:pt x="1303" y="271"/>
                  </a:lnTo>
                  <a:lnTo>
                    <a:pt x="1328" y="286"/>
                  </a:lnTo>
                  <a:lnTo>
                    <a:pt x="1328" y="300"/>
                  </a:lnTo>
                  <a:lnTo>
                    <a:pt x="1355" y="300"/>
                  </a:lnTo>
                  <a:lnTo>
                    <a:pt x="1344" y="342"/>
                  </a:lnTo>
                  <a:lnTo>
                    <a:pt x="1355" y="371"/>
                  </a:lnTo>
                  <a:lnTo>
                    <a:pt x="1415" y="342"/>
                  </a:lnTo>
                  <a:lnTo>
                    <a:pt x="1415" y="326"/>
                  </a:lnTo>
                  <a:lnTo>
                    <a:pt x="1444" y="311"/>
                  </a:lnTo>
                  <a:lnTo>
                    <a:pt x="1474" y="399"/>
                  </a:lnTo>
                  <a:lnTo>
                    <a:pt x="1444" y="411"/>
                  </a:lnTo>
                  <a:lnTo>
                    <a:pt x="1474" y="430"/>
                  </a:lnTo>
                  <a:lnTo>
                    <a:pt x="1455" y="442"/>
                  </a:lnTo>
                  <a:lnTo>
                    <a:pt x="1488" y="442"/>
                  </a:lnTo>
                  <a:lnTo>
                    <a:pt x="1488" y="459"/>
                  </a:lnTo>
                  <a:lnTo>
                    <a:pt x="1515" y="459"/>
                  </a:lnTo>
                  <a:lnTo>
                    <a:pt x="1488" y="471"/>
                  </a:lnTo>
                  <a:lnTo>
                    <a:pt x="1515" y="471"/>
                  </a:lnTo>
                  <a:lnTo>
                    <a:pt x="1515" y="482"/>
                  </a:lnTo>
                  <a:lnTo>
                    <a:pt x="1532" y="482"/>
                  </a:lnTo>
                  <a:lnTo>
                    <a:pt x="1532" y="530"/>
                  </a:lnTo>
                  <a:lnTo>
                    <a:pt x="1455" y="542"/>
                  </a:lnTo>
                  <a:lnTo>
                    <a:pt x="1415" y="570"/>
                  </a:lnTo>
                  <a:lnTo>
                    <a:pt x="1328" y="570"/>
                  </a:lnTo>
                  <a:lnTo>
                    <a:pt x="1271" y="570"/>
                  </a:lnTo>
                  <a:lnTo>
                    <a:pt x="1255" y="593"/>
                  </a:lnTo>
                  <a:lnTo>
                    <a:pt x="1244" y="593"/>
                  </a:lnTo>
                  <a:lnTo>
                    <a:pt x="1204" y="615"/>
                  </a:lnTo>
                  <a:lnTo>
                    <a:pt x="1144" y="655"/>
                  </a:lnTo>
                  <a:lnTo>
                    <a:pt x="1215" y="615"/>
                  </a:lnTo>
                  <a:lnTo>
                    <a:pt x="1303" y="593"/>
                  </a:lnTo>
                  <a:lnTo>
                    <a:pt x="1315" y="615"/>
                  </a:lnTo>
                  <a:lnTo>
                    <a:pt x="1255" y="626"/>
                  </a:lnTo>
                  <a:lnTo>
                    <a:pt x="1271" y="641"/>
                  </a:lnTo>
                  <a:lnTo>
                    <a:pt x="1288" y="641"/>
                  </a:lnTo>
                  <a:lnTo>
                    <a:pt x="1271" y="670"/>
                  </a:lnTo>
                  <a:lnTo>
                    <a:pt x="1303" y="682"/>
                  </a:lnTo>
                  <a:lnTo>
                    <a:pt x="1344" y="682"/>
                  </a:lnTo>
                  <a:lnTo>
                    <a:pt x="1374" y="655"/>
                  </a:lnTo>
                  <a:lnTo>
                    <a:pt x="1374" y="670"/>
                  </a:lnTo>
                  <a:lnTo>
                    <a:pt x="1374" y="682"/>
                  </a:lnTo>
                  <a:lnTo>
                    <a:pt x="1344" y="693"/>
                  </a:lnTo>
                  <a:lnTo>
                    <a:pt x="1271" y="726"/>
                  </a:lnTo>
                  <a:lnTo>
                    <a:pt x="1228" y="755"/>
                  </a:lnTo>
                  <a:lnTo>
                    <a:pt x="1228" y="726"/>
                  </a:lnTo>
                  <a:lnTo>
                    <a:pt x="1271" y="693"/>
                  </a:lnTo>
                  <a:lnTo>
                    <a:pt x="1255" y="693"/>
                  </a:lnTo>
                  <a:lnTo>
                    <a:pt x="1271" y="693"/>
                  </a:lnTo>
                  <a:lnTo>
                    <a:pt x="1215" y="693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54" name="Freeform 156"/>
            <p:cNvSpPr>
              <a:spLocks/>
            </p:cNvSpPr>
            <p:nvPr/>
          </p:nvSpPr>
          <p:spPr bwMode="auto">
            <a:xfrm>
              <a:off x="64" y="873"/>
              <a:ext cx="800" cy="383"/>
            </a:xfrm>
            <a:custGeom>
              <a:avLst/>
              <a:gdLst>
                <a:gd name="T0" fmla="*/ 135 w 917"/>
                <a:gd name="T1" fmla="*/ 15 h 411"/>
                <a:gd name="T2" fmla="*/ 112 w 917"/>
                <a:gd name="T3" fmla="*/ 7 h 411"/>
                <a:gd name="T4" fmla="*/ 106 w 917"/>
                <a:gd name="T5" fmla="*/ 0 h 411"/>
                <a:gd name="T6" fmla="*/ 85 w 917"/>
                <a:gd name="T7" fmla="*/ 10 h 411"/>
                <a:gd name="T8" fmla="*/ 65 w 917"/>
                <a:gd name="T9" fmla="*/ 21 h 411"/>
                <a:gd name="T10" fmla="*/ 65 w 917"/>
                <a:gd name="T11" fmla="*/ 30 h 411"/>
                <a:gd name="T12" fmla="*/ 65 w 917"/>
                <a:gd name="T13" fmla="*/ 41 h 411"/>
                <a:gd name="T14" fmla="*/ 58 w 917"/>
                <a:gd name="T15" fmla="*/ 41 h 411"/>
                <a:gd name="T16" fmla="*/ 44 w 917"/>
                <a:gd name="T17" fmla="*/ 47 h 411"/>
                <a:gd name="T18" fmla="*/ 44 w 917"/>
                <a:gd name="T19" fmla="*/ 58 h 411"/>
                <a:gd name="T20" fmla="*/ 58 w 917"/>
                <a:gd name="T21" fmla="*/ 51 h 411"/>
                <a:gd name="T22" fmla="*/ 40 w 917"/>
                <a:gd name="T23" fmla="*/ 73 h 411"/>
                <a:gd name="T24" fmla="*/ 27 w 917"/>
                <a:gd name="T25" fmla="*/ 98 h 411"/>
                <a:gd name="T26" fmla="*/ 29 w 917"/>
                <a:gd name="T27" fmla="*/ 111 h 411"/>
                <a:gd name="T28" fmla="*/ 40 w 917"/>
                <a:gd name="T29" fmla="*/ 111 h 411"/>
                <a:gd name="T30" fmla="*/ 0 w 917"/>
                <a:gd name="T31" fmla="*/ 153 h 411"/>
                <a:gd name="T32" fmla="*/ 37 w 917"/>
                <a:gd name="T33" fmla="*/ 127 h 411"/>
                <a:gd name="T34" fmla="*/ 53 w 917"/>
                <a:gd name="T35" fmla="*/ 111 h 411"/>
                <a:gd name="T36" fmla="*/ 58 w 917"/>
                <a:gd name="T37" fmla="*/ 105 h 411"/>
                <a:gd name="T38" fmla="*/ 77 w 917"/>
                <a:gd name="T39" fmla="*/ 89 h 411"/>
                <a:gd name="T40" fmla="*/ 85 w 917"/>
                <a:gd name="T41" fmla="*/ 98 h 411"/>
                <a:gd name="T42" fmla="*/ 98 w 917"/>
                <a:gd name="T43" fmla="*/ 98 h 411"/>
                <a:gd name="T44" fmla="*/ 99 w 917"/>
                <a:gd name="T45" fmla="*/ 116 h 411"/>
                <a:gd name="T46" fmla="*/ 99 w 917"/>
                <a:gd name="T47" fmla="*/ 127 h 411"/>
                <a:gd name="T48" fmla="*/ 105 w 917"/>
                <a:gd name="T49" fmla="*/ 127 h 411"/>
                <a:gd name="T50" fmla="*/ 99 w 917"/>
                <a:gd name="T51" fmla="*/ 127 h 411"/>
                <a:gd name="T52" fmla="*/ 99 w 917"/>
                <a:gd name="T53" fmla="*/ 130 h 411"/>
                <a:gd name="T54" fmla="*/ 99 w 917"/>
                <a:gd name="T55" fmla="*/ 148 h 411"/>
                <a:gd name="T56" fmla="*/ 105 w 917"/>
                <a:gd name="T57" fmla="*/ 138 h 411"/>
                <a:gd name="T58" fmla="*/ 102 w 917"/>
                <a:gd name="T59" fmla="*/ 148 h 411"/>
                <a:gd name="T60" fmla="*/ 106 w 917"/>
                <a:gd name="T61" fmla="*/ 148 h 411"/>
                <a:gd name="T62" fmla="*/ 106 w 917"/>
                <a:gd name="T63" fmla="*/ 130 h 411"/>
                <a:gd name="T64" fmla="*/ 107 w 917"/>
                <a:gd name="T65" fmla="*/ 98 h 411"/>
                <a:gd name="T66" fmla="*/ 98 w 917"/>
                <a:gd name="T67" fmla="*/ 98 h 411"/>
                <a:gd name="T68" fmla="*/ 95 w 917"/>
                <a:gd name="T69" fmla="*/ 92 h 4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17"/>
                <a:gd name="T106" fmla="*/ 0 h 411"/>
                <a:gd name="T107" fmla="*/ 917 w 917"/>
                <a:gd name="T108" fmla="*/ 411 h 4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17" h="411">
                  <a:moveTo>
                    <a:pt x="645" y="249"/>
                  </a:moveTo>
                  <a:lnTo>
                    <a:pt x="917" y="38"/>
                  </a:lnTo>
                  <a:lnTo>
                    <a:pt x="889" y="26"/>
                  </a:lnTo>
                  <a:lnTo>
                    <a:pt x="756" y="15"/>
                  </a:lnTo>
                  <a:lnTo>
                    <a:pt x="718" y="15"/>
                  </a:lnTo>
                  <a:lnTo>
                    <a:pt x="718" y="0"/>
                  </a:lnTo>
                  <a:lnTo>
                    <a:pt x="700" y="0"/>
                  </a:lnTo>
                  <a:lnTo>
                    <a:pt x="574" y="26"/>
                  </a:lnTo>
                  <a:lnTo>
                    <a:pt x="497" y="55"/>
                  </a:lnTo>
                  <a:lnTo>
                    <a:pt x="445" y="55"/>
                  </a:lnTo>
                  <a:lnTo>
                    <a:pt x="430" y="67"/>
                  </a:lnTo>
                  <a:lnTo>
                    <a:pt x="445" y="78"/>
                  </a:lnTo>
                  <a:lnTo>
                    <a:pt x="430" y="97"/>
                  </a:lnTo>
                  <a:lnTo>
                    <a:pt x="445" y="111"/>
                  </a:lnTo>
                  <a:lnTo>
                    <a:pt x="386" y="111"/>
                  </a:lnTo>
                  <a:lnTo>
                    <a:pt x="397" y="111"/>
                  </a:lnTo>
                  <a:lnTo>
                    <a:pt x="386" y="111"/>
                  </a:lnTo>
                  <a:lnTo>
                    <a:pt x="297" y="126"/>
                  </a:lnTo>
                  <a:lnTo>
                    <a:pt x="314" y="138"/>
                  </a:lnTo>
                  <a:lnTo>
                    <a:pt x="297" y="155"/>
                  </a:lnTo>
                  <a:lnTo>
                    <a:pt x="359" y="155"/>
                  </a:lnTo>
                  <a:lnTo>
                    <a:pt x="397" y="138"/>
                  </a:lnTo>
                  <a:lnTo>
                    <a:pt x="359" y="182"/>
                  </a:lnTo>
                  <a:lnTo>
                    <a:pt x="270" y="197"/>
                  </a:lnTo>
                  <a:lnTo>
                    <a:pt x="197" y="226"/>
                  </a:lnTo>
                  <a:lnTo>
                    <a:pt x="186" y="266"/>
                  </a:lnTo>
                  <a:lnTo>
                    <a:pt x="226" y="266"/>
                  </a:lnTo>
                  <a:lnTo>
                    <a:pt x="197" y="297"/>
                  </a:lnTo>
                  <a:lnTo>
                    <a:pt x="245" y="297"/>
                  </a:lnTo>
                  <a:lnTo>
                    <a:pt x="270" y="297"/>
                  </a:lnTo>
                  <a:lnTo>
                    <a:pt x="245" y="322"/>
                  </a:lnTo>
                  <a:lnTo>
                    <a:pt x="0" y="411"/>
                  </a:lnTo>
                  <a:lnTo>
                    <a:pt x="174" y="370"/>
                  </a:lnTo>
                  <a:lnTo>
                    <a:pt x="245" y="338"/>
                  </a:lnTo>
                  <a:lnTo>
                    <a:pt x="345" y="297"/>
                  </a:lnTo>
                  <a:lnTo>
                    <a:pt x="359" y="297"/>
                  </a:lnTo>
                  <a:lnTo>
                    <a:pt x="359" y="282"/>
                  </a:lnTo>
                  <a:lnTo>
                    <a:pt x="397" y="282"/>
                  </a:lnTo>
                  <a:lnTo>
                    <a:pt x="470" y="266"/>
                  </a:lnTo>
                  <a:lnTo>
                    <a:pt x="518" y="238"/>
                  </a:lnTo>
                  <a:lnTo>
                    <a:pt x="545" y="238"/>
                  </a:lnTo>
                  <a:lnTo>
                    <a:pt x="574" y="266"/>
                  </a:lnTo>
                  <a:lnTo>
                    <a:pt x="629" y="266"/>
                  </a:lnTo>
                  <a:lnTo>
                    <a:pt x="656" y="266"/>
                  </a:lnTo>
                  <a:lnTo>
                    <a:pt x="645" y="282"/>
                  </a:lnTo>
                  <a:lnTo>
                    <a:pt x="674" y="311"/>
                  </a:lnTo>
                  <a:lnTo>
                    <a:pt x="689" y="311"/>
                  </a:lnTo>
                  <a:lnTo>
                    <a:pt x="674" y="338"/>
                  </a:lnTo>
                  <a:lnTo>
                    <a:pt x="700" y="322"/>
                  </a:lnTo>
                  <a:lnTo>
                    <a:pt x="700" y="338"/>
                  </a:lnTo>
                  <a:lnTo>
                    <a:pt x="689" y="338"/>
                  </a:lnTo>
                  <a:lnTo>
                    <a:pt x="674" y="338"/>
                  </a:lnTo>
                  <a:lnTo>
                    <a:pt x="656" y="349"/>
                  </a:lnTo>
                  <a:lnTo>
                    <a:pt x="674" y="349"/>
                  </a:lnTo>
                  <a:lnTo>
                    <a:pt x="656" y="382"/>
                  </a:lnTo>
                  <a:lnTo>
                    <a:pt x="674" y="397"/>
                  </a:lnTo>
                  <a:lnTo>
                    <a:pt x="689" y="349"/>
                  </a:lnTo>
                  <a:lnTo>
                    <a:pt x="700" y="370"/>
                  </a:lnTo>
                  <a:lnTo>
                    <a:pt x="689" y="370"/>
                  </a:lnTo>
                  <a:lnTo>
                    <a:pt x="689" y="397"/>
                  </a:lnTo>
                  <a:lnTo>
                    <a:pt x="700" y="397"/>
                  </a:lnTo>
                  <a:lnTo>
                    <a:pt x="718" y="397"/>
                  </a:lnTo>
                  <a:lnTo>
                    <a:pt x="729" y="370"/>
                  </a:lnTo>
                  <a:lnTo>
                    <a:pt x="718" y="349"/>
                  </a:lnTo>
                  <a:lnTo>
                    <a:pt x="729" y="297"/>
                  </a:lnTo>
                  <a:lnTo>
                    <a:pt x="729" y="266"/>
                  </a:lnTo>
                  <a:lnTo>
                    <a:pt x="674" y="282"/>
                  </a:lnTo>
                  <a:lnTo>
                    <a:pt x="656" y="266"/>
                  </a:lnTo>
                  <a:lnTo>
                    <a:pt x="674" y="249"/>
                  </a:lnTo>
                  <a:lnTo>
                    <a:pt x="645" y="24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55" name="Freeform 157"/>
            <p:cNvSpPr>
              <a:spLocks/>
            </p:cNvSpPr>
            <p:nvPr/>
          </p:nvSpPr>
          <p:spPr bwMode="auto">
            <a:xfrm>
              <a:off x="603" y="1787"/>
              <a:ext cx="549" cy="450"/>
            </a:xfrm>
            <a:custGeom>
              <a:avLst/>
              <a:gdLst>
                <a:gd name="T0" fmla="*/ 8 w 630"/>
                <a:gd name="T1" fmla="*/ 0 h 482"/>
                <a:gd name="T2" fmla="*/ 34 w 630"/>
                <a:gd name="T3" fmla="*/ 10 h 482"/>
                <a:gd name="T4" fmla="*/ 37 w 630"/>
                <a:gd name="T5" fmla="*/ 27 h 482"/>
                <a:gd name="T6" fmla="*/ 41 w 630"/>
                <a:gd name="T7" fmla="*/ 37 h 482"/>
                <a:gd name="T8" fmla="*/ 49 w 630"/>
                <a:gd name="T9" fmla="*/ 33 h 482"/>
                <a:gd name="T10" fmla="*/ 58 w 630"/>
                <a:gd name="T11" fmla="*/ 69 h 482"/>
                <a:gd name="T12" fmla="*/ 54 w 630"/>
                <a:gd name="T13" fmla="*/ 103 h 482"/>
                <a:gd name="T14" fmla="*/ 63 w 630"/>
                <a:gd name="T15" fmla="*/ 145 h 482"/>
                <a:gd name="T16" fmla="*/ 73 w 630"/>
                <a:gd name="T17" fmla="*/ 145 h 482"/>
                <a:gd name="T18" fmla="*/ 73 w 630"/>
                <a:gd name="T19" fmla="*/ 142 h 482"/>
                <a:gd name="T20" fmla="*/ 79 w 630"/>
                <a:gd name="T21" fmla="*/ 117 h 482"/>
                <a:gd name="T22" fmla="*/ 91 w 630"/>
                <a:gd name="T23" fmla="*/ 115 h 482"/>
                <a:gd name="T24" fmla="*/ 85 w 630"/>
                <a:gd name="T25" fmla="*/ 153 h 482"/>
                <a:gd name="T26" fmla="*/ 81 w 630"/>
                <a:gd name="T27" fmla="*/ 153 h 482"/>
                <a:gd name="T28" fmla="*/ 73 w 630"/>
                <a:gd name="T29" fmla="*/ 158 h 482"/>
                <a:gd name="T30" fmla="*/ 73 w 630"/>
                <a:gd name="T31" fmla="*/ 169 h 482"/>
                <a:gd name="T32" fmla="*/ 63 w 630"/>
                <a:gd name="T33" fmla="*/ 169 h 482"/>
                <a:gd name="T34" fmla="*/ 54 w 630"/>
                <a:gd name="T35" fmla="*/ 175 h 482"/>
                <a:gd name="T36" fmla="*/ 39 w 630"/>
                <a:gd name="T37" fmla="*/ 158 h 482"/>
                <a:gd name="T38" fmla="*/ 30 w 630"/>
                <a:gd name="T39" fmla="*/ 145 h 482"/>
                <a:gd name="T40" fmla="*/ 24 w 630"/>
                <a:gd name="T41" fmla="*/ 125 h 482"/>
                <a:gd name="T42" fmla="*/ 26 w 630"/>
                <a:gd name="T43" fmla="*/ 103 h 482"/>
                <a:gd name="T44" fmla="*/ 16 w 630"/>
                <a:gd name="T45" fmla="*/ 69 h 482"/>
                <a:gd name="T46" fmla="*/ 14 w 630"/>
                <a:gd name="T47" fmla="*/ 55 h 482"/>
                <a:gd name="T48" fmla="*/ 12 w 630"/>
                <a:gd name="T49" fmla="*/ 37 h 482"/>
                <a:gd name="T50" fmla="*/ 10 w 630"/>
                <a:gd name="T51" fmla="*/ 10 h 482"/>
                <a:gd name="T52" fmla="*/ 3 w 630"/>
                <a:gd name="T53" fmla="*/ 27 h 482"/>
                <a:gd name="T54" fmla="*/ 12 w 630"/>
                <a:gd name="T55" fmla="*/ 89 h 482"/>
                <a:gd name="T56" fmla="*/ 12 w 630"/>
                <a:gd name="T57" fmla="*/ 103 h 482"/>
                <a:gd name="T58" fmla="*/ 6 w 630"/>
                <a:gd name="T59" fmla="*/ 79 h 482"/>
                <a:gd name="T60" fmla="*/ 8 w 630"/>
                <a:gd name="T61" fmla="*/ 64 h 482"/>
                <a:gd name="T62" fmla="*/ 0 w 630"/>
                <a:gd name="T63" fmla="*/ 49 h 482"/>
                <a:gd name="T64" fmla="*/ 3 w 630"/>
                <a:gd name="T65" fmla="*/ 43 h 482"/>
                <a:gd name="T66" fmla="*/ 0 w 630"/>
                <a:gd name="T67" fmla="*/ 0 h 4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0"/>
                <a:gd name="T103" fmla="*/ 0 h 482"/>
                <a:gd name="T104" fmla="*/ 630 w 630"/>
                <a:gd name="T105" fmla="*/ 482 h 4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0" h="482">
                  <a:moveTo>
                    <a:pt x="0" y="0"/>
                  </a:moveTo>
                  <a:lnTo>
                    <a:pt x="56" y="0"/>
                  </a:lnTo>
                  <a:lnTo>
                    <a:pt x="127" y="46"/>
                  </a:lnTo>
                  <a:lnTo>
                    <a:pt x="242" y="27"/>
                  </a:lnTo>
                  <a:lnTo>
                    <a:pt x="257" y="59"/>
                  </a:lnTo>
                  <a:lnTo>
                    <a:pt x="257" y="71"/>
                  </a:lnTo>
                  <a:lnTo>
                    <a:pt x="271" y="98"/>
                  </a:lnTo>
                  <a:lnTo>
                    <a:pt x="282" y="98"/>
                  </a:lnTo>
                  <a:lnTo>
                    <a:pt x="297" y="71"/>
                  </a:lnTo>
                  <a:lnTo>
                    <a:pt x="330" y="86"/>
                  </a:lnTo>
                  <a:lnTo>
                    <a:pt x="357" y="171"/>
                  </a:lnTo>
                  <a:lnTo>
                    <a:pt x="397" y="182"/>
                  </a:lnTo>
                  <a:lnTo>
                    <a:pt x="382" y="230"/>
                  </a:lnTo>
                  <a:lnTo>
                    <a:pt x="370" y="271"/>
                  </a:lnTo>
                  <a:lnTo>
                    <a:pt x="397" y="353"/>
                  </a:lnTo>
                  <a:lnTo>
                    <a:pt x="430" y="382"/>
                  </a:lnTo>
                  <a:lnTo>
                    <a:pt x="482" y="382"/>
                  </a:lnTo>
                  <a:lnTo>
                    <a:pt x="497" y="382"/>
                  </a:lnTo>
                  <a:lnTo>
                    <a:pt x="513" y="382"/>
                  </a:lnTo>
                  <a:lnTo>
                    <a:pt x="497" y="369"/>
                  </a:lnTo>
                  <a:lnTo>
                    <a:pt x="530" y="353"/>
                  </a:lnTo>
                  <a:lnTo>
                    <a:pt x="541" y="309"/>
                  </a:lnTo>
                  <a:lnTo>
                    <a:pt x="601" y="298"/>
                  </a:lnTo>
                  <a:lnTo>
                    <a:pt x="630" y="298"/>
                  </a:lnTo>
                  <a:lnTo>
                    <a:pt x="582" y="382"/>
                  </a:lnTo>
                  <a:lnTo>
                    <a:pt x="582" y="397"/>
                  </a:lnTo>
                  <a:lnTo>
                    <a:pt x="568" y="382"/>
                  </a:lnTo>
                  <a:lnTo>
                    <a:pt x="557" y="397"/>
                  </a:lnTo>
                  <a:lnTo>
                    <a:pt x="513" y="397"/>
                  </a:lnTo>
                  <a:lnTo>
                    <a:pt x="497" y="413"/>
                  </a:lnTo>
                  <a:lnTo>
                    <a:pt x="513" y="442"/>
                  </a:lnTo>
                  <a:lnTo>
                    <a:pt x="497" y="442"/>
                  </a:lnTo>
                  <a:lnTo>
                    <a:pt x="468" y="482"/>
                  </a:lnTo>
                  <a:lnTo>
                    <a:pt x="430" y="442"/>
                  </a:lnTo>
                  <a:lnTo>
                    <a:pt x="397" y="442"/>
                  </a:lnTo>
                  <a:lnTo>
                    <a:pt x="370" y="453"/>
                  </a:lnTo>
                  <a:lnTo>
                    <a:pt x="342" y="442"/>
                  </a:lnTo>
                  <a:lnTo>
                    <a:pt x="271" y="413"/>
                  </a:lnTo>
                  <a:lnTo>
                    <a:pt x="257" y="397"/>
                  </a:lnTo>
                  <a:lnTo>
                    <a:pt x="211" y="382"/>
                  </a:lnTo>
                  <a:lnTo>
                    <a:pt x="182" y="342"/>
                  </a:lnTo>
                  <a:lnTo>
                    <a:pt x="171" y="330"/>
                  </a:lnTo>
                  <a:lnTo>
                    <a:pt x="198" y="298"/>
                  </a:lnTo>
                  <a:lnTo>
                    <a:pt x="182" y="271"/>
                  </a:lnTo>
                  <a:lnTo>
                    <a:pt x="138" y="198"/>
                  </a:lnTo>
                  <a:lnTo>
                    <a:pt x="111" y="182"/>
                  </a:lnTo>
                  <a:lnTo>
                    <a:pt x="127" y="171"/>
                  </a:lnTo>
                  <a:lnTo>
                    <a:pt x="98" y="142"/>
                  </a:lnTo>
                  <a:lnTo>
                    <a:pt x="98" y="127"/>
                  </a:lnTo>
                  <a:lnTo>
                    <a:pt x="82" y="98"/>
                  </a:lnTo>
                  <a:lnTo>
                    <a:pt x="71" y="46"/>
                  </a:lnTo>
                  <a:lnTo>
                    <a:pt x="71" y="27"/>
                  </a:lnTo>
                  <a:lnTo>
                    <a:pt x="38" y="27"/>
                  </a:lnTo>
                  <a:lnTo>
                    <a:pt x="27" y="71"/>
                  </a:lnTo>
                  <a:lnTo>
                    <a:pt x="71" y="171"/>
                  </a:lnTo>
                  <a:lnTo>
                    <a:pt x="82" y="230"/>
                  </a:lnTo>
                  <a:lnTo>
                    <a:pt x="98" y="257"/>
                  </a:lnTo>
                  <a:lnTo>
                    <a:pt x="82" y="271"/>
                  </a:lnTo>
                  <a:lnTo>
                    <a:pt x="82" y="242"/>
                  </a:lnTo>
                  <a:lnTo>
                    <a:pt x="38" y="209"/>
                  </a:lnTo>
                  <a:lnTo>
                    <a:pt x="56" y="182"/>
                  </a:lnTo>
                  <a:lnTo>
                    <a:pt x="56" y="171"/>
                  </a:lnTo>
                  <a:lnTo>
                    <a:pt x="11" y="142"/>
                  </a:lnTo>
                  <a:lnTo>
                    <a:pt x="0" y="127"/>
                  </a:lnTo>
                  <a:lnTo>
                    <a:pt x="11" y="127"/>
                  </a:lnTo>
                  <a:lnTo>
                    <a:pt x="27" y="111"/>
                  </a:ln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56" name="Freeform 158"/>
            <p:cNvSpPr>
              <a:spLocks/>
            </p:cNvSpPr>
            <p:nvPr/>
          </p:nvSpPr>
          <p:spPr bwMode="auto">
            <a:xfrm>
              <a:off x="540" y="1374"/>
              <a:ext cx="1148" cy="598"/>
            </a:xfrm>
            <a:custGeom>
              <a:avLst/>
              <a:gdLst>
                <a:gd name="T0" fmla="*/ 69 w 1317"/>
                <a:gd name="T1" fmla="*/ 230 h 642"/>
                <a:gd name="T2" fmla="*/ 58 w 1317"/>
                <a:gd name="T3" fmla="*/ 196 h 642"/>
                <a:gd name="T4" fmla="*/ 51 w 1317"/>
                <a:gd name="T5" fmla="*/ 200 h 642"/>
                <a:gd name="T6" fmla="*/ 49 w 1317"/>
                <a:gd name="T7" fmla="*/ 190 h 642"/>
                <a:gd name="T8" fmla="*/ 46 w 1317"/>
                <a:gd name="T9" fmla="*/ 172 h 642"/>
                <a:gd name="T10" fmla="*/ 19 w 1317"/>
                <a:gd name="T11" fmla="*/ 164 h 642"/>
                <a:gd name="T12" fmla="*/ 10 w 1317"/>
                <a:gd name="T13" fmla="*/ 158 h 642"/>
                <a:gd name="T14" fmla="*/ 8 w 1317"/>
                <a:gd name="T15" fmla="*/ 147 h 642"/>
                <a:gd name="T16" fmla="*/ 3 w 1317"/>
                <a:gd name="T17" fmla="*/ 137 h 642"/>
                <a:gd name="T18" fmla="*/ 3 w 1317"/>
                <a:gd name="T19" fmla="*/ 117 h 642"/>
                <a:gd name="T20" fmla="*/ 3 w 1317"/>
                <a:gd name="T21" fmla="*/ 105 h 642"/>
                <a:gd name="T22" fmla="*/ 3 w 1317"/>
                <a:gd name="T23" fmla="*/ 96 h 642"/>
                <a:gd name="T24" fmla="*/ 3 w 1317"/>
                <a:gd name="T25" fmla="*/ 75 h 642"/>
                <a:gd name="T26" fmla="*/ 17 w 1317"/>
                <a:gd name="T27" fmla="*/ 32 h 642"/>
                <a:gd name="T28" fmla="*/ 21 w 1317"/>
                <a:gd name="T29" fmla="*/ 7 h 642"/>
                <a:gd name="T30" fmla="*/ 22 w 1317"/>
                <a:gd name="T31" fmla="*/ 17 h 642"/>
                <a:gd name="T32" fmla="*/ 27 w 1317"/>
                <a:gd name="T33" fmla="*/ 7 h 642"/>
                <a:gd name="T34" fmla="*/ 110 w 1317"/>
                <a:gd name="T35" fmla="*/ 0 h 642"/>
                <a:gd name="T36" fmla="*/ 115 w 1317"/>
                <a:gd name="T37" fmla="*/ 7 h 642"/>
                <a:gd name="T38" fmla="*/ 126 w 1317"/>
                <a:gd name="T39" fmla="*/ 12 h 642"/>
                <a:gd name="T40" fmla="*/ 121 w 1317"/>
                <a:gd name="T41" fmla="*/ 22 h 642"/>
                <a:gd name="T42" fmla="*/ 132 w 1317"/>
                <a:gd name="T43" fmla="*/ 17 h 642"/>
                <a:gd name="T44" fmla="*/ 132 w 1317"/>
                <a:gd name="T45" fmla="*/ 22 h 642"/>
                <a:gd name="T46" fmla="*/ 139 w 1317"/>
                <a:gd name="T47" fmla="*/ 28 h 642"/>
                <a:gd name="T48" fmla="*/ 139 w 1317"/>
                <a:gd name="T49" fmla="*/ 28 h 642"/>
                <a:gd name="T50" fmla="*/ 132 w 1317"/>
                <a:gd name="T51" fmla="*/ 32 h 642"/>
                <a:gd name="T52" fmla="*/ 129 w 1317"/>
                <a:gd name="T53" fmla="*/ 44 h 642"/>
                <a:gd name="T54" fmla="*/ 121 w 1317"/>
                <a:gd name="T55" fmla="*/ 70 h 642"/>
                <a:gd name="T56" fmla="*/ 124 w 1317"/>
                <a:gd name="T57" fmla="*/ 75 h 642"/>
                <a:gd name="T58" fmla="*/ 129 w 1317"/>
                <a:gd name="T59" fmla="*/ 53 h 642"/>
                <a:gd name="T60" fmla="*/ 139 w 1317"/>
                <a:gd name="T61" fmla="*/ 36 h 642"/>
                <a:gd name="T62" fmla="*/ 139 w 1317"/>
                <a:gd name="T63" fmla="*/ 49 h 642"/>
                <a:gd name="T64" fmla="*/ 139 w 1317"/>
                <a:gd name="T65" fmla="*/ 53 h 642"/>
                <a:gd name="T66" fmla="*/ 135 w 1317"/>
                <a:gd name="T67" fmla="*/ 75 h 642"/>
                <a:gd name="T68" fmla="*/ 152 w 1317"/>
                <a:gd name="T69" fmla="*/ 63 h 642"/>
                <a:gd name="T70" fmla="*/ 161 w 1317"/>
                <a:gd name="T71" fmla="*/ 58 h 642"/>
                <a:gd name="T72" fmla="*/ 167 w 1317"/>
                <a:gd name="T73" fmla="*/ 44 h 642"/>
                <a:gd name="T74" fmla="*/ 182 w 1317"/>
                <a:gd name="T75" fmla="*/ 36 h 642"/>
                <a:gd name="T76" fmla="*/ 193 w 1317"/>
                <a:gd name="T77" fmla="*/ 22 h 642"/>
                <a:gd name="T78" fmla="*/ 193 w 1317"/>
                <a:gd name="T79" fmla="*/ 36 h 642"/>
                <a:gd name="T80" fmla="*/ 187 w 1317"/>
                <a:gd name="T81" fmla="*/ 49 h 642"/>
                <a:gd name="T82" fmla="*/ 175 w 1317"/>
                <a:gd name="T83" fmla="*/ 70 h 642"/>
                <a:gd name="T84" fmla="*/ 178 w 1317"/>
                <a:gd name="T85" fmla="*/ 70 h 642"/>
                <a:gd name="T86" fmla="*/ 173 w 1317"/>
                <a:gd name="T87" fmla="*/ 75 h 642"/>
                <a:gd name="T88" fmla="*/ 163 w 1317"/>
                <a:gd name="T89" fmla="*/ 85 h 642"/>
                <a:gd name="T90" fmla="*/ 159 w 1317"/>
                <a:gd name="T91" fmla="*/ 101 h 642"/>
                <a:gd name="T92" fmla="*/ 157 w 1317"/>
                <a:gd name="T93" fmla="*/ 105 h 642"/>
                <a:gd name="T94" fmla="*/ 155 w 1317"/>
                <a:gd name="T95" fmla="*/ 105 h 642"/>
                <a:gd name="T96" fmla="*/ 152 w 1317"/>
                <a:gd name="T97" fmla="*/ 111 h 642"/>
                <a:gd name="T98" fmla="*/ 152 w 1317"/>
                <a:gd name="T99" fmla="*/ 133 h 642"/>
                <a:gd name="T100" fmla="*/ 132 w 1317"/>
                <a:gd name="T101" fmla="*/ 164 h 642"/>
                <a:gd name="T102" fmla="*/ 127 w 1317"/>
                <a:gd name="T103" fmla="*/ 223 h 642"/>
                <a:gd name="T104" fmla="*/ 126 w 1317"/>
                <a:gd name="T105" fmla="*/ 237 h 642"/>
                <a:gd name="T106" fmla="*/ 121 w 1317"/>
                <a:gd name="T107" fmla="*/ 223 h 642"/>
                <a:gd name="T108" fmla="*/ 119 w 1317"/>
                <a:gd name="T109" fmla="*/ 190 h 642"/>
                <a:gd name="T110" fmla="*/ 113 w 1317"/>
                <a:gd name="T111" fmla="*/ 190 h 642"/>
                <a:gd name="T112" fmla="*/ 104 w 1317"/>
                <a:gd name="T113" fmla="*/ 185 h 642"/>
                <a:gd name="T114" fmla="*/ 98 w 1317"/>
                <a:gd name="T115" fmla="*/ 196 h 642"/>
                <a:gd name="T116" fmla="*/ 96 w 1317"/>
                <a:gd name="T117" fmla="*/ 200 h 642"/>
                <a:gd name="T118" fmla="*/ 92 w 1317"/>
                <a:gd name="T119" fmla="*/ 190 h 642"/>
                <a:gd name="T120" fmla="*/ 84 w 1317"/>
                <a:gd name="T121" fmla="*/ 196 h 642"/>
                <a:gd name="T122" fmla="*/ 70 w 1317"/>
                <a:gd name="T123" fmla="*/ 211 h 6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7"/>
                <a:gd name="T187" fmla="*/ 0 h 642"/>
                <a:gd name="T188" fmla="*/ 1317 w 1317"/>
                <a:gd name="T189" fmla="*/ 642 h 6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7" h="642">
                  <a:moveTo>
                    <a:pt x="482" y="569"/>
                  </a:moveTo>
                  <a:lnTo>
                    <a:pt x="470" y="624"/>
                  </a:lnTo>
                  <a:lnTo>
                    <a:pt x="430" y="613"/>
                  </a:lnTo>
                  <a:lnTo>
                    <a:pt x="401" y="528"/>
                  </a:lnTo>
                  <a:lnTo>
                    <a:pt x="370" y="513"/>
                  </a:lnTo>
                  <a:lnTo>
                    <a:pt x="355" y="542"/>
                  </a:lnTo>
                  <a:lnTo>
                    <a:pt x="342" y="542"/>
                  </a:lnTo>
                  <a:lnTo>
                    <a:pt x="330" y="513"/>
                  </a:lnTo>
                  <a:lnTo>
                    <a:pt x="330" y="502"/>
                  </a:lnTo>
                  <a:lnTo>
                    <a:pt x="315" y="469"/>
                  </a:lnTo>
                  <a:lnTo>
                    <a:pt x="198" y="490"/>
                  </a:lnTo>
                  <a:lnTo>
                    <a:pt x="127" y="442"/>
                  </a:lnTo>
                  <a:lnTo>
                    <a:pt x="71" y="442"/>
                  </a:lnTo>
                  <a:lnTo>
                    <a:pt x="71" y="430"/>
                  </a:lnTo>
                  <a:lnTo>
                    <a:pt x="55" y="413"/>
                  </a:lnTo>
                  <a:lnTo>
                    <a:pt x="55" y="402"/>
                  </a:lnTo>
                  <a:lnTo>
                    <a:pt x="11" y="390"/>
                  </a:lnTo>
                  <a:lnTo>
                    <a:pt x="27" y="369"/>
                  </a:lnTo>
                  <a:lnTo>
                    <a:pt x="11" y="342"/>
                  </a:lnTo>
                  <a:lnTo>
                    <a:pt x="11" y="317"/>
                  </a:lnTo>
                  <a:lnTo>
                    <a:pt x="0" y="302"/>
                  </a:lnTo>
                  <a:lnTo>
                    <a:pt x="11" y="286"/>
                  </a:lnTo>
                  <a:lnTo>
                    <a:pt x="0" y="271"/>
                  </a:lnTo>
                  <a:lnTo>
                    <a:pt x="11" y="258"/>
                  </a:lnTo>
                  <a:lnTo>
                    <a:pt x="11" y="246"/>
                  </a:lnTo>
                  <a:lnTo>
                    <a:pt x="27" y="202"/>
                  </a:lnTo>
                  <a:lnTo>
                    <a:pt x="38" y="171"/>
                  </a:lnTo>
                  <a:lnTo>
                    <a:pt x="111" y="87"/>
                  </a:lnTo>
                  <a:lnTo>
                    <a:pt x="127" y="31"/>
                  </a:lnTo>
                  <a:lnTo>
                    <a:pt x="142" y="20"/>
                  </a:lnTo>
                  <a:lnTo>
                    <a:pt x="171" y="31"/>
                  </a:lnTo>
                  <a:lnTo>
                    <a:pt x="155" y="46"/>
                  </a:lnTo>
                  <a:lnTo>
                    <a:pt x="171" y="46"/>
                  </a:lnTo>
                  <a:lnTo>
                    <a:pt x="182" y="20"/>
                  </a:lnTo>
                  <a:lnTo>
                    <a:pt x="182" y="0"/>
                  </a:lnTo>
                  <a:lnTo>
                    <a:pt x="752" y="0"/>
                  </a:lnTo>
                  <a:lnTo>
                    <a:pt x="774" y="0"/>
                  </a:lnTo>
                  <a:lnTo>
                    <a:pt x="785" y="20"/>
                  </a:lnTo>
                  <a:lnTo>
                    <a:pt x="873" y="31"/>
                  </a:lnTo>
                  <a:lnTo>
                    <a:pt x="856" y="31"/>
                  </a:lnTo>
                  <a:lnTo>
                    <a:pt x="800" y="75"/>
                  </a:lnTo>
                  <a:lnTo>
                    <a:pt x="825" y="60"/>
                  </a:lnTo>
                  <a:lnTo>
                    <a:pt x="825" y="75"/>
                  </a:lnTo>
                  <a:lnTo>
                    <a:pt x="900" y="46"/>
                  </a:lnTo>
                  <a:lnTo>
                    <a:pt x="873" y="75"/>
                  </a:lnTo>
                  <a:lnTo>
                    <a:pt x="900" y="60"/>
                  </a:lnTo>
                  <a:lnTo>
                    <a:pt x="900" y="75"/>
                  </a:lnTo>
                  <a:lnTo>
                    <a:pt x="956" y="75"/>
                  </a:lnTo>
                  <a:lnTo>
                    <a:pt x="944" y="75"/>
                  </a:lnTo>
                  <a:lnTo>
                    <a:pt x="956" y="75"/>
                  </a:lnTo>
                  <a:lnTo>
                    <a:pt x="956" y="87"/>
                  </a:lnTo>
                  <a:lnTo>
                    <a:pt x="900" y="87"/>
                  </a:lnTo>
                  <a:lnTo>
                    <a:pt x="856" y="131"/>
                  </a:lnTo>
                  <a:lnTo>
                    <a:pt x="885" y="119"/>
                  </a:lnTo>
                  <a:lnTo>
                    <a:pt x="841" y="158"/>
                  </a:lnTo>
                  <a:lnTo>
                    <a:pt x="825" y="187"/>
                  </a:lnTo>
                  <a:lnTo>
                    <a:pt x="825" y="202"/>
                  </a:lnTo>
                  <a:lnTo>
                    <a:pt x="841" y="202"/>
                  </a:lnTo>
                  <a:lnTo>
                    <a:pt x="856" y="187"/>
                  </a:lnTo>
                  <a:lnTo>
                    <a:pt x="885" y="146"/>
                  </a:lnTo>
                  <a:lnTo>
                    <a:pt x="900" y="119"/>
                  </a:lnTo>
                  <a:lnTo>
                    <a:pt x="944" y="98"/>
                  </a:lnTo>
                  <a:lnTo>
                    <a:pt x="956" y="98"/>
                  </a:lnTo>
                  <a:lnTo>
                    <a:pt x="956" y="131"/>
                  </a:lnTo>
                  <a:lnTo>
                    <a:pt x="944" y="146"/>
                  </a:lnTo>
                  <a:lnTo>
                    <a:pt x="956" y="146"/>
                  </a:lnTo>
                  <a:lnTo>
                    <a:pt x="956" y="158"/>
                  </a:lnTo>
                  <a:lnTo>
                    <a:pt x="929" y="202"/>
                  </a:lnTo>
                  <a:lnTo>
                    <a:pt x="956" y="202"/>
                  </a:lnTo>
                  <a:lnTo>
                    <a:pt x="1044" y="171"/>
                  </a:lnTo>
                  <a:lnTo>
                    <a:pt x="1033" y="158"/>
                  </a:lnTo>
                  <a:lnTo>
                    <a:pt x="1100" y="158"/>
                  </a:lnTo>
                  <a:lnTo>
                    <a:pt x="1117" y="131"/>
                  </a:lnTo>
                  <a:lnTo>
                    <a:pt x="1144" y="119"/>
                  </a:lnTo>
                  <a:lnTo>
                    <a:pt x="1217" y="119"/>
                  </a:lnTo>
                  <a:lnTo>
                    <a:pt x="1244" y="98"/>
                  </a:lnTo>
                  <a:lnTo>
                    <a:pt x="1284" y="46"/>
                  </a:lnTo>
                  <a:lnTo>
                    <a:pt x="1317" y="60"/>
                  </a:lnTo>
                  <a:lnTo>
                    <a:pt x="1304" y="98"/>
                  </a:lnTo>
                  <a:lnTo>
                    <a:pt x="1317" y="98"/>
                  </a:lnTo>
                  <a:lnTo>
                    <a:pt x="1304" y="131"/>
                  </a:lnTo>
                  <a:lnTo>
                    <a:pt x="1273" y="131"/>
                  </a:lnTo>
                  <a:lnTo>
                    <a:pt x="1229" y="146"/>
                  </a:lnTo>
                  <a:lnTo>
                    <a:pt x="1200" y="187"/>
                  </a:lnTo>
                  <a:lnTo>
                    <a:pt x="1200" y="202"/>
                  </a:lnTo>
                  <a:lnTo>
                    <a:pt x="1217" y="187"/>
                  </a:lnTo>
                  <a:lnTo>
                    <a:pt x="1217" y="202"/>
                  </a:lnTo>
                  <a:lnTo>
                    <a:pt x="1184" y="202"/>
                  </a:lnTo>
                  <a:lnTo>
                    <a:pt x="1184" y="219"/>
                  </a:lnTo>
                  <a:lnTo>
                    <a:pt x="1117" y="231"/>
                  </a:lnTo>
                  <a:lnTo>
                    <a:pt x="1100" y="258"/>
                  </a:lnTo>
                  <a:lnTo>
                    <a:pt x="1085" y="271"/>
                  </a:lnTo>
                  <a:lnTo>
                    <a:pt x="1073" y="258"/>
                  </a:lnTo>
                  <a:lnTo>
                    <a:pt x="1073" y="286"/>
                  </a:lnTo>
                  <a:lnTo>
                    <a:pt x="1056" y="302"/>
                  </a:lnTo>
                  <a:lnTo>
                    <a:pt x="1056" y="286"/>
                  </a:lnTo>
                  <a:lnTo>
                    <a:pt x="1044" y="286"/>
                  </a:lnTo>
                  <a:lnTo>
                    <a:pt x="1044" y="302"/>
                  </a:lnTo>
                  <a:lnTo>
                    <a:pt x="1033" y="331"/>
                  </a:lnTo>
                  <a:lnTo>
                    <a:pt x="1044" y="357"/>
                  </a:lnTo>
                  <a:lnTo>
                    <a:pt x="1033" y="369"/>
                  </a:lnTo>
                  <a:lnTo>
                    <a:pt x="900" y="442"/>
                  </a:lnTo>
                  <a:lnTo>
                    <a:pt x="873" y="490"/>
                  </a:lnTo>
                  <a:lnTo>
                    <a:pt x="873" y="601"/>
                  </a:lnTo>
                  <a:lnTo>
                    <a:pt x="873" y="624"/>
                  </a:lnTo>
                  <a:lnTo>
                    <a:pt x="856" y="642"/>
                  </a:lnTo>
                  <a:lnTo>
                    <a:pt x="841" y="642"/>
                  </a:lnTo>
                  <a:lnTo>
                    <a:pt x="825" y="601"/>
                  </a:lnTo>
                  <a:lnTo>
                    <a:pt x="825" y="542"/>
                  </a:lnTo>
                  <a:lnTo>
                    <a:pt x="814" y="513"/>
                  </a:lnTo>
                  <a:lnTo>
                    <a:pt x="774" y="528"/>
                  </a:lnTo>
                  <a:lnTo>
                    <a:pt x="774" y="513"/>
                  </a:lnTo>
                  <a:lnTo>
                    <a:pt x="752" y="502"/>
                  </a:lnTo>
                  <a:lnTo>
                    <a:pt x="714" y="502"/>
                  </a:lnTo>
                  <a:lnTo>
                    <a:pt x="685" y="513"/>
                  </a:lnTo>
                  <a:lnTo>
                    <a:pt x="674" y="528"/>
                  </a:lnTo>
                  <a:lnTo>
                    <a:pt x="685" y="542"/>
                  </a:lnTo>
                  <a:lnTo>
                    <a:pt x="653" y="542"/>
                  </a:lnTo>
                  <a:lnTo>
                    <a:pt x="630" y="542"/>
                  </a:lnTo>
                  <a:lnTo>
                    <a:pt x="630" y="513"/>
                  </a:lnTo>
                  <a:lnTo>
                    <a:pt x="614" y="528"/>
                  </a:lnTo>
                  <a:lnTo>
                    <a:pt x="570" y="528"/>
                  </a:lnTo>
                  <a:lnTo>
                    <a:pt x="553" y="528"/>
                  </a:lnTo>
                  <a:lnTo>
                    <a:pt x="482" y="56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57" name="Freeform 159"/>
            <p:cNvSpPr>
              <a:spLocks/>
            </p:cNvSpPr>
            <p:nvPr/>
          </p:nvSpPr>
          <p:spPr bwMode="auto">
            <a:xfrm>
              <a:off x="1014" y="2161"/>
              <a:ext cx="87" cy="108"/>
            </a:xfrm>
            <a:custGeom>
              <a:avLst/>
              <a:gdLst>
                <a:gd name="T0" fmla="*/ 9 w 100"/>
                <a:gd name="T1" fmla="*/ 31 h 116"/>
                <a:gd name="T2" fmla="*/ 15 w 100"/>
                <a:gd name="T3" fmla="*/ 20 h 116"/>
                <a:gd name="T4" fmla="*/ 13 w 100"/>
                <a:gd name="T5" fmla="*/ 20 h 116"/>
                <a:gd name="T6" fmla="*/ 10 w 100"/>
                <a:gd name="T7" fmla="*/ 16 h 116"/>
                <a:gd name="T8" fmla="*/ 13 w 100"/>
                <a:gd name="T9" fmla="*/ 0 h 116"/>
                <a:gd name="T10" fmla="*/ 6 w 100"/>
                <a:gd name="T11" fmla="*/ 0 h 116"/>
                <a:gd name="T12" fmla="*/ 3 w 100"/>
                <a:gd name="T13" fmla="*/ 7 h 116"/>
                <a:gd name="T14" fmla="*/ 6 w 100"/>
                <a:gd name="T15" fmla="*/ 16 h 116"/>
                <a:gd name="T16" fmla="*/ 3 w 100"/>
                <a:gd name="T17" fmla="*/ 16 h 116"/>
                <a:gd name="T18" fmla="*/ 0 w 100"/>
                <a:gd name="T19" fmla="*/ 31 h 116"/>
                <a:gd name="T20" fmla="*/ 0 w 100"/>
                <a:gd name="T21" fmla="*/ 36 h 116"/>
                <a:gd name="T22" fmla="*/ 6 w 100"/>
                <a:gd name="T23" fmla="*/ 43 h 116"/>
                <a:gd name="T24" fmla="*/ 9 w 100"/>
                <a:gd name="T25" fmla="*/ 31 h 1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116"/>
                <a:gd name="T41" fmla="*/ 100 w 100"/>
                <a:gd name="T42" fmla="*/ 116 h 1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116">
                  <a:moveTo>
                    <a:pt x="60" y="83"/>
                  </a:moveTo>
                  <a:lnTo>
                    <a:pt x="100" y="54"/>
                  </a:lnTo>
                  <a:lnTo>
                    <a:pt x="87" y="54"/>
                  </a:lnTo>
                  <a:lnTo>
                    <a:pt x="71" y="43"/>
                  </a:lnTo>
                  <a:lnTo>
                    <a:pt x="87" y="0"/>
                  </a:lnTo>
                  <a:lnTo>
                    <a:pt x="42" y="0"/>
                  </a:lnTo>
                  <a:lnTo>
                    <a:pt x="27" y="16"/>
                  </a:lnTo>
                  <a:lnTo>
                    <a:pt x="42" y="43"/>
                  </a:lnTo>
                  <a:lnTo>
                    <a:pt x="27" y="43"/>
                  </a:lnTo>
                  <a:lnTo>
                    <a:pt x="0" y="83"/>
                  </a:lnTo>
                  <a:lnTo>
                    <a:pt x="0" y="98"/>
                  </a:lnTo>
                  <a:lnTo>
                    <a:pt x="42" y="116"/>
                  </a:lnTo>
                  <a:lnTo>
                    <a:pt x="60" y="83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58" name="Freeform 160"/>
            <p:cNvSpPr>
              <a:spLocks/>
            </p:cNvSpPr>
            <p:nvPr/>
          </p:nvSpPr>
          <p:spPr bwMode="auto">
            <a:xfrm>
              <a:off x="1050" y="2239"/>
              <a:ext cx="49" cy="43"/>
            </a:xfrm>
            <a:custGeom>
              <a:avLst/>
              <a:gdLst>
                <a:gd name="T0" fmla="*/ 9 w 56"/>
                <a:gd name="T1" fmla="*/ 13 h 46"/>
                <a:gd name="T2" fmla="*/ 9 w 56"/>
                <a:gd name="T3" fmla="*/ 19 h 46"/>
                <a:gd name="T4" fmla="*/ 4 w 56"/>
                <a:gd name="T5" fmla="*/ 13 h 46"/>
                <a:gd name="T6" fmla="*/ 0 w 56"/>
                <a:gd name="T7" fmla="*/ 13 h 46"/>
                <a:gd name="T8" fmla="*/ 4 w 56"/>
                <a:gd name="T9" fmla="*/ 0 h 46"/>
                <a:gd name="T10" fmla="*/ 9 w 56"/>
                <a:gd name="T11" fmla="*/ 13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46"/>
                <a:gd name="T20" fmla="*/ 56 w 56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46">
                  <a:moveTo>
                    <a:pt x="56" y="32"/>
                  </a:moveTo>
                  <a:lnTo>
                    <a:pt x="56" y="46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16" y="0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59" name="Freeform 161"/>
            <p:cNvSpPr>
              <a:spLocks/>
            </p:cNvSpPr>
            <p:nvPr/>
          </p:nvSpPr>
          <p:spPr bwMode="auto">
            <a:xfrm>
              <a:off x="1260" y="2374"/>
              <a:ext cx="52" cy="52"/>
            </a:xfrm>
            <a:custGeom>
              <a:avLst/>
              <a:gdLst>
                <a:gd name="T0" fmla="*/ 8 w 60"/>
                <a:gd name="T1" fmla="*/ 10 h 56"/>
                <a:gd name="T2" fmla="*/ 8 w 60"/>
                <a:gd name="T3" fmla="*/ 16 h 56"/>
                <a:gd name="T4" fmla="*/ 7 w 60"/>
                <a:gd name="T5" fmla="*/ 20 h 56"/>
                <a:gd name="T6" fmla="*/ 4 w 60"/>
                <a:gd name="T7" fmla="*/ 16 h 56"/>
                <a:gd name="T8" fmla="*/ 4 w 60"/>
                <a:gd name="T9" fmla="*/ 10 h 56"/>
                <a:gd name="T10" fmla="*/ 0 w 60"/>
                <a:gd name="T11" fmla="*/ 7 h 56"/>
                <a:gd name="T12" fmla="*/ 0 w 60"/>
                <a:gd name="T13" fmla="*/ 0 h 56"/>
                <a:gd name="T14" fmla="*/ 3 w 60"/>
                <a:gd name="T15" fmla="*/ 0 h 56"/>
                <a:gd name="T16" fmla="*/ 4 w 60"/>
                <a:gd name="T17" fmla="*/ 0 h 56"/>
                <a:gd name="T18" fmla="*/ 8 w 60"/>
                <a:gd name="T19" fmla="*/ 1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56"/>
                <a:gd name="T32" fmla="*/ 60 w 60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56">
                  <a:moveTo>
                    <a:pt x="60" y="27"/>
                  </a:moveTo>
                  <a:lnTo>
                    <a:pt x="60" y="42"/>
                  </a:lnTo>
                  <a:lnTo>
                    <a:pt x="47" y="56"/>
                  </a:lnTo>
                  <a:lnTo>
                    <a:pt x="31" y="42"/>
                  </a:lnTo>
                  <a:lnTo>
                    <a:pt x="31" y="27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60" name="Freeform 162"/>
            <p:cNvSpPr>
              <a:spLocks/>
            </p:cNvSpPr>
            <p:nvPr/>
          </p:nvSpPr>
          <p:spPr bwMode="auto">
            <a:xfrm>
              <a:off x="1188" y="2374"/>
              <a:ext cx="72" cy="52"/>
            </a:xfrm>
            <a:custGeom>
              <a:avLst/>
              <a:gdLst>
                <a:gd name="T0" fmla="*/ 4 w 82"/>
                <a:gd name="T1" fmla="*/ 0 h 56"/>
                <a:gd name="T2" fmla="*/ 0 w 82"/>
                <a:gd name="T3" fmla="*/ 10 h 56"/>
                <a:gd name="T4" fmla="*/ 7 w 82"/>
                <a:gd name="T5" fmla="*/ 16 h 56"/>
                <a:gd name="T6" fmla="*/ 10 w 82"/>
                <a:gd name="T7" fmla="*/ 20 h 56"/>
                <a:gd name="T8" fmla="*/ 11 w 82"/>
                <a:gd name="T9" fmla="*/ 20 h 56"/>
                <a:gd name="T10" fmla="*/ 10 w 82"/>
                <a:gd name="T11" fmla="*/ 10 h 56"/>
                <a:gd name="T12" fmla="*/ 13 w 82"/>
                <a:gd name="T13" fmla="*/ 7 h 56"/>
                <a:gd name="T14" fmla="*/ 11 w 82"/>
                <a:gd name="T15" fmla="*/ 0 h 56"/>
                <a:gd name="T16" fmla="*/ 7 w 82"/>
                <a:gd name="T17" fmla="*/ 7 h 56"/>
                <a:gd name="T18" fmla="*/ 5 w 82"/>
                <a:gd name="T19" fmla="*/ 7 h 56"/>
                <a:gd name="T20" fmla="*/ 4 w 82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56"/>
                <a:gd name="T35" fmla="*/ 82 w 82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56">
                  <a:moveTo>
                    <a:pt x="11" y="0"/>
                  </a:moveTo>
                  <a:lnTo>
                    <a:pt x="0" y="27"/>
                  </a:lnTo>
                  <a:lnTo>
                    <a:pt x="42" y="42"/>
                  </a:lnTo>
                  <a:lnTo>
                    <a:pt x="57" y="56"/>
                  </a:lnTo>
                  <a:lnTo>
                    <a:pt x="69" y="56"/>
                  </a:lnTo>
                  <a:lnTo>
                    <a:pt x="57" y="27"/>
                  </a:lnTo>
                  <a:lnTo>
                    <a:pt x="82" y="15"/>
                  </a:lnTo>
                  <a:lnTo>
                    <a:pt x="69" y="0"/>
                  </a:lnTo>
                  <a:lnTo>
                    <a:pt x="42" y="15"/>
                  </a:lnTo>
                  <a:lnTo>
                    <a:pt x="31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61" name="Freeform 163"/>
            <p:cNvSpPr>
              <a:spLocks/>
            </p:cNvSpPr>
            <p:nvPr/>
          </p:nvSpPr>
          <p:spPr bwMode="auto">
            <a:xfrm>
              <a:off x="1138" y="2333"/>
              <a:ext cx="59" cy="67"/>
            </a:xfrm>
            <a:custGeom>
              <a:avLst/>
              <a:gdLst>
                <a:gd name="T0" fmla="*/ 11 w 67"/>
                <a:gd name="T1" fmla="*/ 20 h 71"/>
                <a:gd name="T2" fmla="*/ 10 w 67"/>
                <a:gd name="T3" fmla="*/ 32 h 71"/>
                <a:gd name="T4" fmla="*/ 8 w 67"/>
                <a:gd name="T5" fmla="*/ 32 h 71"/>
                <a:gd name="T6" fmla="*/ 8 w 67"/>
                <a:gd name="T7" fmla="*/ 25 h 71"/>
                <a:gd name="T8" fmla="*/ 4 w 67"/>
                <a:gd name="T9" fmla="*/ 14 h 71"/>
                <a:gd name="T10" fmla="*/ 4 w 67"/>
                <a:gd name="T11" fmla="*/ 20 h 71"/>
                <a:gd name="T12" fmla="*/ 0 w 67"/>
                <a:gd name="T13" fmla="*/ 14 h 71"/>
                <a:gd name="T14" fmla="*/ 0 w 67"/>
                <a:gd name="T15" fmla="*/ 0 h 71"/>
                <a:gd name="T16" fmla="*/ 8 w 67"/>
                <a:gd name="T17" fmla="*/ 0 h 71"/>
                <a:gd name="T18" fmla="*/ 10 w 67"/>
                <a:gd name="T19" fmla="*/ 14 h 71"/>
                <a:gd name="T20" fmla="*/ 11 w 67"/>
                <a:gd name="T21" fmla="*/ 2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71"/>
                <a:gd name="T35" fmla="*/ 67 w 67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71">
                  <a:moveTo>
                    <a:pt x="67" y="42"/>
                  </a:moveTo>
                  <a:lnTo>
                    <a:pt x="54" y="71"/>
                  </a:lnTo>
                  <a:lnTo>
                    <a:pt x="43" y="71"/>
                  </a:lnTo>
                  <a:lnTo>
                    <a:pt x="43" y="57"/>
                  </a:lnTo>
                  <a:lnTo>
                    <a:pt x="16" y="30"/>
                  </a:lnTo>
                  <a:lnTo>
                    <a:pt x="16" y="4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54" y="30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62" name="Freeform 164"/>
            <p:cNvSpPr>
              <a:spLocks/>
            </p:cNvSpPr>
            <p:nvPr/>
          </p:nvSpPr>
          <p:spPr bwMode="auto">
            <a:xfrm>
              <a:off x="1111" y="2230"/>
              <a:ext cx="88" cy="103"/>
            </a:xfrm>
            <a:custGeom>
              <a:avLst/>
              <a:gdLst>
                <a:gd name="T0" fmla="*/ 14 w 99"/>
                <a:gd name="T1" fmla="*/ 35 h 112"/>
                <a:gd name="T2" fmla="*/ 6 w 99"/>
                <a:gd name="T3" fmla="*/ 35 h 112"/>
                <a:gd name="T4" fmla="*/ 0 w 99"/>
                <a:gd name="T5" fmla="*/ 23 h 112"/>
                <a:gd name="T6" fmla="*/ 0 w 99"/>
                <a:gd name="T7" fmla="*/ 17 h 112"/>
                <a:gd name="T8" fmla="*/ 11 w 99"/>
                <a:gd name="T9" fmla="*/ 6 h 112"/>
                <a:gd name="T10" fmla="*/ 19 w 99"/>
                <a:gd name="T11" fmla="*/ 0 h 112"/>
                <a:gd name="T12" fmla="*/ 19 w 99"/>
                <a:gd name="T13" fmla="*/ 8 h 112"/>
                <a:gd name="T14" fmla="*/ 14 w 99"/>
                <a:gd name="T15" fmla="*/ 35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112"/>
                <a:gd name="T26" fmla="*/ 99 w 99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112">
                  <a:moveTo>
                    <a:pt x="74" y="112"/>
                  </a:moveTo>
                  <a:lnTo>
                    <a:pt x="30" y="112"/>
                  </a:lnTo>
                  <a:lnTo>
                    <a:pt x="0" y="71"/>
                  </a:lnTo>
                  <a:lnTo>
                    <a:pt x="0" y="56"/>
                  </a:lnTo>
                  <a:lnTo>
                    <a:pt x="59" y="12"/>
                  </a:lnTo>
                  <a:lnTo>
                    <a:pt x="99" y="0"/>
                  </a:lnTo>
                  <a:lnTo>
                    <a:pt x="99" y="27"/>
                  </a:lnTo>
                  <a:lnTo>
                    <a:pt x="74" y="112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63" name="Freeform 165"/>
            <p:cNvSpPr>
              <a:spLocks/>
            </p:cNvSpPr>
            <p:nvPr/>
          </p:nvSpPr>
          <p:spPr bwMode="auto">
            <a:xfrm>
              <a:off x="1066" y="2213"/>
              <a:ext cx="133" cy="67"/>
            </a:xfrm>
            <a:custGeom>
              <a:avLst/>
              <a:gdLst>
                <a:gd name="T0" fmla="*/ 7 w 151"/>
                <a:gd name="T1" fmla="*/ 0 h 71"/>
                <a:gd name="T2" fmla="*/ 0 w 151"/>
                <a:gd name="T3" fmla="*/ 12 h 71"/>
                <a:gd name="T4" fmla="*/ 7 w 151"/>
                <a:gd name="T5" fmla="*/ 25 h 71"/>
                <a:gd name="T6" fmla="*/ 9 w 151"/>
                <a:gd name="T7" fmla="*/ 32 h 71"/>
                <a:gd name="T8" fmla="*/ 19 w 151"/>
                <a:gd name="T9" fmla="*/ 12 h 71"/>
                <a:gd name="T10" fmla="*/ 26 w 151"/>
                <a:gd name="T11" fmla="*/ 8 h 71"/>
                <a:gd name="T12" fmla="*/ 19 w 151"/>
                <a:gd name="T13" fmla="*/ 0 h 71"/>
                <a:gd name="T14" fmla="*/ 7 w 151"/>
                <a:gd name="T15" fmla="*/ 0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1"/>
                <a:gd name="T25" fmla="*/ 0 h 71"/>
                <a:gd name="T26" fmla="*/ 151 w 151"/>
                <a:gd name="T27" fmla="*/ 71 h 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1" h="71">
                  <a:moveTo>
                    <a:pt x="38" y="0"/>
                  </a:moveTo>
                  <a:lnTo>
                    <a:pt x="0" y="27"/>
                  </a:lnTo>
                  <a:lnTo>
                    <a:pt x="38" y="58"/>
                  </a:lnTo>
                  <a:lnTo>
                    <a:pt x="52" y="71"/>
                  </a:lnTo>
                  <a:lnTo>
                    <a:pt x="111" y="27"/>
                  </a:lnTo>
                  <a:lnTo>
                    <a:pt x="151" y="15"/>
                  </a:lnTo>
                  <a:lnTo>
                    <a:pt x="111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64" name="Freeform 166"/>
            <p:cNvSpPr>
              <a:spLocks/>
            </p:cNvSpPr>
            <p:nvPr/>
          </p:nvSpPr>
          <p:spPr bwMode="auto">
            <a:xfrm>
              <a:off x="1441" y="2108"/>
              <a:ext cx="71" cy="68"/>
            </a:xfrm>
            <a:custGeom>
              <a:avLst/>
              <a:gdLst>
                <a:gd name="T0" fmla="*/ 3 w 82"/>
                <a:gd name="T1" fmla="*/ 0 h 71"/>
                <a:gd name="T2" fmla="*/ 0 w 82"/>
                <a:gd name="T3" fmla="*/ 30 h 71"/>
                <a:gd name="T4" fmla="*/ 3 w 82"/>
                <a:gd name="T5" fmla="*/ 39 h 71"/>
                <a:gd name="T6" fmla="*/ 3 w 82"/>
                <a:gd name="T7" fmla="*/ 22 h 71"/>
                <a:gd name="T8" fmla="*/ 5 w 82"/>
                <a:gd name="T9" fmla="*/ 22 h 71"/>
                <a:gd name="T10" fmla="*/ 3 w 82"/>
                <a:gd name="T11" fmla="*/ 22 h 71"/>
                <a:gd name="T12" fmla="*/ 9 w 82"/>
                <a:gd name="T13" fmla="*/ 22 h 71"/>
                <a:gd name="T14" fmla="*/ 11 w 82"/>
                <a:gd name="T15" fmla="*/ 30 h 71"/>
                <a:gd name="T16" fmla="*/ 11 w 82"/>
                <a:gd name="T17" fmla="*/ 22 h 71"/>
                <a:gd name="T18" fmla="*/ 11 w 82"/>
                <a:gd name="T19" fmla="*/ 13 h 71"/>
                <a:gd name="T20" fmla="*/ 7 w 82"/>
                <a:gd name="T21" fmla="*/ 13 h 71"/>
                <a:gd name="T22" fmla="*/ 9 w 82"/>
                <a:gd name="T23" fmla="*/ 11 h 71"/>
                <a:gd name="T24" fmla="*/ 7 w 82"/>
                <a:gd name="T25" fmla="*/ 11 h 71"/>
                <a:gd name="T26" fmla="*/ 3 w 82"/>
                <a:gd name="T27" fmla="*/ 0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71"/>
                <a:gd name="T44" fmla="*/ 82 w 82"/>
                <a:gd name="T45" fmla="*/ 71 h 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71">
                  <a:moveTo>
                    <a:pt x="11" y="0"/>
                  </a:moveTo>
                  <a:lnTo>
                    <a:pt x="0" y="53"/>
                  </a:lnTo>
                  <a:lnTo>
                    <a:pt x="11" y="71"/>
                  </a:lnTo>
                  <a:lnTo>
                    <a:pt x="23" y="38"/>
                  </a:lnTo>
                  <a:lnTo>
                    <a:pt x="38" y="38"/>
                  </a:lnTo>
                  <a:lnTo>
                    <a:pt x="23" y="38"/>
                  </a:lnTo>
                  <a:lnTo>
                    <a:pt x="65" y="38"/>
                  </a:lnTo>
                  <a:lnTo>
                    <a:pt x="82" y="53"/>
                  </a:lnTo>
                  <a:lnTo>
                    <a:pt x="82" y="38"/>
                  </a:lnTo>
                  <a:lnTo>
                    <a:pt x="82" y="27"/>
                  </a:lnTo>
                  <a:lnTo>
                    <a:pt x="50" y="27"/>
                  </a:lnTo>
                  <a:lnTo>
                    <a:pt x="65" y="11"/>
                  </a:lnTo>
                  <a:lnTo>
                    <a:pt x="5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65" name="Freeform 167"/>
            <p:cNvSpPr>
              <a:spLocks/>
            </p:cNvSpPr>
            <p:nvPr/>
          </p:nvSpPr>
          <p:spPr bwMode="auto">
            <a:xfrm>
              <a:off x="1389" y="2108"/>
              <a:ext cx="62" cy="53"/>
            </a:xfrm>
            <a:custGeom>
              <a:avLst/>
              <a:gdLst>
                <a:gd name="T0" fmla="*/ 10 w 71"/>
                <a:gd name="T1" fmla="*/ 0 h 55"/>
                <a:gd name="T2" fmla="*/ 9 w 71"/>
                <a:gd name="T3" fmla="*/ 34 h 55"/>
                <a:gd name="T4" fmla="*/ 3 w 71"/>
                <a:gd name="T5" fmla="*/ 34 h 55"/>
                <a:gd name="T6" fmla="*/ 0 w 71"/>
                <a:gd name="T7" fmla="*/ 24 h 55"/>
                <a:gd name="T8" fmla="*/ 3 w 71"/>
                <a:gd name="T9" fmla="*/ 24 h 55"/>
                <a:gd name="T10" fmla="*/ 3 w 71"/>
                <a:gd name="T11" fmla="*/ 24 h 55"/>
                <a:gd name="T12" fmla="*/ 9 w 71"/>
                <a:gd name="T13" fmla="*/ 24 h 55"/>
                <a:gd name="T14" fmla="*/ 6 w 71"/>
                <a:gd name="T15" fmla="*/ 11 h 55"/>
                <a:gd name="T16" fmla="*/ 3 w 71"/>
                <a:gd name="T17" fmla="*/ 11 h 55"/>
                <a:gd name="T18" fmla="*/ 6 w 71"/>
                <a:gd name="T19" fmla="*/ 0 h 55"/>
                <a:gd name="T20" fmla="*/ 10 w 71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55"/>
                <a:gd name="T35" fmla="*/ 71 w 71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55">
                  <a:moveTo>
                    <a:pt x="71" y="0"/>
                  </a:moveTo>
                  <a:lnTo>
                    <a:pt x="58" y="55"/>
                  </a:lnTo>
                  <a:lnTo>
                    <a:pt x="12" y="55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27" y="38"/>
                  </a:lnTo>
                  <a:lnTo>
                    <a:pt x="58" y="3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39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66" name="Freeform 168"/>
            <p:cNvSpPr>
              <a:spLocks/>
            </p:cNvSpPr>
            <p:nvPr/>
          </p:nvSpPr>
          <p:spPr bwMode="auto">
            <a:xfrm>
              <a:off x="1775" y="3370"/>
              <a:ext cx="98" cy="119"/>
            </a:xfrm>
            <a:custGeom>
              <a:avLst/>
              <a:gdLst>
                <a:gd name="T0" fmla="*/ 0 w 111"/>
                <a:gd name="T1" fmla="*/ 44 h 126"/>
                <a:gd name="T2" fmla="*/ 10 w 111"/>
                <a:gd name="T3" fmla="*/ 57 h 126"/>
                <a:gd name="T4" fmla="*/ 17 w 111"/>
                <a:gd name="T5" fmla="*/ 49 h 126"/>
                <a:gd name="T6" fmla="*/ 19 w 111"/>
                <a:gd name="T7" fmla="*/ 44 h 126"/>
                <a:gd name="T8" fmla="*/ 19 w 111"/>
                <a:gd name="T9" fmla="*/ 33 h 126"/>
                <a:gd name="T10" fmla="*/ 17 w 111"/>
                <a:gd name="T11" fmla="*/ 20 h 126"/>
                <a:gd name="T12" fmla="*/ 7 w 111"/>
                <a:gd name="T13" fmla="*/ 9 h 126"/>
                <a:gd name="T14" fmla="*/ 7 w 111"/>
                <a:gd name="T15" fmla="*/ 14 h 126"/>
                <a:gd name="T16" fmla="*/ 4 w 111"/>
                <a:gd name="T17" fmla="*/ 0 h 126"/>
                <a:gd name="T18" fmla="*/ 0 w 111"/>
                <a:gd name="T19" fmla="*/ 0 h 126"/>
                <a:gd name="T20" fmla="*/ 0 w 111"/>
                <a:gd name="T21" fmla="*/ 44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1"/>
                <a:gd name="T34" fmla="*/ 0 h 126"/>
                <a:gd name="T35" fmla="*/ 111 w 111"/>
                <a:gd name="T36" fmla="*/ 126 h 1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1" h="126">
                  <a:moveTo>
                    <a:pt x="0" y="98"/>
                  </a:moveTo>
                  <a:lnTo>
                    <a:pt x="59" y="126"/>
                  </a:lnTo>
                  <a:lnTo>
                    <a:pt x="98" y="109"/>
                  </a:lnTo>
                  <a:lnTo>
                    <a:pt x="111" y="98"/>
                  </a:lnTo>
                  <a:lnTo>
                    <a:pt x="111" y="71"/>
                  </a:lnTo>
                  <a:lnTo>
                    <a:pt x="98" y="42"/>
                  </a:lnTo>
                  <a:lnTo>
                    <a:pt x="38" y="11"/>
                  </a:lnTo>
                  <a:lnTo>
                    <a:pt x="38" y="3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67" name="Freeform 169"/>
            <p:cNvSpPr>
              <a:spLocks/>
            </p:cNvSpPr>
            <p:nvPr/>
          </p:nvSpPr>
          <p:spPr bwMode="auto">
            <a:xfrm>
              <a:off x="1389" y="2478"/>
              <a:ext cx="796" cy="985"/>
            </a:xfrm>
            <a:custGeom>
              <a:avLst/>
              <a:gdLst>
                <a:gd name="T0" fmla="*/ 77 w 914"/>
                <a:gd name="T1" fmla="*/ 18 h 1054"/>
                <a:gd name="T2" fmla="*/ 79 w 914"/>
                <a:gd name="T3" fmla="*/ 38 h 1054"/>
                <a:gd name="T4" fmla="*/ 77 w 914"/>
                <a:gd name="T5" fmla="*/ 56 h 1054"/>
                <a:gd name="T6" fmla="*/ 78 w 914"/>
                <a:gd name="T7" fmla="*/ 72 h 1054"/>
                <a:gd name="T8" fmla="*/ 84 w 914"/>
                <a:gd name="T9" fmla="*/ 56 h 1054"/>
                <a:gd name="T10" fmla="*/ 84 w 914"/>
                <a:gd name="T11" fmla="*/ 72 h 1054"/>
                <a:gd name="T12" fmla="*/ 89 w 914"/>
                <a:gd name="T13" fmla="*/ 62 h 1054"/>
                <a:gd name="T14" fmla="*/ 97 w 914"/>
                <a:gd name="T15" fmla="*/ 72 h 1054"/>
                <a:gd name="T16" fmla="*/ 99 w 914"/>
                <a:gd name="T17" fmla="*/ 76 h 1054"/>
                <a:gd name="T18" fmla="*/ 104 w 914"/>
                <a:gd name="T19" fmla="*/ 76 h 1054"/>
                <a:gd name="T20" fmla="*/ 116 w 914"/>
                <a:gd name="T21" fmla="*/ 83 h 1054"/>
                <a:gd name="T22" fmla="*/ 131 w 914"/>
                <a:gd name="T23" fmla="*/ 111 h 1054"/>
                <a:gd name="T24" fmla="*/ 132 w 914"/>
                <a:gd name="T25" fmla="*/ 138 h 1054"/>
                <a:gd name="T26" fmla="*/ 120 w 914"/>
                <a:gd name="T27" fmla="*/ 193 h 1054"/>
                <a:gd name="T28" fmla="*/ 120 w 914"/>
                <a:gd name="T29" fmla="*/ 243 h 1054"/>
                <a:gd name="T30" fmla="*/ 116 w 914"/>
                <a:gd name="T31" fmla="*/ 278 h 1054"/>
                <a:gd name="T32" fmla="*/ 111 w 914"/>
                <a:gd name="T33" fmla="*/ 287 h 1054"/>
                <a:gd name="T34" fmla="*/ 104 w 914"/>
                <a:gd name="T35" fmla="*/ 293 h 1054"/>
                <a:gd name="T36" fmla="*/ 101 w 914"/>
                <a:gd name="T37" fmla="*/ 300 h 1054"/>
                <a:gd name="T38" fmla="*/ 99 w 914"/>
                <a:gd name="T39" fmla="*/ 303 h 1054"/>
                <a:gd name="T40" fmla="*/ 91 w 914"/>
                <a:gd name="T41" fmla="*/ 327 h 1054"/>
                <a:gd name="T42" fmla="*/ 89 w 914"/>
                <a:gd name="T43" fmla="*/ 364 h 1054"/>
                <a:gd name="T44" fmla="*/ 83 w 914"/>
                <a:gd name="T45" fmla="*/ 393 h 1054"/>
                <a:gd name="T46" fmla="*/ 79 w 914"/>
                <a:gd name="T47" fmla="*/ 397 h 1054"/>
                <a:gd name="T48" fmla="*/ 69 w 914"/>
                <a:gd name="T49" fmla="*/ 376 h 1054"/>
                <a:gd name="T50" fmla="*/ 65 w 914"/>
                <a:gd name="T51" fmla="*/ 368 h 1054"/>
                <a:gd name="T52" fmla="*/ 73 w 914"/>
                <a:gd name="T53" fmla="*/ 343 h 1054"/>
                <a:gd name="T54" fmla="*/ 73 w 914"/>
                <a:gd name="T55" fmla="*/ 321 h 1054"/>
                <a:gd name="T56" fmla="*/ 69 w 914"/>
                <a:gd name="T57" fmla="*/ 303 h 1054"/>
                <a:gd name="T58" fmla="*/ 65 w 914"/>
                <a:gd name="T59" fmla="*/ 287 h 1054"/>
                <a:gd name="T60" fmla="*/ 57 w 914"/>
                <a:gd name="T61" fmla="*/ 280 h 1054"/>
                <a:gd name="T62" fmla="*/ 57 w 914"/>
                <a:gd name="T63" fmla="*/ 243 h 1054"/>
                <a:gd name="T64" fmla="*/ 54 w 914"/>
                <a:gd name="T65" fmla="*/ 226 h 1054"/>
                <a:gd name="T66" fmla="*/ 49 w 914"/>
                <a:gd name="T67" fmla="*/ 217 h 1054"/>
                <a:gd name="T68" fmla="*/ 44 w 914"/>
                <a:gd name="T69" fmla="*/ 200 h 1054"/>
                <a:gd name="T70" fmla="*/ 29 w 914"/>
                <a:gd name="T71" fmla="*/ 170 h 1054"/>
                <a:gd name="T72" fmla="*/ 22 w 914"/>
                <a:gd name="T73" fmla="*/ 155 h 1054"/>
                <a:gd name="T74" fmla="*/ 14 w 914"/>
                <a:gd name="T75" fmla="*/ 167 h 1054"/>
                <a:gd name="T76" fmla="*/ 10 w 914"/>
                <a:gd name="T77" fmla="*/ 155 h 1054"/>
                <a:gd name="T78" fmla="*/ 3 w 914"/>
                <a:gd name="T79" fmla="*/ 149 h 1054"/>
                <a:gd name="T80" fmla="*/ 3 w 914"/>
                <a:gd name="T81" fmla="*/ 115 h 1054"/>
                <a:gd name="T82" fmla="*/ 12 w 914"/>
                <a:gd name="T83" fmla="*/ 100 h 1054"/>
                <a:gd name="T84" fmla="*/ 10 w 914"/>
                <a:gd name="T85" fmla="*/ 49 h 1054"/>
                <a:gd name="T86" fmla="*/ 12 w 914"/>
                <a:gd name="T87" fmla="*/ 44 h 1054"/>
                <a:gd name="T88" fmla="*/ 21 w 914"/>
                <a:gd name="T89" fmla="*/ 34 h 1054"/>
                <a:gd name="T90" fmla="*/ 22 w 914"/>
                <a:gd name="T91" fmla="*/ 44 h 1054"/>
                <a:gd name="T92" fmla="*/ 33 w 914"/>
                <a:gd name="T93" fmla="*/ 34 h 1054"/>
                <a:gd name="T94" fmla="*/ 30 w 914"/>
                <a:gd name="T95" fmla="*/ 18 h 1054"/>
                <a:gd name="T96" fmla="*/ 34 w 914"/>
                <a:gd name="T97" fmla="*/ 18 h 1054"/>
                <a:gd name="T98" fmla="*/ 44 w 914"/>
                <a:gd name="T99" fmla="*/ 0 h 1054"/>
                <a:gd name="T100" fmla="*/ 49 w 914"/>
                <a:gd name="T101" fmla="*/ 10 h 1054"/>
                <a:gd name="T102" fmla="*/ 49 w 914"/>
                <a:gd name="T103" fmla="*/ 38 h 1054"/>
                <a:gd name="T104" fmla="*/ 56 w 914"/>
                <a:gd name="T105" fmla="*/ 34 h 1054"/>
                <a:gd name="T106" fmla="*/ 60 w 914"/>
                <a:gd name="T107" fmla="*/ 34 h 1054"/>
                <a:gd name="T108" fmla="*/ 65 w 914"/>
                <a:gd name="T109" fmla="*/ 34 h 1054"/>
                <a:gd name="T110" fmla="*/ 75 w 914"/>
                <a:gd name="T111" fmla="*/ 10 h 105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4"/>
                <a:gd name="T169" fmla="*/ 0 h 1054"/>
                <a:gd name="T170" fmla="*/ 914 w 914"/>
                <a:gd name="T171" fmla="*/ 1054 h 105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4" h="1054">
                  <a:moveTo>
                    <a:pt x="515" y="27"/>
                  </a:moveTo>
                  <a:lnTo>
                    <a:pt x="530" y="46"/>
                  </a:lnTo>
                  <a:lnTo>
                    <a:pt x="542" y="87"/>
                  </a:lnTo>
                  <a:lnTo>
                    <a:pt x="553" y="98"/>
                  </a:lnTo>
                  <a:lnTo>
                    <a:pt x="553" y="115"/>
                  </a:lnTo>
                  <a:lnTo>
                    <a:pt x="530" y="146"/>
                  </a:lnTo>
                  <a:lnTo>
                    <a:pt x="530" y="171"/>
                  </a:lnTo>
                  <a:lnTo>
                    <a:pt x="542" y="186"/>
                  </a:lnTo>
                  <a:lnTo>
                    <a:pt x="542" y="160"/>
                  </a:lnTo>
                  <a:lnTo>
                    <a:pt x="582" y="146"/>
                  </a:lnTo>
                  <a:lnTo>
                    <a:pt x="601" y="146"/>
                  </a:lnTo>
                  <a:lnTo>
                    <a:pt x="582" y="186"/>
                  </a:lnTo>
                  <a:lnTo>
                    <a:pt x="601" y="160"/>
                  </a:lnTo>
                  <a:lnTo>
                    <a:pt x="615" y="160"/>
                  </a:lnTo>
                  <a:lnTo>
                    <a:pt x="657" y="171"/>
                  </a:lnTo>
                  <a:lnTo>
                    <a:pt x="670" y="186"/>
                  </a:lnTo>
                  <a:lnTo>
                    <a:pt x="686" y="186"/>
                  </a:lnTo>
                  <a:lnTo>
                    <a:pt x="686" y="198"/>
                  </a:lnTo>
                  <a:lnTo>
                    <a:pt x="686" y="215"/>
                  </a:lnTo>
                  <a:lnTo>
                    <a:pt x="715" y="198"/>
                  </a:lnTo>
                  <a:lnTo>
                    <a:pt x="757" y="227"/>
                  </a:lnTo>
                  <a:lnTo>
                    <a:pt x="801" y="215"/>
                  </a:lnTo>
                  <a:lnTo>
                    <a:pt x="874" y="271"/>
                  </a:lnTo>
                  <a:lnTo>
                    <a:pt x="901" y="286"/>
                  </a:lnTo>
                  <a:lnTo>
                    <a:pt x="914" y="331"/>
                  </a:lnTo>
                  <a:lnTo>
                    <a:pt x="914" y="359"/>
                  </a:lnTo>
                  <a:lnTo>
                    <a:pt x="901" y="398"/>
                  </a:lnTo>
                  <a:lnTo>
                    <a:pt x="830" y="498"/>
                  </a:lnTo>
                  <a:lnTo>
                    <a:pt x="830" y="615"/>
                  </a:lnTo>
                  <a:lnTo>
                    <a:pt x="830" y="626"/>
                  </a:lnTo>
                  <a:lnTo>
                    <a:pt x="830" y="670"/>
                  </a:lnTo>
                  <a:lnTo>
                    <a:pt x="801" y="715"/>
                  </a:lnTo>
                  <a:lnTo>
                    <a:pt x="801" y="726"/>
                  </a:lnTo>
                  <a:lnTo>
                    <a:pt x="774" y="741"/>
                  </a:lnTo>
                  <a:lnTo>
                    <a:pt x="774" y="755"/>
                  </a:lnTo>
                  <a:lnTo>
                    <a:pt x="715" y="755"/>
                  </a:lnTo>
                  <a:lnTo>
                    <a:pt x="715" y="770"/>
                  </a:lnTo>
                  <a:lnTo>
                    <a:pt x="701" y="770"/>
                  </a:lnTo>
                  <a:lnTo>
                    <a:pt x="701" y="782"/>
                  </a:lnTo>
                  <a:lnTo>
                    <a:pt x="686" y="782"/>
                  </a:lnTo>
                  <a:lnTo>
                    <a:pt x="670" y="797"/>
                  </a:lnTo>
                  <a:lnTo>
                    <a:pt x="630" y="841"/>
                  </a:lnTo>
                  <a:lnTo>
                    <a:pt x="642" y="914"/>
                  </a:lnTo>
                  <a:lnTo>
                    <a:pt x="615" y="937"/>
                  </a:lnTo>
                  <a:lnTo>
                    <a:pt x="601" y="985"/>
                  </a:lnTo>
                  <a:lnTo>
                    <a:pt x="571" y="1014"/>
                  </a:lnTo>
                  <a:lnTo>
                    <a:pt x="553" y="1054"/>
                  </a:lnTo>
                  <a:lnTo>
                    <a:pt x="553" y="1026"/>
                  </a:lnTo>
                  <a:lnTo>
                    <a:pt x="542" y="997"/>
                  </a:lnTo>
                  <a:lnTo>
                    <a:pt x="482" y="966"/>
                  </a:lnTo>
                  <a:lnTo>
                    <a:pt x="482" y="985"/>
                  </a:lnTo>
                  <a:lnTo>
                    <a:pt x="453" y="955"/>
                  </a:lnTo>
                  <a:lnTo>
                    <a:pt x="442" y="955"/>
                  </a:lnTo>
                  <a:lnTo>
                    <a:pt x="501" y="885"/>
                  </a:lnTo>
                  <a:lnTo>
                    <a:pt x="515" y="866"/>
                  </a:lnTo>
                  <a:lnTo>
                    <a:pt x="501" y="826"/>
                  </a:lnTo>
                  <a:lnTo>
                    <a:pt x="482" y="826"/>
                  </a:lnTo>
                  <a:lnTo>
                    <a:pt x="482" y="782"/>
                  </a:lnTo>
                  <a:lnTo>
                    <a:pt x="453" y="782"/>
                  </a:lnTo>
                  <a:lnTo>
                    <a:pt x="453" y="741"/>
                  </a:lnTo>
                  <a:lnTo>
                    <a:pt x="442" y="741"/>
                  </a:lnTo>
                  <a:lnTo>
                    <a:pt x="398" y="726"/>
                  </a:lnTo>
                  <a:lnTo>
                    <a:pt x="382" y="682"/>
                  </a:lnTo>
                  <a:lnTo>
                    <a:pt x="398" y="626"/>
                  </a:lnTo>
                  <a:lnTo>
                    <a:pt x="371" y="597"/>
                  </a:lnTo>
                  <a:lnTo>
                    <a:pt x="371" y="582"/>
                  </a:lnTo>
                  <a:lnTo>
                    <a:pt x="331" y="571"/>
                  </a:lnTo>
                  <a:lnTo>
                    <a:pt x="331" y="559"/>
                  </a:lnTo>
                  <a:lnTo>
                    <a:pt x="331" y="542"/>
                  </a:lnTo>
                  <a:lnTo>
                    <a:pt x="311" y="515"/>
                  </a:lnTo>
                  <a:lnTo>
                    <a:pt x="211" y="471"/>
                  </a:lnTo>
                  <a:lnTo>
                    <a:pt x="198" y="442"/>
                  </a:lnTo>
                  <a:lnTo>
                    <a:pt x="198" y="398"/>
                  </a:lnTo>
                  <a:lnTo>
                    <a:pt x="156" y="398"/>
                  </a:lnTo>
                  <a:lnTo>
                    <a:pt x="127" y="442"/>
                  </a:lnTo>
                  <a:lnTo>
                    <a:pt x="98" y="430"/>
                  </a:lnTo>
                  <a:lnTo>
                    <a:pt x="71" y="430"/>
                  </a:lnTo>
                  <a:lnTo>
                    <a:pt x="71" y="398"/>
                  </a:lnTo>
                  <a:lnTo>
                    <a:pt x="39" y="411"/>
                  </a:lnTo>
                  <a:lnTo>
                    <a:pt x="12" y="386"/>
                  </a:lnTo>
                  <a:lnTo>
                    <a:pt x="0" y="342"/>
                  </a:lnTo>
                  <a:lnTo>
                    <a:pt x="12" y="298"/>
                  </a:lnTo>
                  <a:lnTo>
                    <a:pt x="27" y="271"/>
                  </a:lnTo>
                  <a:lnTo>
                    <a:pt x="83" y="259"/>
                  </a:lnTo>
                  <a:lnTo>
                    <a:pt x="83" y="171"/>
                  </a:lnTo>
                  <a:lnTo>
                    <a:pt x="71" y="127"/>
                  </a:lnTo>
                  <a:lnTo>
                    <a:pt x="98" y="127"/>
                  </a:lnTo>
                  <a:lnTo>
                    <a:pt x="83" y="115"/>
                  </a:lnTo>
                  <a:lnTo>
                    <a:pt x="83" y="98"/>
                  </a:lnTo>
                  <a:lnTo>
                    <a:pt x="142" y="87"/>
                  </a:lnTo>
                  <a:lnTo>
                    <a:pt x="156" y="98"/>
                  </a:lnTo>
                  <a:lnTo>
                    <a:pt x="156" y="115"/>
                  </a:lnTo>
                  <a:lnTo>
                    <a:pt x="183" y="115"/>
                  </a:lnTo>
                  <a:lnTo>
                    <a:pt x="227" y="87"/>
                  </a:lnTo>
                  <a:lnTo>
                    <a:pt x="211" y="71"/>
                  </a:lnTo>
                  <a:lnTo>
                    <a:pt x="211" y="46"/>
                  </a:lnTo>
                  <a:lnTo>
                    <a:pt x="198" y="27"/>
                  </a:lnTo>
                  <a:lnTo>
                    <a:pt x="242" y="46"/>
                  </a:lnTo>
                  <a:lnTo>
                    <a:pt x="298" y="16"/>
                  </a:lnTo>
                  <a:lnTo>
                    <a:pt x="298" y="0"/>
                  </a:lnTo>
                  <a:lnTo>
                    <a:pt x="311" y="0"/>
                  </a:lnTo>
                  <a:lnTo>
                    <a:pt x="331" y="27"/>
                  </a:lnTo>
                  <a:lnTo>
                    <a:pt x="311" y="71"/>
                  </a:lnTo>
                  <a:lnTo>
                    <a:pt x="331" y="98"/>
                  </a:lnTo>
                  <a:lnTo>
                    <a:pt x="342" y="98"/>
                  </a:lnTo>
                  <a:lnTo>
                    <a:pt x="382" y="87"/>
                  </a:lnTo>
                  <a:lnTo>
                    <a:pt x="398" y="87"/>
                  </a:lnTo>
                  <a:lnTo>
                    <a:pt x="415" y="87"/>
                  </a:lnTo>
                  <a:lnTo>
                    <a:pt x="415" y="71"/>
                  </a:lnTo>
                  <a:lnTo>
                    <a:pt x="453" y="87"/>
                  </a:lnTo>
                  <a:lnTo>
                    <a:pt x="482" y="87"/>
                  </a:lnTo>
                  <a:lnTo>
                    <a:pt x="515" y="27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68" name="Freeform 170"/>
            <p:cNvSpPr>
              <a:spLocks/>
            </p:cNvSpPr>
            <p:nvPr/>
          </p:nvSpPr>
          <p:spPr bwMode="auto">
            <a:xfrm>
              <a:off x="1723" y="3930"/>
              <a:ext cx="87" cy="62"/>
            </a:xfrm>
            <a:custGeom>
              <a:avLst/>
              <a:gdLst>
                <a:gd name="T0" fmla="*/ 0 w 100"/>
                <a:gd name="T1" fmla="*/ 0 h 67"/>
                <a:gd name="T2" fmla="*/ 7 w 100"/>
                <a:gd name="T3" fmla="*/ 23 h 67"/>
                <a:gd name="T4" fmla="*/ 9 w 100"/>
                <a:gd name="T5" fmla="*/ 23 h 67"/>
                <a:gd name="T6" fmla="*/ 15 w 100"/>
                <a:gd name="T7" fmla="*/ 18 h 67"/>
                <a:gd name="T8" fmla="*/ 4 w 100"/>
                <a:gd name="T9" fmla="*/ 9 h 67"/>
                <a:gd name="T10" fmla="*/ 0 w 100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7"/>
                <a:gd name="T20" fmla="*/ 100 w 100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7">
                  <a:moveTo>
                    <a:pt x="0" y="0"/>
                  </a:moveTo>
                  <a:lnTo>
                    <a:pt x="46" y="67"/>
                  </a:lnTo>
                  <a:lnTo>
                    <a:pt x="60" y="67"/>
                  </a:lnTo>
                  <a:lnTo>
                    <a:pt x="100" y="53"/>
                  </a:lnTo>
                  <a:lnTo>
                    <a:pt x="31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69" name="Freeform 171"/>
            <p:cNvSpPr>
              <a:spLocks/>
            </p:cNvSpPr>
            <p:nvPr/>
          </p:nvSpPr>
          <p:spPr bwMode="auto">
            <a:xfrm>
              <a:off x="1650" y="3930"/>
              <a:ext cx="113" cy="62"/>
            </a:xfrm>
            <a:custGeom>
              <a:avLst/>
              <a:gdLst>
                <a:gd name="T0" fmla="*/ 11 w 130"/>
                <a:gd name="T1" fmla="*/ 0 h 67"/>
                <a:gd name="T2" fmla="*/ 18 w 130"/>
                <a:gd name="T3" fmla="*/ 23 h 67"/>
                <a:gd name="T4" fmla="*/ 14 w 130"/>
                <a:gd name="T5" fmla="*/ 23 h 67"/>
                <a:gd name="T6" fmla="*/ 14 w 130"/>
                <a:gd name="T7" fmla="*/ 18 h 67"/>
                <a:gd name="T8" fmla="*/ 10 w 130"/>
                <a:gd name="T9" fmla="*/ 18 h 67"/>
                <a:gd name="T10" fmla="*/ 4 w 130"/>
                <a:gd name="T11" fmla="*/ 14 h 67"/>
                <a:gd name="T12" fmla="*/ 3 w 130"/>
                <a:gd name="T13" fmla="*/ 14 h 67"/>
                <a:gd name="T14" fmla="*/ 0 w 130"/>
                <a:gd name="T15" fmla="*/ 9 h 67"/>
                <a:gd name="T16" fmla="*/ 0 w 130"/>
                <a:gd name="T17" fmla="*/ 6 h 67"/>
                <a:gd name="T18" fmla="*/ 10 w 130"/>
                <a:gd name="T19" fmla="*/ 14 h 67"/>
                <a:gd name="T20" fmla="*/ 10 w 130"/>
                <a:gd name="T21" fmla="*/ 9 h 67"/>
                <a:gd name="T22" fmla="*/ 11 w 130"/>
                <a:gd name="T23" fmla="*/ 6 h 67"/>
                <a:gd name="T24" fmla="*/ 10 w 130"/>
                <a:gd name="T25" fmla="*/ 6 h 67"/>
                <a:gd name="T26" fmla="*/ 8 w 130"/>
                <a:gd name="T27" fmla="*/ 0 h 67"/>
                <a:gd name="T28" fmla="*/ 11 w 130"/>
                <a:gd name="T29" fmla="*/ 0 h 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67"/>
                <a:gd name="T47" fmla="*/ 130 w 130"/>
                <a:gd name="T48" fmla="*/ 67 h 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67">
                  <a:moveTo>
                    <a:pt x="82" y="0"/>
                  </a:moveTo>
                  <a:lnTo>
                    <a:pt x="130" y="67"/>
                  </a:lnTo>
                  <a:lnTo>
                    <a:pt x="98" y="67"/>
                  </a:lnTo>
                  <a:lnTo>
                    <a:pt x="98" y="53"/>
                  </a:lnTo>
                  <a:lnTo>
                    <a:pt x="71" y="53"/>
                  </a:lnTo>
                  <a:lnTo>
                    <a:pt x="31" y="38"/>
                  </a:lnTo>
                  <a:lnTo>
                    <a:pt x="11" y="3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71" y="38"/>
                  </a:lnTo>
                  <a:lnTo>
                    <a:pt x="71" y="27"/>
                  </a:lnTo>
                  <a:lnTo>
                    <a:pt x="82" y="11"/>
                  </a:lnTo>
                  <a:lnTo>
                    <a:pt x="71" y="11"/>
                  </a:lnTo>
                  <a:lnTo>
                    <a:pt x="54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70" name="Freeform 172"/>
            <p:cNvSpPr>
              <a:spLocks/>
            </p:cNvSpPr>
            <p:nvPr/>
          </p:nvSpPr>
          <p:spPr bwMode="auto">
            <a:xfrm>
              <a:off x="1225" y="2617"/>
              <a:ext cx="273" cy="446"/>
            </a:xfrm>
            <a:custGeom>
              <a:avLst/>
              <a:gdLst>
                <a:gd name="T0" fmla="*/ 3 w 315"/>
                <a:gd name="T1" fmla="*/ 31 h 478"/>
                <a:gd name="T2" fmla="*/ 3 w 315"/>
                <a:gd name="T3" fmla="*/ 43 h 478"/>
                <a:gd name="T4" fmla="*/ 5 w 315"/>
                <a:gd name="T5" fmla="*/ 47 h 478"/>
                <a:gd name="T6" fmla="*/ 10 w 315"/>
                <a:gd name="T7" fmla="*/ 31 h 478"/>
                <a:gd name="T8" fmla="*/ 15 w 315"/>
                <a:gd name="T9" fmla="*/ 26 h 478"/>
                <a:gd name="T10" fmla="*/ 17 w 315"/>
                <a:gd name="T11" fmla="*/ 15 h 478"/>
                <a:gd name="T12" fmla="*/ 20 w 315"/>
                <a:gd name="T13" fmla="*/ 8 h 478"/>
                <a:gd name="T14" fmla="*/ 17 w 315"/>
                <a:gd name="T15" fmla="*/ 0 h 478"/>
                <a:gd name="T16" fmla="*/ 20 w 315"/>
                <a:gd name="T17" fmla="*/ 0 h 478"/>
                <a:gd name="T18" fmla="*/ 23 w 315"/>
                <a:gd name="T19" fmla="*/ 8 h 478"/>
                <a:gd name="T20" fmla="*/ 25 w 315"/>
                <a:gd name="T21" fmla="*/ 26 h 478"/>
                <a:gd name="T22" fmla="*/ 33 w 315"/>
                <a:gd name="T23" fmla="*/ 19 h 478"/>
                <a:gd name="T24" fmla="*/ 35 w 315"/>
                <a:gd name="T25" fmla="*/ 26 h 478"/>
                <a:gd name="T26" fmla="*/ 35 w 315"/>
                <a:gd name="T27" fmla="*/ 36 h 478"/>
                <a:gd name="T28" fmla="*/ 36 w 315"/>
                <a:gd name="T29" fmla="*/ 43 h 478"/>
                <a:gd name="T30" fmla="*/ 29 w 315"/>
                <a:gd name="T31" fmla="*/ 47 h 478"/>
                <a:gd name="T32" fmla="*/ 27 w 315"/>
                <a:gd name="T33" fmla="*/ 57 h 478"/>
                <a:gd name="T34" fmla="*/ 25 w 315"/>
                <a:gd name="T35" fmla="*/ 74 h 478"/>
                <a:gd name="T36" fmla="*/ 27 w 315"/>
                <a:gd name="T37" fmla="*/ 90 h 478"/>
                <a:gd name="T38" fmla="*/ 31 w 315"/>
                <a:gd name="T39" fmla="*/ 100 h 478"/>
                <a:gd name="T40" fmla="*/ 35 w 315"/>
                <a:gd name="T41" fmla="*/ 93 h 478"/>
                <a:gd name="T42" fmla="*/ 35 w 315"/>
                <a:gd name="T43" fmla="*/ 107 h 478"/>
                <a:gd name="T44" fmla="*/ 38 w 315"/>
                <a:gd name="T45" fmla="*/ 107 h 478"/>
                <a:gd name="T46" fmla="*/ 41 w 315"/>
                <a:gd name="T47" fmla="*/ 123 h 478"/>
                <a:gd name="T48" fmla="*/ 41 w 315"/>
                <a:gd name="T49" fmla="*/ 160 h 478"/>
                <a:gd name="T50" fmla="*/ 42 w 315"/>
                <a:gd name="T51" fmla="*/ 163 h 478"/>
                <a:gd name="T52" fmla="*/ 41 w 315"/>
                <a:gd name="T53" fmla="*/ 175 h 478"/>
                <a:gd name="T54" fmla="*/ 36 w 315"/>
                <a:gd name="T55" fmla="*/ 181 h 478"/>
                <a:gd name="T56" fmla="*/ 20 w 315"/>
                <a:gd name="T57" fmla="*/ 150 h 478"/>
                <a:gd name="T58" fmla="*/ 8 w 315"/>
                <a:gd name="T59" fmla="*/ 85 h 478"/>
                <a:gd name="T60" fmla="*/ 3 w 315"/>
                <a:gd name="T61" fmla="*/ 69 h 478"/>
                <a:gd name="T62" fmla="*/ 0 w 315"/>
                <a:gd name="T63" fmla="*/ 57 h 478"/>
                <a:gd name="T64" fmla="*/ 3 w 315"/>
                <a:gd name="T65" fmla="*/ 57 h 478"/>
                <a:gd name="T66" fmla="*/ 0 w 315"/>
                <a:gd name="T67" fmla="*/ 43 h 478"/>
                <a:gd name="T68" fmla="*/ 3 w 315"/>
                <a:gd name="T69" fmla="*/ 31 h 4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5"/>
                <a:gd name="T106" fmla="*/ 0 h 478"/>
                <a:gd name="T107" fmla="*/ 315 w 315"/>
                <a:gd name="T108" fmla="*/ 478 h 4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5" h="478">
                  <a:moveTo>
                    <a:pt x="15" y="79"/>
                  </a:moveTo>
                  <a:lnTo>
                    <a:pt x="15" y="111"/>
                  </a:lnTo>
                  <a:lnTo>
                    <a:pt x="39" y="123"/>
                  </a:lnTo>
                  <a:lnTo>
                    <a:pt x="71" y="79"/>
                  </a:lnTo>
                  <a:lnTo>
                    <a:pt x="115" y="67"/>
                  </a:lnTo>
                  <a:lnTo>
                    <a:pt x="127" y="38"/>
                  </a:lnTo>
                  <a:lnTo>
                    <a:pt x="142" y="23"/>
                  </a:lnTo>
                  <a:lnTo>
                    <a:pt x="127" y="0"/>
                  </a:lnTo>
                  <a:lnTo>
                    <a:pt x="142" y="0"/>
                  </a:lnTo>
                  <a:lnTo>
                    <a:pt x="171" y="23"/>
                  </a:lnTo>
                  <a:lnTo>
                    <a:pt x="186" y="67"/>
                  </a:lnTo>
                  <a:lnTo>
                    <a:pt x="246" y="50"/>
                  </a:lnTo>
                  <a:lnTo>
                    <a:pt x="257" y="67"/>
                  </a:lnTo>
                  <a:lnTo>
                    <a:pt x="257" y="94"/>
                  </a:lnTo>
                  <a:lnTo>
                    <a:pt x="271" y="111"/>
                  </a:lnTo>
                  <a:lnTo>
                    <a:pt x="215" y="123"/>
                  </a:lnTo>
                  <a:lnTo>
                    <a:pt x="198" y="150"/>
                  </a:lnTo>
                  <a:lnTo>
                    <a:pt x="186" y="194"/>
                  </a:lnTo>
                  <a:lnTo>
                    <a:pt x="198" y="238"/>
                  </a:lnTo>
                  <a:lnTo>
                    <a:pt x="227" y="261"/>
                  </a:lnTo>
                  <a:lnTo>
                    <a:pt x="257" y="250"/>
                  </a:lnTo>
                  <a:lnTo>
                    <a:pt x="257" y="282"/>
                  </a:lnTo>
                  <a:lnTo>
                    <a:pt x="286" y="282"/>
                  </a:lnTo>
                  <a:lnTo>
                    <a:pt x="298" y="323"/>
                  </a:lnTo>
                  <a:lnTo>
                    <a:pt x="298" y="421"/>
                  </a:lnTo>
                  <a:lnTo>
                    <a:pt x="315" y="434"/>
                  </a:lnTo>
                  <a:lnTo>
                    <a:pt x="298" y="465"/>
                  </a:lnTo>
                  <a:lnTo>
                    <a:pt x="271" y="478"/>
                  </a:lnTo>
                  <a:lnTo>
                    <a:pt x="142" y="394"/>
                  </a:lnTo>
                  <a:lnTo>
                    <a:pt x="56" y="223"/>
                  </a:lnTo>
                  <a:lnTo>
                    <a:pt x="27" y="183"/>
                  </a:lnTo>
                  <a:lnTo>
                    <a:pt x="0" y="150"/>
                  </a:lnTo>
                  <a:lnTo>
                    <a:pt x="15" y="150"/>
                  </a:lnTo>
                  <a:lnTo>
                    <a:pt x="0" y="111"/>
                  </a:lnTo>
                  <a:lnTo>
                    <a:pt x="15" y="7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71" name="Freeform 173"/>
            <p:cNvSpPr>
              <a:spLocks/>
            </p:cNvSpPr>
            <p:nvPr/>
          </p:nvSpPr>
          <p:spPr bwMode="auto">
            <a:xfrm>
              <a:off x="1225" y="2572"/>
              <a:ext cx="123" cy="159"/>
            </a:xfrm>
            <a:custGeom>
              <a:avLst/>
              <a:gdLst>
                <a:gd name="T0" fmla="*/ 3 w 142"/>
                <a:gd name="T1" fmla="*/ 46 h 171"/>
                <a:gd name="T2" fmla="*/ 3 w 142"/>
                <a:gd name="T3" fmla="*/ 46 h 171"/>
                <a:gd name="T4" fmla="*/ 0 w 142"/>
                <a:gd name="T5" fmla="*/ 35 h 171"/>
                <a:gd name="T6" fmla="*/ 0 w 142"/>
                <a:gd name="T7" fmla="*/ 26 h 171"/>
                <a:gd name="T8" fmla="*/ 3 w 142"/>
                <a:gd name="T9" fmla="*/ 21 h 171"/>
                <a:gd name="T10" fmla="*/ 3 w 142"/>
                <a:gd name="T11" fmla="*/ 17 h 171"/>
                <a:gd name="T12" fmla="*/ 3 w 142"/>
                <a:gd name="T13" fmla="*/ 17 h 171"/>
                <a:gd name="T14" fmla="*/ 3 w 142"/>
                <a:gd name="T15" fmla="*/ 10 h 171"/>
                <a:gd name="T16" fmla="*/ 8 w 142"/>
                <a:gd name="T17" fmla="*/ 0 h 171"/>
                <a:gd name="T18" fmla="*/ 11 w 142"/>
                <a:gd name="T19" fmla="*/ 17 h 171"/>
                <a:gd name="T20" fmla="*/ 17 w 142"/>
                <a:gd name="T21" fmla="*/ 10 h 171"/>
                <a:gd name="T22" fmla="*/ 20 w 142"/>
                <a:gd name="T23" fmla="*/ 17 h 171"/>
                <a:gd name="T24" fmla="*/ 17 w 142"/>
                <a:gd name="T25" fmla="*/ 17 h 171"/>
                <a:gd name="T26" fmla="*/ 20 w 142"/>
                <a:gd name="T27" fmla="*/ 26 h 171"/>
                <a:gd name="T28" fmla="*/ 17 w 142"/>
                <a:gd name="T29" fmla="*/ 31 h 171"/>
                <a:gd name="T30" fmla="*/ 15 w 142"/>
                <a:gd name="T31" fmla="*/ 42 h 171"/>
                <a:gd name="T32" fmla="*/ 10 w 142"/>
                <a:gd name="T33" fmla="*/ 46 h 171"/>
                <a:gd name="T34" fmla="*/ 5 w 142"/>
                <a:gd name="T35" fmla="*/ 62 h 171"/>
                <a:gd name="T36" fmla="*/ 3 w 142"/>
                <a:gd name="T37" fmla="*/ 57 h 171"/>
                <a:gd name="T38" fmla="*/ 3 w 142"/>
                <a:gd name="T39" fmla="*/ 46 h 1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2"/>
                <a:gd name="T61" fmla="*/ 0 h 171"/>
                <a:gd name="T62" fmla="*/ 142 w 142"/>
                <a:gd name="T63" fmla="*/ 171 h 1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2" h="171">
                  <a:moveTo>
                    <a:pt x="15" y="127"/>
                  </a:moveTo>
                  <a:lnTo>
                    <a:pt x="27" y="127"/>
                  </a:lnTo>
                  <a:lnTo>
                    <a:pt x="0" y="98"/>
                  </a:lnTo>
                  <a:lnTo>
                    <a:pt x="0" y="71"/>
                  </a:lnTo>
                  <a:lnTo>
                    <a:pt x="15" y="60"/>
                  </a:lnTo>
                  <a:lnTo>
                    <a:pt x="15" y="46"/>
                  </a:lnTo>
                  <a:lnTo>
                    <a:pt x="27" y="46"/>
                  </a:lnTo>
                  <a:lnTo>
                    <a:pt x="27" y="27"/>
                  </a:lnTo>
                  <a:lnTo>
                    <a:pt x="54" y="0"/>
                  </a:lnTo>
                  <a:lnTo>
                    <a:pt x="87" y="46"/>
                  </a:lnTo>
                  <a:lnTo>
                    <a:pt x="125" y="27"/>
                  </a:lnTo>
                  <a:lnTo>
                    <a:pt x="142" y="46"/>
                  </a:lnTo>
                  <a:lnTo>
                    <a:pt x="125" y="46"/>
                  </a:lnTo>
                  <a:lnTo>
                    <a:pt x="142" y="71"/>
                  </a:lnTo>
                  <a:lnTo>
                    <a:pt x="125" y="86"/>
                  </a:lnTo>
                  <a:lnTo>
                    <a:pt x="113" y="115"/>
                  </a:lnTo>
                  <a:lnTo>
                    <a:pt x="71" y="127"/>
                  </a:lnTo>
                  <a:lnTo>
                    <a:pt x="39" y="171"/>
                  </a:lnTo>
                  <a:lnTo>
                    <a:pt x="15" y="158"/>
                  </a:lnTo>
                  <a:lnTo>
                    <a:pt x="15" y="127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72" name="Freeform 174"/>
            <p:cNvSpPr>
              <a:spLocks/>
            </p:cNvSpPr>
            <p:nvPr/>
          </p:nvSpPr>
          <p:spPr bwMode="auto">
            <a:xfrm>
              <a:off x="1275" y="2295"/>
              <a:ext cx="249" cy="426"/>
            </a:xfrm>
            <a:custGeom>
              <a:avLst/>
              <a:gdLst>
                <a:gd name="T0" fmla="*/ 0 w 286"/>
                <a:gd name="T1" fmla="*/ 117 h 455"/>
                <a:gd name="T2" fmla="*/ 4 w 286"/>
                <a:gd name="T3" fmla="*/ 135 h 455"/>
                <a:gd name="T4" fmla="*/ 10 w 286"/>
                <a:gd name="T5" fmla="*/ 128 h 455"/>
                <a:gd name="T6" fmla="*/ 13 w 286"/>
                <a:gd name="T7" fmla="*/ 135 h 455"/>
                <a:gd name="T8" fmla="*/ 17 w 286"/>
                <a:gd name="T9" fmla="*/ 145 h 455"/>
                <a:gd name="T10" fmla="*/ 18 w 286"/>
                <a:gd name="T11" fmla="*/ 163 h 455"/>
                <a:gd name="T12" fmla="*/ 28 w 286"/>
                <a:gd name="T13" fmla="*/ 156 h 455"/>
                <a:gd name="T14" fmla="*/ 29 w 286"/>
                <a:gd name="T15" fmla="*/ 163 h 455"/>
                <a:gd name="T16" fmla="*/ 29 w 286"/>
                <a:gd name="T17" fmla="*/ 174 h 455"/>
                <a:gd name="T18" fmla="*/ 30 w 286"/>
                <a:gd name="T19" fmla="*/ 182 h 455"/>
                <a:gd name="T20" fmla="*/ 30 w 286"/>
                <a:gd name="T21" fmla="*/ 145 h 455"/>
                <a:gd name="T22" fmla="*/ 29 w 286"/>
                <a:gd name="T23" fmla="*/ 128 h 455"/>
                <a:gd name="T24" fmla="*/ 33 w 286"/>
                <a:gd name="T25" fmla="*/ 128 h 455"/>
                <a:gd name="T26" fmla="*/ 30 w 286"/>
                <a:gd name="T27" fmla="*/ 124 h 455"/>
                <a:gd name="T28" fmla="*/ 30 w 286"/>
                <a:gd name="T29" fmla="*/ 117 h 455"/>
                <a:gd name="T30" fmla="*/ 38 w 286"/>
                <a:gd name="T31" fmla="*/ 112 h 455"/>
                <a:gd name="T32" fmla="*/ 42 w 286"/>
                <a:gd name="T33" fmla="*/ 117 h 455"/>
                <a:gd name="T34" fmla="*/ 37 w 286"/>
                <a:gd name="T35" fmla="*/ 103 h 455"/>
                <a:gd name="T36" fmla="*/ 38 w 286"/>
                <a:gd name="T37" fmla="*/ 103 h 455"/>
                <a:gd name="T38" fmla="*/ 37 w 286"/>
                <a:gd name="T39" fmla="*/ 84 h 455"/>
                <a:gd name="T40" fmla="*/ 38 w 286"/>
                <a:gd name="T41" fmla="*/ 68 h 455"/>
                <a:gd name="T42" fmla="*/ 33 w 286"/>
                <a:gd name="T43" fmla="*/ 68 h 455"/>
                <a:gd name="T44" fmla="*/ 30 w 286"/>
                <a:gd name="T45" fmla="*/ 62 h 455"/>
                <a:gd name="T46" fmla="*/ 24 w 286"/>
                <a:gd name="T47" fmla="*/ 55 h 455"/>
                <a:gd name="T48" fmla="*/ 23 w 286"/>
                <a:gd name="T49" fmla="*/ 55 h 455"/>
                <a:gd name="T50" fmla="*/ 23 w 286"/>
                <a:gd name="T51" fmla="*/ 51 h 455"/>
                <a:gd name="T52" fmla="*/ 21 w 286"/>
                <a:gd name="T53" fmla="*/ 33 h 455"/>
                <a:gd name="T54" fmla="*/ 23 w 286"/>
                <a:gd name="T55" fmla="*/ 17 h 455"/>
                <a:gd name="T56" fmla="*/ 24 w 286"/>
                <a:gd name="T57" fmla="*/ 11 h 455"/>
                <a:gd name="T58" fmla="*/ 28 w 286"/>
                <a:gd name="T59" fmla="*/ 7 h 455"/>
                <a:gd name="T60" fmla="*/ 28 w 286"/>
                <a:gd name="T61" fmla="*/ 0 h 455"/>
                <a:gd name="T62" fmla="*/ 18 w 286"/>
                <a:gd name="T63" fmla="*/ 17 h 455"/>
                <a:gd name="T64" fmla="*/ 17 w 286"/>
                <a:gd name="T65" fmla="*/ 17 h 455"/>
                <a:gd name="T66" fmla="*/ 13 w 286"/>
                <a:gd name="T67" fmla="*/ 17 h 455"/>
                <a:gd name="T68" fmla="*/ 13 w 286"/>
                <a:gd name="T69" fmla="*/ 33 h 455"/>
                <a:gd name="T70" fmla="*/ 9 w 286"/>
                <a:gd name="T71" fmla="*/ 45 h 455"/>
                <a:gd name="T72" fmla="*/ 9 w 286"/>
                <a:gd name="T73" fmla="*/ 51 h 455"/>
                <a:gd name="T74" fmla="*/ 6 w 286"/>
                <a:gd name="T75" fmla="*/ 45 h 455"/>
                <a:gd name="T76" fmla="*/ 6 w 286"/>
                <a:gd name="T77" fmla="*/ 51 h 455"/>
                <a:gd name="T78" fmla="*/ 4 w 286"/>
                <a:gd name="T79" fmla="*/ 55 h 455"/>
                <a:gd name="T80" fmla="*/ 4 w 286"/>
                <a:gd name="T81" fmla="*/ 62 h 455"/>
                <a:gd name="T82" fmla="*/ 4 w 286"/>
                <a:gd name="T83" fmla="*/ 89 h 455"/>
                <a:gd name="T84" fmla="*/ 6 w 286"/>
                <a:gd name="T85" fmla="*/ 96 h 455"/>
                <a:gd name="T86" fmla="*/ 4 w 286"/>
                <a:gd name="T87" fmla="*/ 107 h 455"/>
                <a:gd name="T88" fmla="*/ 3 w 286"/>
                <a:gd name="T89" fmla="*/ 107 h 455"/>
                <a:gd name="T90" fmla="*/ 0 w 286"/>
                <a:gd name="T91" fmla="*/ 117 h 4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6"/>
                <a:gd name="T139" fmla="*/ 0 h 455"/>
                <a:gd name="T140" fmla="*/ 286 w 286"/>
                <a:gd name="T141" fmla="*/ 455 h 4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6" h="455">
                  <a:moveTo>
                    <a:pt x="0" y="294"/>
                  </a:moveTo>
                  <a:lnTo>
                    <a:pt x="30" y="342"/>
                  </a:lnTo>
                  <a:lnTo>
                    <a:pt x="71" y="323"/>
                  </a:lnTo>
                  <a:lnTo>
                    <a:pt x="86" y="342"/>
                  </a:lnTo>
                  <a:lnTo>
                    <a:pt x="115" y="367"/>
                  </a:lnTo>
                  <a:lnTo>
                    <a:pt x="130" y="411"/>
                  </a:lnTo>
                  <a:lnTo>
                    <a:pt x="190" y="394"/>
                  </a:lnTo>
                  <a:lnTo>
                    <a:pt x="201" y="411"/>
                  </a:lnTo>
                  <a:lnTo>
                    <a:pt x="201" y="438"/>
                  </a:lnTo>
                  <a:lnTo>
                    <a:pt x="213" y="455"/>
                  </a:lnTo>
                  <a:lnTo>
                    <a:pt x="213" y="367"/>
                  </a:lnTo>
                  <a:lnTo>
                    <a:pt x="201" y="323"/>
                  </a:lnTo>
                  <a:lnTo>
                    <a:pt x="230" y="323"/>
                  </a:lnTo>
                  <a:lnTo>
                    <a:pt x="213" y="311"/>
                  </a:lnTo>
                  <a:lnTo>
                    <a:pt x="213" y="294"/>
                  </a:lnTo>
                  <a:lnTo>
                    <a:pt x="272" y="283"/>
                  </a:lnTo>
                  <a:lnTo>
                    <a:pt x="286" y="294"/>
                  </a:lnTo>
                  <a:lnTo>
                    <a:pt x="257" y="256"/>
                  </a:lnTo>
                  <a:lnTo>
                    <a:pt x="272" y="256"/>
                  </a:lnTo>
                  <a:lnTo>
                    <a:pt x="257" y="212"/>
                  </a:lnTo>
                  <a:lnTo>
                    <a:pt x="272" y="171"/>
                  </a:lnTo>
                  <a:lnTo>
                    <a:pt x="230" y="171"/>
                  </a:lnTo>
                  <a:lnTo>
                    <a:pt x="213" y="156"/>
                  </a:lnTo>
                  <a:lnTo>
                    <a:pt x="169" y="139"/>
                  </a:lnTo>
                  <a:lnTo>
                    <a:pt x="157" y="139"/>
                  </a:lnTo>
                  <a:lnTo>
                    <a:pt x="157" y="127"/>
                  </a:lnTo>
                  <a:lnTo>
                    <a:pt x="142" y="83"/>
                  </a:lnTo>
                  <a:lnTo>
                    <a:pt x="157" y="39"/>
                  </a:lnTo>
                  <a:lnTo>
                    <a:pt x="169" y="27"/>
                  </a:lnTo>
                  <a:lnTo>
                    <a:pt x="190" y="12"/>
                  </a:lnTo>
                  <a:lnTo>
                    <a:pt x="190" y="0"/>
                  </a:lnTo>
                  <a:lnTo>
                    <a:pt x="130" y="39"/>
                  </a:lnTo>
                  <a:lnTo>
                    <a:pt x="115" y="39"/>
                  </a:lnTo>
                  <a:lnTo>
                    <a:pt x="86" y="39"/>
                  </a:lnTo>
                  <a:lnTo>
                    <a:pt x="86" y="83"/>
                  </a:lnTo>
                  <a:lnTo>
                    <a:pt x="59" y="112"/>
                  </a:lnTo>
                  <a:lnTo>
                    <a:pt x="59" y="127"/>
                  </a:lnTo>
                  <a:lnTo>
                    <a:pt x="42" y="112"/>
                  </a:lnTo>
                  <a:lnTo>
                    <a:pt x="42" y="127"/>
                  </a:lnTo>
                  <a:lnTo>
                    <a:pt x="30" y="139"/>
                  </a:lnTo>
                  <a:lnTo>
                    <a:pt x="30" y="156"/>
                  </a:lnTo>
                  <a:lnTo>
                    <a:pt x="30" y="223"/>
                  </a:lnTo>
                  <a:lnTo>
                    <a:pt x="42" y="242"/>
                  </a:lnTo>
                  <a:lnTo>
                    <a:pt x="30" y="267"/>
                  </a:lnTo>
                  <a:lnTo>
                    <a:pt x="15" y="267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73" name="Freeform 175"/>
            <p:cNvSpPr>
              <a:spLocks/>
            </p:cNvSpPr>
            <p:nvPr/>
          </p:nvSpPr>
          <p:spPr bwMode="auto">
            <a:xfrm>
              <a:off x="1399" y="2306"/>
              <a:ext cx="277" cy="281"/>
            </a:xfrm>
            <a:custGeom>
              <a:avLst/>
              <a:gdLst>
                <a:gd name="T0" fmla="*/ 43 w 319"/>
                <a:gd name="T1" fmla="*/ 42 h 299"/>
                <a:gd name="T2" fmla="*/ 42 w 319"/>
                <a:gd name="T3" fmla="*/ 42 h 299"/>
                <a:gd name="T4" fmla="*/ 39 w 319"/>
                <a:gd name="T5" fmla="*/ 42 h 299"/>
                <a:gd name="T6" fmla="*/ 39 w 319"/>
                <a:gd name="T7" fmla="*/ 30 h 299"/>
                <a:gd name="T8" fmla="*/ 36 w 319"/>
                <a:gd name="T9" fmla="*/ 24 h 299"/>
                <a:gd name="T10" fmla="*/ 32 w 319"/>
                <a:gd name="T11" fmla="*/ 18 h 299"/>
                <a:gd name="T12" fmla="*/ 36 w 319"/>
                <a:gd name="T13" fmla="*/ 18 h 299"/>
                <a:gd name="T14" fmla="*/ 30 w 319"/>
                <a:gd name="T15" fmla="*/ 18 h 299"/>
                <a:gd name="T16" fmla="*/ 26 w 319"/>
                <a:gd name="T17" fmla="*/ 24 h 299"/>
                <a:gd name="T18" fmla="*/ 22 w 319"/>
                <a:gd name="T19" fmla="*/ 18 h 299"/>
                <a:gd name="T20" fmla="*/ 16 w 319"/>
                <a:gd name="T21" fmla="*/ 18 h 299"/>
                <a:gd name="T22" fmla="*/ 16 w 319"/>
                <a:gd name="T23" fmla="*/ 11 h 299"/>
                <a:gd name="T24" fmla="*/ 12 w 319"/>
                <a:gd name="T25" fmla="*/ 8 h 299"/>
                <a:gd name="T26" fmla="*/ 10 w 319"/>
                <a:gd name="T27" fmla="*/ 0 h 299"/>
                <a:gd name="T28" fmla="*/ 10 w 319"/>
                <a:gd name="T29" fmla="*/ 8 h 299"/>
                <a:gd name="T30" fmla="*/ 7 w 319"/>
                <a:gd name="T31" fmla="*/ 11 h 299"/>
                <a:gd name="T32" fmla="*/ 7 w 319"/>
                <a:gd name="T33" fmla="*/ 30 h 299"/>
                <a:gd name="T34" fmla="*/ 3 w 319"/>
                <a:gd name="T35" fmla="*/ 36 h 299"/>
                <a:gd name="T36" fmla="*/ 3 w 319"/>
                <a:gd name="T37" fmla="*/ 24 h 299"/>
                <a:gd name="T38" fmla="*/ 7 w 319"/>
                <a:gd name="T39" fmla="*/ 18 h 299"/>
                <a:gd name="T40" fmla="*/ 3 w 319"/>
                <a:gd name="T41" fmla="*/ 8 h 299"/>
                <a:gd name="T42" fmla="*/ 3 w 319"/>
                <a:gd name="T43" fmla="*/ 11 h 299"/>
                <a:gd name="T44" fmla="*/ 0 w 319"/>
                <a:gd name="T45" fmla="*/ 30 h 299"/>
                <a:gd name="T46" fmla="*/ 3 w 319"/>
                <a:gd name="T47" fmla="*/ 49 h 299"/>
                <a:gd name="T48" fmla="*/ 3 w 319"/>
                <a:gd name="T49" fmla="*/ 53 h 299"/>
                <a:gd name="T50" fmla="*/ 3 w 319"/>
                <a:gd name="T51" fmla="*/ 53 h 299"/>
                <a:gd name="T52" fmla="*/ 10 w 319"/>
                <a:gd name="T53" fmla="*/ 59 h 299"/>
                <a:gd name="T54" fmla="*/ 12 w 319"/>
                <a:gd name="T55" fmla="*/ 67 h 299"/>
                <a:gd name="T56" fmla="*/ 18 w 319"/>
                <a:gd name="T57" fmla="*/ 67 h 299"/>
                <a:gd name="T58" fmla="*/ 16 w 319"/>
                <a:gd name="T59" fmla="*/ 84 h 299"/>
                <a:gd name="T60" fmla="*/ 18 w 319"/>
                <a:gd name="T61" fmla="*/ 101 h 299"/>
                <a:gd name="T62" fmla="*/ 16 w 319"/>
                <a:gd name="T63" fmla="*/ 101 h 299"/>
                <a:gd name="T64" fmla="*/ 20 w 319"/>
                <a:gd name="T65" fmla="*/ 118 h 299"/>
                <a:gd name="T66" fmla="*/ 20 w 319"/>
                <a:gd name="T67" fmla="*/ 125 h 299"/>
                <a:gd name="T68" fmla="*/ 23 w 319"/>
                <a:gd name="T69" fmla="*/ 125 h 299"/>
                <a:gd name="T70" fmla="*/ 30 w 319"/>
                <a:gd name="T71" fmla="*/ 114 h 299"/>
                <a:gd name="T72" fmla="*/ 27 w 319"/>
                <a:gd name="T73" fmla="*/ 107 h 299"/>
                <a:gd name="T74" fmla="*/ 27 w 319"/>
                <a:gd name="T75" fmla="*/ 97 h 299"/>
                <a:gd name="T76" fmla="*/ 26 w 319"/>
                <a:gd name="T77" fmla="*/ 88 h 299"/>
                <a:gd name="T78" fmla="*/ 32 w 319"/>
                <a:gd name="T79" fmla="*/ 97 h 299"/>
                <a:gd name="T80" fmla="*/ 39 w 319"/>
                <a:gd name="T81" fmla="*/ 84 h 299"/>
                <a:gd name="T82" fmla="*/ 39 w 319"/>
                <a:gd name="T83" fmla="*/ 76 h 299"/>
                <a:gd name="T84" fmla="*/ 37 w 319"/>
                <a:gd name="T85" fmla="*/ 71 h 299"/>
                <a:gd name="T86" fmla="*/ 39 w 319"/>
                <a:gd name="T87" fmla="*/ 59 h 299"/>
                <a:gd name="T88" fmla="*/ 42 w 319"/>
                <a:gd name="T89" fmla="*/ 59 h 299"/>
                <a:gd name="T90" fmla="*/ 39 w 319"/>
                <a:gd name="T91" fmla="*/ 53 h 299"/>
                <a:gd name="T92" fmla="*/ 39 w 319"/>
                <a:gd name="T93" fmla="*/ 49 h 299"/>
                <a:gd name="T94" fmla="*/ 43 w 319"/>
                <a:gd name="T95" fmla="*/ 42 h 2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9"/>
                <a:gd name="T145" fmla="*/ 0 h 299"/>
                <a:gd name="T146" fmla="*/ 319 w 319"/>
                <a:gd name="T147" fmla="*/ 299 h 2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9" h="299">
                  <a:moveTo>
                    <a:pt x="319" y="100"/>
                  </a:moveTo>
                  <a:lnTo>
                    <a:pt x="297" y="100"/>
                  </a:lnTo>
                  <a:lnTo>
                    <a:pt x="286" y="100"/>
                  </a:lnTo>
                  <a:lnTo>
                    <a:pt x="286" y="71"/>
                  </a:lnTo>
                  <a:lnTo>
                    <a:pt x="257" y="59"/>
                  </a:lnTo>
                  <a:lnTo>
                    <a:pt x="242" y="42"/>
                  </a:lnTo>
                  <a:lnTo>
                    <a:pt x="257" y="42"/>
                  </a:lnTo>
                  <a:lnTo>
                    <a:pt x="215" y="42"/>
                  </a:lnTo>
                  <a:lnTo>
                    <a:pt x="186" y="59"/>
                  </a:lnTo>
                  <a:lnTo>
                    <a:pt x="159" y="42"/>
                  </a:lnTo>
                  <a:lnTo>
                    <a:pt x="115" y="42"/>
                  </a:lnTo>
                  <a:lnTo>
                    <a:pt x="115" y="27"/>
                  </a:lnTo>
                  <a:lnTo>
                    <a:pt x="86" y="15"/>
                  </a:lnTo>
                  <a:lnTo>
                    <a:pt x="71" y="0"/>
                  </a:lnTo>
                  <a:lnTo>
                    <a:pt x="71" y="15"/>
                  </a:lnTo>
                  <a:lnTo>
                    <a:pt x="46" y="27"/>
                  </a:lnTo>
                  <a:lnTo>
                    <a:pt x="46" y="71"/>
                  </a:lnTo>
                  <a:lnTo>
                    <a:pt x="27" y="86"/>
                  </a:lnTo>
                  <a:lnTo>
                    <a:pt x="27" y="59"/>
                  </a:lnTo>
                  <a:lnTo>
                    <a:pt x="46" y="42"/>
                  </a:lnTo>
                  <a:lnTo>
                    <a:pt x="27" y="15"/>
                  </a:lnTo>
                  <a:lnTo>
                    <a:pt x="15" y="27"/>
                  </a:lnTo>
                  <a:lnTo>
                    <a:pt x="0" y="71"/>
                  </a:lnTo>
                  <a:lnTo>
                    <a:pt x="15" y="115"/>
                  </a:lnTo>
                  <a:lnTo>
                    <a:pt x="15" y="127"/>
                  </a:lnTo>
                  <a:lnTo>
                    <a:pt x="27" y="127"/>
                  </a:lnTo>
                  <a:lnTo>
                    <a:pt x="71" y="142"/>
                  </a:lnTo>
                  <a:lnTo>
                    <a:pt x="86" y="159"/>
                  </a:lnTo>
                  <a:lnTo>
                    <a:pt x="130" y="159"/>
                  </a:lnTo>
                  <a:lnTo>
                    <a:pt x="115" y="200"/>
                  </a:lnTo>
                  <a:lnTo>
                    <a:pt x="130" y="242"/>
                  </a:lnTo>
                  <a:lnTo>
                    <a:pt x="115" y="242"/>
                  </a:lnTo>
                  <a:lnTo>
                    <a:pt x="142" y="282"/>
                  </a:lnTo>
                  <a:lnTo>
                    <a:pt x="142" y="299"/>
                  </a:lnTo>
                  <a:lnTo>
                    <a:pt x="171" y="299"/>
                  </a:lnTo>
                  <a:lnTo>
                    <a:pt x="215" y="271"/>
                  </a:lnTo>
                  <a:lnTo>
                    <a:pt x="198" y="255"/>
                  </a:lnTo>
                  <a:lnTo>
                    <a:pt x="198" y="230"/>
                  </a:lnTo>
                  <a:lnTo>
                    <a:pt x="186" y="211"/>
                  </a:lnTo>
                  <a:lnTo>
                    <a:pt x="230" y="230"/>
                  </a:lnTo>
                  <a:lnTo>
                    <a:pt x="286" y="200"/>
                  </a:lnTo>
                  <a:lnTo>
                    <a:pt x="286" y="182"/>
                  </a:lnTo>
                  <a:lnTo>
                    <a:pt x="271" y="171"/>
                  </a:lnTo>
                  <a:lnTo>
                    <a:pt x="286" y="142"/>
                  </a:lnTo>
                  <a:lnTo>
                    <a:pt x="297" y="142"/>
                  </a:lnTo>
                  <a:lnTo>
                    <a:pt x="286" y="127"/>
                  </a:lnTo>
                  <a:lnTo>
                    <a:pt x="286" y="115"/>
                  </a:lnTo>
                  <a:lnTo>
                    <a:pt x="319" y="10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74" name="Freeform 176"/>
            <p:cNvSpPr>
              <a:spLocks/>
            </p:cNvSpPr>
            <p:nvPr/>
          </p:nvSpPr>
          <p:spPr bwMode="auto">
            <a:xfrm>
              <a:off x="1786" y="2467"/>
              <a:ext cx="50" cy="94"/>
            </a:xfrm>
            <a:custGeom>
              <a:avLst/>
              <a:gdLst>
                <a:gd name="T0" fmla="*/ 5 w 60"/>
                <a:gd name="T1" fmla="*/ 17 h 100"/>
                <a:gd name="T2" fmla="*/ 0 w 60"/>
                <a:gd name="T3" fmla="*/ 0 h 100"/>
                <a:gd name="T4" fmla="*/ 0 w 60"/>
                <a:gd name="T5" fmla="*/ 12 h 100"/>
                <a:gd name="T6" fmla="*/ 0 w 60"/>
                <a:gd name="T7" fmla="*/ 24 h 100"/>
                <a:gd name="T8" fmla="*/ 0 w 60"/>
                <a:gd name="T9" fmla="*/ 42 h 100"/>
                <a:gd name="T10" fmla="*/ 3 w 60"/>
                <a:gd name="T11" fmla="*/ 42 h 100"/>
                <a:gd name="T12" fmla="*/ 5 w 60"/>
                <a:gd name="T13" fmla="*/ 17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100"/>
                <a:gd name="T23" fmla="*/ 60 w 60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100">
                  <a:moveTo>
                    <a:pt x="60" y="38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0" y="59"/>
                  </a:lnTo>
                  <a:lnTo>
                    <a:pt x="0" y="100"/>
                  </a:lnTo>
                  <a:lnTo>
                    <a:pt x="27" y="100"/>
                  </a:lnTo>
                  <a:lnTo>
                    <a:pt x="60" y="38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75" name="Freeform 177"/>
            <p:cNvSpPr>
              <a:spLocks/>
            </p:cNvSpPr>
            <p:nvPr/>
          </p:nvSpPr>
          <p:spPr bwMode="auto">
            <a:xfrm>
              <a:off x="1713" y="2467"/>
              <a:ext cx="73" cy="94"/>
            </a:xfrm>
            <a:custGeom>
              <a:avLst/>
              <a:gdLst>
                <a:gd name="T0" fmla="*/ 16 w 82"/>
                <a:gd name="T1" fmla="*/ 0 h 100"/>
                <a:gd name="T2" fmla="*/ 16 w 82"/>
                <a:gd name="T3" fmla="*/ 12 h 100"/>
                <a:gd name="T4" fmla="*/ 16 w 82"/>
                <a:gd name="T5" fmla="*/ 24 h 100"/>
                <a:gd name="T6" fmla="*/ 16 w 82"/>
                <a:gd name="T7" fmla="*/ 42 h 100"/>
                <a:gd name="T8" fmla="*/ 8 w 82"/>
                <a:gd name="T9" fmla="*/ 35 h 100"/>
                <a:gd name="T10" fmla="*/ 8 w 82"/>
                <a:gd name="T11" fmla="*/ 42 h 100"/>
                <a:gd name="T12" fmla="*/ 5 w 82"/>
                <a:gd name="T13" fmla="*/ 42 h 100"/>
                <a:gd name="T14" fmla="*/ 0 w 82"/>
                <a:gd name="T15" fmla="*/ 17 h 100"/>
                <a:gd name="T16" fmla="*/ 4 w 82"/>
                <a:gd name="T17" fmla="*/ 0 h 100"/>
                <a:gd name="T18" fmla="*/ 13 w 82"/>
                <a:gd name="T19" fmla="*/ 0 h 100"/>
                <a:gd name="T20" fmla="*/ 16 w 82"/>
                <a:gd name="T21" fmla="*/ 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100"/>
                <a:gd name="T35" fmla="*/ 82 w 82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100">
                  <a:moveTo>
                    <a:pt x="82" y="0"/>
                  </a:moveTo>
                  <a:lnTo>
                    <a:pt x="82" y="27"/>
                  </a:lnTo>
                  <a:lnTo>
                    <a:pt x="82" y="59"/>
                  </a:lnTo>
                  <a:lnTo>
                    <a:pt x="82" y="100"/>
                  </a:lnTo>
                  <a:lnTo>
                    <a:pt x="42" y="82"/>
                  </a:lnTo>
                  <a:lnTo>
                    <a:pt x="42" y="100"/>
                  </a:lnTo>
                  <a:lnTo>
                    <a:pt x="27" y="100"/>
                  </a:lnTo>
                  <a:lnTo>
                    <a:pt x="0" y="38"/>
                  </a:lnTo>
                  <a:lnTo>
                    <a:pt x="11" y="0"/>
                  </a:lnTo>
                  <a:lnTo>
                    <a:pt x="69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76" name="Freeform 178"/>
            <p:cNvSpPr>
              <a:spLocks/>
            </p:cNvSpPr>
            <p:nvPr/>
          </p:nvSpPr>
          <p:spPr bwMode="auto">
            <a:xfrm>
              <a:off x="1462" y="3052"/>
              <a:ext cx="249" cy="901"/>
            </a:xfrm>
            <a:custGeom>
              <a:avLst/>
              <a:gdLst>
                <a:gd name="T0" fmla="*/ 3 w 286"/>
                <a:gd name="T1" fmla="*/ 43 h 964"/>
                <a:gd name="T2" fmla="*/ 6 w 286"/>
                <a:gd name="T3" fmla="*/ 92 h 964"/>
                <a:gd name="T4" fmla="*/ 6 w 286"/>
                <a:gd name="T5" fmla="*/ 131 h 964"/>
                <a:gd name="T6" fmla="*/ 9 w 286"/>
                <a:gd name="T7" fmla="*/ 155 h 964"/>
                <a:gd name="T8" fmla="*/ 9 w 286"/>
                <a:gd name="T9" fmla="*/ 203 h 964"/>
                <a:gd name="T10" fmla="*/ 6 w 286"/>
                <a:gd name="T11" fmla="*/ 207 h 964"/>
                <a:gd name="T12" fmla="*/ 10 w 286"/>
                <a:gd name="T13" fmla="*/ 242 h 964"/>
                <a:gd name="T14" fmla="*/ 13 w 286"/>
                <a:gd name="T15" fmla="*/ 246 h 964"/>
                <a:gd name="T16" fmla="*/ 17 w 286"/>
                <a:gd name="T17" fmla="*/ 273 h 964"/>
                <a:gd name="T18" fmla="*/ 14 w 286"/>
                <a:gd name="T19" fmla="*/ 291 h 964"/>
                <a:gd name="T20" fmla="*/ 13 w 286"/>
                <a:gd name="T21" fmla="*/ 302 h 964"/>
                <a:gd name="T22" fmla="*/ 18 w 286"/>
                <a:gd name="T23" fmla="*/ 320 h 964"/>
                <a:gd name="T24" fmla="*/ 17 w 286"/>
                <a:gd name="T25" fmla="*/ 320 h 964"/>
                <a:gd name="T26" fmla="*/ 21 w 286"/>
                <a:gd name="T27" fmla="*/ 336 h 964"/>
                <a:gd name="T28" fmla="*/ 23 w 286"/>
                <a:gd name="T29" fmla="*/ 336 h 964"/>
                <a:gd name="T30" fmla="*/ 23 w 286"/>
                <a:gd name="T31" fmla="*/ 352 h 964"/>
                <a:gd name="T32" fmla="*/ 24 w 286"/>
                <a:gd name="T33" fmla="*/ 345 h 964"/>
                <a:gd name="T34" fmla="*/ 24 w 286"/>
                <a:gd name="T35" fmla="*/ 352 h 964"/>
                <a:gd name="T36" fmla="*/ 27 w 286"/>
                <a:gd name="T37" fmla="*/ 364 h 964"/>
                <a:gd name="T38" fmla="*/ 38 w 286"/>
                <a:gd name="T39" fmla="*/ 375 h 964"/>
                <a:gd name="T40" fmla="*/ 42 w 286"/>
                <a:gd name="T41" fmla="*/ 364 h 964"/>
                <a:gd name="T42" fmla="*/ 32 w 286"/>
                <a:gd name="T43" fmla="*/ 356 h 964"/>
                <a:gd name="T44" fmla="*/ 27 w 286"/>
                <a:gd name="T45" fmla="*/ 341 h 964"/>
                <a:gd name="T46" fmla="*/ 24 w 286"/>
                <a:gd name="T47" fmla="*/ 302 h 964"/>
                <a:gd name="T48" fmla="*/ 23 w 286"/>
                <a:gd name="T49" fmla="*/ 287 h 964"/>
                <a:gd name="T50" fmla="*/ 18 w 286"/>
                <a:gd name="T51" fmla="*/ 263 h 964"/>
                <a:gd name="T52" fmla="*/ 17 w 286"/>
                <a:gd name="T53" fmla="*/ 246 h 964"/>
                <a:gd name="T54" fmla="*/ 13 w 286"/>
                <a:gd name="T55" fmla="*/ 203 h 964"/>
                <a:gd name="T56" fmla="*/ 13 w 286"/>
                <a:gd name="T57" fmla="*/ 188 h 964"/>
                <a:gd name="T58" fmla="*/ 10 w 286"/>
                <a:gd name="T59" fmla="*/ 144 h 964"/>
                <a:gd name="T60" fmla="*/ 13 w 286"/>
                <a:gd name="T61" fmla="*/ 92 h 964"/>
                <a:gd name="T62" fmla="*/ 14 w 286"/>
                <a:gd name="T63" fmla="*/ 64 h 964"/>
                <a:gd name="T64" fmla="*/ 13 w 286"/>
                <a:gd name="T65" fmla="*/ 54 h 964"/>
                <a:gd name="T66" fmla="*/ 9 w 286"/>
                <a:gd name="T67" fmla="*/ 16 h 964"/>
                <a:gd name="T68" fmla="*/ 0 w 286"/>
                <a:gd name="T69" fmla="*/ 7 h 9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6"/>
                <a:gd name="T106" fmla="*/ 0 h 964"/>
                <a:gd name="T107" fmla="*/ 286 w 286"/>
                <a:gd name="T108" fmla="*/ 964 h 9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6" h="964">
                  <a:moveTo>
                    <a:pt x="0" y="11"/>
                  </a:moveTo>
                  <a:lnTo>
                    <a:pt x="27" y="111"/>
                  </a:lnTo>
                  <a:lnTo>
                    <a:pt x="27" y="138"/>
                  </a:lnTo>
                  <a:lnTo>
                    <a:pt x="42" y="238"/>
                  </a:lnTo>
                  <a:lnTo>
                    <a:pt x="27" y="311"/>
                  </a:lnTo>
                  <a:lnTo>
                    <a:pt x="42" y="338"/>
                  </a:lnTo>
                  <a:lnTo>
                    <a:pt x="27" y="349"/>
                  </a:lnTo>
                  <a:lnTo>
                    <a:pt x="59" y="397"/>
                  </a:lnTo>
                  <a:lnTo>
                    <a:pt x="59" y="438"/>
                  </a:lnTo>
                  <a:lnTo>
                    <a:pt x="59" y="522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71" y="593"/>
                  </a:lnTo>
                  <a:lnTo>
                    <a:pt x="71" y="622"/>
                  </a:lnTo>
                  <a:lnTo>
                    <a:pt x="86" y="653"/>
                  </a:lnTo>
                  <a:lnTo>
                    <a:pt x="86" y="633"/>
                  </a:lnTo>
                  <a:lnTo>
                    <a:pt x="98" y="653"/>
                  </a:lnTo>
                  <a:lnTo>
                    <a:pt x="115" y="704"/>
                  </a:lnTo>
                  <a:lnTo>
                    <a:pt x="86" y="704"/>
                  </a:lnTo>
                  <a:lnTo>
                    <a:pt x="98" y="752"/>
                  </a:lnTo>
                  <a:lnTo>
                    <a:pt x="98" y="766"/>
                  </a:lnTo>
                  <a:lnTo>
                    <a:pt x="86" y="781"/>
                  </a:lnTo>
                  <a:lnTo>
                    <a:pt x="126" y="781"/>
                  </a:lnTo>
                  <a:lnTo>
                    <a:pt x="126" y="822"/>
                  </a:lnTo>
                  <a:lnTo>
                    <a:pt x="115" y="804"/>
                  </a:lnTo>
                  <a:lnTo>
                    <a:pt x="115" y="822"/>
                  </a:lnTo>
                  <a:lnTo>
                    <a:pt x="126" y="866"/>
                  </a:lnTo>
                  <a:lnTo>
                    <a:pt x="142" y="866"/>
                  </a:lnTo>
                  <a:lnTo>
                    <a:pt x="142" y="877"/>
                  </a:lnTo>
                  <a:lnTo>
                    <a:pt x="157" y="866"/>
                  </a:lnTo>
                  <a:lnTo>
                    <a:pt x="157" y="877"/>
                  </a:lnTo>
                  <a:lnTo>
                    <a:pt x="157" y="904"/>
                  </a:lnTo>
                  <a:lnTo>
                    <a:pt x="169" y="904"/>
                  </a:lnTo>
                  <a:lnTo>
                    <a:pt x="169" y="893"/>
                  </a:lnTo>
                  <a:lnTo>
                    <a:pt x="186" y="904"/>
                  </a:lnTo>
                  <a:lnTo>
                    <a:pt x="169" y="904"/>
                  </a:lnTo>
                  <a:lnTo>
                    <a:pt x="169" y="918"/>
                  </a:lnTo>
                  <a:lnTo>
                    <a:pt x="186" y="937"/>
                  </a:lnTo>
                  <a:lnTo>
                    <a:pt x="186" y="918"/>
                  </a:lnTo>
                  <a:lnTo>
                    <a:pt x="269" y="964"/>
                  </a:lnTo>
                  <a:lnTo>
                    <a:pt x="269" y="937"/>
                  </a:lnTo>
                  <a:lnTo>
                    <a:pt x="286" y="937"/>
                  </a:lnTo>
                  <a:lnTo>
                    <a:pt x="286" y="918"/>
                  </a:lnTo>
                  <a:lnTo>
                    <a:pt x="224" y="918"/>
                  </a:lnTo>
                  <a:lnTo>
                    <a:pt x="198" y="877"/>
                  </a:lnTo>
                  <a:lnTo>
                    <a:pt x="186" y="877"/>
                  </a:lnTo>
                  <a:lnTo>
                    <a:pt x="169" y="866"/>
                  </a:lnTo>
                  <a:lnTo>
                    <a:pt x="169" y="781"/>
                  </a:lnTo>
                  <a:lnTo>
                    <a:pt x="157" y="722"/>
                  </a:lnTo>
                  <a:lnTo>
                    <a:pt x="157" y="737"/>
                  </a:lnTo>
                  <a:lnTo>
                    <a:pt x="142" y="722"/>
                  </a:lnTo>
                  <a:lnTo>
                    <a:pt x="126" y="681"/>
                  </a:lnTo>
                  <a:lnTo>
                    <a:pt x="126" y="653"/>
                  </a:lnTo>
                  <a:lnTo>
                    <a:pt x="115" y="633"/>
                  </a:lnTo>
                  <a:lnTo>
                    <a:pt x="115" y="566"/>
                  </a:lnTo>
                  <a:lnTo>
                    <a:pt x="86" y="522"/>
                  </a:lnTo>
                  <a:lnTo>
                    <a:pt x="98" y="493"/>
                  </a:lnTo>
                  <a:lnTo>
                    <a:pt x="86" y="482"/>
                  </a:lnTo>
                  <a:lnTo>
                    <a:pt x="98" y="438"/>
                  </a:lnTo>
                  <a:lnTo>
                    <a:pt x="71" y="370"/>
                  </a:lnTo>
                  <a:lnTo>
                    <a:pt x="71" y="282"/>
                  </a:lnTo>
                  <a:lnTo>
                    <a:pt x="86" y="238"/>
                  </a:lnTo>
                  <a:lnTo>
                    <a:pt x="71" y="182"/>
                  </a:lnTo>
                  <a:lnTo>
                    <a:pt x="98" y="167"/>
                  </a:lnTo>
                  <a:lnTo>
                    <a:pt x="98" y="138"/>
                  </a:lnTo>
                  <a:lnTo>
                    <a:pt x="86" y="138"/>
                  </a:lnTo>
                  <a:lnTo>
                    <a:pt x="59" y="67"/>
                  </a:lnTo>
                  <a:lnTo>
                    <a:pt x="59" y="38"/>
                  </a:lnTo>
                  <a:lnTo>
                    <a:pt x="27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77" name="Freeform 179"/>
            <p:cNvSpPr>
              <a:spLocks/>
            </p:cNvSpPr>
            <p:nvPr/>
          </p:nvSpPr>
          <p:spPr bwMode="auto">
            <a:xfrm>
              <a:off x="1476" y="2852"/>
              <a:ext cx="261" cy="331"/>
            </a:xfrm>
            <a:custGeom>
              <a:avLst/>
              <a:gdLst>
                <a:gd name="T0" fmla="*/ 0 w 300"/>
                <a:gd name="T1" fmla="*/ 12 h 355"/>
                <a:gd name="T2" fmla="*/ 3 w 300"/>
                <a:gd name="T3" fmla="*/ 27 h 355"/>
                <a:gd name="T4" fmla="*/ 3 w 300"/>
                <a:gd name="T5" fmla="*/ 63 h 355"/>
                <a:gd name="T6" fmla="*/ 3 w 300"/>
                <a:gd name="T7" fmla="*/ 68 h 355"/>
                <a:gd name="T8" fmla="*/ 3 w 300"/>
                <a:gd name="T9" fmla="*/ 80 h 355"/>
                <a:gd name="T10" fmla="*/ 6 w 300"/>
                <a:gd name="T11" fmla="*/ 96 h 355"/>
                <a:gd name="T12" fmla="*/ 6 w 300"/>
                <a:gd name="T13" fmla="*/ 106 h 355"/>
                <a:gd name="T14" fmla="*/ 10 w 300"/>
                <a:gd name="T15" fmla="*/ 133 h 355"/>
                <a:gd name="T16" fmla="*/ 12 w 300"/>
                <a:gd name="T17" fmla="*/ 133 h 355"/>
                <a:gd name="T18" fmla="*/ 16 w 300"/>
                <a:gd name="T19" fmla="*/ 122 h 355"/>
                <a:gd name="T20" fmla="*/ 22 w 300"/>
                <a:gd name="T21" fmla="*/ 129 h 355"/>
                <a:gd name="T22" fmla="*/ 25 w 300"/>
                <a:gd name="T23" fmla="*/ 129 h 355"/>
                <a:gd name="T24" fmla="*/ 28 w 300"/>
                <a:gd name="T25" fmla="*/ 102 h 355"/>
                <a:gd name="T26" fmla="*/ 37 w 300"/>
                <a:gd name="T27" fmla="*/ 96 h 355"/>
                <a:gd name="T28" fmla="*/ 40 w 300"/>
                <a:gd name="T29" fmla="*/ 106 h 355"/>
                <a:gd name="T30" fmla="*/ 43 w 300"/>
                <a:gd name="T31" fmla="*/ 85 h 355"/>
                <a:gd name="T32" fmla="*/ 37 w 300"/>
                <a:gd name="T33" fmla="*/ 74 h 355"/>
                <a:gd name="T34" fmla="*/ 37 w 300"/>
                <a:gd name="T35" fmla="*/ 68 h 355"/>
                <a:gd name="T36" fmla="*/ 32 w 300"/>
                <a:gd name="T37" fmla="*/ 63 h 355"/>
                <a:gd name="T38" fmla="*/ 32 w 300"/>
                <a:gd name="T39" fmla="*/ 59 h 355"/>
                <a:gd name="T40" fmla="*/ 32 w 300"/>
                <a:gd name="T41" fmla="*/ 54 h 355"/>
                <a:gd name="T42" fmla="*/ 30 w 300"/>
                <a:gd name="T43" fmla="*/ 44 h 355"/>
                <a:gd name="T44" fmla="*/ 16 w 300"/>
                <a:gd name="T45" fmla="*/ 27 h 355"/>
                <a:gd name="T46" fmla="*/ 14 w 300"/>
                <a:gd name="T47" fmla="*/ 17 h 355"/>
                <a:gd name="T48" fmla="*/ 14 w 300"/>
                <a:gd name="T49" fmla="*/ 0 h 355"/>
                <a:gd name="T50" fmla="*/ 8 w 300"/>
                <a:gd name="T51" fmla="*/ 0 h 355"/>
                <a:gd name="T52" fmla="*/ 3 w 300"/>
                <a:gd name="T53" fmla="*/ 17 h 355"/>
                <a:gd name="T54" fmla="*/ 0 w 300"/>
                <a:gd name="T55" fmla="*/ 12 h 35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0"/>
                <a:gd name="T85" fmla="*/ 0 h 355"/>
                <a:gd name="T86" fmla="*/ 300 w 300"/>
                <a:gd name="T87" fmla="*/ 355 h 35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0" h="355">
                  <a:moveTo>
                    <a:pt x="0" y="30"/>
                  </a:moveTo>
                  <a:lnTo>
                    <a:pt x="12" y="71"/>
                  </a:lnTo>
                  <a:lnTo>
                    <a:pt x="12" y="171"/>
                  </a:lnTo>
                  <a:lnTo>
                    <a:pt x="27" y="182"/>
                  </a:lnTo>
                  <a:lnTo>
                    <a:pt x="12" y="215"/>
                  </a:lnTo>
                  <a:lnTo>
                    <a:pt x="42" y="255"/>
                  </a:lnTo>
                  <a:lnTo>
                    <a:pt x="42" y="282"/>
                  </a:lnTo>
                  <a:lnTo>
                    <a:pt x="71" y="355"/>
                  </a:lnTo>
                  <a:lnTo>
                    <a:pt x="83" y="355"/>
                  </a:lnTo>
                  <a:lnTo>
                    <a:pt x="111" y="326"/>
                  </a:lnTo>
                  <a:lnTo>
                    <a:pt x="156" y="341"/>
                  </a:lnTo>
                  <a:lnTo>
                    <a:pt x="183" y="341"/>
                  </a:lnTo>
                  <a:lnTo>
                    <a:pt x="200" y="270"/>
                  </a:lnTo>
                  <a:lnTo>
                    <a:pt x="271" y="255"/>
                  </a:lnTo>
                  <a:lnTo>
                    <a:pt x="282" y="282"/>
                  </a:lnTo>
                  <a:lnTo>
                    <a:pt x="300" y="226"/>
                  </a:lnTo>
                  <a:lnTo>
                    <a:pt x="271" y="197"/>
                  </a:lnTo>
                  <a:lnTo>
                    <a:pt x="271" y="182"/>
                  </a:lnTo>
                  <a:lnTo>
                    <a:pt x="231" y="171"/>
                  </a:lnTo>
                  <a:lnTo>
                    <a:pt x="231" y="159"/>
                  </a:lnTo>
                  <a:lnTo>
                    <a:pt x="231" y="142"/>
                  </a:lnTo>
                  <a:lnTo>
                    <a:pt x="211" y="115"/>
                  </a:lnTo>
                  <a:lnTo>
                    <a:pt x="111" y="71"/>
                  </a:lnTo>
                  <a:lnTo>
                    <a:pt x="100" y="42"/>
                  </a:lnTo>
                  <a:lnTo>
                    <a:pt x="100" y="0"/>
                  </a:lnTo>
                  <a:lnTo>
                    <a:pt x="56" y="0"/>
                  </a:lnTo>
                  <a:lnTo>
                    <a:pt x="27" y="4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78" name="Freeform 180"/>
            <p:cNvSpPr>
              <a:spLocks/>
            </p:cNvSpPr>
            <p:nvPr/>
          </p:nvSpPr>
          <p:spPr bwMode="auto">
            <a:xfrm>
              <a:off x="1636" y="3091"/>
              <a:ext cx="174" cy="215"/>
            </a:xfrm>
            <a:custGeom>
              <a:avLst/>
              <a:gdLst>
                <a:gd name="T0" fmla="*/ 29 w 200"/>
                <a:gd name="T1" fmla="*/ 66 h 230"/>
                <a:gd name="T2" fmla="*/ 29 w 200"/>
                <a:gd name="T3" fmla="*/ 77 h 230"/>
                <a:gd name="T4" fmla="*/ 27 w 200"/>
                <a:gd name="T5" fmla="*/ 90 h 230"/>
                <a:gd name="T6" fmla="*/ 24 w 200"/>
                <a:gd name="T7" fmla="*/ 90 h 230"/>
                <a:gd name="T8" fmla="*/ 17 w 200"/>
                <a:gd name="T9" fmla="*/ 81 h 230"/>
                <a:gd name="T10" fmla="*/ 19 w 200"/>
                <a:gd name="T11" fmla="*/ 72 h 230"/>
                <a:gd name="T12" fmla="*/ 19 w 200"/>
                <a:gd name="T13" fmla="*/ 61 h 230"/>
                <a:gd name="T14" fmla="*/ 13 w 200"/>
                <a:gd name="T15" fmla="*/ 55 h 230"/>
                <a:gd name="T16" fmla="*/ 9 w 200"/>
                <a:gd name="T17" fmla="*/ 50 h 230"/>
                <a:gd name="T18" fmla="*/ 0 w 200"/>
                <a:gd name="T19" fmla="*/ 34 h 230"/>
                <a:gd name="T20" fmla="*/ 3 w 200"/>
                <a:gd name="T21" fmla="*/ 7 h 230"/>
                <a:gd name="T22" fmla="*/ 13 w 200"/>
                <a:gd name="T23" fmla="*/ 0 h 230"/>
                <a:gd name="T24" fmla="*/ 15 w 200"/>
                <a:gd name="T25" fmla="*/ 11 h 230"/>
                <a:gd name="T26" fmla="*/ 17 w 200"/>
                <a:gd name="T27" fmla="*/ 28 h 230"/>
                <a:gd name="T28" fmla="*/ 23 w 200"/>
                <a:gd name="T29" fmla="*/ 34 h 230"/>
                <a:gd name="T30" fmla="*/ 24 w 200"/>
                <a:gd name="T31" fmla="*/ 34 h 230"/>
                <a:gd name="T32" fmla="*/ 24 w 200"/>
                <a:gd name="T33" fmla="*/ 50 h 230"/>
                <a:gd name="T34" fmla="*/ 29 w 200"/>
                <a:gd name="T35" fmla="*/ 50 h 230"/>
                <a:gd name="T36" fmla="*/ 29 w 200"/>
                <a:gd name="T37" fmla="*/ 66 h 2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0"/>
                <a:gd name="T58" fmla="*/ 0 h 230"/>
                <a:gd name="T59" fmla="*/ 200 w 200"/>
                <a:gd name="T60" fmla="*/ 230 h 2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0" h="230">
                  <a:moveTo>
                    <a:pt x="200" y="169"/>
                  </a:moveTo>
                  <a:lnTo>
                    <a:pt x="200" y="198"/>
                  </a:lnTo>
                  <a:lnTo>
                    <a:pt x="187" y="230"/>
                  </a:lnTo>
                  <a:lnTo>
                    <a:pt x="171" y="230"/>
                  </a:lnTo>
                  <a:lnTo>
                    <a:pt x="116" y="209"/>
                  </a:lnTo>
                  <a:lnTo>
                    <a:pt x="131" y="186"/>
                  </a:lnTo>
                  <a:lnTo>
                    <a:pt x="131" y="157"/>
                  </a:lnTo>
                  <a:lnTo>
                    <a:pt x="87" y="142"/>
                  </a:lnTo>
                  <a:lnTo>
                    <a:pt x="60" y="127"/>
                  </a:lnTo>
                  <a:lnTo>
                    <a:pt x="0" y="86"/>
                  </a:lnTo>
                  <a:lnTo>
                    <a:pt x="16" y="15"/>
                  </a:lnTo>
                  <a:lnTo>
                    <a:pt x="87" y="0"/>
                  </a:lnTo>
                  <a:lnTo>
                    <a:pt x="100" y="27"/>
                  </a:lnTo>
                  <a:lnTo>
                    <a:pt x="116" y="71"/>
                  </a:lnTo>
                  <a:lnTo>
                    <a:pt x="160" y="86"/>
                  </a:lnTo>
                  <a:lnTo>
                    <a:pt x="171" y="86"/>
                  </a:lnTo>
                  <a:lnTo>
                    <a:pt x="171" y="127"/>
                  </a:lnTo>
                  <a:lnTo>
                    <a:pt x="200" y="127"/>
                  </a:lnTo>
                  <a:lnTo>
                    <a:pt x="200" y="16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79" name="Freeform 181"/>
            <p:cNvSpPr>
              <a:spLocks/>
            </p:cNvSpPr>
            <p:nvPr/>
          </p:nvSpPr>
          <p:spPr bwMode="auto">
            <a:xfrm>
              <a:off x="1524" y="3159"/>
              <a:ext cx="312" cy="753"/>
            </a:xfrm>
            <a:custGeom>
              <a:avLst/>
              <a:gdLst>
                <a:gd name="T0" fmla="*/ 48 w 359"/>
                <a:gd name="T1" fmla="*/ 60 h 807"/>
                <a:gd name="T2" fmla="*/ 48 w 359"/>
                <a:gd name="T3" fmla="*/ 37 h 807"/>
                <a:gd name="T4" fmla="*/ 46 w 359"/>
                <a:gd name="T5" fmla="*/ 49 h 807"/>
                <a:gd name="T6" fmla="*/ 42 w 359"/>
                <a:gd name="T7" fmla="*/ 60 h 807"/>
                <a:gd name="T8" fmla="*/ 37 w 359"/>
                <a:gd name="T9" fmla="*/ 44 h 807"/>
                <a:gd name="T10" fmla="*/ 30 w 359"/>
                <a:gd name="T11" fmla="*/ 27 h 807"/>
                <a:gd name="T12" fmla="*/ 18 w 359"/>
                <a:gd name="T13" fmla="*/ 7 h 807"/>
                <a:gd name="T14" fmla="*/ 8 w 359"/>
                <a:gd name="T15" fmla="*/ 0 h 807"/>
                <a:gd name="T16" fmla="*/ 3 w 359"/>
                <a:gd name="T17" fmla="*/ 21 h 807"/>
                <a:gd name="T18" fmla="*/ 3 w 359"/>
                <a:gd name="T19" fmla="*/ 49 h 807"/>
                <a:gd name="T20" fmla="*/ 0 w 359"/>
                <a:gd name="T21" fmla="*/ 98 h 807"/>
                <a:gd name="T22" fmla="*/ 3 w 359"/>
                <a:gd name="T23" fmla="*/ 141 h 807"/>
                <a:gd name="T24" fmla="*/ 3 w 359"/>
                <a:gd name="T25" fmla="*/ 155 h 807"/>
                <a:gd name="T26" fmla="*/ 6 w 359"/>
                <a:gd name="T27" fmla="*/ 199 h 807"/>
                <a:gd name="T28" fmla="*/ 8 w 359"/>
                <a:gd name="T29" fmla="*/ 216 h 807"/>
                <a:gd name="T30" fmla="*/ 12 w 359"/>
                <a:gd name="T31" fmla="*/ 237 h 807"/>
                <a:gd name="T32" fmla="*/ 14 w 359"/>
                <a:gd name="T33" fmla="*/ 254 h 807"/>
                <a:gd name="T34" fmla="*/ 16 w 359"/>
                <a:gd name="T35" fmla="*/ 290 h 807"/>
                <a:gd name="T36" fmla="*/ 21 w 359"/>
                <a:gd name="T37" fmla="*/ 306 h 807"/>
                <a:gd name="T38" fmla="*/ 33 w 359"/>
                <a:gd name="T39" fmla="*/ 306 h 807"/>
                <a:gd name="T40" fmla="*/ 28 w 359"/>
                <a:gd name="T41" fmla="*/ 290 h 807"/>
                <a:gd name="T42" fmla="*/ 30 w 359"/>
                <a:gd name="T43" fmla="*/ 276 h 807"/>
                <a:gd name="T44" fmla="*/ 32 w 359"/>
                <a:gd name="T45" fmla="*/ 258 h 807"/>
                <a:gd name="T46" fmla="*/ 26 w 359"/>
                <a:gd name="T47" fmla="*/ 254 h 807"/>
                <a:gd name="T48" fmla="*/ 26 w 359"/>
                <a:gd name="T49" fmla="*/ 237 h 807"/>
                <a:gd name="T50" fmla="*/ 30 w 359"/>
                <a:gd name="T51" fmla="*/ 232 h 807"/>
                <a:gd name="T52" fmla="*/ 32 w 359"/>
                <a:gd name="T53" fmla="*/ 216 h 807"/>
                <a:gd name="T54" fmla="*/ 30 w 359"/>
                <a:gd name="T55" fmla="*/ 211 h 807"/>
                <a:gd name="T56" fmla="*/ 33 w 359"/>
                <a:gd name="T57" fmla="*/ 216 h 807"/>
                <a:gd name="T58" fmla="*/ 32 w 359"/>
                <a:gd name="T59" fmla="*/ 205 h 807"/>
                <a:gd name="T60" fmla="*/ 28 w 359"/>
                <a:gd name="T61" fmla="*/ 205 h 807"/>
                <a:gd name="T62" fmla="*/ 30 w 359"/>
                <a:gd name="T63" fmla="*/ 199 h 807"/>
                <a:gd name="T64" fmla="*/ 33 w 359"/>
                <a:gd name="T65" fmla="*/ 178 h 807"/>
                <a:gd name="T66" fmla="*/ 46 w 359"/>
                <a:gd name="T67" fmla="*/ 167 h 807"/>
                <a:gd name="T68" fmla="*/ 48 w 359"/>
                <a:gd name="T69" fmla="*/ 151 h 807"/>
                <a:gd name="T70" fmla="*/ 46 w 359"/>
                <a:gd name="T71" fmla="*/ 141 h 807"/>
                <a:gd name="T72" fmla="*/ 40 w 359"/>
                <a:gd name="T73" fmla="*/ 123 h 8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9"/>
                <a:gd name="T112" fmla="*/ 0 h 807"/>
                <a:gd name="T113" fmla="*/ 359 w 359"/>
                <a:gd name="T114" fmla="*/ 807 h 8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9" h="807">
                  <a:moveTo>
                    <a:pt x="286" y="227"/>
                  </a:moveTo>
                  <a:lnTo>
                    <a:pt x="345" y="159"/>
                  </a:lnTo>
                  <a:lnTo>
                    <a:pt x="359" y="138"/>
                  </a:lnTo>
                  <a:lnTo>
                    <a:pt x="345" y="98"/>
                  </a:lnTo>
                  <a:lnTo>
                    <a:pt x="326" y="98"/>
                  </a:lnTo>
                  <a:lnTo>
                    <a:pt x="326" y="127"/>
                  </a:lnTo>
                  <a:lnTo>
                    <a:pt x="315" y="159"/>
                  </a:lnTo>
                  <a:lnTo>
                    <a:pt x="297" y="159"/>
                  </a:lnTo>
                  <a:lnTo>
                    <a:pt x="242" y="138"/>
                  </a:lnTo>
                  <a:lnTo>
                    <a:pt x="259" y="115"/>
                  </a:lnTo>
                  <a:lnTo>
                    <a:pt x="259" y="86"/>
                  </a:lnTo>
                  <a:lnTo>
                    <a:pt x="215" y="71"/>
                  </a:lnTo>
                  <a:lnTo>
                    <a:pt x="186" y="56"/>
                  </a:lnTo>
                  <a:lnTo>
                    <a:pt x="127" y="15"/>
                  </a:lnTo>
                  <a:lnTo>
                    <a:pt x="98" y="15"/>
                  </a:lnTo>
                  <a:lnTo>
                    <a:pt x="55" y="0"/>
                  </a:lnTo>
                  <a:lnTo>
                    <a:pt x="27" y="27"/>
                  </a:lnTo>
                  <a:lnTo>
                    <a:pt x="27" y="56"/>
                  </a:lnTo>
                  <a:lnTo>
                    <a:pt x="0" y="71"/>
                  </a:lnTo>
                  <a:lnTo>
                    <a:pt x="15" y="127"/>
                  </a:lnTo>
                  <a:lnTo>
                    <a:pt x="0" y="171"/>
                  </a:lnTo>
                  <a:lnTo>
                    <a:pt x="0" y="259"/>
                  </a:lnTo>
                  <a:lnTo>
                    <a:pt x="27" y="326"/>
                  </a:lnTo>
                  <a:lnTo>
                    <a:pt x="15" y="371"/>
                  </a:lnTo>
                  <a:lnTo>
                    <a:pt x="27" y="382"/>
                  </a:lnTo>
                  <a:lnTo>
                    <a:pt x="15" y="411"/>
                  </a:lnTo>
                  <a:lnTo>
                    <a:pt x="42" y="455"/>
                  </a:lnTo>
                  <a:lnTo>
                    <a:pt x="42" y="522"/>
                  </a:lnTo>
                  <a:lnTo>
                    <a:pt x="55" y="542"/>
                  </a:lnTo>
                  <a:lnTo>
                    <a:pt x="55" y="570"/>
                  </a:lnTo>
                  <a:lnTo>
                    <a:pt x="71" y="611"/>
                  </a:lnTo>
                  <a:lnTo>
                    <a:pt x="86" y="626"/>
                  </a:lnTo>
                  <a:lnTo>
                    <a:pt x="86" y="611"/>
                  </a:lnTo>
                  <a:lnTo>
                    <a:pt x="98" y="670"/>
                  </a:lnTo>
                  <a:lnTo>
                    <a:pt x="98" y="753"/>
                  </a:lnTo>
                  <a:lnTo>
                    <a:pt x="115" y="766"/>
                  </a:lnTo>
                  <a:lnTo>
                    <a:pt x="127" y="766"/>
                  </a:lnTo>
                  <a:lnTo>
                    <a:pt x="155" y="807"/>
                  </a:lnTo>
                  <a:lnTo>
                    <a:pt x="215" y="807"/>
                  </a:lnTo>
                  <a:lnTo>
                    <a:pt x="242" y="807"/>
                  </a:lnTo>
                  <a:lnTo>
                    <a:pt x="198" y="782"/>
                  </a:lnTo>
                  <a:lnTo>
                    <a:pt x="198" y="766"/>
                  </a:lnTo>
                  <a:lnTo>
                    <a:pt x="215" y="753"/>
                  </a:lnTo>
                  <a:lnTo>
                    <a:pt x="215" y="726"/>
                  </a:lnTo>
                  <a:lnTo>
                    <a:pt x="242" y="693"/>
                  </a:lnTo>
                  <a:lnTo>
                    <a:pt x="226" y="682"/>
                  </a:lnTo>
                  <a:lnTo>
                    <a:pt x="215" y="682"/>
                  </a:lnTo>
                  <a:lnTo>
                    <a:pt x="186" y="670"/>
                  </a:lnTo>
                  <a:lnTo>
                    <a:pt x="186" y="653"/>
                  </a:lnTo>
                  <a:lnTo>
                    <a:pt x="186" y="626"/>
                  </a:lnTo>
                  <a:lnTo>
                    <a:pt x="215" y="626"/>
                  </a:lnTo>
                  <a:lnTo>
                    <a:pt x="215" y="611"/>
                  </a:lnTo>
                  <a:lnTo>
                    <a:pt x="215" y="582"/>
                  </a:lnTo>
                  <a:lnTo>
                    <a:pt x="226" y="570"/>
                  </a:lnTo>
                  <a:lnTo>
                    <a:pt x="215" y="570"/>
                  </a:lnTo>
                  <a:lnTo>
                    <a:pt x="215" y="555"/>
                  </a:lnTo>
                  <a:lnTo>
                    <a:pt x="226" y="570"/>
                  </a:lnTo>
                  <a:lnTo>
                    <a:pt x="242" y="570"/>
                  </a:lnTo>
                  <a:lnTo>
                    <a:pt x="242" y="555"/>
                  </a:lnTo>
                  <a:lnTo>
                    <a:pt x="226" y="542"/>
                  </a:lnTo>
                  <a:lnTo>
                    <a:pt x="215" y="555"/>
                  </a:lnTo>
                  <a:lnTo>
                    <a:pt x="198" y="542"/>
                  </a:lnTo>
                  <a:lnTo>
                    <a:pt x="186" y="511"/>
                  </a:lnTo>
                  <a:lnTo>
                    <a:pt x="215" y="522"/>
                  </a:lnTo>
                  <a:lnTo>
                    <a:pt x="242" y="511"/>
                  </a:lnTo>
                  <a:lnTo>
                    <a:pt x="242" y="470"/>
                  </a:lnTo>
                  <a:lnTo>
                    <a:pt x="274" y="455"/>
                  </a:lnTo>
                  <a:lnTo>
                    <a:pt x="326" y="442"/>
                  </a:lnTo>
                  <a:lnTo>
                    <a:pt x="345" y="411"/>
                  </a:lnTo>
                  <a:lnTo>
                    <a:pt x="345" y="397"/>
                  </a:lnTo>
                  <a:lnTo>
                    <a:pt x="315" y="382"/>
                  </a:lnTo>
                  <a:lnTo>
                    <a:pt x="326" y="371"/>
                  </a:lnTo>
                  <a:lnTo>
                    <a:pt x="286" y="338"/>
                  </a:lnTo>
                  <a:lnTo>
                    <a:pt x="286" y="326"/>
                  </a:lnTo>
                  <a:lnTo>
                    <a:pt x="286" y="227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80" name="Freeform 182"/>
            <p:cNvSpPr>
              <a:spLocks/>
            </p:cNvSpPr>
            <p:nvPr/>
          </p:nvSpPr>
          <p:spPr bwMode="auto">
            <a:xfrm>
              <a:off x="1636" y="2400"/>
              <a:ext cx="101" cy="170"/>
            </a:xfrm>
            <a:custGeom>
              <a:avLst/>
              <a:gdLst>
                <a:gd name="T0" fmla="*/ 7 w 116"/>
                <a:gd name="T1" fmla="*/ 0 h 182"/>
                <a:gd name="T2" fmla="*/ 10 w 116"/>
                <a:gd name="T3" fmla="*/ 7 h 182"/>
                <a:gd name="T4" fmla="*/ 10 w 116"/>
                <a:gd name="T5" fmla="*/ 17 h 182"/>
                <a:gd name="T6" fmla="*/ 14 w 116"/>
                <a:gd name="T7" fmla="*/ 27 h 182"/>
                <a:gd name="T8" fmla="*/ 13 w 116"/>
                <a:gd name="T9" fmla="*/ 43 h 182"/>
                <a:gd name="T10" fmla="*/ 17 w 116"/>
                <a:gd name="T11" fmla="*/ 65 h 182"/>
                <a:gd name="T12" fmla="*/ 14 w 116"/>
                <a:gd name="T13" fmla="*/ 65 h 182"/>
                <a:gd name="T14" fmla="*/ 9 w 116"/>
                <a:gd name="T15" fmla="*/ 70 h 182"/>
                <a:gd name="T16" fmla="*/ 7 w 116"/>
                <a:gd name="T17" fmla="*/ 70 h 182"/>
                <a:gd name="T18" fmla="*/ 3 w 116"/>
                <a:gd name="T19" fmla="*/ 60 h 182"/>
                <a:gd name="T20" fmla="*/ 7 w 116"/>
                <a:gd name="T21" fmla="*/ 43 h 182"/>
                <a:gd name="T22" fmla="*/ 3 w 116"/>
                <a:gd name="T23" fmla="*/ 32 h 182"/>
                <a:gd name="T24" fmla="*/ 3 w 116"/>
                <a:gd name="T25" fmla="*/ 32 h 182"/>
                <a:gd name="T26" fmla="*/ 0 w 116"/>
                <a:gd name="T27" fmla="*/ 27 h 182"/>
                <a:gd name="T28" fmla="*/ 3 w 116"/>
                <a:gd name="T29" fmla="*/ 17 h 182"/>
                <a:gd name="T30" fmla="*/ 3 w 116"/>
                <a:gd name="T31" fmla="*/ 17 h 182"/>
                <a:gd name="T32" fmla="*/ 3 w 116"/>
                <a:gd name="T33" fmla="*/ 10 h 182"/>
                <a:gd name="T34" fmla="*/ 3 w 116"/>
                <a:gd name="T35" fmla="*/ 7 h 182"/>
                <a:gd name="T36" fmla="*/ 7 w 116"/>
                <a:gd name="T37" fmla="*/ 0 h 1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6"/>
                <a:gd name="T58" fmla="*/ 0 h 182"/>
                <a:gd name="T59" fmla="*/ 116 w 116"/>
                <a:gd name="T60" fmla="*/ 182 h 1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6" h="182">
                  <a:moveTo>
                    <a:pt x="47" y="0"/>
                  </a:moveTo>
                  <a:lnTo>
                    <a:pt x="71" y="15"/>
                  </a:lnTo>
                  <a:lnTo>
                    <a:pt x="71" y="42"/>
                  </a:lnTo>
                  <a:lnTo>
                    <a:pt x="98" y="71"/>
                  </a:lnTo>
                  <a:lnTo>
                    <a:pt x="87" y="109"/>
                  </a:lnTo>
                  <a:lnTo>
                    <a:pt x="116" y="169"/>
                  </a:lnTo>
                  <a:lnTo>
                    <a:pt x="98" y="169"/>
                  </a:lnTo>
                  <a:lnTo>
                    <a:pt x="60" y="182"/>
                  </a:lnTo>
                  <a:lnTo>
                    <a:pt x="47" y="182"/>
                  </a:lnTo>
                  <a:lnTo>
                    <a:pt x="27" y="153"/>
                  </a:lnTo>
                  <a:lnTo>
                    <a:pt x="47" y="109"/>
                  </a:lnTo>
                  <a:lnTo>
                    <a:pt x="27" y="82"/>
                  </a:lnTo>
                  <a:lnTo>
                    <a:pt x="16" y="82"/>
                  </a:lnTo>
                  <a:lnTo>
                    <a:pt x="0" y="71"/>
                  </a:lnTo>
                  <a:lnTo>
                    <a:pt x="16" y="42"/>
                  </a:lnTo>
                  <a:lnTo>
                    <a:pt x="27" y="42"/>
                  </a:lnTo>
                  <a:lnTo>
                    <a:pt x="16" y="27"/>
                  </a:lnTo>
                  <a:lnTo>
                    <a:pt x="16" y="1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81" name="Freeform 183"/>
            <p:cNvSpPr>
              <a:spLocks/>
            </p:cNvSpPr>
            <p:nvPr/>
          </p:nvSpPr>
          <p:spPr bwMode="auto">
            <a:xfrm>
              <a:off x="1863" y="3900"/>
              <a:ext cx="52" cy="45"/>
            </a:xfrm>
            <a:custGeom>
              <a:avLst/>
              <a:gdLst>
                <a:gd name="T0" fmla="*/ 0 w 59"/>
                <a:gd name="T1" fmla="*/ 0 h 46"/>
                <a:gd name="T2" fmla="*/ 4 w 59"/>
                <a:gd name="T3" fmla="*/ 32 h 46"/>
                <a:gd name="T4" fmla="*/ 4 w 59"/>
                <a:gd name="T5" fmla="*/ 0 h 46"/>
                <a:gd name="T6" fmla="*/ 0 w 59"/>
                <a:gd name="T7" fmla="*/ 0 h 46"/>
                <a:gd name="T8" fmla="*/ 4 w 59"/>
                <a:gd name="T9" fmla="*/ 0 h 46"/>
                <a:gd name="T10" fmla="*/ 7 w 59"/>
                <a:gd name="T11" fmla="*/ 0 h 46"/>
                <a:gd name="T12" fmla="*/ 10 w 59"/>
                <a:gd name="T13" fmla="*/ 0 h 46"/>
                <a:gd name="T14" fmla="*/ 4 w 59"/>
                <a:gd name="T15" fmla="*/ 32 h 46"/>
                <a:gd name="T16" fmla="*/ 0 w 59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46"/>
                <a:gd name="T29" fmla="*/ 59 w 59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46">
                  <a:moveTo>
                    <a:pt x="0" y="0"/>
                  </a:moveTo>
                  <a:lnTo>
                    <a:pt x="11" y="4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38" y="0"/>
                  </a:lnTo>
                  <a:lnTo>
                    <a:pt x="59" y="0"/>
                  </a:lnTo>
                  <a:lnTo>
                    <a:pt x="27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82" name="Freeform 184"/>
            <p:cNvSpPr>
              <a:spLocks/>
            </p:cNvSpPr>
            <p:nvPr/>
          </p:nvSpPr>
          <p:spPr bwMode="auto">
            <a:xfrm>
              <a:off x="1188" y="2030"/>
              <a:ext cx="211" cy="76"/>
            </a:xfrm>
            <a:custGeom>
              <a:avLst/>
              <a:gdLst>
                <a:gd name="T0" fmla="*/ 0 w 242"/>
                <a:gd name="T1" fmla="*/ 12 h 83"/>
                <a:gd name="T2" fmla="*/ 4 w 242"/>
                <a:gd name="T3" fmla="*/ 5 h 83"/>
                <a:gd name="T4" fmla="*/ 12 w 242"/>
                <a:gd name="T5" fmla="*/ 0 h 83"/>
                <a:gd name="T6" fmla="*/ 23 w 242"/>
                <a:gd name="T7" fmla="*/ 6 h 83"/>
                <a:gd name="T8" fmla="*/ 27 w 242"/>
                <a:gd name="T9" fmla="*/ 15 h 83"/>
                <a:gd name="T10" fmla="*/ 31 w 242"/>
                <a:gd name="T11" fmla="*/ 15 h 83"/>
                <a:gd name="T12" fmla="*/ 31 w 242"/>
                <a:gd name="T13" fmla="*/ 21 h 83"/>
                <a:gd name="T14" fmla="*/ 33 w 242"/>
                <a:gd name="T15" fmla="*/ 21 h 83"/>
                <a:gd name="T16" fmla="*/ 35 w 242"/>
                <a:gd name="T17" fmla="*/ 25 h 83"/>
                <a:gd name="T18" fmla="*/ 23 w 242"/>
                <a:gd name="T19" fmla="*/ 25 h 83"/>
                <a:gd name="T20" fmla="*/ 25 w 242"/>
                <a:gd name="T21" fmla="*/ 21 h 83"/>
                <a:gd name="T22" fmla="*/ 23 w 242"/>
                <a:gd name="T23" fmla="*/ 21 h 83"/>
                <a:gd name="T24" fmla="*/ 21 w 242"/>
                <a:gd name="T25" fmla="*/ 12 h 83"/>
                <a:gd name="T26" fmla="*/ 10 w 242"/>
                <a:gd name="T27" fmla="*/ 6 h 83"/>
                <a:gd name="T28" fmla="*/ 12 w 242"/>
                <a:gd name="T29" fmla="*/ 5 h 83"/>
                <a:gd name="T30" fmla="*/ 9 w 242"/>
                <a:gd name="T31" fmla="*/ 5 h 83"/>
                <a:gd name="T32" fmla="*/ 3 w 242"/>
                <a:gd name="T33" fmla="*/ 12 h 83"/>
                <a:gd name="T34" fmla="*/ 0 w 242"/>
                <a:gd name="T35" fmla="*/ 12 h 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2"/>
                <a:gd name="T55" fmla="*/ 0 h 83"/>
                <a:gd name="T56" fmla="*/ 242 w 242"/>
                <a:gd name="T57" fmla="*/ 83 h 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2" h="83">
                  <a:moveTo>
                    <a:pt x="0" y="39"/>
                  </a:moveTo>
                  <a:lnTo>
                    <a:pt x="31" y="12"/>
                  </a:lnTo>
                  <a:lnTo>
                    <a:pt x="82" y="0"/>
                  </a:lnTo>
                  <a:lnTo>
                    <a:pt x="157" y="23"/>
                  </a:lnTo>
                  <a:lnTo>
                    <a:pt x="186" y="50"/>
                  </a:lnTo>
                  <a:lnTo>
                    <a:pt x="213" y="50"/>
                  </a:lnTo>
                  <a:lnTo>
                    <a:pt x="213" y="69"/>
                  </a:lnTo>
                  <a:lnTo>
                    <a:pt x="228" y="69"/>
                  </a:lnTo>
                  <a:lnTo>
                    <a:pt x="242" y="83"/>
                  </a:lnTo>
                  <a:lnTo>
                    <a:pt x="157" y="83"/>
                  </a:lnTo>
                  <a:lnTo>
                    <a:pt x="169" y="69"/>
                  </a:lnTo>
                  <a:lnTo>
                    <a:pt x="157" y="69"/>
                  </a:lnTo>
                  <a:lnTo>
                    <a:pt x="142" y="39"/>
                  </a:lnTo>
                  <a:lnTo>
                    <a:pt x="71" y="23"/>
                  </a:lnTo>
                  <a:lnTo>
                    <a:pt x="82" y="12"/>
                  </a:lnTo>
                  <a:lnTo>
                    <a:pt x="57" y="12"/>
                  </a:lnTo>
                  <a:lnTo>
                    <a:pt x="11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83" name="Freeform 185"/>
            <p:cNvSpPr>
              <a:spLocks/>
            </p:cNvSpPr>
            <p:nvPr/>
          </p:nvSpPr>
          <p:spPr bwMode="auto">
            <a:xfrm>
              <a:off x="1775" y="1363"/>
              <a:ext cx="53" cy="43"/>
            </a:xfrm>
            <a:custGeom>
              <a:avLst/>
              <a:gdLst>
                <a:gd name="T0" fmla="*/ 0 w 59"/>
                <a:gd name="T1" fmla="*/ 0 h 46"/>
                <a:gd name="T2" fmla="*/ 6 w 59"/>
                <a:gd name="T3" fmla="*/ 0 h 46"/>
                <a:gd name="T4" fmla="*/ 13 w 59"/>
                <a:gd name="T5" fmla="*/ 19 h 46"/>
                <a:gd name="T6" fmla="*/ 6 w 59"/>
                <a:gd name="T7" fmla="*/ 19 h 46"/>
                <a:gd name="T8" fmla="*/ 0 w 59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6"/>
                <a:gd name="T17" fmla="*/ 59 w 5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6">
                  <a:moveTo>
                    <a:pt x="0" y="0"/>
                  </a:moveTo>
                  <a:lnTo>
                    <a:pt x="27" y="0"/>
                  </a:lnTo>
                  <a:lnTo>
                    <a:pt x="59" y="46"/>
                  </a:lnTo>
                  <a:lnTo>
                    <a:pt x="27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84" name="Freeform 186"/>
            <p:cNvSpPr>
              <a:spLocks/>
            </p:cNvSpPr>
            <p:nvPr/>
          </p:nvSpPr>
          <p:spPr bwMode="auto">
            <a:xfrm>
              <a:off x="1852" y="1325"/>
              <a:ext cx="120" cy="118"/>
            </a:xfrm>
            <a:custGeom>
              <a:avLst/>
              <a:gdLst>
                <a:gd name="T0" fmla="*/ 0 w 138"/>
                <a:gd name="T1" fmla="*/ 30 h 127"/>
                <a:gd name="T2" fmla="*/ 3 w 138"/>
                <a:gd name="T3" fmla="*/ 26 h 127"/>
                <a:gd name="T4" fmla="*/ 14 w 138"/>
                <a:gd name="T5" fmla="*/ 0 h 127"/>
                <a:gd name="T6" fmla="*/ 16 w 138"/>
                <a:gd name="T7" fmla="*/ 0 h 127"/>
                <a:gd name="T8" fmla="*/ 10 w 138"/>
                <a:gd name="T9" fmla="*/ 15 h 127"/>
                <a:gd name="T10" fmla="*/ 14 w 138"/>
                <a:gd name="T11" fmla="*/ 10 h 127"/>
                <a:gd name="T12" fmla="*/ 14 w 138"/>
                <a:gd name="T13" fmla="*/ 15 h 127"/>
                <a:gd name="T14" fmla="*/ 14 w 138"/>
                <a:gd name="T15" fmla="*/ 18 h 127"/>
                <a:gd name="T16" fmla="*/ 19 w 138"/>
                <a:gd name="T17" fmla="*/ 18 h 127"/>
                <a:gd name="T18" fmla="*/ 18 w 138"/>
                <a:gd name="T19" fmla="*/ 26 h 127"/>
                <a:gd name="T20" fmla="*/ 19 w 138"/>
                <a:gd name="T21" fmla="*/ 26 h 127"/>
                <a:gd name="T22" fmla="*/ 16 w 138"/>
                <a:gd name="T23" fmla="*/ 35 h 127"/>
                <a:gd name="T24" fmla="*/ 19 w 138"/>
                <a:gd name="T25" fmla="*/ 30 h 127"/>
                <a:gd name="T26" fmla="*/ 18 w 138"/>
                <a:gd name="T27" fmla="*/ 35 h 127"/>
                <a:gd name="T28" fmla="*/ 19 w 138"/>
                <a:gd name="T29" fmla="*/ 35 h 127"/>
                <a:gd name="T30" fmla="*/ 18 w 138"/>
                <a:gd name="T31" fmla="*/ 46 h 127"/>
                <a:gd name="T32" fmla="*/ 16 w 138"/>
                <a:gd name="T33" fmla="*/ 46 h 127"/>
                <a:gd name="T34" fmla="*/ 16 w 138"/>
                <a:gd name="T35" fmla="*/ 40 h 127"/>
                <a:gd name="T36" fmla="*/ 14 w 138"/>
                <a:gd name="T37" fmla="*/ 40 h 127"/>
                <a:gd name="T38" fmla="*/ 16 w 138"/>
                <a:gd name="T39" fmla="*/ 35 h 127"/>
                <a:gd name="T40" fmla="*/ 14 w 138"/>
                <a:gd name="T41" fmla="*/ 35 h 127"/>
                <a:gd name="T42" fmla="*/ 12 w 138"/>
                <a:gd name="T43" fmla="*/ 40 h 127"/>
                <a:gd name="T44" fmla="*/ 10 w 138"/>
                <a:gd name="T45" fmla="*/ 40 h 127"/>
                <a:gd name="T46" fmla="*/ 12 w 138"/>
                <a:gd name="T47" fmla="*/ 35 h 127"/>
                <a:gd name="T48" fmla="*/ 0 w 138"/>
                <a:gd name="T49" fmla="*/ 35 h 127"/>
                <a:gd name="T50" fmla="*/ 0 w 138"/>
                <a:gd name="T51" fmla="*/ 30 h 1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7"/>
                <a:gd name="T80" fmla="*/ 138 w 138"/>
                <a:gd name="T81" fmla="*/ 127 h 1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7">
                  <a:moveTo>
                    <a:pt x="0" y="83"/>
                  </a:moveTo>
                  <a:lnTo>
                    <a:pt x="23" y="72"/>
                  </a:lnTo>
                  <a:lnTo>
                    <a:pt x="98" y="0"/>
                  </a:lnTo>
                  <a:lnTo>
                    <a:pt x="110" y="0"/>
                  </a:lnTo>
                  <a:lnTo>
                    <a:pt x="71" y="39"/>
                  </a:lnTo>
                  <a:lnTo>
                    <a:pt x="98" y="27"/>
                  </a:lnTo>
                  <a:lnTo>
                    <a:pt x="98" y="39"/>
                  </a:lnTo>
                  <a:lnTo>
                    <a:pt x="98" y="50"/>
                  </a:lnTo>
                  <a:lnTo>
                    <a:pt x="138" y="50"/>
                  </a:lnTo>
                  <a:lnTo>
                    <a:pt x="125" y="72"/>
                  </a:lnTo>
                  <a:lnTo>
                    <a:pt x="138" y="72"/>
                  </a:lnTo>
                  <a:lnTo>
                    <a:pt x="110" y="98"/>
                  </a:lnTo>
                  <a:lnTo>
                    <a:pt x="138" y="83"/>
                  </a:lnTo>
                  <a:lnTo>
                    <a:pt x="125" y="98"/>
                  </a:lnTo>
                  <a:lnTo>
                    <a:pt x="138" y="98"/>
                  </a:lnTo>
                  <a:lnTo>
                    <a:pt x="125" y="127"/>
                  </a:lnTo>
                  <a:lnTo>
                    <a:pt x="110" y="127"/>
                  </a:lnTo>
                  <a:lnTo>
                    <a:pt x="110" y="110"/>
                  </a:lnTo>
                  <a:lnTo>
                    <a:pt x="98" y="110"/>
                  </a:lnTo>
                  <a:lnTo>
                    <a:pt x="110" y="98"/>
                  </a:lnTo>
                  <a:lnTo>
                    <a:pt x="98" y="98"/>
                  </a:lnTo>
                  <a:lnTo>
                    <a:pt x="83" y="110"/>
                  </a:lnTo>
                  <a:lnTo>
                    <a:pt x="71" y="110"/>
                  </a:lnTo>
                  <a:lnTo>
                    <a:pt x="83" y="98"/>
                  </a:lnTo>
                  <a:lnTo>
                    <a:pt x="0" y="9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85" name="Freeform 187"/>
            <p:cNvSpPr>
              <a:spLocks/>
            </p:cNvSpPr>
            <p:nvPr/>
          </p:nvSpPr>
          <p:spPr bwMode="auto">
            <a:xfrm>
              <a:off x="1563" y="978"/>
              <a:ext cx="124" cy="67"/>
            </a:xfrm>
            <a:custGeom>
              <a:avLst/>
              <a:gdLst>
                <a:gd name="T0" fmla="*/ 0 w 142"/>
                <a:gd name="T1" fmla="*/ 24 h 71"/>
                <a:gd name="T2" fmla="*/ 3 w 142"/>
                <a:gd name="T3" fmla="*/ 24 h 71"/>
                <a:gd name="T4" fmla="*/ 8 w 142"/>
                <a:gd name="T5" fmla="*/ 12 h 71"/>
                <a:gd name="T6" fmla="*/ 12 w 142"/>
                <a:gd name="T7" fmla="*/ 0 h 71"/>
                <a:gd name="T8" fmla="*/ 12 w 142"/>
                <a:gd name="T9" fmla="*/ 8 h 71"/>
                <a:gd name="T10" fmla="*/ 21 w 142"/>
                <a:gd name="T11" fmla="*/ 24 h 71"/>
                <a:gd name="T12" fmla="*/ 16 w 142"/>
                <a:gd name="T13" fmla="*/ 32 h 71"/>
                <a:gd name="T14" fmla="*/ 12 w 142"/>
                <a:gd name="T15" fmla="*/ 24 h 71"/>
                <a:gd name="T16" fmla="*/ 10 w 142"/>
                <a:gd name="T17" fmla="*/ 24 h 71"/>
                <a:gd name="T18" fmla="*/ 3 w 142"/>
                <a:gd name="T19" fmla="*/ 32 h 71"/>
                <a:gd name="T20" fmla="*/ 3 w 142"/>
                <a:gd name="T21" fmla="*/ 24 h 71"/>
                <a:gd name="T22" fmla="*/ 0 w 142"/>
                <a:gd name="T23" fmla="*/ 24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2"/>
                <a:gd name="T37" fmla="*/ 0 h 71"/>
                <a:gd name="T38" fmla="*/ 142 w 142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2" h="71">
                  <a:moveTo>
                    <a:pt x="0" y="54"/>
                  </a:moveTo>
                  <a:lnTo>
                    <a:pt x="27" y="54"/>
                  </a:lnTo>
                  <a:lnTo>
                    <a:pt x="54" y="27"/>
                  </a:lnTo>
                  <a:lnTo>
                    <a:pt x="83" y="0"/>
                  </a:lnTo>
                  <a:lnTo>
                    <a:pt x="83" y="15"/>
                  </a:lnTo>
                  <a:lnTo>
                    <a:pt x="142" y="54"/>
                  </a:lnTo>
                  <a:lnTo>
                    <a:pt x="109" y="71"/>
                  </a:lnTo>
                  <a:lnTo>
                    <a:pt x="83" y="54"/>
                  </a:lnTo>
                  <a:lnTo>
                    <a:pt x="71" y="54"/>
                  </a:lnTo>
                  <a:lnTo>
                    <a:pt x="27" y="71"/>
                  </a:lnTo>
                  <a:lnTo>
                    <a:pt x="27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86" name="Freeform 188"/>
            <p:cNvSpPr>
              <a:spLocks/>
            </p:cNvSpPr>
            <p:nvPr/>
          </p:nvSpPr>
          <p:spPr bwMode="auto">
            <a:xfrm>
              <a:off x="1786" y="937"/>
              <a:ext cx="40" cy="43"/>
            </a:xfrm>
            <a:custGeom>
              <a:avLst/>
              <a:gdLst>
                <a:gd name="T0" fmla="*/ 0 w 46"/>
                <a:gd name="T1" fmla="*/ 7 h 46"/>
                <a:gd name="T2" fmla="*/ 3 w 46"/>
                <a:gd name="T3" fmla="*/ 0 h 46"/>
                <a:gd name="T4" fmla="*/ 7 w 46"/>
                <a:gd name="T5" fmla="*/ 0 h 46"/>
                <a:gd name="T6" fmla="*/ 3 w 46"/>
                <a:gd name="T7" fmla="*/ 19 h 46"/>
                <a:gd name="T8" fmla="*/ 0 w 46"/>
                <a:gd name="T9" fmla="*/ 19 h 46"/>
                <a:gd name="T10" fmla="*/ 0 w 46"/>
                <a:gd name="T11" fmla="*/ 7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46"/>
                <a:gd name="T20" fmla="*/ 46 w 46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46">
                  <a:moveTo>
                    <a:pt x="0" y="17"/>
                  </a:moveTo>
                  <a:lnTo>
                    <a:pt x="27" y="0"/>
                  </a:lnTo>
                  <a:lnTo>
                    <a:pt x="46" y="0"/>
                  </a:lnTo>
                  <a:lnTo>
                    <a:pt x="16" y="46"/>
                  </a:lnTo>
                  <a:lnTo>
                    <a:pt x="0" y="4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87" name="Freeform 189"/>
            <p:cNvSpPr>
              <a:spLocks/>
            </p:cNvSpPr>
            <p:nvPr/>
          </p:nvSpPr>
          <p:spPr bwMode="auto">
            <a:xfrm>
              <a:off x="1662" y="817"/>
              <a:ext cx="350" cy="252"/>
            </a:xfrm>
            <a:custGeom>
              <a:avLst/>
              <a:gdLst>
                <a:gd name="T0" fmla="*/ 0 w 403"/>
                <a:gd name="T1" fmla="*/ 16 h 271"/>
                <a:gd name="T2" fmla="*/ 6 w 403"/>
                <a:gd name="T3" fmla="*/ 7 h 271"/>
                <a:gd name="T4" fmla="*/ 15 w 403"/>
                <a:gd name="T5" fmla="*/ 0 h 271"/>
                <a:gd name="T6" fmla="*/ 20 w 403"/>
                <a:gd name="T7" fmla="*/ 0 h 271"/>
                <a:gd name="T8" fmla="*/ 23 w 403"/>
                <a:gd name="T9" fmla="*/ 0 h 271"/>
                <a:gd name="T10" fmla="*/ 27 w 403"/>
                <a:gd name="T11" fmla="*/ 7 h 271"/>
                <a:gd name="T12" fmla="*/ 23 w 403"/>
                <a:gd name="T13" fmla="*/ 16 h 271"/>
                <a:gd name="T14" fmla="*/ 32 w 403"/>
                <a:gd name="T15" fmla="*/ 10 h 271"/>
                <a:gd name="T16" fmla="*/ 41 w 403"/>
                <a:gd name="T17" fmla="*/ 10 h 271"/>
                <a:gd name="T18" fmla="*/ 37 w 403"/>
                <a:gd name="T19" fmla="*/ 16 h 271"/>
                <a:gd name="T20" fmla="*/ 43 w 403"/>
                <a:gd name="T21" fmla="*/ 21 h 271"/>
                <a:gd name="T22" fmla="*/ 50 w 403"/>
                <a:gd name="T23" fmla="*/ 31 h 271"/>
                <a:gd name="T24" fmla="*/ 50 w 403"/>
                <a:gd name="T25" fmla="*/ 35 h 271"/>
                <a:gd name="T26" fmla="*/ 46 w 403"/>
                <a:gd name="T27" fmla="*/ 42 h 271"/>
                <a:gd name="T28" fmla="*/ 43 w 403"/>
                <a:gd name="T29" fmla="*/ 42 h 271"/>
                <a:gd name="T30" fmla="*/ 46 w 403"/>
                <a:gd name="T31" fmla="*/ 46 h 271"/>
                <a:gd name="T32" fmla="*/ 50 w 403"/>
                <a:gd name="T33" fmla="*/ 46 h 271"/>
                <a:gd name="T34" fmla="*/ 56 w 403"/>
                <a:gd name="T35" fmla="*/ 56 h 271"/>
                <a:gd name="T36" fmla="*/ 48 w 403"/>
                <a:gd name="T37" fmla="*/ 72 h 271"/>
                <a:gd name="T38" fmla="*/ 46 w 403"/>
                <a:gd name="T39" fmla="*/ 72 h 271"/>
                <a:gd name="T40" fmla="*/ 46 w 403"/>
                <a:gd name="T41" fmla="*/ 68 h 271"/>
                <a:gd name="T42" fmla="*/ 43 w 403"/>
                <a:gd name="T43" fmla="*/ 62 h 271"/>
                <a:gd name="T44" fmla="*/ 41 w 403"/>
                <a:gd name="T45" fmla="*/ 68 h 271"/>
                <a:gd name="T46" fmla="*/ 43 w 403"/>
                <a:gd name="T47" fmla="*/ 77 h 271"/>
                <a:gd name="T48" fmla="*/ 43 w 403"/>
                <a:gd name="T49" fmla="*/ 81 h 271"/>
                <a:gd name="T50" fmla="*/ 43 w 403"/>
                <a:gd name="T51" fmla="*/ 86 h 271"/>
                <a:gd name="T52" fmla="*/ 43 w 403"/>
                <a:gd name="T53" fmla="*/ 92 h 271"/>
                <a:gd name="T54" fmla="*/ 37 w 403"/>
                <a:gd name="T55" fmla="*/ 92 h 271"/>
                <a:gd name="T56" fmla="*/ 32 w 403"/>
                <a:gd name="T57" fmla="*/ 81 h 271"/>
                <a:gd name="T58" fmla="*/ 32 w 403"/>
                <a:gd name="T59" fmla="*/ 86 h 271"/>
                <a:gd name="T60" fmla="*/ 36 w 403"/>
                <a:gd name="T61" fmla="*/ 99 h 271"/>
                <a:gd name="T62" fmla="*/ 31 w 403"/>
                <a:gd name="T63" fmla="*/ 99 h 271"/>
                <a:gd name="T64" fmla="*/ 23 w 403"/>
                <a:gd name="T65" fmla="*/ 92 h 271"/>
                <a:gd name="T66" fmla="*/ 23 w 403"/>
                <a:gd name="T67" fmla="*/ 81 h 271"/>
                <a:gd name="T68" fmla="*/ 23 w 403"/>
                <a:gd name="T69" fmla="*/ 81 h 271"/>
                <a:gd name="T70" fmla="*/ 16 w 403"/>
                <a:gd name="T71" fmla="*/ 77 h 271"/>
                <a:gd name="T72" fmla="*/ 10 w 403"/>
                <a:gd name="T73" fmla="*/ 77 h 271"/>
                <a:gd name="T74" fmla="*/ 15 w 403"/>
                <a:gd name="T75" fmla="*/ 68 h 271"/>
                <a:gd name="T76" fmla="*/ 20 w 403"/>
                <a:gd name="T77" fmla="*/ 72 h 271"/>
                <a:gd name="T78" fmla="*/ 23 w 403"/>
                <a:gd name="T79" fmla="*/ 68 h 271"/>
                <a:gd name="T80" fmla="*/ 23 w 403"/>
                <a:gd name="T81" fmla="*/ 62 h 271"/>
                <a:gd name="T82" fmla="*/ 32 w 403"/>
                <a:gd name="T83" fmla="*/ 56 h 271"/>
                <a:gd name="T84" fmla="*/ 32 w 403"/>
                <a:gd name="T85" fmla="*/ 46 h 271"/>
                <a:gd name="T86" fmla="*/ 31 w 403"/>
                <a:gd name="T87" fmla="*/ 42 h 271"/>
                <a:gd name="T88" fmla="*/ 28 w 403"/>
                <a:gd name="T89" fmla="*/ 42 h 271"/>
                <a:gd name="T90" fmla="*/ 23 w 403"/>
                <a:gd name="T91" fmla="*/ 42 h 271"/>
                <a:gd name="T92" fmla="*/ 28 w 403"/>
                <a:gd name="T93" fmla="*/ 35 h 271"/>
                <a:gd name="T94" fmla="*/ 23 w 403"/>
                <a:gd name="T95" fmla="*/ 31 h 271"/>
                <a:gd name="T96" fmla="*/ 18 w 403"/>
                <a:gd name="T97" fmla="*/ 35 h 271"/>
                <a:gd name="T98" fmla="*/ 16 w 403"/>
                <a:gd name="T99" fmla="*/ 31 h 271"/>
                <a:gd name="T100" fmla="*/ 6 w 403"/>
                <a:gd name="T101" fmla="*/ 31 h 271"/>
                <a:gd name="T102" fmla="*/ 3 w 403"/>
                <a:gd name="T103" fmla="*/ 27 h 271"/>
                <a:gd name="T104" fmla="*/ 0 w 403"/>
                <a:gd name="T105" fmla="*/ 16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3"/>
                <a:gd name="T160" fmla="*/ 0 h 271"/>
                <a:gd name="T161" fmla="*/ 403 w 403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3" h="271">
                  <a:moveTo>
                    <a:pt x="0" y="42"/>
                  </a:moveTo>
                  <a:lnTo>
                    <a:pt x="42" y="15"/>
                  </a:lnTo>
                  <a:lnTo>
                    <a:pt x="104" y="0"/>
                  </a:lnTo>
                  <a:lnTo>
                    <a:pt x="142" y="0"/>
                  </a:lnTo>
                  <a:lnTo>
                    <a:pt x="160" y="0"/>
                  </a:lnTo>
                  <a:lnTo>
                    <a:pt x="190" y="15"/>
                  </a:lnTo>
                  <a:lnTo>
                    <a:pt x="160" y="42"/>
                  </a:lnTo>
                  <a:lnTo>
                    <a:pt x="231" y="27"/>
                  </a:lnTo>
                  <a:lnTo>
                    <a:pt x="290" y="27"/>
                  </a:lnTo>
                  <a:lnTo>
                    <a:pt x="271" y="42"/>
                  </a:lnTo>
                  <a:lnTo>
                    <a:pt x="319" y="60"/>
                  </a:lnTo>
                  <a:lnTo>
                    <a:pt x="359" y="86"/>
                  </a:lnTo>
                  <a:lnTo>
                    <a:pt x="359" y="98"/>
                  </a:lnTo>
                  <a:lnTo>
                    <a:pt x="330" y="115"/>
                  </a:lnTo>
                  <a:lnTo>
                    <a:pt x="319" y="115"/>
                  </a:lnTo>
                  <a:lnTo>
                    <a:pt x="330" y="127"/>
                  </a:lnTo>
                  <a:lnTo>
                    <a:pt x="359" y="127"/>
                  </a:lnTo>
                  <a:lnTo>
                    <a:pt x="403" y="157"/>
                  </a:lnTo>
                  <a:lnTo>
                    <a:pt x="346" y="198"/>
                  </a:lnTo>
                  <a:lnTo>
                    <a:pt x="330" y="198"/>
                  </a:lnTo>
                  <a:lnTo>
                    <a:pt x="330" y="186"/>
                  </a:lnTo>
                  <a:lnTo>
                    <a:pt x="304" y="171"/>
                  </a:lnTo>
                  <a:lnTo>
                    <a:pt x="290" y="186"/>
                  </a:lnTo>
                  <a:lnTo>
                    <a:pt x="319" y="213"/>
                  </a:lnTo>
                  <a:lnTo>
                    <a:pt x="304" y="227"/>
                  </a:lnTo>
                  <a:lnTo>
                    <a:pt x="319" y="242"/>
                  </a:lnTo>
                  <a:lnTo>
                    <a:pt x="304" y="257"/>
                  </a:lnTo>
                  <a:lnTo>
                    <a:pt x="271" y="257"/>
                  </a:lnTo>
                  <a:lnTo>
                    <a:pt x="231" y="227"/>
                  </a:lnTo>
                  <a:lnTo>
                    <a:pt x="231" y="242"/>
                  </a:lnTo>
                  <a:lnTo>
                    <a:pt x="259" y="271"/>
                  </a:lnTo>
                  <a:lnTo>
                    <a:pt x="219" y="271"/>
                  </a:lnTo>
                  <a:lnTo>
                    <a:pt x="171" y="257"/>
                  </a:lnTo>
                  <a:lnTo>
                    <a:pt x="171" y="227"/>
                  </a:lnTo>
                  <a:lnTo>
                    <a:pt x="160" y="227"/>
                  </a:lnTo>
                  <a:lnTo>
                    <a:pt x="119" y="213"/>
                  </a:lnTo>
                  <a:lnTo>
                    <a:pt x="71" y="213"/>
                  </a:lnTo>
                  <a:lnTo>
                    <a:pt x="104" y="186"/>
                  </a:lnTo>
                  <a:lnTo>
                    <a:pt x="142" y="198"/>
                  </a:lnTo>
                  <a:lnTo>
                    <a:pt x="171" y="186"/>
                  </a:lnTo>
                  <a:lnTo>
                    <a:pt x="160" y="171"/>
                  </a:lnTo>
                  <a:lnTo>
                    <a:pt x="231" y="157"/>
                  </a:lnTo>
                  <a:lnTo>
                    <a:pt x="231" y="127"/>
                  </a:lnTo>
                  <a:lnTo>
                    <a:pt x="219" y="115"/>
                  </a:lnTo>
                  <a:lnTo>
                    <a:pt x="204" y="115"/>
                  </a:lnTo>
                  <a:lnTo>
                    <a:pt x="171" y="115"/>
                  </a:lnTo>
                  <a:lnTo>
                    <a:pt x="204" y="98"/>
                  </a:lnTo>
                  <a:lnTo>
                    <a:pt x="171" y="86"/>
                  </a:lnTo>
                  <a:lnTo>
                    <a:pt x="131" y="98"/>
                  </a:lnTo>
                  <a:lnTo>
                    <a:pt x="119" y="86"/>
                  </a:lnTo>
                  <a:lnTo>
                    <a:pt x="42" y="86"/>
                  </a:lnTo>
                  <a:lnTo>
                    <a:pt x="19" y="7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88" name="Freeform 190"/>
            <p:cNvSpPr>
              <a:spLocks/>
            </p:cNvSpPr>
            <p:nvPr/>
          </p:nvSpPr>
          <p:spPr bwMode="auto">
            <a:xfrm>
              <a:off x="1828" y="817"/>
              <a:ext cx="57" cy="43"/>
            </a:xfrm>
            <a:custGeom>
              <a:avLst/>
              <a:gdLst>
                <a:gd name="T0" fmla="*/ 3 w 68"/>
                <a:gd name="T1" fmla="*/ 0 h 46"/>
                <a:gd name="T2" fmla="*/ 6 w 68"/>
                <a:gd name="T3" fmla="*/ 10 h 46"/>
                <a:gd name="T4" fmla="*/ 4 w 68"/>
                <a:gd name="T5" fmla="*/ 19 h 46"/>
                <a:gd name="T6" fmla="*/ 3 w 68"/>
                <a:gd name="T7" fmla="*/ 19 h 46"/>
                <a:gd name="T8" fmla="*/ 0 w 68"/>
                <a:gd name="T9" fmla="*/ 10 h 46"/>
                <a:gd name="T10" fmla="*/ 3 w 68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46"/>
                <a:gd name="T20" fmla="*/ 68 w 68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46">
                  <a:moveTo>
                    <a:pt x="12" y="0"/>
                  </a:moveTo>
                  <a:lnTo>
                    <a:pt x="68" y="25"/>
                  </a:lnTo>
                  <a:lnTo>
                    <a:pt x="50" y="46"/>
                  </a:lnTo>
                  <a:lnTo>
                    <a:pt x="12" y="46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89" name="Freeform 191"/>
            <p:cNvSpPr>
              <a:spLocks/>
            </p:cNvSpPr>
            <p:nvPr/>
          </p:nvSpPr>
          <p:spPr bwMode="auto">
            <a:xfrm>
              <a:off x="1678" y="765"/>
              <a:ext cx="195" cy="43"/>
            </a:xfrm>
            <a:custGeom>
              <a:avLst/>
              <a:gdLst>
                <a:gd name="T0" fmla="*/ 3 w 223"/>
                <a:gd name="T1" fmla="*/ 0 h 46"/>
                <a:gd name="T2" fmla="*/ 13 w 223"/>
                <a:gd name="T3" fmla="*/ 0 h 46"/>
                <a:gd name="T4" fmla="*/ 13 w 223"/>
                <a:gd name="T5" fmla="*/ 7 h 46"/>
                <a:gd name="T6" fmla="*/ 15 w 223"/>
                <a:gd name="T7" fmla="*/ 7 h 46"/>
                <a:gd name="T8" fmla="*/ 34 w 223"/>
                <a:gd name="T9" fmla="*/ 14 h 46"/>
                <a:gd name="T10" fmla="*/ 30 w 223"/>
                <a:gd name="T11" fmla="*/ 19 h 46"/>
                <a:gd name="T12" fmla="*/ 26 w 223"/>
                <a:gd name="T13" fmla="*/ 19 h 46"/>
                <a:gd name="T14" fmla="*/ 23 w 223"/>
                <a:gd name="T15" fmla="*/ 19 h 46"/>
                <a:gd name="T16" fmla="*/ 18 w 223"/>
                <a:gd name="T17" fmla="*/ 19 h 46"/>
                <a:gd name="T18" fmla="*/ 6 w 223"/>
                <a:gd name="T19" fmla="*/ 19 h 46"/>
                <a:gd name="T20" fmla="*/ 3 w 223"/>
                <a:gd name="T21" fmla="*/ 19 h 46"/>
                <a:gd name="T22" fmla="*/ 8 w 223"/>
                <a:gd name="T23" fmla="*/ 7 h 46"/>
                <a:gd name="T24" fmla="*/ 3 w 223"/>
                <a:gd name="T25" fmla="*/ 7 h 46"/>
                <a:gd name="T26" fmla="*/ 0 w 223"/>
                <a:gd name="T27" fmla="*/ 0 h 46"/>
                <a:gd name="T28" fmla="*/ 3 w 223"/>
                <a:gd name="T29" fmla="*/ 0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3"/>
                <a:gd name="T46" fmla="*/ 0 h 46"/>
                <a:gd name="T47" fmla="*/ 223 w 223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3" h="46">
                  <a:moveTo>
                    <a:pt x="12" y="0"/>
                  </a:moveTo>
                  <a:lnTo>
                    <a:pt x="83" y="0"/>
                  </a:lnTo>
                  <a:lnTo>
                    <a:pt x="83" y="16"/>
                  </a:lnTo>
                  <a:lnTo>
                    <a:pt x="98" y="16"/>
                  </a:lnTo>
                  <a:lnTo>
                    <a:pt x="223" y="33"/>
                  </a:lnTo>
                  <a:lnTo>
                    <a:pt x="198" y="46"/>
                  </a:lnTo>
                  <a:lnTo>
                    <a:pt x="171" y="46"/>
                  </a:lnTo>
                  <a:lnTo>
                    <a:pt x="150" y="46"/>
                  </a:lnTo>
                  <a:lnTo>
                    <a:pt x="123" y="46"/>
                  </a:lnTo>
                  <a:lnTo>
                    <a:pt x="39" y="46"/>
                  </a:lnTo>
                  <a:lnTo>
                    <a:pt x="23" y="46"/>
                  </a:lnTo>
                  <a:lnTo>
                    <a:pt x="50" y="16"/>
                  </a:lnTo>
                  <a:lnTo>
                    <a:pt x="12" y="16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90" name="Freeform 192"/>
            <p:cNvSpPr>
              <a:spLocks/>
            </p:cNvSpPr>
            <p:nvPr/>
          </p:nvSpPr>
          <p:spPr bwMode="auto">
            <a:xfrm>
              <a:off x="1765" y="683"/>
              <a:ext cx="108" cy="56"/>
            </a:xfrm>
            <a:custGeom>
              <a:avLst/>
              <a:gdLst>
                <a:gd name="T0" fmla="*/ 4 w 123"/>
                <a:gd name="T1" fmla="*/ 7 h 60"/>
                <a:gd name="T2" fmla="*/ 9 w 123"/>
                <a:gd name="T3" fmla="*/ 0 h 60"/>
                <a:gd name="T4" fmla="*/ 13 w 123"/>
                <a:gd name="T5" fmla="*/ 0 h 60"/>
                <a:gd name="T6" fmla="*/ 16 w 123"/>
                <a:gd name="T7" fmla="*/ 7 h 60"/>
                <a:gd name="T8" fmla="*/ 19 w 123"/>
                <a:gd name="T9" fmla="*/ 7 h 60"/>
                <a:gd name="T10" fmla="*/ 18 w 123"/>
                <a:gd name="T11" fmla="*/ 12 h 60"/>
                <a:gd name="T12" fmla="*/ 7 w 123"/>
                <a:gd name="T13" fmla="*/ 23 h 60"/>
                <a:gd name="T14" fmla="*/ 0 w 123"/>
                <a:gd name="T15" fmla="*/ 23 h 60"/>
                <a:gd name="T16" fmla="*/ 0 w 123"/>
                <a:gd name="T17" fmla="*/ 18 h 60"/>
                <a:gd name="T18" fmla="*/ 4 w 123"/>
                <a:gd name="T19" fmla="*/ 12 h 60"/>
                <a:gd name="T20" fmla="*/ 4 w 123"/>
                <a:gd name="T21" fmla="*/ 7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"/>
                <a:gd name="T34" fmla="*/ 0 h 60"/>
                <a:gd name="T35" fmla="*/ 123 w 123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" h="60">
                  <a:moveTo>
                    <a:pt x="12" y="19"/>
                  </a:moveTo>
                  <a:lnTo>
                    <a:pt x="50" y="0"/>
                  </a:lnTo>
                  <a:lnTo>
                    <a:pt x="83" y="0"/>
                  </a:lnTo>
                  <a:lnTo>
                    <a:pt x="98" y="19"/>
                  </a:lnTo>
                  <a:lnTo>
                    <a:pt x="123" y="19"/>
                  </a:lnTo>
                  <a:lnTo>
                    <a:pt x="110" y="31"/>
                  </a:lnTo>
                  <a:lnTo>
                    <a:pt x="39" y="60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12" y="3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91" name="Freeform 193"/>
            <p:cNvSpPr>
              <a:spLocks/>
            </p:cNvSpPr>
            <p:nvPr/>
          </p:nvSpPr>
          <p:spPr bwMode="auto">
            <a:xfrm>
              <a:off x="1765" y="660"/>
              <a:ext cx="484" cy="120"/>
            </a:xfrm>
            <a:custGeom>
              <a:avLst/>
              <a:gdLst>
                <a:gd name="T0" fmla="*/ 17 w 555"/>
                <a:gd name="T1" fmla="*/ 9 h 127"/>
                <a:gd name="T2" fmla="*/ 51 w 555"/>
                <a:gd name="T3" fmla="*/ 0 h 127"/>
                <a:gd name="T4" fmla="*/ 65 w 555"/>
                <a:gd name="T5" fmla="*/ 0 h 127"/>
                <a:gd name="T6" fmla="*/ 81 w 555"/>
                <a:gd name="T7" fmla="*/ 9 h 127"/>
                <a:gd name="T8" fmla="*/ 45 w 555"/>
                <a:gd name="T9" fmla="*/ 25 h 127"/>
                <a:gd name="T10" fmla="*/ 38 w 555"/>
                <a:gd name="T11" fmla="*/ 38 h 127"/>
                <a:gd name="T12" fmla="*/ 31 w 555"/>
                <a:gd name="T13" fmla="*/ 38 h 127"/>
                <a:gd name="T14" fmla="*/ 31 w 555"/>
                <a:gd name="T15" fmla="*/ 43 h 127"/>
                <a:gd name="T16" fmla="*/ 27 w 555"/>
                <a:gd name="T17" fmla="*/ 43 h 127"/>
                <a:gd name="T18" fmla="*/ 29 w 555"/>
                <a:gd name="T19" fmla="*/ 49 h 127"/>
                <a:gd name="T20" fmla="*/ 18 w 555"/>
                <a:gd name="T21" fmla="*/ 57 h 127"/>
                <a:gd name="T22" fmla="*/ 18 w 555"/>
                <a:gd name="T23" fmla="*/ 49 h 127"/>
                <a:gd name="T24" fmla="*/ 0 w 555"/>
                <a:gd name="T25" fmla="*/ 49 h 127"/>
                <a:gd name="T26" fmla="*/ 3 w 555"/>
                <a:gd name="T27" fmla="*/ 49 h 127"/>
                <a:gd name="T28" fmla="*/ 8 w 555"/>
                <a:gd name="T29" fmla="*/ 38 h 127"/>
                <a:gd name="T30" fmla="*/ 21 w 555"/>
                <a:gd name="T31" fmla="*/ 33 h 127"/>
                <a:gd name="T32" fmla="*/ 21 w 555"/>
                <a:gd name="T33" fmla="*/ 25 h 127"/>
                <a:gd name="T34" fmla="*/ 18 w 555"/>
                <a:gd name="T35" fmla="*/ 25 h 127"/>
                <a:gd name="T36" fmla="*/ 22 w 555"/>
                <a:gd name="T37" fmla="*/ 20 h 127"/>
                <a:gd name="T38" fmla="*/ 18 w 555"/>
                <a:gd name="T39" fmla="*/ 20 h 127"/>
                <a:gd name="T40" fmla="*/ 17 w 555"/>
                <a:gd name="T41" fmla="*/ 9 h 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5"/>
                <a:gd name="T64" fmla="*/ 0 h 127"/>
                <a:gd name="T65" fmla="*/ 555 w 555"/>
                <a:gd name="T66" fmla="*/ 127 h 1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5" h="127">
                  <a:moveTo>
                    <a:pt x="112" y="23"/>
                  </a:moveTo>
                  <a:lnTo>
                    <a:pt x="342" y="0"/>
                  </a:lnTo>
                  <a:lnTo>
                    <a:pt x="442" y="0"/>
                  </a:lnTo>
                  <a:lnTo>
                    <a:pt x="555" y="11"/>
                  </a:lnTo>
                  <a:lnTo>
                    <a:pt x="311" y="54"/>
                  </a:lnTo>
                  <a:lnTo>
                    <a:pt x="256" y="83"/>
                  </a:lnTo>
                  <a:lnTo>
                    <a:pt x="211" y="83"/>
                  </a:lnTo>
                  <a:lnTo>
                    <a:pt x="211" y="94"/>
                  </a:lnTo>
                  <a:lnTo>
                    <a:pt x="183" y="94"/>
                  </a:lnTo>
                  <a:lnTo>
                    <a:pt x="198" y="109"/>
                  </a:lnTo>
                  <a:lnTo>
                    <a:pt x="123" y="127"/>
                  </a:lnTo>
                  <a:lnTo>
                    <a:pt x="123" y="109"/>
                  </a:lnTo>
                  <a:lnTo>
                    <a:pt x="0" y="109"/>
                  </a:lnTo>
                  <a:lnTo>
                    <a:pt x="12" y="109"/>
                  </a:lnTo>
                  <a:lnTo>
                    <a:pt x="52" y="83"/>
                  </a:lnTo>
                  <a:lnTo>
                    <a:pt x="139" y="71"/>
                  </a:lnTo>
                  <a:lnTo>
                    <a:pt x="139" y="54"/>
                  </a:lnTo>
                  <a:lnTo>
                    <a:pt x="123" y="54"/>
                  </a:lnTo>
                  <a:lnTo>
                    <a:pt x="152" y="42"/>
                  </a:lnTo>
                  <a:lnTo>
                    <a:pt x="123" y="42"/>
                  </a:lnTo>
                  <a:lnTo>
                    <a:pt x="112" y="23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92" name="Freeform 194"/>
            <p:cNvSpPr>
              <a:spLocks/>
            </p:cNvSpPr>
            <p:nvPr/>
          </p:nvSpPr>
          <p:spPr bwMode="auto">
            <a:xfrm>
              <a:off x="1601" y="727"/>
              <a:ext cx="120" cy="43"/>
            </a:xfrm>
            <a:custGeom>
              <a:avLst/>
              <a:gdLst>
                <a:gd name="T0" fmla="*/ 0 w 138"/>
                <a:gd name="T1" fmla="*/ 0 h 46"/>
                <a:gd name="T2" fmla="*/ 9 w 138"/>
                <a:gd name="T3" fmla="*/ 0 h 46"/>
                <a:gd name="T4" fmla="*/ 12 w 138"/>
                <a:gd name="T5" fmla="*/ 0 h 46"/>
                <a:gd name="T6" fmla="*/ 9 w 138"/>
                <a:gd name="T7" fmla="*/ 9 h 46"/>
                <a:gd name="T8" fmla="*/ 12 w 138"/>
                <a:gd name="T9" fmla="*/ 9 h 46"/>
                <a:gd name="T10" fmla="*/ 16 w 138"/>
                <a:gd name="T11" fmla="*/ 0 h 46"/>
                <a:gd name="T12" fmla="*/ 19 w 138"/>
                <a:gd name="T13" fmla="*/ 9 h 46"/>
                <a:gd name="T14" fmla="*/ 8 w 138"/>
                <a:gd name="T15" fmla="*/ 19 h 46"/>
                <a:gd name="T16" fmla="*/ 8 w 138"/>
                <a:gd name="T17" fmla="*/ 9 h 46"/>
                <a:gd name="T18" fmla="*/ 3 w 138"/>
                <a:gd name="T19" fmla="*/ 9 h 46"/>
                <a:gd name="T20" fmla="*/ 0 w 138"/>
                <a:gd name="T21" fmla="*/ 0 h 46"/>
                <a:gd name="T22" fmla="*/ 3 w 138"/>
                <a:gd name="T23" fmla="*/ 0 h 46"/>
                <a:gd name="T24" fmla="*/ 0 w 138"/>
                <a:gd name="T25" fmla="*/ 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8"/>
                <a:gd name="T40" fmla="*/ 0 h 46"/>
                <a:gd name="T41" fmla="*/ 138 w 138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8" h="46">
                  <a:moveTo>
                    <a:pt x="0" y="0"/>
                  </a:moveTo>
                  <a:lnTo>
                    <a:pt x="65" y="0"/>
                  </a:lnTo>
                  <a:lnTo>
                    <a:pt x="87" y="0"/>
                  </a:lnTo>
                  <a:lnTo>
                    <a:pt x="65" y="23"/>
                  </a:lnTo>
                  <a:lnTo>
                    <a:pt x="87" y="23"/>
                  </a:lnTo>
                  <a:lnTo>
                    <a:pt x="110" y="0"/>
                  </a:lnTo>
                  <a:lnTo>
                    <a:pt x="138" y="23"/>
                  </a:lnTo>
                  <a:lnTo>
                    <a:pt x="54" y="46"/>
                  </a:lnTo>
                  <a:lnTo>
                    <a:pt x="54" y="23"/>
                  </a:lnTo>
                  <a:lnTo>
                    <a:pt x="12" y="23"/>
                  </a:lnTo>
                  <a:lnTo>
                    <a:pt x="0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93" name="Freeform 195"/>
            <p:cNvSpPr>
              <a:spLocks/>
            </p:cNvSpPr>
            <p:nvPr/>
          </p:nvSpPr>
          <p:spPr bwMode="auto">
            <a:xfrm>
              <a:off x="1688" y="740"/>
              <a:ext cx="63" cy="43"/>
            </a:xfrm>
            <a:custGeom>
              <a:avLst/>
              <a:gdLst>
                <a:gd name="T0" fmla="*/ 0 w 71"/>
                <a:gd name="T1" fmla="*/ 14 h 47"/>
                <a:gd name="T2" fmla="*/ 14 w 71"/>
                <a:gd name="T3" fmla="*/ 0 h 47"/>
                <a:gd name="T4" fmla="*/ 11 w 71"/>
                <a:gd name="T5" fmla="*/ 14 h 47"/>
                <a:gd name="T6" fmla="*/ 0 w 71"/>
                <a:gd name="T7" fmla="*/ 14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47"/>
                <a:gd name="T14" fmla="*/ 71 w 71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47">
                  <a:moveTo>
                    <a:pt x="0" y="47"/>
                  </a:moveTo>
                  <a:lnTo>
                    <a:pt x="71" y="0"/>
                  </a:lnTo>
                  <a:lnTo>
                    <a:pt x="54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94" name="Freeform 196"/>
            <p:cNvSpPr>
              <a:spLocks/>
            </p:cNvSpPr>
            <p:nvPr/>
          </p:nvSpPr>
          <p:spPr bwMode="auto">
            <a:xfrm>
              <a:off x="1549" y="765"/>
              <a:ext cx="101" cy="43"/>
            </a:xfrm>
            <a:custGeom>
              <a:avLst/>
              <a:gdLst>
                <a:gd name="T0" fmla="*/ 0 w 115"/>
                <a:gd name="T1" fmla="*/ 0 h 46"/>
                <a:gd name="T2" fmla="*/ 4 w 115"/>
                <a:gd name="T3" fmla="*/ 0 h 46"/>
                <a:gd name="T4" fmla="*/ 7 w 115"/>
                <a:gd name="T5" fmla="*/ 9 h 46"/>
                <a:gd name="T6" fmla="*/ 11 w 115"/>
                <a:gd name="T7" fmla="*/ 0 h 46"/>
                <a:gd name="T8" fmla="*/ 19 w 115"/>
                <a:gd name="T9" fmla="*/ 0 h 46"/>
                <a:gd name="T10" fmla="*/ 11 w 115"/>
                <a:gd name="T11" fmla="*/ 19 h 46"/>
                <a:gd name="T12" fmla="*/ 4 w 115"/>
                <a:gd name="T13" fmla="*/ 19 h 46"/>
                <a:gd name="T14" fmla="*/ 0 w 115"/>
                <a:gd name="T15" fmla="*/ 19 h 46"/>
                <a:gd name="T16" fmla="*/ 0 w 115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46"/>
                <a:gd name="T29" fmla="*/ 115 w 11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46">
                  <a:moveTo>
                    <a:pt x="0" y="0"/>
                  </a:moveTo>
                  <a:lnTo>
                    <a:pt x="26" y="0"/>
                  </a:lnTo>
                  <a:lnTo>
                    <a:pt x="42" y="23"/>
                  </a:lnTo>
                  <a:lnTo>
                    <a:pt x="71" y="0"/>
                  </a:lnTo>
                  <a:lnTo>
                    <a:pt x="115" y="0"/>
                  </a:lnTo>
                  <a:lnTo>
                    <a:pt x="71" y="46"/>
                  </a:lnTo>
                  <a:lnTo>
                    <a:pt x="26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95" name="Freeform 197"/>
            <p:cNvSpPr>
              <a:spLocks/>
            </p:cNvSpPr>
            <p:nvPr/>
          </p:nvSpPr>
          <p:spPr bwMode="auto">
            <a:xfrm>
              <a:off x="1500" y="817"/>
              <a:ext cx="101" cy="56"/>
            </a:xfrm>
            <a:custGeom>
              <a:avLst/>
              <a:gdLst>
                <a:gd name="T0" fmla="*/ 0 w 115"/>
                <a:gd name="T1" fmla="*/ 10 h 60"/>
                <a:gd name="T2" fmla="*/ 7 w 115"/>
                <a:gd name="T3" fmla="*/ 7 h 60"/>
                <a:gd name="T4" fmla="*/ 7 w 115"/>
                <a:gd name="T5" fmla="*/ 0 h 60"/>
                <a:gd name="T6" fmla="*/ 19 w 115"/>
                <a:gd name="T7" fmla="*/ 0 h 60"/>
                <a:gd name="T8" fmla="*/ 16 w 115"/>
                <a:gd name="T9" fmla="*/ 7 h 60"/>
                <a:gd name="T10" fmla="*/ 13 w 115"/>
                <a:gd name="T11" fmla="*/ 17 h 60"/>
                <a:gd name="T12" fmla="*/ 4 w 115"/>
                <a:gd name="T13" fmla="*/ 23 h 60"/>
                <a:gd name="T14" fmla="*/ 4 w 115"/>
                <a:gd name="T15" fmla="*/ 17 h 60"/>
                <a:gd name="T16" fmla="*/ 0 w 115"/>
                <a:gd name="T17" fmla="*/ 17 h 60"/>
                <a:gd name="T18" fmla="*/ 0 w 115"/>
                <a:gd name="T19" fmla="*/ 1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60"/>
                <a:gd name="T32" fmla="*/ 115 w 115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60">
                  <a:moveTo>
                    <a:pt x="0" y="27"/>
                  </a:moveTo>
                  <a:lnTo>
                    <a:pt x="42" y="15"/>
                  </a:lnTo>
                  <a:lnTo>
                    <a:pt x="42" y="0"/>
                  </a:lnTo>
                  <a:lnTo>
                    <a:pt x="115" y="0"/>
                  </a:lnTo>
                  <a:lnTo>
                    <a:pt x="98" y="15"/>
                  </a:lnTo>
                  <a:lnTo>
                    <a:pt x="82" y="42"/>
                  </a:lnTo>
                  <a:lnTo>
                    <a:pt x="27" y="60"/>
                  </a:lnTo>
                  <a:lnTo>
                    <a:pt x="15" y="42"/>
                  </a:lnTo>
                  <a:lnTo>
                    <a:pt x="0" y="4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96" name="Freeform 198"/>
            <p:cNvSpPr>
              <a:spLocks/>
            </p:cNvSpPr>
            <p:nvPr/>
          </p:nvSpPr>
          <p:spPr bwMode="auto">
            <a:xfrm>
              <a:off x="1289" y="750"/>
              <a:ext cx="134" cy="45"/>
            </a:xfrm>
            <a:custGeom>
              <a:avLst/>
              <a:gdLst>
                <a:gd name="T0" fmla="*/ 0 w 156"/>
                <a:gd name="T1" fmla="*/ 32 h 46"/>
                <a:gd name="T2" fmla="*/ 11 w 156"/>
                <a:gd name="T3" fmla="*/ 0 h 46"/>
                <a:gd name="T4" fmla="*/ 18 w 156"/>
                <a:gd name="T5" fmla="*/ 0 h 46"/>
                <a:gd name="T6" fmla="*/ 11 w 156"/>
                <a:gd name="T7" fmla="*/ 32 h 46"/>
                <a:gd name="T8" fmla="*/ 9 w 156"/>
                <a:gd name="T9" fmla="*/ 23 h 46"/>
                <a:gd name="T10" fmla="*/ 5 w 156"/>
                <a:gd name="T11" fmla="*/ 32 h 46"/>
                <a:gd name="T12" fmla="*/ 0 w 156"/>
                <a:gd name="T13" fmla="*/ 32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46"/>
                <a:gd name="T23" fmla="*/ 156 w 156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46">
                  <a:moveTo>
                    <a:pt x="0" y="46"/>
                  </a:moveTo>
                  <a:lnTo>
                    <a:pt x="98" y="0"/>
                  </a:lnTo>
                  <a:lnTo>
                    <a:pt x="156" y="0"/>
                  </a:lnTo>
                  <a:lnTo>
                    <a:pt x="98" y="46"/>
                  </a:lnTo>
                  <a:lnTo>
                    <a:pt x="86" y="23"/>
                  </a:lnTo>
                  <a:lnTo>
                    <a:pt x="42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97" name="Freeform 199"/>
            <p:cNvSpPr>
              <a:spLocks/>
            </p:cNvSpPr>
            <p:nvPr/>
          </p:nvSpPr>
          <p:spPr bwMode="auto">
            <a:xfrm>
              <a:off x="1336" y="765"/>
              <a:ext cx="188" cy="43"/>
            </a:xfrm>
            <a:custGeom>
              <a:avLst/>
              <a:gdLst>
                <a:gd name="T0" fmla="*/ 0 w 215"/>
                <a:gd name="T1" fmla="*/ 14 h 46"/>
                <a:gd name="T2" fmla="*/ 10 w 215"/>
                <a:gd name="T3" fmla="*/ 0 h 46"/>
                <a:gd name="T4" fmla="*/ 18 w 215"/>
                <a:gd name="T5" fmla="*/ 7 h 46"/>
                <a:gd name="T6" fmla="*/ 18 w 215"/>
                <a:gd name="T7" fmla="*/ 14 h 46"/>
                <a:gd name="T8" fmla="*/ 21 w 215"/>
                <a:gd name="T9" fmla="*/ 14 h 46"/>
                <a:gd name="T10" fmla="*/ 21 w 215"/>
                <a:gd name="T11" fmla="*/ 7 h 46"/>
                <a:gd name="T12" fmla="*/ 24 w 215"/>
                <a:gd name="T13" fmla="*/ 7 h 46"/>
                <a:gd name="T14" fmla="*/ 21 w 215"/>
                <a:gd name="T15" fmla="*/ 7 h 46"/>
                <a:gd name="T16" fmla="*/ 29 w 215"/>
                <a:gd name="T17" fmla="*/ 0 h 46"/>
                <a:gd name="T18" fmla="*/ 29 w 215"/>
                <a:gd name="T19" fmla="*/ 7 h 46"/>
                <a:gd name="T20" fmla="*/ 33 w 215"/>
                <a:gd name="T21" fmla="*/ 7 h 46"/>
                <a:gd name="T22" fmla="*/ 29 w 215"/>
                <a:gd name="T23" fmla="*/ 14 h 46"/>
                <a:gd name="T24" fmla="*/ 10 w 215"/>
                <a:gd name="T25" fmla="*/ 19 h 46"/>
                <a:gd name="T26" fmla="*/ 9 w 215"/>
                <a:gd name="T27" fmla="*/ 14 h 46"/>
                <a:gd name="T28" fmla="*/ 6 w 215"/>
                <a:gd name="T29" fmla="*/ 14 h 46"/>
                <a:gd name="T30" fmla="*/ 0 w 215"/>
                <a:gd name="T31" fmla="*/ 14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5"/>
                <a:gd name="T49" fmla="*/ 0 h 46"/>
                <a:gd name="T50" fmla="*/ 215 w 215"/>
                <a:gd name="T51" fmla="*/ 46 h 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5" h="46">
                  <a:moveTo>
                    <a:pt x="0" y="33"/>
                  </a:moveTo>
                  <a:lnTo>
                    <a:pt x="71" y="0"/>
                  </a:lnTo>
                  <a:lnTo>
                    <a:pt x="119" y="16"/>
                  </a:lnTo>
                  <a:lnTo>
                    <a:pt x="119" y="33"/>
                  </a:lnTo>
                  <a:lnTo>
                    <a:pt x="142" y="33"/>
                  </a:lnTo>
                  <a:lnTo>
                    <a:pt x="142" y="16"/>
                  </a:lnTo>
                  <a:lnTo>
                    <a:pt x="157" y="16"/>
                  </a:lnTo>
                  <a:lnTo>
                    <a:pt x="142" y="16"/>
                  </a:lnTo>
                  <a:lnTo>
                    <a:pt x="186" y="0"/>
                  </a:lnTo>
                  <a:lnTo>
                    <a:pt x="186" y="16"/>
                  </a:lnTo>
                  <a:lnTo>
                    <a:pt x="215" y="16"/>
                  </a:lnTo>
                  <a:lnTo>
                    <a:pt x="186" y="33"/>
                  </a:lnTo>
                  <a:lnTo>
                    <a:pt x="71" y="46"/>
                  </a:lnTo>
                  <a:lnTo>
                    <a:pt x="59" y="33"/>
                  </a:lnTo>
                  <a:lnTo>
                    <a:pt x="42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98" name="Freeform 200"/>
            <p:cNvSpPr>
              <a:spLocks/>
            </p:cNvSpPr>
            <p:nvPr/>
          </p:nvSpPr>
          <p:spPr bwMode="auto">
            <a:xfrm>
              <a:off x="1225" y="817"/>
              <a:ext cx="261" cy="108"/>
            </a:xfrm>
            <a:custGeom>
              <a:avLst/>
              <a:gdLst>
                <a:gd name="T0" fmla="*/ 3 w 300"/>
                <a:gd name="T1" fmla="*/ 25 h 115"/>
                <a:gd name="T2" fmla="*/ 8 w 300"/>
                <a:gd name="T3" fmla="*/ 11 h 115"/>
                <a:gd name="T4" fmla="*/ 18 w 300"/>
                <a:gd name="T5" fmla="*/ 8 h 115"/>
                <a:gd name="T6" fmla="*/ 20 w 300"/>
                <a:gd name="T7" fmla="*/ 8 h 115"/>
                <a:gd name="T8" fmla="*/ 20 w 300"/>
                <a:gd name="T9" fmla="*/ 11 h 115"/>
                <a:gd name="T10" fmla="*/ 24 w 300"/>
                <a:gd name="T11" fmla="*/ 8 h 115"/>
                <a:gd name="T12" fmla="*/ 32 w 300"/>
                <a:gd name="T13" fmla="*/ 11 h 115"/>
                <a:gd name="T14" fmla="*/ 37 w 300"/>
                <a:gd name="T15" fmla="*/ 0 h 115"/>
                <a:gd name="T16" fmla="*/ 43 w 300"/>
                <a:gd name="T17" fmla="*/ 8 h 115"/>
                <a:gd name="T18" fmla="*/ 37 w 300"/>
                <a:gd name="T19" fmla="*/ 11 h 115"/>
                <a:gd name="T20" fmla="*/ 37 w 300"/>
                <a:gd name="T21" fmla="*/ 25 h 115"/>
                <a:gd name="T22" fmla="*/ 35 w 300"/>
                <a:gd name="T23" fmla="*/ 25 h 115"/>
                <a:gd name="T24" fmla="*/ 35 w 300"/>
                <a:gd name="T25" fmla="*/ 31 h 115"/>
                <a:gd name="T26" fmla="*/ 41 w 300"/>
                <a:gd name="T27" fmla="*/ 36 h 115"/>
                <a:gd name="T28" fmla="*/ 32 w 300"/>
                <a:gd name="T29" fmla="*/ 48 h 115"/>
                <a:gd name="T30" fmla="*/ 28 w 300"/>
                <a:gd name="T31" fmla="*/ 48 h 115"/>
                <a:gd name="T32" fmla="*/ 24 w 300"/>
                <a:gd name="T33" fmla="*/ 40 h 115"/>
                <a:gd name="T34" fmla="*/ 3 w 300"/>
                <a:gd name="T35" fmla="*/ 48 h 115"/>
                <a:gd name="T36" fmla="*/ 6 w 300"/>
                <a:gd name="T37" fmla="*/ 40 h 115"/>
                <a:gd name="T38" fmla="*/ 0 w 300"/>
                <a:gd name="T39" fmla="*/ 40 h 115"/>
                <a:gd name="T40" fmla="*/ 3 w 300"/>
                <a:gd name="T41" fmla="*/ 36 h 115"/>
                <a:gd name="T42" fmla="*/ 12 w 300"/>
                <a:gd name="T43" fmla="*/ 31 h 115"/>
                <a:gd name="T44" fmla="*/ 3 w 300"/>
                <a:gd name="T45" fmla="*/ 31 h 115"/>
                <a:gd name="T46" fmla="*/ 3 w 300"/>
                <a:gd name="T47" fmla="*/ 25 h 1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0"/>
                <a:gd name="T73" fmla="*/ 0 h 115"/>
                <a:gd name="T74" fmla="*/ 300 w 300"/>
                <a:gd name="T75" fmla="*/ 115 h 1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0" h="115">
                  <a:moveTo>
                    <a:pt x="15" y="60"/>
                  </a:moveTo>
                  <a:lnTo>
                    <a:pt x="56" y="27"/>
                  </a:lnTo>
                  <a:lnTo>
                    <a:pt x="127" y="15"/>
                  </a:lnTo>
                  <a:lnTo>
                    <a:pt x="142" y="15"/>
                  </a:lnTo>
                  <a:lnTo>
                    <a:pt x="142" y="27"/>
                  </a:lnTo>
                  <a:lnTo>
                    <a:pt x="171" y="15"/>
                  </a:lnTo>
                  <a:lnTo>
                    <a:pt x="227" y="27"/>
                  </a:lnTo>
                  <a:lnTo>
                    <a:pt x="271" y="0"/>
                  </a:lnTo>
                  <a:lnTo>
                    <a:pt x="300" y="15"/>
                  </a:lnTo>
                  <a:lnTo>
                    <a:pt x="259" y="27"/>
                  </a:lnTo>
                  <a:lnTo>
                    <a:pt x="259" y="60"/>
                  </a:lnTo>
                  <a:lnTo>
                    <a:pt x="246" y="60"/>
                  </a:lnTo>
                  <a:lnTo>
                    <a:pt x="246" y="75"/>
                  </a:lnTo>
                  <a:lnTo>
                    <a:pt x="286" y="86"/>
                  </a:lnTo>
                  <a:lnTo>
                    <a:pt x="227" y="115"/>
                  </a:lnTo>
                  <a:lnTo>
                    <a:pt x="200" y="115"/>
                  </a:lnTo>
                  <a:lnTo>
                    <a:pt x="171" y="98"/>
                  </a:lnTo>
                  <a:lnTo>
                    <a:pt x="27" y="115"/>
                  </a:lnTo>
                  <a:lnTo>
                    <a:pt x="39" y="98"/>
                  </a:lnTo>
                  <a:lnTo>
                    <a:pt x="0" y="98"/>
                  </a:lnTo>
                  <a:lnTo>
                    <a:pt x="15" y="86"/>
                  </a:lnTo>
                  <a:lnTo>
                    <a:pt x="87" y="75"/>
                  </a:lnTo>
                  <a:lnTo>
                    <a:pt x="15" y="75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099" name="Freeform 201"/>
            <p:cNvSpPr>
              <a:spLocks/>
            </p:cNvSpPr>
            <p:nvPr/>
          </p:nvSpPr>
          <p:spPr bwMode="auto">
            <a:xfrm>
              <a:off x="1153" y="806"/>
              <a:ext cx="183" cy="67"/>
            </a:xfrm>
            <a:custGeom>
              <a:avLst/>
              <a:gdLst>
                <a:gd name="T0" fmla="*/ 0 w 211"/>
                <a:gd name="T1" fmla="*/ 24 h 71"/>
                <a:gd name="T2" fmla="*/ 10 w 211"/>
                <a:gd name="T3" fmla="*/ 12 h 71"/>
                <a:gd name="T4" fmla="*/ 10 w 211"/>
                <a:gd name="T5" fmla="*/ 8 h 71"/>
                <a:gd name="T6" fmla="*/ 19 w 211"/>
                <a:gd name="T7" fmla="*/ 0 h 71"/>
                <a:gd name="T8" fmla="*/ 27 w 211"/>
                <a:gd name="T9" fmla="*/ 8 h 71"/>
                <a:gd name="T10" fmla="*/ 29 w 211"/>
                <a:gd name="T11" fmla="*/ 12 h 71"/>
                <a:gd name="T12" fmla="*/ 15 w 211"/>
                <a:gd name="T13" fmla="*/ 18 h 71"/>
                <a:gd name="T14" fmla="*/ 7 w 211"/>
                <a:gd name="T15" fmla="*/ 32 h 71"/>
                <a:gd name="T16" fmla="*/ 3 w 211"/>
                <a:gd name="T17" fmla="*/ 32 h 71"/>
                <a:gd name="T18" fmla="*/ 3 w 211"/>
                <a:gd name="T19" fmla="*/ 24 h 71"/>
                <a:gd name="T20" fmla="*/ 0 w 211"/>
                <a:gd name="T21" fmla="*/ 24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1"/>
                <a:gd name="T34" fmla="*/ 0 h 71"/>
                <a:gd name="T35" fmla="*/ 211 w 211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1" h="71">
                  <a:moveTo>
                    <a:pt x="0" y="53"/>
                  </a:moveTo>
                  <a:lnTo>
                    <a:pt x="71" y="26"/>
                  </a:lnTo>
                  <a:lnTo>
                    <a:pt x="71" y="11"/>
                  </a:lnTo>
                  <a:lnTo>
                    <a:pt x="138" y="0"/>
                  </a:lnTo>
                  <a:lnTo>
                    <a:pt x="197" y="11"/>
                  </a:lnTo>
                  <a:lnTo>
                    <a:pt x="211" y="26"/>
                  </a:lnTo>
                  <a:lnTo>
                    <a:pt x="111" y="38"/>
                  </a:lnTo>
                  <a:lnTo>
                    <a:pt x="49" y="71"/>
                  </a:lnTo>
                  <a:lnTo>
                    <a:pt x="11" y="71"/>
                  </a:lnTo>
                  <a:lnTo>
                    <a:pt x="11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00" name="Freeform 202"/>
            <p:cNvSpPr>
              <a:spLocks/>
            </p:cNvSpPr>
            <p:nvPr/>
          </p:nvSpPr>
          <p:spPr bwMode="auto">
            <a:xfrm>
              <a:off x="174" y="1109"/>
              <a:ext cx="40" cy="43"/>
            </a:xfrm>
            <a:custGeom>
              <a:avLst/>
              <a:gdLst>
                <a:gd name="T0" fmla="*/ 0 w 46"/>
                <a:gd name="T1" fmla="*/ 0 h 46"/>
                <a:gd name="T2" fmla="*/ 7 w 46"/>
                <a:gd name="T3" fmla="*/ 0 h 46"/>
                <a:gd name="T4" fmla="*/ 3 w 46"/>
                <a:gd name="T5" fmla="*/ 19 h 46"/>
                <a:gd name="T6" fmla="*/ 0 w 46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46"/>
                <a:gd name="T14" fmla="*/ 46 w 46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46">
                  <a:moveTo>
                    <a:pt x="0" y="0"/>
                  </a:moveTo>
                  <a:lnTo>
                    <a:pt x="46" y="0"/>
                  </a:lnTo>
                  <a:lnTo>
                    <a:pt x="2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01" name="Freeform 203"/>
            <p:cNvSpPr>
              <a:spLocks/>
            </p:cNvSpPr>
            <p:nvPr/>
          </p:nvSpPr>
          <p:spPr bwMode="auto">
            <a:xfrm>
              <a:off x="313" y="1153"/>
              <a:ext cx="61" cy="43"/>
            </a:xfrm>
            <a:custGeom>
              <a:avLst/>
              <a:gdLst>
                <a:gd name="T0" fmla="*/ 0 w 71"/>
                <a:gd name="T1" fmla="*/ 19 h 46"/>
                <a:gd name="T2" fmla="*/ 8 w 71"/>
                <a:gd name="T3" fmla="*/ 0 h 46"/>
                <a:gd name="T4" fmla="*/ 8 w 71"/>
                <a:gd name="T5" fmla="*/ 7 h 46"/>
                <a:gd name="T6" fmla="*/ 7 w 71"/>
                <a:gd name="T7" fmla="*/ 7 h 46"/>
                <a:gd name="T8" fmla="*/ 7 w 71"/>
                <a:gd name="T9" fmla="*/ 11 h 46"/>
                <a:gd name="T10" fmla="*/ 0 w 71"/>
                <a:gd name="T11" fmla="*/ 19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46"/>
                <a:gd name="T20" fmla="*/ 71 w 71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46">
                  <a:moveTo>
                    <a:pt x="0" y="46"/>
                  </a:moveTo>
                  <a:lnTo>
                    <a:pt x="71" y="0"/>
                  </a:lnTo>
                  <a:lnTo>
                    <a:pt x="71" y="14"/>
                  </a:lnTo>
                  <a:lnTo>
                    <a:pt x="57" y="14"/>
                  </a:lnTo>
                  <a:lnTo>
                    <a:pt x="57" y="2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02" name="Freeform 204"/>
            <p:cNvSpPr>
              <a:spLocks/>
            </p:cNvSpPr>
            <p:nvPr/>
          </p:nvSpPr>
          <p:spPr bwMode="auto">
            <a:xfrm>
              <a:off x="603" y="1258"/>
              <a:ext cx="40" cy="56"/>
            </a:xfrm>
            <a:custGeom>
              <a:avLst/>
              <a:gdLst>
                <a:gd name="T0" fmla="*/ 3 w 46"/>
                <a:gd name="T1" fmla="*/ 0 h 60"/>
                <a:gd name="T2" fmla="*/ 7 w 46"/>
                <a:gd name="T3" fmla="*/ 0 h 60"/>
                <a:gd name="T4" fmla="*/ 3 w 46"/>
                <a:gd name="T5" fmla="*/ 16 h 60"/>
                <a:gd name="T6" fmla="*/ 3 w 46"/>
                <a:gd name="T7" fmla="*/ 23 h 60"/>
                <a:gd name="T8" fmla="*/ 0 w 46"/>
                <a:gd name="T9" fmla="*/ 16 h 60"/>
                <a:gd name="T10" fmla="*/ 0 w 46"/>
                <a:gd name="T11" fmla="*/ 7 h 60"/>
                <a:gd name="T12" fmla="*/ 3 w 46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60"/>
                <a:gd name="T23" fmla="*/ 46 w 46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60">
                  <a:moveTo>
                    <a:pt x="13" y="0"/>
                  </a:moveTo>
                  <a:lnTo>
                    <a:pt x="46" y="0"/>
                  </a:lnTo>
                  <a:lnTo>
                    <a:pt x="13" y="39"/>
                  </a:lnTo>
                  <a:lnTo>
                    <a:pt x="13" y="60"/>
                  </a:lnTo>
                  <a:lnTo>
                    <a:pt x="0" y="39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03" name="Freeform 205"/>
            <p:cNvSpPr>
              <a:spLocks/>
            </p:cNvSpPr>
            <p:nvPr/>
          </p:nvSpPr>
          <p:spPr bwMode="auto">
            <a:xfrm>
              <a:off x="637" y="1335"/>
              <a:ext cx="53" cy="67"/>
            </a:xfrm>
            <a:custGeom>
              <a:avLst/>
              <a:gdLst>
                <a:gd name="T0" fmla="*/ 0 w 60"/>
                <a:gd name="T1" fmla="*/ 0 h 71"/>
                <a:gd name="T2" fmla="*/ 8 w 60"/>
                <a:gd name="T3" fmla="*/ 8 h 71"/>
                <a:gd name="T4" fmla="*/ 11 w 60"/>
                <a:gd name="T5" fmla="*/ 25 h 71"/>
                <a:gd name="T6" fmla="*/ 8 w 60"/>
                <a:gd name="T7" fmla="*/ 32 h 71"/>
                <a:gd name="T8" fmla="*/ 5 w 60"/>
                <a:gd name="T9" fmla="*/ 25 h 71"/>
                <a:gd name="T10" fmla="*/ 5 w 60"/>
                <a:gd name="T11" fmla="*/ 18 h 71"/>
                <a:gd name="T12" fmla="*/ 4 w 60"/>
                <a:gd name="T13" fmla="*/ 18 h 71"/>
                <a:gd name="T14" fmla="*/ 4 w 60"/>
                <a:gd name="T15" fmla="*/ 12 h 71"/>
                <a:gd name="T16" fmla="*/ 0 w 60"/>
                <a:gd name="T17" fmla="*/ 8 h 71"/>
                <a:gd name="T18" fmla="*/ 0 w 60"/>
                <a:gd name="T19" fmla="*/ 0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71"/>
                <a:gd name="T32" fmla="*/ 60 w 60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71">
                  <a:moveTo>
                    <a:pt x="0" y="0"/>
                  </a:moveTo>
                  <a:lnTo>
                    <a:pt x="42" y="15"/>
                  </a:lnTo>
                  <a:lnTo>
                    <a:pt x="60" y="58"/>
                  </a:lnTo>
                  <a:lnTo>
                    <a:pt x="42" y="71"/>
                  </a:lnTo>
                  <a:lnTo>
                    <a:pt x="31" y="58"/>
                  </a:lnTo>
                  <a:lnTo>
                    <a:pt x="31" y="38"/>
                  </a:lnTo>
                  <a:lnTo>
                    <a:pt x="16" y="38"/>
                  </a:lnTo>
                  <a:lnTo>
                    <a:pt x="16" y="27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04" name="Freeform 206"/>
            <p:cNvSpPr>
              <a:spLocks/>
            </p:cNvSpPr>
            <p:nvPr/>
          </p:nvSpPr>
          <p:spPr bwMode="auto">
            <a:xfrm>
              <a:off x="2026" y="647"/>
              <a:ext cx="835" cy="477"/>
            </a:xfrm>
            <a:custGeom>
              <a:avLst/>
              <a:gdLst>
                <a:gd name="T0" fmla="*/ 3 w 958"/>
                <a:gd name="T1" fmla="*/ 34 h 510"/>
                <a:gd name="T2" fmla="*/ 22 w 958"/>
                <a:gd name="T3" fmla="*/ 28 h 510"/>
                <a:gd name="T4" fmla="*/ 16 w 958"/>
                <a:gd name="T5" fmla="*/ 22 h 510"/>
                <a:gd name="T6" fmla="*/ 35 w 958"/>
                <a:gd name="T7" fmla="*/ 16 h 510"/>
                <a:gd name="T8" fmla="*/ 56 w 958"/>
                <a:gd name="T9" fmla="*/ 10 h 510"/>
                <a:gd name="T10" fmla="*/ 108 w 958"/>
                <a:gd name="T11" fmla="*/ 0 h 510"/>
                <a:gd name="T12" fmla="*/ 119 w 958"/>
                <a:gd name="T13" fmla="*/ 10 h 510"/>
                <a:gd name="T14" fmla="*/ 139 w 958"/>
                <a:gd name="T15" fmla="*/ 16 h 510"/>
                <a:gd name="T16" fmla="*/ 121 w 958"/>
                <a:gd name="T17" fmla="*/ 34 h 510"/>
                <a:gd name="T18" fmla="*/ 119 w 958"/>
                <a:gd name="T19" fmla="*/ 38 h 510"/>
                <a:gd name="T20" fmla="*/ 121 w 958"/>
                <a:gd name="T21" fmla="*/ 50 h 510"/>
                <a:gd name="T22" fmla="*/ 113 w 958"/>
                <a:gd name="T23" fmla="*/ 55 h 510"/>
                <a:gd name="T24" fmla="*/ 115 w 958"/>
                <a:gd name="T25" fmla="*/ 67 h 510"/>
                <a:gd name="T26" fmla="*/ 115 w 958"/>
                <a:gd name="T27" fmla="*/ 72 h 510"/>
                <a:gd name="T28" fmla="*/ 105 w 958"/>
                <a:gd name="T29" fmla="*/ 77 h 510"/>
                <a:gd name="T30" fmla="*/ 105 w 958"/>
                <a:gd name="T31" fmla="*/ 88 h 510"/>
                <a:gd name="T32" fmla="*/ 105 w 958"/>
                <a:gd name="T33" fmla="*/ 101 h 510"/>
                <a:gd name="T34" fmla="*/ 98 w 958"/>
                <a:gd name="T35" fmla="*/ 94 h 510"/>
                <a:gd name="T36" fmla="*/ 104 w 958"/>
                <a:gd name="T37" fmla="*/ 107 h 510"/>
                <a:gd name="T38" fmla="*/ 92 w 958"/>
                <a:gd name="T39" fmla="*/ 116 h 510"/>
                <a:gd name="T40" fmla="*/ 64 w 958"/>
                <a:gd name="T41" fmla="*/ 145 h 510"/>
                <a:gd name="T42" fmla="*/ 51 w 958"/>
                <a:gd name="T43" fmla="*/ 150 h 510"/>
                <a:gd name="T44" fmla="*/ 51 w 958"/>
                <a:gd name="T45" fmla="*/ 156 h 510"/>
                <a:gd name="T46" fmla="*/ 41 w 958"/>
                <a:gd name="T47" fmla="*/ 171 h 510"/>
                <a:gd name="T48" fmla="*/ 35 w 958"/>
                <a:gd name="T49" fmla="*/ 199 h 510"/>
                <a:gd name="T50" fmla="*/ 24 w 958"/>
                <a:gd name="T51" fmla="*/ 189 h 510"/>
                <a:gd name="T52" fmla="*/ 21 w 958"/>
                <a:gd name="T53" fmla="*/ 167 h 510"/>
                <a:gd name="T54" fmla="*/ 18 w 958"/>
                <a:gd name="T55" fmla="*/ 156 h 510"/>
                <a:gd name="T56" fmla="*/ 18 w 958"/>
                <a:gd name="T57" fmla="*/ 145 h 510"/>
                <a:gd name="T58" fmla="*/ 24 w 958"/>
                <a:gd name="T59" fmla="*/ 116 h 510"/>
                <a:gd name="T60" fmla="*/ 31 w 958"/>
                <a:gd name="T61" fmla="*/ 111 h 510"/>
                <a:gd name="T62" fmla="*/ 24 w 958"/>
                <a:gd name="T63" fmla="*/ 111 h 510"/>
                <a:gd name="T64" fmla="*/ 24 w 958"/>
                <a:gd name="T65" fmla="*/ 101 h 510"/>
                <a:gd name="T66" fmla="*/ 29 w 958"/>
                <a:gd name="T67" fmla="*/ 94 h 510"/>
                <a:gd name="T68" fmla="*/ 27 w 958"/>
                <a:gd name="T69" fmla="*/ 94 h 510"/>
                <a:gd name="T70" fmla="*/ 24 w 958"/>
                <a:gd name="T71" fmla="*/ 88 h 510"/>
                <a:gd name="T72" fmla="*/ 27 w 958"/>
                <a:gd name="T73" fmla="*/ 77 h 510"/>
                <a:gd name="T74" fmla="*/ 24 w 958"/>
                <a:gd name="T75" fmla="*/ 63 h 510"/>
                <a:gd name="T76" fmla="*/ 18 w 958"/>
                <a:gd name="T77" fmla="*/ 55 h 510"/>
                <a:gd name="T78" fmla="*/ 0 w 958"/>
                <a:gd name="T79" fmla="*/ 50 h 510"/>
                <a:gd name="T80" fmla="*/ 3 w 958"/>
                <a:gd name="T81" fmla="*/ 38 h 5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58"/>
                <a:gd name="T124" fmla="*/ 0 h 510"/>
                <a:gd name="T125" fmla="*/ 958 w 958"/>
                <a:gd name="T126" fmla="*/ 510 h 5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58" h="510">
                  <a:moveTo>
                    <a:pt x="0" y="98"/>
                  </a:moveTo>
                  <a:lnTo>
                    <a:pt x="11" y="86"/>
                  </a:lnTo>
                  <a:lnTo>
                    <a:pt x="130" y="86"/>
                  </a:lnTo>
                  <a:lnTo>
                    <a:pt x="155" y="71"/>
                  </a:lnTo>
                  <a:lnTo>
                    <a:pt x="155" y="59"/>
                  </a:lnTo>
                  <a:lnTo>
                    <a:pt x="111" y="59"/>
                  </a:lnTo>
                  <a:lnTo>
                    <a:pt x="198" y="38"/>
                  </a:lnTo>
                  <a:lnTo>
                    <a:pt x="242" y="38"/>
                  </a:lnTo>
                  <a:lnTo>
                    <a:pt x="230" y="26"/>
                  </a:lnTo>
                  <a:lnTo>
                    <a:pt x="382" y="26"/>
                  </a:lnTo>
                  <a:lnTo>
                    <a:pt x="514" y="15"/>
                  </a:lnTo>
                  <a:lnTo>
                    <a:pt x="741" y="0"/>
                  </a:lnTo>
                  <a:lnTo>
                    <a:pt x="845" y="15"/>
                  </a:lnTo>
                  <a:lnTo>
                    <a:pt x="814" y="26"/>
                  </a:lnTo>
                  <a:lnTo>
                    <a:pt x="885" y="26"/>
                  </a:lnTo>
                  <a:lnTo>
                    <a:pt x="958" y="38"/>
                  </a:lnTo>
                  <a:lnTo>
                    <a:pt x="885" y="59"/>
                  </a:lnTo>
                  <a:lnTo>
                    <a:pt x="825" y="86"/>
                  </a:lnTo>
                  <a:lnTo>
                    <a:pt x="825" y="98"/>
                  </a:lnTo>
                  <a:lnTo>
                    <a:pt x="814" y="98"/>
                  </a:lnTo>
                  <a:lnTo>
                    <a:pt x="825" y="111"/>
                  </a:lnTo>
                  <a:lnTo>
                    <a:pt x="825" y="126"/>
                  </a:lnTo>
                  <a:lnTo>
                    <a:pt x="774" y="126"/>
                  </a:lnTo>
                  <a:lnTo>
                    <a:pt x="774" y="142"/>
                  </a:lnTo>
                  <a:lnTo>
                    <a:pt x="800" y="142"/>
                  </a:lnTo>
                  <a:lnTo>
                    <a:pt x="785" y="171"/>
                  </a:lnTo>
                  <a:lnTo>
                    <a:pt x="800" y="171"/>
                  </a:lnTo>
                  <a:lnTo>
                    <a:pt x="785" y="182"/>
                  </a:lnTo>
                  <a:lnTo>
                    <a:pt x="774" y="197"/>
                  </a:lnTo>
                  <a:lnTo>
                    <a:pt x="729" y="197"/>
                  </a:lnTo>
                  <a:lnTo>
                    <a:pt x="741" y="211"/>
                  </a:lnTo>
                  <a:lnTo>
                    <a:pt x="729" y="226"/>
                  </a:lnTo>
                  <a:lnTo>
                    <a:pt x="729" y="242"/>
                  </a:lnTo>
                  <a:lnTo>
                    <a:pt x="729" y="259"/>
                  </a:lnTo>
                  <a:lnTo>
                    <a:pt x="685" y="242"/>
                  </a:lnTo>
                  <a:lnTo>
                    <a:pt x="674" y="242"/>
                  </a:lnTo>
                  <a:lnTo>
                    <a:pt x="674" y="259"/>
                  </a:lnTo>
                  <a:lnTo>
                    <a:pt x="714" y="270"/>
                  </a:lnTo>
                  <a:lnTo>
                    <a:pt x="701" y="270"/>
                  </a:lnTo>
                  <a:lnTo>
                    <a:pt x="630" y="297"/>
                  </a:lnTo>
                  <a:lnTo>
                    <a:pt x="530" y="311"/>
                  </a:lnTo>
                  <a:lnTo>
                    <a:pt x="441" y="370"/>
                  </a:lnTo>
                  <a:lnTo>
                    <a:pt x="370" y="370"/>
                  </a:lnTo>
                  <a:lnTo>
                    <a:pt x="355" y="382"/>
                  </a:lnTo>
                  <a:lnTo>
                    <a:pt x="342" y="382"/>
                  </a:lnTo>
                  <a:lnTo>
                    <a:pt x="342" y="397"/>
                  </a:lnTo>
                  <a:lnTo>
                    <a:pt x="330" y="426"/>
                  </a:lnTo>
                  <a:lnTo>
                    <a:pt x="282" y="441"/>
                  </a:lnTo>
                  <a:lnTo>
                    <a:pt x="282" y="453"/>
                  </a:lnTo>
                  <a:lnTo>
                    <a:pt x="242" y="510"/>
                  </a:lnTo>
                  <a:lnTo>
                    <a:pt x="230" y="510"/>
                  </a:lnTo>
                  <a:lnTo>
                    <a:pt x="171" y="482"/>
                  </a:lnTo>
                  <a:lnTo>
                    <a:pt x="155" y="470"/>
                  </a:lnTo>
                  <a:lnTo>
                    <a:pt x="142" y="426"/>
                  </a:lnTo>
                  <a:lnTo>
                    <a:pt x="142" y="411"/>
                  </a:lnTo>
                  <a:lnTo>
                    <a:pt x="130" y="397"/>
                  </a:lnTo>
                  <a:lnTo>
                    <a:pt x="142" y="370"/>
                  </a:lnTo>
                  <a:lnTo>
                    <a:pt x="130" y="370"/>
                  </a:lnTo>
                  <a:lnTo>
                    <a:pt x="155" y="311"/>
                  </a:lnTo>
                  <a:lnTo>
                    <a:pt x="171" y="297"/>
                  </a:lnTo>
                  <a:lnTo>
                    <a:pt x="198" y="297"/>
                  </a:lnTo>
                  <a:lnTo>
                    <a:pt x="211" y="282"/>
                  </a:lnTo>
                  <a:lnTo>
                    <a:pt x="211" y="270"/>
                  </a:lnTo>
                  <a:lnTo>
                    <a:pt x="171" y="282"/>
                  </a:lnTo>
                  <a:lnTo>
                    <a:pt x="142" y="282"/>
                  </a:lnTo>
                  <a:lnTo>
                    <a:pt x="171" y="259"/>
                  </a:lnTo>
                  <a:lnTo>
                    <a:pt x="230" y="259"/>
                  </a:lnTo>
                  <a:lnTo>
                    <a:pt x="198" y="242"/>
                  </a:lnTo>
                  <a:lnTo>
                    <a:pt x="198" y="226"/>
                  </a:lnTo>
                  <a:lnTo>
                    <a:pt x="182" y="242"/>
                  </a:lnTo>
                  <a:lnTo>
                    <a:pt x="155" y="226"/>
                  </a:lnTo>
                  <a:lnTo>
                    <a:pt x="171" y="226"/>
                  </a:lnTo>
                  <a:lnTo>
                    <a:pt x="171" y="211"/>
                  </a:lnTo>
                  <a:lnTo>
                    <a:pt x="182" y="197"/>
                  </a:lnTo>
                  <a:lnTo>
                    <a:pt x="182" y="171"/>
                  </a:lnTo>
                  <a:lnTo>
                    <a:pt x="171" y="159"/>
                  </a:lnTo>
                  <a:lnTo>
                    <a:pt x="182" y="142"/>
                  </a:lnTo>
                  <a:lnTo>
                    <a:pt x="130" y="142"/>
                  </a:lnTo>
                  <a:lnTo>
                    <a:pt x="27" y="142"/>
                  </a:lnTo>
                  <a:lnTo>
                    <a:pt x="0" y="126"/>
                  </a:lnTo>
                  <a:lnTo>
                    <a:pt x="27" y="111"/>
                  </a:lnTo>
                  <a:lnTo>
                    <a:pt x="27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05" name="Freeform 207"/>
            <p:cNvSpPr>
              <a:spLocks/>
            </p:cNvSpPr>
            <p:nvPr/>
          </p:nvSpPr>
          <p:spPr bwMode="auto">
            <a:xfrm>
              <a:off x="2588" y="978"/>
              <a:ext cx="176" cy="67"/>
            </a:xfrm>
            <a:custGeom>
              <a:avLst/>
              <a:gdLst>
                <a:gd name="T0" fmla="*/ 0 w 204"/>
                <a:gd name="T1" fmla="*/ 8 h 71"/>
                <a:gd name="T2" fmla="*/ 3 w 204"/>
                <a:gd name="T3" fmla="*/ 0 h 71"/>
                <a:gd name="T4" fmla="*/ 8 w 204"/>
                <a:gd name="T5" fmla="*/ 8 h 71"/>
                <a:gd name="T6" fmla="*/ 8 w 204"/>
                <a:gd name="T7" fmla="*/ 12 h 71"/>
                <a:gd name="T8" fmla="*/ 10 w 204"/>
                <a:gd name="T9" fmla="*/ 0 h 71"/>
                <a:gd name="T10" fmla="*/ 10 w 204"/>
                <a:gd name="T11" fmla="*/ 8 h 71"/>
                <a:gd name="T12" fmla="*/ 16 w 204"/>
                <a:gd name="T13" fmla="*/ 8 h 71"/>
                <a:gd name="T14" fmla="*/ 20 w 204"/>
                <a:gd name="T15" fmla="*/ 0 h 71"/>
                <a:gd name="T16" fmla="*/ 22 w 204"/>
                <a:gd name="T17" fmla="*/ 0 h 71"/>
                <a:gd name="T18" fmla="*/ 22 w 204"/>
                <a:gd name="T19" fmla="*/ 8 h 71"/>
                <a:gd name="T20" fmla="*/ 26 w 204"/>
                <a:gd name="T21" fmla="*/ 8 h 71"/>
                <a:gd name="T22" fmla="*/ 22 w 204"/>
                <a:gd name="T23" fmla="*/ 12 h 71"/>
                <a:gd name="T24" fmla="*/ 22 w 204"/>
                <a:gd name="T25" fmla="*/ 20 h 71"/>
                <a:gd name="T26" fmla="*/ 10 w 204"/>
                <a:gd name="T27" fmla="*/ 32 h 71"/>
                <a:gd name="T28" fmla="*/ 3 w 204"/>
                <a:gd name="T29" fmla="*/ 24 h 71"/>
                <a:gd name="T30" fmla="*/ 5 w 204"/>
                <a:gd name="T31" fmla="*/ 20 h 71"/>
                <a:gd name="T32" fmla="*/ 0 w 204"/>
                <a:gd name="T33" fmla="*/ 20 h 71"/>
                <a:gd name="T34" fmla="*/ 5 w 204"/>
                <a:gd name="T35" fmla="*/ 12 h 71"/>
                <a:gd name="T36" fmla="*/ 0 w 204"/>
                <a:gd name="T37" fmla="*/ 8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4"/>
                <a:gd name="T58" fmla="*/ 0 h 71"/>
                <a:gd name="T59" fmla="*/ 204 w 204"/>
                <a:gd name="T60" fmla="*/ 71 h 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4" h="71">
                  <a:moveTo>
                    <a:pt x="0" y="15"/>
                  </a:moveTo>
                  <a:lnTo>
                    <a:pt x="31" y="0"/>
                  </a:lnTo>
                  <a:lnTo>
                    <a:pt x="60" y="15"/>
                  </a:lnTo>
                  <a:lnTo>
                    <a:pt x="60" y="27"/>
                  </a:lnTo>
                  <a:lnTo>
                    <a:pt x="86" y="0"/>
                  </a:lnTo>
                  <a:lnTo>
                    <a:pt x="86" y="15"/>
                  </a:lnTo>
                  <a:lnTo>
                    <a:pt x="131" y="15"/>
                  </a:lnTo>
                  <a:lnTo>
                    <a:pt x="159" y="0"/>
                  </a:lnTo>
                  <a:lnTo>
                    <a:pt x="182" y="0"/>
                  </a:lnTo>
                  <a:lnTo>
                    <a:pt x="182" y="15"/>
                  </a:lnTo>
                  <a:lnTo>
                    <a:pt x="204" y="15"/>
                  </a:lnTo>
                  <a:lnTo>
                    <a:pt x="182" y="27"/>
                  </a:lnTo>
                  <a:lnTo>
                    <a:pt x="171" y="42"/>
                  </a:lnTo>
                  <a:lnTo>
                    <a:pt x="86" y="71"/>
                  </a:lnTo>
                  <a:lnTo>
                    <a:pt x="12" y="54"/>
                  </a:lnTo>
                  <a:lnTo>
                    <a:pt x="42" y="42"/>
                  </a:lnTo>
                  <a:lnTo>
                    <a:pt x="0" y="42"/>
                  </a:lnTo>
                  <a:lnTo>
                    <a:pt x="42" y="2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905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06" name="Freeform 208"/>
            <p:cNvSpPr>
              <a:spLocks/>
            </p:cNvSpPr>
            <p:nvPr/>
          </p:nvSpPr>
          <p:spPr bwMode="auto">
            <a:xfrm>
              <a:off x="5197" y="2506"/>
              <a:ext cx="197" cy="215"/>
            </a:xfrm>
            <a:custGeom>
              <a:avLst/>
              <a:gdLst>
                <a:gd name="T0" fmla="*/ 24 w 227"/>
                <a:gd name="T1" fmla="*/ 0 h 230"/>
                <a:gd name="T2" fmla="*/ 27 w 227"/>
                <a:gd name="T3" fmla="*/ 0 h 230"/>
                <a:gd name="T4" fmla="*/ 27 w 227"/>
                <a:gd name="T5" fmla="*/ 13 h 230"/>
                <a:gd name="T6" fmla="*/ 30 w 227"/>
                <a:gd name="T7" fmla="*/ 17 h 230"/>
                <a:gd name="T8" fmla="*/ 27 w 227"/>
                <a:gd name="T9" fmla="*/ 23 h 230"/>
                <a:gd name="T10" fmla="*/ 31 w 227"/>
                <a:gd name="T11" fmla="*/ 34 h 230"/>
                <a:gd name="T12" fmla="*/ 30 w 227"/>
                <a:gd name="T13" fmla="*/ 34 h 230"/>
                <a:gd name="T14" fmla="*/ 26 w 227"/>
                <a:gd name="T15" fmla="*/ 55 h 230"/>
                <a:gd name="T16" fmla="*/ 24 w 227"/>
                <a:gd name="T17" fmla="*/ 61 h 230"/>
                <a:gd name="T18" fmla="*/ 24 w 227"/>
                <a:gd name="T19" fmla="*/ 66 h 230"/>
                <a:gd name="T20" fmla="*/ 24 w 227"/>
                <a:gd name="T21" fmla="*/ 77 h 230"/>
                <a:gd name="T22" fmla="*/ 20 w 227"/>
                <a:gd name="T23" fmla="*/ 82 h 230"/>
                <a:gd name="T24" fmla="*/ 17 w 227"/>
                <a:gd name="T25" fmla="*/ 90 h 230"/>
                <a:gd name="T26" fmla="*/ 16 w 227"/>
                <a:gd name="T27" fmla="*/ 77 h 230"/>
                <a:gd name="T28" fmla="*/ 14 w 227"/>
                <a:gd name="T29" fmla="*/ 77 h 230"/>
                <a:gd name="T30" fmla="*/ 8 w 227"/>
                <a:gd name="T31" fmla="*/ 77 h 230"/>
                <a:gd name="T32" fmla="*/ 8 w 227"/>
                <a:gd name="T33" fmla="*/ 72 h 230"/>
                <a:gd name="T34" fmla="*/ 3 w 227"/>
                <a:gd name="T35" fmla="*/ 72 h 230"/>
                <a:gd name="T36" fmla="*/ 3 w 227"/>
                <a:gd name="T37" fmla="*/ 55 h 230"/>
                <a:gd name="T38" fmla="*/ 0 w 227"/>
                <a:gd name="T39" fmla="*/ 50 h 230"/>
                <a:gd name="T40" fmla="*/ 0 w 227"/>
                <a:gd name="T41" fmla="*/ 34 h 230"/>
                <a:gd name="T42" fmla="*/ 3 w 227"/>
                <a:gd name="T43" fmla="*/ 23 h 230"/>
                <a:gd name="T44" fmla="*/ 3 w 227"/>
                <a:gd name="T45" fmla="*/ 34 h 230"/>
                <a:gd name="T46" fmla="*/ 8 w 227"/>
                <a:gd name="T47" fmla="*/ 34 h 230"/>
                <a:gd name="T48" fmla="*/ 10 w 227"/>
                <a:gd name="T49" fmla="*/ 28 h 230"/>
                <a:gd name="T50" fmla="*/ 14 w 227"/>
                <a:gd name="T51" fmla="*/ 34 h 230"/>
                <a:gd name="T52" fmla="*/ 17 w 227"/>
                <a:gd name="T53" fmla="*/ 28 h 230"/>
                <a:gd name="T54" fmla="*/ 21 w 227"/>
                <a:gd name="T55" fmla="*/ 0 h 230"/>
                <a:gd name="T56" fmla="*/ 24 w 227"/>
                <a:gd name="T57" fmla="*/ 0 h 2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7"/>
                <a:gd name="T88" fmla="*/ 0 h 230"/>
                <a:gd name="T89" fmla="*/ 227 w 227"/>
                <a:gd name="T90" fmla="*/ 230 h 2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7" h="230">
                  <a:moveTo>
                    <a:pt x="175" y="0"/>
                  </a:moveTo>
                  <a:lnTo>
                    <a:pt x="198" y="0"/>
                  </a:lnTo>
                  <a:lnTo>
                    <a:pt x="198" y="31"/>
                  </a:lnTo>
                  <a:lnTo>
                    <a:pt x="213" y="42"/>
                  </a:lnTo>
                  <a:lnTo>
                    <a:pt x="198" y="60"/>
                  </a:lnTo>
                  <a:lnTo>
                    <a:pt x="227" y="86"/>
                  </a:lnTo>
                  <a:lnTo>
                    <a:pt x="213" y="86"/>
                  </a:lnTo>
                  <a:lnTo>
                    <a:pt x="187" y="142"/>
                  </a:lnTo>
                  <a:lnTo>
                    <a:pt x="175" y="157"/>
                  </a:lnTo>
                  <a:lnTo>
                    <a:pt x="175" y="169"/>
                  </a:lnTo>
                  <a:lnTo>
                    <a:pt x="175" y="198"/>
                  </a:lnTo>
                  <a:lnTo>
                    <a:pt x="142" y="213"/>
                  </a:lnTo>
                  <a:lnTo>
                    <a:pt x="127" y="230"/>
                  </a:lnTo>
                  <a:lnTo>
                    <a:pt x="115" y="198"/>
                  </a:lnTo>
                  <a:lnTo>
                    <a:pt x="98" y="198"/>
                  </a:lnTo>
                  <a:lnTo>
                    <a:pt x="54" y="198"/>
                  </a:lnTo>
                  <a:lnTo>
                    <a:pt x="54" y="186"/>
                  </a:lnTo>
                  <a:lnTo>
                    <a:pt x="27" y="186"/>
                  </a:lnTo>
                  <a:lnTo>
                    <a:pt x="16" y="142"/>
                  </a:lnTo>
                  <a:lnTo>
                    <a:pt x="0" y="131"/>
                  </a:lnTo>
                  <a:lnTo>
                    <a:pt x="0" y="86"/>
                  </a:lnTo>
                  <a:lnTo>
                    <a:pt x="16" y="60"/>
                  </a:lnTo>
                  <a:lnTo>
                    <a:pt x="27" y="86"/>
                  </a:lnTo>
                  <a:lnTo>
                    <a:pt x="54" y="86"/>
                  </a:lnTo>
                  <a:lnTo>
                    <a:pt x="75" y="71"/>
                  </a:lnTo>
                  <a:lnTo>
                    <a:pt x="98" y="86"/>
                  </a:lnTo>
                  <a:lnTo>
                    <a:pt x="127" y="71"/>
                  </a:lnTo>
                  <a:lnTo>
                    <a:pt x="158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07" name="Freeform 209"/>
            <p:cNvSpPr>
              <a:spLocks/>
            </p:cNvSpPr>
            <p:nvPr/>
          </p:nvSpPr>
          <p:spPr bwMode="auto">
            <a:xfrm>
              <a:off x="5221" y="2441"/>
              <a:ext cx="201" cy="146"/>
            </a:xfrm>
            <a:custGeom>
              <a:avLst/>
              <a:gdLst>
                <a:gd name="T0" fmla="*/ 32 w 230"/>
                <a:gd name="T1" fmla="*/ 24 h 155"/>
                <a:gd name="T2" fmla="*/ 27 w 230"/>
                <a:gd name="T3" fmla="*/ 29 h 155"/>
                <a:gd name="T4" fmla="*/ 24 w 230"/>
                <a:gd name="T5" fmla="*/ 29 h 155"/>
                <a:gd name="T6" fmla="*/ 21 w 230"/>
                <a:gd name="T7" fmla="*/ 29 h 155"/>
                <a:gd name="T8" fmla="*/ 17 w 230"/>
                <a:gd name="T9" fmla="*/ 59 h 155"/>
                <a:gd name="T10" fmla="*/ 12 w 230"/>
                <a:gd name="T11" fmla="*/ 67 h 155"/>
                <a:gd name="T12" fmla="*/ 9 w 230"/>
                <a:gd name="T13" fmla="*/ 59 h 155"/>
                <a:gd name="T14" fmla="*/ 6 w 230"/>
                <a:gd name="T15" fmla="*/ 67 h 155"/>
                <a:gd name="T16" fmla="*/ 3 w 230"/>
                <a:gd name="T17" fmla="*/ 67 h 155"/>
                <a:gd name="T18" fmla="*/ 0 w 230"/>
                <a:gd name="T19" fmla="*/ 55 h 155"/>
                <a:gd name="T20" fmla="*/ 3 w 230"/>
                <a:gd name="T21" fmla="*/ 59 h 155"/>
                <a:gd name="T22" fmla="*/ 6 w 230"/>
                <a:gd name="T23" fmla="*/ 42 h 155"/>
                <a:gd name="T24" fmla="*/ 10 w 230"/>
                <a:gd name="T25" fmla="*/ 42 h 155"/>
                <a:gd name="T26" fmla="*/ 15 w 230"/>
                <a:gd name="T27" fmla="*/ 24 h 155"/>
                <a:gd name="T28" fmla="*/ 17 w 230"/>
                <a:gd name="T29" fmla="*/ 29 h 155"/>
                <a:gd name="T30" fmla="*/ 19 w 230"/>
                <a:gd name="T31" fmla="*/ 29 h 155"/>
                <a:gd name="T32" fmla="*/ 19 w 230"/>
                <a:gd name="T33" fmla="*/ 24 h 155"/>
                <a:gd name="T34" fmla="*/ 19 w 230"/>
                <a:gd name="T35" fmla="*/ 17 h 155"/>
                <a:gd name="T36" fmla="*/ 26 w 230"/>
                <a:gd name="T37" fmla="*/ 0 h 155"/>
                <a:gd name="T38" fmla="*/ 27 w 230"/>
                <a:gd name="T39" fmla="*/ 8 h 155"/>
                <a:gd name="T40" fmla="*/ 27 w 230"/>
                <a:gd name="T41" fmla="*/ 12 h 155"/>
                <a:gd name="T42" fmla="*/ 34 w 230"/>
                <a:gd name="T43" fmla="*/ 17 h 155"/>
                <a:gd name="T44" fmla="*/ 30 w 230"/>
                <a:gd name="T45" fmla="*/ 24 h 155"/>
                <a:gd name="T46" fmla="*/ 32 w 230"/>
                <a:gd name="T47" fmla="*/ 24 h 1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0"/>
                <a:gd name="T73" fmla="*/ 0 h 155"/>
                <a:gd name="T74" fmla="*/ 230 w 230"/>
                <a:gd name="T75" fmla="*/ 155 h 15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0" h="155">
                  <a:moveTo>
                    <a:pt x="209" y="56"/>
                  </a:moveTo>
                  <a:lnTo>
                    <a:pt x="182" y="67"/>
                  </a:lnTo>
                  <a:lnTo>
                    <a:pt x="157" y="67"/>
                  </a:lnTo>
                  <a:lnTo>
                    <a:pt x="142" y="67"/>
                  </a:lnTo>
                  <a:lnTo>
                    <a:pt x="109" y="138"/>
                  </a:lnTo>
                  <a:lnTo>
                    <a:pt x="82" y="155"/>
                  </a:lnTo>
                  <a:lnTo>
                    <a:pt x="59" y="138"/>
                  </a:lnTo>
                  <a:lnTo>
                    <a:pt x="38" y="155"/>
                  </a:lnTo>
                  <a:lnTo>
                    <a:pt x="11" y="155"/>
                  </a:lnTo>
                  <a:lnTo>
                    <a:pt x="0" y="127"/>
                  </a:lnTo>
                  <a:lnTo>
                    <a:pt x="26" y="138"/>
                  </a:lnTo>
                  <a:lnTo>
                    <a:pt x="38" y="98"/>
                  </a:lnTo>
                  <a:lnTo>
                    <a:pt x="71" y="98"/>
                  </a:lnTo>
                  <a:lnTo>
                    <a:pt x="97" y="56"/>
                  </a:lnTo>
                  <a:lnTo>
                    <a:pt x="109" y="67"/>
                  </a:lnTo>
                  <a:lnTo>
                    <a:pt x="126" y="67"/>
                  </a:lnTo>
                  <a:lnTo>
                    <a:pt x="126" y="56"/>
                  </a:lnTo>
                  <a:lnTo>
                    <a:pt x="126" y="38"/>
                  </a:lnTo>
                  <a:lnTo>
                    <a:pt x="169" y="0"/>
                  </a:lnTo>
                  <a:lnTo>
                    <a:pt x="182" y="15"/>
                  </a:lnTo>
                  <a:lnTo>
                    <a:pt x="182" y="27"/>
                  </a:lnTo>
                  <a:lnTo>
                    <a:pt x="230" y="38"/>
                  </a:lnTo>
                  <a:lnTo>
                    <a:pt x="197" y="56"/>
                  </a:lnTo>
                  <a:lnTo>
                    <a:pt x="209" y="5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08" name="Freeform 210"/>
            <p:cNvSpPr>
              <a:spLocks/>
            </p:cNvSpPr>
            <p:nvPr/>
          </p:nvSpPr>
          <p:spPr bwMode="auto">
            <a:xfrm>
              <a:off x="4714" y="1949"/>
              <a:ext cx="96" cy="129"/>
            </a:xfrm>
            <a:custGeom>
              <a:avLst/>
              <a:gdLst>
                <a:gd name="T0" fmla="*/ 3 w 112"/>
                <a:gd name="T1" fmla="*/ 22 h 138"/>
                <a:gd name="T2" fmla="*/ 3 w 112"/>
                <a:gd name="T3" fmla="*/ 49 h 138"/>
                <a:gd name="T4" fmla="*/ 8 w 112"/>
                <a:gd name="T5" fmla="*/ 49 h 138"/>
                <a:gd name="T6" fmla="*/ 9 w 112"/>
                <a:gd name="T7" fmla="*/ 38 h 138"/>
                <a:gd name="T8" fmla="*/ 13 w 112"/>
                <a:gd name="T9" fmla="*/ 54 h 138"/>
                <a:gd name="T10" fmla="*/ 13 w 112"/>
                <a:gd name="T11" fmla="*/ 43 h 138"/>
                <a:gd name="T12" fmla="*/ 11 w 112"/>
                <a:gd name="T13" fmla="*/ 28 h 138"/>
                <a:gd name="T14" fmla="*/ 11 w 112"/>
                <a:gd name="T15" fmla="*/ 34 h 138"/>
                <a:gd name="T16" fmla="*/ 8 w 112"/>
                <a:gd name="T17" fmla="*/ 28 h 138"/>
                <a:gd name="T18" fmla="*/ 8 w 112"/>
                <a:gd name="T19" fmla="*/ 22 h 138"/>
                <a:gd name="T20" fmla="*/ 11 w 112"/>
                <a:gd name="T21" fmla="*/ 10 h 138"/>
                <a:gd name="T22" fmla="*/ 4 w 112"/>
                <a:gd name="T23" fmla="*/ 10 h 138"/>
                <a:gd name="T24" fmla="*/ 3 w 112"/>
                <a:gd name="T25" fmla="*/ 0 h 138"/>
                <a:gd name="T26" fmla="*/ 3 w 112"/>
                <a:gd name="T27" fmla="*/ 0 h 138"/>
                <a:gd name="T28" fmla="*/ 0 w 112"/>
                <a:gd name="T29" fmla="*/ 0 h 138"/>
                <a:gd name="T30" fmla="*/ 0 w 112"/>
                <a:gd name="T31" fmla="*/ 7 h 138"/>
                <a:gd name="T32" fmla="*/ 3 w 112"/>
                <a:gd name="T33" fmla="*/ 10 h 138"/>
                <a:gd name="T34" fmla="*/ 0 w 112"/>
                <a:gd name="T35" fmla="*/ 16 h 138"/>
                <a:gd name="T36" fmla="*/ 3 w 112"/>
                <a:gd name="T37" fmla="*/ 22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138"/>
                <a:gd name="T59" fmla="*/ 112 w 112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138">
                  <a:moveTo>
                    <a:pt x="12" y="57"/>
                  </a:moveTo>
                  <a:lnTo>
                    <a:pt x="27" y="125"/>
                  </a:lnTo>
                  <a:lnTo>
                    <a:pt x="68" y="125"/>
                  </a:lnTo>
                  <a:lnTo>
                    <a:pt x="79" y="98"/>
                  </a:lnTo>
                  <a:lnTo>
                    <a:pt x="112" y="138"/>
                  </a:lnTo>
                  <a:lnTo>
                    <a:pt x="112" y="109"/>
                  </a:lnTo>
                  <a:lnTo>
                    <a:pt x="98" y="71"/>
                  </a:lnTo>
                  <a:lnTo>
                    <a:pt x="98" y="86"/>
                  </a:lnTo>
                  <a:lnTo>
                    <a:pt x="68" y="71"/>
                  </a:lnTo>
                  <a:lnTo>
                    <a:pt x="68" y="57"/>
                  </a:lnTo>
                  <a:lnTo>
                    <a:pt x="98" y="27"/>
                  </a:lnTo>
                  <a:lnTo>
                    <a:pt x="39" y="27"/>
                  </a:lnTo>
                  <a:lnTo>
                    <a:pt x="27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27"/>
                  </a:lnTo>
                  <a:lnTo>
                    <a:pt x="0" y="38"/>
                  </a:lnTo>
                  <a:lnTo>
                    <a:pt x="12" y="57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09" name="Freeform 211"/>
            <p:cNvSpPr>
              <a:spLocks/>
            </p:cNvSpPr>
            <p:nvPr/>
          </p:nvSpPr>
          <p:spPr bwMode="auto">
            <a:xfrm>
              <a:off x="3611" y="2161"/>
              <a:ext cx="298" cy="360"/>
            </a:xfrm>
            <a:custGeom>
              <a:avLst/>
              <a:gdLst>
                <a:gd name="T0" fmla="*/ 13 w 342"/>
                <a:gd name="T1" fmla="*/ 132 h 386"/>
                <a:gd name="T2" fmla="*/ 9 w 342"/>
                <a:gd name="T3" fmla="*/ 132 h 386"/>
                <a:gd name="T4" fmla="*/ 9 w 342"/>
                <a:gd name="T5" fmla="*/ 128 h 386"/>
                <a:gd name="T6" fmla="*/ 6 w 342"/>
                <a:gd name="T7" fmla="*/ 123 h 386"/>
                <a:gd name="T8" fmla="*/ 3 w 342"/>
                <a:gd name="T9" fmla="*/ 107 h 386"/>
                <a:gd name="T10" fmla="*/ 0 w 342"/>
                <a:gd name="T11" fmla="*/ 101 h 386"/>
                <a:gd name="T12" fmla="*/ 0 w 342"/>
                <a:gd name="T13" fmla="*/ 96 h 386"/>
                <a:gd name="T14" fmla="*/ 3 w 342"/>
                <a:gd name="T15" fmla="*/ 96 h 386"/>
                <a:gd name="T16" fmla="*/ 4 w 342"/>
                <a:gd name="T17" fmla="*/ 75 h 386"/>
                <a:gd name="T18" fmla="*/ 10 w 342"/>
                <a:gd name="T19" fmla="*/ 48 h 386"/>
                <a:gd name="T20" fmla="*/ 13 w 342"/>
                <a:gd name="T21" fmla="*/ 10 h 386"/>
                <a:gd name="T22" fmla="*/ 17 w 342"/>
                <a:gd name="T23" fmla="*/ 7 h 386"/>
                <a:gd name="T24" fmla="*/ 17 w 342"/>
                <a:gd name="T25" fmla="*/ 0 h 386"/>
                <a:gd name="T26" fmla="*/ 21 w 342"/>
                <a:gd name="T27" fmla="*/ 21 h 386"/>
                <a:gd name="T28" fmla="*/ 28 w 342"/>
                <a:gd name="T29" fmla="*/ 31 h 386"/>
                <a:gd name="T30" fmla="*/ 33 w 342"/>
                <a:gd name="T31" fmla="*/ 54 h 386"/>
                <a:gd name="T32" fmla="*/ 32 w 342"/>
                <a:gd name="T33" fmla="*/ 58 h 386"/>
                <a:gd name="T34" fmla="*/ 29 w 342"/>
                <a:gd name="T35" fmla="*/ 68 h 386"/>
                <a:gd name="T36" fmla="*/ 33 w 342"/>
                <a:gd name="T37" fmla="*/ 68 h 386"/>
                <a:gd name="T38" fmla="*/ 33 w 342"/>
                <a:gd name="T39" fmla="*/ 75 h 386"/>
                <a:gd name="T40" fmla="*/ 37 w 342"/>
                <a:gd name="T41" fmla="*/ 91 h 386"/>
                <a:gd name="T42" fmla="*/ 48 w 342"/>
                <a:gd name="T43" fmla="*/ 101 h 386"/>
                <a:gd name="T44" fmla="*/ 51 w 342"/>
                <a:gd name="T45" fmla="*/ 101 h 386"/>
                <a:gd name="T46" fmla="*/ 43 w 342"/>
                <a:gd name="T47" fmla="*/ 128 h 386"/>
                <a:gd name="T48" fmla="*/ 34 w 342"/>
                <a:gd name="T49" fmla="*/ 132 h 386"/>
                <a:gd name="T50" fmla="*/ 29 w 342"/>
                <a:gd name="T51" fmla="*/ 138 h 386"/>
                <a:gd name="T52" fmla="*/ 28 w 342"/>
                <a:gd name="T53" fmla="*/ 138 h 386"/>
                <a:gd name="T54" fmla="*/ 21 w 342"/>
                <a:gd name="T55" fmla="*/ 145 h 386"/>
                <a:gd name="T56" fmla="*/ 17 w 342"/>
                <a:gd name="T57" fmla="*/ 145 h 386"/>
                <a:gd name="T58" fmla="*/ 13 w 342"/>
                <a:gd name="T59" fmla="*/ 132 h 3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42"/>
                <a:gd name="T91" fmla="*/ 0 h 386"/>
                <a:gd name="T92" fmla="*/ 342 w 342"/>
                <a:gd name="T93" fmla="*/ 386 h 3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42" h="386">
                  <a:moveTo>
                    <a:pt x="86" y="354"/>
                  </a:moveTo>
                  <a:lnTo>
                    <a:pt x="60" y="354"/>
                  </a:lnTo>
                  <a:lnTo>
                    <a:pt x="60" y="338"/>
                  </a:lnTo>
                  <a:lnTo>
                    <a:pt x="42" y="325"/>
                  </a:lnTo>
                  <a:lnTo>
                    <a:pt x="19" y="283"/>
                  </a:lnTo>
                  <a:lnTo>
                    <a:pt x="0" y="269"/>
                  </a:lnTo>
                  <a:lnTo>
                    <a:pt x="0" y="254"/>
                  </a:lnTo>
                  <a:lnTo>
                    <a:pt x="19" y="254"/>
                  </a:lnTo>
                  <a:lnTo>
                    <a:pt x="31" y="198"/>
                  </a:lnTo>
                  <a:lnTo>
                    <a:pt x="71" y="127"/>
                  </a:lnTo>
                  <a:lnTo>
                    <a:pt x="86" y="27"/>
                  </a:lnTo>
                  <a:lnTo>
                    <a:pt x="119" y="16"/>
                  </a:lnTo>
                  <a:lnTo>
                    <a:pt x="119" y="0"/>
                  </a:lnTo>
                  <a:lnTo>
                    <a:pt x="142" y="56"/>
                  </a:lnTo>
                  <a:lnTo>
                    <a:pt x="190" y="83"/>
                  </a:lnTo>
                  <a:lnTo>
                    <a:pt x="230" y="142"/>
                  </a:lnTo>
                  <a:lnTo>
                    <a:pt x="217" y="154"/>
                  </a:lnTo>
                  <a:lnTo>
                    <a:pt x="202" y="183"/>
                  </a:lnTo>
                  <a:lnTo>
                    <a:pt x="230" y="183"/>
                  </a:lnTo>
                  <a:lnTo>
                    <a:pt x="230" y="198"/>
                  </a:lnTo>
                  <a:lnTo>
                    <a:pt x="257" y="242"/>
                  </a:lnTo>
                  <a:lnTo>
                    <a:pt x="328" y="269"/>
                  </a:lnTo>
                  <a:lnTo>
                    <a:pt x="342" y="269"/>
                  </a:lnTo>
                  <a:lnTo>
                    <a:pt x="290" y="338"/>
                  </a:lnTo>
                  <a:lnTo>
                    <a:pt x="242" y="354"/>
                  </a:lnTo>
                  <a:lnTo>
                    <a:pt x="202" y="365"/>
                  </a:lnTo>
                  <a:lnTo>
                    <a:pt x="190" y="365"/>
                  </a:lnTo>
                  <a:lnTo>
                    <a:pt x="142" y="386"/>
                  </a:lnTo>
                  <a:lnTo>
                    <a:pt x="119" y="386"/>
                  </a:lnTo>
                  <a:lnTo>
                    <a:pt x="86" y="354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10" name="Freeform 212"/>
            <p:cNvSpPr>
              <a:spLocks/>
            </p:cNvSpPr>
            <p:nvPr/>
          </p:nvSpPr>
          <p:spPr bwMode="auto">
            <a:xfrm>
              <a:off x="3541" y="2506"/>
              <a:ext cx="106" cy="133"/>
            </a:xfrm>
            <a:custGeom>
              <a:avLst/>
              <a:gdLst>
                <a:gd name="T0" fmla="*/ 12 w 123"/>
                <a:gd name="T1" fmla="*/ 0 h 142"/>
                <a:gd name="T2" fmla="*/ 14 w 123"/>
                <a:gd name="T3" fmla="*/ 0 h 142"/>
                <a:gd name="T4" fmla="*/ 16 w 123"/>
                <a:gd name="T5" fmla="*/ 23 h 142"/>
                <a:gd name="T6" fmla="*/ 12 w 123"/>
                <a:gd name="T7" fmla="*/ 40 h 142"/>
                <a:gd name="T8" fmla="*/ 12 w 123"/>
                <a:gd name="T9" fmla="*/ 57 h 142"/>
                <a:gd name="T10" fmla="*/ 7 w 123"/>
                <a:gd name="T11" fmla="*/ 57 h 142"/>
                <a:gd name="T12" fmla="*/ 3 w 123"/>
                <a:gd name="T13" fmla="*/ 57 h 142"/>
                <a:gd name="T14" fmla="*/ 0 w 123"/>
                <a:gd name="T15" fmla="*/ 57 h 142"/>
                <a:gd name="T16" fmla="*/ 3 w 123"/>
                <a:gd name="T17" fmla="*/ 40 h 142"/>
                <a:gd name="T18" fmla="*/ 3 w 123"/>
                <a:gd name="T19" fmla="*/ 29 h 142"/>
                <a:gd name="T20" fmla="*/ 5 w 123"/>
                <a:gd name="T21" fmla="*/ 23 h 142"/>
                <a:gd name="T22" fmla="*/ 3 w 123"/>
                <a:gd name="T23" fmla="*/ 18 h 142"/>
                <a:gd name="T24" fmla="*/ 3 w 123"/>
                <a:gd name="T25" fmla="*/ 7 h 142"/>
                <a:gd name="T26" fmla="*/ 7 w 123"/>
                <a:gd name="T27" fmla="*/ 7 h 142"/>
                <a:gd name="T28" fmla="*/ 12 w 123"/>
                <a:gd name="T29" fmla="*/ 0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3"/>
                <a:gd name="T46" fmla="*/ 0 h 142"/>
                <a:gd name="T47" fmla="*/ 123 w 123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3" h="142">
                  <a:moveTo>
                    <a:pt x="98" y="0"/>
                  </a:moveTo>
                  <a:lnTo>
                    <a:pt x="110" y="0"/>
                  </a:lnTo>
                  <a:lnTo>
                    <a:pt x="123" y="58"/>
                  </a:lnTo>
                  <a:lnTo>
                    <a:pt x="98" y="98"/>
                  </a:lnTo>
                  <a:lnTo>
                    <a:pt x="98" y="142"/>
                  </a:lnTo>
                  <a:lnTo>
                    <a:pt x="50" y="142"/>
                  </a:lnTo>
                  <a:lnTo>
                    <a:pt x="12" y="142"/>
                  </a:lnTo>
                  <a:lnTo>
                    <a:pt x="0" y="142"/>
                  </a:lnTo>
                  <a:lnTo>
                    <a:pt x="12" y="98"/>
                  </a:lnTo>
                  <a:lnTo>
                    <a:pt x="23" y="71"/>
                  </a:lnTo>
                  <a:lnTo>
                    <a:pt x="39" y="58"/>
                  </a:lnTo>
                  <a:lnTo>
                    <a:pt x="23" y="42"/>
                  </a:lnTo>
                  <a:lnTo>
                    <a:pt x="23" y="19"/>
                  </a:lnTo>
                  <a:lnTo>
                    <a:pt x="50" y="19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11" name="Freeform 213"/>
            <p:cNvSpPr>
              <a:spLocks/>
            </p:cNvSpPr>
            <p:nvPr/>
          </p:nvSpPr>
          <p:spPr bwMode="auto">
            <a:xfrm>
              <a:off x="3175" y="2478"/>
              <a:ext cx="401" cy="468"/>
            </a:xfrm>
            <a:custGeom>
              <a:avLst/>
              <a:gdLst>
                <a:gd name="T0" fmla="*/ 39 w 459"/>
                <a:gd name="T1" fmla="*/ 8 h 499"/>
                <a:gd name="T2" fmla="*/ 56 w 459"/>
                <a:gd name="T3" fmla="*/ 0 h 499"/>
                <a:gd name="T4" fmla="*/ 58 w 459"/>
                <a:gd name="T5" fmla="*/ 8 h 499"/>
                <a:gd name="T6" fmla="*/ 63 w 459"/>
                <a:gd name="T7" fmla="*/ 8 h 499"/>
                <a:gd name="T8" fmla="*/ 66 w 459"/>
                <a:gd name="T9" fmla="*/ 20 h 499"/>
                <a:gd name="T10" fmla="*/ 66 w 459"/>
                <a:gd name="T11" fmla="*/ 30 h 499"/>
                <a:gd name="T12" fmla="*/ 70 w 459"/>
                <a:gd name="T13" fmla="*/ 36 h 499"/>
                <a:gd name="T14" fmla="*/ 66 w 459"/>
                <a:gd name="T15" fmla="*/ 41 h 499"/>
                <a:gd name="T16" fmla="*/ 66 w 459"/>
                <a:gd name="T17" fmla="*/ 52 h 499"/>
                <a:gd name="T18" fmla="*/ 63 w 459"/>
                <a:gd name="T19" fmla="*/ 69 h 499"/>
                <a:gd name="T20" fmla="*/ 60 w 459"/>
                <a:gd name="T21" fmla="*/ 82 h 499"/>
                <a:gd name="T22" fmla="*/ 60 w 459"/>
                <a:gd name="T23" fmla="*/ 87 h 499"/>
                <a:gd name="T24" fmla="*/ 63 w 459"/>
                <a:gd name="T25" fmla="*/ 93 h 499"/>
                <a:gd name="T26" fmla="*/ 63 w 459"/>
                <a:gd name="T27" fmla="*/ 106 h 499"/>
                <a:gd name="T28" fmla="*/ 63 w 459"/>
                <a:gd name="T29" fmla="*/ 127 h 499"/>
                <a:gd name="T30" fmla="*/ 66 w 459"/>
                <a:gd name="T31" fmla="*/ 147 h 499"/>
                <a:gd name="T32" fmla="*/ 66 w 459"/>
                <a:gd name="T33" fmla="*/ 147 h 499"/>
                <a:gd name="T34" fmla="*/ 60 w 459"/>
                <a:gd name="T35" fmla="*/ 150 h 499"/>
                <a:gd name="T36" fmla="*/ 60 w 459"/>
                <a:gd name="T37" fmla="*/ 158 h 499"/>
                <a:gd name="T38" fmla="*/ 58 w 459"/>
                <a:gd name="T39" fmla="*/ 185 h 499"/>
                <a:gd name="T40" fmla="*/ 60 w 459"/>
                <a:gd name="T41" fmla="*/ 192 h 499"/>
                <a:gd name="T42" fmla="*/ 63 w 459"/>
                <a:gd name="T43" fmla="*/ 192 h 499"/>
                <a:gd name="T44" fmla="*/ 63 w 459"/>
                <a:gd name="T45" fmla="*/ 204 h 499"/>
                <a:gd name="T46" fmla="*/ 58 w 459"/>
                <a:gd name="T47" fmla="*/ 196 h 499"/>
                <a:gd name="T48" fmla="*/ 52 w 459"/>
                <a:gd name="T49" fmla="*/ 185 h 499"/>
                <a:gd name="T50" fmla="*/ 51 w 459"/>
                <a:gd name="T51" fmla="*/ 185 h 499"/>
                <a:gd name="T52" fmla="*/ 44 w 459"/>
                <a:gd name="T53" fmla="*/ 176 h 499"/>
                <a:gd name="T54" fmla="*/ 34 w 459"/>
                <a:gd name="T55" fmla="*/ 180 h 499"/>
                <a:gd name="T56" fmla="*/ 36 w 459"/>
                <a:gd name="T57" fmla="*/ 176 h 499"/>
                <a:gd name="T58" fmla="*/ 34 w 459"/>
                <a:gd name="T59" fmla="*/ 163 h 499"/>
                <a:gd name="T60" fmla="*/ 34 w 459"/>
                <a:gd name="T61" fmla="*/ 140 h 499"/>
                <a:gd name="T62" fmla="*/ 30 w 459"/>
                <a:gd name="T63" fmla="*/ 134 h 499"/>
                <a:gd name="T64" fmla="*/ 26 w 459"/>
                <a:gd name="T65" fmla="*/ 134 h 499"/>
                <a:gd name="T66" fmla="*/ 26 w 459"/>
                <a:gd name="T67" fmla="*/ 147 h 499"/>
                <a:gd name="T68" fmla="*/ 19 w 459"/>
                <a:gd name="T69" fmla="*/ 147 h 499"/>
                <a:gd name="T70" fmla="*/ 17 w 459"/>
                <a:gd name="T71" fmla="*/ 140 h 499"/>
                <a:gd name="T72" fmla="*/ 15 w 459"/>
                <a:gd name="T73" fmla="*/ 123 h 499"/>
                <a:gd name="T74" fmla="*/ 13 w 459"/>
                <a:gd name="T75" fmla="*/ 123 h 499"/>
                <a:gd name="T76" fmla="*/ 3 w 459"/>
                <a:gd name="T77" fmla="*/ 123 h 499"/>
                <a:gd name="T78" fmla="*/ 0 w 459"/>
                <a:gd name="T79" fmla="*/ 127 h 499"/>
                <a:gd name="T80" fmla="*/ 0 w 459"/>
                <a:gd name="T81" fmla="*/ 123 h 499"/>
                <a:gd name="T82" fmla="*/ 0 w 459"/>
                <a:gd name="T83" fmla="*/ 111 h 499"/>
                <a:gd name="T84" fmla="*/ 3 w 459"/>
                <a:gd name="T85" fmla="*/ 111 h 499"/>
                <a:gd name="T86" fmla="*/ 3 w 459"/>
                <a:gd name="T87" fmla="*/ 111 h 499"/>
                <a:gd name="T88" fmla="*/ 6 w 459"/>
                <a:gd name="T89" fmla="*/ 106 h 499"/>
                <a:gd name="T90" fmla="*/ 9 w 459"/>
                <a:gd name="T91" fmla="*/ 111 h 499"/>
                <a:gd name="T92" fmla="*/ 13 w 459"/>
                <a:gd name="T93" fmla="*/ 99 h 499"/>
                <a:gd name="T94" fmla="*/ 15 w 459"/>
                <a:gd name="T95" fmla="*/ 82 h 499"/>
                <a:gd name="T96" fmla="*/ 19 w 459"/>
                <a:gd name="T97" fmla="*/ 65 h 499"/>
                <a:gd name="T98" fmla="*/ 21 w 459"/>
                <a:gd name="T99" fmla="*/ 36 h 499"/>
                <a:gd name="T100" fmla="*/ 24 w 459"/>
                <a:gd name="T101" fmla="*/ 20 h 499"/>
                <a:gd name="T102" fmla="*/ 26 w 459"/>
                <a:gd name="T103" fmla="*/ 0 h 499"/>
                <a:gd name="T104" fmla="*/ 28 w 459"/>
                <a:gd name="T105" fmla="*/ 0 h 499"/>
                <a:gd name="T106" fmla="*/ 30 w 459"/>
                <a:gd name="T107" fmla="*/ 8 h 499"/>
                <a:gd name="T108" fmla="*/ 36 w 459"/>
                <a:gd name="T109" fmla="*/ 11 h 499"/>
                <a:gd name="T110" fmla="*/ 39 w 459"/>
                <a:gd name="T111" fmla="*/ 8 h 4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59"/>
                <a:gd name="T169" fmla="*/ 0 h 499"/>
                <a:gd name="T170" fmla="*/ 459 w 459"/>
                <a:gd name="T171" fmla="*/ 499 h 4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59" h="499">
                  <a:moveTo>
                    <a:pt x="259" y="16"/>
                  </a:moveTo>
                  <a:lnTo>
                    <a:pt x="370" y="0"/>
                  </a:lnTo>
                  <a:lnTo>
                    <a:pt x="386" y="16"/>
                  </a:lnTo>
                  <a:lnTo>
                    <a:pt x="418" y="16"/>
                  </a:lnTo>
                  <a:lnTo>
                    <a:pt x="441" y="46"/>
                  </a:lnTo>
                  <a:lnTo>
                    <a:pt x="441" y="71"/>
                  </a:lnTo>
                  <a:lnTo>
                    <a:pt x="459" y="87"/>
                  </a:lnTo>
                  <a:lnTo>
                    <a:pt x="441" y="100"/>
                  </a:lnTo>
                  <a:lnTo>
                    <a:pt x="430" y="127"/>
                  </a:lnTo>
                  <a:lnTo>
                    <a:pt x="418" y="171"/>
                  </a:lnTo>
                  <a:lnTo>
                    <a:pt x="397" y="200"/>
                  </a:lnTo>
                  <a:lnTo>
                    <a:pt x="397" y="215"/>
                  </a:lnTo>
                  <a:lnTo>
                    <a:pt x="418" y="227"/>
                  </a:lnTo>
                  <a:lnTo>
                    <a:pt x="418" y="259"/>
                  </a:lnTo>
                  <a:lnTo>
                    <a:pt x="418" y="311"/>
                  </a:lnTo>
                  <a:lnTo>
                    <a:pt x="441" y="359"/>
                  </a:lnTo>
                  <a:lnTo>
                    <a:pt x="430" y="359"/>
                  </a:lnTo>
                  <a:lnTo>
                    <a:pt x="397" y="371"/>
                  </a:lnTo>
                  <a:lnTo>
                    <a:pt x="397" y="386"/>
                  </a:lnTo>
                  <a:lnTo>
                    <a:pt x="386" y="455"/>
                  </a:lnTo>
                  <a:lnTo>
                    <a:pt x="397" y="471"/>
                  </a:lnTo>
                  <a:lnTo>
                    <a:pt x="418" y="471"/>
                  </a:lnTo>
                  <a:lnTo>
                    <a:pt x="418" y="499"/>
                  </a:lnTo>
                  <a:lnTo>
                    <a:pt x="386" y="482"/>
                  </a:lnTo>
                  <a:lnTo>
                    <a:pt x="342" y="455"/>
                  </a:lnTo>
                  <a:lnTo>
                    <a:pt x="330" y="455"/>
                  </a:lnTo>
                  <a:lnTo>
                    <a:pt x="286" y="430"/>
                  </a:lnTo>
                  <a:lnTo>
                    <a:pt x="226" y="442"/>
                  </a:lnTo>
                  <a:lnTo>
                    <a:pt x="242" y="430"/>
                  </a:lnTo>
                  <a:lnTo>
                    <a:pt x="226" y="400"/>
                  </a:lnTo>
                  <a:lnTo>
                    <a:pt x="226" y="342"/>
                  </a:lnTo>
                  <a:lnTo>
                    <a:pt x="198" y="331"/>
                  </a:lnTo>
                  <a:lnTo>
                    <a:pt x="171" y="331"/>
                  </a:lnTo>
                  <a:lnTo>
                    <a:pt x="171" y="359"/>
                  </a:lnTo>
                  <a:lnTo>
                    <a:pt x="127" y="359"/>
                  </a:lnTo>
                  <a:lnTo>
                    <a:pt x="111" y="342"/>
                  </a:lnTo>
                  <a:lnTo>
                    <a:pt x="98" y="300"/>
                  </a:lnTo>
                  <a:lnTo>
                    <a:pt x="86" y="300"/>
                  </a:lnTo>
                  <a:lnTo>
                    <a:pt x="27" y="300"/>
                  </a:lnTo>
                  <a:lnTo>
                    <a:pt x="0" y="311"/>
                  </a:lnTo>
                  <a:lnTo>
                    <a:pt x="0" y="300"/>
                  </a:lnTo>
                  <a:lnTo>
                    <a:pt x="0" y="271"/>
                  </a:lnTo>
                  <a:lnTo>
                    <a:pt x="11" y="271"/>
                  </a:lnTo>
                  <a:lnTo>
                    <a:pt x="27" y="271"/>
                  </a:lnTo>
                  <a:lnTo>
                    <a:pt x="38" y="259"/>
                  </a:lnTo>
                  <a:lnTo>
                    <a:pt x="56" y="271"/>
                  </a:lnTo>
                  <a:lnTo>
                    <a:pt x="86" y="242"/>
                  </a:lnTo>
                  <a:lnTo>
                    <a:pt x="98" y="200"/>
                  </a:lnTo>
                  <a:lnTo>
                    <a:pt x="127" y="160"/>
                  </a:lnTo>
                  <a:lnTo>
                    <a:pt x="138" y="87"/>
                  </a:lnTo>
                  <a:lnTo>
                    <a:pt x="159" y="46"/>
                  </a:lnTo>
                  <a:lnTo>
                    <a:pt x="171" y="0"/>
                  </a:lnTo>
                  <a:lnTo>
                    <a:pt x="186" y="0"/>
                  </a:lnTo>
                  <a:lnTo>
                    <a:pt x="198" y="16"/>
                  </a:lnTo>
                  <a:lnTo>
                    <a:pt x="242" y="27"/>
                  </a:lnTo>
                  <a:lnTo>
                    <a:pt x="259" y="16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12" name="Freeform 214"/>
            <p:cNvSpPr>
              <a:spLocks/>
            </p:cNvSpPr>
            <p:nvPr/>
          </p:nvSpPr>
          <p:spPr bwMode="auto">
            <a:xfrm>
              <a:off x="2812" y="2230"/>
              <a:ext cx="159" cy="144"/>
            </a:xfrm>
            <a:custGeom>
              <a:avLst/>
              <a:gdLst>
                <a:gd name="T0" fmla="*/ 23 w 183"/>
                <a:gd name="T1" fmla="*/ 24 h 156"/>
                <a:gd name="T2" fmla="*/ 25 w 183"/>
                <a:gd name="T3" fmla="*/ 28 h 156"/>
                <a:gd name="T4" fmla="*/ 23 w 183"/>
                <a:gd name="T5" fmla="*/ 32 h 156"/>
                <a:gd name="T6" fmla="*/ 21 w 183"/>
                <a:gd name="T7" fmla="*/ 32 h 156"/>
                <a:gd name="T8" fmla="*/ 20 w 183"/>
                <a:gd name="T9" fmla="*/ 36 h 156"/>
                <a:gd name="T10" fmla="*/ 15 w 183"/>
                <a:gd name="T11" fmla="*/ 36 h 156"/>
                <a:gd name="T12" fmla="*/ 8 w 183"/>
                <a:gd name="T13" fmla="*/ 36 h 156"/>
                <a:gd name="T14" fmla="*/ 8 w 183"/>
                <a:gd name="T15" fmla="*/ 52 h 156"/>
                <a:gd name="T16" fmla="*/ 6 w 183"/>
                <a:gd name="T17" fmla="*/ 46 h 156"/>
                <a:gd name="T18" fmla="*/ 3 w 183"/>
                <a:gd name="T19" fmla="*/ 46 h 156"/>
                <a:gd name="T20" fmla="*/ 0 w 183"/>
                <a:gd name="T21" fmla="*/ 41 h 156"/>
                <a:gd name="T22" fmla="*/ 0 w 183"/>
                <a:gd name="T23" fmla="*/ 32 h 156"/>
                <a:gd name="T24" fmla="*/ 3 w 183"/>
                <a:gd name="T25" fmla="*/ 18 h 156"/>
                <a:gd name="T26" fmla="*/ 8 w 183"/>
                <a:gd name="T27" fmla="*/ 15 h 156"/>
                <a:gd name="T28" fmla="*/ 14 w 183"/>
                <a:gd name="T29" fmla="*/ 6 h 156"/>
                <a:gd name="T30" fmla="*/ 17 w 183"/>
                <a:gd name="T31" fmla="*/ 0 h 156"/>
                <a:gd name="T32" fmla="*/ 17 w 183"/>
                <a:gd name="T33" fmla="*/ 9 h 156"/>
                <a:gd name="T34" fmla="*/ 21 w 183"/>
                <a:gd name="T35" fmla="*/ 24 h 156"/>
                <a:gd name="T36" fmla="*/ 23 w 183"/>
                <a:gd name="T37" fmla="*/ 24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56"/>
                <a:gd name="T59" fmla="*/ 183 w 183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56">
                  <a:moveTo>
                    <a:pt x="169" y="71"/>
                  </a:moveTo>
                  <a:lnTo>
                    <a:pt x="183" y="83"/>
                  </a:lnTo>
                  <a:lnTo>
                    <a:pt x="169" y="98"/>
                  </a:lnTo>
                  <a:lnTo>
                    <a:pt x="154" y="98"/>
                  </a:lnTo>
                  <a:lnTo>
                    <a:pt x="142" y="112"/>
                  </a:lnTo>
                  <a:lnTo>
                    <a:pt x="110" y="112"/>
                  </a:lnTo>
                  <a:lnTo>
                    <a:pt x="54" y="112"/>
                  </a:lnTo>
                  <a:lnTo>
                    <a:pt x="54" y="156"/>
                  </a:lnTo>
                  <a:lnTo>
                    <a:pt x="42" y="142"/>
                  </a:lnTo>
                  <a:lnTo>
                    <a:pt x="12" y="142"/>
                  </a:lnTo>
                  <a:lnTo>
                    <a:pt x="0" y="127"/>
                  </a:lnTo>
                  <a:lnTo>
                    <a:pt x="0" y="98"/>
                  </a:lnTo>
                  <a:lnTo>
                    <a:pt x="23" y="56"/>
                  </a:lnTo>
                  <a:lnTo>
                    <a:pt x="54" y="43"/>
                  </a:lnTo>
                  <a:lnTo>
                    <a:pt x="98" y="12"/>
                  </a:lnTo>
                  <a:lnTo>
                    <a:pt x="127" y="0"/>
                  </a:lnTo>
                  <a:lnTo>
                    <a:pt x="127" y="27"/>
                  </a:lnTo>
                  <a:lnTo>
                    <a:pt x="154" y="71"/>
                  </a:lnTo>
                  <a:lnTo>
                    <a:pt x="169" y="71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13" name="Freeform 215"/>
            <p:cNvSpPr>
              <a:spLocks/>
            </p:cNvSpPr>
            <p:nvPr/>
          </p:nvSpPr>
          <p:spPr bwMode="auto">
            <a:xfrm>
              <a:off x="3374" y="2030"/>
              <a:ext cx="339" cy="491"/>
            </a:xfrm>
            <a:custGeom>
              <a:avLst/>
              <a:gdLst>
                <a:gd name="T0" fmla="*/ 46 w 390"/>
                <a:gd name="T1" fmla="*/ 182 h 526"/>
                <a:gd name="T2" fmla="*/ 46 w 390"/>
                <a:gd name="T3" fmla="*/ 189 h 526"/>
                <a:gd name="T4" fmla="*/ 43 w 390"/>
                <a:gd name="T5" fmla="*/ 189 h 526"/>
                <a:gd name="T6" fmla="*/ 41 w 390"/>
                <a:gd name="T7" fmla="*/ 192 h 526"/>
                <a:gd name="T8" fmla="*/ 33 w 390"/>
                <a:gd name="T9" fmla="*/ 201 h 526"/>
                <a:gd name="T10" fmla="*/ 30 w 390"/>
                <a:gd name="T11" fmla="*/ 201 h 526"/>
                <a:gd name="T12" fmla="*/ 28 w 390"/>
                <a:gd name="T13" fmla="*/ 189 h 526"/>
                <a:gd name="T14" fmla="*/ 22 w 390"/>
                <a:gd name="T15" fmla="*/ 189 h 526"/>
                <a:gd name="T16" fmla="*/ 20 w 390"/>
                <a:gd name="T17" fmla="*/ 182 h 526"/>
                <a:gd name="T18" fmla="*/ 10 w 390"/>
                <a:gd name="T19" fmla="*/ 151 h 526"/>
                <a:gd name="T20" fmla="*/ 6 w 390"/>
                <a:gd name="T21" fmla="*/ 145 h 526"/>
                <a:gd name="T22" fmla="*/ 6 w 390"/>
                <a:gd name="T23" fmla="*/ 133 h 526"/>
                <a:gd name="T24" fmla="*/ 3 w 390"/>
                <a:gd name="T25" fmla="*/ 124 h 526"/>
                <a:gd name="T26" fmla="*/ 4 w 390"/>
                <a:gd name="T27" fmla="*/ 116 h 526"/>
                <a:gd name="T28" fmla="*/ 0 w 390"/>
                <a:gd name="T29" fmla="*/ 101 h 526"/>
                <a:gd name="T30" fmla="*/ 4 w 390"/>
                <a:gd name="T31" fmla="*/ 74 h 526"/>
                <a:gd name="T32" fmla="*/ 6 w 390"/>
                <a:gd name="T33" fmla="*/ 74 h 526"/>
                <a:gd name="T34" fmla="*/ 6 w 390"/>
                <a:gd name="T35" fmla="*/ 69 h 526"/>
                <a:gd name="T36" fmla="*/ 6 w 390"/>
                <a:gd name="T37" fmla="*/ 36 h 526"/>
                <a:gd name="T38" fmla="*/ 6 w 390"/>
                <a:gd name="T39" fmla="*/ 32 h 526"/>
                <a:gd name="T40" fmla="*/ 10 w 390"/>
                <a:gd name="T41" fmla="*/ 32 h 526"/>
                <a:gd name="T42" fmla="*/ 10 w 390"/>
                <a:gd name="T43" fmla="*/ 8 h 526"/>
                <a:gd name="T44" fmla="*/ 37 w 390"/>
                <a:gd name="T45" fmla="*/ 8 h 526"/>
                <a:gd name="T46" fmla="*/ 41 w 390"/>
                <a:gd name="T47" fmla="*/ 8 h 526"/>
                <a:gd name="T48" fmla="*/ 43 w 390"/>
                <a:gd name="T49" fmla="*/ 0 h 526"/>
                <a:gd name="T50" fmla="*/ 43 w 390"/>
                <a:gd name="T51" fmla="*/ 7 h 526"/>
                <a:gd name="T52" fmla="*/ 48 w 390"/>
                <a:gd name="T53" fmla="*/ 8 h 526"/>
                <a:gd name="T54" fmla="*/ 53 w 390"/>
                <a:gd name="T55" fmla="*/ 47 h 526"/>
                <a:gd name="T56" fmla="*/ 55 w 390"/>
                <a:gd name="T57" fmla="*/ 52 h 526"/>
                <a:gd name="T58" fmla="*/ 55 w 390"/>
                <a:gd name="T59" fmla="*/ 59 h 526"/>
                <a:gd name="T60" fmla="*/ 50 w 390"/>
                <a:gd name="T61" fmla="*/ 64 h 526"/>
                <a:gd name="T62" fmla="*/ 48 w 390"/>
                <a:gd name="T63" fmla="*/ 101 h 526"/>
                <a:gd name="T64" fmla="*/ 43 w 390"/>
                <a:gd name="T65" fmla="*/ 129 h 526"/>
                <a:gd name="T66" fmla="*/ 41 w 390"/>
                <a:gd name="T67" fmla="*/ 151 h 526"/>
                <a:gd name="T68" fmla="*/ 37 w 390"/>
                <a:gd name="T69" fmla="*/ 151 h 526"/>
                <a:gd name="T70" fmla="*/ 37 w 390"/>
                <a:gd name="T71" fmla="*/ 155 h 526"/>
                <a:gd name="T72" fmla="*/ 41 w 390"/>
                <a:gd name="T73" fmla="*/ 162 h 526"/>
                <a:gd name="T74" fmla="*/ 43 w 390"/>
                <a:gd name="T75" fmla="*/ 176 h 526"/>
                <a:gd name="T76" fmla="*/ 46 w 390"/>
                <a:gd name="T77" fmla="*/ 182 h 5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0"/>
                <a:gd name="T118" fmla="*/ 0 h 526"/>
                <a:gd name="T119" fmla="*/ 390 w 390"/>
                <a:gd name="T120" fmla="*/ 526 h 5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0" h="526">
                  <a:moveTo>
                    <a:pt x="329" y="478"/>
                  </a:moveTo>
                  <a:lnTo>
                    <a:pt x="329" y="494"/>
                  </a:lnTo>
                  <a:lnTo>
                    <a:pt x="302" y="494"/>
                  </a:lnTo>
                  <a:lnTo>
                    <a:pt x="290" y="505"/>
                  </a:lnTo>
                  <a:lnTo>
                    <a:pt x="242" y="526"/>
                  </a:lnTo>
                  <a:lnTo>
                    <a:pt x="214" y="526"/>
                  </a:lnTo>
                  <a:lnTo>
                    <a:pt x="191" y="494"/>
                  </a:lnTo>
                  <a:lnTo>
                    <a:pt x="158" y="494"/>
                  </a:lnTo>
                  <a:lnTo>
                    <a:pt x="143" y="478"/>
                  </a:lnTo>
                  <a:lnTo>
                    <a:pt x="71" y="394"/>
                  </a:lnTo>
                  <a:lnTo>
                    <a:pt x="43" y="382"/>
                  </a:lnTo>
                  <a:lnTo>
                    <a:pt x="43" y="353"/>
                  </a:lnTo>
                  <a:lnTo>
                    <a:pt x="16" y="323"/>
                  </a:lnTo>
                  <a:lnTo>
                    <a:pt x="31" y="309"/>
                  </a:lnTo>
                  <a:lnTo>
                    <a:pt x="0" y="267"/>
                  </a:lnTo>
                  <a:lnTo>
                    <a:pt x="31" y="194"/>
                  </a:lnTo>
                  <a:lnTo>
                    <a:pt x="43" y="194"/>
                  </a:lnTo>
                  <a:lnTo>
                    <a:pt x="43" y="183"/>
                  </a:lnTo>
                  <a:lnTo>
                    <a:pt x="43" y="94"/>
                  </a:lnTo>
                  <a:lnTo>
                    <a:pt x="43" y="83"/>
                  </a:lnTo>
                  <a:lnTo>
                    <a:pt x="71" y="83"/>
                  </a:lnTo>
                  <a:lnTo>
                    <a:pt x="71" y="23"/>
                  </a:lnTo>
                  <a:lnTo>
                    <a:pt x="258" y="23"/>
                  </a:lnTo>
                  <a:lnTo>
                    <a:pt x="290" y="23"/>
                  </a:lnTo>
                  <a:lnTo>
                    <a:pt x="313" y="0"/>
                  </a:lnTo>
                  <a:lnTo>
                    <a:pt x="313" y="12"/>
                  </a:lnTo>
                  <a:lnTo>
                    <a:pt x="342" y="23"/>
                  </a:lnTo>
                  <a:lnTo>
                    <a:pt x="373" y="123"/>
                  </a:lnTo>
                  <a:lnTo>
                    <a:pt x="390" y="138"/>
                  </a:lnTo>
                  <a:lnTo>
                    <a:pt x="390" y="154"/>
                  </a:lnTo>
                  <a:lnTo>
                    <a:pt x="358" y="167"/>
                  </a:lnTo>
                  <a:lnTo>
                    <a:pt x="342" y="267"/>
                  </a:lnTo>
                  <a:lnTo>
                    <a:pt x="302" y="338"/>
                  </a:lnTo>
                  <a:lnTo>
                    <a:pt x="290" y="394"/>
                  </a:lnTo>
                  <a:lnTo>
                    <a:pt x="269" y="394"/>
                  </a:lnTo>
                  <a:lnTo>
                    <a:pt x="269" y="409"/>
                  </a:lnTo>
                  <a:lnTo>
                    <a:pt x="290" y="423"/>
                  </a:lnTo>
                  <a:lnTo>
                    <a:pt x="313" y="465"/>
                  </a:lnTo>
                  <a:lnTo>
                    <a:pt x="329" y="478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14" name="Freeform 216"/>
            <p:cNvSpPr>
              <a:spLocks/>
            </p:cNvSpPr>
            <p:nvPr/>
          </p:nvSpPr>
          <p:spPr bwMode="auto">
            <a:xfrm>
              <a:off x="3801" y="2161"/>
              <a:ext cx="210" cy="132"/>
            </a:xfrm>
            <a:custGeom>
              <a:avLst/>
              <a:gdLst>
                <a:gd name="T0" fmla="*/ 0 w 242"/>
                <a:gd name="T1" fmla="*/ 16 h 142"/>
                <a:gd name="T2" fmla="*/ 3 w 242"/>
                <a:gd name="T3" fmla="*/ 51 h 142"/>
                <a:gd name="T4" fmla="*/ 7 w 242"/>
                <a:gd name="T5" fmla="*/ 51 h 142"/>
                <a:gd name="T6" fmla="*/ 10 w 242"/>
                <a:gd name="T7" fmla="*/ 44 h 142"/>
                <a:gd name="T8" fmla="*/ 15 w 242"/>
                <a:gd name="T9" fmla="*/ 44 h 142"/>
                <a:gd name="T10" fmla="*/ 23 w 242"/>
                <a:gd name="T11" fmla="*/ 30 h 142"/>
                <a:gd name="T12" fmla="*/ 31 w 242"/>
                <a:gd name="T13" fmla="*/ 19 h 142"/>
                <a:gd name="T14" fmla="*/ 31 w 242"/>
                <a:gd name="T15" fmla="*/ 16 h 142"/>
                <a:gd name="T16" fmla="*/ 32 w 242"/>
                <a:gd name="T17" fmla="*/ 16 h 142"/>
                <a:gd name="T18" fmla="*/ 32 w 242"/>
                <a:gd name="T19" fmla="*/ 10 h 142"/>
                <a:gd name="T20" fmla="*/ 31 w 242"/>
                <a:gd name="T21" fmla="*/ 0 h 142"/>
                <a:gd name="T22" fmla="*/ 21 w 242"/>
                <a:gd name="T23" fmla="*/ 7 h 142"/>
                <a:gd name="T24" fmla="*/ 10 w 242"/>
                <a:gd name="T25" fmla="*/ 30 h 142"/>
                <a:gd name="T26" fmla="*/ 3 w 242"/>
                <a:gd name="T27" fmla="*/ 10 h 142"/>
                <a:gd name="T28" fmla="*/ 0 w 242"/>
                <a:gd name="T29" fmla="*/ 16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2"/>
                <a:gd name="T46" fmla="*/ 0 h 142"/>
                <a:gd name="T47" fmla="*/ 242 w 242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2" h="142">
                  <a:moveTo>
                    <a:pt x="0" y="43"/>
                  </a:moveTo>
                  <a:lnTo>
                    <a:pt x="23" y="142"/>
                  </a:lnTo>
                  <a:lnTo>
                    <a:pt x="50" y="142"/>
                  </a:lnTo>
                  <a:lnTo>
                    <a:pt x="71" y="125"/>
                  </a:lnTo>
                  <a:lnTo>
                    <a:pt x="109" y="125"/>
                  </a:lnTo>
                  <a:lnTo>
                    <a:pt x="169" y="83"/>
                  </a:lnTo>
                  <a:lnTo>
                    <a:pt x="221" y="54"/>
                  </a:lnTo>
                  <a:lnTo>
                    <a:pt x="221" y="43"/>
                  </a:lnTo>
                  <a:lnTo>
                    <a:pt x="242" y="43"/>
                  </a:lnTo>
                  <a:lnTo>
                    <a:pt x="242" y="27"/>
                  </a:lnTo>
                  <a:lnTo>
                    <a:pt x="221" y="0"/>
                  </a:lnTo>
                  <a:lnTo>
                    <a:pt x="154" y="16"/>
                  </a:lnTo>
                  <a:lnTo>
                    <a:pt x="71" y="83"/>
                  </a:lnTo>
                  <a:lnTo>
                    <a:pt x="23" y="2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15" name="Freeform 217"/>
            <p:cNvSpPr>
              <a:spLocks/>
            </p:cNvSpPr>
            <p:nvPr/>
          </p:nvSpPr>
          <p:spPr bwMode="auto">
            <a:xfrm>
              <a:off x="3628" y="1802"/>
              <a:ext cx="444" cy="435"/>
            </a:xfrm>
            <a:custGeom>
              <a:avLst/>
              <a:gdLst>
                <a:gd name="T0" fmla="*/ 31 w 511"/>
                <a:gd name="T1" fmla="*/ 31 h 467"/>
                <a:gd name="T2" fmla="*/ 27 w 511"/>
                <a:gd name="T3" fmla="*/ 26 h 467"/>
                <a:gd name="T4" fmla="*/ 27 w 511"/>
                <a:gd name="T5" fmla="*/ 16 h 467"/>
                <a:gd name="T6" fmla="*/ 25 w 511"/>
                <a:gd name="T7" fmla="*/ 16 h 467"/>
                <a:gd name="T8" fmla="*/ 17 w 511"/>
                <a:gd name="T9" fmla="*/ 7 h 467"/>
                <a:gd name="T10" fmla="*/ 14 w 511"/>
                <a:gd name="T11" fmla="*/ 0 h 467"/>
                <a:gd name="T12" fmla="*/ 6 w 511"/>
                <a:gd name="T13" fmla="*/ 7 h 467"/>
                <a:gd name="T14" fmla="*/ 9 w 511"/>
                <a:gd name="T15" fmla="*/ 16 h 467"/>
                <a:gd name="T16" fmla="*/ 8 w 511"/>
                <a:gd name="T17" fmla="*/ 20 h 467"/>
                <a:gd name="T18" fmla="*/ 6 w 511"/>
                <a:gd name="T19" fmla="*/ 20 h 467"/>
                <a:gd name="T20" fmla="*/ 3 w 511"/>
                <a:gd name="T21" fmla="*/ 26 h 467"/>
                <a:gd name="T22" fmla="*/ 0 w 511"/>
                <a:gd name="T23" fmla="*/ 26 h 467"/>
                <a:gd name="T24" fmla="*/ 0 w 511"/>
                <a:gd name="T25" fmla="*/ 42 h 467"/>
                <a:gd name="T26" fmla="*/ 3 w 511"/>
                <a:gd name="T27" fmla="*/ 42 h 467"/>
                <a:gd name="T28" fmla="*/ 9 w 511"/>
                <a:gd name="T29" fmla="*/ 79 h 467"/>
                <a:gd name="T30" fmla="*/ 14 w 511"/>
                <a:gd name="T31" fmla="*/ 84 h 467"/>
                <a:gd name="T32" fmla="*/ 15 w 511"/>
                <a:gd name="T33" fmla="*/ 95 h 467"/>
                <a:gd name="T34" fmla="*/ 15 w 511"/>
                <a:gd name="T35" fmla="*/ 109 h 467"/>
                <a:gd name="T36" fmla="*/ 17 w 511"/>
                <a:gd name="T37" fmla="*/ 120 h 467"/>
                <a:gd name="T38" fmla="*/ 21 w 511"/>
                <a:gd name="T39" fmla="*/ 126 h 467"/>
                <a:gd name="T40" fmla="*/ 27 w 511"/>
                <a:gd name="T41" fmla="*/ 151 h 467"/>
                <a:gd name="T42" fmla="*/ 27 w 511"/>
                <a:gd name="T43" fmla="*/ 158 h 467"/>
                <a:gd name="T44" fmla="*/ 31 w 511"/>
                <a:gd name="T45" fmla="*/ 151 h 467"/>
                <a:gd name="T46" fmla="*/ 37 w 511"/>
                <a:gd name="T47" fmla="*/ 172 h 467"/>
                <a:gd name="T48" fmla="*/ 50 w 511"/>
                <a:gd name="T49" fmla="*/ 147 h 467"/>
                <a:gd name="T50" fmla="*/ 58 w 511"/>
                <a:gd name="T51" fmla="*/ 142 h 467"/>
                <a:gd name="T52" fmla="*/ 67 w 511"/>
                <a:gd name="T53" fmla="*/ 126 h 467"/>
                <a:gd name="T54" fmla="*/ 72 w 511"/>
                <a:gd name="T55" fmla="*/ 104 h 467"/>
                <a:gd name="T56" fmla="*/ 72 w 511"/>
                <a:gd name="T57" fmla="*/ 95 h 467"/>
                <a:gd name="T58" fmla="*/ 70 w 511"/>
                <a:gd name="T59" fmla="*/ 89 h 467"/>
                <a:gd name="T60" fmla="*/ 67 w 511"/>
                <a:gd name="T61" fmla="*/ 84 h 467"/>
                <a:gd name="T62" fmla="*/ 66 w 511"/>
                <a:gd name="T63" fmla="*/ 84 h 467"/>
                <a:gd name="T64" fmla="*/ 66 w 511"/>
                <a:gd name="T65" fmla="*/ 89 h 467"/>
                <a:gd name="T66" fmla="*/ 63 w 511"/>
                <a:gd name="T67" fmla="*/ 89 h 467"/>
                <a:gd name="T68" fmla="*/ 62 w 511"/>
                <a:gd name="T69" fmla="*/ 89 h 467"/>
                <a:gd name="T70" fmla="*/ 58 w 511"/>
                <a:gd name="T71" fmla="*/ 89 h 467"/>
                <a:gd name="T72" fmla="*/ 57 w 511"/>
                <a:gd name="T73" fmla="*/ 89 h 467"/>
                <a:gd name="T74" fmla="*/ 55 w 511"/>
                <a:gd name="T75" fmla="*/ 89 h 467"/>
                <a:gd name="T76" fmla="*/ 53 w 511"/>
                <a:gd name="T77" fmla="*/ 89 h 467"/>
                <a:gd name="T78" fmla="*/ 53 w 511"/>
                <a:gd name="T79" fmla="*/ 84 h 467"/>
                <a:gd name="T80" fmla="*/ 53 w 511"/>
                <a:gd name="T81" fmla="*/ 79 h 467"/>
                <a:gd name="T82" fmla="*/ 51 w 511"/>
                <a:gd name="T83" fmla="*/ 67 h 467"/>
                <a:gd name="T84" fmla="*/ 50 w 511"/>
                <a:gd name="T85" fmla="*/ 53 h 467"/>
                <a:gd name="T86" fmla="*/ 43 w 511"/>
                <a:gd name="T87" fmla="*/ 34 h 467"/>
                <a:gd name="T88" fmla="*/ 37 w 511"/>
                <a:gd name="T89" fmla="*/ 31 h 467"/>
                <a:gd name="T90" fmla="*/ 32 w 511"/>
                <a:gd name="T91" fmla="*/ 31 h 467"/>
                <a:gd name="T92" fmla="*/ 31 w 511"/>
                <a:gd name="T93" fmla="*/ 31 h 4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1"/>
                <a:gd name="T142" fmla="*/ 0 h 467"/>
                <a:gd name="T143" fmla="*/ 511 w 511"/>
                <a:gd name="T144" fmla="*/ 467 h 4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1" h="467">
                  <a:moveTo>
                    <a:pt x="223" y="83"/>
                  </a:moveTo>
                  <a:lnTo>
                    <a:pt x="198" y="71"/>
                  </a:lnTo>
                  <a:lnTo>
                    <a:pt x="198" y="43"/>
                  </a:lnTo>
                  <a:lnTo>
                    <a:pt x="183" y="43"/>
                  </a:lnTo>
                  <a:lnTo>
                    <a:pt x="123" y="12"/>
                  </a:lnTo>
                  <a:lnTo>
                    <a:pt x="98" y="0"/>
                  </a:lnTo>
                  <a:lnTo>
                    <a:pt x="39" y="12"/>
                  </a:lnTo>
                  <a:lnTo>
                    <a:pt x="67" y="43"/>
                  </a:lnTo>
                  <a:lnTo>
                    <a:pt x="52" y="56"/>
                  </a:lnTo>
                  <a:lnTo>
                    <a:pt x="39" y="56"/>
                  </a:lnTo>
                  <a:lnTo>
                    <a:pt x="23" y="71"/>
                  </a:lnTo>
                  <a:lnTo>
                    <a:pt x="0" y="71"/>
                  </a:lnTo>
                  <a:lnTo>
                    <a:pt x="0" y="112"/>
                  </a:lnTo>
                  <a:lnTo>
                    <a:pt x="12" y="112"/>
                  </a:lnTo>
                  <a:lnTo>
                    <a:pt x="67" y="215"/>
                  </a:lnTo>
                  <a:lnTo>
                    <a:pt x="98" y="227"/>
                  </a:lnTo>
                  <a:lnTo>
                    <a:pt x="112" y="254"/>
                  </a:lnTo>
                  <a:lnTo>
                    <a:pt x="112" y="294"/>
                  </a:lnTo>
                  <a:lnTo>
                    <a:pt x="123" y="327"/>
                  </a:lnTo>
                  <a:lnTo>
                    <a:pt x="150" y="338"/>
                  </a:lnTo>
                  <a:lnTo>
                    <a:pt x="198" y="409"/>
                  </a:lnTo>
                  <a:lnTo>
                    <a:pt x="198" y="427"/>
                  </a:lnTo>
                  <a:lnTo>
                    <a:pt x="223" y="409"/>
                  </a:lnTo>
                  <a:lnTo>
                    <a:pt x="271" y="467"/>
                  </a:lnTo>
                  <a:lnTo>
                    <a:pt x="354" y="398"/>
                  </a:lnTo>
                  <a:lnTo>
                    <a:pt x="423" y="382"/>
                  </a:lnTo>
                  <a:lnTo>
                    <a:pt x="482" y="338"/>
                  </a:lnTo>
                  <a:lnTo>
                    <a:pt x="511" y="283"/>
                  </a:lnTo>
                  <a:lnTo>
                    <a:pt x="511" y="254"/>
                  </a:lnTo>
                  <a:lnTo>
                    <a:pt x="494" y="242"/>
                  </a:lnTo>
                  <a:lnTo>
                    <a:pt x="482" y="227"/>
                  </a:lnTo>
                  <a:lnTo>
                    <a:pt x="471" y="227"/>
                  </a:lnTo>
                  <a:lnTo>
                    <a:pt x="471" y="242"/>
                  </a:lnTo>
                  <a:lnTo>
                    <a:pt x="453" y="242"/>
                  </a:lnTo>
                  <a:lnTo>
                    <a:pt x="442" y="242"/>
                  </a:lnTo>
                  <a:lnTo>
                    <a:pt x="423" y="242"/>
                  </a:lnTo>
                  <a:lnTo>
                    <a:pt x="411" y="242"/>
                  </a:lnTo>
                  <a:lnTo>
                    <a:pt x="394" y="242"/>
                  </a:lnTo>
                  <a:lnTo>
                    <a:pt x="382" y="242"/>
                  </a:lnTo>
                  <a:lnTo>
                    <a:pt x="382" y="227"/>
                  </a:lnTo>
                  <a:lnTo>
                    <a:pt x="382" y="215"/>
                  </a:lnTo>
                  <a:lnTo>
                    <a:pt x="371" y="183"/>
                  </a:lnTo>
                  <a:lnTo>
                    <a:pt x="354" y="142"/>
                  </a:lnTo>
                  <a:lnTo>
                    <a:pt x="311" y="94"/>
                  </a:lnTo>
                  <a:lnTo>
                    <a:pt x="271" y="83"/>
                  </a:lnTo>
                  <a:lnTo>
                    <a:pt x="238" y="83"/>
                  </a:lnTo>
                  <a:lnTo>
                    <a:pt x="223" y="83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16" name="Freeform 218"/>
            <p:cNvSpPr>
              <a:spLocks/>
            </p:cNvSpPr>
            <p:nvPr/>
          </p:nvSpPr>
          <p:spPr bwMode="auto">
            <a:xfrm>
              <a:off x="4309" y="1708"/>
              <a:ext cx="579" cy="707"/>
            </a:xfrm>
            <a:custGeom>
              <a:avLst/>
              <a:gdLst>
                <a:gd name="T0" fmla="*/ 67 w 662"/>
                <a:gd name="T1" fmla="*/ 84 h 755"/>
                <a:gd name="T2" fmla="*/ 70 w 662"/>
                <a:gd name="T3" fmla="*/ 103 h 755"/>
                <a:gd name="T4" fmla="*/ 59 w 662"/>
                <a:gd name="T5" fmla="*/ 96 h 755"/>
                <a:gd name="T6" fmla="*/ 51 w 662"/>
                <a:gd name="T7" fmla="*/ 90 h 755"/>
                <a:gd name="T8" fmla="*/ 40 w 662"/>
                <a:gd name="T9" fmla="*/ 62 h 755"/>
                <a:gd name="T10" fmla="*/ 30 w 662"/>
                <a:gd name="T11" fmla="*/ 39 h 755"/>
                <a:gd name="T12" fmla="*/ 34 w 662"/>
                <a:gd name="T13" fmla="*/ 33 h 755"/>
                <a:gd name="T14" fmla="*/ 34 w 662"/>
                <a:gd name="T15" fmla="*/ 13 h 755"/>
                <a:gd name="T16" fmla="*/ 30 w 662"/>
                <a:gd name="T17" fmla="*/ 0 h 755"/>
                <a:gd name="T18" fmla="*/ 24 w 662"/>
                <a:gd name="T19" fmla="*/ 13 h 755"/>
                <a:gd name="T20" fmla="*/ 13 w 662"/>
                <a:gd name="T21" fmla="*/ 13 h 755"/>
                <a:gd name="T22" fmla="*/ 15 w 662"/>
                <a:gd name="T23" fmla="*/ 29 h 755"/>
                <a:gd name="T24" fmla="*/ 17 w 662"/>
                <a:gd name="T25" fmla="*/ 39 h 755"/>
                <a:gd name="T26" fmla="*/ 10 w 662"/>
                <a:gd name="T27" fmla="*/ 84 h 755"/>
                <a:gd name="T28" fmla="*/ 6 w 662"/>
                <a:gd name="T29" fmla="*/ 84 h 755"/>
                <a:gd name="T30" fmla="*/ 4 w 662"/>
                <a:gd name="T31" fmla="*/ 96 h 755"/>
                <a:gd name="T32" fmla="*/ 6 w 662"/>
                <a:gd name="T33" fmla="*/ 107 h 755"/>
                <a:gd name="T34" fmla="*/ 9 w 662"/>
                <a:gd name="T35" fmla="*/ 117 h 755"/>
                <a:gd name="T36" fmla="*/ 3 w 662"/>
                <a:gd name="T37" fmla="*/ 125 h 755"/>
                <a:gd name="T38" fmla="*/ 4 w 662"/>
                <a:gd name="T39" fmla="*/ 142 h 755"/>
                <a:gd name="T40" fmla="*/ 9 w 662"/>
                <a:gd name="T41" fmla="*/ 142 h 755"/>
                <a:gd name="T42" fmla="*/ 10 w 662"/>
                <a:gd name="T43" fmla="*/ 164 h 755"/>
                <a:gd name="T44" fmla="*/ 15 w 662"/>
                <a:gd name="T45" fmla="*/ 157 h 755"/>
                <a:gd name="T46" fmla="*/ 17 w 662"/>
                <a:gd name="T47" fmla="*/ 146 h 755"/>
                <a:gd name="T48" fmla="*/ 26 w 662"/>
                <a:gd name="T49" fmla="*/ 226 h 755"/>
                <a:gd name="T50" fmla="*/ 39 w 662"/>
                <a:gd name="T51" fmla="*/ 302 h 755"/>
                <a:gd name="T52" fmla="*/ 45 w 662"/>
                <a:gd name="T53" fmla="*/ 283 h 755"/>
                <a:gd name="T54" fmla="*/ 45 w 662"/>
                <a:gd name="T55" fmla="*/ 261 h 755"/>
                <a:gd name="T56" fmla="*/ 45 w 662"/>
                <a:gd name="T57" fmla="*/ 222 h 755"/>
                <a:gd name="T58" fmla="*/ 51 w 662"/>
                <a:gd name="T59" fmla="*/ 214 h 755"/>
                <a:gd name="T60" fmla="*/ 52 w 662"/>
                <a:gd name="T61" fmla="*/ 210 h 755"/>
                <a:gd name="T62" fmla="*/ 61 w 662"/>
                <a:gd name="T63" fmla="*/ 186 h 755"/>
                <a:gd name="T64" fmla="*/ 67 w 662"/>
                <a:gd name="T65" fmla="*/ 171 h 755"/>
                <a:gd name="T66" fmla="*/ 72 w 662"/>
                <a:gd name="T67" fmla="*/ 153 h 755"/>
                <a:gd name="T68" fmla="*/ 76 w 662"/>
                <a:gd name="T69" fmla="*/ 153 h 755"/>
                <a:gd name="T70" fmla="*/ 70 w 662"/>
                <a:gd name="T71" fmla="*/ 117 h 755"/>
                <a:gd name="T72" fmla="*/ 70 w 662"/>
                <a:gd name="T73" fmla="*/ 107 h 755"/>
                <a:gd name="T74" fmla="*/ 72 w 662"/>
                <a:gd name="T75" fmla="*/ 103 h 755"/>
                <a:gd name="T76" fmla="*/ 77 w 662"/>
                <a:gd name="T77" fmla="*/ 112 h 755"/>
                <a:gd name="T78" fmla="*/ 81 w 662"/>
                <a:gd name="T79" fmla="*/ 125 h 755"/>
                <a:gd name="T80" fmla="*/ 87 w 662"/>
                <a:gd name="T81" fmla="*/ 136 h 755"/>
                <a:gd name="T82" fmla="*/ 88 w 662"/>
                <a:gd name="T83" fmla="*/ 146 h 755"/>
                <a:gd name="T84" fmla="*/ 91 w 662"/>
                <a:gd name="T85" fmla="*/ 131 h 755"/>
                <a:gd name="T86" fmla="*/ 94 w 662"/>
                <a:gd name="T87" fmla="*/ 103 h 755"/>
                <a:gd name="T88" fmla="*/ 101 w 662"/>
                <a:gd name="T89" fmla="*/ 90 h 755"/>
                <a:gd name="T90" fmla="*/ 94 w 662"/>
                <a:gd name="T91" fmla="*/ 68 h 755"/>
                <a:gd name="T92" fmla="*/ 87 w 662"/>
                <a:gd name="T93" fmla="*/ 78 h 755"/>
                <a:gd name="T94" fmla="*/ 82 w 662"/>
                <a:gd name="T95" fmla="*/ 90 h 755"/>
                <a:gd name="T96" fmla="*/ 76 w 662"/>
                <a:gd name="T97" fmla="*/ 96 h 755"/>
                <a:gd name="T98" fmla="*/ 72 w 662"/>
                <a:gd name="T99" fmla="*/ 90 h 7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2"/>
                <a:gd name="T151" fmla="*/ 0 h 755"/>
                <a:gd name="T152" fmla="*/ 662 w 662"/>
                <a:gd name="T153" fmla="*/ 755 h 7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2" h="755">
                  <a:moveTo>
                    <a:pt x="462" y="212"/>
                  </a:moveTo>
                  <a:lnTo>
                    <a:pt x="441" y="212"/>
                  </a:lnTo>
                  <a:lnTo>
                    <a:pt x="441" y="242"/>
                  </a:lnTo>
                  <a:lnTo>
                    <a:pt x="462" y="256"/>
                  </a:lnTo>
                  <a:lnTo>
                    <a:pt x="430" y="256"/>
                  </a:lnTo>
                  <a:lnTo>
                    <a:pt x="389" y="242"/>
                  </a:lnTo>
                  <a:lnTo>
                    <a:pt x="359" y="227"/>
                  </a:lnTo>
                  <a:lnTo>
                    <a:pt x="330" y="227"/>
                  </a:lnTo>
                  <a:lnTo>
                    <a:pt x="259" y="183"/>
                  </a:lnTo>
                  <a:lnTo>
                    <a:pt x="270" y="156"/>
                  </a:lnTo>
                  <a:lnTo>
                    <a:pt x="230" y="131"/>
                  </a:lnTo>
                  <a:lnTo>
                    <a:pt x="201" y="98"/>
                  </a:lnTo>
                  <a:lnTo>
                    <a:pt x="201" y="83"/>
                  </a:lnTo>
                  <a:lnTo>
                    <a:pt x="230" y="83"/>
                  </a:lnTo>
                  <a:lnTo>
                    <a:pt x="215" y="56"/>
                  </a:lnTo>
                  <a:lnTo>
                    <a:pt x="230" y="31"/>
                  </a:lnTo>
                  <a:lnTo>
                    <a:pt x="230" y="12"/>
                  </a:lnTo>
                  <a:lnTo>
                    <a:pt x="201" y="0"/>
                  </a:lnTo>
                  <a:lnTo>
                    <a:pt x="171" y="12"/>
                  </a:lnTo>
                  <a:lnTo>
                    <a:pt x="159" y="31"/>
                  </a:lnTo>
                  <a:lnTo>
                    <a:pt x="130" y="31"/>
                  </a:lnTo>
                  <a:lnTo>
                    <a:pt x="86" y="31"/>
                  </a:lnTo>
                  <a:lnTo>
                    <a:pt x="103" y="43"/>
                  </a:lnTo>
                  <a:lnTo>
                    <a:pt x="103" y="71"/>
                  </a:lnTo>
                  <a:lnTo>
                    <a:pt x="130" y="98"/>
                  </a:lnTo>
                  <a:lnTo>
                    <a:pt x="115" y="98"/>
                  </a:lnTo>
                  <a:lnTo>
                    <a:pt x="130" y="131"/>
                  </a:lnTo>
                  <a:lnTo>
                    <a:pt x="71" y="212"/>
                  </a:lnTo>
                  <a:lnTo>
                    <a:pt x="59" y="212"/>
                  </a:lnTo>
                  <a:lnTo>
                    <a:pt x="42" y="212"/>
                  </a:lnTo>
                  <a:lnTo>
                    <a:pt x="30" y="227"/>
                  </a:lnTo>
                  <a:lnTo>
                    <a:pt x="30" y="242"/>
                  </a:lnTo>
                  <a:lnTo>
                    <a:pt x="42" y="256"/>
                  </a:lnTo>
                  <a:lnTo>
                    <a:pt x="42" y="267"/>
                  </a:lnTo>
                  <a:lnTo>
                    <a:pt x="59" y="267"/>
                  </a:lnTo>
                  <a:lnTo>
                    <a:pt x="59" y="294"/>
                  </a:lnTo>
                  <a:lnTo>
                    <a:pt x="59" y="315"/>
                  </a:lnTo>
                  <a:lnTo>
                    <a:pt x="15" y="315"/>
                  </a:lnTo>
                  <a:lnTo>
                    <a:pt x="0" y="327"/>
                  </a:lnTo>
                  <a:lnTo>
                    <a:pt x="30" y="356"/>
                  </a:lnTo>
                  <a:lnTo>
                    <a:pt x="59" y="342"/>
                  </a:lnTo>
                  <a:lnTo>
                    <a:pt x="59" y="356"/>
                  </a:lnTo>
                  <a:lnTo>
                    <a:pt x="30" y="367"/>
                  </a:lnTo>
                  <a:lnTo>
                    <a:pt x="71" y="415"/>
                  </a:lnTo>
                  <a:lnTo>
                    <a:pt x="86" y="394"/>
                  </a:lnTo>
                  <a:lnTo>
                    <a:pt x="103" y="394"/>
                  </a:lnTo>
                  <a:lnTo>
                    <a:pt x="103" y="367"/>
                  </a:lnTo>
                  <a:lnTo>
                    <a:pt x="115" y="367"/>
                  </a:lnTo>
                  <a:lnTo>
                    <a:pt x="142" y="527"/>
                  </a:lnTo>
                  <a:lnTo>
                    <a:pt x="171" y="567"/>
                  </a:lnTo>
                  <a:lnTo>
                    <a:pt x="230" y="726"/>
                  </a:lnTo>
                  <a:lnTo>
                    <a:pt x="259" y="755"/>
                  </a:lnTo>
                  <a:lnTo>
                    <a:pt x="270" y="726"/>
                  </a:lnTo>
                  <a:lnTo>
                    <a:pt x="290" y="711"/>
                  </a:lnTo>
                  <a:lnTo>
                    <a:pt x="301" y="682"/>
                  </a:lnTo>
                  <a:lnTo>
                    <a:pt x="301" y="655"/>
                  </a:lnTo>
                  <a:lnTo>
                    <a:pt x="315" y="611"/>
                  </a:lnTo>
                  <a:lnTo>
                    <a:pt x="301" y="555"/>
                  </a:lnTo>
                  <a:lnTo>
                    <a:pt x="315" y="538"/>
                  </a:lnTo>
                  <a:lnTo>
                    <a:pt x="330" y="538"/>
                  </a:lnTo>
                  <a:lnTo>
                    <a:pt x="330" y="527"/>
                  </a:lnTo>
                  <a:lnTo>
                    <a:pt x="341" y="527"/>
                  </a:lnTo>
                  <a:lnTo>
                    <a:pt x="359" y="511"/>
                  </a:lnTo>
                  <a:lnTo>
                    <a:pt x="401" y="467"/>
                  </a:lnTo>
                  <a:lnTo>
                    <a:pt x="414" y="438"/>
                  </a:lnTo>
                  <a:lnTo>
                    <a:pt x="441" y="427"/>
                  </a:lnTo>
                  <a:lnTo>
                    <a:pt x="441" y="383"/>
                  </a:lnTo>
                  <a:lnTo>
                    <a:pt x="474" y="383"/>
                  </a:lnTo>
                  <a:lnTo>
                    <a:pt x="474" y="367"/>
                  </a:lnTo>
                  <a:lnTo>
                    <a:pt x="489" y="383"/>
                  </a:lnTo>
                  <a:lnTo>
                    <a:pt x="474" y="315"/>
                  </a:lnTo>
                  <a:lnTo>
                    <a:pt x="462" y="294"/>
                  </a:lnTo>
                  <a:lnTo>
                    <a:pt x="474" y="283"/>
                  </a:lnTo>
                  <a:lnTo>
                    <a:pt x="462" y="267"/>
                  </a:lnTo>
                  <a:lnTo>
                    <a:pt x="462" y="256"/>
                  </a:lnTo>
                  <a:lnTo>
                    <a:pt x="474" y="256"/>
                  </a:lnTo>
                  <a:lnTo>
                    <a:pt x="489" y="256"/>
                  </a:lnTo>
                  <a:lnTo>
                    <a:pt x="501" y="283"/>
                  </a:lnTo>
                  <a:lnTo>
                    <a:pt x="562" y="283"/>
                  </a:lnTo>
                  <a:lnTo>
                    <a:pt x="530" y="315"/>
                  </a:lnTo>
                  <a:lnTo>
                    <a:pt x="530" y="327"/>
                  </a:lnTo>
                  <a:lnTo>
                    <a:pt x="562" y="342"/>
                  </a:lnTo>
                  <a:lnTo>
                    <a:pt x="562" y="327"/>
                  </a:lnTo>
                  <a:lnTo>
                    <a:pt x="574" y="367"/>
                  </a:lnTo>
                  <a:lnTo>
                    <a:pt x="589" y="367"/>
                  </a:lnTo>
                  <a:lnTo>
                    <a:pt x="589" y="327"/>
                  </a:lnTo>
                  <a:lnTo>
                    <a:pt x="601" y="327"/>
                  </a:lnTo>
                  <a:lnTo>
                    <a:pt x="618" y="256"/>
                  </a:lnTo>
                  <a:lnTo>
                    <a:pt x="645" y="227"/>
                  </a:lnTo>
                  <a:lnTo>
                    <a:pt x="662" y="227"/>
                  </a:lnTo>
                  <a:lnTo>
                    <a:pt x="662" y="212"/>
                  </a:lnTo>
                  <a:lnTo>
                    <a:pt x="618" y="171"/>
                  </a:lnTo>
                  <a:lnTo>
                    <a:pt x="589" y="171"/>
                  </a:lnTo>
                  <a:lnTo>
                    <a:pt x="562" y="194"/>
                  </a:lnTo>
                  <a:lnTo>
                    <a:pt x="530" y="212"/>
                  </a:lnTo>
                  <a:lnTo>
                    <a:pt x="541" y="227"/>
                  </a:lnTo>
                  <a:lnTo>
                    <a:pt x="541" y="242"/>
                  </a:lnTo>
                  <a:lnTo>
                    <a:pt x="489" y="242"/>
                  </a:lnTo>
                  <a:lnTo>
                    <a:pt x="474" y="242"/>
                  </a:lnTo>
                  <a:lnTo>
                    <a:pt x="474" y="227"/>
                  </a:lnTo>
                  <a:lnTo>
                    <a:pt x="462" y="212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17" name="Freeform 219"/>
            <p:cNvSpPr>
              <a:spLocks/>
            </p:cNvSpPr>
            <p:nvPr/>
          </p:nvSpPr>
          <p:spPr bwMode="auto">
            <a:xfrm>
              <a:off x="4146" y="1684"/>
              <a:ext cx="313" cy="331"/>
            </a:xfrm>
            <a:custGeom>
              <a:avLst/>
              <a:gdLst>
                <a:gd name="T0" fmla="*/ 29 w 359"/>
                <a:gd name="T1" fmla="*/ 129 h 355"/>
                <a:gd name="T2" fmla="*/ 27 w 359"/>
                <a:gd name="T3" fmla="*/ 133 h 355"/>
                <a:gd name="T4" fmla="*/ 25 w 359"/>
                <a:gd name="T5" fmla="*/ 133 h 355"/>
                <a:gd name="T6" fmla="*/ 21 w 359"/>
                <a:gd name="T7" fmla="*/ 117 h 355"/>
                <a:gd name="T8" fmla="*/ 15 w 359"/>
                <a:gd name="T9" fmla="*/ 117 h 355"/>
                <a:gd name="T10" fmla="*/ 13 w 359"/>
                <a:gd name="T11" fmla="*/ 117 h 355"/>
                <a:gd name="T12" fmla="*/ 4 w 359"/>
                <a:gd name="T13" fmla="*/ 117 h 355"/>
                <a:gd name="T14" fmla="*/ 4 w 359"/>
                <a:gd name="T15" fmla="*/ 106 h 355"/>
                <a:gd name="T16" fmla="*/ 9 w 359"/>
                <a:gd name="T17" fmla="*/ 102 h 355"/>
                <a:gd name="T18" fmla="*/ 9 w 359"/>
                <a:gd name="T19" fmla="*/ 96 h 355"/>
                <a:gd name="T20" fmla="*/ 7 w 359"/>
                <a:gd name="T21" fmla="*/ 84 h 355"/>
                <a:gd name="T22" fmla="*/ 4 w 359"/>
                <a:gd name="T23" fmla="*/ 84 h 355"/>
                <a:gd name="T24" fmla="*/ 0 w 359"/>
                <a:gd name="T25" fmla="*/ 68 h 355"/>
                <a:gd name="T26" fmla="*/ 4 w 359"/>
                <a:gd name="T27" fmla="*/ 74 h 355"/>
                <a:gd name="T28" fmla="*/ 19 w 359"/>
                <a:gd name="T29" fmla="*/ 68 h 355"/>
                <a:gd name="T30" fmla="*/ 19 w 359"/>
                <a:gd name="T31" fmla="*/ 59 h 355"/>
                <a:gd name="T32" fmla="*/ 27 w 359"/>
                <a:gd name="T33" fmla="*/ 51 h 355"/>
                <a:gd name="T34" fmla="*/ 27 w 359"/>
                <a:gd name="T35" fmla="*/ 36 h 355"/>
                <a:gd name="T36" fmla="*/ 29 w 359"/>
                <a:gd name="T37" fmla="*/ 31 h 355"/>
                <a:gd name="T38" fmla="*/ 27 w 359"/>
                <a:gd name="T39" fmla="*/ 27 h 355"/>
                <a:gd name="T40" fmla="*/ 32 w 359"/>
                <a:gd name="T41" fmla="*/ 27 h 355"/>
                <a:gd name="T42" fmla="*/ 32 w 359"/>
                <a:gd name="T43" fmla="*/ 22 h 355"/>
                <a:gd name="T44" fmla="*/ 32 w 359"/>
                <a:gd name="T45" fmla="*/ 7 h 355"/>
                <a:gd name="T46" fmla="*/ 36 w 359"/>
                <a:gd name="T47" fmla="*/ 0 h 355"/>
                <a:gd name="T48" fmla="*/ 38 w 359"/>
                <a:gd name="T49" fmla="*/ 0 h 355"/>
                <a:gd name="T50" fmla="*/ 40 w 359"/>
                <a:gd name="T51" fmla="*/ 0 h 355"/>
                <a:gd name="T52" fmla="*/ 44 w 359"/>
                <a:gd name="T53" fmla="*/ 0 h 355"/>
                <a:gd name="T54" fmla="*/ 46 w 359"/>
                <a:gd name="T55" fmla="*/ 10 h 355"/>
                <a:gd name="T56" fmla="*/ 53 w 359"/>
                <a:gd name="T57" fmla="*/ 15 h 355"/>
                <a:gd name="T58" fmla="*/ 51 w 359"/>
                <a:gd name="T59" fmla="*/ 22 h 355"/>
                <a:gd name="T60" fmla="*/ 46 w 359"/>
                <a:gd name="T61" fmla="*/ 22 h 355"/>
                <a:gd name="T62" fmla="*/ 40 w 359"/>
                <a:gd name="T63" fmla="*/ 22 h 355"/>
                <a:gd name="T64" fmla="*/ 44 w 359"/>
                <a:gd name="T65" fmla="*/ 27 h 355"/>
                <a:gd name="T66" fmla="*/ 44 w 359"/>
                <a:gd name="T67" fmla="*/ 36 h 355"/>
                <a:gd name="T68" fmla="*/ 46 w 359"/>
                <a:gd name="T69" fmla="*/ 47 h 355"/>
                <a:gd name="T70" fmla="*/ 44 w 359"/>
                <a:gd name="T71" fmla="*/ 47 h 355"/>
                <a:gd name="T72" fmla="*/ 46 w 359"/>
                <a:gd name="T73" fmla="*/ 59 h 355"/>
                <a:gd name="T74" fmla="*/ 38 w 359"/>
                <a:gd name="T75" fmla="*/ 90 h 355"/>
                <a:gd name="T76" fmla="*/ 36 w 359"/>
                <a:gd name="T77" fmla="*/ 90 h 355"/>
                <a:gd name="T78" fmla="*/ 33 w 359"/>
                <a:gd name="T79" fmla="*/ 90 h 355"/>
                <a:gd name="T80" fmla="*/ 32 w 359"/>
                <a:gd name="T81" fmla="*/ 96 h 355"/>
                <a:gd name="T82" fmla="*/ 32 w 359"/>
                <a:gd name="T83" fmla="*/ 102 h 355"/>
                <a:gd name="T84" fmla="*/ 33 w 359"/>
                <a:gd name="T85" fmla="*/ 106 h 355"/>
                <a:gd name="T86" fmla="*/ 33 w 359"/>
                <a:gd name="T87" fmla="*/ 110 h 355"/>
                <a:gd name="T88" fmla="*/ 36 w 359"/>
                <a:gd name="T89" fmla="*/ 110 h 355"/>
                <a:gd name="T90" fmla="*/ 36 w 359"/>
                <a:gd name="T91" fmla="*/ 121 h 355"/>
                <a:gd name="T92" fmla="*/ 36 w 359"/>
                <a:gd name="T93" fmla="*/ 129 h 355"/>
                <a:gd name="T94" fmla="*/ 29 w 359"/>
                <a:gd name="T95" fmla="*/ 129 h 3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9"/>
                <a:gd name="T145" fmla="*/ 0 h 355"/>
                <a:gd name="T146" fmla="*/ 359 w 359"/>
                <a:gd name="T147" fmla="*/ 355 h 3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9" h="355">
                  <a:moveTo>
                    <a:pt x="201" y="341"/>
                  </a:moveTo>
                  <a:lnTo>
                    <a:pt x="186" y="355"/>
                  </a:lnTo>
                  <a:lnTo>
                    <a:pt x="174" y="355"/>
                  </a:lnTo>
                  <a:lnTo>
                    <a:pt x="145" y="311"/>
                  </a:lnTo>
                  <a:lnTo>
                    <a:pt x="97" y="311"/>
                  </a:lnTo>
                  <a:lnTo>
                    <a:pt x="86" y="311"/>
                  </a:lnTo>
                  <a:lnTo>
                    <a:pt x="30" y="311"/>
                  </a:lnTo>
                  <a:lnTo>
                    <a:pt x="30" y="282"/>
                  </a:lnTo>
                  <a:lnTo>
                    <a:pt x="59" y="270"/>
                  </a:lnTo>
                  <a:lnTo>
                    <a:pt x="59" y="255"/>
                  </a:lnTo>
                  <a:lnTo>
                    <a:pt x="46" y="222"/>
                  </a:lnTo>
                  <a:lnTo>
                    <a:pt x="30" y="222"/>
                  </a:lnTo>
                  <a:lnTo>
                    <a:pt x="0" y="182"/>
                  </a:lnTo>
                  <a:lnTo>
                    <a:pt x="30" y="197"/>
                  </a:lnTo>
                  <a:lnTo>
                    <a:pt x="130" y="182"/>
                  </a:lnTo>
                  <a:lnTo>
                    <a:pt x="130" y="159"/>
                  </a:lnTo>
                  <a:lnTo>
                    <a:pt x="186" y="138"/>
                  </a:lnTo>
                  <a:lnTo>
                    <a:pt x="186" y="97"/>
                  </a:lnTo>
                  <a:lnTo>
                    <a:pt x="201" y="82"/>
                  </a:lnTo>
                  <a:lnTo>
                    <a:pt x="186" y="71"/>
                  </a:lnTo>
                  <a:lnTo>
                    <a:pt x="218" y="71"/>
                  </a:lnTo>
                  <a:lnTo>
                    <a:pt x="218" y="59"/>
                  </a:lnTo>
                  <a:lnTo>
                    <a:pt x="218" y="11"/>
                  </a:lnTo>
                  <a:lnTo>
                    <a:pt x="245" y="0"/>
                  </a:lnTo>
                  <a:lnTo>
                    <a:pt x="259" y="0"/>
                  </a:lnTo>
                  <a:lnTo>
                    <a:pt x="274" y="0"/>
                  </a:lnTo>
                  <a:lnTo>
                    <a:pt x="301" y="0"/>
                  </a:lnTo>
                  <a:lnTo>
                    <a:pt x="318" y="26"/>
                  </a:lnTo>
                  <a:lnTo>
                    <a:pt x="359" y="38"/>
                  </a:lnTo>
                  <a:lnTo>
                    <a:pt x="345" y="59"/>
                  </a:lnTo>
                  <a:lnTo>
                    <a:pt x="318" y="59"/>
                  </a:lnTo>
                  <a:lnTo>
                    <a:pt x="274" y="59"/>
                  </a:lnTo>
                  <a:lnTo>
                    <a:pt x="289" y="71"/>
                  </a:lnTo>
                  <a:lnTo>
                    <a:pt x="289" y="97"/>
                  </a:lnTo>
                  <a:lnTo>
                    <a:pt x="318" y="126"/>
                  </a:lnTo>
                  <a:lnTo>
                    <a:pt x="301" y="126"/>
                  </a:lnTo>
                  <a:lnTo>
                    <a:pt x="318" y="159"/>
                  </a:lnTo>
                  <a:lnTo>
                    <a:pt x="259" y="238"/>
                  </a:lnTo>
                  <a:lnTo>
                    <a:pt x="245" y="238"/>
                  </a:lnTo>
                  <a:lnTo>
                    <a:pt x="230" y="238"/>
                  </a:lnTo>
                  <a:lnTo>
                    <a:pt x="218" y="255"/>
                  </a:lnTo>
                  <a:lnTo>
                    <a:pt x="218" y="270"/>
                  </a:lnTo>
                  <a:lnTo>
                    <a:pt x="230" y="282"/>
                  </a:lnTo>
                  <a:lnTo>
                    <a:pt x="230" y="293"/>
                  </a:lnTo>
                  <a:lnTo>
                    <a:pt x="245" y="293"/>
                  </a:lnTo>
                  <a:lnTo>
                    <a:pt x="245" y="322"/>
                  </a:lnTo>
                  <a:lnTo>
                    <a:pt x="245" y="341"/>
                  </a:lnTo>
                  <a:lnTo>
                    <a:pt x="201" y="341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18" name="Freeform 220"/>
            <p:cNvSpPr>
              <a:spLocks/>
            </p:cNvSpPr>
            <p:nvPr/>
          </p:nvSpPr>
          <p:spPr bwMode="auto">
            <a:xfrm>
              <a:off x="4126" y="1643"/>
              <a:ext cx="260" cy="226"/>
            </a:xfrm>
            <a:custGeom>
              <a:avLst/>
              <a:gdLst>
                <a:gd name="T0" fmla="*/ 15 w 300"/>
                <a:gd name="T1" fmla="*/ 12 h 242"/>
                <a:gd name="T2" fmla="*/ 13 w 300"/>
                <a:gd name="T3" fmla="*/ 12 h 242"/>
                <a:gd name="T4" fmla="*/ 11 w 300"/>
                <a:gd name="T5" fmla="*/ 12 h 242"/>
                <a:gd name="T6" fmla="*/ 11 w 300"/>
                <a:gd name="T7" fmla="*/ 20 h 242"/>
                <a:gd name="T8" fmla="*/ 8 w 300"/>
                <a:gd name="T9" fmla="*/ 27 h 242"/>
                <a:gd name="T10" fmla="*/ 6 w 300"/>
                <a:gd name="T11" fmla="*/ 33 h 242"/>
                <a:gd name="T12" fmla="*/ 3 w 300"/>
                <a:gd name="T13" fmla="*/ 27 h 242"/>
                <a:gd name="T14" fmla="*/ 3 w 300"/>
                <a:gd name="T15" fmla="*/ 40 h 242"/>
                <a:gd name="T16" fmla="*/ 0 w 300"/>
                <a:gd name="T17" fmla="*/ 43 h 242"/>
                <a:gd name="T18" fmla="*/ 0 w 300"/>
                <a:gd name="T19" fmla="*/ 49 h 242"/>
                <a:gd name="T20" fmla="*/ 3 w 300"/>
                <a:gd name="T21" fmla="*/ 70 h 242"/>
                <a:gd name="T22" fmla="*/ 6 w 300"/>
                <a:gd name="T23" fmla="*/ 70 h 242"/>
                <a:gd name="T24" fmla="*/ 6 w 300"/>
                <a:gd name="T25" fmla="*/ 78 h 242"/>
                <a:gd name="T26" fmla="*/ 3 w 300"/>
                <a:gd name="T27" fmla="*/ 86 h 242"/>
                <a:gd name="T28" fmla="*/ 8 w 300"/>
                <a:gd name="T29" fmla="*/ 92 h 242"/>
                <a:gd name="T30" fmla="*/ 20 w 300"/>
                <a:gd name="T31" fmla="*/ 86 h 242"/>
                <a:gd name="T32" fmla="*/ 20 w 300"/>
                <a:gd name="T33" fmla="*/ 78 h 242"/>
                <a:gd name="T34" fmla="*/ 29 w 300"/>
                <a:gd name="T35" fmla="*/ 70 h 242"/>
                <a:gd name="T36" fmla="*/ 29 w 300"/>
                <a:gd name="T37" fmla="*/ 55 h 242"/>
                <a:gd name="T38" fmla="*/ 31 w 300"/>
                <a:gd name="T39" fmla="*/ 49 h 242"/>
                <a:gd name="T40" fmla="*/ 29 w 300"/>
                <a:gd name="T41" fmla="*/ 43 h 242"/>
                <a:gd name="T42" fmla="*/ 32 w 300"/>
                <a:gd name="T43" fmla="*/ 43 h 242"/>
                <a:gd name="T44" fmla="*/ 32 w 300"/>
                <a:gd name="T45" fmla="*/ 40 h 242"/>
                <a:gd name="T46" fmla="*/ 32 w 300"/>
                <a:gd name="T47" fmla="*/ 20 h 242"/>
                <a:gd name="T48" fmla="*/ 36 w 300"/>
                <a:gd name="T49" fmla="*/ 17 h 242"/>
                <a:gd name="T50" fmla="*/ 38 w 300"/>
                <a:gd name="T51" fmla="*/ 17 h 242"/>
                <a:gd name="T52" fmla="*/ 41 w 300"/>
                <a:gd name="T53" fmla="*/ 17 h 242"/>
                <a:gd name="T54" fmla="*/ 41 w 300"/>
                <a:gd name="T55" fmla="*/ 12 h 242"/>
                <a:gd name="T56" fmla="*/ 36 w 300"/>
                <a:gd name="T57" fmla="*/ 12 h 242"/>
                <a:gd name="T58" fmla="*/ 32 w 300"/>
                <a:gd name="T59" fmla="*/ 17 h 242"/>
                <a:gd name="T60" fmla="*/ 31 w 300"/>
                <a:gd name="T61" fmla="*/ 7 h 242"/>
                <a:gd name="T62" fmla="*/ 29 w 300"/>
                <a:gd name="T63" fmla="*/ 0 h 242"/>
                <a:gd name="T64" fmla="*/ 27 w 300"/>
                <a:gd name="T65" fmla="*/ 12 h 242"/>
                <a:gd name="T66" fmla="*/ 25 w 300"/>
                <a:gd name="T67" fmla="*/ 12 h 242"/>
                <a:gd name="T68" fmla="*/ 20 w 300"/>
                <a:gd name="T69" fmla="*/ 17 h 242"/>
                <a:gd name="T70" fmla="*/ 20 w 300"/>
                <a:gd name="T71" fmla="*/ 17 h 242"/>
                <a:gd name="T72" fmla="*/ 15 w 300"/>
                <a:gd name="T73" fmla="*/ 12 h 2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0"/>
                <a:gd name="T112" fmla="*/ 0 h 242"/>
                <a:gd name="T113" fmla="*/ 300 w 300"/>
                <a:gd name="T114" fmla="*/ 242 h 2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0" h="242">
                  <a:moveTo>
                    <a:pt x="112" y="31"/>
                  </a:moveTo>
                  <a:lnTo>
                    <a:pt x="100" y="31"/>
                  </a:lnTo>
                  <a:lnTo>
                    <a:pt x="83" y="31"/>
                  </a:lnTo>
                  <a:lnTo>
                    <a:pt x="83" y="54"/>
                  </a:lnTo>
                  <a:lnTo>
                    <a:pt x="56" y="71"/>
                  </a:lnTo>
                  <a:lnTo>
                    <a:pt x="43" y="83"/>
                  </a:lnTo>
                  <a:lnTo>
                    <a:pt x="12" y="71"/>
                  </a:lnTo>
                  <a:lnTo>
                    <a:pt x="12" y="102"/>
                  </a:lnTo>
                  <a:lnTo>
                    <a:pt x="0" y="114"/>
                  </a:lnTo>
                  <a:lnTo>
                    <a:pt x="0" y="127"/>
                  </a:lnTo>
                  <a:lnTo>
                    <a:pt x="12" y="183"/>
                  </a:lnTo>
                  <a:lnTo>
                    <a:pt x="43" y="183"/>
                  </a:lnTo>
                  <a:lnTo>
                    <a:pt x="43" y="202"/>
                  </a:lnTo>
                  <a:lnTo>
                    <a:pt x="24" y="225"/>
                  </a:lnTo>
                  <a:lnTo>
                    <a:pt x="56" y="242"/>
                  </a:lnTo>
                  <a:lnTo>
                    <a:pt x="156" y="225"/>
                  </a:lnTo>
                  <a:lnTo>
                    <a:pt x="156" y="202"/>
                  </a:lnTo>
                  <a:lnTo>
                    <a:pt x="212" y="183"/>
                  </a:lnTo>
                  <a:lnTo>
                    <a:pt x="212" y="142"/>
                  </a:lnTo>
                  <a:lnTo>
                    <a:pt x="227" y="127"/>
                  </a:lnTo>
                  <a:lnTo>
                    <a:pt x="212" y="114"/>
                  </a:lnTo>
                  <a:lnTo>
                    <a:pt x="242" y="114"/>
                  </a:lnTo>
                  <a:lnTo>
                    <a:pt x="242" y="102"/>
                  </a:lnTo>
                  <a:lnTo>
                    <a:pt x="242" y="54"/>
                  </a:lnTo>
                  <a:lnTo>
                    <a:pt x="271" y="43"/>
                  </a:lnTo>
                  <a:lnTo>
                    <a:pt x="283" y="43"/>
                  </a:lnTo>
                  <a:lnTo>
                    <a:pt x="300" y="43"/>
                  </a:lnTo>
                  <a:lnTo>
                    <a:pt x="300" y="31"/>
                  </a:lnTo>
                  <a:lnTo>
                    <a:pt x="271" y="31"/>
                  </a:lnTo>
                  <a:lnTo>
                    <a:pt x="242" y="43"/>
                  </a:lnTo>
                  <a:lnTo>
                    <a:pt x="227" y="16"/>
                  </a:lnTo>
                  <a:lnTo>
                    <a:pt x="212" y="0"/>
                  </a:lnTo>
                  <a:lnTo>
                    <a:pt x="200" y="31"/>
                  </a:lnTo>
                  <a:lnTo>
                    <a:pt x="183" y="31"/>
                  </a:lnTo>
                  <a:lnTo>
                    <a:pt x="156" y="43"/>
                  </a:lnTo>
                  <a:lnTo>
                    <a:pt x="143" y="43"/>
                  </a:lnTo>
                  <a:lnTo>
                    <a:pt x="112" y="31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19" name="Freeform 221"/>
            <p:cNvSpPr>
              <a:spLocks/>
            </p:cNvSpPr>
            <p:nvPr/>
          </p:nvSpPr>
          <p:spPr bwMode="auto">
            <a:xfrm>
              <a:off x="4547" y="1314"/>
              <a:ext cx="599" cy="249"/>
            </a:xfrm>
            <a:custGeom>
              <a:avLst/>
              <a:gdLst>
                <a:gd name="T0" fmla="*/ 80 w 690"/>
                <a:gd name="T1" fmla="*/ 24 h 267"/>
                <a:gd name="T2" fmla="*/ 82 w 690"/>
                <a:gd name="T3" fmla="*/ 19 h 267"/>
                <a:gd name="T4" fmla="*/ 76 w 690"/>
                <a:gd name="T5" fmla="*/ 15 h 267"/>
                <a:gd name="T6" fmla="*/ 71 w 690"/>
                <a:gd name="T7" fmla="*/ 19 h 267"/>
                <a:gd name="T8" fmla="*/ 63 w 690"/>
                <a:gd name="T9" fmla="*/ 24 h 267"/>
                <a:gd name="T10" fmla="*/ 49 w 690"/>
                <a:gd name="T11" fmla="*/ 15 h 267"/>
                <a:gd name="T12" fmla="*/ 42 w 690"/>
                <a:gd name="T13" fmla="*/ 15 h 267"/>
                <a:gd name="T14" fmla="*/ 36 w 690"/>
                <a:gd name="T15" fmla="*/ 7 h 267"/>
                <a:gd name="T16" fmla="*/ 28 w 690"/>
                <a:gd name="T17" fmla="*/ 0 h 267"/>
                <a:gd name="T18" fmla="*/ 27 w 690"/>
                <a:gd name="T19" fmla="*/ 7 h 267"/>
                <a:gd name="T20" fmla="*/ 28 w 690"/>
                <a:gd name="T21" fmla="*/ 8 h 267"/>
                <a:gd name="T22" fmla="*/ 28 w 690"/>
                <a:gd name="T23" fmla="*/ 19 h 267"/>
                <a:gd name="T24" fmla="*/ 20 w 690"/>
                <a:gd name="T25" fmla="*/ 19 h 267"/>
                <a:gd name="T26" fmla="*/ 16 w 690"/>
                <a:gd name="T27" fmla="*/ 15 h 267"/>
                <a:gd name="T28" fmla="*/ 10 w 690"/>
                <a:gd name="T29" fmla="*/ 8 h 267"/>
                <a:gd name="T30" fmla="*/ 0 w 690"/>
                <a:gd name="T31" fmla="*/ 24 h 267"/>
                <a:gd name="T32" fmla="*/ 4 w 690"/>
                <a:gd name="T33" fmla="*/ 35 h 267"/>
                <a:gd name="T34" fmla="*/ 9 w 690"/>
                <a:gd name="T35" fmla="*/ 42 h 267"/>
                <a:gd name="T36" fmla="*/ 12 w 690"/>
                <a:gd name="T37" fmla="*/ 47 h 267"/>
                <a:gd name="T38" fmla="*/ 14 w 690"/>
                <a:gd name="T39" fmla="*/ 62 h 267"/>
                <a:gd name="T40" fmla="*/ 28 w 690"/>
                <a:gd name="T41" fmla="*/ 73 h 267"/>
                <a:gd name="T42" fmla="*/ 36 w 690"/>
                <a:gd name="T43" fmla="*/ 88 h 267"/>
                <a:gd name="T44" fmla="*/ 48 w 690"/>
                <a:gd name="T45" fmla="*/ 88 h 267"/>
                <a:gd name="T46" fmla="*/ 62 w 690"/>
                <a:gd name="T47" fmla="*/ 99 h 267"/>
                <a:gd name="T48" fmla="*/ 69 w 690"/>
                <a:gd name="T49" fmla="*/ 93 h 267"/>
                <a:gd name="T50" fmla="*/ 76 w 690"/>
                <a:gd name="T51" fmla="*/ 88 h 267"/>
                <a:gd name="T52" fmla="*/ 80 w 690"/>
                <a:gd name="T53" fmla="*/ 78 h 267"/>
                <a:gd name="T54" fmla="*/ 77 w 690"/>
                <a:gd name="T55" fmla="*/ 73 h 267"/>
                <a:gd name="T56" fmla="*/ 80 w 690"/>
                <a:gd name="T57" fmla="*/ 68 h 267"/>
                <a:gd name="T58" fmla="*/ 82 w 690"/>
                <a:gd name="T59" fmla="*/ 68 h 267"/>
                <a:gd name="T60" fmla="*/ 86 w 690"/>
                <a:gd name="T61" fmla="*/ 62 h 267"/>
                <a:gd name="T62" fmla="*/ 88 w 690"/>
                <a:gd name="T63" fmla="*/ 57 h 267"/>
                <a:gd name="T64" fmla="*/ 89 w 690"/>
                <a:gd name="T65" fmla="*/ 51 h 267"/>
                <a:gd name="T66" fmla="*/ 95 w 690"/>
                <a:gd name="T67" fmla="*/ 51 h 267"/>
                <a:gd name="T68" fmla="*/ 93 w 690"/>
                <a:gd name="T69" fmla="*/ 42 h 267"/>
                <a:gd name="T70" fmla="*/ 92 w 690"/>
                <a:gd name="T71" fmla="*/ 35 h 267"/>
                <a:gd name="T72" fmla="*/ 88 w 690"/>
                <a:gd name="T73" fmla="*/ 42 h 267"/>
                <a:gd name="T74" fmla="*/ 82 w 690"/>
                <a:gd name="T75" fmla="*/ 42 h 267"/>
                <a:gd name="T76" fmla="*/ 80 w 690"/>
                <a:gd name="T77" fmla="*/ 24 h 2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90"/>
                <a:gd name="T118" fmla="*/ 0 h 267"/>
                <a:gd name="T119" fmla="*/ 690 w 690"/>
                <a:gd name="T120" fmla="*/ 267 h 26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90" h="267">
                  <a:moveTo>
                    <a:pt x="573" y="63"/>
                  </a:moveTo>
                  <a:lnTo>
                    <a:pt x="590" y="50"/>
                  </a:lnTo>
                  <a:lnTo>
                    <a:pt x="550" y="38"/>
                  </a:lnTo>
                  <a:lnTo>
                    <a:pt x="517" y="50"/>
                  </a:lnTo>
                  <a:lnTo>
                    <a:pt x="461" y="63"/>
                  </a:lnTo>
                  <a:lnTo>
                    <a:pt x="358" y="38"/>
                  </a:lnTo>
                  <a:lnTo>
                    <a:pt x="302" y="38"/>
                  </a:lnTo>
                  <a:lnTo>
                    <a:pt x="258" y="11"/>
                  </a:lnTo>
                  <a:lnTo>
                    <a:pt x="202" y="0"/>
                  </a:lnTo>
                  <a:lnTo>
                    <a:pt x="190" y="11"/>
                  </a:lnTo>
                  <a:lnTo>
                    <a:pt x="202" y="23"/>
                  </a:lnTo>
                  <a:lnTo>
                    <a:pt x="202" y="50"/>
                  </a:lnTo>
                  <a:lnTo>
                    <a:pt x="142" y="50"/>
                  </a:lnTo>
                  <a:lnTo>
                    <a:pt x="119" y="38"/>
                  </a:lnTo>
                  <a:lnTo>
                    <a:pt x="71" y="23"/>
                  </a:lnTo>
                  <a:lnTo>
                    <a:pt x="0" y="63"/>
                  </a:lnTo>
                  <a:lnTo>
                    <a:pt x="31" y="94"/>
                  </a:lnTo>
                  <a:lnTo>
                    <a:pt x="60" y="111"/>
                  </a:lnTo>
                  <a:lnTo>
                    <a:pt x="87" y="123"/>
                  </a:lnTo>
                  <a:lnTo>
                    <a:pt x="102" y="163"/>
                  </a:lnTo>
                  <a:lnTo>
                    <a:pt x="202" y="194"/>
                  </a:lnTo>
                  <a:lnTo>
                    <a:pt x="258" y="234"/>
                  </a:lnTo>
                  <a:lnTo>
                    <a:pt x="346" y="234"/>
                  </a:lnTo>
                  <a:lnTo>
                    <a:pt x="446" y="267"/>
                  </a:lnTo>
                  <a:lnTo>
                    <a:pt x="502" y="250"/>
                  </a:lnTo>
                  <a:lnTo>
                    <a:pt x="550" y="234"/>
                  </a:lnTo>
                  <a:lnTo>
                    <a:pt x="573" y="209"/>
                  </a:lnTo>
                  <a:lnTo>
                    <a:pt x="561" y="194"/>
                  </a:lnTo>
                  <a:lnTo>
                    <a:pt x="573" y="182"/>
                  </a:lnTo>
                  <a:lnTo>
                    <a:pt x="601" y="182"/>
                  </a:lnTo>
                  <a:lnTo>
                    <a:pt x="617" y="163"/>
                  </a:lnTo>
                  <a:lnTo>
                    <a:pt x="632" y="150"/>
                  </a:lnTo>
                  <a:lnTo>
                    <a:pt x="649" y="138"/>
                  </a:lnTo>
                  <a:lnTo>
                    <a:pt x="690" y="138"/>
                  </a:lnTo>
                  <a:lnTo>
                    <a:pt x="672" y="111"/>
                  </a:lnTo>
                  <a:lnTo>
                    <a:pt x="661" y="94"/>
                  </a:lnTo>
                  <a:lnTo>
                    <a:pt x="632" y="111"/>
                  </a:lnTo>
                  <a:lnTo>
                    <a:pt x="601" y="111"/>
                  </a:lnTo>
                  <a:lnTo>
                    <a:pt x="573" y="63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20" name="Freeform 222"/>
            <p:cNvSpPr>
              <a:spLocks/>
            </p:cNvSpPr>
            <p:nvPr/>
          </p:nvSpPr>
          <p:spPr bwMode="auto">
            <a:xfrm>
              <a:off x="3424" y="1815"/>
              <a:ext cx="223" cy="239"/>
            </a:xfrm>
            <a:custGeom>
              <a:avLst/>
              <a:gdLst>
                <a:gd name="T0" fmla="*/ 32 w 255"/>
                <a:gd name="T1" fmla="*/ 7 h 255"/>
                <a:gd name="T2" fmla="*/ 34 w 255"/>
                <a:gd name="T3" fmla="*/ 23 h 255"/>
                <a:gd name="T4" fmla="*/ 32 w 255"/>
                <a:gd name="T5" fmla="*/ 40 h 255"/>
                <a:gd name="T6" fmla="*/ 30 w 255"/>
                <a:gd name="T7" fmla="*/ 33 h 255"/>
                <a:gd name="T8" fmla="*/ 26 w 255"/>
                <a:gd name="T9" fmla="*/ 18 h 255"/>
                <a:gd name="T10" fmla="*/ 28 w 255"/>
                <a:gd name="T11" fmla="*/ 29 h 255"/>
                <a:gd name="T12" fmla="*/ 39 w 255"/>
                <a:gd name="T13" fmla="*/ 81 h 255"/>
                <a:gd name="T14" fmla="*/ 39 w 255"/>
                <a:gd name="T15" fmla="*/ 92 h 255"/>
                <a:gd name="T16" fmla="*/ 34 w 255"/>
                <a:gd name="T17" fmla="*/ 103 h 255"/>
                <a:gd name="T18" fmla="*/ 30 w 255"/>
                <a:gd name="T19" fmla="*/ 103 h 255"/>
                <a:gd name="T20" fmla="*/ 3 w 255"/>
                <a:gd name="T21" fmla="*/ 103 h 255"/>
                <a:gd name="T22" fmla="*/ 0 w 255"/>
                <a:gd name="T23" fmla="*/ 33 h 255"/>
                <a:gd name="T24" fmla="*/ 0 w 255"/>
                <a:gd name="T25" fmla="*/ 18 h 255"/>
                <a:gd name="T26" fmla="*/ 0 w 255"/>
                <a:gd name="T27" fmla="*/ 0 h 255"/>
                <a:gd name="T28" fmla="*/ 6 w 255"/>
                <a:gd name="T29" fmla="*/ 0 h 255"/>
                <a:gd name="T30" fmla="*/ 15 w 255"/>
                <a:gd name="T31" fmla="*/ 7 h 255"/>
                <a:gd name="T32" fmla="*/ 21 w 255"/>
                <a:gd name="T33" fmla="*/ 0 h 255"/>
                <a:gd name="T34" fmla="*/ 24 w 255"/>
                <a:gd name="T35" fmla="*/ 0 h 255"/>
                <a:gd name="T36" fmla="*/ 24 w 255"/>
                <a:gd name="T37" fmla="*/ 7 h 255"/>
                <a:gd name="T38" fmla="*/ 26 w 255"/>
                <a:gd name="T39" fmla="*/ 7 h 255"/>
                <a:gd name="T40" fmla="*/ 28 w 255"/>
                <a:gd name="T41" fmla="*/ 7 h 255"/>
                <a:gd name="T42" fmla="*/ 32 w 255"/>
                <a:gd name="T43" fmla="*/ 7 h 2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5"/>
                <a:gd name="T67" fmla="*/ 0 h 255"/>
                <a:gd name="T68" fmla="*/ 255 w 255"/>
                <a:gd name="T69" fmla="*/ 255 h 2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5" h="255">
                  <a:moveTo>
                    <a:pt x="211" y="19"/>
                  </a:moveTo>
                  <a:lnTo>
                    <a:pt x="230" y="59"/>
                  </a:lnTo>
                  <a:lnTo>
                    <a:pt x="211" y="98"/>
                  </a:lnTo>
                  <a:lnTo>
                    <a:pt x="198" y="82"/>
                  </a:lnTo>
                  <a:lnTo>
                    <a:pt x="171" y="42"/>
                  </a:lnTo>
                  <a:lnTo>
                    <a:pt x="182" y="71"/>
                  </a:lnTo>
                  <a:lnTo>
                    <a:pt x="255" y="201"/>
                  </a:lnTo>
                  <a:lnTo>
                    <a:pt x="255" y="230"/>
                  </a:lnTo>
                  <a:lnTo>
                    <a:pt x="230" y="255"/>
                  </a:lnTo>
                  <a:lnTo>
                    <a:pt x="198" y="255"/>
                  </a:lnTo>
                  <a:lnTo>
                    <a:pt x="11" y="255"/>
                  </a:lnTo>
                  <a:lnTo>
                    <a:pt x="0" y="8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42" y="0"/>
                  </a:lnTo>
                  <a:lnTo>
                    <a:pt x="98" y="19"/>
                  </a:lnTo>
                  <a:lnTo>
                    <a:pt x="142" y="0"/>
                  </a:lnTo>
                  <a:lnTo>
                    <a:pt x="155" y="0"/>
                  </a:lnTo>
                  <a:lnTo>
                    <a:pt x="155" y="19"/>
                  </a:lnTo>
                  <a:lnTo>
                    <a:pt x="171" y="19"/>
                  </a:lnTo>
                  <a:lnTo>
                    <a:pt x="182" y="19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21" name="Freeform 223"/>
            <p:cNvSpPr>
              <a:spLocks/>
            </p:cNvSpPr>
            <p:nvPr/>
          </p:nvSpPr>
          <p:spPr bwMode="auto">
            <a:xfrm>
              <a:off x="3541" y="2639"/>
              <a:ext cx="218" cy="264"/>
            </a:xfrm>
            <a:custGeom>
              <a:avLst/>
              <a:gdLst>
                <a:gd name="T0" fmla="*/ 3 w 252"/>
                <a:gd name="T1" fmla="*/ 0 h 282"/>
                <a:gd name="T2" fmla="*/ 7 w 252"/>
                <a:gd name="T3" fmla="*/ 0 h 282"/>
                <a:gd name="T4" fmla="*/ 13 w 252"/>
                <a:gd name="T5" fmla="*/ 0 h 282"/>
                <a:gd name="T6" fmla="*/ 15 w 252"/>
                <a:gd name="T7" fmla="*/ 0 h 282"/>
                <a:gd name="T8" fmla="*/ 24 w 252"/>
                <a:gd name="T9" fmla="*/ 18 h 282"/>
                <a:gd name="T10" fmla="*/ 26 w 252"/>
                <a:gd name="T11" fmla="*/ 29 h 282"/>
                <a:gd name="T12" fmla="*/ 29 w 252"/>
                <a:gd name="T13" fmla="*/ 39 h 282"/>
                <a:gd name="T14" fmla="*/ 28 w 252"/>
                <a:gd name="T15" fmla="*/ 51 h 282"/>
                <a:gd name="T16" fmla="*/ 31 w 252"/>
                <a:gd name="T17" fmla="*/ 63 h 282"/>
                <a:gd name="T18" fmla="*/ 29 w 252"/>
                <a:gd name="T19" fmla="*/ 84 h 282"/>
                <a:gd name="T20" fmla="*/ 31 w 252"/>
                <a:gd name="T21" fmla="*/ 95 h 282"/>
                <a:gd name="T22" fmla="*/ 34 w 252"/>
                <a:gd name="T23" fmla="*/ 103 h 282"/>
                <a:gd name="T24" fmla="*/ 29 w 252"/>
                <a:gd name="T25" fmla="*/ 107 h 282"/>
                <a:gd name="T26" fmla="*/ 20 w 252"/>
                <a:gd name="T27" fmla="*/ 111 h 282"/>
                <a:gd name="T28" fmla="*/ 16 w 252"/>
                <a:gd name="T29" fmla="*/ 111 h 282"/>
                <a:gd name="T30" fmla="*/ 15 w 252"/>
                <a:gd name="T31" fmla="*/ 95 h 282"/>
                <a:gd name="T32" fmla="*/ 13 w 252"/>
                <a:gd name="T33" fmla="*/ 90 h 282"/>
                <a:gd name="T34" fmla="*/ 10 w 252"/>
                <a:gd name="T35" fmla="*/ 90 h 282"/>
                <a:gd name="T36" fmla="*/ 5 w 252"/>
                <a:gd name="T37" fmla="*/ 79 h 282"/>
                <a:gd name="T38" fmla="*/ 3 w 252"/>
                <a:gd name="T39" fmla="*/ 79 h 282"/>
                <a:gd name="T40" fmla="*/ 3 w 252"/>
                <a:gd name="T41" fmla="*/ 74 h 282"/>
                <a:gd name="T42" fmla="*/ 0 w 252"/>
                <a:gd name="T43" fmla="*/ 54 h 282"/>
                <a:gd name="T44" fmla="*/ 0 w 252"/>
                <a:gd name="T45" fmla="*/ 35 h 282"/>
                <a:gd name="T46" fmla="*/ 3 w 252"/>
                <a:gd name="T47" fmla="*/ 22 h 282"/>
                <a:gd name="T48" fmla="*/ 3 w 252"/>
                <a:gd name="T49" fmla="*/ 11 h 282"/>
                <a:gd name="T50" fmla="*/ 3 w 252"/>
                <a:gd name="T51" fmla="*/ 7 h 282"/>
                <a:gd name="T52" fmla="*/ 3 w 252"/>
                <a:gd name="T53" fmla="*/ 0 h 2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52"/>
                <a:gd name="T82" fmla="*/ 0 h 282"/>
                <a:gd name="T83" fmla="*/ 252 w 252"/>
                <a:gd name="T84" fmla="*/ 282 h 2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52" h="282">
                  <a:moveTo>
                    <a:pt x="12" y="0"/>
                  </a:moveTo>
                  <a:lnTo>
                    <a:pt x="52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83" y="42"/>
                  </a:lnTo>
                  <a:lnTo>
                    <a:pt x="198" y="71"/>
                  </a:lnTo>
                  <a:lnTo>
                    <a:pt x="223" y="98"/>
                  </a:lnTo>
                  <a:lnTo>
                    <a:pt x="212" y="127"/>
                  </a:lnTo>
                  <a:lnTo>
                    <a:pt x="239" y="158"/>
                  </a:lnTo>
                  <a:lnTo>
                    <a:pt x="223" y="213"/>
                  </a:lnTo>
                  <a:lnTo>
                    <a:pt x="239" y="238"/>
                  </a:lnTo>
                  <a:lnTo>
                    <a:pt x="252" y="257"/>
                  </a:lnTo>
                  <a:lnTo>
                    <a:pt x="223" y="269"/>
                  </a:lnTo>
                  <a:lnTo>
                    <a:pt x="152" y="282"/>
                  </a:lnTo>
                  <a:lnTo>
                    <a:pt x="123" y="282"/>
                  </a:lnTo>
                  <a:lnTo>
                    <a:pt x="112" y="238"/>
                  </a:lnTo>
                  <a:lnTo>
                    <a:pt x="98" y="227"/>
                  </a:lnTo>
                  <a:lnTo>
                    <a:pt x="79" y="227"/>
                  </a:lnTo>
                  <a:lnTo>
                    <a:pt x="39" y="198"/>
                  </a:lnTo>
                  <a:lnTo>
                    <a:pt x="23" y="198"/>
                  </a:lnTo>
                  <a:lnTo>
                    <a:pt x="23" y="186"/>
                  </a:lnTo>
                  <a:lnTo>
                    <a:pt x="0" y="138"/>
                  </a:lnTo>
                  <a:lnTo>
                    <a:pt x="0" y="87"/>
                  </a:lnTo>
                  <a:lnTo>
                    <a:pt x="23" y="54"/>
                  </a:lnTo>
                  <a:lnTo>
                    <a:pt x="23" y="27"/>
                  </a:lnTo>
                  <a:lnTo>
                    <a:pt x="23" y="1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22" name="Freeform 224"/>
            <p:cNvSpPr>
              <a:spLocks/>
            </p:cNvSpPr>
            <p:nvPr/>
          </p:nvSpPr>
          <p:spPr bwMode="auto">
            <a:xfrm>
              <a:off x="3550" y="2882"/>
              <a:ext cx="209" cy="394"/>
            </a:xfrm>
            <a:custGeom>
              <a:avLst/>
              <a:gdLst>
                <a:gd name="T0" fmla="*/ 4 w 238"/>
                <a:gd name="T1" fmla="*/ 158 h 423"/>
                <a:gd name="T2" fmla="*/ 4 w 238"/>
                <a:gd name="T3" fmla="*/ 151 h 423"/>
                <a:gd name="T4" fmla="*/ 4 w 238"/>
                <a:gd name="T5" fmla="*/ 119 h 423"/>
                <a:gd name="T6" fmla="*/ 9 w 238"/>
                <a:gd name="T7" fmla="*/ 93 h 423"/>
                <a:gd name="T8" fmla="*/ 9 w 238"/>
                <a:gd name="T9" fmla="*/ 67 h 423"/>
                <a:gd name="T10" fmla="*/ 9 w 238"/>
                <a:gd name="T11" fmla="*/ 56 h 423"/>
                <a:gd name="T12" fmla="*/ 4 w 238"/>
                <a:gd name="T13" fmla="*/ 51 h 423"/>
                <a:gd name="T14" fmla="*/ 0 w 238"/>
                <a:gd name="T15" fmla="*/ 51 h 423"/>
                <a:gd name="T16" fmla="*/ 0 w 238"/>
                <a:gd name="T17" fmla="*/ 46 h 423"/>
                <a:gd name="T18" fmla="*/ 0 w 238"/>
                <a:gd name="T19" fmla="*/ 42 h 423"/>
                <a:gd name="T20" fmla="*/ 11 w 238"/>
                <a:gd name="T21" fmla="*/ 31 h 423"/>
                <a:gd name="T22" fmla="*/ 11 w 238"/>
                <a:gd name="T23" fmla="*/ 36 h 423"/>
                <a:gd name="T24" fmla="*/ 16 w 238"/>
                <a:gd name="T25" fmla="*/ 36 h 423"/>
                <a:gd name="T26" fmla="*/ 14 w 238"/>
                <a:gd name="T27" fmla="*/ 51 h 423"/>
                <a:gd name="T28" fmla="*/ 18 w 238"/>
                <a:gd name="T29" fmla="*/ 61 h 423"/>
                <a:gd name="T30" fmla="*/ 21 w 238"/>
                <a:gd name="T31" fmla="*/ 51 h 423"/>
                <a:gd name="T32" fmla="*/ 21 w 238"/>
                <a:gd name="T33" fmla="*/ 42 h 423"/>
                <a:gd name="T34" fmla="*/ 16 w 238"/>
                <a:gd name="T35" fmla="*/ 25 h 423"/>
                <a:gd name="T36" fmla="*/ 16 w 238"/>
                <a:gd name="T37" fmla="*/ 15 h 423"/>
                <a:gd name="T38" fmla="*/ 18 w 238"/>
                <a:gd name="T39" fmla="*/ 8 h 423"/>
                <a:gd name="T40" fmla="*/ 22 w 238"/>
                <a:gd name="T41" fmla="*/ 8 h 423"/>
                <a:gd name="T42" fmla="*/ 35 w 238"/>
                <a:gd name="T43" fmla="*/ 7 h 423"/>
                <a:gd name="T44" fmla="*/ 40 w 238"/>
                <a:gd name="T45" fmla="*/ 0 h 423"/>
                <a:gd name="T46" fmla="*/ 40 w 238"/>
                <a:gd name="T47" fmla="*/ 46 h 423"/>
                <a:gd name="T48" fmla="*/ 32 w 238"/>
                <a:gd name="T49" fmla="*/ 61 h 423"/>
                <a:gd name="T50" fmla="*/ 25 w 238"/>
                <a:gd name="T51" fmla="*/ 67 h 423"/>
                <a:gd name="T52" fmla="*/ 16 w 238"/>
                <a:gd name="T53" fmla="*/ 93 h 423"/>
                <a:gd name="T54" fmla="*/ 16 w 238"/>
                <a:gd name="T55" fmla="*/ 96 h 423"/>
                <a:gd name="T56" fmla="*/ 18 w 238"/>
                <a:gd name="T57" fmla="*/ 115 h 423"/>
                <a:gd name="T58" fmla="*/ 16 w 238"/>
                <a:gd name="T59" fmla="*/ 135 h 423"/>
                <a:gd name="T60" fmla="*/ 6 w 238"/>
                <a:gd name="T61" fmla="*/ 147 h 423"/>
                <a:gd name="T62" fmla="*/ 6 w 238"/>
                <a:gd name="T63" fmla="*/ 151 h 423"/>
                <a:gd name="T64" fmla="*/ 6 w 238"/>
                <a:gd name="T65" fmla="*/ 158 h 423"/>
                <a:gd name="T66" fmla="*/ 4 w 238"/>
                <a:gd name="T67" fmla="*/ 158 h 4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8"/>
                <a:gd name="T103" fmla="*/ 0 h 423"/>
                <a:gd name="T104" fmla="*/ 238 w 238"/>
                <a:gd name="T105" fmla="*/ 423 h 4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8" h="423">
                  <a:moveTo>
                    <a:pt x="27" y="423"/>
                  </a:moveTo>
                  <a:lnTo>
                    <a:pt x="27" y="409"/>
                  </a:lnTo>
                  <a:lnTo>
                    <a:pt x="11" y="323"/>
                  </a:lnTo>
                  <a:lnTo>
                    <a:pt x="54" y="250"/>
                  </a:lnTo>
                  <a:lnTo>
                    <a:pt x="54" y="183"/>
                  </a:lnTo>
                  <a:lnTo>
                    <a:pt x="54" y="150"/>
                  </a:lnTo>
                  <a:lnTo>
                    <a:pt x="11" y="139"/>
                  </a:lnTo>
                  <a:lnTo>
                    <a:pt x="0" y="139"/>
                  </a:lnTo>
                  <a:lnTo>
                    <a:pt x="0" y="127"/>
                  </a:lnTo>
                  <a:lnTo>
                    <a:pt x="0" y="112"/>
                  </a:lnTo>
                  <a:lnTo>
                    <a:pt x="67" y="83"/>
                  </a:lnTo>
                  <a:lnTo>
                    <a:pt x="67" y="98"/>
                  </a:lnTo>
                  <a:lnTo>
                    <a:pt x="98" y="98"/>
                  </a:lnTo>
                  <a:lnTo>
                    <a:pt x="86" y="139"/>
                  </a:lnTo>
                  <a:lnTo>
                    <a:pt x="109" y="167"/>
                  </a:lnTo>
                  <a:lnTo>
                    <a:pt x="127" y="139"/>
                  </a:lnTo>
                  <a:lnTo>
                    <a:pt x="127" y="112"/>
                  </a:lnTo>
                  <a:lnTo>
                    <a:pt x="98" y="67"/>
                  </a:lnTo>
                  <a:lnTo>
                    <a:pt x="98" y="39"/>
                  </a:lnTo>
                  <a:lnTo>
                    <a:pt x="109" y="23"/>
                  </a:lnTo>
                  <a:lnTo>
                    <a:pt x="138" y="23"/>
                  </a:lnTo>
                  <a:lnTo>
                    <a:pt x="209" y="12"/>
                  </a:lnTo>
                  <a:lnTo>
                    <a:pt x="238" y="0"/>
                  </a:lnTo>
                  <a:lnTo>
                    <a:pt x="238" y="127"/>
                  </a:lnTo>
                  <a:lnTo>
                    <a:pt x="198" y="167"/>
                  </a:lnTo>
                  <a:lnTo>
                    <a:pt x="154" y="183"/>
                  </a:lnTo>
                  <a:lnTo>
                    <a:pt x="98" y="250"/>
                  </a:lnTo>
                  <a:lnTo>
                    <a:pt x="98" y="261"/>
                  </a:lnTo>
                  <a:lnTo>
                    <a:pt x="109" y="309"/>
                  </a:lnTo>
                  <a:lnTo>
                    <a:pt x="98" y="365"/>
                  </a:lnTo>
                  <a:lnTo>
                    <a:pt x="38" y="394"/>
                  </a:lnTo>
                  <a:lnTo>
                    <a:pt x="38" y="409"/>
                  </a:lnTo>
                  <a:lnTo>
                    <a:pt x="38" y="423"/>
                  </a:lnTo>
                  <a:lnTo>
                    <a:pt x="27" y="423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23" name="Freeform 225"/>
            <p:cNvSpPr>
              <a:spLocks/>
            </p:cNvSpPr>
            <p:nvPr/>
          </p:nvSpPr>
          <p:spPr bwMode="auto">
            <a:xfrm>
              <a:off x="3262" y="3174"/>
              <a:ext cx="324" cy="315"/>
            </a:xfrm>
            <a:custGeom>
              <a:avLst/>
              <a:gdLst>
                <a:gd name="T0" fmla="*/ 46 w 370"/>
                <a:gd name="T1" fmla="*/ 0 h 338"/>
                <a:gd name="T2" fmla="*/ 40 w 370"/>
                <a:gd name="T3" fmla="*/ 10 h 338"/>
                <a:gd name="T4" fmla="*/ 31 w 370"/>
                <a:gd name="T5" fmla="*/ 31 h 338"/>
                <a:gd name="T6" fmla="*/ 29 w 370"/>
                <a:gd name="T7" fmla="*/ 31 h 338"/>
                <a:gd name="T8" fmla="*/ 25 w 370"/>
                <a:gd name="T9" fmla="*/ 31 h 338"/>
                <a:gd name="T10" fmla="*/ 20 w 370"/>
                <a:gd name="T11" fmla="*/ 41 h 338"/>
                <a:gd name="T12" fmla="*/ 16 w 370"/>
                <a:gd name="T13" fmla="*/ 46 h 338"/>
                <a:gd name="T14" fmla="*/ 14 w 370"/>
                <a:gd name="T15" fmla="*/ 41 h 338"/>
                <a:gd name="T16" fmla="*/ 16 w 370"/>
                <a:gd name="T17" fmla="*/ 31 h 338"/>
                <a:gd name="T18" fmla="*/ 11 w 370"/>
                <a:gd name="T19" fmla="*/ 27 h 338"/>
                <a:gd name="T20" fmla="*/ 11 w 370"/>
                <a:gd name="T21" fmla="*/ 63 h 338"/>
                <a:gd name="T22" fmla="*/ 10 w 370"/>
                <a:gd name="T23" fmla="*/ 68 h 338"/>
                <a:gd name="T24" fmla="*/ 4 w 370"/>
                <a:gd name="T25" fmla="*/ 68 h 338"/>
                <a:gd name="T26" fmla="*/ 4 w 370"/>
                <a:gd name="T27" fmla="*/ 63 h 338"/>
                <a:gd name="T28" fmla="*/ 0 w 370"/>
                <a:gd name="T29" fmla="*/ 58 h 338"/>
                <a:gd name="T30" fmla="*/ 0 w 370"/>
                <a:gd name="T31" fmla="*/ 63 h 338"/>
                <a:gd name="T32" fmla="*/ 0 w 370"/>
                <a:gd name="T33" fmla="*/ 68 h 338"/>
                <a:gd name="T34" fmla="*/ 4 w 370"/>
                <a:gd name="T35" fmla="*/ 95 h 338"/>
                <a:gd name="T36" fmla="*/ 6 w 370"/>
                <a:gd name="T37" fmla="*/ 105 h 338"/>
                <a:gd name="T38" fmla="*/ 4 w 370"/>
                <a:gd name="T39" fmla="*/ 105 h 338"/>
                <a:gd name="T40" fmla="*/ 6 w 370"/>
                <a:gd name="T41" fmla="*/ 120 h 338"/>
                <a:gd name="T42" fmla="*/ 6 w 370"/>
                <a:gd name="T43" fmla="*/ 116 h 338"/>
                <a:gd name="T44" fmla="*/ 10 w 370"/>
                <a:gd name="T45" fmla="*/ 127 h 338"/>
                <a:gd name="T46" fmla="*/ 11 w 370"/>
                <a:gd name="T47" fmla="*/ 127 h 338"/>
                <a:gd name="T48" fmla="*/ 20 w 370"/>
                <a:gd name="T49" fmla="*/ 116 h 338"/>
                <a:gd name="T50" fmla="*/ 29 w 370"/>
                <a:gd name="T51" fmla="*/ 120 h 338"/>
                <a:gd name="T52" fmla="*/ 35 w 370"/>
                <a:gd name="T53" fmla="*/ 116 h 338"/>
                <a:gd name="T54" fmla="*/ 41 w 370"/>
                <a:gd name="T55" fmla="*/ 105 h 338"/>
                <a:gd name="T56" fmla="*/ 50 w 370"/>
                <a:gd name="T57" fmla="*/ 83 h 338"/>
                <a:gd name="T58" fmla="*/ 53 w 370"/>
                <a:gd name="T59" fmla="*/ 68 h 338"/>
                <a:gd name="T60" fmla="*/ 56 w 370"/>
                <a:gd name="T61" fmla="*/ 63 h 338"/>
                <a:gd name="T62" fmla="*/ 58 w 370"/>
                <a:gd name="T63" fmla="*/ 46 h 338"/>
                <a:gd name="T64" fmla="*/ 58 w 370"/>
                <a:gd name="T65" fmla="*/ 41 h 338"/>
                <a:gd name="T66" fmla="*/ 56 w 370"/>
                <a:gd name="T67" fmla="*/ 41 h 338"/>
                <a:gd name="T68" fmla="*/ 53 w 370"/>
                <a:gd name="T69" fmla="*/ 46 h 338"/>
                <a:gd name="T70" fmla="*/ 52 w 370"/>
                <a:gd name="T71" fmla="*/ 46 h 338"/>
                <a:gd name="T72" fmla="*/ 53 w 370"/>
                <a:gd name="T73" fmla="*/ 36 h 338"/>
                <a:gd name="T74" fmla="*/ 56 w 370"/>
                <a:gd name="T75" fmla="*/ 36 h 338"/>
                <a:gd name="T76" fmla="*/ 53 w 370"/>
                <a:gd name="T77" fmla="*/ 7 h 338"/>
                <a:gd name="T78" fmla="*/ 52 w 370"/>
                <a:gd name="T79" fmla="*/ 0 h 338"/>
                <a:gd name="T80" fmla="*/ 46 w 370"/>
                <a:gd name="T81" fmla="*/ 0 h 3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0"/>
                <a:gd name="T124" fmla="*/ 0 h 338"/>
                <a:gd name="T125" fmla="*/ 370 w 370"/>
                <a:gd name="T126" fmla="*/ 338 h 3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0" h="338">
                  <a:moveTo>
                    <a:pt x="297" y="0"/>
                  </a:moveTo>
                  <a:lnTo>
                    <a:pt x="257" y="27"/>
                  </a:lnTo>
                  <a:lnTo>
                    <a:pt x="197" y="83"/>
                  </a:lnTo>
                  <a:lnTo>
                    <a:pt x="186" y="83"/>
                  </a:lnTo>
                  <a:lnTo>
                    <a:pt x="159" y="83"/>
                  </a:lnTo>
                  <a:lnTo>
                    <a:pt x="126" y="110"/>
                  </a:lnTo>
                  <a:lnTo>
                    <a:pt x="98" y="123"/>
                  </a:lnTo>
                  <a:lnTo>
                    <a:pt x="86" y="110"/>
                  </a:lnTo>
                  <a:lnTo>
                    <a:pt x="98" y="83"/>
                  </a:lnTo>
                  <a:lnTo>
                    <a:pt x="71" y="71"/>
                  </a:lnTo>
                  <a:lnTo>
                    <a:pt x="71" y="171"/>
                  </a:lnTo>
                  <a:lnTo>
                    <a:pt x="59" y="183"/>
                  </a:lnTo>
                  <a:lnTo>
                    <a:pt x="27" y="183"/>
                  </a:lnTo>
                  <a:lnTo>
                    <a:pt x="11" y="171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83"/>
                  </a:lnTo>
                  <a:lnTo>
                    <a:pt x="27" y="254"/>
                  </a:lnTo>
                  <a:lnTo>
                    <a:pt x="38" y="283"/>
                  </a:lnTo>
                  <a:lnTo>
                    <a:pt x="27" y="283"/>
                  </a:lnTo>
                  <a:lnTo>
                    <a:pt x="38" y="321"/>
                  </a:lnTo>
                  <a:lnTo>
                    <a:pt x="38" y="310"/>
                  </a:lnTo>
                  <a:lnTo>
                    <a:pt x="59" y="338"/>
                  </a:lnTo>
                  <a:lnTo>
                    <a:pt x="71" y="338"/>
                  </a:lnTo>
                  <a:lnTo>
                    <a:pt x="126" y="310"/>
                  </a:lnTo>
                  <a:lnTo>
                    <a:pt x="186" y="321"/>
                  </a:lnTo>
                  <a:lnTo>
                    <a:pt x="230" y="310"/>
                  </a:lnTo>
                  <a:lnTo>
                    <a:pt x="270" y="283"/>
                  </a:lnTo>
                  <a:lnTo>
                    <a:pt x="318" y="221"/>
                  </a:lnTo>
                  <a:lnTo>
                    <a:pt x="341" y="183"/>
                  </a:lnTo>
                  <a:lnTo>
                    <a:pt x="357" y="171"/>
                  </a:lnTo>
                  <a:lnTo>
                    <a:pt x="370" y="123"/>
                  </a:lnTo>
                  <a:lnTo>
                    <a:pt x="370" y="110"/>
                  </a:lnTo>
                  <a:lnTo>
                    <a:pt x="357" y="110"/>
                  </a:lnTo>
                  <a:lnTo>
                    <a:pt x="341" y="123"/>
                  </a:lnTo>
                  <a:lnTo>
                    <a:pt x="330" y="123"/>
                  </a:lnTo>
                  <a:lnTo>
                    <a:pt x="341" y="98"/>
                  </a:lnTo>
                  <a:lnTo>
                    <a:pt x="357" y="98"/>
                  </a:lnTo>
                  <a:lnTo>
                    <a:pt x="341" y="12"/>
                  </a:lnTo>
                  <a:lnTo>
                    <a:pt x="330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24" name="Freeform 226"/>
            <p:cNvSpPr>
              <a:spLocks/>
            </p:cNvSpPr>
            <p:nvPr/>
          </p:nvSpPr>
          <p:spPr bwMode="auto">
            <a:xfrm>
              <a:off x="3151" y="2523"/>
              <a:ext cx="162" cy="208"/>
            </a:xfrm>
            <a:custGeom>
              <a:avLst/>
              <a:gdLst>
                <a:gd name="T0" fmla="*/ 6 w 186"/>
                <a:gd name="T1" fmla="*/ 78 h 223"/>
                <a:gd name="T2" fmla="*/ 3 w 186"/>
                <a:gd name="T3" fmla="*/ 84 h 223"/>
                <a:gd name="T4" fmla="*/ 0 w 186"/>
                <a:gd name="T5" fmla="*/ 78 h 223"/>
                <a:gd name="T6" fmla="*/ 3 w 186"/>
                <a:gd name="T7" fmla="*/ 68 h 223"/>
                <a:gd name="T8" fmla="*/ 3 w 186"/>
                <a:gd name="T9" fmla="*/ 63 h 223"/>
                <a:gd name="T10" fmla="*/ 6 w 186"/>
                <a:gd name="T11" fmla="*/ 51 h 223"/>
                <a:gd name="T12" fmla="*/ 10 w 186"/>
                <a:gd name="T13" fmla="*/ 57 h 223"/>
                <a:gd name="T14" fmla="*/ 10 w 186"/>
                <a:gd name="T15" fmla="*/ 47 h 223"/>
                <a:gd name="T16" fmla="*/ 10 w 186"/>
                <a:gd name="T17" fmla="*/ 31 h 223"/>
                <a:gd name="T18" fmla="*/ 10 w 186"/>
                <a:gd name="T19" fmla="*/ 25 h 223"/>
                <a:gd name="T20" fmla="*/ 10 w 186"/>
                <a:gd name="T21" fmla="*/ 19 h 223"/>
                <a:gd name="T22" fmla="*/ 10 w 186"/>
                <a:gd name="T23" fmla="*/ 16 h 223"/>
                <a:gd name="T24" fmla="*/ 8 w 186"/>
                <a:gd name="T25" fmla="*/ 16 h 223"/>
                <a:gd name="T26" fmla="*/ 16 w 186"/>
                <a:gd name="T27" fmla="*/ 19 h 223"/>
                <a:gd name="T28" fmla="*/ 16 w 186"/>
                <a:gd name="T29" fmla="*/ 7 h 223"/>
                <a:gd name="T30" fmla="*/ 18 w 186"/>
                <a:gd name="T31" fmla="*/ 0 h 223"/>
                <a:gd name="T32" fmla="*/ 20 w 186"/>
                <a:gd name="T33" fmla="*/ 0 h 223"/>
                <a:gd name="T34" fmla="*/ 22 w 186"/>
                <a:gd name="T35" fmla="*/ 0 h 223"/>
                <a:gd name="T36" fmla="*/ 27 w 186"/>
                <a:gd name="T37" fmla="*/ 0 h 223"/>
                <a:gd name="T38" fmla="*/ 24 w 186"/>
                <a:gd name="T39" fmla="*/ 16 h 223"/>
                <a:gd name="T40" fmla="*/ 22 w 186"/>
                <a:gd name="T41" fmla="*/ 42 h 223"/>
                <a:gd name="T42" fmla="*/ 18 w 186"/>
                <a:gd name="T43" fmla="*/ 57 h 223"/>
                <a:gd name="T44" fmla="*/ 16 w 186"/>
                <a:gd name="T45" fmla="*/ 73 h 223"/>
                <a:gd name="T46" fmla="*/ 12 w 186"/>
                <a:gd name="T47" fmla="*/ 84 h 223"/>
                <a:gd name="T48" fmla="*/ 10 w 186"/>
                <a:gd name="T49" fmla="*/ 78 h 223"/>
                <a:gd name="T50" fmla="*/ 8 w 186"/>
                <a:gd name="T51" fmla="*/ 84 h 223"/>
                <a:gd name="T52" fmla="*/ 6 w 186"/>
                <a:gd name="T53" fmla="*/ 84 h 223"/>
                <a:gd name="T54" fmla="*/ 6 w 186"/>
                <a:gd name="T55" fmla="*/ 78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6"/>
                <a:gd name="T85" fmla="*/ 0 h 223"/>
                <a:gd name="T86" fmla="*/ 186 w 186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6" h="223">
                  <a:moveTo>
                    <a:pt x="38" y="210"/>
                  </a:moveTo>
                  <a:lnTo>
                    <a:pt x="27" y="223"/>
                  </a:lnTo>
                  <a:lnTo>
                    <a:pt x="0" y="210"/>
                  </a:lnTo>
                  <a:lnTo>
                    <a:pt x="15" y="179"/>
                  </a:lnTo>
                  <a:lnTo>
                    <a:pt x="15" y="167"/>
                  </a:lnTo>
                  <a:lnTo>
                    <a:pt x="38" y="138"/>
                  </a:lnTo>
                  <a:lnTo>
                    <a:pt x="67" y="150"/>
                  </a:lnTo>
                  <a:lnTo>
                    <a:pt x="67" y="123"/>
                  </a:lnTo>
                  <a:lnTo>
                    <a:pt x="67" y="79"/>
                  </a:lnTo>
                  <a:lnTo>
                    <a:pt x="67" y="67"/>
                  </a:lnTo>
                  <a:lnTo>
                    <a:pt x="67" y="50"/>
                  </a:lnTo>
                  <a:lnTo>
                    <a:pt x="67" y="39"/>
                  </a:lnTo>
                  <a:lnTo>
                    <a:pt x="54" y="39"/>
                  </a:lnTo>
                  <a:lnTo>
                    <a:pt x="113" y="50"/>
                  </a:lnTo>
                  <a:lnTo>
                    <a:pt x="113" y="12"/>
                  </a:lnTo>
                  <a:lnTo>
                    <a:pt x="127" y="0"/>
                  </a:lnTo>
                  <a:lnTo>
                    <a:pt x="138" y="0"/>
                  </a:lnTo>
                  <a:lnTo>
                    <a:pt x="154" y="0"/>
                  </a:lnTo>
                  <a:lnTo>
                    <a:pt x="186" y="0"/>
                  </a:lnTo>
                  <a:lnTo>
                    <a:pt x="165" y="39"/>
                  </a:lnTo>
                  <a:lnTo>
                    <a:pt x="154" y="112"/>
                  </a:lnTo>
                  <a:lnTo>
                    <a:pt x="127" y="150"/>
                  </a:lnTo>
                  <a:lnTo>
                    <a:pt x="113" y="194"/>
                  </a:lnTo>
                  <a:lnTo>
                    <a:pt x="83" y="223"/>
                  </a:lnTo>
                  <a:lnTo>
                    <a:pt x="67" y="210"/>
                  </a:lnTo>
                  <a:lnTo>
                    <a:pt x="54" y="223"/>
                  </a:lnTo>
                  <a:lnTo>
                    <a:pt x="38" y="223"/>
                  </a:lnTo>
                  <a:lnTo>
                    <a:pt x="38" y="21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25" name="Freeform 227"/>
            <p:cNvSpPr>
              <a:spLocks/>
            </p:cNvSpPr>
            <p:nvPr/>
          </p:nvSpPr>
          <p:spPr bwMode="auto">
            <a:xfrm>
              <a:off x="3098" y="2561"/>
              <a:ext cx="112" cy="160"/>
            </a:xfrm>
            <a:custGeom>
              <a:avLst/>
              <a:gdLst>
                <a:gd name="T0" fmla="*/ 25 w 126"/>
                <a:gd name="T1" fmla="*/ 0 h 170"/>
                <a:gd name="T2" fmla="*/ 22 w 126"/>
                <a:gd name="T3" fmla="*/ 0 h 170"/>
                <a:gd name="T4" fmla="*/ 11 w 126"/>
                <a:gd name="T5" fmla="*/ 0 h 170"/>
                <a:gd name="T6" fmla="*/ 11 w 126"/>
                <a:gd name="T7" fmla="*/ 11 h 170"/>
                <a:gd name="T8" fmla="*/ 4 w 126"/>
                <a:gd name="T9" fmla="*/ 11 h 170"/>
                <a:gd name="T10" fmla="*/ 4 w 126"/>
                <a:gd name="T11" fmla="*/ 25 h 170"/>
                <a:gd name="T12" fmla="*/ 4 w 126"/>
                <a:gd name="T13" fmla="*/ 31 h 170"/>
                <a:gd name="T14" fmla="*/ 0 w 126"/>
                <a:gd name="T15" fmla="*/ 31 h 170"/>
                <a:gd name="T16" fmla="*/ 4 w 126"/>
                <a:gd name="T17" fmla="*/ 54 h 170"/>
                <a:gd name="T18" fmla="*/ 11 w 126"/>
                <a:gd name="T19" fmla="*/ 73 h 170"/>
                <a:gd name="T20" fmla="*/ 14 w 126"/>
                <a:gd name="T21" fmla="*/ 59 h 170"/>
                <a:gd name="T22" fmla="*/ 14 w 126"/>
                <a:gd name="T23" fmla="*/ 54 h 170"/>
                <a:gd name="T24" fmla="*/ 18 w 126"/>
                <a:gd name="T25" fmla="*/ 41 h 170"/>
                <a:gd name="T26" fmla="*/ 25 w 126"/>
                <a:gd name="T27" fmla="*/ 47 h 170"/>
                <a:gd name="T28" fmla="*/ 25 w 126"/>
                <a:gd name="T29" fmla="*/ 35 h 170"/>
                <a:gd name="T30" fmla="*/ 25 w 126"/>
                <a:gd name="T31" fmla="*/ 17 h 170"/>
                <a:gd name="T32" fmla="*/ 25 w 126"/>
                <a:gd name="T33" fmla="*/ 11 h 170"/>
                <a:gd name="T34" fmla="*/ 25 w 126"/>
                <a:gd name="T35" fmla="*/ 8 h 170"/>
                <a:gd name="T36" fmla="*/ 25 w 126"/>
                <a:gd name="T37" fmla="*/ 0 h 1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6"/>
                <a:gd name="T58" fmla="*/ 0 h 170"/>
                <a:gd name="T59" fmla="*/ 126 w 126"/>
                <a:gd name="T60" fmla="*/ 170 h 1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6" h="170">
                  <a:moveTo>
                    <a:pt x="126" y="0"/>
                  </a:moveTo>
                  <a:lnTo>
                    <a:pt x="113" y="0"/>
                  </a:lnTo>
                  <a:lnTo>
                    <a:pt x="57" y="0"/>
                  </a:lnTo>
                  <a:lnTo>
                    <a:pt x="57" y="26"/>
                  </a:lnTo>
                  <a:lnTo>
                    <a:pt x="26" y="26"/>
                  </a:lnTo>
                  <a:lnTo>
                    <a:pt x="15" y="59"/>
                  </a:lnTo>
                  <a:lnTo>
                    <a:pt x="15" y="71"/>
                  </a:lnTo>
                  <a:lnTo>
                    <a:pt x="0" y="71"/>
                  </a:lnTo>
                  <a:lnTo>
                    <a:pt x="26" y="126"/>
                  </a:lnTo>
                  <a:lnTo>
                    <a:pt x="57" y="170"/>
                  </a:lnTo>
                  <a:lnTo>
                    <a:pt x="74" y="138"/>
                  </a:lnTo>
                  <a:lnTo>
                    <a:pt x="74" y="126"/>
                  </a:lnTo>
                  <a:lnTo>
                    <a:pt x="97" y="97"/>
                  </a:lnTo>
                  <a:lnTo>
                    <a:pt x="126" y="109"/>
                  </a:lnTo>
                  <a:lnTo>
                    <a:pt x="126" y="82"/>
                  </a:lnTo>
                  <a:lnTo>
                    <a:pt x="126" y="38"/>
                  </a:lnTo>
                  <a:lnTo>
                    <a:pt x="126" y="26"/>
                  </a:lnTo>
                  <a:lnTo>
                    <a:pt x="126" y="1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26" name="Freeform 228"/>
            <p:cNvSpPr>
              <a:spLocks/>
            </p:cNvSpPr>
            <p:nvPr/>
          </p:nvSpPr>
          <p:spPr bwMode="auto">
            <a:xfrm>
              <a:off x="2736" y="2348"/>
              <a:ext cx="139" cy="157"/>
            </a:xfrm>
            <a:custGeom>
              <a:avLst/>
              <a:gdLst>
                <a:gd name="T0" fmla="*/ 21 w 159"/>
                <a:gd name="T1" fmla="*/ 59 h 167"/>
                <a:gd name="T2" fmla="*/ 20 w 159"/>
                <a:gd name="T3" fmla="*/ 59 h 167"/>
                <a:gd name="T4" fmla="*/ 15 w 159"/>
                <a:gd name="T5" fmla="*/ 59 h 167"/>
                <a:gd name="T6" fmla="*/ 10 w 159"/>
                <a:gd name="T7" fmla="*/ 59 h 167"/>
                <a:gd name="T8" fmla="*/ 4 w 159"/>
                <a:gd name="T9" fmla="*/ 71 h 167"/>
                <a:gd name="T10" fmla="*/ 4 w 159"/>
                <a:gd name="T11" fmla="*/ 53 h 167"/>
                <a:gd name="T12" fmla="*/ 3 w 159"/>
                <a:gd name="T13" fmla="*/ 49 h 167"/>
                <a:gd name="T14" fmla="*/ 0 w 159"/>
                <a:gd name="T15" fmla="*/ 35 h 167"/>
                <a:gd name="T16" fmla="*/ 3 w 159"/>
                <a:gd name="T17" fmla="*/ 30 h 167"/>
                <a:gd name="T18" fmla="*/ 3 w 159"/>
                <a:gd name="T19" fmla="*/ 24 h 167"/>
                <a:gd name="T20" fmla="*/ 4 w 159"/>
                <a:gd name="T21" fmla="*/ 24 h 167"/>
                <a:gd name="T22" fmla="*/ 3 w 159"/>
                <a:gd name="T23" fmla="*/ 12 h 167"/>
                <a:gd name="T24" fmla="*/ 3 w 159"/>
                <a:gd name="T25" fmla="*/ 0 h 167"/>
                <a:gd name="T26" fmla="*/ 4 w 159"/>
                <a:gd name="T27" fmla="*/ 0 h 167"/>
                <a:gd name="T28" fmla="*/ 6 w 159"/>
                <a:gd name="T29" fmla="*/ 0 h 167"/>
                <a:gd name="T30" fmla="*/ 9 w 159"/>
                <a:gd name="T31" fmla="*/ 0 h 167"/>
                <a:gd name="T32" fmla="*/ 10 w 159"/>
                <a:gd name="T33" fmla="*/ 0 h 167"/>
                <a:gd name="T34" fmla="*/ 13 w 159"/>
                <a:gd name="T35" fmla="*/ 0 h 167"/>
                <a:gd name="T36" fmla="*/ 15 w 159"/>
                <a:gd name="T37" fmla="*/ 8 h 167"/>
                <a:gd name="T38" fmla="*/ 20 w 159"/>
                <a:gd name="T39" fmla="*/ 8 h 167"/>
                <a:gd name="T40" fmla="*/ 21 w 159"/>
                <a:gd name="T41" fmla="*/ 12 h 167"/>
                <a:gd name="T42" fmla="*/ 24 w 159"/>
                <a:gd name="T43" fmla="*/ 24 h 167"/>
                <a:gd name="T44" fmla="*/ 20 w 159"/>
                <a:gd name="T45" fmla="*/ 40 h 167"/>
                <a:gd name="T46" fmla="*/ 21 w 159"/>
                <a:gd name="T47" fmla="*/ 59 h 16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9"/>
                <a:gd name="T73" fmla="*/ 0 h 167"/>
                <a:gd name="T74" fmla="*/ 159 w 159"/>
                <a:gd name="T75" fmla="*/ 167 h 16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9" h="167">
                  <a:moveTo>
                    <a:pt x="142" y="138"/>
                  </a:moveTo>
                  <a:lnTo>
                    <a:pt x="130" y="138"/>
                  </a:lnTo>
                  <a:lnTo>
                    <a:pt x="98" y="138"/>
                  </a:lnTo>
                  <a:lnTo>
                    <a:pt x="71" y="138"/>
                  </a:lnTo>
                  <a:lnTo>
                    <a:pt x="31" y="167"/>
                  </a:lnTo>
                  <a:lnTo>
                    <a:pt x="31" y="127"/>
                  </a:lnTo>
                  <a:lnTo>
                    <a:pt x="11" y="115"/>
                  </a:lnTo>
                  <a:lnTo>
                    <a:pt x="0" y="83"/>
                  </a:lnTo>
                  <a:lnTo>
                    <a:pt x="11" y="71"/>
                  </a:lnTo>
                  <a:lnTo>
                    <a:pt x="11" y="56"/>
                  </a:lnTo>
                  <a:lnTo>
                    <a:pt x="31" y="56"/>
                  </a:lnTo>
                  <a:lnTo>
                    <a:pt x="11" y="27"/>
                  </a:lnTo>
                  <a:lnTo>
                    <a:pt x="11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98" y="15"/>
                  </a:lnTo>
                  <a:lnTo>
                    <a:pt x="130" y="15"/>
                  </a:lnTo>
                  <a:lnTo>
                    <a:pt x="142" y="27"/>
                  </a:lnTo>
                  <a:lnTo>
                    <a:pt x="159" y="56"/>
                  </a:lnTo>
                  <a:lnTo>
                    <a:pt x="130" y="98"/>
                  </a:lnTo>
                  <a:lnTo>
                    <a:pt x="142" y="138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27" name="Freeform 229"/>
            <p:cNvSpPr>
              <a:spLocks/>
            </p:cNvSpPr>
            <p:nvPr/>
          </p:nvSpPr>
          <p:spPr bwMode="auto">
            <a:xfrm>
              <a:off x="2561" y="2189"/>
              <a:ext cx="124" cy="106"/>
            </a:xfrm>
            <a:custGeom>
              <a:avLst/>
              <a:gdLst>
                <a:gd name="T0" fmla="*/ 18 w 142"/>
                <a:gd name="T1" fmla="*/ 17 h 115"/>
                <a:gd name="T2" fmla="*/ 15 w 142"/>
                <a:gd name="T3" fmla="*/ 9 h 115"/>
                <a:gd name="T4" fmla="*/ 10 w 142"/>
                <a:gd name="T5" fmla="*/ 0 h 115"/>
                <a:gd name="T6" fmla="*/ 6 w 142"/>
                <a:gd name="T7" fmla="*/ 6 h 115"/>
                <a:gd name="T8" fmla="*/ 3 w 142"/>
                <a:gd name="T9" fmla="*/ 9 h 115"/>
                <a:gd name="T10" fmla="*/ 0 w 142"/>
                <a:gd name="T11" fmla="*/ 17 h 115"/>
                <a:gd name="T12" fmla="*/ 3 w 142"/>
                <a:gd name="T13" fmla="*/ 23 h 115"/>
                <a:gd name="T14" fmla="*/ 3 w 142"/>
                <a:gd name="T15" fmla="*/ 27 h 115"/>
                <a:gd name="T16" fmla="*/ 6 w 142"/>
                <a:gd name="T17" fmla="*/ 23 h 115"/>
                <a:gd name="T18" fmla="*/ 13 w 142"/>
                <a:gd name="T19" fmla="*/ 27 h 115"/>
                <a:gd name="T20" fmla="*/ 10 w 142"/>
                <a:gd name="T21" fmla="*/ 31 h 115"/>
                <a:gd name="T22" fmla="*/ 6 w 142"/>
                <a:gd name="T23" fmla="*/ 27 h 115"/>
                <a:gd name="T24" fmla="*/ 3 w 142"/>
                <a:gd name="T25" fmla="*/ 31 h 115"/>
                <a:gd name="T26" fmla="*/ 3 w 142"/>
                <a:gd name="T27" fmla="*/ 37 h 115"/>
                <a:gd name="T28" fmla="*/ 13 w 142"/>
                <a:gd name="T29" fmla="*/ 37 h 115"/>
                <a:gd name="T30" fmla="*/ 21 w 142"/>
                <a:gd name="T31" fmla="*/ 37 h 115"/>
                <a:gd name="T32" fmla="*/ 18 w 142"/>
                <a:gd name="T33" fmla="*/ 17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2"/>
                <a:gd name="T52" fmla="*/ 0 h 115"/>
                <a:gd name="T53" fmla="*/ 142 w 142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2" h="115">
                  <a:moveTo>
                    <a:pt x="125" y="54"/>
                  </a:moveTo>
                  <a:lnTo>
                    <a:pt x="98" y="27"/>
                  </a:lnTo>
                  <a:lnTo>
                    <a:pt x="71" y="0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0" y="54"/>
                  </a:lnTo>
                  <a:lnTo>
                    <a:pt x="16" y="71"/>
                  </a:lnTo>
                  <a:lnTo>
                    <a:pt x="16" y="87"/>
                  </a:lnTo>
                  <a:lnTo>
                    <a:pt x="39" y="71"/>
                  </a:lnTo>
                  <a:lnTo>
                    <a:pt x="87" y="87"/>
                  </a:lnTo>
                  <a:lnTo>
                    <a:pt x="71" y="98"/>
                  </a:lnTo>
                  <a:lnTo>
                    <a:pt x="39" y="87"/>
                  </a:lnTo>
                  <a:lnTo>
                    <a:pt x="16" y="98"/>
                  </a:lnTo>
                  <a:lnTo>
                    <a:pt x="16" y="115"/>
                  </a:lnTo>
                  <a:lnTo>
                    <a:pt x="87" y="115"/>
                  </a:lnTo>
                  <a:lnTo>
                    <a:pt x="142" y="115"/>
                  </a:lnTo>
                  <a:lnTo>
                    <a:pt x="125" y="54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28" name="Freeform 230"/>
            <p:cNvSpPr>
              <a:spLocks/>
            </p:cNvSpPr>
            <p:nvPr/>
          </p:nvSpPr>
          <p:spPr bwMode="auto">
            <a:xfrm>
              <a:off x="3238" y="1467"/>
              <a:ext cx="75" cy="66"/>
            </a:xfrm>
            <a:custGeom>
              <a:avLst/>
              <a:gdLst>
                <a:gd name="T0" fmla="*/ 10 w 86"/>
                <a:gd name="T1" fmla="*/ 7 h 71"/>
                <a:gd name="T2" fmla="*/ 8 w 86"/>
                <a:gd name="T3" fmla="*/ 7 h 71"/>
                <a:gd name="T4" fmla="*/ 3 w 86"/>
                <a:gd name="T5" fmla="*/ 0 h 71"/>
                <a:gd name="T6" fmla="*/ 0 w 86"/>
                <a:gd name="T7" fmla="*/ 7 h 71"/>
                <a:gd name="T8" fmla="*/ 3 w 86"/>
                <a:gd name="T9" fmla="*/ 12 h 71"/>
                <a:gd name="T10" fmla="*/ 8 w 86"/>
                <a:gd name="T11" fmla="*/ 26 h 71"/>
                <a:gd name="T12" fmla="*/ 8 w 86"/>
                <a:gd name="T13" fmla="*/ 20 h 71"/>
                <a:gd name="T14" fmla="*/ 10 w 86"/>
                <a:gd name="T15" fmla="*/ 17 h 71"/>
                <a:gd name="T16" fmla="*/ 13 w 86"/>
                <a:gd name="T17" fmla="*/ 17 h 71"/>
                <a:gd name="T18" fmla="*/ 10 w 86"/>
                <a:gd name="T19" fmla="*/ 12 h 71"/>
                <a:gd name="T20" fmla="*/ 10 w 86"/>
                <a:gd name="T21" fmla="*/ 7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71"/>
                <a:gd name="T35" fmla="*/ 86 w 86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71">
                  <a:moveTo>
                    <a:pt x="65" y="19"/>
                  </a:moveTo>
                  <a:lnTo>
                    <a:pt x="54" y="19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15" y="31"/>
                  </a:lnTo>
                  <a:lnTo>
                    <a:pt x="54" y="71"/>
                  </a:lnTo>
                  <a:lnTo>
                    <a:pt x="54" y="58"/>
                  </a:lnTo>
                  <a:lnTo>
                    <a:pt x="65" y="46"/>
                  </a:lnTo>
                  <a:lnTo>
                    <a:pt x="86" y="46"/>
                  </a:lnTo>
                  <a:lnTo>
                    <a:pt x="65" y="31"/>
                  </a:lnTo>
                  <a:lnTo>
                    <a:pt x="65" y="1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29" name="Freeform 231"/>
            <p:cNvSpPr>
              <a:spLocks/>
            </p:cNvSpPr>
            <p:nvPr/>
          </p:nvSpPr>
          <p:spPr bwMode="auto">
            <a:xfrm>
              <a:off x="3286" y="1456"/>
              <a:ext cx="88" cy="107"/>
            </a:xfrm>
            <a:custGeom>
              <a:avLst/>
              <a:gdLst>
                <a:gd name="T0" fmla="*/ 8 w 99"/>
                <a:gd name="T1" fmla="*/ 42 h 115"/>
                <a:gd name="T2" fmla="*/ 14 w 99"/>
                <a:gd name="T3" fmla="*/ 36 h 115"/>
                <a:gd name="T4" fmla="*/ 16 w 99"/>
                <a:gd name="T5" fmla="*/ 36 h 115"/>
                <a:gd name="T6" fmla="*/ 16 w 99"/>
                <a:gd name="T7" fmla="*/ 30 h 115"/>
                <a:gd name="T8" fmla="*/ 16 w 99"/>
                <a:gd name="T9" fmla="*/ 21 h 115"/>
                <a:gd name="T10" fmla="*/ 19 w 99"/>
                <a:gd name="T11" fmla="*/ 16 h 115"/>
                <a:gd name="T12" fmla="*/ 16 w 99"/>
                <a:gd name="T13" fmla="*/ 11 h 115"/>
                <a:gd name="T14" fmla="*/ 14 w 99"/>
                <a:gd name="T15" fmla="*/ 11 h 115"/>
                <a:gd name="T16" fmla="*/ 6 w 99"/>
                <a:gd name="T17" fmla="*/ 0 h 115"/>
                <a:gd name="T18" fmla="*/ 0 w 99"/>
                <a:gd name="T19" fmla="*/ 0 h 115"/>
                <a:gd name="T20" fmla="*/ 4 w 99"/>
                <a:gd name="T21" fmla="*/ 7 h 115"/>
                <a:gd name="T22" fmla="*/ 4 w 99"/>
                <a:gd name="T23" fmla="*/ 11 h 115"/>
                <a:gd name="T24" fmla="*/ 4 w 99"/>
                <a:gd name="T25" fmla="*/ 16 h 115"/>
                <a:gd name="T26" fmla="*/ 6 w 99"/>
                <a:gd name="T27" fmla="*/ 21 h 115"/>
                <a:gd name="T28" fmla="*/ 4 w 99"/>
                <a:gd name="T29" fmla="*/ 21 h 115"/>
                <a:gd name="T30" fmla="*/ 8 w 99"/>
                <a:gd name="T31" fmla="*/ 30 h 115"/>
                <a:gd name="T32" fmla="*/ 6 w 99"/>
                <a:gd name="T33" fmla="*/ 30 h 115"/>
                <a:gd name="T34" fmla="*/ 8 w 99"/>
                <a:gd name="T35" fmla="*/ 30 h 115"/>
                <a:gd name="T36" fmla="*/ 8 w 99"/>
                <a:gd name="T37" fmla="*/ 42 h 1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115"/>
                <a:gd name="T59" fmla="*/ 99 w 99"/>
                <a:gd name="T60" fmla="*/ 115 h 1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115">
                  <a:moveTo>
                    <a:pt x="42" y="115"/>
                  </a:moveTo>
                  <a:lnTo>
                    <a:pt x="71" y="98"/>
                  </a:lnTo>
                  <a:lnTo>
                    <a:pt x="86" y="98"/>
                  </a:lnTo>
                  <a:lnTo>
                    <a:pt x="86" y="82"/>
                  </a:lnTo>
                  <a:lnTo>
                    <a:pt x="86" y="59"/>
                  </a:lnTo>
                  <a:lnTo>
                    <a:pt x="99" y="42"/>
                  </a:lnTo>
                  <a:lnTo>
                    <a:pt x="86" y="30"/>
                  </a:lnTo>
                  <a:lnTo>
                    <a:pt x="71" y="3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11" y="30"/>
                  </a:lnTo>
                  <a:lnTo>
                    <a:pt x="11" y="42"/>
                  </a:lnTo>
                  <a:lnTo>
                    <a:pt x="30" y="59"/>
                  </a:lnTo>
                  <a:lnTo>
                    <a:pt x="11" y="59"/>
                  </a:lnTo>
                  <a:lnTo>
                    <a:pt x="42" y="82"/>
                  </a:lnTo>
                  <a:lnTo>
                    <a:pt x="30" y="82"/>
                  </a:lnTo>
                  <a:lnTo>
                    <a:pt x="42" y="82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30" name="Freeform 232"/>
            <p:cNvSpPr>
              <a:spLocks/>
            </p:cNvSpPr>
            <p:nvPr/>
          </p:nvSpPr>
          <p:spPr bwMode="auto">
            <a:xfrm>
              <a:off x="3778" y="2306"/>
              <a:ext cx="207" cy="346"/>
            </a:xfrm>
            <a:custGeom>
              <a:avLst/>
              <a:gdLst>
                <a:gd name="T0" fmla="*/ 3 w 238"/>
                <a:gd name="T1" fmla="*/ 82 h 370"/>
                <a:gd name="T2" fmla="*/ 7 w 238"/>
                <a:gd name="T3" fmla="*/ 77 h 370"/>
                <a:gd name="T4" fmla="*/ 14 w 238"/>
                <a:gd name="T5" fmla="*/ 72 h 370"/>
                <a:gd name="T6" fmla="*/ 21 w 238"/>
                <a:gd name="T7" fmla="*/ 45 h 370"/>
                <a:gd name="T8" fmla="*/ 19 w 238"/>
                <a:gd name="T9" fmla="*/ 45 h 370"/>
                <a:gd name="T10" fmla="*/ 9 w 238"/>
                <a:gd name="T11" fmla="*/ 34 h 370"/>
                <a:gd name="T12" fmla="*/ 6 w 238"/>
                <a:gd name="T13" fmla="*/ 17 h 370"/>
                <a:gd name="T14" fmla="*/ 6 w 238"/>
                <a:gd name="T15" fmla="*/ 11 h 370"/>
                <a:gd name="T16" fmla="*/ 6 w 238"/>
                <a:gd name="T17" fmla="*/ 7 h 370"/>
                <a:gd name="T18" fmla="*/ 9 w 238"/>
                <a:gd name="T19" fmla="*/ 17 h 370"/>
                <a:gd name="T20" fmla="*/ 11 w 238"/>
                <a:gd name="T21" fmla="*/ 17 h 370"/>
                <a:gd name="T22" fmla="*/ 19 w 238"/>
                <a:gd name="T23" fmla="*/ 11 h 370"/>
                <a:gd name="T24" fmla="*/ 25 w 238"/>
                <a:gd name="T25" fmla="*/ 11 h 370"/>
                <a:gd name="T26" fmla="*/ 29 w 238"/>
                <a:gd name="T27" fmla="*/ 7 h 370"/>
                <a:gd name="T28" fmla="*/ 32 w 238"/>
                <a:gd name="T29" fmla="*/ 0 h 370"/>
                <a:gd name="T30" fmla="*/ 33 w 238"/>
                <a:gd name="T31" fmla="*/ 7 h 370"/>
                <a:gd name="T32" fmla="*/ 32 w 238"/>
                <a:gd name="T33" fmla="*/ 17 h 370"/>
                <a:gd name="T34" fmla="*/ 25 w 238"/>
                <a:gd name="T35" fmla="*/ 67 h 370"/>
                <a:gd name="T36" fmla="*/ 21 w 238"/>
                <a:gd name="T37" fmla="*/ 82 h 370"/>
                <a:gd name="T38" fmla="*/ 18 w 238"/>
                <a:gd name="T39" fmla="*/ 100 h 370"/>
                <a:gd name="T40" fmla="*/ 7 w 238"/>
                <a:gd name="T41" fmla="*/ 121 h 370"/>
                <a:gd name="T42" fmla="*/ 3 w 238"/>
                <a:gd name="T43" fmla="*/ 145 h 370"/>
                <a:gd name="T44" fmla="*/ 0 w 238"/>
                <a:gd name="T45" fmla="*/ 134 h 370"/>
                <a:gd name="T46" fmla="*/ 0 w 238"/>
                <a:gd name="T47" fmla="*/ 100 h 370"/>
                <a:gd name="T48" fmla="*/ 3 w 238"/>
                <a:gd name="T49" fmla="*/ 82 h 3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8"/>
                <a:gd name="T76" fmla="*/ 0 h 370"/>
                <a:gd name="T77" fmla="*/ 238 w 238"/>
                <a:gd name="T78" fmla="*/ 370 h 3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8" h="370">
                  <a:moveTo>
                    <a:pt x="12" y="209"/>
                  </a:moveTo>
                  <a:lnTo>
                    <a:pt x="50" y="198"/>
                  </a:lnTo>
                  <a:lnTo>
                    <a:pt x="98" y="182"/>
                  </a:lnTo>
                  <a:lnTo>
                    <a:pt x="150" y="115"/>
                  </a:lnTo>
                  <a:lnTo>
                    <a:pt x="138" y="115"/>
                  </a:lnTo>
                  <a:lnTo>
                    <a:pt x="67" y="86"/>
                  </a:lnTo>
                  <a:lnTo>
                    <a:pt x="38" y="42"/>
                  </a:lnTo>
                  <a:lnTo>
                    <a:pt x="38" y="27"/>
                  </a:lnTo>
                  <a:lnTo>
                    <a:pt x="38" y="15"/>
                  </a:lnTo>
                  <a:lnTo>
                    <a:pt x="67" y="42"/>
                  </a:lnTo>
                  <a:lnTo>
                    <a:pt x="79" y="42"/>
                  </a:lnTo>
                  <a:lnTo>
                    <a:pt x="138" y="27"/>
                  </a:lnTo>
                  <a:lnTo>
                    <a:pt x="182" y="27"/>
                  </a:lnTo>
                  <a:lnTo>
                    <a:pt x="209" y="15"/>
                  </a:lnTo>
                  <a:lnTo>
                    <a:pt x="221" y="0"/>
                  </a:lnTo>
                  <a:lnTo>
                    <a:pt x="238" y="15"/>
                  </a:lnTo>
                  <a:lnTo>
                    <a:pt x="221" y="42"/>
                  </a:lnTo>
                  <a:lnTo>
                    <a:pt x="182" y="171"/>
                  </a:lnTo>
                  <a:lnTo>
                    <a:pt x="150" y="209"/>
                  </a:lnTo>
                  <a:lnTo>
                    <a:pt x="127" y="253"/>
                  </a:lnTo>
                  <a:lnTo>
                    <a:pt x="50" y="309"/>
                  </a:lnTo>
                  <a:lnTo>
                    <a:pt x="12" y="370"/>
                  </a:lnTo>
                  <a:lnTo>
                    <a:pt x="0" y="342"/>
                  </a:lnTo>
                  <a:lnTo>
                    <a:pt x="0" y="253"/>
                  </a:lnTo>
                  <a:lnTo>
                    <a:pt x="12" y="20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7131" name="Freeform 233"/>
            <p:cNvSpPr>
              <a:spLocks/>
            </p:cNvSpPr>
            <p:nvPr/>
          </p:nvSpPr>
          <p:spPr bwMode="auto">
            <a:xfrm>
              <a:off x="3811" y="2917"/>
              <a:ext cx="150" cy="333"/>
            </a:xfrm>
            <a:custGeom>
              <a:avLst/>
              <a:gdLst>
                <a:gd name="T0" fmla="*/ 0 w 171"/>
                <a:gd name="T1" fmla="*/ 105 h 355"/>
                <a:gd name="T2" fmla="*/ 4 w 171"/>
                <a:gd name="T3" fmla="*/ 86 h 355"/>
                <a:gd name="T4" fmla="*/ 4 w 171"/>
                <a:gd name="T5" fmla="*/ 58 h 355"/>
                <a:gd name="T6" fmla="*/ 4 w 171"/>
                <a:gd name="T7" fmla="*/ 40 h 355"/>
                <a:gd name="T8" fmla="*/ 18 w 171"/>
                <a:gd name="T9" fmla="*/ 30 h 355"/>
                <a:gd name="T10" fmla="*/ 18 w 171"/>
                <a:gd name="T11" fmla="*/ 18 h 355"/>
                <a:gd name="T12" fmla="*/ 20 w 171"/>
                <a:gd name="T13" fmla="*/ 11 h 355"/>
                <a:gd name="T14" fmla="*/ 23 w 171"/>
                <a:gd name="T15" fmla="*/ 0 h 355"/>
                <a:gd name="T16" fmla="*/ 25 w 171"/>
                <a:gd name="T17" fmla="*/ 8 h 355"/>
                <a:gd name="T18" fmla="*/ 27 w 171"/>
                <a:gd name="T19" fmla="*/ 36 h 355"/>
                <a:gd name="T20" fmla="*/ 25 w 171"/>
                <a:gd name="T21" fmla="*/ 40 h 355"/>
                <a:gd name="T22" fmla="*/ 25 w 171"/>
                <a:gd name="T23" fmla="*/ 36 h 355"/>
                <a:gd name="T24" fmla="*/ 23 w 171"/>
                <a:gd name="T25" fmla="*/ 69 h 355"/>
                <a:gd name="T26" fmla="*/ 14 w 171"/>
                <a:gd name="T27" fmla="*/ 140 h 355"/>
                <a:gd name="T28" fmla="*/ 11 w 171"/>
                <a:gd name="T29" fmla="*/ 140 h 355"/>
                <a:gd name="T30" fmla="*/ 4 w 171"/>
                <a:gd name="T31" fmla="*/ 145 h 355"/>
                <a:gd name="T32" fmla="*/ 4 w 171"/>
                <a:gd name="T33" fmla="*/ 145 h 355"/>
                <a:gd name="T34" fmla="*/ 0 w 171"/>
                <a:gd name="T35" fmla="*/ 132 h 355"/>
                <a:gd name="T36" fmla="*/ 0 w 171"/>
                <a:gd name="T37" fmla="*/ 105 h 3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1"/>
                <a:gd name="T58" fmla="*/ 0 h 355"/>
                <a:gd name="T59" fmla="*/ 171 w 171"/>
                <a:gd name="T60" fmla="*/ 355 h 3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1" h="355">
                  <a:moveTo>
                    <a:pt x="0" y="255"/>
                  </a:moveTo>
                  <a:lnTo>
                    <a:pt x="27" y="211"/>
                  </a:lnTo>
                  <a:lnTo>
                    <a:pt x="12" y="142"/>
                  </a:lnTo>
                  <a:lnTo>
                    <a:pt x="27" y="98"/>
                  </a:lnTo>
                  <a:lnTo>
                    <a:pt x="110" y="71"/>
                  </a:lnTo>
                  <a:lnTo>
                    <a:pt x="110" y="42"/>
                  </a:lnTo>
                  <a:lnTo>
                    <a:pt x="127" y="27"/>
                  </a:lnTo>
                  <a:lnTo>
                    <a:pt x="143" y="0"/>
                  </a:lnTo>
                  <a:lnTo>
                    <a:pt x="158" y="11"/>
                  </a:lnTo>
                  <a:lnTo>
                    <a:pt x="171" y="86"/>
                  </a:lnTo>
                  <a:lnTo>
                    <a:pt x="158" y="98"/>
                  </a:lnTo>
                  <a:lnTo>
                    <a:pt x="158" y="86"/>
                  </a:lnTo>
                  <a:lnTo>
                    <a:pt x="143" y="171"/>
                  </a:lnTo>
                  <a:lnTo>
                    <a:pt x="87" y="341"/>
                  </a:lnTo>
                  <a:lnTo>
                    <a:pt x="72" y="341"/>
                  </a:lnTo>
                  <a:lnTo>
                    <a:pt x="27" y="355"/>
                  </a:lnTo>
                  <a:lnTo>
                    <a:pt x="12" y="355"/>
                  </a:lnTo>
                  <a:lnTo>
                    <a:pt x="0" y="326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>
                <a:latin typeface="+mn-lt"/>
              </a:endParaRPr>
            </a:p>
          </p:txBody>
        </p:sp>
      </p:grpSp>
      <p:sp>
        <p:nvSpPr>
          <p:cNvPr id="36868" name="Oval 234"/>
          <p:cNvSpPr>
            <a:spLocks noChangeArrowheads="1"/>
          </p:cNvSpPr>
          <p:nvPr/>
        </p:nvSpPr>
        <p:spPr bwMode="auto">
          <a:xfrm>
            <a:off x="6775450" y="2351088"/>
            <a:ext cx="1095375" cy="1233487"/>
          </a:xfrm>
          <a:prstGeom prst="ellipse">
            <a:avLst/>
          </a:prstGeom>
          <a:noFill/>
          <a:ln w="38100">
            <a:solidFill>
              <a:srgbClr val="CC33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b="1">
              <a:latin typeface="+mn-lt"/>
            </a:endParaRPr>
          </a:p>
        </p:txBody>
      </p:sp>
      <p:sp>
        <p:nvSpPr>
          <p:cNvPr id="36869" name="Text Box 235"/>
          <p:cNvSpPr txBox="1">
            <a:spLocks noChangeArrowheads="1"/>
          </p:cNvSpPr>
          <p:nvPr/>
        </p:nvSpPr>
        <p:spPr bwMode="auto">
          <a:xfrm>
            <a:off x="5906334" y="2973388"/>
            <a:ext cx="917494" cy="55399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n-lt"/>
              </a:rPr>
              <a:t>Viet Nam</a:t>
            </a:r>
            <a:br>
              <a:rPr lang="en-GB" b="1" dirty="0">
                <a:solidFill>
                  <a:schemeClr val="bg1"/>
                </a:solidFill>
                <a:latin typeface="+mn-lt"/>
              </a:rPr>
            </a:br>
            <a:r>
              <a:rPr lang="en-GB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n-AU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" name="Group 236"/>
          <p:cNvGrpSpPr>
            <a:grpSpLocks/>
          </p:cNvGrpSpPr>
          <p:nvPr/>
        </p:nvGrpSpPr>
        <p:grpSpPr bwMode="auto">
          <a:xfrm>
            <a:off x="7005638" y="3033713"/>
            <a:ext cx="322262" cy="361950"/>
            <a:chOff x="4828" y="1929"/>
            <a:chExt cx="228" cy="228"/>
          </a:xfrm>
        </p:grpSpPr>
        <p:sp>
          <p:nvSpPr>
            <p:cNvPr id="36900" name="Oval 237"/>
            <p:cNvSpPr>
              <a:spLocks noChangeArrowheads="1"/>
            </p:cNvSpPr>
            <p:nvPr/>
          </p:nvSpPr>
          <p:spPr bwMode="auto">
            <a:xfrm>
              <a:off x="4828" y="1929"/>
              <a:ext cx="228" cy="22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901" name="Text Box 238"/>
            <p:cNvSpPr txBox="1">
              <a:spLocks noChangeArrowheads="1"/>
            </p:cNvSpPr>
            <p:nvPr/>
          </p:nvSpPr>
          <p:spPr bwMode="auto">
            <a:xfrm>
              <a:off x="4905" y="1977"/>
              <a:ext cx="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+mn-lt"/>
                </a:rPr>
                <a:t>2</a:t>
              </a:r>
              <a:endParaRPr lang="en-AU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6871" name="Oval 239"/>
          <p:cNvSpPr>
            <a:spLocks noChangeArrowheads="1"/>
          </p:cNvSpPr>
          <p:nvPr/>
        </p:nvSpPr>
        <p:spPr bwMode="auto">
          <a:xfrm>
            <a:off x="7354888" y="2538413"/>
            <a:ext cx="322262" cy="3619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b="1">
              <a:latin typeface="+mn-lt"/>
            </a:endParaRPr>
          </a:p>
        </p:txBody>
      </p:sp>
      <p:sp>
        <p:nvSpPr>
          <p:cNvPr id="36872" name="Text Box 240"/>
          <p:cNvSpPr txBox="1">
            <a:spLocks noChangeArrowheads="1"/>
          </p:cNvSpPr>
          <p:nvPr/>
        </p:nvSpPr>
        <p:spPr bwMode="auto">
          <a:xfrm>
            <a:off x="7462838" y="2614613"/>
            <a:ext cx="1057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b="1" dirty="0">
                <a:solidFill>
                  <a:srgbClr val="000066"/>
                </a:solidFill>
                <a:latin typeface="+mn-lt"/>
              </a:rPr>
              <a:t>1</a:t>
            </a:r>
            <a:endParaRPr lang="en-AU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6873" name="Line 241"/>
          <p:cNvSpPr>
            <a:spLocks noChangeShapeType="1"/>
          </p:cNvSpPr>
          <p:nvPr/>
        </p:nvSpPr>
        <p:spPr bwMode="auto">
          <a:xfrm>
            <a:off x="7354888" y="3600450"/>
            <a:ext cx="0" cy="465138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b="1">
              <a:latin typeface="+mn-lt"/>
            </a:endParaRPr>
          </a:p>
        </p:txBody>
      </p:sp>
      <p:sp>
        <p:nvSpPr>
          <p:cNvPr id="36874" name="Text Box 242"/>
          <p:cNvSpPr txBox="1">
            <a:spLocks noChangeArrowheads="1"/>
          </p:cNvSpPr>
          <p:nvPr/>
        </p:nvSpPr>
        <p:spPr bwMode="auto">
          <a:xfrm>
            <a:off x="6167715" y="4075113"/>
            <a:ext cx="2391809" cy="553998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b="1">
                <a:solidFill>
                  <a:srgbClr val="000066"/>
                </a:solidFill>
                <a:latin typeface="+mn-lt"/>
              </a:rPr>
              <a:t>12 March 2003</a:t>
            </a:r>
          </a:p>
          <a:p>
            <a:pPr algn="ctr"/>
            <a:r>
              <a:rPr lang="en-GB" b="1">
                <a:solidFill>
                  <a:srgbClr val="000066"/>
                </a:solidFill>
                <a:latin typeface="+mn-lt"/>
              </a:rPr>
              <a:t>WHO issued global alert</a:t>
            </a:r>
            <a:endParaRPr lang="en-AU" b="1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6875" name="Text Box 243"/>
          <p:cNvSpPr txBox="1">
            <a:spLocks noChangeArrowheads="1"/>
          </p:cNvSpPr>
          <p:nvPr/>
        </p:nvSpPr>
        <p:spPr bwMode="auto">
          <a:xfrm>
            <a:off x="7234238" y="1803400"/>
            <a:ext cx="1188980" cy="498598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GB" b="1" dirty="0">
                <a:solidFill>
                  <a:srgbClr val="000066"/>
                </a:solidFill>
                <a:latin typeface="+mn-lt"/>
              </a:rPr>
              <a:t>Heightened</a:t>
            </a:r>
          </a:p>
          <a:p>
            <a:r>
              <a:rPr lang="en-GB" b="1" dirty="0">
                <a:solidFill>
                  <a:srgbClr val="000066"/>
                </a:solidFill>
                <a:latin typeface="+mn-lt"/>
              </a:rPr>
              <a:t>surveillance</a:t>
            </a:r>
            <a:endParaRPr lang="en-AU" b="1" dirty="0">
              <a:solidFill>
                <a:srgbClr val="000066"/>
              </a:solidFill>
              <a:latin typeface="+mn-lt"/>
            </a:endParaRPr>
          </a:p>
        </p:txBody>
      </p:sp>
      <p:grpSp>
        <p:nvGrpSpPr>
          <p:cNvPr id="4" name="Group 244"/>
          <p:cNvGrpSpPr>
            <a:grpSpLocks/>
          </p:cNvGrpSpPr>
          <p:nvPr/>
        </p:nvGrpSpPr>
        <p:grpSpPr bwMode="auto">
          <a:xfrm>
            <a:off x="7316788" y="2930525"/>
            <a:ext cx="322262" cy="361950"/>
            <a:chOff x="5093" y="1828"/>
            <a:chExt cx="228" cy="228"/>
          </a:xfrm>
        </p:grpSpPr>
        <p:sp>
          <p:nvSpPr>
            <p:cNvPr id="36898" name="Oval 245"/>
            <p:cNvSpPr>
              <a:spLocks noChangeArrowheads="1"/>
            </p:cNvSpPr>
            <p:nvPr/>
          </p:nvSpPr>
          <p:spPr bwMode="auto">
            <a:xfrm>
              <a:off x="5093" y="1828"/>
              <a:ext cx="228" cy="2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899" name="Text Box 246"/>
            <p:cNvSpPr txBox="1">
              <a:spLocks noChangeArrowheads="1"/>
            </p:cNvSpPr>
            <p:nvPr/>
          </p:nvSpPr>
          <p:spPr bwMode="auto">
            <a:xfrm>
              <a:off x="5170" y="1876"/>
              <a:ext cx="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b="1" dirty="0">
                  <a:solidFill>
                    <a:srgbClr val="000066"/>
                  </a:solidFill>
                  <a:latin typeface="+mn-lt"/>
                </a:rPr>
                <a:t>3</a:t>
              </a:r>
              <a:endParaRPr lang="en-AU" b="1" dirty="0">
                <a:solidFill>
                  <a:srgbClr val="000066"/>
                </a:solidFill>
                <a:latin typeface="+mn-lt"/>
              </a:endParaRPr>
            </a:p>
          </p:txBody>
        </p:sp>
      </p:grpSp>
      <p:sp>
        <p:nvSpPr>
          <p:cNvPr id="36877" name="Text Box 247"/>
          <p:cNvSpPr txBox="1">
            <a:spLocks noChangeArrowheads="1"/>
          </p:cNvSpPr>
          <p:nvPr/>
        </p:nvSpPr>
        <p:spPr bwMode="auto">
          <a:xfrm>
            <a:off x="7803479" y="2651125"/>
            <a:ext cx="1123706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b="1" dirty="0">
                <a:solidFill>
                  <a:srgbClr val="000066"/>
                </a:solidFill>
                <a:latin typeface="+mn-lt"/>
              </a:rPr>
              <a:t>Hong Kong</a:t>
            </a:r>
            <a:br>
              <a:rPr lang="en-GB" b="1" dirty="0">
                <a:solidFill>
                  <a:srgbClr val="000066"/>
                </a:solidFill>
                <a:latin typeface="+mn-lt"/>
              </a:rPr>
            </a:br>
            <a:r>
              <a:rPr lang="en-GB" b="1" dirty="0">
                <a:solidFill>
                  <a:srgbClr val="000066"/>
                </a:solidFill>
                <a:latin typeface="+mn-lt"/>
              </a:rPr>
              <a:t>Mar. 2003</a:t>
            </a:r>
            <a:endParaRPr lang="en-AU" b="1" dirty="0">
              <a:solidFill>
                <a:srgbClr val="000066"/>
              </a:solidFill>
              <a:latin typeface="+mn-lt"/>
            </a:endParaRPr>
          </a:p>
        </p:txBody>
      </p:sp>
      <p:grpSp>
        <p:nvGrpSpPr>
          <p:cNvPr id="5" name="Group 248"/>
          <p:cNvGrpSpPr>
            <a:grpSpLocks/>
          </p:cNvGrpSpPr>
          <p:nvPr/>
        </p:nvGrpSpPr>
        <p:grpSpPr bwMode="auto">
          <a:xfrm>
            <a:off x="1628775" y="1058863"/>
            <a:ext cx="320675" cy="361950"/>
            <a:chOff x="5093" y="1828"/>
            <a:chExt cx="228" cy="228"/>
          </a:xfrm>
        </p:grpSpPr>
        <p:sp>
          <p:nvSpPr>
            <p:cNvPr id="36896" name="Oval 249"/>
            <p:cNvSpPr>
              <a:spLocks noChangeArrowheads="1"/>
            </p:cNvSpPr>
            <p:nvPr/>
          </p:nvSpPr>
          <p:spPr bwMode="auto">
            <a:xfrm>
              <a:off x="5093" y="1828"/>
              <a:ext cx="228" cy="228"/>
            </a:xfrm>
            <a:prstGeom prst="ellipse">
              <a:avLst/>
            </a:prstGeom>
            <a:solidFill>
              <a:srgbClr val="33CCCC"/>
            </a:solidFill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>
                <a:solidFill>
                  <a:srgbClr val="33CCCC"/>
                </a:solidFill>
                <a:latin typeface="+mn-lt"/>
              </a:endParaRPr>
            </a:p>
          </p:txBody>
        </p:sp>
        <p:sp>
          <p:nvSpPr>
            <p:cNvPr id="36897" name="Text Box 250"/>
            <p:cNvSpPr txBox="1">
              <a:spLocks noChangeArrowheads="1"/>
            </p:cNvSpPr>
            <p:nvPr/>
          </p:nvSpPr>
          <p:spPr bwMode="auto">
            <a:xfrm>
              <a:off x="5170" y="1876"/>
              <a:ext cx="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b="1" dirty="0">
                  <a:solidFill>
                    <a:srgbClr val="000066"/>
                  </a:solidFill>
                  <a:latin typeface="+mn-lt"/>
                </a:rPr>
                <a:t>4</a:t>
              </a:r>
              <a:endParaRPr lang="en-AU" b="1" dirty="0">
                <a:solidFill>
                  <a:srgbClr val="000066"/>
                </a:solidFill>
                <a:latin typeface="+mn-lt"/>
              </a:endParaRPr>
            </a:p>
          </p:txBody>
        </p:sp>
      </p:grpSp>
      <p:sp>
        <p:nvSpPr>
          <p:cNvPr id="36879" name="Text Box 251"/>
          <p:cNvSpPr txBox="1">
            <a:spLocks noChangeArrowheads="1"/>
          </p:cNvSpPr>
          <p:nvPr/>
        </p:nvSpPr>
        <p:spPr bwMode="auto">
          <a:xfrm>
            <a:off x="1288421" y="1535113"/>
            <a:ext cx="1180772" cy="553998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b="1" dirty="0">
                <a:solidFill>
                  <a:srgbClr val="000066"/>
                </a:solidFill>
                <a:latin typeface="+mn-lt"/>
              </a:rPr>
              <a:t>Canada</a:t>
            </a:r>
          </a:p>
          <a:p>
            <a:pPr algn="ctr"/>
            <a:r>
              <a:rPr lang="en-GB" b="1" dirty="0">
                <a:solidFill>
                  <a:srgbClr val="000066"/>
                </a:solidFill>
                <a:latin typeface="+mn-lt"/>
              </a:rPr>
              <a:t>14 Mar. 2003</a:t>
            </a:r>
            <a:endParaRPr lang="en-AU" b="1" dirty="0">
              <a:solidFill>
                <a:srgbClr val="000066"/>
              </a:solidFill>
              <a:latin typeface="+mn-lt"/>
            </a:endParaRPr>
          </a:p>
        </p:txBody>
      </p:sp>
      <p:grpSp>
        <p:nvGrpSpPr>
          <p:cNvPr id="6" name="Group 252"/>
          <p:cNvGrpSpPr>
            <a:grpSpLocks/>
          </p:cNvGrpSpPr>
          <p:nvPr/>
        </p:nvGrpSpPr>
        <p:grpSpPr bwMode="auto">
          <a:xfrm>
            <a:off x="7512050" y="3265488"/>
            <a:ext cx="320675" cy="361950"/>
            <a:chOff x="5093" y="1828"/>
            <a:chExt cx="228" cy="228"/>
          </a:xfrm>
        </p:grpSpPr>
        <p:sp>
          <p:nvSpPr>
            <p:cNvPr id="36894" name="Oval 253"/>
            <p:cNvSpPr>
              <a:spLocks noChangeArrowheads="1"/>
            </p:cNvSpPr>
            <p:nvPr/>
          </p:nvSpPr>
          <p:spPr bwMode="auto">
            <a:xfrm>
              <a:off x="5093" y="1828"/>
              <a:ext cx="228" cy="22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>
                <a:latin typeface="+mn-lt"/>
              </a:endParaRPr>
            </a:p>
          </p:txBody>
        </p:sp>
        <p:sp>
          <p:nvSpPr>
            <p:cNvPr id="36895" name="Text Box 254"/>
            <p:cNvSpPr txBox="1">
              <a:spLocks noChangeArrowheads="1"/>
            </p:cNvSpPr>
            <p:nvPr/>
          </p:nvSpPr>
          <p:spPr bwMode="auto">
            <a:xfrm>
              <a:off x="5170" y="1876"/>
              <a:ext cx="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b="1" dirty="0">
                  <a:solidFill>
                    <a:srgbClr val="000066"/>
                  </a:solidFill>
                  <a:latin typeface="+mn-lt"/>
                </a:rPr>
                <a:t>5</a:t>
              </a:r>
              <a:endParaRPr lang="en-AU" b="1" dirty="0">
                <a:solidFill>
                  <a:srgbClr val="000066"/>
                </a:solidFill>
                <a:latin typeface="+mn-lt"/>
              </a:endParaRPr>
            </a:p>
          </p:txBody>
        </p:sp>
      </p:grpSp>
      <p:sp>
        <p:nvSpPr>
          <p:cNvPr id="36881" name="Freeform 255"/>
          <p:cNvSpPr>
            <a:spLocks/>
          </p:cNvSpPr>
          <p:nvPr/>
        </p:nvSpPr>
        <p:spPr bwMode="auto">
          <a:xfrm>
            <a:off x="1949450" y="769938"/>
            <a:ext cx="5016500" cy="1697037"/>
          </a:xfrm>
          <a:custGeom>
            <a:avLst/>
            <a:gdLst>
              <a:gd name="T0" fmla="*/ 2147483647 w 3556"/>
              <a:gd name="T1" fmla="*/ 2147483647 h 1069"/>
              <a:gd name="T2" fmla="*/ 0 w 3556"/>
              <a:gd name="T3" fmla="*/ 2147483647 h 1069"/>
              <a:gd name="T4" fmla="*/ 0 60000 65536"/>
              <a:gd name="T5" fmla="*/ 0 60000 65536"/>
              <a:gd name="T6" fmla="*/ 0 w 3556"/>
              <a:gd name="T7" fmla="*/ 0 h 1069"/>
              <a:gd name="T8" fmla="*/ 3556 w 3556"/>
              <a:gd name="T9" fmla="*/ 1069 h 10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56" h="1069">
                <a:moveTo>
                  <a:pt x="3556" y="1069"/>
                </a:moveTo>
                <a:cubicBezTo>
                  <a:pt x="2962" y="0"/>
                  <a:pt x="1883" y="201"/>
                  <a:pt x="0" y="347"/>
                </a:cubicBez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b="1">
              <a:latin typeface="+mn-lt"/>
            </a:endParaRPr>
          </a:p>
        </p:txBody>
      </p:sp>
      <p:sp>
        <p:nvSpPr>
          <p:cNvPr id="36882" name="Line 256"/>
          <p:cNvSpPr>
            <a:spLocks noChangeShapeType="1"/>
          </p:cNvSpPr>
          <p:nvPr/>
        </p:nvSpPr>
        <p:spPr bwMode="auto">
          <a:xfrm>
            <a:off x="1860550" y="2163763"/>
            <a:ext cx="0" cy="4953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b="1">
              <a:latin typeface="+mn-lt"/>
            </a:endParaRPr>
          </a:p>
        </p:txBody>
      </p:sp>
      <p:sp>
        <p:nvSpPr>
          <p:cNvPr id="36883" name="Text Box 257"/>
          <p:cNvSpPr txBox="1">
            <a:spLocks noChangeArrowheads="1"/>
          </p:cNvSpPr>
          <p:nvPr/>
        </p:nvSpPr>
        <p:spPr bwMode="auto">
          <a:xfrm>
            <a:off x="238125" y="2681288"/>
            <a:ext cx="3311525" cy="830997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b="1">
                <a:solidFill>
                  <a:srgbClr val="000066"/>
                </a:solidFill>
                <a:latin typeface="+mn-lt"/>
              </a:rPr>
              <a:t>15 March 2003</a:t>
            </a:r>
          </a:p>
          <a:p>
            <a:pPr algn="ctr"/>
            <a:r>
              <a:rPr lang="en-GB" b="1">
                <a:solidFill>
                  <a:srgbClr val="000066"/>
                </a:solidFill>
                <a:latin typeface="+mn-lt"/>
              </a:rPr>
              <a:t>WHO increased level of global alert</a:t>
            </a:r>
            <a:endParaRPr lang="en-AU" b="1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6884" name="Freeform 258"/>
          <p:cNvSpPr>
            <a:spLocks/>
          </p:cNvSpPr>
          <p:nvPr/>
        </p:nvSpPr>
        <p:spPr bwMode="auto">
          <a:xfrm>
            <a:off x="4400550" y="1504950"/>
            <a:ext cx="2386013" cy="1325563"/>
          </a:xfrm>
          <a:custGeom>
            <a:avLst/>
            <a:gdLst>
              <a:gd name="T0" fmla="*/ 2147483647 w 1691"/>
              <a:gd name="T1" fmla="*/ 2147483647 h 835"/>
              <a:gd name="T2" fmla="*/ 0 w 1691"/>
              <a:gd name="T3" fmla="*/ 2147483647 h 835"/>
              <a:gd name="T4" fmla="*/ 0 60000 65536"/>
              <a:gd name="T5" fmla="*/ 0 60000 65536"/>
              <a:gd name="T6" fmla="*/ 0 w 1691"/>
              <a:gd name="T7" fmla="*/ 0 h 835"/>
              <a:gd name="T8" fmla="*/ 1691 w 1691"/>
              <a:gd name="T9" fmla="*/ 835 h 8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91" h="835">
                <a:moveTo>
                  <a:pt x="1691" y="835"/>
                </a:moveTo>
                <a:cubicBezTo>
                  <a:pt x="1417" y="149"/>
                  <a:pt x="540" y="0"/>
                  <a:pt x="0" y="149"/>
                </a:cubicBez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b="1">
              <a:latin typeface="+mn-lt"/>
            </a:endParaRPr>
          </a:p>
        </p:txBody>
      </p:sp>
      <p:sp>
        <p:nvSpPr>
          <p:cNvPr id="36885" name="Text Box 259"/>
          <p:cNvSpPr txBox="1">
            <a:spLocks noChangeArrowheads="1"/>
          </p:cNvSpPr>
          <p:nvPr/>
        </p:nvSpPr>
        <p:spPr bwMode="auto">
          <a:xfrm>
            <a:off x="6242050" y="2535238"/>
            <a:ext cx="944874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b="1" dirty="0" smtClean="0">
                <a:solidFill>
                  <a:srgbClr val="000066"/>
                </a:solidFill>
                <a:latin typeface="+mn-lt"/>
              </a:rPr>
              <a:t> Nov. 2002</a:t>
            </a:r>
            <a:endParaRPr lang="en-AU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6886" name="Text Box 260"/>
          <p:cNvSpPr txBox="1">
            <a:spLocks noChangeArrowheads="1"/>
          </p:cNvSpPr>
          <p:nvPr/>
        </p:nvSpPr>
        <p:spPr bwMode="auto">
          <a:xfrm>
            <a:off x="6254750" y="2246313"/>
            <a:ext cx="1022716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b="1" dirty="0" err="1">
                <a:solidFill>
                  <a:srgbClr val="000066"/>
                </a:solidFill>
                <a:latin typeface="+mn-lt"/>
              </a:rPr>
              <a:t>Guandong</a:t>
            </a:r>
            <a:endParaRPr lang="en-AU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6887" name="Text Box 261"/>
          <p:cNvSpPr txBox="1">
            <a:spLocks noChangeArrowheads="1"/>
          </p:cNvSpPr>
          <p:nvPr/>
        </p:nvSpPr>
        <p:spPr bwMode="auto">
          <a:xfrm>
            <a:off x="2339975" y="101600"/>
            <a:ext cx="4381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tabLst>
                <a:tab pos="2959100" algn="r"/>
              </a:tabLst>
            </a:pPr>
            <a:r>
              <a:rPr lang="en-GB" sz="2400" b="1" dirty="0">
                <a:solidFill>
                  <a:srgbClr val="C00000"/>
                </a:solidFill>
                <a:latin typeface="+mn-lt"/>
              </a:rPr>
              <a:t>SARS - WHO global </a:t>
            </a:r>
            <a:r>
              <a:rPr lang="en-GB" sz="2400" b="1" dirty="0" smtClean="0">
                <a:solidFill>
                  <a:srgbClr val="C00000"/>
                </a:solidFill>
                <a:latin typeface="+mn-lt"/>
              </a:rPr>
              <a:t>alert/2003</a:t>
            </a:r>
            <a:endParaRPr lang="en-A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6888" name="Text Box 262"/>
          <p:cNvSpPr txBox="1">
            <a:spLocks noChangeArrowheads="1"/>
          </p:cNvSpPr>
          <p:nvPr/>
        </p:nvSpPr>
        <p:spPr bwMode="auto">
          <a:xfrm>
            <a:off x="2263088" y="3856038"/>
            <a:ext cx="3490699" cy="830997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b="1" dirty="0">
                <a:solidFill>
                  <a:srgbClr val="000066"/>
                </a:solidFill>
                <a:latin typeface="+mn-lt"/>
              </a:rPr>
              <a:t>27 March 2003</a:t>
            </a:r>
          </a:p>
          <a:p>
            <a:pPr algn="ctr"/>
            <a:r>
              <a:rPr lang="en-GB" b="1" dirty="0">
                <a:solidFill>
                  <a:srgbClr val="000066"/>
                </a:solidFill>
                <a:latin typeface="+mn-lt"/>
              </a:rPr>
              <a:t>WHO 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recommended new measures </a:t>
            </a:r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C00000"/>
                </a:solidFill>
                <a:latin typeface="+mn-lt"/>
              </a:rPr>
              <a:t>related to international travel </a:t>
            </a:r>
            <a:endParaRPr lang="en-A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6889" name="Line 263"/>
          <p:cNvSpPr>
            <a:spLocks noChangeShapeType="1"/>
          </p:cNvSpPr>
          <p:nvPr/>
        </p:nvSpPr>
        <p:spPr bwMode="auto">
          <a:xfrm flipH="1">
            <a:off x="5588000" y="4498975"/>
            <a:ext cx="644525" cy="1588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b="1">
              <a:latin typeface="+mn-lt"/>
            </a:endParaRPr>
          </a:p>
        </p:txBody>
      </p:sp>
      <p:sp>
        <p:nvSpPr>
          <p:cNvPr id="36890" name="Line 264"/>
          <p:cNvSpPr>
            <a:spLocks noChangeShapeType="1"/>
          </p:cNvSpPr>
          <p:nvPr/>
        </p:nvSpPr>
        <p:spPr bwMode="auto">
          <a:xfrm>
            <a:off x="2660650" y="3368675"/>
            <a:ext cx="0" cy="655638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b="1">
              <a:latin typeface="+mn-lt"/>
            </a:endParaRPr>
          </a:p>
        </p:txBody>
      </p:sp>
      <p:sp>
        <p:nvSpPr>
          <p:cNvPr id="36891" name="Line 265"/>
          <p:cNvSpPr>
            <a:spLocks noChangeShapeType="1"/>
          </p:cNvSpPr>
          <p:nvPr/>
        </p:nvSpPr>
        <p:spPr bwMode="auto">
          <a:xfrm>
            <a:off x="3536950" y="4792663"/>
            <a:ext cx="0" cy="671512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b="1">
              <a:latin typeface="+mn-lt"/>
            </a:endParaRPr>
          </a:p>
        </p:txBody>
      </p:sp>
      <p:sp>
        <p:nvSpPr>
          <p:cNvPr id="36892" name="Text Box 266"/>
          <p:cNvSpPr txBox="1">
            <a:spLocks noChangeArrowheads="1"/>
          </p:cNvSpPr>
          <p:nvPr/>
        </p:nvSpPr>
        <p:spPr bwMode="auto">
          <a:xfrm>
            <a:off x="333375" y="5335588"/>
            <a:ext cx="8231188" cy="830997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b="1" dirty="0">
                <a:solidFill>
                  <a:srgbClr val="000066"/>
                </a:solidFill>
                <a:latin typeface="+mn-lt"/>
              </a:rPr>
              <a:t>2 April 2003</a:t>
            </a:r>
          </a:p>
          <a:p>
            <a:pPr algn="ctr"/>
            <a:r>
              <a:rPr lang="en-GB" b="1" dirty="0">
                <a:solidFill>
                  <a:srgbClr val="000066"/>
                </a:solidFill>
                <a:latin typeface="+mn-lt"/>
              </a:rPr>
              <a:t>WHO recommended a 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voluntary postponement of non-essential travel to Hong Kong and </a:t>
            </a:r>
            <a:r>
              <a:rPr lang="en-GB" b="1" dirty="0" err="1">
                <a:solidFill>
                  <a:srgbClr val="C00000"/>
                </a:solidFill>
                <a:latin typeface="+mn-lt"/>
              </a:rPr>
              <a:t>Guandong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 Province of China</a:t>
            </a:r>
            <a:endParaRPr lang="en-A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6893" name="Text Box 267"/>
          <p:cNvSpPr txBox="1">
            <a:spLocks noChangeArrowheads="1"/>
          </p:cNvSpPr>
          <p:nvPr/>
        </p:nvSpPr>
        <p:spPr bwMode="auto">
          <a:xfrm>
            <a:off x="7943942" y="3346228"/>
            <a:ext cx="980782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b="1" dirty="0">
                <a:solidFill>
                  <a:srgbClr val="000066"/>
                </a:solidFill>
                <a:latin typeface="+mn-lt"/>
              </a:rPr>
              <a:t>Singapore</a:t>
            </a:r>
          </a:p>
          <a:p>
            <a:pPr algn="ctr"/>
            <a:r>
              <a:rPr lang="en-GB" b="1" dirty="0">
                <a:solidFill>
                  <a:srgbClr val="000066"/>
                </a:solidFill>
                <a:latin typeface="+mn-lt"/>
              </a:rPr>
              <a:t>Mar. 2003</a:t>
            </a:r>
            <a:endParaRPr lang="en-AU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68" name="CaixaDeTexto 267"/>
          <p:cNvSpPr txBox="1"/>
          <p:nvPr/>
        </p:nvSpPr>
        <p:spPr>
          <a:xfrm>
            <a:off x="6072198" y="487900"/>
            <a:ext cx="250825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+mn-lt"/>
              </a:rPr>
              <a:t>Coronavírus (SARS CoV</a:t>
            </a:r>
            <a:endParaRPr lang="pt-BR" b="1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8898" y="6309320"/>
            <a:ext cx="856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R0 baixo; teve transmissão sustentada na China e Canadá</a:t>
            </a:r>
            <a:endParaRPr lang="pt-BR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3466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/>
      <p:bldP spid="36882" grpId="0" animBg="1"/>
      <p:bldP spid="36889" grpId="0" animBg="1"/>
      <p:bldP spid="36890" grpId="0" animBg="1"/>
      <p:bldP spid="3689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3"/>
          <p:cNvSpPr>
            <a:spLocks noChangeAspect="1" noChangeArrowheads="1" noTextEdit="1"/>
          </p:cNvSpPr>
          <p:nvPr/>
        </p:nvSpPr>
        <p:spPr bwMode="auto">
          <a:xfrm>
            <a:off x="2051050" y="381000"/>
            <a:ext cx="5151438" cy="729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b="1"/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2036763" y="712788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 b="1">
              <a:latin typeface="Calibri" pitchFamily="34" charset="0"/>
            </a:endParaRP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3216275" y="722313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 b="1">
              <a:latin typeface="Calibri" pitchFamily="34" charset="0"/>
            </a:endParaRPr>
          </a:p>
        </p:txBody>
      </p:sp>
      <p:grpSp>
        <p:nvGrpSpPr>
          <p:cNvPr id="2" name="Group 1111"/>
          <p:cNvGrpSpPr>
            <a:grpSpLocks/>
          </p:cNvGrpSpPr>
          <p:nvPr/>
        </p:nvGrpSpPr>
        <p:grpSpPr bwMode="auto">
          <a:xfrm>
            <a:off x="107504" y="879475"/>
            <a:ext cx="5473700" cy="5829301"/>
            <a:chOff x="1111" y="554"/>
            <a:chExt cx="3448" cy="3672"/>
          </a:xfrm>
        </p:grpSpPr>
        <p:sp>
          <p:nvSpPr>
            <p:cNvPr id="37896" name="Rectangle 7"/>
            <p:cNvSpPr>
              <a:spLocks noChangeArrowheads="1"/>
            </p:cNvSpPr>
            <p:nvPr/>
          </p:nvSpPr>
          <p:spPr bwMode="auto">
            <a:xfrm>
              <a:off x="1337" y="658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 dirty="0"/>
                <a:t>País/Local</a:t>
              </a:r>
            </a:p>
          </p:txBody>
        </p:sp>
        <p:sp>
          <p:nvSpPr>
            <p:cNvPr id="37897" name="Rectangle 8"/>
            <p:cNvSpPr>
              <a:spLocks noChangeArrowheads="1"/>
            </p:cNvSpPr>
            <p:nvPr/>
          </p:nvSpPr>
          <p:spPr bwMode="auto">
            <a:xfrm>
              <a:off x="2141" y="608"/>
              <a:ext cx="50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Número de</a:t>
              </a:r>
            </a:p>
          </p:txBody>
        </p:sp>
        <p:sp>
          <p:nvSpPr>
            <p:cNvPr id="37898" name="Rectangle 9"/>
            <p:cNvSpPr>
              <a:spLocks noChangeArrowheads="1"/>
            </p:cNvSpPr>
            <p:nvPr/>
          </p:nvSpPr>
          <p:spPr bwMode="auto">
            <a:xfrm>
              <a:off x="2256" y="708"/>
              <a:ext cx="27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casos</a:t>
              </a:r>
            </a:p>
          </p:txBody>
        </p:sp>
        <p:sp>
          <p:nvSpPr>
            <p:cNvPr id="37899" name="Rectangle 10"/>
            <p:cNvSpPr>
              <a:spLocks noChangeArrowheads="1"/>
            </p:cNvSpPr>
            <p:nvPr/>
          </p:nvSpPr>
          <p:spPr bwMode="auto">
            <a:xfrm>
              <a:off x="2903" y="608"/>
              <a:ext cx="50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Número de</a:t>
              </a:r>
            </a:p>
          </p:txBody>
        </p:sp>
        <p:sp>
          <p:nvSpPr>
            <p:cNvPr id="37900" name="Rectangle 11"/>
            <p:cNvSpPr>
              <a:spLocks noChangeArrowheads="1"/>
            </p:cNvSpPr>
            <p:nvPr/>
          </p:nvSpPr>
          <p:spPr bwMode="auto">
            <a:xfrm>
              <a:off x="3014" y="708"/>
              <a:ext cx="29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óbitos</a:t>
              </a:r>
            </a:p>
          </p:txBody>
        </p:sp>
        <p:sp>
          <p:nvSpPr>
            <p:cNvPr id="37901" name="Rectangle 12"/>
            <p:cNvSpPr>
              <a:spLocks noChangeArrowheads="1"/>
            </p:cNvSpPr>
            <p:nvPr/>
          </p:nvSpPr>
          <p:spPr bwMode="auto">
            <a:xfrm>
              <a:off x="3770" y="583"/>
              <a:ext cx="59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Transmissão</a:t>
              </a:r>
            </a:p>
          </p:txBody>
        </p:sp>
        <p:sp>
          <p:nvSpPr>
            <p:cNvPr id="37902" name="Rectangle 13"/>
            <p:cNvSpPr>
              <a:spLocks noChangeArrowheads="1"/>
            </p:cNvSpPr>
            <p:nvPr/>
          </p:nvSpPr>
          <p:spPr bwMode="auto">
            <a:xfrm>
              <a:off x="3834" y="684"/>
              <a:ext cx="46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autóctone</a:t>
              </a:r>
            </a:p>
          </p:txBody>
        </p:sp>
        <p:sp>
          <p:nvSpPr>
            <p:cNvPr id="37903" name="Rectangle 14"/>
            <p:cNvSpPr>
              <a:spLocks noChangeArrowheads="1"/>
            </p:cNvSpPr>
            <p:nvPr/>
          </p:nvSpPr>
          <p:spPr bwMode="auto">
            <a:xfrm>
              <a:off x="1111" y="554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04" name="Line 15"/>
            <p:cNvSpPr>
              <a:spLocks noChangeShapeType="1"/>
            </p:cNvSpPr>
            <p:nvPr/>
          </p:nvSpPr>
          <p:spPr bwMode="auto">
            <a:xfrm>
              <a:off x="1111" y="554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05" name="Line 16"/>
            <p:cNvSpPr>
              <a:spLocks noChangeShapeType="1"/>
            </p:cNvSpPr>
            <p:nvPr/>
          </p:nvSpPr>
          <p:spPr bwMode="auto">
            <a:xfrm>
              <a:off x="1111" y="55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06" name="Rectangle 17"/>
            <p:cNvSpPr>
              <a:spLocks noChangeArrowheads="1"/>
            </p:cNvSpPr>
            <p:nvPr/>
          </p:nvSpPr>
          <p:spPr bwMode="auto">
            <a:xfrm>
              <a:off x="1111" y="554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07" name="Line 18"/>
            <p:cNvSpPr>
              <a:spLocks noChangeShapeType="1"/>
            </p:cNvSpPr>
            <p:nvPr/>
          </p:nvSpPr>
          <p:spPr bwMode="auto">
            <a:xfrm>
              <a:off x="1111" y="554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08" name="Line 19"/>
            <p:cNvSpPr>
              <a:spLocks noChangeShapeType="1"/>
            </p:cNvSpPr>
            <p:nvPr/>
          </p:nvSpPr>
          <p:spPr bwMode="auto">
            <a:xfrm>
              <a:off x="1111" y="55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09" name="Rectangle 20"/>
            <p:cNvSpPr>
              <a:spLocks noChangeArrowheads="1"/>
            </p:cNvSpPr>
            <p:nvPr/>
          </p:nvSpPr>
          <p:spPr bwMode="auto">
            <a:xfrm>
              <a:off x="1116" y="554"/>
              <a:ext cx="898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10" name="Line 21"/>
            <p:cNvSpPr>
              <a:spLocks noChangeShapeType="1"/>
            </p:cNvSpPr>
            <p:nvPr/>
          </p:nvSpPr>
          <p:spPr bwMode="auto">
            <a:xfrm>
              <a:off x="1116" y="554"/>
              <a:ext cx="8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11" name="Rectangle 22"/>
            <p:cNvSpPr>
              <a:spLocks noChangeArrowheads="1"/>
            </p:cNvSpPr>
            <p:nvPr/>
          </p:nvSpPr>
          <p:spPr bwMode="auto">
            <a:xfrm>
              <a:off x="2014" y="554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12" name="Line 23"/>
            <p:cNvSpPr>
              <a:spLocks noChangeShapeType="1"/>
            </p:cNvSpPr>
            <p:nvPr/>
          </p:nvSpPr>
          <p:spPr bwMode="auto">
            <a:xfrm>
              <a:off x="2014" y="554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13" name="Line 24"/>
            <p:cNvSpPr>
              <a:spLocks noChangeShapeType="1"/>
            </p:cNvSpPr>
            <p:nvPr/>
          </p:nvSpPr>
          <p:spPr bwMode="auto">
            <a:xfrm>
              <a:off x="2014" y="55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14" name="Rectangle 25"/>
            <p:cNvSpPr>
              <a:spLocks noChangeArrowheads="1"/>
            </p:cNvSpPr>
            <p:nvPr/>
          </p:nvSpPr>
          <p:spPr bwMode="auto">
            <a:xfrm>
              <a:off x="2017" y="554"/>
              <a:ext cx="73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15" name="Line 26"/>
            <p:cNvSpPr>
              <a:spLocks noChangeShapeType="1"/>
            </p:cNvSpPr>
            <p:nvPr/>
          </p:nvSpPr>
          <p:spPr bwMode="auto">
            <a:xfrm>
              <a:off x="2017" y="554"/>
              <a:ext cx="7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16" name="Rectangle 27"/>
            <p:cNvSpPr>
              <a:spLocks noChangeArrowheads="1"/>
            </p:cNvSpPr>
            <p:nvPr/>
          </p:nvSpPr>
          <p:spPr bwMode="auto">
            <a:xfrm>
              <a:off x="2748" y="554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17" name="Line 28"/>
            <p:cNvSpPr>
              <a:spLocks noChangeShapeType="1"/>
            </p:cNvSpPr>
            <p:nvPr/>
          </p:nvSpPr>
          <p:spPr bwMode="auto">
            <a:xfrm>
              <a:off x="2748" y="554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18" name="Line 29"/>
            <p:cNvSpPr>
              <a:spLocks noChangeShapeType="1"/>
            </p:cNvSpPr>
            <p:nvPr/>
          </p:nvSpPr>
          <p:spPr bwMode="auto">
            <a:xfrm>
              <a:off x="2748" y="55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19" name="Rectangle 30"/>
            <p:cNvSpPr>
              <a:spLocks noChangeArrowheads="1"/>
            </p:cNvSpPr>
            <p:nvPr/>
          </p:nvSpPr>
          <p:spPr bwMode="auto">
            <a:xfrm>
              <a:off x="2751" y="554"/>
              <a:ext cx="786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20" name="Line 31"/>
            <p:cNvSpPr>
              <a:spLocks noChangeShapeType="1"/>
            </p:cNvSpPr>
            <p:nvPr/>
          </p:nvSpPr>
          <p:spPr bwMode="auto">
            <a:xfrm>
              <a:off x="2751" y="554"/>
              <a:ext cx="7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21" name="Rectangle 32"/>
            <p:cNvSpPr>
              <a:spLocks noChangeArrowheads="1"/>
            </p:cNvSpPr>
            <p:nvPr/>
          </p:nvSpPr>
          <p:spPr bwMode="auto">
            <a:xfrm>
              <a:off x="3537" y="554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22" name="Line 33"/>
            <p:cNvSpPr>
              <a:spLocks noChangeShapeType="1"/>
            </p:cNvSpPr>
            <p:nvPr/>
          </p:nvSpPr>
          <p:spPr bwMode="auto">
            <a:xfrm>
              <a:off x="3537" y="554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23" name="Line 34"/>
            <p:cNvSpPr>
              <a:spLocks noChangeShapeType="1"/>
            </p:cNvSpPr>
            <p:nvPr/>
          </p:nvSpPr>
          <p:spPr bwMode="auto">
            <a:xfrm>
              <a:off x="3537" y="55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24" name="Rectangle 35"/>
            <p:cNvSpPr>
              <a:spLocks noChangeArrowheads="1"/>
            </p:cNvSpPr>
            <p:nvPr/>
          </p:nvSpPr>
          <p:spPr bwMode="auto">
            <a:xfrm>
              <a:off x="3540" y="554"/>
              <a:ext cx="1016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25" name="Line 36"/>
            <p:cNvSpPr>
              <a:spLocks noChangeShapeType="1"/>
            </p:cNvSpPr>
            <p:nvPr/>
          </p:nvSpPr>
          <p:spPr bwMode="auto">
            <a:xfrm>
              <a:off x="3540" y="554"/>
              <a:ext cx="10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26" name="Rectangle 37"/>
            <p:cNvSpPr>
              <a:spLocks noChangeArrowheads="1"/>
            </p:cNvSpPr>
            <p:nvPr/>
          </p:nvSpPr>
          <p:spPr bwMode="auto">
            <a:xfrm>
              <a:off x="4556" y="554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27" name="Line 38"/>
            <p:cNvSpPr>
              <a:spLocks noChangeShapeType="1"/>
            </p:cNvSpPr>
            <p:nvPr/>
          </p:nvSpPr>
          <p:spPr bwMode="auto">
            <a:xfrm>
              <a:off x="4556" y="554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28" name="Line 39"/>
            <p:cNvSpPr>
              <a:spLocks noChangeShapeType="1"/>
            </p:cNvSpPr>
            <p:nvPr/>
          </p:nvSpPr>
          <p:spPr bwMode="auto">
            <a:xfrm>
              <a:off x="4556" y="55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29" name="Rectangle 40"/>
            <p:cNvSpPr>
              <a:spLocks noChangeArrowheads="1"/>
            </p:cNvSpPr>
            <p:nvPr/>
          </p:nvSpPr>
          <p:spPr bwMode="auto">
            <a:xfrm>
              <a:off x="4556" y="554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30" name="Line 41"/>
            <p:cNvSpPr>
              <a:spLocks noChangeShapeType="1"/>
            </p:cNvSpPr>
            <p:nvPr/>
          </p:nvSpPr>
          <p:spPr bwMode="auto">
            <a:xfrm>
              <a:off x="4556" y="554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31" name="Line 42"/>
            <p:cNvSpPr>
              <a:spLocks noChangeShapeType="1"/>
            </p:cNvSpPr>
            <p:nvPr/>
          </p:nvSpPr>
          <p:spPr bwMode="auto">
            <a:xfrm>
              <a:off x="4556" y="55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32" name="Rectangle 43"/>
            <p:cNvSpPr>
              <a:spLocks noChangeArrowheads="1"/>
            </p:cNvSpPr>
            <p:nvPr/>
          </p:nvSpPr>
          <p:spPr bwMode="auto">
            <a:xfrm>
              <a:off x="1111" y="557"/>
              <a:ext cx="5" cy="3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33" name="Line 44"/>
            <p:cNvSpPr>
              <a:spLocks noChangeShapeType="1"/>
            </p:cNvSpPr>
            <p:nvPr/>
          </p:nvSpPr>
          <p:spPr bwMode="auto">
            <a:xfrm>
              <a:off x="1111" y="557"/>
              <a:ext cx="1" cy="3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34" name="Rectangle 45"/>
            <p:cNvSpPr>
              <a:spLocks noChangeArrowheads="1"/>
            </p:cNvSpPr>
            <p:nvPr/>
          </p:nvSpPr>
          <p:spPr bwMode="auto">
            <a:xfrm>
              <a:off x="2014" y="557"/>
              <a:ext cx="3" cy="3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35" name="Line 46"/>
            <p:cNvSpPr>
              <a:spLocks noChangeShapeType="1"/>
            </p:cNvSpPr>
            <p:nvPr/>
          </p:nvSpPr>
          <p:spPr bwMode="auto">
            <a:xfrm>
              <a:off x="2014" y="557"/>
              <a:ext cx="1" cy="3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36" name="Rectangle 47"/>
            <p:cNvSpPr>
              <a:spLocks noChangeArrowheads="1"/>
            </p:cNvSpPr>
            <p:nvPr/>
          </p:nvSpPr>
          <p:spPr bwMode="auto">
            <a:xfrm>
              <a:off x="2748" y="557"/>
              <a:ext cx="3" cy="3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37" name="Line 48"/>
            <p:cNvSpPr>
              <a:spLocks noChangeShapeType="1"/>
            </p:cNvSpPr>
            <p:nvPr/>
          </p:nvSpPr>
          <p:spPr bwMode="auto">
            <a:xfrm>
              <a:off x="2748" y="557"/>
              <a:ext cx="1" cy="3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38" name="Rectangle 49"/>
            <p:cNvSpPr>
              <a:spLocks noChangeArrowheads="1"/>
            </p:cNvSpPr>
            <p:nvPr/>
          </p:nvSpPr>
          <p:spPr bwMode="auto">
            <a:xfrm>
              <a:off x="3537" y="557"/>
              <a:ext cx="3" cy="3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39" name="Line 50"/>
            <p:cNvSpPr>
              <a:spLocks noChangeShapeType="1"/>
            </p:cNvSpPr>
            <p:nvPr/>
          </p:nvSpPr>
          <p:spPr bwMode="auto">
            <a:xfrm>
              <a:off x="3537" y="557"/>
              <a:ext cx="1" cy="3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40" name="Rectangle 51"/>
            <p:cNvSpPr>
              <a:spLocks noChangeArrowheads="1"/>
            </p:cNvSpPr>
            <p:nvPr/>
          </p:nvSpPr>
          <p:spPr bwMode="auto">
            <a:xfrm>
              <a:off x="4556" y="557"/>
              <a:ext cx="3" cy="3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41" name="Line 52"/>
            <p:cNvSpPr>
              <a:spLocks noChangeShapeType="1"/>
            </p:cNvSpPr>
            <p:nvPr/>
          </p:nvSpPr>
          <p:spPr bwMode="auto">
            <a:xfrm>
              <a:off x="4556" y="557"/>
              <a:ext cx="1" cy="3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42" name="Rectangle 53"/>
            <p:cNvSpPr>
              <a:spLocks noChangeArrowheads="1"/>
            </p:cNvSpPr>
            <p:nvPr/>
          </p:nvSpPr>
          <p:spPr bwMode="auto">
            <a:xfrm>
              <a:off x="1141" y="860"/>
              <a:ext cx="59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 dirty="0"/>
                <a:t>África do Sul</a:t>
              </a:r>
            </a:p>
          </p:txBody>
        </p:sp>
        <p:sp>
          <p:nvSpPr>
            <p:cNvPr id="37943" name="Rectangle 54"/>
            <p:cNvSpPr>
              <a:spLocks noChangeArrowheads="1"/>
            </p:cNvSpPr>
            <p:nvPr/>
          </p:nvSpPr>
          <p:spPr bwMode="auto">
            <a:xfrm>
              <a:off x="2355" y="860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1</a:t>
              </a:r>
            </a:p>
          </p:txBody>
        </p:sp>
        <p:sp>
          <p:nvSpPr>
            <p:cNvPr id="37944" name="Rectangle 55"/>
            <p:cNvSpPr>
              <a:spLocks noChangeArrowheads="1"/>
            </p:cNvSpPr>
            <p:nvPr/>
          </p:nvSpPr>
          <p:spPr bwMode="auto">
            <a:xfrm>
              <a:off x="3117" y="860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1</a:t>
              </a:r>
            </a:p>
          </p:txBody>
        </p:sp>
        <p:sp>
          <p:nvSpPr>
            <p:cNvPr id="37945" name="Rectangle 56"/>
            <p:cNvSpPr>
              <a:spLocks noChangeArrowheads="1"/>
            </p:cNvSpPr>
            <p:nvPr/>
          </p:nvSpPr>
          <p:spPr bwMode="auto">
            <a:xfrm>
              <a:off x="3958" y="860"/>
              <a:ext cx="1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Não</a:t>
              </a:r>
            </a:p>
          </p:txBody>
        </p:sp>
        <p:sp>
          <p:nvSpPr>
            <p:cNvPr id="37946" name="Rectangle 57"/>
            <p:cNvSpPr>
              <a:spLocks noChangeArrowheads="1"/>
            </p:cNvSpPr>
            <p:nvPr/>
          </p:nvSpPr>
          <p:spPr bwMode="auto">
            <a:xfrm>
              <a:off x="1111" y="857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47" name="Line 58"/>
            <p:cNvSpPr>
              <a:spLocks noChangeShapeType="1"/>
            </p:cNvSpPr>
            <p:nvPr/>
          </p:nvSpPr>
          <p:spPr bwMode="auto">
            <a:xfrm>
              <a:off x="1111" y="857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48" name="Line 59"/>
            <p:cNvSpPr>
              <a:spLocks noChangeShapeType="1"/>
            </p:cNvSpPr>
            <p:nvPr/>
          </p:nvSpPr>
          <p:spPr bwMode="auto">
            <a:xfrm>
              <a:off x="1111" y="85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49" name="Rectangle 60"/>
            <p:cNvSpPr>
              <a:spLocks noChangeArrowheads="1"/>
            </p:cNvSpPr>
            <p:nvPr/>
          </p:nvSpPr>
          <p:spPr bwMode="auto">
            <a:xfrm>
              <a:off x="1116" y="857"/>
              <a:ext cx="898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50" name="Line 61"/>
            <p:cNvSpPr>
              <a:spLocks noChangeShapeType="1"/>
            </p:cNvSpPr>
            <p:nvPr/>
          </p:nvSpPr>
          <p:spPr bwMode="auto">
            <a:xfrm>
              <a:off x="1116" y="857"/>
              <a:ext cx="8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51" name="Rectangle 62"/>
            <p:cNvSpPr>
              <a:spLocks noChangeArrowheads="1"/>
            </p:cNvSpPr>
            <p:nvPr/>
          </p:nvSpPr>
          <p:spPr bwMode="auto">
            <a:xfrm>
              <a:off x="2014" y="857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52" name="Line 63"/>
            <p:cNvSpPr>
              <a:spLocks noChangeShapeType="1"/>
            </p:cNvSpPr>
            <p:nvPr/>
          </p:nvSpPr>
          <p:spPr bwMode="auto">
            <a:xfrm>
              <a:off x="2014" y="85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53" name="Line 64"/>
            <p:cNvSpPr>
              <a:spLocks noChangeShapeType="1"/>
            </p:cNvSpPr>
            <p:nvPr/>
          </p:nvSpPr>
          <p:spPr bwMode="auto">
            <a:xfrm>
              <a:off x="2014" y="85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54" name="Rectangle 65"/>
            <p:cNvSpPr>
              <a:spLocks noChangeArrowheads="1"/>
            </p:cNvSpPr>
            <p:nvPr/>
          </p:nvSpPr>
          <p:spPr bwMode="auto">
            <a:xfrm>
              <a:off x="2017" y="857"/>
              <a:ext cx="73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55" name="Line 66"/>
            <p:cNvSpPr>
              <a:spLocks noChangeShapeType="1"/>
            </p:cNvSpPr>
            <p:nvPr/>
          </p:nvSpPr>
          <p:spPr bwMode="auto">
            <a:xfrm>
              <a:off x="2017" y="857"/>
              <a:ext cx="7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56" name="Rectangle 67"/>
            <p:cNvSpPr>
              <a:spLocks noChangeArrowheads="1"/>
            </p:cNvSpPr>
            <p:nvPr/>
          </p:nvSpPr>
          <p:spPr bwMode="auto">
            <a:xfrm>
              <a:off x="2748" y="857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57" name="Line 68"/>
            <p:cNvSpPr>
              <a:spLocks noChangeShapeType="1"/>
            </p:cNvSpPr>
            <p:nvPr/>
          </p:nvSpPr>
          <p:spPr bwMode="auto">
            <a:xfrm>
              <a:off x="2748" y="85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58" name="Line 69"/>
            <p:cNvSpPr>
              <a:spLocks noChangeShapeType="1"/>
            </p:cNvSpPr>
            <p:nvPr/>
          </p:nvSpPr>
          <p:spPr bwMode="auto">
            <a:xfrm>
              <a:off x="2748" y="85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59" name="Rectangle 70"/>
            <p:cNvSpPr>
              <a:spLocks noChangeArrowheads="1"/>
            </p:cNvSpPr>
            <p:nvPr/>
          </p:nvSpPr>
          <p:spPr bwMode="auto">
            <a:xfrm>
              <a:off x="2751" y="857"/>
              <a:ext cx="786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60" name="Line 71"/>
            <p:cNvSpPr>
              <a:spLocks noChangeShapeType="1"/>
            </p:cNvSpPr>
            <p:nvPr/>
          </p:nvSpPr>
          <p:spPr bwMode="auto">
            <a:xfrm>
              <a:off x="2751" y="857"/>
              <a:ext cx="7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61" name="Rectangle 72"/>
            <p:cNvSpPr>
              <a:spLocks noChangeArrowheads="1"/>
            </p:cNvSpPr>
            <p:nvPr/>
          </p:nvSpPr>
          <p:spPr bwMode="auto">
            <a:xfrm>
              <a:off x="3537" y="857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62" name="Line 73"/>
            <p:cNvSpPr>
              <a:spLocks noChangeShapeType="1"/>
            </p:cNvSpPr>
            <p:nvPr/>
          </p:nvSpPr>
          <p:spPr bwMode="auto">
            <a:xfrm>
              <a:off x="3537" y="85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63" name="Line 74"/>
            <p:cNvSpPr>
              <a:spLocks noChangeShapeType="1"/>
            </p:cNvSpPr>
            <p:nvPr/>
          </p:nvSpPr>
          <p:spPr bwMode="auto">
            <a:xfrm>
              <a:off x="3537" y="85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64" name="Rectangle 75"/>
            <p:cNvSpPr>
              <a:spLocks noChangeArrowheads="1"/>
            </p:cNvSpPr>
            <p:nvPr/>
          </p:nvSpPr>
          <p:spPr bwMode="auto">
            <a:xfrm>
              <a:off x="3540" y="857"/>
              <a:ext cx="1016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65" name="Line 76"/>
            <p:cNvSpPr>
              <a:spLocks noChangeShapeType="1"/>
            </p:cNvSpPr>
            <p:nvPr/>
          </p:nvSpPr>
          <p:spPr bwMode="auto">
            <a:xfrm>
              <a:off x="3540" y="857"/>
              <a:ext cx="10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66" name="Rectangle 77"/>
            <p:cNvSpPr>
              <a:spLocks noChangeArrowheads="1"/>
            </p:cNvSpPr>
            <p:nvPr/>
          </p:nvSpPr>
          <p:spPr bwMode="auto">
            <a:xfrm>
              <a:off x="4556" y="857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67" name="Line 78"/>
            <p:cNvSpPr>
              <a:spLocks noChangeShapeType="1"/>
            </p:cNvSpPr>
            <p:nvPr/>
          </p:nvSpPr>
          <p:spPr bwMode="auto">
            <a:xfrm>
              <a:off x="4556" y="85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68" name="Line 79"/>
            <p:cNvSpPr>
              <a:spLocks noChangeShapeType="1"/>
            </p:cNvSpPr>
            <p:nvPr/>
          </p:nvSpPr>
          <p:spPr bwMode="auto">
            <a:xfrm>
              <a:off x="4556" y="85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69" name="Rectangle 80"/>
            <p:cNvSpPr>
              <a:spLocks noChangeArrowheads="1"/>
            </p:cNvSpPr>
            <p:nvPr/>
          </p:nvSpPr>
          <p:spPr bwMode="auto">
            <a:xfrm>
              <a:off x="1111" y="860"/>
              <a:ext cx="5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70" name="Line 81"/>
            <p:cNvSpPr>
              <a:spLocks noChangeShapeType="1"/>
            </p:cNvSpPr>
            <p:nvPr/>
          </p:nvSpPr>
          <p:spPr bwMode="auto">
            <a:xfrm>
              <a:off x="1111" y="860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71" name="Rectangle 82"/>
            <p:cNvSpPr>
              <a:spLocks noChangeArrowheads="1"/>
            </p:cNvSpPr>
            <p:nvPr/>
          </p:nvSpPr>
          <p:spPr bwMode="auto">
            <a:xfrm>
              <a:off x="2014" y="860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72" name="Line 83"/>
            <p:cNvSpPr>
              <a:spLocks noChangeShapeType="1"/>
            </p:cNvSpPr>
            <p:nvPr/>
          </p:nvSpPr>
          <p:spPr bwMode="auto">
            <a:xfrm>
              <a:off x="2014" y="860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73" name="Rectangle 84"/>
            <p:cNvSpPr>
              <a:spLocks noChangeArrowheads="1"/>
            </p:cNvSpPr>
            <p:nvPr/>
          </p:nvSpPr>
          <p:spPr bwMode="auto">
            <a:xfrm>
              <a:off x="2748" y="860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74" name="Line 85"/>
            <p:cNvSpPr>
              <a:spLocks noChangeShapeType="1"/>
            </p:cNvSpPr>
            <p:nvPr/>
          </p:nvSpPr>
          <p:spPr bwMode="auto">
            <a:xfrm>
              <a:off x="2748" y="860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75" name="Rectangle 86"/>
            <p:cNvSpPr>
              <a:spLocks noChangeArrowheads="1"/>
            </p:cNvSpPr>
            <p:nvPr/>
          </p:nvSpPr>
          <p:spPr bwMode="auto">
            <a:xfrm>
              <a:off x="3537" y="860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76" name="Line 87"/>
            <p:cNvSpPr>
              <a:spLocks noChangeShapeType="1"/>
            </p:cNvSpPr>
            <p:nvPr/>
          </p:nvSpPr>
          <p:spPr bwMode="auto">
            <a:xfrm>
              <a:off x="3537" y="860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77" name="Rectangle 88"/>
            <p:cNvSpPr>
              <a:spLocks noChangeArrowheads="1"/>
            </p:cNvSpPr>
            <p:nvPr/>
          </p:nvSpPr>
          <p:spPr bwMode="auto">
            <a:xfrm>
              <a:off x="4556" y="860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78" name="Line 89"/>
            <p:cNvSpPr>
              <a:spLocks noChangeShapeType="1"/>
            </p:cNvSpPr>
            <p:nvPr/>
          </p:nvSpPr>
          <p:spPr bwMode="auto">
            <a:xfrm>
              <a:off x="4556" y="860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79" name="Rectangle 90"/>
            <p:cNvSpPr>
              <a:spLocks noChangeArrowheads="1"/>
            </p:cNvSpPr>
            <p:nvPr/>
          </p:nvSpPr>
          <p:spPr bwMode="auto">
            <a:xfrm>
              <a:off x="1141" y="965"/>
              <a:ext cx="46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Alemanha</a:t>
              </a:r>
            </a:p>
          </p:txBody>
        </p:sp>
        <p:sp>
          <p:nvSpPr>
            <p:cNvPr id="37980" name="Rectangle 91"/>
            <p:cNvSpPr>
              <a:spLocks noChangeArrowheads="1"/>
            </p:cNvSpPr>
            <p:nvPr/>
          </p:nvSpPr>
          <p:spPr bwMode="auto">
            <a:xfrm>
              <a:off x="2355" y="965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9</a:t>
              </a:r>
            </a:p>
          </p:txBody>
        </p:sp>
        <p:sp>
          <p:nvSpPr>
            <p:cNvPr id="37981" name="Rectangle 92"/>
            <p:cNvSpPr>
              <a:spLocks noChangeArrowheads="1"/>
            </p:cNvSpPr>
            <p:nvPr/>
          </p:nvSpPr>
          <p:spPr bwMode="auto">
            <a:xfrm>
              <a:off x="3117" y="965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0</a:t>
              </a:r>
            </a:p>
          </p:txBody>
        </p:sp>
        <p:sp>
          <p:nvSpPr>
            <p:cNvPr id="37982" name="Rectangle 93"/>
            <p:cNvSpPr>
              <a:spLocks noChangeArrowheads="1"/>
            </p:cNvSpPr>
            <p:nvPr/>
          </p:nvSpPr>
          <p:spPr bwMode="auto">
            <a:xfrm>
              <a:off x="3958" y="965"/>
              <a:ext cx="1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Não</a:t>
              </a:r>
            </a:p>
          </p:txBody>
        </p:sp>
        <p:sp>
          <p:nvSpPr>
            <p:cNvPr id="37983" name="Rectangle 94"/>
            <p:cNvSpPr>
              <a:spLocks noChangeArrowheads="1"/>
            </p:cNvSpPr>
            <p:nvPr/>
          </p:nvSpPr>
          <p:spPr bwMode="auto">
            <a:xfrm>
              <a:off x="1111" y="959"/>
              <a:ext cx="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84" name="Line 95"/>
            <p:cNvSpPr>
              <a:spLocks noChangeShapeType="1"/>
            </p:cNvSpPr>
            <p:nvPr/>
          </p:nvSpPr>
          <p:spPr bwMode="auto">
            <a:xfrm>
              <a:off x="1111" y="959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85" name="Line 96"/>
            <p:cNvSpPr>
              <a:spLocks noChangeShapeType="1"/>
            </p:cNvSpPr>
            <p:nvPr/>
          </p:nvSpPr>
          <p:spPr bwMode="auto">
            <a:xfrm>
              <a:off x="1111" y="95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86" name="Rectangle 99"/>
            <p:cNvSpPr>
              <a:spLocks noChangeArrowheads="1"/>
            </p:cNvSpPr>
            <p:nvPr/>
          </p:nvSpPr>
          <p:spPr bwMode="auto">
            <a:xfrm>
              <a:off x="2014" y="959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87" name="Line 100"/>
            <p:cNvSpPr>
              <a:spLocks noChangeShapeType="1"/>
            </p:cNvSpPr>
            <p:nvPr/>
          </p:nvSpPr>
          <p:spPr bwMode="auto">
            <a:xfrm>
              <a:off x="2014" y="95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88" name="Line 101"/>
            <p:cNvSpPr>
              <a:spLocks noChangeShapeType="1"/>
            </p:cNvSpPr>
            <p:nvPr/>
          </p:nvSpPr>
          <p:spPr bwMode="auto">
            <a:xfrm>
              <a:off x="2014" y="95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89" name="Rectangle 104"/>
            <p:cNvSpPr>
              <a:spLocks noChangeArrowheads="1"/>
            </p:cNvSpPr>
            <p:nvPr/>
          </p:nvSpPr>
          <p:spPr bwMode="auto">
            <a:xfrm>
              <a:off x="2748" y="959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90" name="Line 105"/>
            <p:cNvSpPr>
              <a:spLocks noChangeShapeType="1"/>
            </p:cNvSpPr>
            <p:nvPr/>
          </p:nvSpPr>
          <p:spPr bwMode="auto">
            <a:xfrm>
              <a:off x="2748" y="95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91" name="Line 106"/>
            <p:cNvSpPr>
              <a:spLocks noChangeShapeType="1"/>
            </p:cNvSpPr>
            <p:nvPr/>
          </p:nvSpPr>
          <p:spPr bwMode="auto">
            <a:xfrm>
              <a:off x="2748" y="95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92" name="Rectangle 109"/>
            <p:cNvSpPr>
              <a:spLocks noChangeArrowheads="1"/>
            </p:cNvSpPr>
            <p:nvPr/>
          </p:nvSpPr>
          <p:spPr bwMode="auto">
            <a:xfrm>
              <a:off x="3537" y="959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93" name="Line 110"/>
            <p:cNvSpPr>
              <a:spLocks noChangeShapeType="1"/>
            </p:cNvSpPr>
            <p:nvPr/>
          </p:nvSpPr>
          <p:spPr bwMode="auto">
            <a:xfrm>
              <a:off x="3537" y="95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94" name="Line 111"/>
            <p:cNvSpPr>
              <a:spLocks noChangeShapeType="1"/>
            </p:cNvSpPr>
            <p:nvPr/>
          </p:nvSpPr>
          <p:spPr bwMode="auto">
            <a:xfrm>
              <a:off x="3537" y="95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95" name="Rectangle 114"/>
            <p:cNvSpPr>
              <a:spLocks noChangeArrowheads="1"/>
            </p:cNvSpPr>
            <p:nvPr/>
          </p:nvSpPr>
          <p:spPr bwMode="auto">
            <a:xfrm>
              <a:off x="4556" y="959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96" name="Line 115"/>
            <p:cNvSpPr>
              <a:spLocks noChangeShapeType="1"/>
            </p:cNvSpPr>
            <p:nvPr/>
          </p:nvSpPr>
          <p:spPr bwMode="auto">
            <a:xfrm>
              <a:off x="4556" y="95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97" name="Line 116"/>
            <p:cNvSpPr>
              <a:spLocks noChangeShapeType="1"/>
            </p:cNvSpPr>
            <p:nvPr/>
          </p:nvSpPr>
          <p:spPr bwMode="auto">
            <a:xfrm>
              <a:off x="4556" y="95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7998" name="Rectangle 117"/>
            <p:cNvSpPr>
              <a:spLocks noChangeArrowheads="1"/>
            </p:cNvSpPr>
            <p:nvPr/>
          </p:nvSpPr>
          <p:spPr bwMode="auto">
            <a:xfrm>
              <a:off x="1111" y="963"/>
              <a:ext cx="5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7999" name="Line 118"/>
            <p:cNvSpPr>
              <a:spLocks noChangeShapeType="1"/>
            </p:cNvSpPr>
            <p:nvPr/>
          </p:nvSpPr>
          <p:spPr bwMode="auto">
            <a:xfrm>
              <a:off x="1111" y="96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00" name="Rectangle 119"/>
            <p:cNvSpPr>
              <a:spLocks noChangeArrowheads="1"/>
            </p:cNvSpPr>
            <p:nvPr/>
          </p:nvSpPr>
          <p:spPr bwMode="auto">
            <a:xfrm>
              <a:off x="2014" y="963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01" name="Line 120"/>
            <p:cNvSpPr>
              <a:spLocks noChangeShapeType="1"/>
            </p:cNvSpPr>
            <p:nvPr/>
          </p:nvSpPr>
          <p:spPr bwMode="auto">
            <a:xfrm>
              <a:off x="2014" y="96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02" name="Rectangle 121"/>
            <p:cNvSpPr>
              <a:spLocks noChangeArrowheads="1"/>
            </p:cNvSpPr>
            <p:nvPr/>
          </p:nvSpPr>
          <p:spPr bwMode="auto">
            <a:xfrm>
              <a:off x="2748" y="963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03" name="Line 122"/>
            <p:cNvSpPr>
              <a:spLocks noChangeShapeType="1"/>
            </p:cNvSpPr>
            <p:nvPr/>
          </p:nvSpPr>
          <p:spPr bwMode="auto">
            <a:xfrm>
              <a:off x="2748" y="96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04" name="Rectangle 123"/>
            <p:cNvSpPr>
              <a:spLocks noChangeArrowheads="1"/>
            </p:cNvSpPr>
            <p:nvPr/>
          </p:nvSpPr>
          <p:spPr bwMode="auto">
            <a:xfrm>
              <a:off x="3537" y="963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05" name="Line 124"/>
            <p:cNvSpPr>
              <a:spLocks noChangeShapeType="1"/>
            </p:cNvSpPr>
            <p:nvPr/>
          </p:nvSpPr>
          <p:spPr bwMode="auto">
            <a:xfrm>
              <a:off x="3537" y="96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06" name="Rectangle 125"/>
            <p:cNvSpPr>
              <a:spLocks noChangeArrowheads="1"/>
            </p:cNvSpPr>
            <p:nvPr/>
          </p:nvSpPr>
          <p:spPr bwMode="auto">
            <a:xfrm>
              <a:off x="4556" y="963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07" name="Line 126"/>
            <p:cNvSpPr>
              <a:spLocks noChangeShapeType="1"/>
            </p:cNvSpPr>
            <p:nvPr/>
          </p:nvSpPr>
          <p:spPr bwMode="auto">
            <a:xfrm>
              <a:off x="4556" y="96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08" name="Rectangle 127"/>
            <p:cNvSpPr>
              <a:spLocks noChangeArrowheads="1"/>
            </p:cNvSpPr>
            <p:nvPr/>
          </p:nvSpPr>
          <p:spPr bwMode="auto">
            <a:xfrm>
              <a:off x="1141" y="1067"/>
              <a:ext cx="41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Austrália</a:t>
              </a:r>
            </a:p>
          </p:txBody>
        </p:sp>
        <p:sp>
          <p:nvSpPr>
            <p:cNvPr id="38009" name="Rectangle 128"/>
            <p:cNvSpPr>
              <a:spLocks noChangeArrowheads="1"/>
            </p:cNvSpPr>
            <p:nvPr/>
          </p:nvSpPr>
          <p:spPr bwMode="auto">
            <a:xfrm>
              <a:off x="2355" y="1067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6</a:t>
              </a:r>
            </a:p>
          </p:txBody>
        </p:sp>
        <p:sp>
          <p:nvSpPr>
            <p:cNvPr id="38010" name="Rectangle 129"/>
            <p:cNvSpPr>
              <a:spLocks noChangeArrowheads="1"/>
            </p:cNvSpPr>
            <p:nvPr/>
          </p:nvSpPr>
          <p:spPr bwMode="auto">
            <a:xfrm>
              <a:off x="3117" y="1067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0</a:t>
              </a:r>
            </a:p>
          </p:txBody>
        </p:sp>
        <p:sp>
          <p:nvSpPr>
            <p:cNvPr id="38011" name="Rectangle 130"/>
            <p:cNvSpPr>
              <a:spLocks noChangeArrowheads="1"/>
            </p:cNvSpPr>
            <p:nvPr/>
          </p:nvSpPr>
          <p:spPr bwMode="auto">
            <a:xfrm>
              <a:off x="3958" y="1067"/>
              <a:ext cx="1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Não</a:t>
              </a:r>
            </a:p>
          </p:txBody>
        </p:sp>
        <p:sp>
          <p:nvSpPr>
            <p:cNvPr id="38012" name="Rectangle 131"/>
            <p:cNvSpPr>
              <a:spLocks noChangeArrowheads="1"/>
            </p:cNvSpPr>
            <p:nvPr/>
          </p:nvSpPr>
          <p:spPr bwMode="auto">
            <a:xfrm>
              <a:off x="1111" y="1063"/>
              <a:ext cx="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13" name="Line 132"/>
            <p:cNvSpPr>
              <a:spLocks noChangeShapeType="1"/>
            </p:cNvSpPr>
            <p:nvPr/>
          </p:nvSpPr>
          <p:spPr bwMode="auto">
            <a:xfrm>
              <a:off x="1111" y="106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14" name="Line 133"/>
            <p:cNvSpPr>
              <a:spLocks noChangeShapeType="1"/>
            </p:cNvSpPr>
            <p:nvPr/>
          </p:nvSpPr>
          <p:spPr bwMode="auto">
            <a:xfrm>
              <a:off x="1111" y="1063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15" name="Rectangle 134"/>
            <p:cNvSpPr>
              <a:spLocks noChangeArrowheads="1"/>
            </p:cNvSpPr>
            <p:nvPr/>
          </p:nvSpPr>
          <p:spPr bwMode="auto">
            <a:xfrm>
              <a:off x="1116" y="1063"/>
              <a:ext cx="898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16" name="Rectangle 136"/>
            <p:cNvSpPr>
              <a:spLocks noChangeArrowheads="1"/>
            </p:cNvSpPr>
            <p:nvPr/>
          </p:nvSpPr>
          <p:spPr bwMode="auto">
            <a:xfrm>
              <a:off x="2014" y="1063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17" name="Line 137"/>
            <p:cNvSpPr>
              <a:spLocks noChangeShapeType="1"/>
            </p:cNvSpPr>
            <p:nvPr/>
          </p:nvSpPr>
          <p:spPr bwMode="auto">
            <a:xfrm>
              <a:off x="2014" y="1063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18" name="Line 138"/>
            <p:cNvSpPr>
              <a:spLocks noChangeShapeType="1"/>
            </p:cNvSpPr>
            <p:nvPr/>
          </p:nvSpPr>
          <p:spPr bwMode="auto">
            <a:xfrm>
              <a:off x="2014" y="1063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19" name="Rectangle 139"/>
            <p:cNvSpPr>
              <a:spLocks noChangeArrowheads="1"/>
            </p:cNvSpPr>
            <p:nvPr/>
          </p:nvSpPr>
          <p:spPr bwMode="auto">
            <a:xfrm>
              <a:off x="2017" y="1063"/>
              <a:ext cx="731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20" name="Rectangle 141"/>
            <p:cNvSpPr>
              <a:spLocks noChangeArrowheads="1"/>
            </p:cNvSpPr>
            <p:nvPr/>
          </p:nvSpPr>
          <p:spPr bwMode="auto">
            <a:xfrm>
              <a:off x="2748" y="1063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21" name="Line 142"/>
            <p:cNvSpPr>
              <a:spLocks noChangeShapeType="1"/>
            </p:cNvSpPr>
            <p:nvPr/>
          </p:nvSpPr>
          <p:spPr bwMode="auto">
            <a:xfrm>
              <a:off x="2748" y="1063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22" name="Line 143"/>
            <p:cNvSpPr>
              <a:spLocks noChangeShapeType="1"/>
            </p:cNvSpPr>
            <p:nvPr/>
          </p:nvSpPr>
          <p:spPr bwMode="auto">
            <a:xfrm>
              <a:off x="2748" y="1063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23" name="Rectangle 144"/>
            <p:cNvSpPr>
              <a:spLocks noChangeArrowheads="1"/>
            </p:cNvSpPr>
            <p:nvPr/>
          </p:nvSpPr>
          <p:spPr bwMode="auto">
            <a:xfrm>
              <a:off x="2751" y="1063"/>
              <a:ext cx="78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24" name="Rectangle 146"/>
            <p:cNvSpPr>
              <a:spLocks noChangeArrowheads="1"/>
            </p:cNvSpPr>
            <p:nvPr/>
          </p:nvSpPr>
          <p:spPr bwMode="auto">
            <a:xfrm>
              <a:off x="3537" y="1063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25" name="Line 147"/>
            <p:cNvSpPr>
              <a:spLocks noChangeShapeType="1"/>
            </p:cNvSpPr>
            <p:nvPr/>
          </p:nvSpPr>
          <p:spPr bwMode="auto">
            <a:xfrm>
              <a:off x="3537" y="1063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26" name="Line 148"/>
            <p:cNvSpPr>
              <a:spLocks noChangeShapeType="1"/>
            </p:cNvSpPr>
            <p:nvPr/>
          </p:nvSpPr>
          <p:spPr bwMode="auto">
            <a:xfrm>
              <a:off x="3537" y="1063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27" name="Rectangle 149"/>
            <p:cNvSpPr>
              <a:spLocks noChangeArrowheads="1"/>
            </p:cNvSpPr>
            <p:nvPr/>
          </p:nvSpPr>
          <p:spPr bwMode="auto">
            <a:xfrm>
              <a:off x="3540" y="1063"/>
              <a:ext cx="101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28" name="Rectangle 151"/>
            <p:cNvSpPr>
              <a:spLocks noChangeArrowheads="1"/>
            </p:cNvSpPr>
            <p:nvPr/>
          </p:nvSpPr>
          <p:spPr bwMode="auto">
            <a:xfrm>
              <a:off x="4556" y="1063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29" name="Line 152"/>
            <p:cNvSpPr>
              <a:spLocks noChangeShapeType="1"/>
            </p:cNvSpPr>
            <p:nvPr/>
          </p:nvSpPr>
          <p:spPr bwMode="auto">
            <a:xfrm>
              <a:off x="4556" y="1063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30" name="Line 153"/>
            <p:cNvSpPr>
              <a:spLocks noChangeShapeType="1"/>
            </p:cNvSpPr>
            <p:nvPr/>
          </p:nvSpPr>
          <p:spPr bwMode="auto">
            <a:xfrm>
              <a:off x="4556" y="1063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31" name="Rectangle 154"/>
            <p:cNvSpPr>
              <a:spLocks noChangeArrowheads="1"/>
            </p:cNvSpPr>
            <p:nvPr/>
          </p:nvSpPr>
          <p:spPr bwMode="auto">
            <a:xfrm>
              <a:off x="1111" y="1067"/>
              <a:ext cx="5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32" name="Line 155"/>
            <p:cNvSpPr>
              <a:spLocks noChangeShapeType="1"/>
            </p:cNvSpPr>
            <p:nvPr/>
          </p:nvSpPr>
          <p:spPr bwMode="auto">
            <a:xfrm>
              <a:off x="1111" y="1067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33" name="Rectangle 156"/>
            <p:cNvSpPr>
              <a:spLocks noChangeArrowheads="1"/>
            </p:cNvSpPr>
            <p:nvPr/>
          </p:nvSpPr>
          <p:spPr bwMode="auto">
            <a:xfrm>
              <a:off x="2014" y="1067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34" name="Line 157"/>
            <p:cNvSpPr>
              <a:spLocks noChangeShapeType="1"/>
            </p:cNvSpPr>
            <p:nvPr/>
          </p:nvSpPr>
          <p:spPr bwMode="auto">
            <a:xfrm>
              <a:off x="2014" y="1067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35" name="Rectangle 158"/>
            <p:cNvSpPr>
              <a:spLocks noChangeArrowheads="1"/>
            </p:cNvSpPr>
            <p:nvPr/>
          </p:nvSpPr>
          <p:spPr bwMode="auto">
            <a:xfrm>
              <a:off x="2748" y="1067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36" name="Line 159"/>
            <p:cNvSpPr>
              <a:spLocks noChangeShapeType="1"/>
            </p:cNvSpPr>
            <p:nvPr/>
          </p:nvSpPr>
          <p:spPr bwMode="auto">
            <a:xfrm>
              <a:off x="2748" y="1067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37" name="Rectangle 160"/>
            <p:cNvSpPr>
              <a:spLocks noChangeArrowheads="1"/>
            </p:cNvSpPr>
            <p:nvPr/>
          </p:nvSpPr>
          <p:spPr bwMode="auto">
            <a:xfrm>
              <a:off x="3537" y="1067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38" name="Line 161"/>
            <p:cNvSpPr>
              <a:spLocks noChangeShapeType="1"/>
            </p:cNvSpPr>
            <p:nvPr/>
          </p:nvSpPr>
          <p:spPr bwMode="auto">
            <a:xfrm>
              <a:off x="3537" y="1067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39" name="Rectangle 162"/>
            <p:cNvSpPr>
              <a:spLocks noChangeArrowheads="1"/>
            </p:cNvSpPr>
            <p:nvPr/>
          </p:nvSpPr>
          <p:spPr bwMode="auto">
            <a:xfrm>
              <a:off x="4556" y="1067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40" name="Line 163"/>
            <p:cNvSpPr>
              <a:spLocks noChangeShapeType="1"/>
            </p:cNvSpPr>
            <p:nvPr/>
          </p:nvSpPr>
          <p:spPr bwMode="auto">
            <a:xfrm>
              <a:off x="4556" y="1067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41" name="Rectangle 164"/>
            <p:cNvSpPr>
              <a:spLocks noChangeArrowheads="1"/>
            </p:cNvSpPr>
            <p:nvPr/>
          </p:nvSpPr>
          <p:spPr bwMode="auto">
            <a:xfrm>
              <a:off x="1141" y="1170"/>
              <a:ext cx="34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 dirty="0">
                  <a:solidFill>
                    <a:srgbClr val="C00000"/>
                  </a:solidFill>
                </a:rPr>
                <a:t>Canadá</a:t>
              </a:r>
            </a:p>
          </p:txBody>
        </p:sp>
        <p:sp>
          <p:nvSpPr>
            <p:cNvPr id="38042" name="Rectangle 165"/>
            <p:cNvSpPr>
              <a:spLocks noChangeArrowheads="1"/>
            </p:cNvSpPr>
            <p:nvPr/>
          </p:nvSpPr>
          <p:spPr bwMode="auto">
            <a:xfrm>
              <a:off x="2301" y="1170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251</a:t>
              </a:r>
            </a:p>
          </p:txBody>
        </p:sp>
        <p:sp>
          <p:nvSpPr>
            <p:cNvPr id="38043" name="Rectangle 166"/>
            <p:cNvSpPr>
              <a:spLocks noChangeArrowheads="1"/>
            </p:cNvSpPr>
            <p:nvPr/>
          </p:nvSpPr>
          <p:spPr bwMode="auto">
            <a:xfrm>
              <a:off x="3090" y="1170"/>
              <a:ext cx="10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43</a:t>
              </a:r>
            </a:p>
          </p:txBody>
        </p:sp>
        <p:sp>
          <p:nvSpPr>
            <p:cNvPr id="38044" name="Rectangle 167"/>
            <p:cNvSpPr>
              <a:spLocks noChangeArrowheads="1"/>
            </p:cNvSpPr>
            <p:nvPr/>
          </p:nvSpPr>
          <p:spPr bwMode="auto">
            <a:xfrm>
              <a:off x="3966" y="1170"/>
              <a:ext cx="17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 dirty="0">
                  <a:solidFill>
                    <a:srgbClr val="C00000"/>
                  </a:solidFill>
                </a:rPr>
                <a:t>Sim</a:t>
              </a:r>
            </a:p>
          </p:txBody>
        </p:sp>
        <p:sp>
          <p:nvSpPr>
            <p:cNvPr id="38045" name="Rectangle 168"/>
            <p:cNvSpPr>
              <a:spLocks noChangeArrowheads="1"/>
            </p:cNvSpPr>
            <p:nvPr/>
          </p:nvSpPr>
          <p:spPr bwMode="auto">
            <a:xfrm>
              <a:off x="1111" y="1165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46" name="Line 169"/>
            <p:cNvSpPr>
              <a:spLocks noChangeShapeType="1"/>
            </p:cNvSpPr>
            <p:nvPr/>
          </p:nvSpPr>
          <p:spPr bwMode="auto">
            <a:xfrm>
              <a:off x="1111" y="1165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47" name="Line 170"/>
            <p:cNvSpPr>
              <a:spLocks noChangeShapeType="1"/>
            </p:cNvSpPr>
            <p:nvPr/>
          </p:nvSpPr>
          <p:spPr bwMode="auto">
            <a:xfrm>
              <a:off x="1111" y="116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48" name="Rectangle 173"/>
            <p:cNvSpPr>
              <a:spLocks noChangeArrowheads="1"/>
            </p:cNvSpPr>
            <p:nvPr/>
          </p:nvSpPr>
          <p:spPr bwMode="auto">
            <a:xfrm>
              <a:off x="2014" y="1165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49" name="Line 174"/>
            <p:cNvSpPr>
              <a:spLocks noChangeShapeType="1"/>
            </p:cNvSpPr>
            <p:nvPr/>
          </p:nvSpPr>
          <p:spPr bwMode="auto">
            <a:xfrm>
              <a:off x="2014" y="116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50" name="Line 175"/>
            <p:cNvSpPr>
              <a:spLocks noChangeShapeType="1"/>
            </p:cNvSpPr>
            <p:nvPr/>
          </p:nvSpPr>
          <p:spPr bwMode="auto">
            <a:xfrm>
              <a:off x="2014" y="116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51" name="Rectangle 178"/>
            <p:cNvSpPr>
              <a:spLocks noChangeArrowheads="1"/>
            </p:cNvSpPr>
            <p:nvPr/>
          </p:nvSpPr>
          <p:spPr bwMode="auto">
            <a:xfrm>
              <a:off x="2748" y="1165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52" name="Line 179"/>
            <p:cNvSpPr>
              <a:spLocks noChangeShapeType="1"/>
            </p:cNvSpPr>
            <p:nvPr/>
          </p:nvSpPr>
          <p:spPr bwMode="auto">
            <a:xfrm>
              <a:off x="2748" y="116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53" name="Line 180"/>
            <p:cNvSpPr>
              <a:spLocks noChangeShapeType="1"/>
            </p:cNvSpPr>
            <p:nvPr/>
          </p:nvSpPr>
          <p:spPr bwMode="auto">
            <a:xfrm>
              <a:off x="2748" y="116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54" name="Rectangle 183"/>
            <p:cNvSpPr>
              <a:spLocks noChangeArrowheads="1"/>
            </p:cNvSpPr>
            <p:nvPr/>
          </p:nvSpPr>
          <p:spPr bwMode="auto">
            <a:xfrm>
              <a:off x="3537" y="1165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55" name="Line 184"/>
            <p:cNvSpPr>
              <a:spLocks noChangeShapeType="1"/>
            </p:cNvSpPr>
            <p:nvPr/>
          </p:nvSpPr>
          <p:spPr bwMode="auto">
            <a:xfrm>
              <a:off x="3537" y="116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56" name="Line 185"/>
            <p:cNvSpPr>
              <a:spLocks noChangeShapeType="1"/>
            </p:cNvSpPr>
            <p:nvPr/>
          </p:nvSpPr>
          <p:spPr bwMode="auto">
            <a:xfrm>
              <a:off x="3537" y="116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57" name="Rectangle 188"/>
            <p:cNvSpPr>
              <a:spLocks noChangeArrowheads="1"/>
            </p:cNvSpPr>
            <p:nvPr/>
          </p:nvSpPr>
          <p:spPr bwMode="auto">
            <a:xfrm>
              <a:off x="4556" y="1165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58" name="Line 189"/>
            <p:cNvSpPr>
              <a:spLocks noChangeShapeType="1"/>
            </p:cNvSpPr>
            <p:nvPr/>
          </p:nvSpPr>
          <p:spPr bwMode="auto">
            <a:xfrm>
              <a:off x="4556" y="116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59" name="Line 190"/>
            <p:cNvSpPr>
              <a:spLocks noChangeShapeType="1"/>
            </p:cNvSpPr>
            <p:nvPr/>
          </p:nvSpPr>
          <p:spPr bwMode="auto">
            <a:xfrm>
              <a:off x="4556" y="116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60" name="Rectangle 191"/>
            <p:cNvSpPr>
              <a:spLocks noChangeArrowheads="1"/>
            </p:cNvSpPr>
            <p:nvPr/>
          </p:nvSpPr>
          <p:spPr bwMode="auto">
            <a:xfrm>
              <a:off x="1111" y="1168"/>
              <a:ext cx="5" cy="1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61" name="Line 192"/>
            <p:cNvSpPr>
              <a:spLocks noChangeShapeType="1"/>
            </p:cNvSpPr>
            <p:nvPr/>
          </p:nvSpPr>
          <p:spPr bwMode="auto">
            <a:xfrm>
              <a:off x="1111" y="1168"/>
              <a:ext cx="1" cy="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62" name="Rectangle 193"/>
            <p:cNvSpPr>
              <a:spLocks noChangeArrowheads="1"/>
            </p:cNvSpPr>
            <p:nvPr/>
          </p:nvSpPr>
          <p:spPr bwMode="auto">
            <a:xfrm>
              <a:off x="2014" y="1168"/>
              <a:ext cx="3" cy="1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63" name="Line 194"/>
            <p:cNvSpPr>
              <a:spLocks noChangeShapeType="1"/>
            </p:cNvSpPr>
            <p:nvPr/>
          </p:nvSpPr>
          <p:spPr bwMode="auto">
            <a:xfrm>
              <a:off x="2014" y="1168"/>
              <a:ext cx="1" cy="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64" name="Rectangle 195"/>
            <p:cNvSpPr>
              <a:spLocks noChangeArrowheads="1"/>
            </p:cNvSpPr>
            <p:nvPr/>
          </p:nvSpPr>
          <p:spPr bwMode="auto">
            <a:xfrm>
              <a:off x="2748" y="1168"/>
              <a:ext cx="3" cy="1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65" name="Line 196"/>
            <p:cNvSpPr>
              <a:spLocks noChangeShapeType="1"/>
            </p:cNvSpPr>
            <p:nvPr/>
          </p:nvSpPr>
          <p:spPr bwMode="auto">
            <a:xfrm>
              <a:off x="2748" y="1168"/>
              <a:ext cx="1" cy="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66" name="Rectangle 197"/>
            <p:cNvSpPr>
              <a:spLocks noChangeArrowheads="1"/>
            </p:cNvSpPr>
            <p:nvPr/>
          </p:nvSpPr>
          <p:spPr bwMode="auto">
            <a:xfrm>
              <a:off x="3537" y="1168"/>
              <a:ext cx="3" cy="1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67" name="Line 198"/>
            <p:cNvSpPr>
              <a:spLocks noChangeShapeType="1"/>
            </p:cNvSpPr>
            <p:nvPr/>
          </p:nvSpPr>
          <p:spPr bwMode="auto">
            <a:xfrm>
              <a:off x="3537" y="1168"/>
              <a:ext cx="1" cy="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68" name="Rectangle 199"/>
            <p:cNvSpPr>
              <a:spLocks noChangeArrowheads="1"/>
            </p:cNvSpPr>
            <p:nvPr/>
          </p:nvSpPr>
          <p:spPr bwMode="auto">
            <a:xfrm>
              <a:off x="4556" y="1168"/>
              <a:ext cx="3" cy="1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69" name="Line 200"/>
            <p:cNvSpPr>
              <a:spLocks noChangeShapeType="1"/>
            </p:cNvSpPr>
            <p:nvPr/>
          </p:nvSpPr>
          <p:spPr bwMode="auto">
            <a:xfrm>
              <a:off x="4556" y="1168"/>
              <a:ext cx="1" cy="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70" name="Rectangle 201"/>
            <p:cNvSpPr>
              <a:spLocks noChangeArrowheads="1"/>
            </p:cNvSpPr>
            <p:nvPr/>
          </p:nvSpPr>
          <p:spPr bwMode="auto">
            <a:xfrm>
              <a:off x="1141" y="1273"/>
              <a:ext cx="30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 dirty="0"/>
                <a:t>China:</a:t>
              </a:r>
            </a:p>
          </p:txBody>
        </p:sp>
        <p:sp>
          <p:nvSpPr>
            <p:cNvPr id="38071" name="Rectangle 203"/>
            <p:cNvSpPr>
              <a:spLocks noChangeArrowheads="1"/>
            </p:cNvSpPr>
            <p:nvPr/>
          </p:nvSpPr>
          <p:spPr bwMode="auto">
            <a:xfrm>
              <a:off x="1339" y="1371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 </a:t>
              </a:r>
            </a:p>
          </p:txBody>
        </p:sp>
        <p:sp>
          <p:nvSpPr>
            <p:cNvPr id="38072" name="Rectangle 204"/>
            <p:cNvSpPr>
              <a:spLocks noChangeArrowheads="1"/>
            </p:cNvSpPr>
            <p:nvPr/>
          </p:nvSpPr>
          <p:spPr bwMode="auto">
            <a:xfrm>
              <a:off x="1252" y="1373"/>
              <a:ext cx="63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457200" indent="-457200"/>
              <a:r>
                <a:rPr lang="pt-BR" sz="1200" b="1" dirty="0"/>
                <a:t>1</a:t>
              </a:r>
              <a:r>
                <a:rPr lang="pt-BR" sz="1200" b="1" dirty="0">
                  <a:solidFill>
                    <a:srgbClr val="C00000"/>
                  </a:solidFill>
                </a:rPr>
                <a:t>. </a:t>
              </a:r>
              <a:r>
                <a:rPr lang="pt-BR" sz="1200" b="1" dirty="0" err="1">
                  <a:solidFill>
                    <a:srgbClr val="C00000"/>
                  </a:solidFill>
                </a:rPr>
                <a:t>Hong</a:t>
              </a:r>
              <a:r>
                <a:rPr lang="pt-BR" sz="1200" b="1" dirty="0">
                  <a:solidFill>
                    <a:srgbClr val="C00000"/>
                  </a:solidFill>
                </a:rPr>
                <a:t> Kong</a:t>
              </a:r>
            </a:p>
          </p:txBody>
        </p:sp>
        <p:sp>
          <p:nvSpPr>
            <p:cNvPr id="38073" name="Rectangle 207"/>
            <p:cNvSpPr>
              <a:spLocks noChangeArrowheads="1"/>
            </p:cNvSpPr>
            <p:nvPr/>
          </p:nvSpPr>
          <p:spPr bwMode="auto">
            <a:xfrm>
              <a:off x="1339" y="1470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 </a:t>
              </a:r>
            </a:p>
          </p:txBody>
        </p:sp>
        <p:sp>
          <p:nvSpPr>
            <p:cNvPr id="38074" name="Rectangle 208"/>
            <p:cNvSpPr>
              <a:spLocks noChangeArrowheads="1"/>
            </p:cNvSpPr>
            <p:nvPr/>
          </p:nvSpPr>
          <p:spPr bwMode="auto">
            <a:xfrm>
              <a:off x="1252" y="1471"/>
              <a:ext cx="40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457200" indent="-457200"/>
              <a:r>
                <a:rPr lang="pt-BR" sz="1200" b="1" dirty="0"/>
                <a:t>2. Macau</a:t>
              </a:r>
            </a:p>
          </p:txBody>
        </p:sp>
        <p:sp>
          <p:nvSpPr>
            <p:cNvPr id="38075" name="Rectangle 210"/>
            <p:cNvSpPr>
              <a:spLocks noChangeArrowheads="1"/>
            </p:cNvSpPr>
            <p:nvPr/>
          </p:nvSpPr>
          <p:spPr bwMode="auto">
            <a:xfrm>
              <a:off x="1339" y="1570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 </a:t>
              </a:r>
            </a:p>
          </p:txBody>
        </p:sp>
        <p:sp>
          <p:nvSpPr>
            <p:cNvPr id="38076" name="Rectangle 211"/>
            <p:cNvSpPr>
              <a:spLocks noChangeArrowheads="1"/>
            </p:cNvSpPr>
            <p:nvPr/>
          </p:nvSpPr>
          <p:spPr bwMode="auto">
            <a:xfrm>
              <a:off x="1252" y="1572"/>
              <a:ext cx="43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 dirty="0"/>
                <a:t>3. </a:t>
              </a:r>
              <a:r>
                <a:rPr lang="pt-BR" sz="1200" b="1" dirty="0">
                  <a:solidFill>
                    <a:srgbClr val="C00000"/>
                  </a:solidFill>
                </a:rPr>
                <a:t>Taiwan</a:t>
              </a:r>
            </a:p>
          </p:txBody>
        </p:sp>
        <p:sp>
          <p:nvSpPr>
            <p:cNvPr id="38078" name="Rectangle 213"/>
            <p:cNvSpPr>
              <a:spLocks noChangeArrowheads="1"/>
            </p:cNvSpPr>
            <p:nvPr/>
          </p:nvSpPr>
          <p:spPr bwMode="auto">
            <a:xfrm>
              <a:off x="2273" y="1373"/>
              <a:ext cx="21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1755</a:t>
              </a:r>
            </a:p>
          </p:txBody>
        </p:sp>
        <p:sp>
          <p:nvSpPr>
            <p:cNvPr id="38079" name="Rectangle 214"/>
            <p:cNvSpPr>
              <a:spLocks noChangeArrowheads="1"/>
            </p:cNvSpPr>
            <p:nvPr/>
          </p:nvSpPr>
          <p:spPr bwMode="auto">
            <a:xfrm>
              <a:off x="2355" y="1471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1</a:t>
              </a:r>
            </a:p>
          </p:txBody>
        </p:sp>
        <p:sp>
          <p:nvSpPr>
            <p:cNvPr id="38080" name="Rectangle 215"/>
            <p:cNvSpPr>
              <a:spLocks noChangeArrowheads="1"/>
            </p:cNvSpPr>
            <p:nvPr/>
          </p:nvSpPr>
          <p:spPr bwMode="auto">
            <a:xfrm>
              <a:off x="2301" y="1572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346</a:t>
              </a:r>
            </a:p>
          </p:txBody>
        </p:sp>
        <p:sp>
          <p:nvSpPr>
            <p:cNvPr id="38081" name="Rectangle 216"/>
            <p:cNvSpPr>
              <a:spLocks noChangeArrowheads="1"/>
            </p:cNvSpPr>
            <p:nvPr/>
          </p:nvSpPr>
          <p:spPr bwMode="auto">
            <a:xfrm>
              <a:off x="2273" y="1671"/>
              <a:ext cx="21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5327</a:t>
              </a:r>
            </a:p>
          </p:txBody>
        </p:sp>
        <p:sp>
          <p:nvSpPr>
            <p:cNvPr id="38082" name="Rectangle 217"/>
            <p:cNvSpPr>
              <a:spLocks noChangeArrowheads="1"/>
            </p:cNvSpPr>
            <p:nvPr/>
          </p:nvSpPr>
          <p:spPr bwMode="auto">
            <a:xfrm>
              <a:off x="3062" y="1373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299</a:t>
              </a:r>
            </a:p>
          </p:txBody>
        </p:sp>
        <p:sp>
          <p:nvSpPr>
            <p:cNvPr id="38083" name="Rectangle 218"/>
            <p:cNvSpPr>
              <a:spLocks noChangeArrowheads="1"/>
            </p:cNvSpPr>
            <p:nvPr/>
          </p:nvSpPr>
          <p:spPr bwMode="auto">
            <a:xfrm>
              <a:off x="3117" y="1471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0</a:t>
              </a:r>
            </a:p>
          </p:txBody>
        </p:sp>
        <p:sp>
          <p:nvSpPr>
            <p:cNvPr id="38084" name="Rectangle 219"/>
            <p:cNvSpPr>
              <a:spLocks noChangeArrowheads="1"/>
            </p:cNvSpPr>
            <p:nvPr/>
          </p:nvSpPr>
          <p:spPr bwMode="auto">
            <a:xfrm>
              <a:off x="3090" y="1572"/>
              <a:ext cx="10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37</a:t>
              </a:r>
            </a:p>
          </p:txBody>
        </p:sp>
        <p:sp>
          <p:nvSpPr>
            <p:cNvPr id="38085" name="Rectangle 220"/>
            <p:cNvSpPr>
              <a:spLocks noChangeArrowheads="1"/>
            </p:cNvSpPr>
            <p:nvPr/>
          </p:nvSpPr>
          <p:spPr bwMode="auto">
            <a:xfrm>
              <a:off x="3062" y="1671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349</a:t>
              </a:r>
            </a:p>
          </p:txBody>
        </p:sp>
        <p:sp>
          <p:nvSpPr>
            <p:cNvPr id="38086" name="Rectangle 221"/>
            <p:cNvSpPr>
              <a:spLocks noChangeArrowheads="1"/>
            </p:cNvSpPr>
            <p:nvPr/>
          </p:nvSpPr>
          <p:spPr bwMode="auto">
            <a:xfrm>
              <a:off x="3966" y="1373"/>
              <a:ext cx="17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>
                  <a:solidFill>
                    <a:srgbClr val="C00000"/>
                  </a:solidFill>
                </a:rPr>
                <a:t>Sim</a:t>
              </a:r>
            </a:p>
          </p:txBody>
        </p:sp>
        <p:sp>
          <p:nvSpPr>
            <p:cNvPr id="38087" name="Rectangle 222"/>
            <p:cNvSpPr>
              <a:spLocks noChangeArrowheads="1"/>
            </p:cNvSpPr>
            <p:nvPr/>
          </p:nvSpPr>
          <p:spPr bwMode="auto">
            <a:xfrm>
              <a:off x="3958" y="1471"/>
              <a:ext cx="1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Não</a:t>
              </a:r>
            </a:p>
          </p:txBody>
        </p:sp>
        <p:sp>
          <p:nvSpPr>
            <p:cNvPr id="38088" name="Rectangle 223"/>
            <p:cNvSpPr>
              <a:spLocks noChangeArrowheads="1"/>
            </p:cNvSpPr>
            <p:nvPr/>
          </p:nvSpPr>
          <p:spPr bwMode="auto">
            <a:xfrm>
              <a:off x="3966" y="1572"/>
              <a:ext cx="17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 dirty="0">
                  <a:solidFill>
                    <a:srgbClr val="C00000"/>
                  </a:solidFill>
                </a:rPr>
                <a:t>Sim</a:t>
              </a:r>
            </a:p>
          </p:txBody>
        </p:sp>
        <p:sp>
          <p:nvSpPr>
            <p:cNvPr id="38089" name="Rectangle 224"/>
            <p:cNvSpPr>
              <a:spLocks noChangeArrowheads="1"/>
            </p:cNvSpPr>
            <p:nvPr/>
          </p:nvSpPr>
          <p:spPr bwMode="auto">
            <a:xfrm>
              <a:off x="3966" y="1671"/>
              <a:ext cx="17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 dirty="0">
                  <a:solidFill>
                    <a:srgbClr val="C00000"/>
                  </a:solidFill>
                </a:rPr>
                <a:t>Sim</a:t>
              </a:r>
            </a:p>
          </p:txBody>
        </p:sp>
        <p:sp>
          <p:nvSpPr>
            <p:cNvPr id="38090" name="Rectangle 225"/>
            <p:cNvSpPr>
              <a:spLocks noChangeArrowheads="1"/>
            </p:cNvSpPr>
            <p:nvPr/>
          </p:nvSpPr>
          <p:spPr bwMode="auto">
            <a:xfrm>
              <a:off x="1111" y="1270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91" name="Line 226"/>
            <p:cNvSpPr>
              <a:spLocks noChangeShapeType="1"/>
            </p:cNvSpPr>
            <p:nvPr/>
          </p:nvSpPr>
          <p:spPr bwMode="auto">
            <a:xfrm>
              <a:off x="1111" y="1270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92" name="Line 227"/>
            <p:cNvSpPr>
              <a:spLocks noChangeShapeType="1"/>
            </p:cNvSpPr>
            <p:nvPr/>
          </p:nvSpPr>
          <p:spPr bwMode="auto">
            <a:xfrm>
              <a:off x="1111" y="127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93" name="Rectangle 228"/>
            <p:cNvSpPr>
              <a:spLocks noChangeArrowheads="1"/>
            </p:cNvSpPr>
            <p:nvPr/>
          </p:nvSpPr>
          <p:spPr bwMode="auto">
            <a:xfrm>
              <a:off x="1116" y="1270"/>
              <a:ext cx="898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94" name="Rectangle 230"/>
            <p:cNvSpPr>
              <a:spLocks noChangeArrowheads="1"/>
            </p:cNvSpPr>
            <p:nvPr/>
          </p:nvSpPr>
          <p:spPr bwMode="auto">
            <a:xfrm>
              <a:off x="2014" y="1270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95" name="Line 231"/>
            <p:cNvSpPr>
              <a:spLocks noChangeShapeType="1"/>
            </p:cNvSpPr>
            <p:nvPr/>
          </p:nvSpPr>
          <p:spPr bwMode="auto">
            <a:xfrm>
              <a:off x="2014" y="1270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96" name="Line 232"/>
            <p:cNvSpPr>
              <a:spLocks noChangeShapeType="1"/>
            </p:cNvSpPr>
            <p:nvPr/>
          </p:nvSpPr>
          <p:spPr bwMode="auto">
            <a:xfrm>
              <a:off x="2014" y="127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097" name="Rectangle 233"/>
            <p:cNvSpPr>
              <a:spLocks noChangeArrowheads="1"/>
            </p:cNvSpPr>
            <p:nvPr/>
          </p:nvSpPr>
          <p:spPr bwMode="auto">
            <a:xfrm>
              <a:off x="2017" y="1270"/>
              <a:ext cx="73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98" name="Rectangle 235"/>
            <p:cNvSpPr>
              <a:spLocks noChangeArrowheads="1"/>
            </p:cNvSpPr>
            <p:nvPr/>
          </p:nvSpPr>
          <p:spPr bwMode="auto">
            <a:xfrm>
              <a:off x="2748" y="1270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099" name="Line 236"/>
            <p:cNvSpPr>
              <a:spLocks noChangeShapeType="1"/>
            </p:cNvSpPr>
            <p:nvPr/>
          </p:nvSpPr>
          <p:spPr bwMode="auto">
            <a:xfrm>
              <a:off x="2748" y="1270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00" name="Line 237"/>
            <p:cNvSpPr>
              <a:spLocks noChangeShapeType="1"/>
            </p:cNvSpPr>
            <p:nvPr/>
          </p:nvSpPr>
          <p:spPr bwMode="auto">
            <a:xfrm>
              <a:off x="2748" y="127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01" name="Rectangle 238"/>
            <p:cNvSpPr>
              <a:spLocks noChangeArrowheads="1"/>
            </p:cNvSpPr>
            <p:nvPr/>
          </p:nvSpPr>
          <p:spPr bwMode="auto">
            <a:xfrm>
              <a:off x="2751" y="1270"/>
              <a:ext cx="786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02" name="Rectangle 240"/>
            <p:cNvSpPr>
              <a:spLocks noChangeArrowheads="1"/>
            </p:cNvSpPr>
            <p:nvPr/>
          </p:nvSpPr>
          <p:spPr bwMode="auto">
            <a:xfrm>
              <a:off x="3537" y="1270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03" name="Line 241"/>
            <p:cNvSpPr>
              <a:spLocks noChangeShapeType="1"/>
            </p:cNvSpPr>
            <p:nvPr/>
          </p:nvSpPr>
          <p:spPr bwMode="auto">
            <a:xfrm>
              <a:off x="3537" y="1270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04" name="Line 242"/>
            <p:cNvSpPr>
              <a:spLocks noChangeShapeType="1"/>
            </p:cNvSpPr>
            <p:nvPr/>
          </p:nvSpPr>
          <p:spPr bwMode="auto">
            <a:xfrm>
              <a:off x="3537" y="127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05" name="Rectangle 243"/>
            <p:cNvSpPr>
              <a:spLocks noChangeArrowheads="1"/>
            </p:cNvSpPr>
            <p:nvPr/>
          </p:nvSpPr>
          <p:spPr bwMode="auto">
            <a:xfrm>
              <a:off x="3540" y="1270"/>
              <a:ext cx="1016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06" name="Rectangle 245"/>
            <p:cNvSpPr>
              <a:spLocks noChangeArrowheads="1"/>
            </p:cNvSpPr>
            <p:nvPr/>
          </p:nvSpPr>
          <p:spPr bwMode="auto">
            <a:xfrm>
              <a:off x="4556" y="1270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07" name="Line 246"/>
            <p:cNvSpPr>
              <a:spLocks noChangeShapeType="1"/>
            </p:cNvSpPr>
            <p:nvPr/>
          </p:nvSpPr>
          <p:spPr bwMode="auto">
            <a:xfrm>
              <a:off x="4556" y="1270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08" name="Line 247"/>
            <p:cNvSpPr>
              <a:spLocks noChangeShapeType="1"/>
            </p:cNvSpPr>
            <p:nvPr/>
          </p:nvSpPr>
          <p:spPr bwMode="auto">
            <a:xfrm>
              <a:off x="4556" y="127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09" name="Rectangle 248"/>
            <p:cNvSpPr>
              <a:spLocks noChangeArrowheads="1"/>
            </p:cNvSpPr>
            <p:nvPr/>
          </p:nvSpPr>
          <p:spPr bwMode="auto">
            <a:xfrm>
              <a:off x="1111" y="1273"/>
              <a:ext cx="5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10" name="Line 249"/>
            <p:cNvSpPr>
              <a:spLocks noChangeShapeType="1"/>
            </p:cNvSpPr>
            <p:nvPr/>
          </p:nvSpPr>
          <p:spPr bwMode="auto">
            <a:xfrm>
              <a:off x="1111" y="1273"/>
              <a:ext cx="1" cy="4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11" name="Rectangle 250"/>
            <p:cNvSpPr>
              <a:spLocks noChangeArrowheads="1"/>
            </p:cNvSpPr>
            <p:nvPr/>
          </p:nvSpPr>
          <p:spPr bwMode="auto">
            <a:xfrm>
              <a:off x="2014" y="1273"/>
              <a:ext cx="3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12" name="Line 251"/>
            <p:cNvSpPr>
              <a:spLocks noChangeShapeType="1"/>
            </p:cNvSpPr>
            <p:nvPr/>
          </p:nvSpPr>
          <p:spPr bwMode="auto">
            <a:xfrm>
              <a:off x="2014" y="1273"/>
              <a:ext cx="1" cy="4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13" name="Rectangle 252"/>
            <p:cNvSpPr>
              <a:spLocks noChangeArrowheads="1"/>
            </p:cNvSpPr>
            <p:nvPr/>
          </p:nvSpPr>
          <p:spPr bwMode="auto">
            <a:xfrm>
              <a:off x="2748" y="1273"/>
              <a:ext cx="3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14" name="Line 253"/>
            <p:cNvSpPr>
              <a:spLocks noChangeShapeType="1"/>
            </p:cNvSpPr>
            <p:nvPr/>
          </p:nvSpPr>
          <p:spPr bwMode="auto">
            <a:xfrm>
              <a:off x="2748" y="1273"/>
              <a:ext cx="1" cy="4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15" name="Rectangle 254"/>
            <p:cNvSpPr>
              <a:spLocks noChangeArrowheads="1"/>
            </p:cNvSpPr>
            <p:nvPr/>
          </p:nvSpPr>
          <p:spPr bwMode="auto">
            <a:xfrm>
              <a:off x="3537" y="1273"/>
              <a:ext cx="3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16" name="Line 255"/>
            <p:cNvSpPr>
              <a:spLocks noChangeShapeType="1"/>
            </p:cNvSpPr>
            <p:nvPr/>
          </p:nvSpPr>
          <p:spPr bwMode="auto">
            <a:xfrm>
              <a:off x="3537" y="1273"/>
              <a:ext cx="1" cy="4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17" name="Rectangle 256"/>
            <p:cNvSpPr>
              <a:spLocks noChangeArrowheads="1"/>
            </p:cNvSpPr>
            <p:nvPr/>
          </p:nvSpPr>
          <p:spPr bwMode="auto">
            <a:xfrm>
              <a:off x="4556" y="1273"/>
              <a:ext cx="3" cy="4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18" name="Line 257"/>
            <p:cNvSpPr>
              <a:spLocks noChangeShapeType="1"/>
            </p:cNvSpPr>
            <p:nvPr/>
          </p:nvSpPr>
          <p:spPr bwMode="auto">
            <a:xfrm>
              <a:off x="4556" y="1273"/>
              <a:ext cx="1" cy="4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19" name="Rectangle 258"/>
            <p:cNvSpPr>
              <a:spLocks noChangeArrowheads="1"/>
            </p:cNvSpPr>
            <p:nvPr/>
          </p:nvSpPr>
          <p:spPr bwMode="auto">
            <a:xfrm>
              <a:off x="1156" y="1797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 dirty="0">
                  <a:solidFill>
                    <a:srgbClr val="C00000"/>
                  </a:solidFill>
                </a:rPr>
                <a:t>Cingapura</a:t>
              </a:r>
            </a:p>
          </p:txBody>
        </p:sp>
        <p:sp>
          <p:nvSpPr>
            <p:cNvPr id="38120" name="Rectangle 259"/>
            <p:cNvSpPr>
              <a:spLocks noChangeArrowheads="1"/>
            </p:cNvSpPr>
            <p:nvPr/>
          </p:nvSpPr>
          <p:spPr bwMode="auto">
            <a:xfrm>
              <a:off x="2301" y="1775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238</a:t>
              </a:r>
            </a:p>
          </p:txBody>
        </p:sp>
        <p:sp>
          <p:nvSpPr>
            <p:cNvPr id="38121" name="Rectangle 260"/>
            <p:cNvSpPr>
              <a:spLocks noChangeArrowheads="1"/>
            </p:cNvSpPr>
            <p:nvPr/>
          </p:nvSpPr>
          <p:spPr bwMode="auto">
            <a:xfrm>
              <a:off x="3090" y="1775"/>
              <a:ext cx="10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33</a:t>
              </a:r>
            </a:p>
          </p:txBody>
        </p:sp>
        <p:sp>
          <p:nvSpPr>
            <p:cNvPr id="38122" name="Rectangle 261"/>
            <p:cNvSpPr>
              <a:spLocks noChangeArrowheads="1"/>
            </p:cNvSpPr>
            <p:nvPr/>
          </p:nvSpPr>
          <p:spPr bwMode="auto">
            <a:xfrm>
              <a:off x="3966" y="1775"/>
              <a:ext cx="17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 dirty="0">
                  <a:solidFill>
                    <a:srgbClr val="C00000"/>
                  </a:solidFill>
                </a:rPr>
                <a:t>Sim</a:t>
              </a:r>
            </a:p>
          </p:txBody>
        </p:sp>
        <p:sp>
          <p:nvSpPr>
            <p:cNvPr id="38123" name="Rectangle 262"/>
            <p:cNvSpPr>
              <a:spLocks noChangeArrowheads="1"/>
            </p:cNvSpPr>
            <p:nvPr/>
          </p:nvSpPr>
          <p:spPr bwMode="auto">
            <a:xfrm>
              <a:off x="1247" y="1752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24" name="Line 263"/>
            <p:cNvSpPr>
              <a:spLocks noChangeShapeType="1"/>
            </p:cNvSpPr>
            <p:nvPr/>
          </p:nvSpPr>
          <p:spPr bwMode="auto">
            <a:xfrm>
              <a:off x="1228" y="1770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25" name="Line 264"/>
            <p:cNvSpPr>
              <a:spLocks noChangeShapeType="1"/>
            </p:cNvSpPr>
            <p:nvPr/>
          </p:nvSpPr>
          <p:spPr bwMode="auto">
            <a:xfrm>
              <a:off x="1228" y="177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26" name="Rectangle 267"/>
            <p:cNvSpPr>
              <a:spLocks noChangeArrowheads="1"/>
            </p:cNvSpPr>
            <p:nvPr/>
          </p:nvSpPr>
          <p:spPr bwMode="auto">
            <a:xfrm>
              <a:off x="2014" y="1770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27" name="Line 268"/>
            <p:cNvSpPr>
              <a:spLocks noChangeShapeType="1"/>
            </p:cNvSpPr>
            <p:nvPr/>
          </p:nvSpPr>
          <p:spPr bwMode="auto">
            <a:xfrm>
              <a:off x="2014" y="1770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28" name="Line 269"/>
            <p:cNvSpPr>
              <a:spLocks noChangeShapeType="1"/>
            </p:cNvSpPr>
            <p:nvPr/>
          </p:nvSpPr>
          <p:spPr bwMode="auto">
            <a:xfrm>
              <a:off x="2014" y="177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29" name="Rectangle 272"/>
            <p:cNvSpPr>
              <a:spLocks noChangeArrowheads="1"/>
            </p:cNvSpPr>
            <p:nvPr/>
          </p:nvSpPr>
          <p:spPr bwMode="auto">
            <a:xfrm>
              <a:off x="2748" y="1770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30" name="Line 273"/>
            <p:cNvSpPr>
              <a:spLocks noChangeShapeType="1"/>
            </p:cNvSpPr>
            <p:nvPr/>
          </p:nvSpPr>
          <p:spPr bwMode="auto">
            <a:xfrm>
              <a:off x="2748" y="1770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31" name="Line 274"/>
            <p:cNvSpPr>
              <a:spLocks noChangeShapeType="1"/>
            </p:cNvSpPr>
            <p:nvPr/>
          </p:nvSpPr>
          <p:spPr bwMode="auto">
            <a:xfrm>
              <a:off x="2748" y="177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32" name="Rectangle 277"/>
            <p:cNvSpPr>
              <a:spLocks noChangeArrowheads="1"/>
            </p:cNvSpPr>
            <p:nvPr/>
          </p:nvSpPr>
          <p:spPr bwMode="auto">
            <a:xfrm>
              <a:off x="3537" y="1770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33" name="Line 278"/>
            <p:cNvSpPr>
              <a:spLocks noChangeShapeType="1"/>
            </p:cNvSpPr>
            <p:nvPr/>
          </p:nvSpPr>
          <p:spPr bwMode="auto">
            <a:xfrm>
              <a:off x="3537" y="1770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34" name="Line 279"/>
            <p:cNvSpPr>
              <a:spLocks noChangeShapeType="1"/>
            </p:cNvSpPr>
            <p:nvPr/>
          </p:nvSpPr>
          <p:spPr bwMode="auto">
            <a:xfrm>
              <a:off x="3537" y="177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35" name="Rectangle 282"/>
            <p:cNvSpPr>
              <a:spLocks noChangeArrowheads="1"/>
            </p:cNvSpPr>
            <p:nvPr/>
          </p:nvSpPr>
          <p:spPr bwMode="auto">
            <a:xfrm>
              <a:off x="4556" y="1770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36" name="Line 283"/>
            <p:cNvSpPr>
              <a:spLocks noChangeShapeType="1"/>
            </p:cNvSpPr>
            <p:nvPr/>
          </p:nvSpPr>
          <p:spPr bwMode="auto">
            <a:xfrm>
              <a:off x="4556" y="1770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37" name="Line 284"/>
            <p:cNvSpPr>
              <a:spLocks noChangeShapeType="1"/>
            </p:cNvSpPr>
            <p:nvPr/>
          </p:nvSpPr>
          <p:spPr bwMode="auto">
            <a:xfrm>
              <a:off x="4556" y="177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38" name="Rectangle 285"/>
            <p:cNvSpPr>
              <a:spLocks noChangeArrowheads="1"/>
            </p:cNvSpPr>
            <p:nvPr/>
          </p:nvSpPr>
          <p:spPr bwMode="auto">
            <a:xfrm>
              <a:off x="1111" y="1773"/>
              <a:ext cx="5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39" name="Line 286"/>
            <p:cNvSpPr>
              <a:spLocks noChangeShapeType="1"/>
            </p:cNvSpPr>
            <p:nvPr/>
          </p:nvSpPr>
          <p:spPr bwMode="auto">
            <a:xfrm>
              <a:off x="1111" y="177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40" name="Rectangle 287"/>
            <p:cNvSpPr>
              <a:spLocks noChangeArrowheads="1"/>
            </p:cNvSpPr>
            <p:nvPr/>
          </p:nvSpPr>
          <p:spPr bwMode="auto">
            <a:xfrm>
              <a:off x="2014" y="1773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41" name="Line 288"/>
            <p:cNvSpPr>
              <a:spLocks noChangeShapeType="1"/>
            </p:cNvSpPr>
            <p:nvPr/>
          </p:nvSpPr>
          <p:spPr bwMode="auto">
            <a:xfrm>
              <a:off x="2014" y="177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42" name="Rectangle 289"/>
            <p:cNvSpPr>
              <a:spLocks noChangeArrowheads="1"/>
            </p:cNvSpPr>
            <p:nvPr/>
          </p:nvSpPr>
          <p:spPr bwMode="auto">
            <a:xfrm>
              <a:off x="2748" y="1773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43" name="Line 290"/>
            <p:cNvSpPr>
              <a:spLocks noChangeShapeType="1"/>
            </p:cNvSpPr>
            <p:nvPr/>
          </p:nvSpPr>
          <p:spPr bwMode="auto">
            <a:xfrm>
              <a:off x="2748" y="177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44" name="Rectangle 291"/>
            <p:cNvSpPr>
              <a:spLocks noChangeArrowheads="1"/>
            </p:cNvSpPr>
            <p:nvPr/>
          </p:nvSpPr>
          <p:spPr bwMode="auto">
            <a:xfrm>
              <a:off x="3537" y="1773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45" name="Line 292"/>
            <p:cNvSpPr>
              <a:spLocks noChangeShapeType="1"/>
            </p:cNvSpPr>
            <p:nvPr/>
          </p:nvSpPr>
          <p:spPr bwMode="auto">
            <a:xfrm>
              <a:off x="3537" y="177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46" name="Rectangle 293"/>
            <p:cNvSpPr>
              <a:spLocks noChangeArrowheads="1"/>
            </p:cNvSpPr>
            <p:nvPr/>
          </p:nvSpPr>
          <p:spPr bwMode="auto">
            <a:xfrm>
              <a:off x="4556" y="1773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47" name="Line 294"/>
            <p:cNvSpPr>
              <a:spLocks noChangeShapeType="1"/>
            </p:cNvSpPr>
            <p:nvPr/>
          </p:nvSpPr>
          <p:spPr bwMode="auto">
            <a:xfrm>
              <a:off x="4556" y="177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48" name="Rectangle 295"/>
            <p:cNvSpPr>
              <a:spLocks noChangeArrowheads="1"/>
            </p:cNvSpPr>
            <p:nvPr/>
          </p:nvSpPr>
          <p:spPr bwMode="auto">
            <a:xfrm>
              <a:off x="1141" y="1876"/>
              <a:ext cx="62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 dirty="0"/>
                <a:t>Coréia do Sul</a:t>
              </a:r>
            </a:p>
          </p:txBody>
        </p:sp>
        <p:sp>
          <p:nvSpPr>
            <p:cNvPr id="38149" name="Rectangle 296"/>
            <p:cNvSpPr>
              <a:spLocks noChangeArrowheads="1"/>
            </p:cNvSpPr>
            <p:nvPr/>
          </p:nvSpPr>
          <p:spPr bwMode="auto">
            <a:xfrm>
              <a:off x="2355" y="1876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3</a:t>
              </a:r>
            </a:p>
          </p:txBody>
        </p:sp>
        <p:sp>
          <p:nvSpPr>
            <p:cNvPr id="38150" name="Rectangle 297"/>
            <p:cNvSpPr>
              <a:spLocks noChangeArrowheads="1"/>
            </p:cNvSpPr>
            <p:nvPr/>
          </p:nvSpPr>
          <p:spPr bwMode="auto">
            <a:xfrm>
              <a:off x="3117" y="1876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0</a:t>
              </a:r>
            </a:p>
          </p:txBody>
        </p:sp>
        <p:sp>
          <p:nvSpPr>
            <p:cNvPr id="38151" name="Rectangle 298"/>
            <p:cNvSpPr>
              <a:spLocks noChangeArrowheads="1"/>
            </p:cNvSpPr>
            <p:nvPr/>
          </p:nvSpPr>
          <p:spPr bwMode="auto">
            <a:xfrm>
              <a:off x="3958" y="1876"/>
              <a:ext cx="1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 dirty="0"/>
                <a:t>Não</a:t>
              </a:r>
            </a:p>
          </p:txBody>
        </p:sp>
        <p:sp>
          <p:nvSpPr>
            <p:cNvPr id="38152" name="Rectangle 299"/>
            <p:cNvSpPr>
              <a:spLocks noChangeArrowheads="1"/>
            </p:cNvSpPr>
            <p:nvPr/>
          </p:nvSpPr>
          <p:spPr bwMode="auto">
            <a:xfrm>
              <a:off x="1111" y="1873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53" name="Line 300"/>
            <p:cNvSpPr>
              <a:spLocks noChangeShapeType="1"/>
            </p:cNvSpPr>
            <p:nvPr/>
          </p:nvSpPr>
          <p:spPr bwMode="auto">
            <a:xfrm>
              <a:off x="1111" y="187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54" name="Line 301"/>
            <p:cNvSpPr>
              <a:spLocks noChangeShapeType="1"/>
            </p:cNvSpPr>
            <p:nvPr/>
          </p:nvSpPr>
          <p:spPr bwMode="auto">
            <a:xfrm>
              <a:off x="1111" y="187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55" name="Rectangle 304"/>
            <p:cNvSpPr>
              <a:spLocks noChangeArrowheads="1"/>
            </p:cNvSpPr>
            <p:nvPr/>
          </p:nvSpPr>
          <p:spPr bwMode="auto">
            <a:xfrm>
              <a:off x="2014" y="1873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56" name="Line 305"/>
            <p:cNvSpPr>
              <a:spLocks noChangeShapeType="1"/>
            </p:cNvSpPr>
            <p:nvPr/>
          </p:nvSpPr>
          <p:spPr bwMode="auto">
            <a:xfrm>
              <a:off x="2014" y="1873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57" name="Line 306"/>
            <p:cNvSpPr>
              <a:spLocks noChangeShapeType="1"/>
            </p:cNvSpPr>
            <p:nvPr/>
          </p:nvSpPr>
          <p:spPr bwMode="auto">
            <a:xfrm>
              <a:off x="2014" y="187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58" name="Rectangle 309"/>
            <p:cNvSpPr>
              <a:spLocks noChangeArrowheads="1"/>
            </p:cNvSpPr>
            <p:nvPr/>
          </p:nvSpPr>
          <p:spPr bwMode="auto">
            <a:xfrm>
              <a:off x="2748" y="1873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59" name="Line 310"/>
            <p:cNvSpPr>
              <a:spLocks noChangeShapeType="1"/>
            </p:cNvSpPr>
            <p:nvPr/>
          </p:nvSpPr>
          <p:spPr bwMode="auto">
            <a:xfrm>
              <a:off x="2748" y="1873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60" name="Line 311"/>
            <p:cNvSpPr>
              <a:spLocks noChangeShapeType="1"/>
            </p:cNvSpPr>
            <p:nvPr/>
          </p:nvSpPr>
          <p:spPr bwMode="auto">
            <a:xfrm>
              <a:off x="2748" y="187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61" name="Rectangle 314"/>
            <p:cNvSpPr>
              <a:spLocks noChangeArrowheads="1"/>
            </p:cNvSpPr>
            <p:nvPr/>
          </p:nvSpPr>
          <p:spPr bwMode="auto">
            <a:xfrm>
              <a:off x="3537" y="1873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62" name="Line 315"/>
            <p:cNvSpPr>
              <a:spLocks noChangeShapeType="1"/>
            </p:cNvSpPr>
            <p:nvPr/>
          </p:nvSpPr>
          <p:spPr bwMode="auto">
            <a:xfrm>
              <a:off x="3537" y="1873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63" name="Line 316"/>
            <p:cNvSpPr>
              <a:spLocks noChangeShapeType="1"/>
            </p:cNvSpPr>
            <p:nvPr/>
          </p:nvSpPr>
          <p:spPr bwMode="auto">
            <a:xfrm>
              <a:off x="3537" y="187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64" name="Rectangle 319"/>
            <p:cNvSpPr>
              <a:spLocks noChangeArrowheads="1"/>
            </p:cNvSpPr>
            <p:nvPr/>
          </p:nvSpPr>
          <p:spPr bwMode="auto">
            <a:xfrm>
              <a:off x="4556" y="1873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65" name="Line 320"/>
            <p:cNvSpPr>
              <a:spLocks noChangeShapeType="1"/>
            </p:cNvSpPr>
            <p:nvPr/>
          </p:nvSpPr>
          <p:spPr bwMode="auto">
            <a:xfrm>
              <a:off x="4556" y="1873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66" name="Line 321"/>
            <p:cNvSpPr>
              <a:spLocks noChangeShapeType="1"/>
            </p:cNvSpPr>
            <p:nvPr/>
          </p:nvSpPr>
          <p:spPr bwMode="auto">
            <a:xfrm>
              <a:off x="4556" y="187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67" name="Rectangle 322"/>
            <p:cNvSpPr>
              <a:spLocks noChangeArrowheads="1"/>
            </p:cNvSpPr>
            <p:nvPr/>
          </p:nvSpPr>
          <p:spPr bwMode="auto">
            <a:xfrm>
              <a:off x="1111" y="1876"/>
              <a:ext cx="5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68" name="Line 323"/>
            <p:cNvSpPr>
              <a:spLocks noChangeShapeType="1"/>
            </p:cNvSpPr>
            <p:nvPr/>
          </p:nvSpPr>
          <p:spPr bwMode="auto">
            <a:xfrm>
              <a:off x="1111" y="1876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69" name="Rectangle 324"/>
            <p:cNvSpPr>
              <a:spLocks noChangeArrowheads="1"/>
            </p:cNvSpPr>
            <p:nvPr/>
          </p:nvSpPr>
          <p:spPr bwMode="auto">
            <a:xfrm>
              <a:off x="2014" y="1876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70" name="Line 325"/>
            <p:cNvSpPr>
              <a:spLocks noChangeShapeType="1"/>
            </p:cNvSpPr>
            <p:nvPr/>
          </p:nvSpPr>
          <p:spPr bwMode="auto">
            <a:xfrm>
              <a:off x="2014" y="1876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71" name="Rectangle 326"/>
            <p:cNvSpPr>
              <a:spLocks noChangeArrowheads="1"/>
            </p:cNvSpPr>
            <p:nvPr/>
          </p:nvSpPr>
          <p:spPr bwMode="auto">
            <a:xfrm>
              <a:off x="2748" y="1876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72" name="Line 327"/>
            <p:cNvSpPr>
              <a:spLocks noChangeShapeType="1"/>
            </p:cNvSpPr>
            <p:nvPr/>
          </p:nvSpPr>
          <p:spPr bwMode="auto">
            <a:xfrm>
              <a:off x="2748" y="1876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73" name="Rectangle 328"/>
            <p:cNvSpPr>
              <a:spLocks noChangeArrowheads="1"/>
            </p:cNvSpPr>
            <p:nvPr/>
          </p:nvSpPr>
          <p:spPr bwMode="auto">
            <a:xfrm>
              <a:off x="3537" y="1876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74" name="Line 329"/>
            <p:cNvSpPr>
              <a:spLocks noChangeShapeType="1"/>
            </p:cNvSpPr>
            <p:nvPr/>
          </p:nvSpPr>
          <p:spPr bwMode="auto">
            <a:xfrm>
              <a:off x="3537" y="1876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75" name="Rectangle 330"/>
            <p:cNvSpPr>
              <a:spLocks noChangeArrowheads="1"/>
            </p:cNvSpPr>
            <p:nvPr/>
          </p:nvSpPr>
          <p:spPr bwMode="auto">
            <a:xfrm>
              <a:off x="4556" y="1876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76" name="Line 331"/>
            <p:cNvSpPr>
              <a:spLocks noChangeShapeType="1"/>
            </p:cNvSpPr>
            <p:nvPr/>
          </p:nvSpPr>
          <p:spPr bwMode="auto">
            <a:xfrm>
              <a:off x="4556" y="1876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77" name="Rectangle 332"/>
            <p:cNvSpPr>
              <a:spLocks noChangeArrowheads="1"/>
            </p:cNvSpPr>
            <p:nvPr/>
          </p:nvSpPr>
          <p:spPr bwMode="auto">
            <a:xfrm>
              <a:off x="1141" y="1981"/>
              <a:ext cx="40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Espanha</a:t>
              </a:r>
            </a:p>
          </p:txBody>
        </p:sp>
        <p:sp>
          <p:nvSpPr>
            <p:cNvPr id="38178" name="Rectangle 333"/>
            <p:cNvSpPr>
              <a:spLocks noChangeArrowheads="1"/>
            </p:cNvSpPr>
            <p:nvPr/>
          </p:nvSpPr>
          <p:spPr bwMode="auto">
            <a:xfrm>
              <a:off x="2355" y="1981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1</a:t>
              </a:r>
            </a:p>
          </p:txBody>
        </p:sp>
        <p:sp>
          <p:nvSpPr>
            <p:cNvPr id="38179" name="Rectangle 334"/>
            <p:cNvSpPr>
              <a:spLocks noChangeArrowheads="1"/>
            </p:cNvSpPr>
            <p:nvPr/>
          </p:nvSpPr>
          <p:spPr bwMode="auto">
            <a:xfrm>
              <a:off x="3117" y="1981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0</a:t>
              </a:r>
            </a:p>
          </p:txBody>
        </p:sp>
        <p:sp>
          <p:nvSpPr>
            <p:cNvPr id="38180" name="Rectangle 335"/>
            <p:cNvSpPr>
              <a:spLocks noChangeArrowheads="1"/>
            </p:cNvSpPr>
            <p:nvPr/>
          </p:nvSpPr>
          <p:spPr bwMode="auto">
            <a:xfrm>
              <a:off x="3958" y="1981"/>
              <a:ext cx="1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Não</a:t>
              </a:r>
            </a:p>
          </p:txBody>
        </p:sp>
        <p:sp>
          <p:nvSpPr>
            <p:cNvPr id="38181" name="Rectangle 336"/>
            <p:cNvSpPr>
              <a:spLocks noChangeArrowheads="1"/>
            </p:cNvSpPr>
            <p:nvPr/>
          </p:nvSpPr>
          <p:spPr bwMode="auto">
            <a:xfrm>
              <a:off x="1111" y="1977"/>
              <a:ext cx="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82" name="Line 337"/>
            <p:cNvSpPr>
              <a:spLocks noChangeShapeType="1"/>
            </p:cNvSpPr>
            <p:nvPr/>
          </p:nvSpPr>
          <p:spPr bwMode="auto">
            <a:xfrm>
              <a:off x="1111" y="1977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83" name="Line 338"/>
            <p:cNvSpPr>
              <a:spLocks noChangeShapeType="1"/>
            </p:cNvSpPr>
            <p:nvPr/>
          </p:nvSpPr>
          <p:spPr bwMode="auto">
            <a:xfrm>
              <a:off x="1111" y="1977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84" name="Rectangle 341"/>
            <p:cNvSpPr>
              <a:spLocks noChangeArrowheads="1"/>
            </p:cNvSpPr>
            <p:nvPr/>
          </p:nvSpPr>
          <p:spPr bwMode="auto">
            <a:xfrm>
              <a:off x="2014" y="1977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85" name="Line 342"/>
            <p:cNvSpPr>
              <a:spLocks noChangeShapeType="1"/>
            </p:cNvSpPr>
            <p:nvPr/>
          </p:nvSpPr>
          <p:spPr bwMode="auto">
            <a:xfrm>
              <a:off x="2014" y="197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86" name="Line 343"/>
            <p:cNvSpPr>
              <a:spLocks noChangeShapeType="1"/>
            </p:cNvSpPr>
            <p:nvPr/>
          </p:nvSpPr>
          <p:spPr bwMode="auto">
            <a:xfrm>
              <a:off x="2014" y="1977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87" name="Rectangle 346"/>
            <p:cNvSpPr>
              <a:spLocks noChangeArrowheads="1"/>
            </p:cNvSpPr>
            <p:nvPr/>
          </p:nvSpPr>
          <p:spPr bwMode="auto">
            <a:xfrm>
              <a:off x="2748" y="1977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88" name="Line 347"/>
            <p:cNvSpPr>
              <a:spLocks noChangeShapeType="1"/>
            </p:cNvSpPr>
            <p:nvPr/>
          </p:nvSpPr>
          <p:spPr bwMode="auto">
            <a:xfrm>
              <a:off x="2748" y="197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89" name="Line 348"/>
            <p:cNvSpPr>
              <a:spLocks noChangeShapeType="1"/>
            </p:cNvSpPr>
            <p:nvPr/>
          </p:nvSpPr>
          <p:spPr bwMode="auto">
            <a:xfrm>
              <a:off x="2748" y="1977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90" name="Rectangle 351"/>
            <p:cNvSpPr>
              <a:spLocks noChangeArrowheads="1"/>
            </p:cNvSpPr>
            <p:nvPr/>
          </p:nvSpPr>
          <p:spPr bwMode="auto">
            <a:xfrm>
              <a:off x="3537" y="1977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91" name="Line 352"/>
            <p:cNvSpPr>
              <a:spLocks noChangeShapeType="1"/>
            </p:cNvSpPr>
            <p:nvPr/>
          </p:nvSpPr>
          <p:spPr bwMode="auto">
            <a:xfrm>
              <a:off x="3537" y="197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92" name="Line 353"/>
            <p:cNvSpPr>
              <a:spLocks noChangeShapeType="1"/>
            </p:cNvSpPr>
            <p:nvPr/>
          </p:nvSpPr>
          <p:spPr bwMode="auto">
            <a:xfrm>
              <a:off x="3537" y="1977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93" name="Rectangle 356"/>
            <p:cNvSpPr>
              <a:spLocks noChangeArrowheads="1"/>
            </p:cNvSpPr>
            <p:nvPr/>
          </p:nvSpPr>
          <p:spPr bwMode="auto">
            <a:xfrm>
              <a:off x="4556" y="1977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94" name="Line 357"/>
            <p:cNvSpPr>
              <a:spLocks noChangeShapeType="1"/>
            </p:cNvSpPr>
            <p:nvPr/>
          </p:nvSpPr>
          <p:spPr bwMode="auto">
            <a:xfrm>
              <a:off x="4556" y="197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95" name="Line 358"/>
            <p:cNvSpPr>
              <a:spLocks noChangeShapeType="1"/>
            </p:cNvSpPr>
            <p:nvPr/>
          </p:nvSpPr>
          <p:spPr bwMode="auto">
            <a:xfrm>
              <a:off x="4556" y="1977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96" name="Rectangle 359"/>
            <p:cNvSpPr>
              <a:spLocks noChangeArrowheads="1"/>
            </p:cNvSpPr>
            <p:nvPr/>
          </p:nvSpPr>
          <p:spPr bwMode="auto">
            <a:xfrm>
              <a:off x="1111" y="1981"/>
              <a:ext cx="5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97" name="Line 360"/>
            <p:cNvSpPr>
              <a:spLocks noChangeShapeType="1"/>
            </p:cNvSpPr>
            <p:nvPr/>
          </p:nvSpPr>
          <p:spPr bwMode="auto">
            <a:xfrm>
              <a:off x="1111" y="1981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198" name="Rectangle 361"/>
            <p:cNvSpPr>
              <a:spLocks noChangeArrowheads="1"/>
            </p:cNvSpPr>
            <p:nvPr/>
          </p:nvSpPr>
          <p:spPr bwMode="auto">
            <a:xfrm>
              <a:off x="2014" y="1981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199" name="Line 362"/>
            <p:cNvSpPr>
              <a:spLocks noChangeShapeType="1"/>
            </p:cNvSpPr>
            <p:nvPr/>
          </p:nvSpPr>
          <p:spPr bwMode="auto">
            <a:xfrm>
              <a:off x="2014" y="1981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00" name="Rectangle 363"/>
            <p:cNvSpPr>
              <a:spLocks noChangeArrowheads="1"/>
            </p:cNvSpPr>
            <p:nvPr/>
          </p:nvSpPr>
          <p:spPr bwMode="auto">
            <a:xfrm>
              <a:off x="2748" y="1981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01" name="Line 364"/>
            <p:cNvSpPr>
              <a:spLocks noChangeShapeType="1"/>
            </p:cNvSpPr>
            <p:nvPr/>
          </p:nvSpPr>
          <p:spPr bwMode="auto">
            <a:xfrm>
              <a:off x="2748" y="1981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02" name="Rectangle 365"/>
            <p:cNvSpPr>
              <a:spLocks noChangeArrowheads="1"/>
            </p:cNvSpPr>
            <p:nvPr/>
          </p:nvSpPr>
          <p:spPr bwMode="auto">
            <a:xfrm>
              <a:off x="3537" y="1981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03" name="Line 366"/>
            <p:cNvSpPr>
              <a:spLocks noChangeShapeType="1"/>
            </p:cNvSpPr>
            <p:nvPr/>
          </p:nvSpPr>
          <p:spPr bwMode="auto">
            <a:xfrm>
              <a:off x="3537" y="1981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04" name="Rectangle 367"/>
            <p:cNvSpPr>
              <a:spLocks noChangeArrowheads="1"/>
            </p:cNvSpPr>
            <p:nvPr/>
          </p:nvSpPr>
          <p:spPr bwMode="auto">
            <a:xfrm>
              <a:off x="4556" y="1981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05" name="Line 368"/>
            <p:cNvSpPr>
              <a:spLocks noChangeShapeType="1"/>
            </p:cNvSpPr>
            <p:nvPr/>
          </p:nvSpPr>
          <p:spPr bwMode="auto">
            <a:xfrm>
              <a:off x="4556" y="1981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06" name="Rectangle 369"/>
            <p:cNvSpPr>
              <a:spLocks noChangeArrowheads="1"/>
            </p:cNvSpPr>
            <p:nvPr/>
          </p:nvSpPr>
          <p:spPr bwMode="auto">
            <a:xfrm>
              <a:off x="1141" y="2084"/>
              <a:ext cx="73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 dirty="0">
                  <a:solidFill>
                    <a:srgbClr val="C00000"/>
                  </a:solidFill>
                </a:rPr>
                <a:t>Estados</a:t>
              </a:r>
              <a:r>
                <a:rPr lang="pt-BR" sz="1200" b="1" dirty="0"/>
                <a:t> </a:t>
              </a:r>
              <a:r>
                <a:rPr lang="pt-BR" sz="1200" b="1" dirty="0">
                  <a:solidFill>
                    <a:srgbClr val="C00000"/>
                  </a:solidFill>
                </a:rPr>
                <a:t>Unidos</a:t>
              </a:r>
            </a:p>
          </p:txBody>
        </p:sp>
        <p:sp>
          <p:nvSpPr>
            <p:cNvPr id="38207" name="Rectangle 370"/>
            <p:cNvSpPr>
              <a:spLocks noChangeArrowheads="1"/>
            </p:cNvSpPr>
            <p:nvPr/>
          </p:nvSpPr>
          <p:spPr bwMode="auto">
            <a:xfrm>
              <a:off x="2328" y="2084"/>
              <a:ext cx="10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29</a:t>
              </a:r>
            </a:p>
          </p:txBody>
        </p:sp>
        <p:sp>
          <p:nvSpPr>
            <p:cNvPr id="38208" name="Rectangle 371"/>
            <p:cNvSpPr>
              <a:spLocks noChangeArrowheads="1"/>
            </p:cNvSpPr>
            <p:nvPr/>
          </p:nvSpPr>
          <p:spPr bwMode="auto">
            <a:xfrm>
              <a:off x="3117" y="2084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0</a:t>
              </a:r>
            </a:p>
          </p:txBody>
        </p:sp>
        <p:sp>
          <p:nvSpPr>
            <p:cNvPr id="38209" name="Rectangle 372"/>
            <p:cNvSpPr>
              <a:spLocks noChangeArrowheads="1"/>
            </p:cNvSpPr>
            <p:nvPr/>
          </p:nvSpPr>
          <p:spPr bwMode="auto">
            <a:xfrm>
              <a:off x="3966" y="2084"/>
              <a:ext cx="17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 dirty="0">
                  <a:solidFill>
                    <a:srgbClr val="C00000"/>
                  </a:solidFill>
                </a:rPr>
                <a:t>Sim</a:t>
              </a:r>
            </a:p>
          </p:txBody>
        </p:sp>
        <p:sp>
          <p:nvSpPr>
            <p:cNvPr id="38210" name="Rectangle 373"/>
            <p:cNvSpPr>
              <a:spLocks noChangeArrowheads="1"/>
            </p:cNvSpPr>
            <p:nvPr/>
          </p:nvSpPr>
          <p:spPr bwMode="auto">
            <a:xfrm>
              <a:off x="1111" y="2079"/>
              <a:ext cx="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11" name="Line 374"/>
            <p:cNvSpPr>
              <a:spLocks noChangeShapeType="1"/>
            </p:cNvSpPr>
            <p:nvPr/>
          </p:nvSpPr>
          <p:spPr bwMode="auto">
            <a:xfrm>
              <a:off x="1111" y="2079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12" name="Line 375"/>
            <p:cNvSpPr>
              <a:spLocks noChangeShapeType="1"/>
            </p:cNvSpPr>
            <p:nvPr/>
          </p:nvSpPr>
          <p:spPr bwMode="auto">
            <a:xfrm>
              <a:off x="1111" y="207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13" name="Rectangle 376"/>
            <p:cNvSpPr>
              <a:spLocks noChangeArrowheads="1"/>
            </p:cNvSpPr>
            <p:nvPr/>
          </p:nvSpPr>
          <p:spPr bwMode="auto">
            <a:xfrm>
              <a:off x="1116" y="2079"/>
              <a:ext cx="898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14" name="Rectangle 378"/>
            <p:cNvSpPr>
              <a:spLocks noChangeArrowheads="1"/>
            </p:cNvSpPr>
            <p:nvPr/>
          </p:nvSpPr>
          <p:spPr bwMode="auto">
            <a:xfrm>
              <a:off x="2014" y="2079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15" name="Line 379"/>
            <p:cNvSpPr>
              <a:spLocks noChangeShapeType="1"/>
            </p:cNvSpPr>
            <p:nvPr/>
          </p:nvSpPr>
          <p:spPr bwMode="auto">
            <a:xfrm>
              <a:off x="2014" y="207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16" name="Line 380"/>
            <p:cNvSpPr>
              <a:spLocks noChangeShapeType="1"/>
            </p:cNvSpPr>
            <p:nvPr/>
          </p:nvSpPr>
          <p:spPr bwMode="auto">
            <a:xfrm>
              <a:off x="2014" y="207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17" name="Rectangle 381"/>
            <p:cNvSpPr>
              <a:spLocks noChangeArrowheads="1"/>
            </p:cNvSpPr>
            <p:nvPr/>
          </p:nvSpPr>
          <p:spPr bwMode="auto">
            <a:xfrm>
              <a:off x="2017" y="2079"/>
              <a:ext cx="731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18" name="Rectangle 383"/>
            <p:cNvSpPr>
              <a:spLocks noChangeArrowheads="1"/>
            </p:cNvSpPr>
            <p:nvPr/>
          </p:nvSpPr>
          <p:spPr bwMode="auto">
            <a:xfrm>
              <a:off x="2748" y="2079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19" name="Line 384"/>
            <p:cNvSpPr>
              <a:spLocks noChangeShapeType="1"/>
            </p:cNvSpPr>
            <p:nvPr/>
          </p:nvSpPr>
          <p:spPr bwMode="auto">
            <a:xfrm>
              <a:off x="2748" y="207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20" name="Line 385"/>
            <p:cNvSpPr>
              <a:spLocks noChangeShapeType="1"/>
            </p:cNvSpPr>
            <p:nvPr/>
          </p:nvSpPr>
          <p:spPr bwMode="auto">
            <a:xfrm>
              <a:off x="2748" y="207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21" name="Rectangle 386"/>
            <p:cNvSpPr>
              <a:spLocks noChangeArrowheads="1"/>
            </p:cNvSpPr>
            <p:nvPr/>
          </p:nvSpPr>
          <p:spPr bwMode="auto">
            <a:xfrm>
              <a:off x="2751" y="2079"/>
              <a:ext cx="78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22" name="Rectangle 388"/>
            <p:cNvSpPr>
              <a:spLocks noChangeArrowheads="1"/>
            </p:cNvSpPr>
            <p:nvPr/>
          </p:nvSpPr>
          <p:spPr bwMode="auto">
            <a:xfrm>
              <a:off x="3537" y="2079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23" name="Line 389"/>
            <p:cNvSpPr>
              <a:spLocks noChangeShapeType="1"/>
            </p:cNvSpPr>
            <p:nvPr/>
          </p:nvSpPr>
          <p:spPr bwMode="auto">
            <a:xfrm>
              <a:off x="3537" y="207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24" name="Line 390"/>
            <p:cNvSpPr>
              <a:spLocks noChangeShapeType="1"/>
            </p:cNvSpPr>
            <p:nvPr/>
          </p:nvSpPr>
          <p:spPr bwMode="auto">
            <a:xfrm>
              <a:off x="3537" y="207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25" name="Rectangle 391"/>
            <p:cNvSpPr>
              <a:spLocks noChangeArrowheads="1"/>
            </p:cNvSpPr>
            <p:nvPr/>
          </p:nvSpPr>
          <p:spPr bwMode="auto">
            <a:xfrm>
              <a:off x="3540" y="2079"/>
              <a:ext cx="101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26" name="Rectangle 393"/>
            <p:cNvSpPr>
              <a:spLocks noChangeArrowheads="1"/>
            </p:cNvSpPr>
            <p:nvPr/>
          </p:nvSpPr>
          <p:spPr bwMode="auto">
            <a:xfrm>
              <a:off x="4556" y="2079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27" name="Line 394"/>
            <p:cNvSpPr>
              <a:spLocks noChangeShapeType="1"/>
            </p:cNvSpPr>
            <p:nvPr/>
          </p:nvSpPr>
          <p:spPr bwMode="auto">
            <a:xfrm>
              <a:off x="4556" y="207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28" name="Line 395"/>
            <p:cNvSpPr>
              <a:spLocks noChangeShapeType="1"/>
            </p:cNvSpPr>
            <p:nvPr/>
          </p:nvSpPr>
          <p:spPr bwMode="auto">
            <a:xfrm>
              <a:off x="4556" y="207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29" name="Rectangle 396"/>
            <p:cNvSpPr>
              <a:spLocks noChangeArrowheads="1"/>
            </p:cNvSpPr>
            <p:nvPr/>
          </p:nvSpPr>
          <p:spPr bwMode="auto">
            <a:xfrm>
              <a:off x="1111" y="2083"/>
              <a:ext cx="5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30" name="Line 397"/>
            <p:cNvSpPr>
              <a:spLocks noChangeShapeType="1"/>
            </p:cNvSpPr>
            <p:nvPr/>
          </p:nvSpPr>
          <p:spPr bwMode="auto">
            <a:xfrm>
              <a:off x="1111" y="208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31" name="Rectangle 398"/>
            <p:cNvSpPr>
              <a:spLocks noChangeArrowheads="1"/>
            </p:cNvSpPr>
            <p:nvPr/>
          </p:nvSpPr>
          <p:spPr bwMode="auto">
            <a:xfrm>
              <a:off x="2014" y="2083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32" name="Line 399"/>
            <p:cNvSpPr>
              <a:spLocks noChangeShapeType="1"/>
            </p:cNvSpPr>
            <p:nvPr/>
          </p:nvSpPr>
          <p:spPr bwMode="auto">
            <a:xfrm>
              <a:off x="2014" y="208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33" name="Rectangle 400"/>
            <p:cNvSpPr>
              <a:spLocks noChangeArrowheads="1"/>
            </p:cNvSpPr>
            <p:nvPr/>
          </p:nvSpPr>
          <p:spPr bwMode="auto">
            <a:xfrm>
              <a:off x="2748" y="2083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34" name="Line 401"/>
            <p:cNvSpPr>
              <a:spLocks noChangeShapeType="1"/>
            </p:cNvSpPr>
            <p:nvPr/>
          </p:nvSpPr>
          <p:spPr bwMode="auto">
            <a:xfrm>
              <a:off x="2748" y="208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35" name="Rectangle 402"/>
            <p:cNvSpPr>
              <a:spLocks noChangeArrowheads="1"/>
            </p:cNvSpPr>
            <p:nvPr/>
          </p:nvSpPr>
          <p:spPr bwMode="auto">
            <a:xfrm>
              <a:off x="3537" y="2083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36" name="Line 403"/>
            <p:cNvSpPr>
              <a:spLocks noChangeShapeType="1"/>
            </p:cNvSpPr>
            <p:nvPr/>
          </p:nvSpPr>
          <p:spPr bwMode="auto">
            <a:xfrm>
              <a:off x="3537" y="208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37" name="Rectangle 404"/>
            <p:cNvSpPr>
              <a:spLocks noChangeArrowheads="1"/>
            </p:cNvSpPr>
            <p:nvPr/>
          </p:nvSpPr>
          <p:spPr bwMode="auto">
            <a:xfrm>
              <a:off x="4556" y="2083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38" name="Line 405"/>
            <p:cNvSpPr>
              <a:spLocks noChangeShapeType="1"/>
            </p:cNvSpPr>
            <p:nvPr/>
          </p:nvSpPr>
          <p:spPr bwMode="auto">
            <a:xfrm>
              <a:off x="4556" y="208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39" name="Rectangle 407"/>
            <p:cNvSpPr>
              <a:spLocks noChangeArrowheads="1"/>
            </p:cNvSpPr>
            <p:nvPr/>
          </p:nvSpPr>
          <p:spPr bwMode="auto">
            <a:xfrm>
              <a:off x="1141" y="2186"/>
              <a:ext cx="39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 dirty="0">
                  <a:solidFill>
                    <a:srgbClr val="C00000"/>
                  </a:solidFill>
                </a:rPr>
                <a:t>Filipinas</a:t>
              </a:r>
            </a:p>
          </p:txBody>
        </p:sp>
        <p:sp>
          <p:nvSpPr>
            <p:cNvPr id="38240" name="Rectangle 408"/>
            <p:cNvSpPr>
              <a:spLocks noChangeArrowheads="1"/>
            </p:cNvSpPr>
            <p:nvPr/>
          </p:nvSpPr>
          <p:spPr bwMode="auto">
            <a:xfrm>
              <a:off x="2328" y="2186"/>
              <a:ext cx="10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14</a:t>
              </a:r>
            </a:p>
          </p:txBody>
        </p:sp>
        <p:sp>
          <p:nvSpPr>
            <p:cNvPr id="38241" name="Rectangle 409"/>
            <p:cNvSpPr>
              <a:spLocks noChangeArrowheads="1"/>
            </p:cNvSpPr>
            <p:nvPr/>
          </p:nvSpPr>
          <p:spPr bwMode="auto">
            <a:xfrm>
              <a:off x="3117" y="2186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2</a:t>
              </a:r>
            </a:p>
          </p:txBody>
        </p:sp>
        <p:sp>
          <p:nvSpPr>
            <p:cNvPr id="38242" name="Rectangle 410"/>
            <p:cNvSpPr>
              <a:spLocks noChangeArrowheads="1"/>
            </p:cNvSpPr>
            <p:nvPr/>
          </p:nvSpPr>
          <p:spPr bwMode="auto">
            <a:xfrm>
              <a:off x="3966" y="2186"/>
              <a:ext cx="17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 dirty="0">
                  <a:solidFill>
                    <a:srgbClr val="C00000"/>
                  </a:solidFill>
                </a:rPr>
                <a:t>Sim</a:t>
              </a:r>
            </a:p>
          </p:txBody>
        </p:sp>
        <p:sp>
          <p:nvSpPr>
            <p:cNvPr id="38243" name="Rectangle 411"/>
            <p:cNvSpPr>
              <a:spLocks noChangeArrowheads="1"/>
            </p:cNvSpPr>
            <p:nvPr/>
          </p:nvSpPr>
          <p:spPr bwMode="auto">
            <a:xfrm>
              <a:off x="1111" y="2183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44" name="Line 412"/>
            <p:cNvSpPr>
              <a:spLocks noChangeShapeType="1"/>
            </p:cNvSpPr>
            <p:nvPr/>
          </p:nvSpPr>
          <p:spPr bwMode="auto">
            <a:xfrm>
              <a:off x="1111" y="218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45" name="Line 413"/>
            <p:cNvSpPr>
              <a:spLocks noChangeShapeType="1"/>
            </p:cNvSpPr>
            <p:nvPr/>
          </p:nvSpPr>
          <p:spPr bwMode="auto">
            <a:xfrm>
              <a:off x="1111" y="218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46" name="Rectangle 416"/>
            <p:cNvSpPr>
              <a:spLocks noChangeArrowheads="1"/>
            </p:cNvSpPr>
            <p:nvPr/>
          </p:nvSpPr>
          <p:spPr bwMode="auto">
            <a:xfrm>
              <a:off x="2014" y="2183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47" name="Line 417"/>
            <p:cNvSpPr>
              <a:spLocks noChangeShapeType="1"/>
            </p:cNvSpPr>
            <p:nvPr/>
          </p:nvSpPr>
          <p:spPr bwMode="auto">
            <a:xfrm>
              <a:off x="2014" y="2183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48" name="Line 418"/>
            <p:cNvSpPr>
              <a:spLocks noChangeShapeType="1"/>
            </p:cNvSpPr>
            <p:nvPr/>
          </p:nvSpPr>
          <p:spPr bwMode="auto">
            <a:xfrm>
              <a:off x="2014" y="218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49" name="Rectangle 421"/>
            <p:cNvSpPr>
              <a:spLocks noChangeArrowheads="1"/>
            </p:cNvSpPr>
            <p:nvPr/>
          </p:nvSpPr>
          <p:spPr bwMode="auto">
            <a:xfrm>
              <a:off x="2748" y="2183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50" name="Line 422"/>
            <p:cNvSpPr>
              <a:spLocks noChangeShapeType="1"/>
            </p:cNvSpPr>
            <p:nvPr/>
          </p:nvSpPr>
          <p:spPr bwMode="auto">
            <a:xfrm>
              <a:off x="2748" y="2183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51" name="Line 423"/>
            <p:cNvSpPr>
              <a:spLocks noChangeShapeType="1"/>
            </p:cNvSpPr>
            <p:nvPr/>
          </p:nvSpPr>
          <p:spPr bwMode="auto">
            <a:xfrm>
              <a:off x="2748" y="218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52" name="Rectangle 426"/>
            <p:cNvSpPr>
              <a:spLocks noChangeArrowheads="1"/>
            </p:cNvSpPr>
            <p:nvPr/>
          </p:nvSpPr>
          <p:spPr bwMode="auto">
            <a:xfrm>
              <a:off x="3537" y="2183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53" name="Line 427"/>
            <p:cNvSpPr>
              <a:spLocks noChangeShapeType="1"/>
            </p:cNvSpPr>
            <p:nvPr/>
          </p:nvSpPr>
          <p:spPr bwMode="auto">
            <a:xfrm>
              <a:off x="3537" y="2183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54" name="Line 428"/>
            <p:cNvSpPr>
              <a:spLocks noChangeShapeType="1"/>
            </p:cNvSpPr>
            <p:nvPr/>
          </p:nvSpPr>
          <p:spPr bwMode="auto">
            <a:xfrm>
              <a:off x="3537" y="218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55" name="Rectangle 431"/>
            <p:cNvSpPr>
              <a:spLocks noChangeArrowheads="1"/>
            </p:cNvSpPr>
            <p:nvPr/>
          </p:nvSpPr>
          <p:spPr bwMode="auto">
            <a:xfrm>
              <a:off x="4556" y="2183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56" name="Line 432"/>
            <p:cNvSpPr>
              <a:spLocks noChangeShapeType="1"/>
            </p:cNvSpPr>
            <p:nvPr/>
          </p:nvSpPr>
          <p:spPr bwMode="auto">
            <a:xfrm>
              <a:off x="4556" y="2183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57" name="Line 433"/>
            <p:cNvSpPr>
              <a:spLocks noChangeShapeType="1"/>
            </p:cNvSpPr>
            <p:nvPr/>
          </p:nvSpPr>
          <p:spPr bwMode="auto">
            <a:xfrm>
              <a:off x="4556" y="218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58" name="Rectangle 434"/>
            <p:cNvSpPr>
              <a:spLocks noChangeArrowheads="1"/>
            </p:cNvSpPr>
            <p:nvPr/>
          </p:nvSpPr>
          <p:spPr bwMode="auto">
            <a:xfrm>
              <a:off x="1111" y="2186"/>
              <a:ext cx="5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59" name="Line 435"/>
            <p:cNvSpPr>
              <a:spLocks noChangeShapeType="1"/>
            </p:cNvSpPr>
            <p:nvPr/>
          </p:nvSpPr>
          <p:spPr bwMode="auto">
            <a:xfrm>
              <a:off x="1111" y="2186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60" name="Rectangle 436"/>
            <p:cNvSpPr>
              <a:spLocks noChangeArrowheads="1"/>
            </p:cNvSpPr>
            <p:nvPr/>
          </p:nvSpPr>
          <p:spPr bwMode="auto">
            <a:xfrm>
              <a:off x="2014" y="2186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61" name="Line 437"/>
            <p:cNvSpPr>
              <a:spLocks noChangeShapeType="1"/>
            </p:cNvSpPr>
            <p:nvPr/>
          </p:nvSpPr>
          <p:spPr bwMode="auto">
            <a:xfrm>
              <a:off x="2014" y="2186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62" name="Rectangle 438"/>
            <p:cNvSpPr>
              <a:spLocks noChangeArrowheads="1"/>
            </p:cNvSpPr>
            <p:nvPr/>
          </p:nvSpPr>
          <p:spPr bwMode="auto">
            <a:xfrm>
              <a:off x="2748" y="2186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63" name="Line 439"/>
            <p:cNvSpPr>
              <a:spLocks noChangeShapeType="1"/>
            </p:cNvSpPr>
            <p:nvPr/>
          </p:nvSpPr>
          <p:spPr bwMode="auto">
            <a:xfrm>
              <a:off x="2748" y="2186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64" name="Rectangle 440"/>
            <p:cNvSpPr>
              <a:spLocks noChangeArrowheads="1"/>
            </p:cNvSpPr>
            <p:nvPr/>
          </p:nvSpPr>
          <p:spPr bwMode="auto">
            <a:xfrm>
              <a:off x="3537" y="2186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65" name="Line 441"/>
            <p:cNvSpPr>
              <a:spLocks noChangeShapeType="1"/>
            </p:cNvSpPr>
            <p:nvPr/>
          </p:nvSpPr>
          <p:spPr bwMode="auto">
            <a:xfrm>
              <a:off x="3537" y="2186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66" name="Rectangle 442"/>
            <p:cNvSpPr>
              <a:spLocks noChangeArrowheads="1"/>
            </p:cNvSpPr>
            <p:nvPr/>
          </p:nvSpPr>
          <p:spPr bwMode="auto">
            <a:xfrm>
              <a:off x="4556" y="2186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67" name="Line 443"/>
            <p:cNvSpPr>
              <a:spLocks noChangeShapeType="1"/>
            </p:cNvSpPr>
            <p:nvPr/>
          </p:nvSpPr>
          <p:spPr bwMode="auto">
            <a:xfrm>
              <a:off x="4556" y="2186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68" name="Rectangle 444"/>
            <p:cNvSpPr>
              <a:spLocks noChangeArrowheads="1"/>
            </p:cNvSpPr>
            <p:nvPr/>
          </p:nvSpPr>
          <p:spPr bwMode="auto">
            <a:xfrm>
              <a:off x="1141" y="2291"/>
              <a:ext cx="31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França</a:t>
              </a:r>
            </a:p>
          </p:txBody>
        </p:sp>
        <p:sp>
          <p:nvSpPr>
            <p:cNvPr id="38269" name="Rectangle 445"/>
            <p:cNvSpPr>
              <a:spLocks noChangeArrowheads="1"/>
            </p:cNvSpPr>
            <p:nvPr/>
          </p:nvSpPr>
          <p:spPr bwMode="auto">
            <a:xfrm>
              <a:off x="2355" y="2291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7</a:t>
              </a:r>
            </a:p>
          </p:txBody>
        </p:sp>
        <p:sp>
          <p:nvSpPr>
            <p:cNvPr id="38270" name="Rectangle 446"/>
            <p:cNvSpPr>
              <a:spLocks noChangeArrowheads="1"/>
            </p:cNvSpPr>
            <p:nvPr/>
          </p:nvSpPr>
          <p:spPr bwMode="auto">
            <a:xfrm>
              <a:off x="3117" y="2291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1</a:t>
              </a:r>
            </a:p>
          </p:txBody>
        </p:sp>
        <p:sp>
          <p:nvSpPr>
            <p:cNvPr id="38271" name="Rectangle 447"/>
            <p:cNvSpPr>
              <a:spLocks noChangeArrowheads="1"/>
            </p:cNvSpPr>
            <p:nvPr/>
          </p:nvSpPr>
          <p:spPr bwMode="auto">
            <a:xfrm>
              <a:off x="3958" y="2291"/>
              <a:ext cx="1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Não</a:t>
              </a:r>
            </a:p>
          </p:txBody>
        </p:sp>
        <p:sp>
          <p:nvSpPr>
            <p:cNvPr id="38272" name="Rectangle 448"/>
            <p:cNvSpPr>
              <a:spLocks noChangeArrowheads="1"/>
            </p:cNvSpPr>
            <p:nvPr/>
          </p:nvSpPr>
          <p:spPr bwMode="auto">
            <a:xfrm>
              <a:off x="1111" y="2286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73" name="Line 449"/>
            <p:cNvSpPr>
              <a:spLocks noChangeShapeType="1"/>
            </p:cNvSpPr>
            <p:nvPr/>
          </p:nvSpPr>
          <p:spPr bwMode="auto">
            <a:xfrm>
              <a:off x="1111" y="2286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74" name="Line 450"/>
            <p:cNvSpPr>
              <a:spLocks noChangeShapeType="1"/>
            </p:cNvSpPr>
            <p:nvPr/>
          </p:nvSpPr>
          <p:spPr bwMode="auto">
            <a:xfrm>
              <a:off x="1111" y="228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75" name="Rectangle 451"/>
            <p:cNvSpPr>
              <a:spLocks noChangeArrowheads="1"/>
            </p:cNvSpPr>
            <p:nvPr/>
          </p:nvSpPr>
          <p:spPr bwMode="auto">
            <a:xfrm>
              <a:off x="1116" y="2286"/>
              <a:ext cx="898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76" name="Rectangle 453"/>
            <p:cNvSpPr>
              <a:spLocks noChangeArrowheads="1"/>
            </p:cNvSpPr>
            <p:nvPr/>
          </p:nvSpPr>
          <p:spPr bwMode="auto">
            <a:xfrm>
              <a:off x="2014" y="2286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77" name="Line 454"/>
            <p:cNvSpPr>
              <a:spLocks noChangeShapeType="1"/>
            </p:cNvSpPr>
            <p:nvPr/>
          </p:nvSpPr>
          <p:spPr bwMode="auto">
            <a:xfrm>
              <a:off x="2014" y="2286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78" name="Line 455"/>
            <p:cNvSpPr>
              <a:spLocks noChangeShapeType="1"/>
            </p:cNvSpPr>
            <p:nvPr/>
          </p:nvSpPr>
          <p:spPr bwMode="auto">
            <a:xfrm>
              <a:off x="2014" y="228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79" name="Rectangle 456"/>
            <p:cNvSpPr>
              <a:spLocks noChangeArrowheads="1"/>
            </p:cNvSpPr>
            <p:nvPr/>
          </p:nvSpPr>
          <p:spPr bwMode="auto">
            <a:xfrm>
              <a:off x="2017" y="2286"/>
              <a:ext cx="73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80" name="Rectangle 458"/>
            <p:cNvSpPr>
              <a:spLocks noChangeArrowheads="1"/>
            </p:cNvSpPr>
            <p:nvPr/>
          </p:nvSpPr>
          <p:spPr bwMode="auto">
            <a:xfrm>
              <a:off x="2748" y="2286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81" name="Line 459"/>
            <p:cNvSpPr>
              <a:spLocks noChangeShapeType="1"/>
            </p:cNvSpPr>
            <p:nvPr/>
          </p:nvSpPr>
          <p:spPr bwMode="auto">
            <a:xfrm>
              <a:off x="2748" y="2286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82" name="Line 460"/>
            <p:cNvSpPr>
              <a:spLocks noChangeShapeType="1"/>
            </p:cNvSpPr>
            <p:nvPr/>
          </p:nvSpPr>
          <p:spPr bwMode="auto">
            <a:xfrm>
              <a:off x="2748" y="228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83" name="Rectangle 461"/>
            <p:cNvSpPr>
              <a:spLocks noChangeArrowheads="1"/>
            </p:cNvSpPr>
            <p:nvPr/>
          </p:nvSpPr>
          <p:spPr bwMode="auto">
            <a:xfrm>
              <a:off x="2751" y="2286"/>
              <a:ext cx="786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84" name="Rectangle 463"/>
            <p:cNvSpPr>
              <a:spLocks noChangeArrowheads="1"/>
            </p:cNvSpPr>
            <p:nvPr/>
          </p:nvSpPr>
          <p:spPr bwMode="auto">
            <a:xfrm>
              <a:off x="3537" y="2286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85" name="Line 464"/>
            <p:cNvSpPr>
              <a:spLocks noChangeShapeType="1"/>
            </p:cNvSpPr>
            <p:nvPr/>
          </p:nvSpPr>
          <p:spPr bwMode="auto">
            <a:xfrm>
              <a:off x="3537" y="2286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86" name="Line 465"/>
            <p:cNvSpPr>
              <a:spLocks noChangeShapeType="1"/>
            </p:cNvSpPr>
            <p:nvPr/>
          </p:nvSpPr>
          <p:spPr bwMode="auto">
            <a:xfrm>
              <a:off x="3537" y="228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87" name="Rectangle 466"/>
            <p:cNvSpPr>
              <a:spLocks noChangeArrowheads="1"/>
            </p:cNvSpPr>
            <p:nvPr/>
          </p:nvSpPr>
          <p:spPr bwMode="auto">
            <a:xfrm>
              <a:off x="3540" y="2286"/>
              <a:ext cx="1016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88" name="Rectangle 468"/>
            <p:cNvSpPr>
              <a:spLocks noChangeArrowheads="1"/>
            </p:cNvSpPr>
            <p:nvPr/>
          </p:nvSpPr>
          <p:spPr bwMode="auto">
            <a:xfrm>
              <a:off x="4556" y="2286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89" name="Line 469"/>
            <p:cNvSpPr>
              <a:spLocks noChangeShapeType="1"/>
            </p:cNvSpPr>
            <p:nvPr/>
          </p:nvSpPr>
          <p:spPr bwMode="auto">
            <a:xfrm>
              <a:off x="4556" y="2286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90" name="Line 470"/>
            <p:cNvSpPr>
              <a:spLocks noChangeShapeType="1"/>
            </p:cNvSpPr>
            <p:nvPr/>
          </p:nvSpPr>
          <p:spPr bwMode="auto">
            <a:xfrm>
              <a:off x="4556" y="228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91" name="Rectangle 471"/>
            <p:cNvSpPr>
              <a:spLocks noChangeArrowheads="1"/>
            </p:cNvSpPr>
            <p:nvPr/>
          </p:nvSpPr>
          <p:spPr bwMode="auto">
            <a:xfrm>
              <a:off x="1111" y="2289"/>
              <a:ext cx="5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92" name="Line 472"/>
            <p:cNvSpPr>
              <a:spLocks noChangeShapeType="1"/>
            </p:cNvSpPr>
            <p:nvPr/>
          </p:nvSpPr>
          <p:spPr bwMode="auto">
            <a:xfrm>
              <a:off x="1111" y="2289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93" name="Rectangle 473"/>
            <p:cNvSpPr>
              <a:spLocks noChangeArrowheads="1"/>
            </p:cNvSpPr>
            <p:nvPr/>
          </p:nvSpPr>
          <p:spPr bwMode="auto">
            <a:xfrm>
              <a:off x="2014" y="2289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94" name="Line 474"/>
            <p:cNvSpPr>
              <a:spLocks noChangeShapeType="1"/>
            </p:cNvSpPr>
            <p:nvPr/>
          </p:nvSpPr>
          <p:spPr bwMode="auto">
            <a:xfrm>
              <a:off x="2014" y="2289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95" name="Rectangle 475"/>
            <p:cNvSpPr>
              <a:spLocks noChangeArrowheads="1"/>
            </p:cNvSpPr>
            <p:nvPr/>
          </p:nvSpPr>
          <p:spPr bwMode="auto">
            <a:xfrm>
              <a:off x="2748" y="2289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96" name="Line 476"/>
            <p:cNvSpPr>
              <a:spLocks noChangeShapeType="1"/>
            </p:cNvSpPr>
            <p:nvPr/>
          </p:nvSpPr>
          <p:spPr bwMode="auto">
            <a:xfrm>
              <a:off x="2748" y="2289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97" name="Rectangle 477"/>
            <p:cNvSpPr>
              <a:spLocks noChangeArrowheads="1"/>
            </p:cNvSpPr>
            <p:nvPr/>
          </p:nvSpPr>
          <p:spPr bwMode="auto">
            <a:xfrm>
              <a:off x="3537" y="2289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298" name="Line 478"/>
            <p:cNvSpPr>
              <a:spLocks noChangeShapeType="1"/>
            </p:cNvSpPr>
            <p:nvPr/>
          </p:nvSpPr>
          <p:spPr bwMode="auto">
            <a:xfrm>
              <a:off x="3537" y="2289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299" name="Rectangle 479"/>
            <p:cNvSpPr>
              <a:spLocks noChangeArrowheads="1"/>
            </p:cNvSpPr>
            <p:nvPr/>
          </p:nvSpPr>
          <p:spPr bwMode="auto">
            <a:xfrm>
              <a:off x="4556" y="2289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00" name="Line 480"/>
            <p:cNvSpPr>
              <a:spLocks noChangeShapeType="1"/>
            </p:cNvSpPr>
            <p:nvPr/>
          </p:nvSpPr>
          <p:spPr bwMode="auto">
            <a:xfrm>
              <a:off x="4556" y="2289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01" name="Rectangle 481"/>
            <p:cNvSpPr>
              <a:spLocks noChangeArrowheads="1"/>
            </p:cNvSpPr>
            <p:nvPr/>
          </p:nvSpPr>
          <p:spPr bwMode="auto">
            <a:xfrm>
              <a:off x="1141" y="2392"/>
              <a:ext cx="31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Irlanda</a:t>
              </a:r>
            </a:p>
          </p:txBody>
        </p:sp>
        <p:sp>
          <p:nvSpPr>
            <p:cNvPr id="38302" name="Rectangle 482"/>
            <p:cNvSpPr>
              <a:spLocks noChangeArrowheads="1"/>
            </p:cNvSpPr>
            <p:nvPr/>
          </p:nvSpPr>
          <p:spPr bwMode="auto">
            <a:xfrm>
              <a:off x="2355" y="2392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1</a:t>
              </a:r>
            </a:p>
          </p:txBody>
        </p:sp>
        <p:sp>
          <p:nvSpPr>
            <p:cNvPr id="38303" name="Rectangle 483"/>
            <p:cNvSpPr>
              <a:spLocks noChangeArrowheads="1"/>
            </p:cNvSpPr>
            <p:nvPr/>
          </p:nvSpPr>
          <p:spPr bwMode="auto">
            <a:xfrm>
              <a:off x="3117" y="2392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0</a:t>
              </a:r>
            </a:p>
          </p:txBody>
        </p:sp>
        <p:sp>
          <p:nvSpPr>
            <p:cNvPr id="38304" name="Rectangle 484"/>
            <p:cNvSpPr>
              <a:spLocks noChangeArrowheads="1"/>
            </p:cNvSpPr>
            <p:nvPr/>
          </p:nvSpPr>
          <p:spPr bwMode="auto">
            <a:xfrm>
              <a:off x="3958" y="2392"/>
              <a:ext cx="1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Não</a:t>
              </a:r>
            </a:p>
          </p:txBody>
        </p:sp>
        <p:sp>
          <p:nvSpPr>
            <p:cNvPr id="38305" name="Rectangle 485"/>
            <p:cNvSpPr>
              <a:spLocks noChangeArrowheads="1"/>
            </p:cNvSpPr>
            <p:nvPr/>
          </p:nvSpPr>
          <p:spPr bwMode="auto">
            <a:xfrm>
              <a:off x="1111" y="2389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06" name="Line 486"/>
            <p:cNvSpPr>
              <a:spLocks noChangeShapeType="1"/>
            </p:cNvSpPr>
            <p:nvPr/>
          </p:nvSpPr>
          <p:spPr bwMode="auto">
            <a:xfrm>
              <a:off x="1111" y="2389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07" name="Line 487"/>
            <p:cNvSpPr>
              <a:spLocks noChangeShapeType="1"/>
            </p:cNvSpPr>
            <p:nvPr/>
          </p:nvSpPr>
          <p:spPr bwMode="auto">
            <a:xfrm>
              <a:off x="1111" y="238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08" name="Rectangle 490"/>
            <p:cNvSpPr>
              <a:spLocks noChangeArrowheads="1"/>
            </p:cNvSpPr>
            <p:nvPr/>
          </p:nvSpPr>
          <p:spPr bwMode="auto">
            <a:xfrm>
              <a:off x="2014" y="2389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09" name="Line 491"/>
            <p:cNvSpPr>
              <a:spLocks noChangeShapeType="1"/>
            </p:cNvSpPr>
            <p:nvPr/>
          </p:nvSpPr>
          <p:spPr bwMode="auto">
            <a:xfrm>
              <a:off x="2014" y="238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10" name="Line 492"/>
            <p:cNvSpPr>
              <a:spLocks noChangeShapeType="1"/>
            </p:cNvSpPr>
            <p:nvPr/>
          </p:nvSpPr>
          <p:spPr bwMode="auto">
            <a:xfrm>
              <a:off x="2014" y="238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11" name="Rectangle 495"/>
            <p:cNvSpPr>
              <a:spLocks noChangeArrowheads="1"/>
            </p:cNvSpPr>
            <p:nvPr/>
          </p:nvSpPr>
          <p:spPr bwMode="auto">
            <a:xfrm>
              <a:off x="2748" y="2389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12" name="Line 496"/>
            <p:cNvSpPr>
              <a:spLocks noChangeShapeType="1"/>
            </p:cNvSpPr>
            <p:nvPr/>
          </p:nvSpPr>
          <p:spPr bwMode="auto">
            <a:xfrm>
              <a:off x="2748" y="238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13" name="Line 497"/>
            <p:cNvSpPr>
              <a:spLocks noChangeShapeType="1"/>
            </p:cNvSpPr>
            <p:nvPr/>
          </p:nvSpPr>
          <p:spPr bwMode="auto">
            <a:xfrm>
              <a:off x="2748" y="238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14" name="Rectangle 500"/>
            <p:cNvSpPr>
              <a:spLocks noChangeArrowheads="1"/>
            </p:cNvSpPr>
            <p:nvPr/>
          </p:nvSpPr>
          <p:spPr bwMode="auto">
            <a:xfrm>
              <a:off x="3537" y="2389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15" name="Line 501"/>
            <p:cNvSpPr>
              <a:spLocks noChangeShapeType="1"/>
            </p:cNvSpPr>
            <p:nvPr/>
          </p:nvSpPr>
          <p:spPr bwMode="auto">
            <a:xfrm>
              <a:off x="3537" y="238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16" name="Line 502"/>
            <p:cNvSpPr>
              <a:spLocks noChangeShapeType="1"/>
            </p:cNvSpPr>
            <p:nvPr/>
          </p:nvSpPr>
          <p:spPr bwMode="auto">
            <a:xfrm>
              <a:off x="3537" y="238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17" name="Rectangle 505"/>
            <p:cNvSpPr>
              <a:spLocks noChangeArrowheads="1"/>
            </p:cNvSpPr>
            <p:nvPr/>
          </p:nvSpPr>
          <p:spPr bwMode="auto">
            <a:xfrm>
              <a:off x="4556" y="2389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18" name="Line 506"/>
            <p:cNvSpPr>
              <a:spLocks noChangeShapeType="1"/>
            </p:cNvSpPr>
            <p:nvPr/>
          </p:nvSpPr>
          <p:spPr bwMode="auto">
            <a:xfrm>
              <a:off x="4556" y="238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19" name="Line 507"/>
            <p:cNvSpPr>
              <a:spLocks noChangeShapeType="1"/>
            </p:cNvSpPr>
            <p:nvPr/>
          </p:nvSpPr>
          <p:spPr bwMode="auto">
            <a:xfrm>
              <a:off x="4556" y="238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20" name="Rectangle 508"/>
            <p:cNvSpPr>
              <a:spLocks noChangeArrowheads="1"/>
            </p:cNvSpPr>
            <p:nvPr/>
          </p:nvSpPr>
          <p:spPr bwMode="auto">
            <a:xfrm>
              <a:off x="1111" y="2392"/>
              <a:ext cx="5" cy="1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21" name="Line 509"/>
            <p:cNvSpPr>
              <a:spLocks noChangeShapeType="1"/>
            </p:cNvSpPr>
            <p:nvPr/>
          </p:nvSpPr>
          <p:spPr bwMode="auto">
            <a:xfrm>
              <a:off x="1111" y="2392"/>
              <a:ext cx="1" cy="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22" name="Rectangle 510"/>
            <p:cNvSpPr>
              <a:spLocks noChangeArrowheads="1"/>
            </p:cNvSpPr>
            <p:nvPr/>
          </p:nvSpPr>
          <p:spPr bwMode="auto">
            <a:xfrm>
              <a:off x="2014" y="2392"/>
              <a:ext cx="3" cy="1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23" name="Line 511"/>
            <p:cNvSpPr>
              <a:spLocks noChangeShapeType="1"/>
            </p:cNvSpPr>
            <p:nvPr/>
          </p:nvSpPr>
          <p:spPr bwMode="auto">
            <a:xfrm>
              <a:off x="2014" y="2392"/>
              <a:ext cx="1" cy="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24" name="Rectangle 512"/>
            <p:cNvSpPr>
              <a:spLocks noChangeArrowheads="1"/>
            </p:cNvSpPr>
            <p:nvPr/>
          </p:nvSpPr>
          <p:spPr bwMode="auto">
            <a:xfrm>
              <a:off x="2748" y="2392"/>
              <a:ext cx="3" cy="1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25" name="Line 513"/>
            <p:cNvSpPr>
              <a:spLocks noChangeShapeType="1"/>
            </p:cNvSpPr>
            <p:nvPr/>
          </p:nvSpPr>
          <p:spPr bwMode="auto">
            <a:xfrm>
              <a:off x="2748" y="2392"/>
              <a:ext cx="1" cy="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26" name="Rectangle 514"/>
            <p:cNvSpPr>
              <a:spLocks noChangeArrowheads="1"/>
            </p:cNvSpPr>
            <p:nvPr/>
          </p:nvSpPr>
          <p:spPr bwMode="auto">
            <a:xfrm>
              <a:off x="3537" y="2392"/>
              <a:ext cx="3" cy="1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27" name="Line 515"/>
            <p:cNvSpPr>
              <a:spLocks noChangeShapeType="1"/>
            </p:cNvSpPr>
            <p:nvPr/>
          </p:nvSpPr>
          <p:spPr bwMode="auto">
            <a:xfrm>
              <a:off x="3537" y="2392"/>
              <a:ext cx="1" cy="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28" name="Rectangle 516"/>
            <p:cNvSpPr>
              <a:spLocks noChangeArrowheads="1"/>
            </p:cNvSpPr>
            <p:nvPr/>
          </p:nvSpPr>
          <p:spPr bwMode="auto">
            <a:xfrm>
              <a:off x="4556" y="2392"/>
              <a:ext cx="3" cy="1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29" name="Line 517"/>
            <p:cNvSpPr>
              <a:spLocks noChangeShapeType="1"/>
            </p:cNvSpPr>
            <p:nvPr/>
          </p:nvSpPr>
          <p:spPr bwMode="auto">
            <a:xfrm>
              <a:off x="4556" y="2392"/>
              <a:ext cx="1" cy="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30" name="Rectangle 518"/>
            <p:cNvSpPr>
              <a:spLocks noChangeArrowheads="1"/>
            </p:cNvSpPr>
            <p:nvPr/>
          </p:nvSpPr>
          <p:spPr bwMode="auto">
            <a:xfrm>
              <a:off x="1141" y="2497"/>
              <a:ext cx="2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Índia</a:t>
              </a:r>
            </a:p>
          </p:txBody>
        </p:sp>
        <p:sp>
          <p:nvSpPr>
            <p:cNvPr id="38331" name="Rectangle 519"/>
            <p:cNvSpPr>
              <a:spLocks noChangeArrowheads="1"/>
            </p:cNvSpPr>
            <p:nvPr/>
          </p:nvSpPr>
          <p:spPr bwMode="auto">
            <a:xfrm>
              <a:off x="2355" y="2497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3</a:t>
              </a:r>
            </a:p>
          </p:txBody>
        </p:sp>
        <p:sp>
          <p:nvSpPr>
            <p:cNvPr id="38332" name="Rectangle 520"/>
            <p:cNvSpPr>
              <a:spLocks noChangeArrowheads="1"/>
            </p:cNvSpPr>
            <p:nvPr/>
          </p:nvSpPr>
          <p:spPr bwMode="auto">
            <a:xfrm>
              <a:off x="3117" y="2497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0</a:t>
              </a:r>
            </a:p>
          </p:txBody>
        </p:sp>
        <p:sp>
          <p:nvSpPr>
            <p:cNvPr id="38333" name="Rectangle 521"/>
            <p:cNvSpPr>
              <a:spLocks noChangeArrowheads="1"/>
            </p:cNvSpPr>
            <p:nvPr/>
          </p:nvSpPr>
          <p:spPr bwMode="auto">
            <a:xfrm>
              <a:off x="3958" y="2497"/>
              <a:ext cx="1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Não</a:t>
              </a:r>
            </a:p>
          </p:txBody>
        </p:sp>
        <p:sp>
          <p:nvSpPr>
            <p:cNvPr id="38334" name="Rectangle 522"/>
            <p:cNvSpPr>
              <a:spLocks noChangeArrowheads="1"/>
            </p:cNvSpPr>
            <p:nvPr/>
          </p:nvSpPr>
          <p:spPr bwMode="auto">
            <a:xfrm>
              <a:off x="1111" y="2491"/>
              <a:ext cx="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35" name="Line 523"/>
            <p:cNvSpPr>
              <a:spLocks noChangeShapeType="1"/>
            </p:cNvSpPr>
            <p:nvPr/>
          </p:nvSpPr>
          <p:spPr bwMode="auto">
            <a:xfrm>
              <a:off x="1111" y="2491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36" name="Line 524"/>
            <p:cNvSpPr>
              <a:spLocks noChangeShapeType="1"/>
            </p:cNvSpPr>
            <p:nvPr/>
          </p:nvSpPr>
          <p:spPr bwMode="auto">
            <a:xfrm>
              <a:off x="1111" y="2491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37" name="Rectangle 527"/>
            <p:cNvSpPr>
              <a:spLocks noChangeArrowheads="1"/>
            </p:cNvSpPr>
            <p:nvPr/>
          </p:nvSpPr>
          <p:spPr bwMode="auto">
            <a:xfrm>
              <a:off x="2014" y="2491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38" name="Line 528"/>
            <p:cNvSpPr>
              <a:spLocks noChangeShapeType="1"/>
            </p:cNvSpPr>
            <p:nvPr/>
          </p:nvSpPr>
          <p:spPr bwMode="auto">
            <a:xfrm>
              <a:off x="2014" y="2491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39" name="Line 529"/>
            <p:cNvSpPr>
              <a:spLocks noChangeShapeType="1"/>
            </p:cNvSpPr>
            <p:nvPr/>
          </p:nvSpPr>
          <p:spPr bwMode="auto">
            <a:xfrm>
              <a:off x="2014" y="2491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40" name="Rectangle 532"/>
            <p:cNvSpPr>
              <a:spLocks noChangeArrowheads="1"/>
            </p:cNvSpPr>
            <p:nvPr/>
          </p:nvSpPr>
          <p:spPr bwMode="auto">
            <a:xfrm>
              <a:off x="2748" y="2491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41" name="Line 533"/>
            <p:cNvSpPr>
              <a:spLocks noChangeShapeType="1"/>
            </p:cNvSpPr>
            <p:nvPr/>
          </p:nvSpPr>
          <p:spPr bwMode="auto">
            <a:xfrm>
              <a:off x="2748" y="2491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42" name="Line 534"/>
            <p:cNvSpPr>
              <a:spLocks noChangeShapeType="1"/>
            </p:cNvSpPr>
            <p:nvPr/>
          </p:nvSpPr>
          <p:spPr bwMode="auto">
            <a:xfrm>
              <a:off x="2748" y="2491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43" name="Rectangle 537"/>
            <p:cNvSpPr>
              <a:spLocks noChangeArrowheads="1"/>
            </p:cNvSpPr>
            <p:nvPr/>
          </p:nvSpPr>
          <p:spPr bwMode="auto">
            <a:xfrm>
              <a:off x="3537" y="2491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44" name="Line 538"/>
            <p:cNvSpPr>
              <a:spLocks noChangeShapeType="1"/>
            </p:cNvSpPr>
            <p:nvPr/>
          </p:nvSpPr>
          <p:spPr bwMode="auto">
            <a:xfrm>
              <a:off x="3537" y="2491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45" name="Line 539"/>
            <p:cNvSpPr>
              <a:spLocks noChangeShapeType="1"/>
            </p:cNvSpPr>
            <p:nvPr/>
          </p:nvSpPr>
          <p:spPr bwMode="auto">
            <a:xfrm>
              <a:off x="3537" y="2491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46" name="Rectangle 542"/>
            <p:cNvSpPr>
              <a:spLocks noChangeArrowheads="1"/>
            </p:cNvSpPr>
            <p:nvPr/>
          </p:nvSpPr>
          <p:spPr bwMode="auto">
            <a:xfrm>
              <a:off x="4556" y="2491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47" name="Line 543"/>
            <p:cNvSpPr>
              <a:spLocks noChangeShapeType="1"/>
            </p:cNvSpPr>
            <p:nvPr/>
          </p:nvSpPr>
          <p:spPr bwMode="auto">
            <a:xfrm>
              <a:off x="4556" y="2491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48" name="Line 544"/>
            <p:cNvSpPr>
              <a:spLocks noChangeShapeType="1"/>
            </p:cNvSpPr>
            <p:nvPr/>
          </p:nvSpPr>
          <p:spPr bwMode="auto">
            <a:xfrm>
              <a:off x="4556" y="2491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49" name="Rectangle 545"/>
            <p:cNvSpPr>
              <a:spLocks noChangeArrowheads="1"/>
            </p:cNvSpPr>
            <p:nvPr/>
          </p:nvSpPr>
          <p:spPr bwMode="auto">
            <a:xfrm>
              <a:off x="1111" y="2495"/>
              <a:ext cx="5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50" name="Line 546"/>
            <p:cNvSpPr>
              <a:spLocks noChangeShapeType="1"/>
            </p:cNvSpPr>
            <p:nvPr/>
          </p:nvSpPr>
          <p:spPr bwMode="auto">
            <a:xfrm>
              <a:off x="1111" y="2495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51" name="Rectangle 547"/>
            <p:cNvSpPr>
              <a:spLocks noChangeArrowheads="1"/>
            </p:cNvSpPr>
            <p:nvPr/>
          </p:nvSpPr>
          <p:spPr bwMode="auto">
            <a:xfrm>
              <a:off x="2014" y="2495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52" name="Line 548"/>
            <p:cNvSpPr>
              <a:spLocks noChangeShapeType="1"/>
            </p:cNvSpPr>
            <p:nvPr/>
          </p:nvSpPr>
          <p:spPr bwMode="auto">
            <a:xfrm>
              <a:off x="2014" y="2495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53" name="Rectangle 549"/>
            <p:cNvSpPr>
              <a:spLocks noChangeArrowheads="1"/>
            </p:cNvSpPr>
            <p:nvPr/>
          </p:nvSpPr>
          <p:spPr bwMode="auto">
            <a:xfrm>
              <a:off x="2748" y="2495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54" name="Line 550"/>
            <p:cNvSpPr>
              <a:spLocks noChangeShapeType="1"/>
            </p:cNvSpPr>
            <p:nvPr/>
          </p:nvSpPr>
          <p:spPr bwMode="auto">
            <a:xfrm>
              <a:off x="2748" y="2495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55" name="Rectangle 551"/>
            <p:cNvSpPr>
              <a:spLocks noChangeArrowheads="1"/>
            </p:cNvSpPr>
            <p:nvPr/>
          </p:nvSpPr>
          <p:spPr bwMode="auto">
            <a:xfrm>
              <a:off x="3537" y="2495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56" name="Line 552"/>
            <p:cNvSpPr>
              <a:spLocks noChangeShapeType="1"/>
            </p:cNvSpPr>
            <p:nvPr/>
          </p:nvSpPr>
          <p:spPr bwMode="auto">
            <a:xfrm>
              <a:off x="3537" y="2495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57" name="Rectangle 553"/>
            <p:cNvSpPr>
              <a:spLocks noChangeArrowheads="1"/>
            </p:cNvSpPr>
            <p:nvPr/>
          </p:nvSpPr>
          <p:spPr bwMode="auto">
            <a:xfrm>
              <a:off x="4556" y="2495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58" name="Line 554"/>
            <p:cNvSpPr>
              <a:spLocks noChangeShapeType="1"/>
            </p:cNvSpPr>
            <p:nvPr/>
          </p:nvSpPr>
          <p:spPr bwMode="auto">
            <a:xfrm>
              <a:off x="4556" y="2495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59" name="Rectangle 555"/>
            <p:cNvSpPr>
              <a:spLocks noChangeArrowheads="1"/>
            </p:cNvSpPr>
            <p:nvPr/>
          </p:nvSpPr>
          <p:spPr bwMode="auto">
            <a:xfrm>
              <a:off x="1141" y="2600"/>
              <a:ext cx="45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Indonésia</a:t>
              </a:r>
            </a:p>
          </p:txBody>
        </p:sp>
        <p:sp>
          <p:nvSpPr>
            <p:cNvPr id="38360" name="Rectangle 556"/>
            <p:cNvSpPr>
              <a:spLocks noChangeArrowheads="1"/>
            </p:cNvSpPr>
            <p:nvPr/>
          </p:nvSpPr>
          <p:spPr bwMode="auto">
            <a:xfrm>
              <a:off x="2355" y="2600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2</a:t>
              </a:r>
            </a:p>
          </p:txBody>
        </p:sp>
        <p:sp>
          <p:nvSpPr>
            <p:cNvPr id="38361" name="Rectangle 557"/>
            <p:cNvSpPr>
              <a:spLocks noChangeArrowheads="1"/>
            </p:cNvSpPr>
            <p:nvPr/>
          </p:nvSpPr>
          <p:spPr bwMode="auto">
            <a:xfrm>
              <a:off x="3117" y="2600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0</a:t>
              </a:r>
            </a:p>
          </p:txBody>
        </p:sp>
        <p:sp>
          <p:nvSpPr>
            <p:cNvPr id="38362" name="Rectangle 558"/>
            <p:cNvSpPr>
              <a:spLocks noChangeArrowheads="1"/>
            </p:cNvSpPr>
            <p:nvPr/>
          </p:nvSpPr>
          <p:spPr bwMode="auto">
            <a:xfrm>
              <a:off x="3958" y="2600"/>
              <a:ext cx="1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Não</a:t>
              </a:r>
            </a:p>
          </p:txBody>
        </p:sp>
        <p:sp>
          <p:nvSpPr>
            <p:cNvPr id="38363" name="Rectangle 559"/>
            <p:cNvSpPr>
              <a:spLocks noChangeArrowheads="1"/>
            </p:cNvSpPr>
            <p:nvPr/>
          </p:nvSpPr>
          <p:spPr bwMode="auto">
            <a:xfrm>
              <a:off x="1111" y="2595"/>
              <a:ext cx="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64" name="Line 560"/>
            <p:cNvSpPr>
              <a:spLocks noChangeShapeType="1"/>
            </p:cNvSpPr>
            <p:nvPr/>
          </p:nvSpPr>
          <p:spPr bwMode="auto">
            <a:xfrm>
              <a:off x="1111" y="2595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65" name="Line 561"/>
            <p:cNvSpPr>
              <a:spLocks noChangeShapeType="1"/>
            </p:cNvSpPr>
            <p:nvPr/>
          </p:nvSpPr>
          <p:spPr bwMode="auto">
            <a:xfrm>
              <a:off x="1111" y="259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66" name="Rectangle 564"/>
            <p:cNvSpPr>
              <a:spLocks noChangeArrowheads="1"/>
            </p:cNvSpPr>
            <p:nvPr/>
          </p:nvSpPr>
          <p:spPr bwMode="auto">
            <a:xfrm>
              <a:off x="2014" y="2595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67" name="Line 565"/>
            <p:cNvSpPr>
              <a:spLocks noChangeShapeType="1"/>
            </p:cNvSpPr>
            <p:nvPr/>
          </p:nvSpPr>
          <p:spPr bwMode="auto">
            <a:xfrm>
              <a:off x="2014" y="259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68" name="Line 566"/>
            <p:cNvSpPr>
              <a:spLocks noChangeShapeType="1"/>
            </p:cNvSpPr>
            <p:nvPr/>
          </p:nvSpPr>
          <p:spPr bwMode="auto">
            <a:xfrm>
              <a:off x="2014" y="259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69" name="Rectangle 569"/>
            <p:cNvSpPr>
              <a:spLocks noChangeArrowheads="1"/>
            </p:cNvSpPr>
            <p:nvPr/>
          </p:nvSpPr>
          <p:spPr bwMode="auto">
            <a:xfrm>
              <a:off x="2748" y="2595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70" name="Line 570"/>
            <p:cNvSpPr>
              <a:spLocks noChangeShapeType="1"/>
            </p:cNvSpPr>
            <p:nvPr/>
          </p:nvSpPr>
          <p:spPr bwMode="auto">
            <a:xfrm>
              <a:off x="2748" y="259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71" name="Line 571"/>
            <p:cNvSpPr>
              <a:spLocks noChangeShapeType="1"/>
            </p:cNvSpPr>
            <p:nvPr/>
          </p:nvSpPr>
          <p:spPr bwMode="auto">
            <a:xfrm>
              <a:off x="2748" y="259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72" name="Rectangle 574"/>
            <p:cNvSpPr>
              <a:spLocks noChangeArrowheads="1"/>
            </p:cNvSpPr>
            <p:nvPr/>
          </p:nvSpPr>
          <p:spPr bwMode="auto">
            <a:xfrm>
              <a:off x="3537" y="2595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73" name="Line 575"/>
            <p:cNvSpPr>
              <a:spLocks noChangeShapeType="1"/>
            </p:cNvSpPr>
            <p:nvPr/>
          </p:nvSpPr>
          <p:spPr bwMode="auto">
            <a:xfrm>
              <a:off x="3537" y="259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74" name="Line 576"/>
            <p:cNvSpPr>
              <a:spLocks noChangeShapeType="1"/>
            </p:cNvSpPr>
            <p:nvPr/>
          </p:nvSpPr>
          <p:spPr bwMode="auto">
            <a:xfrm>
              <a:off x="3537" y="259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75" name="Rectangle 579"/>
            <p:cNvSpPr>
              <a:spLocks noChangeArrowheads="1"/>
            </p:cNvSpPr>
            <p:nvPr/>
          </p:nvSpPr>
          <p:spPr bwMode="auto">
            <a:xfrm>
              <a:off x="4556" y="2595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76" name="Line 580"/>
            <p:cNvSpPr>
              <a:spLocks noChangeShapeType="1"/>
            </p:cNvSpPr>
            <p:nvPr/>
          </p:nvSpPr>
          <p:spPr bwMode="auto">
            <a:xfrm>
              <a:off x="4556" y="259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77" name="Line 581"/>
            <p:cNvSpPr>
              <a:spLocks noChangeShapeType="1"/>
            </p:cNvSpPr>
            <p:nvPr/>
          </p:nvSpPr>
          <p:spPr bwMode="auto">
            <a:xfrm>
              <a:off x="4556" y="259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78" name="Rectangle 582"/>
            <p:cNvSpPr>
              <a:spLocks noChangeArrowheads="1"/>
            </p:cNvSpPr>
            <p:nvPr/>
          </p:nvSpPr>
          <p:spPr bwMode="auto">
            <a:xfrm>
              <a:off x="1111" y="2599"/>
              <a:ext cx="5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79" name="Line 583"/>
            <p:cNvSpPr>
              <a:spLocks noChangeShapeType="1"/>
            </p:cNvSpPr>
            <p:nvPr/>
          </p:nvSpPr>
          <p:spPr bwMode="auto">
            <a:xfrm>
              <a:off x="1111" y="2599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80" name="Rectangle 584"/>
            <p:cNvSpPr>
              <a:spLocks noChangeArrowheads="1"/>
            </p:cNvSpPr>
            <p:nvPr/>
          </p:nvSpPr>
          <p:spPr bwMode="auto">
            <a:xfrm>
              <a:off x="2014" y="2599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81" name="Line 585"/>
            <p:cNvSpPr>
              <a:spLocks noChangeShapeType="1"/>
            </p:cNvSpPr>
            <p:nvPr/>
          </p:nvSpPr>
          <p:spPr bwMode="auto">
            <a:xfrm>
              <a:off x="2014" y="2599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82" name="Rectangle 586"/>
            <p:cNvSpPr>
              <a:spLocks noChangeArrowheads="1"/>
            </p:cNvSpPr>
            <p:nvPr/>
          </p:nvSpPr>
          <p:spPr bwMode="auto">
            <a:xfrm>
              <a:off x="2748" y="2599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83" name="Line 587"/>
            <p:cNvSpPr>
              <a:spLocks noChangeShapeType="1"/>
            </p:cNvSpPr>
            <p:nvPr/>
          </p:nvSpPr>
          <p:spPr bwMode="auto">
            <a:xfrm>
              <a:off x="2748" y="2599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84" name="Rectangle 588"/>
            <p:cNvSpPr>
              <a:spLocks noChangeArrowheads="1"/>
            </p:cNvSpPr>
            <p:nvPr/>
          </p:nvSpPr>
          <p:spPr bwMode="auto">
            <a:xfrm>
              <a:off x="3537" y="2599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85" name="Line 589"/>
            <p:cNvSpPr>
              <a:spLocks noChangeShapeType="1"/>
            </p:cNvSpPr>
            <p:nvPr/>
          </p:nvSpPr>
          <p:spPr bwMode="auto">
            <a:xfrm>
              <a:off x="3537" y="2599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86" name="Rectangle 590"/>
            <p:cNvSpPr>
              <a:spLocks noChangeArrowheads="1"/>
            </p:cNvSpPr>
            <p:nvPr/>
          </p:nvSpPr>
          <p:spPr bwMode="auto">
            <a:xfrm>
              <a:off x="4556" y="2599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87" name="Line 591"/>
            <p:cNvSpPr>
              <a:spLocks noChangeShapeType="1"/>
            </p:cNvSpPr>
            <p:nvPr/>
          </p:nvSpPr>
          <p:spPr bwMode="auto">
            <a:xfrm>
              <a:off x="4556" y="2599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88" name="Rectangle 592"/>
            <p:cNvSpPr>
              <a:spLocks noChangeArrowheads="1"/>
            </p:cNvSpPr>
            <p:nvPr/>
          </p:nvSpPr>
          <p:spPr bwMode="auto">
            <a:xfrm>
              <a:off x="1141" y="2702"/>
              <a:ext cx="2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Itália</a:t>
              </a:r>
            </a:p>
          </p:txBody>
        </p:sp>
        <p:sp>
          <p:nvSpPr>
            <p:cNvPr id="38389" name="Rectangle 593"/>
            <p:cNvSpPr>
              <a:spLocks noChangeArrowheads="1"/>
            </p:cNvSpPr>
            <p:nvPr/>
          </p:nvSpPr>
          <p:spPr bwMode="auto">
            <a:xfrm>
              <a:off x="2355" y="2702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4</a:t>
              </a:r>
            </a:p>
          </p:txBody>
        </p:sp>
        <p:sp>
          <p:nvSpPr>
            <p:cNvPr id="38390" name="Rectangle 594"/>
            <p:cNvSpPr>
              <a:spLocks noChangeArrowheads="1"/>
            </p:cNvSpPr>
            <p:nvPr/>
          </p:nvSpPr>
          <p:spPr bwMode="auto">
            <a:xfrm>
              <a:off x="3117" y="2702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0</a:t>
              </a:r>
            </a:p>
          </p:txBody>
        </p:sp>
        <p:sp>
          <p:nvSpPr>
            <p:cNvPr id="38391" name="Rectangle 595"/>
            <p:cNvSpPr>
              <a:spLocks noChangeArrowheads="1"/>
            </p:cNvSpPr>
            <p:nvPr/>
          </p:nvSpPr>
          <p:spPr bwMode="auto">
            <a:xfrm>
              <a:off x="3958" y="2702"/>
              <a:ext cx="1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Não</a:t>
              </a:r>
            </a:p>
          </p:txBody>
        </p:sp>
        <p:sp>
          <p:nvSpPr>
            <p:cNvPr id="38392" name="Rectangle 596"/>
            <p:cNvSpPr>
              <a:spLocks noChangeArrowheads="1"/>
            </p:cNvSpPr>
            <p:nvPr/>
          </p:nvSpPr>
          <p:spPr bwMode="auto">
            <a:xfrm>
              <a:off x="1111" y="2699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93" name="Line 597"/>
            <p:cNvSpPr>
              <a:spLocks noChangeShapeType="1"/>
            </p:cNvSpPr>
            <p:nvPr/>
          </p:nvSpPr>
          <p:spPr bwMode="auto">
            <a:xfrm>
              <a:off x="1111" y="2699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94" name="Line 598"/>
            <p:cNvSpPr>
              <a:spLocks noChangeShapeType="1"/>
            </p:cNvSpPr>
            <p:nvPr/>
          </p:nvSpPr>
          <p:spPr bwMode="auto">
            <a:xfrm>
              <a:off x="1111" y="269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95" name="Rectangle 601"/>
            <p:cNvSpPr>
              <a:spLocks noChangeArrowheads="1"/>
            </p:cNvSpPr>
            <p:nvPr/>
          </p:nvSpPr>
          <p:spPr bwMode="auto">
            <a:xfrm>
              <a:off x="2014" y="2699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96" name="Line 602"/>
            <p:cNvSpPr>
              <a:spLocks noChangeShapeType="1"/>
            </p:cNvSpPr>
            <p:nvPr/>
          </p:nvSpPr>
          <p:spPr bwMode="auto">
            <a:xfrm>
              <a:off x="2014" y="269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97" name="Line 603"/>
            <p:cNvSpPr>
              <a:spLocks noChangeShapeType="1"/>
            </p:cNvSpPr>
            <p:nvPr/>
          </p:nvSpPr>
          <p:spPr bwMode="auto">
            <a:xfrm>
              <a:off x="2014" y="269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398" name="Rectangle 606"/>
            <p:cNvSpPr>
              <a:spLocks noChangeArrowheads="1"/>
            </p:cNvSpPr>
            <p:nvPr/>
          </p:nvSpPr>
          <p:spPr bwMode="auto">
            <a:xfrm>
              <a:off x="2748" y="2699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399" name="Line 608"/>
            <p:cNvSpPr>
              <a:spLocks noChangeShapeType="1"/>
            </p:cNvSpPr>
            <p:nvPr/>
          </p:nvSpPr>
          <p:spPr bwMode="auto">
            <a:xfrm>
              <a:off x="2748" y="269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00" name="Line 609"/>
            <p:cNvSpPr>
              <a:spLocks noChangeShapeType="1"/>
            </p:cNvSpPr>
            <p:nvPr/>
          </p:nvSpPr>
          <p:spPr bwMode="auto">
            <a:xfrm>
              <a:off x="2748" y="269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01" name="Rectangle 612"/>
            <p:cNvSpPr>
              <a:spLocks noChangeArrowheads="1"/>
            </p:cNvSpPr>
            <p:nvPr/>
          </p:nvSpPr>
          <p:spPr bwMode="auto">
            <a:xfrm>
              <a:off x="3537" y="2699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02" name="Line 613"/>
            <p:cNvSpPr>
              <a:spLocks noChangeShapeType="1"/>
            </p:cNvSpPr>
            <p:nvPr/>
          </p:nvSpPr>
          <p:spPr bwMode="auto">
            <a:xfrm>
              <a:off x="3537" y="269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03" name="Line 614"/>
            <p:cNvSpPr>
              <a:spLocks noChangeShapeType="1"/>
            </p:cNvSpPr>
            <p:nvPr/>
          </p:nvSpPr>
          <p:spPr bwMode="auto">
            <a:xfrm>
              <a:off x="3537" y="269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04" name="Rectangle 617"/>
            <p:cNvSpPr>
              <a:spLocks noChangeArrowheads="1"/>
            </p:cNvSpPr>
            <p:nvPr/>
          </p:nvSpPr>
          <p:spPr bwMode="auto">
            <a:xfrm>
              <a:off x="4556" y="2699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05" name="Line 618"/>
            <p:cNvSpPr>
              <a:spLocks noChangeShapeType="1"/>
            </p:cNvSpPr>
            <p:nvPr/>
          </p:nvSpPr>
          <p:spPr bwMode="auto">
            <a:xfrm>
              <a:off x="4556" y="269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06" name="Line 619"/>
            <p:cNvSpPr>
              <a:spLocks noChangeShapeType="1"/>
            </p:cNvSpPr>
            <p:nvPr/>
          </p:nvSpPr>
          <p:spPr bwMode="auto">
            <a:xfrm>
              <a:off x="4556" y="269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07" name="Rectangle 620"/>
            <p:cNvSpPr>
              <a:spLocks noChangeArrowheads="1"/>
            </p:cNvSpPr>
            <p:nvPr/>
          </p:nvSpPr>
          <p:spPr bwMode="auto">
            <a:xfrm>
              <a:off x="1111" y="2702"/>
              <a:ext cx="5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08" name="Line 621"/>
            <p:cNvSpPr>
              <a:spLocks noChangeShapeType="1"/>
            </p:cNvSpPr>
            <p:nvPr/>
          </p:nvSpPr>
          <p:spPr bwMode="auto">
            <a:xfrm>
              <a:off x="1111" y="2702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09" name="Rectangle 622"/>
            <p:cNvSpPr>
              <a:spLocks noChangeArrowheads="1"/>
            </p:cNvSpPr>
            <p:nvPr/>
          </p:nvSpPr>
          <p:spPr bwMode="auto">
            <a:xfrm>
              <a:off x="2014" y="2702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10" name="Line 623"/>
            <p:cNvSpPr>
              <a:spLocks noChangeShapeType="1"/>
            </p:cNvSpPr>
            <p:nvPr/>
          </p:nvSpPr>
          <p:spPr bwMode="auto">
            <a:xfrm>
              <a:off x="2014" y="2702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11" name="Rectangle 624"/>
            <p:cNvSpPr>
              <a:spLocks noChangeArrowheads="1"/>
            </p:cNvSpPr>
            <p:nvPr/>
          </p:nvSpPr>
          <p:spPr bwMode="auto">
            <a:xfrm>
              <a:off x="2748" y="2702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12" name="Line 625"/>
            <p:cNvSpPr>
              <a:spLocks noChangeShapeType="1"/>
            </p:cNvSpPr>
            <p:nvPr/>
          </p:nvSpPr>
          <p:spPr bwMode="auto">
            <a:xfrm>
              <a:off x="2748" y="2702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13" name="Rectangle 626"/>
            <p:cNvSpPr>
              <a:spLocks noChangeArrowheads="1"/>
            </p:cNvSpPr>
            <p:nvPr/>
          </p:nvSpPr>
          <p:spPr bwMode="auto">
            <a:xfrm>
              <a:off x="3537" y="2702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14" name="Line 627"/>
            <p:cNvSpPr>
              <a:spLocks noChangeShapeType="1"/>
            </p:cNvSpPr>
            <p:nvPr/>
          </p:nvSpPr>
          <p:spPr bwMode="auto">
            <a:xfrm>
              <a:off x="3537" y="2702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15" name="Rectangle 628"/>
            <p:cNvSpPr>
              <a:spLocks noChangeArrowheads="1"/>
            </p:cNvSpPr>
            <p:nvPr/>
          </p:nvSpPr>
          <p:spPr bwMode="auto">
            <a:xfrm>
              <a:off x="4556" y="2702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16" name="Line 629"/>
            <p:cNvSpPr>
              <a:spLocks noChangeShapeType="1"/>
            </p:cNvSpPr>
            <p:nvPr/>
          </p:nvSpPr>
          <p:spPr bwMode="auto">
            <a:xfrm>
              <a:off x="4556" y="2702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17" name="Rectangle 630"/>
            <p:cNvSpPr>
              <a:spLocks noChangeArrowheads="1"/>
            </p:cNvSpPr>
            <p:nvPr/>
          </p:nvSpPr>
          <p:spPr bwMode="auto">
            <a:xfrm>
              <a:off x="1141" y="2807"/>
              <a:ext cx="31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Kuwait</a:t>
              </a:r>
            </a:p>
          </p:txBody>
        </p:sp>
        <p:sp>
          <p:nvSpPr>
            <p:cNvPr id="38418" name="Rectangle 631"/>
            <p:cNvSpPr>
              <a:spLocks noChangeArrowheads="1"/>
            </p:cNvSpPr>
            <p:nvPr/>
          </p:nvSpPr>
          <p:spPr bwMode="auto">
            <a:xfrm>
              <a:off x="2355" y="2807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1</a:t>
              </a:r>
            </a:p>
          </p:txBody>
        </p:sp>
        <p:sp>
          <p:nvSpPr>
            <p:cNvPr id="38419" name="Rectangle 632"/>
            <p:cNvSpPr>
              <a:spLocks noChangeArrowheads="1"/>
            </p:cNvSpPr>
            <p:nvPr/>
          </p:nvSpPr>
          <p:spPr bwMode="auto">
            <a:xfrm>
              <a:off x="3117" y="2807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0</a:t>
              </a:r>
            </a:p>
          </p:txBody>
        </p:sp>
        <p:sp>
          <p:nvSpPr>
            <p:cNvPr id="38420" name="Rectangle 633"/>
            <p:cNvSpPr>
              <a:spLocks noChangeArrowheads="1"/>
            </p:cNvSpPr>
            <p:nvPr/>
          </p:nvSpPr>
          <p:spPr bwMode="auto">
            <a:xfrm>
              <a:off x="3958" y="2807"/>
              <a:ext cx="1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Não</a:t>
              </a:r>
            </a:p>
          </p:txBody>
        </p:sp>
        <p:sp>
          <p:nvSpPr>
            <p:cNvPr id="38421" name="Rectangle 634"/>
            <p:cNvSpPr>
              <a:spLocks noChangeArrowheads="1"/>
            </p:cNvSpPr>
            <p:nvPr/>
          </p:nvSpPr>
          <p:spPr bwMode="auto">
            <a:xfrm>
              <a:off x="1111" y="2802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22" name="Line 635"/>
            <p:cNvSpPr>
              <a:spLocks noChangeShapeType="1"/>
            </p:cNvSpPr>
            <p:nvPr/>
          </p:nvSpPr>
          <p:spPr bwMode="auto">
            <a:xfrm>
              <a:off x="1111" y="2802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23" name="Line 636"/>
            <p:cNvSpPr>
              <a:spLocks noChangeShapeType="1"/>
            </p:cNvSpPr>
            <p:nvPr/>
          </p:nvSpPr>
          <p:spPr bwMode="auto">
            <a:xfrm>
              <a:off x="1111" y="280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24" name="Rectangle 639"/>
            <p:cNvSpPr>
              <a:spLocks noChangeArrowheads="1"/>
            </p:cNvSpPr>
            <p:nvPr/>
          </p:nvSpPr>
          <p:spPr bwMode="auto">
            <a:xfrm>
              <a:off x="2014" y="2802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25" name="Line 640"/>
            <p:cNvSpPr>
              <a:spLocks noChangeShapeType="1"/>
            </p:cNvSpPr>
            <p:nvPr/>
          </p:nvSpPr>
          <p:spPr bwMode="auto">
            <a:xfrm>
              <a:off x="2014" y="2802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26" name="Line 641"/>
            <p:cNvSpPr>
              <a:spLocks noChangeShapeType="1"/>
            </p:cNvSpPr>
            <p:nvPr/>
          </p:nvSpPr>
          <p:spPr bwMode="auto">
            <a:xfrm>
              <a:off x="2014" y="280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27" name="Rectangle 644"/>
            <p:cNvSpPr>
              <a:spLocks noChangeArrowheads="1"/>
            </p:cNvSpPr>
            <p:nvPr/>
          </p:nvSpPr>
          <p:spPr bwMode="auto">
            <a:xfrm>
              <a:off x="2748" y="2802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28" name="Line 645"/>
            <p:cNvSpPr>
              <a:spLocks noChangeShapeType="1"/>
            </p:cNvSpPr>
            <p:nvPr/>
          </p:nvSpPr>
          <p:spPr bwMode="auto">
            <a:xfrm>
              <a:off x="2748" y="2802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29" name="Line 646"/>
            <p:cNvSpPr>
              <a:spLocks noChangeShapeType="1"/>
            </p:cNvSpPr>
            <p:nvPr/>
          </p:nvSpPr>
          <p:spPr bwMode="auto">
            <a:xfrm>
              <a:off x="2748" y="280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30" name="Rectangle 649"/>
            <p:cNvSpPr>
              <a:spLocks noChangeArrowheads="1"/>
            </p:cNvSpPr>
            <p:nvPr/>
          </p:nvSpPr>
          <p:spPr bwMode="auto">
            <a:xfrm>
              <a:off x="3537" y="2802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31" name="Line 650"/>
            <p:cNvSpPr>
              <a:spLocks noChangeShapeType="1"/>
            </p:cNvSpPr>
            <p:nvPr/>
          </p:nvSpPr>
          <p:spPr bwMode="auto">
            <a:xfrm>
              <a:off x="3537" y="2802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32" name="Line 651"/>
            <p:cNvSpPr>
              <a:spLocks noChangeShapeType="1"/>
            </p:cNvSpPr>
            <p:nvPr/>
          </p:nvSpPr>
          <p:spPr bwMode="auto">
            <a:xfrm>
              <a:off x="3537" y="280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33" name="Rectangle 654"/>
            <p:cNvSpPr>
              <a:spLocks noChangeArrowheads="1"/>
            </p:cNvSpPr>
            <p:nvPr/>
          </p:nvSpPr>
          <p:spPr bwMode="auto">
            <a:xfrm>
              <a:off x="4556" y="2802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34" name="Line 655"/>
            <p:cNvSpPr>
              <a:spLocks noChangeShapeType="1"/>
            </p:cNvSpPr>
            <p:nvPr/>
          </p:nvSpPr>
          <p:spPr bwMode="auto">
            <a:xfrm>
              <a:off x="4556" y="2802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35" name="Line 656"/>
            <p:cNvSpPr>
              <a:spLocks noChangeShapeType="1"/>
            </p:cNvSpPr>
            <p:nvPr/>
          </p:nvSpPr>
          <p:spPr bwMode="auto">
            <a:xfrm>
              <a:off x="4556" y="280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36" name="Rectangle 657"/>
            <p:cNvSpPr>
              <a:spLocks noChangeArrowheads="1"/>
            </p:cNvSpPr>
            <p:nvPr/>
          </p:nvSpPr>
          <p:spPr bwMode="auto">
            <a:xfrm>
              <a:off x="1111" y="2805"/>
              <a:ext cx="5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37" name="Line 658"/>
            <p:cNvSpPr>
              <a:spLocks noChangeShapeType="1"/>
            </p:cNvSpPr>
            <p:nvPr/>
          </p:nvSpPr>
          <p:spPr bwMode="auto">
            <a:xfrm>
              <a:off x="1111" y="2805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38" name="Rectangle 659"/>
            <p:cNvSpPr>
              <a:spLocks noChangeArrowheads="1"/>
            </p:cNvSpPr>
            <p:nvPr/>
          </p:nvSpPr>
          <p:spPr bwMode="auto">
            <a:xfrm>
              <a:off x="2014" y="2805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39" name="Line 660"/>
            <p:cNvSpPr>
              <a:spLocks noChangeShapeType="1"/>
            </p:cNvSpPr>
            <p:nvPr/>
          </p:nvSpPr>
          <p:spPr bwMode="auto">
            <a:xfrm>
              <a:off x="2014" y="2805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40" name="Rectangle 661"/>
            <p:cNvSpPr>
              <a:spLocks noChangeArrowheads="1"/>
            </p:cNvSpPr>
            <p:nvPr/>
          </p:nvSpPr>
          <p:spPr bwMode="auto">
            <a:xfrm>
              <a:off x="2748" y="2805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41" name="Line 662"/>
            <p:cNvSpPr>
              <a:spLocks noChangeShapeType="1"/>
            </p:cNvSpPr>
            <p:nvPr/>
          </p:nvSpPr>
          <p:spPr bwMode="auto">
            <a:xfrm>
              <a:off x="2748" y="2805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42" name="Rectangle 663"/>
            <p:cNvSpPr>
              <a:spLocks noChangeArrowheads="1"/>
            </p:cNvSpPr>
            <p:nvPr/>
          </p:nvSpPr>
          <p:spPr bwMode="auto">
            <a:xfrm>
              <a:off x="3537" y="2805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43" name="Line 664"/>
            <p:cNvSpPr>
              <a:spLocks noChangeShapeType="1"/>
            </p:cNvSpPr>
            <p:nvPr/>
          </p:nvSpPr>
          <p:spPr bwMode="auto">
            <a:xfrm>
              <a:off x="3537" y="2805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44" name="Rectangle 665"/>
            <p:cNvSpPr>
              <a:spLocks noChangeArrowheads="1"/>
            </p:cNvSpPr>
            <p:nvPr/>
          </p:nvSpPr>
          <p:spPr bwMode="auto">
            <a:xfrm>
              <a:off x="4556" y="2805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45" name="Line 666"/>
            <p:cNvSpPr>
              <a:spLocks noChangeShapeType="1"/>
            </p:cNvSpPr>
            <p:nvPr/>
          </p:nvSpPr>
          <p:spPr bwMode="auto">
            <a:xfrm>
              <a:off x="4556" y="2805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46" name="Rectangle 667"/>
            <p:cNvSpPr>
              <a:spLocks noChangeArrowheads="1"/>
            </p:cNvSpPr>
            <p:nvPr/>
          </p:nvSpPr>
          <p:spPr bwMode="auto">
            <a:xfrm>
              <a:off x="1141" y="2908"/>
              <a:ext cx="34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Malásia</a:t>
              </a:r>
            </a:p>
          </p:txBody>
        </p:sp>
        <p:sp>
          <p:nvSpPr>
            <p:cNvPr id="38447" name="Rectangle 668"/>
            <p:cNvSpPr>
              <a:spLocks noChangeArrowheads="1"/>
            </p:cNvSpPr>
            <p:nvPr/>
          </p:nvSpPr>
          <p:spPr bwMode="auto">
            <a:xfrm>
              <a:off x="2355" y="2908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5</a:t>
              </a:r>
            </a:p>
          </p:txBody>
        </p:sp>
        <p:sp>
          <p:nvSpPr>
            <p:cNvPr id="38448" name="Rectangle 669"/>
            <p:cNvSpPr>
              <a:spLocks noChangeArrowheads="1"/>
            </p:cNvSpPr>
            <p:nvPr/>
          </p:nvSpPr>
          <p:spPr bwMode="auto">
            <a:xfrm>
              <a:off x="3117" y="2908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2</a:t>
              </a:r>
            </a:p>
          </p:txBody>
        </p:sp>
        <p:sp>
          <p:nvSpPr>
            <p:cNvPr id="38449" name="Rectangle 670"/>
            <p:cNvSpPr>
              <a:spLocks noChangeArrowheads="1"/>
            </p:cNvSpPr>
            <p:nvPr/>
          </p:nvSpPr>
          <p:spPr bwMode="auto">
            <a:xfrm>
              <a:off x="3958" y="2908"/>
              <a:ext cx="1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Não</a:t>
              </a:r>
            </a:p>
          </p:txBody>
        </p:sp>
        <p:sp>
          <p:nvSpPr>
            <p:cNvPr id="38450" name="Rectangle 671"/>
            <p:cNvSpPr>
              <a:spLocks noChangeArrowheads="1"/>
            </p:cNvSpPr>
            <p:nvPr/>
          </p:nvSpPr>
          <p:spPr bwMode="auto">
            <a:xfrm>
              <a:off x="1111" y="2905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51" name="Line 672"/>
            <p:cNvSpPr>
              <a:spLocks noChangeShapeType="1"/>
            </p:cNvSpPr>
            <p:nvPr/>
          </p:nvSpPr>
          <p:spPr bwMode="auto">
            <a:xfrm>
              <a:off x="1111" y="2905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52" name="Line 673"/>
            <p:cNvSpPr>
              <a:spLocks noChangeShapeType="1"/>
            </p:cNvSpPr>
            <p:nvPr/>
          </p:nvSpPr>
          <p:spPr bwMode="auto">
            <a:xfrm>
              <a:off x="1111" y="290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53" name="Rectangle 676"/>
            <p:cNvSpPr>
              <a:spLocks noChangeArrowheads="1"/>
            </p:cNvSpPr>
            <p:nvPr/>
          </p:nvSpPr>
          <p:spPr bwMode="auto">
            <a:xfrm>
              <a:off x="2014" y="2905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54" name="Line 677"/>
            <p:cNvSpPr>
              <a:spLocks noChangeShapeType="1"/>
            </p:cNvSpPr>
            <p:nvPr/>
          </p:nvSpPr>
          <p:spPr bwMode="auto">
            <a:xfrm>
              <a:off x="2014" y="290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55" name="Line 678"/>
            <p:cNvSpPr>
              <a:spLocks noChangeShapeType="1"/>
            </p:cNvSpPr>
            <p:nvPr/>
          </p:nvSpPr>
          <p:spPr bwMode="auto">
            <a:xfrm>
              <a:off x="2014" y="290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56" name="Rectangle 681"/>
            <p:cNvSpPr>
              <a:spLocks noChangeArrowheads="1"/>
            </p:cNvSpPr>
            <p:nvPr/>
          </p:nvSpPr>
          <p:spPr bwMode="auto">
            <a:xfrm>
              <a:off x="2748" y="2905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57" name="Line 682"/>
            <p:cNvSpPr>
              <a:spLocks noChangeShapeType="1"/>
            </p:cNvSpPr>
            <p:nvPr/>
          </p:nvSpPr>
          <p:spPr bwMode="auto">
            <a:xfrm>
              <a:off x="2748" y="290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58" name="Line 683"/>
            <p:cNvSpPr>
              <a:spLocks noChangeShapeType="1"/>
            </p:cNvSpPr>
            <p:nvPr/>
          </p:nvSpPr>
          <p:spPr bwMode="auto">
            <a:xfrm>
              <a:off x="2748" y="290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59" name="Rectangle 686"/>
            <p:cNvSpPr>
              <a:spLocks noChangeArrowheads="1"/>
            </p:cNvSpPr>
            <p:nvPr/>
          </p:nvSpPr>
          <p:spPr bwMode="auto">
            <a:xfrm>
              <a:off x="3537" y="2905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60" name="Line 687"/>
            <p:cNvSpPr>
              <a:spLocks noChangeShapeType="1"/>
            </p:cNvSpPr>
            <p:nvPr/>
          </p:nvSpPr>
          <p:spPr bwMode="auto">
            <a:xfrm>
              <a:off x="3537" y="290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61" name="Line 688"/>
            <p:cNvSpPr>
              <a:spLocks noChangeShapeType="1"/>
            </p:cNvSpPr>
            <p:nvPr/>
          </p:nvSpPr>
          <p:spPr bwMode="auto">
            <a:xfrm>
              <a:off x="3537" y="290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62" name="Rectangle 691"/>
            <p:cNvSpPr>
              <a:spLocks noChangeArrowheads="1"/>
            </p:cNvSpPr>
            <p:nvPr/>
          </p:nvSpPr>
          <p:spPr bwMode="auto">
            <a:xfrm>
              <a:off x="4556" y="2905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63" name="Line 692"/>
            <p:cNvSpPr>
              <a:spLocks noChangeShapeType="1"/>
            </p:cNvSpPr>
            <p:nvPr/>
          </p:nvSpPr>
          <p:spPr bwMode="auto">
            <a:xfrm>
              <a:off x="4556" y="290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64" name="Line 693"/>
            <p:cNvSpPr>
              <a:spLocks noChangeShapeType="1"/>
            </p:cNvSpPr>
            <p:nvPr/>
          </p:nvSpPr>
          <p:spPr bwMode="auto">
            <a:xfrm>
              <a:off x="4556" y="290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65" name="Rectangle 694"/>
            <p:cNvSpPr>
              <a:spLocks noChangeArrowheads="1"/>
            </p:cNvSpPr>
            <p:nvPr/>
          </p:nvSpPr>
          <p:spPr bwMode="auto">
            <a:xfrm>
              <a:off x="1111" y="2908"/>
              <a:ext cx="5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66" name="Line 695"/>
            <p:cNvSpPr>
              <a:spLocks noChangeShapeType="1"/>
            </p:cNvSpPr>
            <p:nvPr/>
          </p:nvSpPr>
          <p:spPr bwMode="auto">
            <a:xfrm>
              <a:off x="1111" y="2908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67" name="Rectangle 696"/>
            <p:cNvSpPr>
              <a:spLocks noChangeArrowheads="1"/>
            </p:cNvSpPr>
            <p:nvPr/>
          </p:nvSpPr>
          <p:spPr bwMode="auto">
            <a:xfrm>
              <a:off x="2014" y="2908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68" name="Line 697"/>
            <p:cNvSpPr>
              <a:spLocks noChangeShapeType="1"/>
            </p:cNvSpPr>
            <p:nvPr/>
          </p:nvSpPr>
          <p:spPr bwMode="auto">
            <a:xfrm>
              <a:off x="2014" y="2908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69" name="Rectangle 698"/>
            <p:cNvSpPr>
              <a:spLocks noChangeArrowheads="1"/>
            </p:cNvSpPr>
            <p:nvPr/>
          </p:nvSpPr>
          <p:spPr bwMode="auto">
            <a:xfrm>
              <a:off x="2748" y="2908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70" name="Line 699"/>
            <p:cNvSpPr>
              <a:spLocks noChangeShapeType="1"/>
            </p:cNvSpPr>
            <p:nvPr/>
          </p:nvSpPr>
          <p:spPr bwMode="auto">
            <a:xfrm>
              <a:off x="2748" y="2908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71" name="Rectangle 700"/>
            <p:cNvSpPr>
              <a:spLocks noChangeArrowheads="1"/>
            </p:cNvSpPr>
            <p:nvPr/>
          </p:nvSpPr>
          <p:spPr bwMode="auto">
            <a:xfrm>
              <a:off x="3537" y="2908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72" name="Line 701"/>
            <p:cNvSpPr>
              <a:spLocks noChangeShapeType="1"/>
            </p:cNvSpPr>
            <p:nvPr/>
          </p:nvSpPr>
          <p:spPr bwMode="auto">
            <a:xfrm>
              <a:off x="3537" y="2908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73" name="Rectangle 702"/>
            <p:cNvSpPr>
              <a:spLocks noChangeArrowheads="1"/>
            </p:cNvSpPr>
            <p:nvPr/>
          </p:nvSpPr>
          <p:spPr bwMode="auto">
            <a:xfrm>
              <a:off x="4556" y="2908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74" name="Line 703"/>
            <p:cNvSpPr>
              <a:spLocks noChangeShapeType="1"/>
            </p:cNvSpPr>
            <p:nvPr/>
          </p:nvSpPr>
          <p:spPr bwMode="auto">
            <a:xfrm>
              <a:off x="4556" y="2908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75" name="Rectangle 704"/>
            <p:cNvSpPr>
              <a:spLocks noChangeArrowheads="1"/>
            </p:cNvSpPr>
            <p:nvPr/>
          </p:nvSpPr>
          <p:spPr bwMode="auto">
            <a:xfrm>
              <a:off x="1141" y="3012"/>
              <a:ext cx="4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 dirty="0">
                  <a:solidFill>
                    <a:srgbClr val="C00000"/>
                  </a:solidFill>
                </a:rPr>
                <a:t>Mongólia</a:t>
              </a:r>
            </a:p>
          </p:txBody>
        </p:sp>
        <p:sp>
          <p:nvSpPr>
            <p:cNvPr id="38476" name="Rectangle 705"/>
            <p:cNvSpPr>
              <a:spLocks noChangeArrowheads="1"/>
            </p:cNvSpPr>
            <p:nvPr/>
          </p:nvSpPr>
          <p:spPr bwMode="auto">
            <a:xfrm>
              <a:off x="2355" y="3012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9</a:t>
              </a:r>
            </a:p>
          </p:txBody>
        </p:sp>
        <p:sp>
          <p:nvSpPr>
            <p:cNvPr id="38477" name="Rectangle 706"/>
            <p:cNvSpPr>
              <a:spLocks noChangeArrowheads="1"/>
            </p:cNvSpPr>
            <p:nvPr/>
          </p:nvSpPr>
          <p:spPr bwMode="auto">
            <a:xfrm>
              <a:off x="3117" y="3012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0</a:t>
              </a:r>
            </a:p>
          </p:txBody>
        </p:sp>
        <p:sp>
          <p:nvSpPr>
            <p:cNvPr id="38478" name="Rectangle 707"/>
            <p:cNvSpPr>
              <a:spLocks noChangeArrowheads="1"/>
            </p:cNvSpPr>
            <p:nvPr/>
          </p:nvSpPr>
          <p:spPr bwMode="auto">
            <a:xfrm>
              <a:off x="3966" y="3012"/>
              <a:ext cx="17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 dirty="0">
                  <a:solidFill>
                    <a:srgbClr val="C00000"/>
                  </a:solidFill>
                </a:rPr>
                <a:t>Sim</a:t>
              </a:r>
            </a:p>
          </p:txBody>
        </p:sp>
        <p:sp>
          <p:nvSpPr>
            <p:cNvPr id="38479" name="Rectangle 708"/>
            <p:cNvSpPr>
              <a:spLocks noChangeArrowheads="1"/>
            </p:cNvSpPr>
            <p:nvPr/>
          </p:nvSpPr>
          <p:spPr bwMode="auto">
            <a:xfrm>
              <a:off x="1111" y="3007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80" name="Line 709"/>
            <p:cNvSpPr>
              <a:spLocks noChangeShapeType="1"/>
            </p:cNvSpPr>
            <p:nvPr/>
          </p:nvSpPr>
          <p:spPr bwMode="auto">
            <a:xfrm>
              <a:off x="1111" y="3007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81" name="Line 710"/>
            <p:cNvSpPr>
              <a:spLocks noChangeShapeType="1"/>
            </p:cNvSpPr>
            <p:nvPr/>
          </p:nvSpPr>
          <p:spPr bwMode="auto">
            <a:xfrm>
              <a:off x="1111" y="300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82" name="Rectangle 711"/>
            <p:cNvSpPr>
              <a:spLocks noChangeArrowheads="1"/>
            </p:cNvSpPr>
            <p:nvPr/>
          </p:nvSpPr>
          <p:spPr bwMode="auto">
            <a:xfrm>
              <a:off x="1116" y="3007"/>
              <a:ext cx="898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83" name="Rectangle 713"/>
            <p:cNvSpPr>
              <a:spLocks noChangeArrowheads="1"/>
            </p:cNvSpPr>
            <p:nvPr/>
          </p:nvSpPr>
          <p:spPr bwMode="auto">
            <a:xfrm>
              <a:off x="2014" y="3007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84" name="Line 714"/>
            <p:cNvSpPr>
              <a:spLocks noChangeShapeType="1"/>
            </p:cNvSpPr>
            <p:nvPr/>
          </p:nvSpPr>
          <p:spPr bwMode="auto">
            <a:xfrm>
              <a:off x="2014" y="300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85" name="Line 715"/>
            <p:cNvSpPr>
              <a:spLocks noChangeShapeType="1"/>
            </p:cNvSpPr>
            <p:nvPr/>
          </p:nvSpPr>
          <p:spPr bwMode="auto">
            <a:xfrm>
              <a:off x="2014" y="300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86" name="Rectangle 716"/>
            <p:cNvSpPr>
              <a:spLocks noChangeArrowheads="1"/>
            </p:cNvSpPr>
            <p:nvPr/>
          </p:nvSpPr>
          <p:spPr bwMode="auto">
            <a:xfrm>
              <a:off x="2017" y="3007"/>
              <a:ext cx="73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87" name="Rectangle 718"/>
            <p:cNvSpPr>
              <a:spLocks noChangeArrowheads="1"/>
            </p:cNvSpPr>
            <p:nvPr/>
          </p:nvSpPr>
          <p:spPr bwMode="auto">
            <a:xfrm>
              <a:off x="2748" y="3007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88" name="Line 719"/>
            <p:cNvSpPr>
              <a:spLocks noChangeShapeType="1"/>
            </p:cNvSpPr>
            <p:nvPr/>
          </p:nvSpPr>
          <p:spPr bwMode="auto">
            <a:xfrm>
              <a:off x="2748" y="300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89" name="Line 720"/>
            <p:cNvSpPr>
              <a:spLocks noChangeShapeType="1"/>
            </p:cNvSpPr>
            <p:nvPr/>
          </p:nvSpPr>
          <p:spPr bwMode="auto">
            <a:xfrm>
              <a:off x="2748" y="300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90" name="Rectangle 721"/>
            <p:cNvSpPr>
              <a:spLocks noChangeArrowheads="1"/>
            </p:cNvSpPr>
            <p:nvPr/>
          </p:nvSpPr>
          <p:spPr bwMode="auto">
            <a:xfrm>
              <a:off x="2751" y="3007"/>
              <a:ext cx="786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91" name="Rectangle 723"/>
            <p:cNvSpPr>
              <a:spLocks noChangeArrowheads="1"/>
            </p:cNvSpPr>
            <p:nvPr/>
          </p:nvSpPr>
          <p:spPr bwMode="auto">
            <a:xfrm>
              <a:off x="3537" y="3007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92" name="Line 724"/>
            <p:cNvSpPr>
              <a:spLocks noChangeShapeType="1"/>
            </p:cNvSpPr>
            <p:nvPr/>
          </p:nvSpPr>
          <p:spPr bwMode="auto">
            <a:xfrm>
              <a:off x="3537" y="300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93" name="Line 725"/>
            <p:cNvSpPr>
              <a:spLocks noChangeShapeType="1"/>
            </p:cNvSpPr>
            <p:nvPr/>
          </p:nvSpPr>
          <p:spPr bwMode="auto">
            <a:xfrm>
              <a:off x="3537" y="300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94" name="Rectangle 726"/>
            <p:cNvSpPr>
              <a:spLocks noChangeArrowheads="1"/>
            </p:cNvSpPr>
            <p:nvPr/>
          </p:nvSpPr>
          <p:spPr bwMode="auto">
            <a:xfrm>
              <a:off x="3540" y="3007"/>
              <a:ext cx="1016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95" name="Rectangle 728"/>
            <p:cNvSpPr>
              <a:spLocks noChangeArrowheads="1"/>
            </p:cNvSpPr>
            <p:nvPr/>
          </p:nvSpPr>
          <p:spPr bwMode="auto">
            <a:xfrm>
              <a:off x="4556" y="3007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96" name="Line 729"/>
            <p:cNvSpPr>
              <a:spLocks noChangeShapeType="1"/>
            </p:cNvSpPr>
            <p:nvPr/>
          </p:nvSpPr>
          <p:spPr bwMode="auto">
            <a:xfrm>
              <a:off x="4556" y="300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97" name="Line 730"/>
            <p:cNvSpPr>
              <a:spLocks noChangeShapeType="1"/>
            </p:cNvSpPr>
            <p:nvPr/>
          </p:nvSpPr>
          <p:spPr bwMode="auto">
            <a:xfrm>
              <a:off x="4556" y="300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498" name="Rectangle 731"/>
            <p:cNvSpPr>
              <a:spLocks noChangeArrowheads="1"/>
            </p:cNvSpPr>
            <p:nvPr/>
          </p:nvSpPr>
          <p:spPr bwMode="auto">
            <a:xfrm>
              <a:off x="1111" y="3010"/>
              <a:ext cx="5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499" name="Line 732"/>
            <p:cNvSpPr>
              <a:spLocks noChangeShapeType="1"/>
            </p:cNvSpPr>
            <p:nvPr/>
          </p:nvSpPr>
          <p:spPr bwMode="auto">
            <a:xfrm>
              <a:off x="1111" y="3010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00" name="Rectangle 733"/>
            <p:cNvSpPr>
              <a:spLocks noChangeArrowheads="1"/>
            </p:cNvSpPr>
            <p:nvPr/>
          </p:nvSpPr>
          <p:spPr bwMode="auto">
            <a:xfrm>
              <a:off x="2014" y="3010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01" name="Line 734"/>
            <p:cNvSpPr>
              <a:spLocks noChangeShapeType="1"/>
            </p:cNvSpPr>
            <p:nvPr/>
          </p:nvSpPr>
          <p:spPr bwMode="auto">
            <a:xfrm>
              <a:off x="2014" y="3010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02" name="Rectangle 735"/>
            <p:cNvSpPr>
              <a:spLocks noChangeArrowheads="1"/>
            </p:cNvSpPr>
            <p:nvPr/>
          </p:nvSpPr>
          <p:spPr bwMode="auto">
            <a:xfrm>
              <a:off x="2748" y="3010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03" name="Line 736"/>
            <p:cNvSpPr>
              <a:spLocks noChangeShapeType="1"/>
            </p:cNvSpPr>
            <p:nvPr/>
          </p:nvSpPr>
          <p:spPr bwMode="auto">
            <a:xfrm>
              <a:off x="2748" y="3010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04" name="Rectangle 737"/>
            <p:cNvSpPr>
              <a:spLocks noChangeArrowheads="1"/>
            </p:cNvSpPr>
            <p:nvPr/>
          </p:nvSpPr>
          <p:spPr bwMode="auto">
            <a:xfrm>
              <a:off x="3537" y="3010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05" name="Line 738"/>
            <p:cNvSpPr>
              <a:spLocks noChangeShapeType="1"/>
            </p:cNvSpPr>
            <p:nvPr/>
          </p:nvSpPr>
          <p:spPr bwMode="auto">
            <a:xfrm>
              <a:off x="3537" y="3010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06" name="Rectangle 739"/>
            <p:cNvSpPr>
              <a:spLocks noChangeArrowheads="1"/>
            </p:cNvSpPr>
            <p:nvPr/>
          </p:nvSpPr>
          <p:spPr bwMode="auto">
            <a:xfrm>
              <a:off x="4556" y="3010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07" name="Line 740"/>
            <p:cNvSpPr>
              <a:spLocks noChangeShapeType="1"/>
            </p:cNvSpPr>
            <p:nvPr/>
          </p:nvSpPr>
          <p:spPr bwMode="auto">
            <a:xfrm>
              <a:off x="4556" y="3010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08" name="Rectangle 741"/>
            <p:cNvSpPr>
              <a:spLocks noChangeArrowheads="1"/>
            </p:cNvSpPr>
            <p:nvPr/>
          </p:nvSpPr>
          <p:spPr bwMode="auto">
            <a:xfrm>
              <a:off x="1141" y="3115"/>
              <a:ext cx="65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Nova Zelândia</a:t>
              </a:r>
            </a:p>
          </p:txBody>
        </p:sp>
        <p:sp>
          <p:nvSpPr>
            <p:cNvPr id="38509" name="Rectangle 742"/>
            <p:cNvSpPr>
              <a:spLocks noChangeArrowheads="1"/>
            </p:cNvSpPr>
            <p:nvPr/>
          </p:nvSpPr>
          <p:spPr bwMode="auto">
            <a:xfrm>
              <a:off x="2355" y="3115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1</a:t>
              </a:r>
            </a:p>
          </p:txBody>
        </p:sp>
        <p:sp>
          <p:nvSpPr>
            <p:cNvPr id="38510" name="Rectangle 743"/>
            <p:cNvSpPr>
              <a:spLocks noChangeArrowheads="1"/>
            </p:cNvSpPr>
            <p:nvPr/>
          </p:nvSpPr>
          <p:spPr bwMode="auto">
            <a:xfrm>
              <a:off x="3117" y="3115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0</a:t>
              </a:r>
            </a:p>
          </p:txBody>
        </p:sp>
        <p:sp>
          <p:nvSpPr>
            <p:cNvPr id="38511" name="Rectangle 744"/>
            <p:cNvSpPr>
              <a:spLocks noChangeArrowheads="1"/>
            </p:cNvSpPr>
            <p:nvPr/>
          </p:nvSpPr>
          <p:spPr bwMode="auto">
            <a:xfrm>
              <a:off x="3958" y="3115"/>
              <a:ext cx="1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Não</a:t>
              </a:r>
            </a:p>
          </p:txBody>
        </p:sp>
        <p:sp>
          <p:nvSpPr>
            <p:cNvPr id="38512" name="Rectangle 745"/>
            <p:cNvSpPr>
              <a:spLocks noChangeArrowheads="1"/>
            </p:cNvSpPr>
            <p:nvPr/>
          </p:nvSpPr>
          <p:spPr bwMode="auto">
            <a:xfrm>
              <a:off x="1111" y="3111"/>
              <a:ext cx="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13" name="Line 746"/>
            <p:cNvSpPr>
              <a:spLocks noChangeShapeType="1"/>
            </p:cNvSpPr>
            <p:nvPr/>
          </p:nvSpPr>
          <p:spPr bwMode="auto">
            <a:xfrm>
              <a:off x="1111" y="3111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14" name="Line 747"/>
            <p:cNvSpPr>
              <a:spLocks noChangeShapeType="1"/>
            </p:cNvSpPr>
            <p:nvPr/>
          </p:nvSpPr>
          <p:spPr bwMode="auto">
            <a:xfrm>
              <a:off x="1111" y="3111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15" name="Rectangle 750"/>
            <p:cNvSpPr>
              <a:spLocks noChangeArrowheads="1"/>
            </p:cNvSpPr>
            <p:nvPr/>
          </p:nvSpPr>
          <p:spPr bwMode="auto">
            <a:xfrm>
              <a:off x="2014" y="3111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16" name="Line 751"/>
            <p:cNvSpPr>
              <a:spLocks noChangeShapeType="1"/>
            </p:cNvSpPr>
            <p:nvPr/>
          </p:nvSpPr>
          <p:spPr bwMode="auto">
            <a:xfrm>
              <a:off x="2014" y="3111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17" name="Line 752"/>
            <p:cNvSpPr>
              <a:spLocks noChangeShapeType="1"/>
            </p:cNvSpPr>
            <p:nvPr/>
          </p:nvSpPr>
          <p:spPr bwMode="auto">
            <a:xfrm>
              <a:off x="2014" y="3111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18" name="Rectangle 755"/>
            <p:cNvSpPr>
              <a:spLocks noChangeArrowheads="1"/>
            </p:cNvSpPr>
            <p:nvPr/>
          </p:nvSpPr>
          <p:spPr bwMode="auto">
            <a:xfrm>
              <a:off x="2748" y="3111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19" name="Line 756"/>
            <p:cNvSpPr>
              <a:spLocks noChangeShapeType="1"/>
            </p:cNvSpPr>
            <p:nvPr/>
          </p:nvSpPr>
          <p:spPr bwMode="auto">
            <a:xfrm>
              <a:off x="2748" y="3111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20" name="Line 757"/>
            <p:cNvSpPr>
              <a:spLocks noChangeShapeType="1"/>
            </p:cNvSpPr>
            <p:nvPr/>
          </p:nvSpPr>
          <p:spPr bwMode="auto">
            <a:xfrm>
              <a:off x="2748" y="3111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21" name="Rectangle 760"/>
            <p:cNvSpPr>
              <a:spLocks noChangeArrowheads="1"/>
            </p:cNvSpPr>
            <p:nvPr/>
          </p:nvSpPr>
          <p:spPr bwMode="auto">
            <a:xfrm>
              <a:off x="3537" y="3111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22" name="Line 761"/>
            <p:cNvSpPr>
              <a:spLocks noChangeShapeType="1"/>
            </p:cNvSpPr>
            <p:nvPr/>
          </p:nvSpPr>
          <p:spPr bwMode="auto">
            <a:xfrm>
              <a:off x="3537" y="3111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23" name="Line 762"/>
            <p:cNvSpPr>
              <a:spLocks noChangeShapeType="1"/>
            </p:cNvSpPr>
            <p:nvPr/>
          </p:nvSpPr>
          <p:spPr bwMode="auto">
            <a:xfrm>
              <a:off x="3537" y="3111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24" name="Rectangle 765"/>
            <p:cNvSpPr>
              <a:spLocks noChangeArrowheads="1"/>
            </p:cNvSpPr>
            <p:nvPr/>
          </p:nvSpPr>
          <p:spPr bwMode="auto">
            <a:xfrm>
              <a:off x="4556" y="3111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25" name="Line 766"/>
            <p:cNvSpPr>
              <a:spLocks noChangeShapeType="1"/>
            </p:cNvSpPr>
            <p:nvPr/>
          </p:nvSpPr>
          <p:spPr bwMode="auto">
            <a:xfrm>
              <a:off x="4556" y="3111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26" name="Line 767"/>
            <p:cNvSpPr>
              <a:spLocks noChangeShapeType="1"/>
            </p:cNvSpPr>
            <p:nvPr/>
          </p:nvSpPr>
          <p:spPr bwMode="auto">
            <a:xfrm>
              <a:off x="4556" y="3111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27" name="Rectangle 768"/>
            <p:cNvSpPr>
              <a:spLocks noChangeArrowheads="1"/>
            </p:cNvSpPr>
            <p:nvPr/>
          </p:nvSpPr>
          <p:spPr bwMode="auto">
            <a:xfrm>
              <a:off x="1111" y="3115"/>
              <a:ext cx="5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28" name="Line 769"/>
            <p:cNvSpPr>
              <a:spLocks noChangeShapeType="1"/>
            </p:cNvSpPr>
            <p:nvPr/>
          </p:nvSpPr>
          <p:spPr bwMode="auto">
            <a:xfrm>
              <a:off x="1111" y="3115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29" name="Rectangle 770"/>
            <p:cNvSpPr>
              <a:spLocks noChangeArrowheads="1"/>
            </p:cNvSpPr>
            <p:nvPr/>
          </p:nvSpPr>
          <p:spPr bwMode="auto">
            <a:xfrm>
              <a:off x="2014" y="3115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30" name="Line 771"/>
            <p:cNvSpPr>
              <a:spLocks noChangeShapeType="1"/>
            </p:cNvSpPr>
            <p:nvPr/>
          </p:nvSpPr>
          <p:spPr bwMode="auto">
            <a:xfrm>
              <a:off x="2014" y="3115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31" name="Rectangle 772"/>
            <p:cNvSpPr>
              <a:spLocks noChangeArrowheads="1"/>
            </p:cNvSpPr>
            <p:nvPr/>
          </p:nvSpPr>
          <p:spPr bwMode="auto">
            <a:xfrm>
              <a:off x="2748" y="3115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32" name="Line 773"/>
            <p:cNvSpPr>
              <a:spLocks noChangeShapeType="1"/>
            </p:cNvSpPr>
            <p:nvPr/>
          </p:nvSpPr>
          <p:spPr bwMode="auto">
            <a:xfrm>
              <a:off x="2748" y="3115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33" name="Rectangle 774"/>
            <p:cNvSpPr>
              <a:spLocks noChangeArrowheads="1"/>
            </p:cNvSpPr>
            <p:nvPr/>
          </p:nvSpPr>
          <p:spPr bwMode="auto">
            <a:xfrm>
              <a:off x="3537" y="3115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34" name="Line 775"/>
            <p:cNvSpPr>
              <a:spLocks noChangeShapeType="1"/>
            </p:cNvSpPr>
            <p:nvPr/>
          </p:nvSpPr>
          <p:spPr bwMode="auto">
            <a:xfrm>
              <a:off x="3537" y="3115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35" name="Rectangle 776"/>
            <p:cNvSpPr>
              <a:spLocks noChangeArrowheads="1"/>
            </p:cNvSpPr>
            <p:nvPr/>
          </p:nvSpPr>
          <p:spPr bwMode="auto">
            <a:xfrm>
              <a:off x="4556" y="3115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36" name="Line 777"/>
            <p:cNvSpPr>
              <a:spLocks noChangeShapeType="1"/>
            </p:cNvSpPr>
            <p:nvPr/>
          </p:nvSpPr>
          <p:spPr bwMode="auto">
            <a:xfrm>
              <a:off x="4556" y="3115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37" name="Rectangle 778"/>
            <p:cNvSpPr>
              <a:spLocks noChangeArrowheads="1"/>
            </p:cNvSpPr>
            <p:nvPr/>
          </p:nvSpPr>
          <p:spPr bwMode="auto">
            <a:xfrm>
              <a:off x="1141" y="3218"/>
              <a:ext cx="57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Reino Unido</a:t>
              </a:r>
            </a:p>
          </p:txBody>
        </p:sp>
        <p:sp>
          <p:nvSpPr>
            <p:cNvPr id="38538" name="Rectangle 779"/>
            <p:cNvSpPr>
              <a:spLocks noChangeArrowheads="1"/>
            </p:cNvSpPr>
            <p:nvPr/>
          </p:nvSpPr>
          <p:spPr bwMode="auto">
            <a:xfrm>
              <a:off x="2355" y="3218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4</a:t>
              </a:r>
            </a:p>
          </p:txBody>
        </p:sp>
        <p:sp>
          <p:nvSpPr>
            <p:cNvPr id="38539" name="Rectangle 780"/>
            <p:cNvSpPr>
              <a:spLocks noChangeArrowheads="1"/>
            </p:cNvSpPr>
            <p:nvPr/>
          </p:nvSpPr>
          <p:spPr bwMode="auto">
            <a:xfrm>
              <a:off x="3117" y="3218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0</a:t>
              </a:r>
            </a:p>
          </p:txBody>
        </p:sp>
        <p:sp>
          <p:nvSpPr>
            <p:cNvPr id="38540" name="Rectangle 781"/>
            <p:cNvSpPr>
              <a:spLocks noChangeArrowheads="1"/>
            </p:cNvSpPr>
            <p:nvPr/>
          </p:nvSpPr>
          <p:spPr bwMode="auto">
            <a:xfrm>
              <a:off x="3958" y="3218"/>
              <a:ext cx="1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Não</a:t>
              </a:r>
            </a:p>
          </p:txBody>
        </p:sp>
        <p:sp>
          <p:nvSpPr>
            <p:cNvPr id="38541" name="Rectangle 782"/>
            <p:cNvSpPr>
              <a:spLocks noChangeArrowheads="1"/>
            </p:cNvSpPr>
            <p:nvPr/>
          </p:nvSpPr>
          <p:spPr bwMode="auto">
            <a:xfrm>
              <a:off x="1111" y="3215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42" name="Line 783"/>
            <p:cNvSpPr>
              <a:spLocks noChangeShapeType="1"/>
            </p:cNvSpPr>
            <p:nvPr/>
          </p:nvSpPr>
          <p:spPr bwMode="auto">
            <a:xfrm>
              <a:off x="1111" y="3215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43" name="Line 784"/>
            <p:cNvSpPr>
              <a:spLocks noChangeShapeType="1"/>
            </p:cNvSpPr>
            <p:nvPr/>
          </p:nvSpPr>
          <p:spPr bwMode="auto">
            <a:xfrm>
              <a:off x="1111" y="321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44" name="Rectangle 785"/>
            <p:cNvSpPr>
              <a:spLocks noChangeArrowheads="1"/>
            </p:cNvSpPr>
            <p:nvPr/>
          </p:nvSpPr>
          <p:spPr bwMode="auto">
            <a:xfrm>
              <a:off x="1116" y="3215"/>
              <a:ext cx="898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45" name="Rectangle 787"/>
            <p:cNvSpPr>
              <a:spLocks noChangeArrowheads="1"/>
            </p:cNvSpPr>
            <p:nvPr/>
          </p:nvSpPr>
          <p:spPr bwMode="auto">
            <a:xfrm>
              <a:off x="2014" y="3215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46" name="Line 788"/>
            <p:cNvSpPr>
              <a:spLocks noChangeShapeType="1"/>
            </p:cNvSpPr>
            <p:nvPr/>
          </p:nvSpPr>
          <p:spPr bwMode="auto">
            <a:xfrm>
              <a:off x="2014" y="321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47" name="Line 789"/>
            <p:cNvSpPr>
              <a:spLocks noChangeShapeType="1"/>
            </p:cNvSpPr>
            <p:nvPr/>
          </p:nvSpPr>
          <p:spPr bwMode="auto">
            <a:xfrm>
              <a:off x="2014" y="321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48" name="Rectangle 790"/>
            <p:cNvSpPr>
              <a:spLocks noChangeArrowheads="1"/>
            </p:cNvSpPr>
            <p:nvPr/>
          </p:nvSpPr>
          <p:spPr bwMode="auto">
            <a:xfrm>
              <a:off x="2017" y="3215"/>
              <a:ext cx="73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49" name="Rectangle 792"/>
            <p:cNvSpPr>
              <a:spLocks noChangeArrowheads="1"/>
            </p:cNvSpPr>
            <p:nvPr/>
          </p:nvSpPr>
          <p:spPr bwMode="auto">
            <a:xfrm>
              <a:off x="2748" y="3215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50" name="Line 793"/>
            <p:cNvSpPr>
              <a:spLocks noChangeShapeType="1"/>
            </p:cNvSpPr>
            <p:nvPr/>
          </p:nvSpPr>
          <p:spPr bwMode="auto">
            <a:xfrm>
              <a:off x="2748" y="321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51" name="Line 794"/>
            <p:cNvSpPr>
              <a:spLocks noChangeShapeType="1"/>
            </p:cNvSpPr>
            <p:nvPr/>
          </p:nvSpPr>
          <p:spPr bwMode="auto">
            <a:xfrm>
              <a:off x="2748" y="321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52" name="Rectangle 795"/>
            <p:cNvSpPr>
              <a:spLocks noChangeArrowheads="1"/>
            </p:cNvSpPr>
            <p:nvPr/>
          </p:nvSpPr>
          <p:spPr bwMode="auto">
            <a:xfrm>
              <a:off x="2751" y="3215"/>
              <a:ext cx="786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53" name="Rectangle 797"/>
            <p:cNvSpPr>
              <a:spLocks noChangeArrowheads="1"/>
            </p:cNvSpPr>
            <p:nvPr/>
          </p:nvSpPr>
          <p:spPr bwMode="auto">
            <a:xfrm>
              <a:off x="3537" y="3215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54" name="Line 798"/>
            <p:cNvSpPr>
              <a:spLocks noChangeShapeType="1"/>
            </p:cNvSpPr>
            <p:nvPr/>
          </p:nvSpPr>
          <p:spPr bwMode="auto">
            <a:xfrm>
              <a:off x="3537" y="321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55" name="Line 799"/>
            <p:cNvSpPr>
              <a:spLocks noChangeShapeType="1"/>
            </p:cNvSpPr>
            <p:nvPr/>
          </p:nvSpPr>
          <p:spPr bwMode="auto">
            <a:xfrm>
              <a:off x="3537" y="321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56" name="Rectangle 800"/>
            <p:cNvSpPr>
              <a:spLocks noChangeArrowheads="1"/>
            </p:cNvSpPr>
            <p:nvPr/>
          </p:nvSpPr>
          <p:spPr bwMode="auto">
            <a:xfrm>
              <a:off x="3540" y="3215"/>
              <a:ext cx="1016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57" name="Rectangle 802"/>
            <p:cNvSpPr>
              <a:spLocks noChangeArrowheads="1"/>
            </p:cNvSpPr>
            <p:nvPr/>
          </p:nvSpPr>
          <p:spPr bwMode="auto">
            <a:xfrm>
              <a:off x="4556" y="3215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58" name="Line 803"/>
            <p:cNvSpPr>
              <a:spLocks noChangeShapeType="1"/>
            </p:cNvSpPr>
            <p:nvPr/>
          </p:nvSpPr>
          <p:spPr bwMode="auto">
            <a:xfrm>
              <a:off x="4556" y="321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59" name="Line 804"/>
            <p:cNvSpPr>
              <a:spLocks noChangeShapeType="1"/>
            </p:cNvSpPr>
            <p:nvPr/>
          </p:nvSpPr>
          <p:spPr bwMode="auto">
            <a:xfrm>
              <a:off x="4556" y="321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60" name="Rectangle 805"/>
            <p:cNvSpPr>
              <a:spLocks noChangeArrowheads="1"/>
            </p:cNvSpPr>
            <p:nvPr/>
          </p:nvSpPr>
          <p:spPr bwMode="auto">
            <a:xfrm>
              <a:off x="1111" y="3218"/>
              <a:ext cx="5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61" name="Line 806"/>
            <p:cNvSpPr>
              <a:spLocks noChangeShapeType="1"/>
            </p:cNvSpPr>
            <p:nvPr/>
          </p:nvSpPr>
          <p:spPr bwMode="auto">
            <a:xfrm>
              <a:off x="1111" y="3218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62" name="Rectangle 807"/>
            <p:cNvSpPr>
              <a:spLocks noChangeArrowheads="1"/>
            </p:cNvSpPr>
            <p:nvPr/>
          </p:nvSpPr>
          <p:spPr bwMode="auto">
            <a:xfrm>
              <a:off x="2014" y="3218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63" name="Line 809"/>
            <p:cNvSpPr>
              <a:spLocks noChangeShapeType="1"/>
            </p:cNvSpPr>
            <p:nvPr/>
          </p:nvSpPr>
          <p:spPr bwMode="auto">
            <a:xfrm>
              <a:off x="2014" y="3218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64" name="Rectangle 810"/>
            <p:cNvSpPr>
              <a:spLocks noChangeArrowheads="1"/>
            </p:cNvSpPr>
            <p:nvPr/>
          </p:nvSpPr>
          <p:spPr bwMode="auto">
            <a:xfrm>
              <a:off x="2748" y="3218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65" name="Line 811"/>
            <p:cNvSpPr>
              <a:spLocks noChangeShapeType="1"/>
            </p:cNvSpPr>
            <p:nvPr/>
          </p:nvSpPr>
          <p:spPr bwMode="auto">
            <a:xfrm>
              <a:off x="2748" y="3218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66" name="Rectangle 812"/>
            <p:cNvSpPr>
              <a:spLocks noChangeArrowheads="1"/>
            </p:cNvSpPr>
            <p:nvPr/>
          </p:nvSpPr>
          <p:spPr bwMode="auto">
            <a:xfrm>
              <a:off x="3537" y="3218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67" name="Line 813"/>
            <p:cNvSpPr>
              <a:spLocks noChangeShapeType="1"/>
            </p:cNvSpPr>
            <p:nvPr/>
          </p:nvSpPr>
          <p:spPr bwMode="auto">
            <a:xfrm>
              <a:off x="3537" y="3218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68" name="Rectangle 814"/>
            <p:cNvSpPr>
              <a:spLocks noChangeArrowheads="1"/>
            </p:cNvSpPr>
            <p:nvPr/>
          </p:nvSpPr>
          <p:spPr bwMode="auto">
            <a:xfrm>
              <a:off x="4556" y="3218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69" name="Line 815"/>
            <p:cNvSpPr>
              <a:spLocks noChangeShapeType="1"/>
            </p:cNvSpPr>
            <p:nvPr/>
          </p:nvSpPr>
          <p:spPr bwMode="auto">
            <a:xfrm>
              <a:off x="4556" y="3218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70" name="Rectangle 816"/>
            <p:cNvSpPr>
              <a:spLocks noChangeArrowheads="1"/>
            </p:cNvSpPr>
            <p:nvPr/>
          </p:nvSpPr>
          <p:spPr bwMode="auto">
            <a:xfrm>
              <a:off x="1141" y="3323"/>
              <a:ext cx="40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Romênia</a:t>
              </a:r>
            </a:p>
          </p:txBody>
        </p:sp>
        <p:sp>
          <p:nvSpPr>
            <p:cNvPr id="38571" name="Rectangle 817"/>
            <p:cNvSpPr>
              <a:spLocks noChangeArrowheads="1"/>
            </p:cNvSpPr>
            <p:nvPr/>
          </p:nvSpPr>
          <p:spPr bwMode="auto">
            <a:xfrm>
              <a:off x="2355" y="332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1</a:t>
              </a:r>
            </a:p>
          </p:txBody>
        </p:sp>
        <p:sp>
          <p:nvSpPr>
            <p:cNvPr id="38572" name="Rectangle 818"/>
            <p:cNvSpPr>
              <a:spLocks noChangeArrowheads="1"/>
            </p:cNvSpPr>
            <p:nvPr/>
          </p:nvSpPr>
          <p:spPr bwMode="auto">
            <a:xfrm>
              <a:off x="3117" y="332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0</a:t>
              </a:r>
            </a:p>
          </p:txBody>
        </p:sp>
        <p:sp>
          <p:nvSpPr>
            <p:cNvPr id="38573" name="Rectangle 819"/>
            <p:cNvSpPr>
              <a:spLocks noChangeArrowheads="1"/>
            </p:cNvSpPr>
            <p:nvPr/>
          </p:nvSpPr>
          <p:spPr bwMode="auto">
            <a:xfrm>
              <a:off x="3958" y="3323"/>
              <a:ext cx="1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Não</a:t>
              </a:r>
            </a:p>
          </p:txBody>
        </p:sp>
        <p:sp>
          <p:nvSpPr>
            <p:cNvPr id="38574" name="Rectangle 820"/>
            <p:cNvSpPr>
              <a:spLocks noChangeArrowheads="1"/>
            </p:cNvSpPr>
            <p:nvPr/>
          </p:nvSpPr>
          <p:spPr bwMode="auto">
            <a:xfrm>
              <a:off x="1111" y="3317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75" name="Line 821"/>
            <p:cNvSpPr>
              <a:spLocks noChangeShapeType="1"/>
            </p:cNvSpPr>
            <p:nvPr/>
          </p:nvSpPr>
          <p:spPr bwMode="auto">
            <a:xfrm>
              <a:off x="1111" y="3317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76" name="Line 822"/>
            <p:cNvSpPr>
              <a:spLocks noChangeShapeType="1"/>
            </p:cNvSpPr>
            <p:nvPr/>
          </p:nvSpPr>
          <p:spPr bwMode="auto">
            <a:xfrm>
              <a:off x="1111" y="331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77" name="Rectangle 825"/>
            <p:cNvSpPr>
              <a:spLocks noChangeArrowheads="1"/>
            </p:cNvSpPr>
            <p:nvPr/>
          </p:nvSpPr>
          <p:spPr bwMode="auto">
            <a:xfrm>
              <a:off x="2014" y="3317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78" name="Line 826"/>
            <p:cNvSpPr>
              <a:spLocks noChangeShapeType="1"/>
            </p:cNvSpPr>
            <p:nvPr/>
          </p:nvSpPr>
          <p:spPr bwMode="auto">
            <a:xfrm>
              <a:off x="2014" y="331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79" name="Line 827"/>
            <p:cNvSpPr>
              <a:spLocks noChangeShapeType="1"/>
            </p:cNvSpPr>
            <p:nvPr/>
          </p:nvSpPr>
          <p:spPr bwMode="auto">
            <a:xfrm>
              <a:off x="2014" y="331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80" name="Rectangle 830"/>
            <p:cNvSpPr>
              <a:spLocks noChangeArrowheads="1"/>
            </p:cNvSpPr>
            <p:nvPr/>
          </p:nvSpPr>
          <p:spPr bwMode="auto">
            <a:xfrm>
              <a:off x="2748" y="3317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81" name="Line 831"/>
            <p:cNvSpPr>
              <a:spLocks noChangeShapeType="1"/>
            </p:cNvSpPr>
            <p:nvPr/>
          </p:nvSpPr>
          <p:spPr bwMode="auto">
            <a:xfrm>
              <a:off x="2748" y="331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82" name="Line 832"/>
            <p:cNvSpPr>
              <a:spLocks noChangeShapeType="1"/>
            </p:cNvSpPr>
            <p:nvPr/>
          </p:nvSpPr>
          <p:spPr bwMode="auto">
            <a:xfrm>
              <a:off x="2748" y="331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83" name="Rectangle 835"/>
            <p:cNvSpPr>
              <a:spLocks noChangeArrowheads="1"/>
            </p:cNvSpPr>
            <p:nvPr/>
          </p:nvSpPr>
          <p:spPr bwMode="auto">
            <a:xfrm>
              <a:off x="3537" y="3317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84" name="Line 836"/>
            <p:cNvSpPr>
              <a:spLocks noChangeShapeType="1"/>
            </p:cNvSpPr>
            <p:nvPr/>
          </p:nvSpPr>
          <p:spPr bwMode="auto">
            <a:xfrm>
              <a:off x="3537" y="331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85" name="Line 837"/>
            <p:cNvSpPr>
              <a:spLocks noChangeShapeType="1"/>
            </p:cNvSpPr>
            <p:nvPr/>
          </p:nvSpPr>
          <p:spPr bwMode="auto">
            <a:xfrm>
              <a:off x="3537" y="331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86" name="Rectangle 840"/>
            <p:cNvSpPr>
              <a:spLocks noChangeArrowheads="1"/>
            </p:cNvSpPr>
            <p:nvPr/>
          </p:nvSpPr>
          <p:spPr bwMode="auto">
            <a:xfrm>
              <a:off x="4556" y="3317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87" name="Line 841"/>
            <p:cNvSpPr>
              <a:spLocks noChangeShapeType="1"/>
            </p:cNvSpPr>
            <p:nvPr/>
          </p:nvSpPr>
          <p:spPr bwMode="auto">
            <a:xfrm>
              <a:off x="4556" y="331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88" name="Line 842"/>
            <p:cNvSpPr>
              <a:spLocks noChangeShapeType="1"/>
            </p:cNvSpPr>
            <p:nvPr/>
          </p:nvSpPr>
          <p:spPr bwMode="auto">
            <a:xfrm>
              <a:off x="4556" y="331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89" name="Rectangle 843"/>
            <p:cNvSpPr>
              <a:spLocks noChangeArrowheads="1"/>
            </p:cNvSpPr>
            <p:nvPr/>
          </p:nvSpPr>
          <p:spPr bwMode="auto">
            <a:xfrm>
              <a:off x="1111" y="3320"/>
              <a:ext cx="5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90" name="Line 844"/>
            <p:cNvSpPr>
              <a:spLocks noChangeShapeType="1"/>
            </p:cNvSpPr>
            <p:nvPr/>
          </p:nvSpPr>
          <p:spPr bwMode="auto">
            <a:xfrm>
              <a:off x="1111" y="3320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91" name="Rectangle 845"/>
            <p:cNvSpPr>
              <a:spLocks noChangeArrowheads="1"/>
            </p:cNvSpPr>
            <p:nvPr/>
          </p:nvSpPr>
          <p:spPr bwMode="auto">
            <a:xfrm>
              <a:off x="2014" y="3320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92" name="Line 846"/>
            <p:cNvSpPr>
              <a:spLocks noChangeShapeType="1"/>
            </p:cNvSpPr>
            <p:nvPr/>
          </p:nvSpPr>
          <p:spPr bwMode="auto">
            <a:xfrm>
              <a:off x="2014" y="3320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93" name="Rectangle 847"/>
            <p:cNvSpPr>
              <a:spLocks noChangeArrowheads="1"/>
            </p:cNvSpPr>
            <p:nvPr/>
          </p:nvSpPr>
          <p:spPr bwMode="auto">
            <a:xfrm>
              <a:off x="2748" y="3320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94" name="Line 848"/>
            <p:cNvSpPr>
              <a:spLocks noChangeShapeType="1"/>
            </p:cNvSpPr>
            <p:nvPr/>
          </p:nvSpPr>
          <p:spPr bwMode="auto">
            <a:xfrm>
              <a:off x="2748" y="3320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95" name="Rectangle 849"/>
            <p:cNvSpPr>
              <a:spLocks noChangeArrowheads="1"/>
            </p:cNvSpPr>
            <p:nvPr/>
          </p:nvSpPr>
          <p:spPr bwMode="auto">
            <a:xfrm>
              <a:off x="3537" y="3320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96" name="Line 850"/>
            <p:cNvSpPr>
              <a:spLocks noChangeShapeType="1"/>
            </p:cNvSpPr>
            <p:nvPr/>
          </p:nvSpPr>
          <p:spPr bwMode="auto">
            <a:xfrm>
              <a:off x="3537" y="3320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97" name="Rectangle 851"/>
            <p:cNvSpPr>
              <a:spLocks noChangeArrowheads="1"/>
            </p:cNvSpPr>
            <p:nvPr/>
          </p:nvSpPr>
          <p:spPr bwMode="auto">
            <a:xfrm>
              <a:off x="4556" y="3320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598" name="Line 852"/>
            <p:cNvSpPr>
              <a:spLocks noChangeShapeType="1"/>
            </p:cNvSpPr>
            <p:nvPr/>
          </p:nvSpPr>
          <p:spPr bwMode="auto">
            <a:xfrm>
              <a:off x="4556" y="3320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599" name="Rectangle 853"/>
            <p:cNvSpPr>
              <a:spLocks noChangeArrowheads="1"/>
            </p:cNvSpPr>
            <p:nvPr/>
          </p:nvSpPr>
          <p:spPr bwMode="auto">
            <a:xfrm>
              <a:off x="1141" y="3424"/>
              <a:ext cx="31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Rússia</a:t>
              </a:r>
            </a:p>
          </p:txBody>
        </p:sp>
        <p:sp>
          <p:nvSpPr>
            <p:cNvPr id="38600" name="Rectangle 854"/>
            <p:cNvSpPr>
              <a:spLocks noChangeArrowheads="1"/>
            </p:cNvSpPr>
            <p:nvPr/>
          </p:nvSpPr>
          <p:spPr bwMode="auto">
            <a:xfrm>
              <a:off x="2355" y="3424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1</a:t>
              </a:r>
            </a:p>
          </p:txBody>
        </p:sp>
        <p:sp>
          <p:nvSpPr>
            <p:cNvPr id="38601" name="Rectangle 855"/>
            <p:cNvSpPr>
              <a:spLocks noChangeArrowheads="1"/>
            </p:cNvSpPr>
            <p:nvPr/>
          </p:nvSpPr>
          <p:spPr bwMode="auto">
            <a:xfrm>
              <a:off x="3117" y="3424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0</a:t>
              </a:r>
            </a:p>
          </p:txBody>
        </p:sp>
        <p:sp>
          <p:nvSpPr>
            <p:cNvPr id="38602" name="Rectangle 856"/>
            <p:cNvSpPr>
              <a:spLocks noChangeArrowheads="1"/>
            </p:cNvSpPr>
            <p:nvPr/>
          </p:nvSpPr>
          <p:spPr bwMode="auto">
            <a:xfrm>
              <a:off x="3764" y="3424"/>
              <a:ext cx="5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Não avaliado</a:t>
              </a:r>
            </a:p>
          </p:txBody>
        </p:sp>
        <p:sp>
          <p:nvSpPr>
            <p:cNvPr id="38603" name="Rectangle 857"/>
            <p:cNvSpPr>
              <a:spLocks noChangeArrowheads="1"/>
            </p:cNvSpPr>
            <p:nvPr/>
          </p:nvSpPr>
          <p:spPr bwMode="auto">
            <a:xfrm>
              <a:off x="1111" y="3421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04" name="Line 858"/>
            <p:cNvSpPr>
              <a:spLocks noChangeShapeType="1"/>
            </p:cNvSpPr>
            <p:nvPr/>
          </p:nvSpPr>
          <p:spPr bwMode="auto">
            <a:xfrm>
              <a:off x="1111" y="3421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05" name="Line 859"/>
            <p:cNvSpPr>
              <a:spLocks noChangeShapeType="1"/>
            </p:cNvSpPr>
            <p:nvPr/>
          </p:nvSpPr>
          <p:spPr bwMode="auto">
            <a:xfrm>
              <a:off x="1111" y="342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06" name="Rectangle 860"/>
            <p:cNvSpPr>
              <a:spLocks noChangeArrowheads="1"/>
            </p:cNvSpPr>
            <p:nvPr/>
          </p:nvSpPr>
          <p:spPr bwMode="auto">
            <a:xfrm>
              <a:off x="1116" y="3421"/>
              <a:ext cx="898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07" name="Rectangle 862"/>
            <p:cNvSpPr>
              <a:spLocks noChangeArrowheads="1"/>
            </p:cNvSpPr>
            <p:nvPr/>
          </p:nvSpPr>
          <p:spPr bwMode="auto">
            <a:xfrm>
              <a:off x="2014" y="3421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08" name="Line 863"/>
            <p:cNvSpPr>
              <a:spLocks noChangeShapeType="1"/>
            </p:cNvSpPr>
            <p:nvPr/>
          </p:nvSpPr>
          <p:spPr bwMode="auto">
            <a:xfrm>
              <a:off x="2014" y="3421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09" name="Line 864"/>
            <p:cNvSpPr>
              <a:spLocks noChangeShapeType="1"/>
            </p:cNvSpPr>
            <p:nvPr/>
          </p:nvSpPr>
          <p:spPr bwMode="auto">
            <a:xfrm>
              <a:off x="2014" y="342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10" name="Rectangle 865"/>
            <p:cNvSpPr>
              <a:spLocks noChangeArrowheads="1"/>
            </p:cNvSpPr>
            <p:nvPr/>
          </p:nvSpPr>
          <p:spPr bwMode="auto">
            <a:xfrm>
              <a:off x="2017" y="3421"/>
              <a:ext cx="73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11" name="Rectangle 867"/>
            <p:cNvSpPr>
              <a:spLocks noChangeArrowheads="1"/>
            </p:cNvSpPr>
            <p:nvPr/>
          </p:nvSpPr>
          <p:spPr bwMode="auto">
            <a:xfrm>
              <a:off x="2748" y="3421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12" name="Line 868"/>
            <p:cNvSpPr>
              <a:spLocks noChangeShapeType="1"/>
            </p:cNvSpPr>
            <p:nvPr/>
          </p:nvSpPr>
          <p:spPr bwMode="auto">
            <a:xfrm>
              <a:off x="2748" y="3421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13" name="Line 869"/>
            <p:cNvSpPr>
              <a:spLocks noChangeShapeType="1"/>
            </p:cNvSpPr>
            <p:nvPr/>
          </p:nvSpPr>
          <p:spPr bwMode="auto">
            <a:xfrm>
              <a:off x="2748" y="342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14" name="Rectangle 870"/>
            <p:cNvSpPr>
              <a:spLocks noChangeArrowheads="1"/>
            </p:cNvSpPr>
            <p:nvPr/>
          </p:nvSpPr>
          <p:spPr bwMode="auto">
            <a:xfrm>
              <a:off x="2751" y="3421"/>
              <a:ext cx="786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15" name="Rectangle 872"/>
            <p:cNvSpPr>
              <a:spLocks noChangeArrowheads="1"/>
            </p:cNvSpPr>
            <p:nvPr/>
          </p:nvSpPr>
          <p:spPr bwMode="auto">
            <a:xfrm>
              <a:off x="3537" y="3421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16" name="Line 873"/>
            <p:cNvSpPr>
              <a:spLocks noChangeShapeType="1"/>
            </p:cNvSpPr>
            <p:nvPr/>
          </p:nvSpPr>
          <p:spPr bwMode="auto">
            <a:xfrm>
              <a:off x="3537" y="3421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17" name="Line 874"/>
            <p:cNvSpPr>
              <a:spLocks noChangeShapeType="1"/>
            </p:cNvSpPr>
            <p:nvPr/>
          </p:nvSpPr>
          <p:spPr bwMode="auto">
            <a:xfrm>
              <a:off x="3537" y="342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18" name="Rectangle 875"/>
            <p:cNvSpPr>
              <a:spLocks noChangeArrowheads="1"/>
            </p:cNvSpPr>
            <p:nvPr/>
          </p:nvSpPr>
          <p:spPr bwMode="auto">
            <a:xfrm>
              <a:off x="3540" y="3421"/>
              <a:ext cx="1016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19" name="Rectangle 877"/>
            <p:cNvSpPr>
              <a:spLocks noChangeArrowheads="1"/>
            </p:cNvSpPr>
            <p:nvPr/>
          </p:nvSpPr>
          <p:spPr bwMode="auto">
            <a:xfrm>
              <a:off x="4556" y="3421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20" name="Line 878"/>
            <p:cNvSpPr>
              <a:spLocks noChangeShapeType="1"/>
            </p:cNvSpPr>
            <p:nvPr/>
          </p:nvSpPr>
          <p:spPr bwMode="auto">
            <a:xfrm>
              <a:off x="4556" y="3421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21" name="Line 879"/>
            <p:cNvSpPr>
              <a:spLocks noChangeShapeType="1"/>
            </p:cNvSpPr>
            <p:nvPr/>
          </p:nvSpPr>
          <p:spPr bwMode="auto">
            <a:xfrm>
              <a:off x="4556" y="342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22" name="Rectangle 880"/>
            <p:cNvSpPr>
              <a:spLocks noChangeArrowheads="1"/>
            </p:cNvSpPr>
            <p:nvPr/>
          </p:nvSpPr>
          <p:spPr bwMode="auto">
            <a:xfrm>
              <a:off x="1111" y="3424"/>
              <a:ext cx="5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23" name="Line 881"/>
            <p:cNvSpPr>
              <a:spLocks noChangeShapeType="1"/>
            </p:cNvSpPr>
            <p:nvPr/>
          </p:nvSpPr>
          <p:spPr bwMode="auto">
            <a:xfrm>
              <a:off x="1111" y="3424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24" name="Rectangle 882"/>
            <p:cNvSpPr>
              <a:spLocks noChangeArrowheads="1"/>
            </p:cNvSpPr>
            <p:nvPr/>
          </p:nvSpPr>
          <p:spPr bwMode="auto">
            <a:xfrm>
              <a:off x="2014" y="3424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25" name="Line 883"/>
            <p:cNvSpPr>
              <a:spLocks noChangeShapeType="1"/>
            </p:cNvSpPr>
            <p:nvPr/>
          </p:nvSpPr>
          <p:spPr bwMode="auto">
            <a:xfrm>
              <a:off x="2014" y="3424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26" name="Rectangle 884"/>
            <p:cNvSpPr>
              <a:spLocks noChangeArrowheads="1"/>
            </p:cNvSpPr>
            <p:nvPr/>
          </p:nvSpPr>
          <p:spPr bwMode="auto">
            <a:xfrm>
              <a:off x="2748" y="3424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27" name="Line 885"/>
            <p:cNvSpPr>
              <a:spLocks noChangeShapeType="1"/>
            </p:cNvSpPr>
            <p:nvPr/>
          </p:nvSpPr>
          <p:spPr bwMode="auto">
            <a:xfrm>
              <a:off x="2748" y="3424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28" name="Rectangle 886"/>
            <p:cNvSpPr>
              <a:spLocks noChangeArrowheads="1"/>
            </p:cNvSpPr>
            <p:nvPr/>
          </p:nvSpPr>
          <p:spPr bwMode="auto">
            <a:xfrm>
              <a:off x="3537" y="3424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29" name="Line 887"/>
            <p:cNvSpPr>
              <a:spLocks noChangeShapeType="1"/>
            </p:cNvSpPr>
            <p:nvPr/>
          </p:nvSpPr>
          <p:spPr bwMode="auto">
            <a:xfrm>
              <a:off x="3537" y="3424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30" name="Rectangle 888"/>
            <p:cNvSpPr>
              <a:spLocks noChangeArrowheads="1"/>
            </p:cNvSpPr>
            <p:nvPr/>
          </p:nvSpPr>
          <p:spPr bwMode="auto">
            <a:xfrm>
              <a:off x="4556" y="3424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31" name="Line 889"/>
            <p:cNvSpPr>
              <a:spLocks noChangeShapeType="1"/>
            </p:cNvSpPr>
            <p:nvPr/>
          </p:nvSpPr>
          <p:spPr bwMode="auto">
            <a:xfrm>
              <a:off x="4556" y="3424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32" name="Rectangle 890"/>
            <p:cNvSpPr>
              <a:spLocks noChangeArrowheads="1"/>
            </p:cNvSpPr>
            <p:nvPr/>
          </p:nvSpPr>
          <p:spPr bwMode="auto">
            <a:xfrm>
              <a:off x="1141" y="3528"/>
              <a:ext cx="31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Suécia</a:t>
              </a:r>
            </a:p>
          </p:txBody>
        </p:sp>
        <p:sp>
          <p:nvSpPr>
            <p:cNvPr id="38633" name="Rectangle 891"/>
            <p:cNvSpPr>
              <a:spLocks noChangeArrowheads="1"/>
            </p:cNvSpPr>
            <p:nvPr/>
          </p:nvSpPr>
          <p:spPr bwMode="auto">
            <a:xfrm>
              <a:off x="2355" y="3528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5</a:t>
              </a:r>
            </a:p>
          </p:txBody>
        </p:sp>
        <p:sp>
          <p:nvSpPr>
            <p:cNvPr id="38634" name="Rectangle 892"/>
            <p:cNvSpPr>
              <a:spLocks noChangeArrowheads="1"/>
            </p:cNvSpPr>
            <p:nvPr/>
          </p:nvSpPr>
          <p:spPr bwMode="auto">
            <a:xfrm>
              <a:off x="3117" y="3528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0</a:t>
              </a:r>
            </a:p>
          </p:txBody>
        </p:sp>
        <p:sp>
          <p:nvSpPr>
            <p:cNvPr id="38635" name="Rectangle 893"/>
            <p:cNvSpPr>
              <a:spLocks noChangeArrowheads="1"/>
            </p:cNvSpPr>
            <p:nvPr/>
          </p:nvSpPr>
          <p:spPr bwMode="auto">
            <a:xfrm>
              <a:off x="3958" y="3528"/>
              <a:ext cx="1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Não</a:t>
              </a:r>
            </a:p>
          </p:txBody>
        </p:sp>
        <p:sp>
          <p:nvSpPr>
            <p:cNvPr id="38636" name="Rectangle 894"/>
            <p:cNvSpPr>
              <a:spLocks noChangeArrowheads="1"/>
            </p:cNvSpPr>
            <p:nvPr/>
          </p:nvSpPr>
          <p:spPr bwMode="auto">
            <a:xfrm>
              <a:off x="1111" y="3523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37" name="Line 895"/>
            <p:cNvSpPr>
              <a:spLocks noChangeShapeType="1"/>
            </p:cNvSpPr>
            <p:nvPr/>
          </p:nvSpPr>
          <p:spPr bwMode="auto">
            <a:xfrm>
              <a:off x="1111" y="352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38" name="Line 896"/>
            <p:cNvSpPr>
              <a:spLocks noChangeShapeType="1"/>
            </p:cNvSpPr>
            <p:nvPr/>
          </p:nvSpPr>
          <p:spPr bwMode="auto">
            <a:xfrm>
              <a:off x="1111" y="352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39" name="Rectangle 899"/>
            <p:cNvSpPr>
              <a:spLocks noChangeArrowheads="1"/>
            </p:cNvSpPr>
            <p:nvPr/>
          </p:nvSpPr>
          <p:spPr bwMode="auto">
            <a:xfrm>
              <a:off x="2014" y="3523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40" name="Line 900"/>
            <p:cNvSpPr>
              <a:spLocks noChangeShapeType="1"/>
            </p:cNvSpPr>
            <p:nvPr/>
          </p:nvSpPr>
          <p:spPr bwMode="auto">
            <a:xfrm>
              <a:off x="2014" y="3523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41" name="Line 901"/>
            <p:cNvSpPr>
              <a:spLocks noChangeShapeType="1"/>
            </p:cNvSpPr>
            <p:nvPr/>
          </p:nvSpPr>
          <p:spPr bwMode="auto">
            <a:xfrm>
              <a:off x="2014" y="352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42" name="Rectangle 904"/>
            <p:cNvSpPr>
              <a:spLocks noChangeArrowheads="1"/>
            </p:cNvSpPr>
            <p:nvPr/>
          </p:nvSpPr>
          <p:spPr bwMode="auto">
            <a:xfrm>
              <a:off x="2748" y="3523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43" name="Line 905"/>
            <p:cNvSpPr>
              <a:spLocks noChangeShapeType="1"/>
            </p:cNvSpPr>
            <p:nvPr/>
          </p:nvSpPr>
          <p:spPr bwMode="auto">
            <a:xfrm>
              <a:off x="2748" y="3523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44" name="Line 906"/>
            <p:cNvSpPr>
              <a:spLocks noChangeShapeType="1"/>
            </p:cNvSpPr>
            <p:nvPr/>
          </p:nvSpPr>
          <p:spPr bwMode="auto">
            <a:xfrm>
              <a:off x="2748" y="352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45" name="Rectangle 909"/>
            <p:cNvSpPr>
              <a:spLocks noChangeArrowheads="1"/>
            </p:cNvSpPr>
            <p:nvPr/>
          </p:nvSpPr>
          <p:spPr bwMode="auto">
            <a:xfrm>
              <a:off x="3537" y="3523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46" name="Line 910"/>
            <p:cNvSpPr>
              <a:spLocks noChangeShapeType="1"/>
            </p:cNvSpPr>
            <p:nvPr/>
          </p:nvSpPr>
          <p:spPr bwMode="auto">
            <a:xfrm>
              <a:off x="3537" y="3523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47" name="Line 911"/>
            <p:cNvSpPr>
              <a:spLocks noChangeShapeType="1"/>
            </p:cNvSpPr>
            <p:nvPr/>
          </p:nvSpPr>
          <p:spPr bwMode="auto">
            <a:xfrm>
              <a:off x="3537" y="352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48" name="Rectangle 914"/>
            <p:cNvSpPr>
              <a:spLocks noChangeArrowheads="1"/>
            </p:cNvSpPr>
            <p:nvPr/>
          </p:nvSpPr>
          <p:spPr bwMode="auto">
            <a:xfrm>
              <a:off x="4556" y="3523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49" name="Line 915"/>
            <p:cNvSpPr>
              <a:spLocks noChangeShapeType="1"/>
            </p:cNvSpPr>
            <p:nvPr/>
          </p:nvSpPr>
          <p:spPr bwMode="auto">
            <a:xfrm>
              <a:off x="4556" y="3523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50" name="Line 916"/>
            <p:cNvSpPr>
              <a:spLocks noChangeShapeType="1"/>
            </p:cNvSpPr>
            <p:nvPr/>
          </p:nvSpPr>
          <p:spPr bwMode="auto">
            <a:xfrm>
              <a:off x="4556" y="352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51" name="Rectangle 917"/>
            <p:cNvSpPr>
              <a:spLocks noChangeArrowheads="1"/>
            </p:cNvSpPr>
            <p:nvPr/>
          </p:nvSpPr>
          <p:spPr bwMode="auto">
            <a:xfrm>
              <a:off x="1111" y="3526"/>
              <a:ext cx="5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52" name="Line 918"/>
            <p:cNvSpPr>
              <a:spLocks noChangeShapeType="1"/>
            </p:cNvSpPr>
            <p:nvPr/>
          </p:nvSpPr>
          <p:spPr bwMode="auto">
            <a:xfrm>
              <a:off x="1111" y="3526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53" name="Rectangle 919"/>
            <p:cNvSpPr>
              <a:spLocks noChangeArrowheads="1"/>
            </p:cNvSpPr>
            <p:nvPr/>
          </p:nvSpPr>
          <p:spPr bwMode="auto">
            <a:xfrm>
              <a:off x="2014" y="3526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54" name="Line 920"/>
            <p:cNvSpPr>
              <a:spLocks noChangeShapeType="1"/>
            </p:cNvSpPr>
            <p:nvPr/>
          </p:nvSpPr>
          <p:spPr bwMode="auto">
            <a:xfrm>
              <a:off x="2014" y="3526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55" name="Rectangle 921"/>
            <p:cNvSpPr>
              <a:spLocks noChangeArrowheads="1"/>
            </p:cNvSpPr>
            <p:nvPr/>
          </p:nvSpPr>
          <p:spPr bwMode="auto">
            <a:xfrm>
              <a:off x="2748" y="3526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56" name="Line 922"/>
            <p:cNvSpPr>
              <a:spLocks noChangeShapeType="1"/>
            </p:cNvSpPr>
            <p:nvPr/>
          </p:nvSpPr>
          <p:spPr bwMode="auto">
            <a:xfrm>
              <a:off x="2748" y="3526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57" name="Rectangle 923"/>
            <p:cNvSpPr>
              <a:spLocks noChangeArrowheads="1"/>
            </p:cNvSpPr>
            <p:nvPr/>
          </p:nvSpPr>
          <p:spPr bwMode="auto">
            <a:xfrm>
              <a:off x="3537" y="3526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58" name="Line 924"/>
            <p:cNvSpPr>
              <a:spLocks noChangeShapeType="1"/>
            </p:cNvSpPr>
            <p:nvPr/>
          </p:nvSpPr>
          <p:spPr bwMode="auto">
            <a:xfrm>
              <a:off x="3537" y="3526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59" name="Rectangle 925"/>
            <p:cNvSpPr>
              <a:spLocks noChangeArrowheads="1"/>
            </p:cNvSpPr>
            <p:nvPr/>
          </p:nvSpPr>
          <p:spPr bwMode="auto">
            <a:xfrm>
              <a:off x="4556" y="3526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60" name="Line 926"/>
            <p:cNvSpPr>
              <a:spLocks noChangeShapeType="1"/>
            </p:cNvSpPr>
            <p:nvPr/>
          </p:nvSpPr>
          <p:spPr bwMode="auto">
            <a:xfrm>
              <a:off x="4556" y="3526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61" name="Rectangle 927"/>
            <p:cNvSpPr>
              <a:spLocks noChangeArrowheads="1"/>
            </p:cNvSpPr>
            <p:nvPr/>
          </p:nvSpPr>
          <p:spPr bwMode="auto">
            <a:xfrm>
              <a:off x="1141" y="3631"/>
              <a:ext cx="25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Suíça</a:t>
              </a:r>
            </a:p>
          </p:txBody>
        </p:sp>
        <p:sp>
          <p:nvSpPr>
            <p:cNvPr id="38662" name="Rectangle 928"/>
            <p:cNvSpPr>
              <a:spLocks noChangeArrowheads="1"/>
            </p:cNvSpPr>
            <p:nvPr/>
          </p:nvSpPr>
          <p:spPr bwMode="auto">
            <a:xfrm>
              <a:off x="2355" y="3631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1</a:t>
              </a:r>
            </a:p>
          </p:txBody>
        </p:sp>
        <p:sp>
          <p:nvSpPr>
            <p:cNvPr id="38663" name="Rectangle 929"/>
            <p:cNvSpPr>
              <a:spLocks noChangeArrowheads="1"/>
            </p:cNvSpPr>
            <p:nvPr/>
          </p:nvSpPr>
          <p:spPr bwMode="auto">
            <a:xfrm>
              <a:off x="3117" y="3631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0</a:t>
              </a:r>
            </a:p>
          </p:txBody>
        </p:sp>
        <p:sp>
          <p:nvSpPr>
            <p:cNvPr id="38664" name="Rectangle 930"/>
            <p:cNvSpPr>
              <a:spLocks noChangeArrowheads="1"/>
            </p:cNvSpPr>
            <p:nvPr/>
          </p:nvSpPr>
          <p:spPr bwMode="auto">
            <a:xfrm>
              <a:off x="3958" y="3631"/>
              <a:ext cx="1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Não</a:t>
              </a:r>
            </a:p>
          </p:txBody>
        </p:sp>
        <p:sp>
          <p:nvSpPr>
            <p:cNvPr id="38665" name="Rectangle 931"/>
            <p:cNvSpPr>
              <a:spLocks noChangeArrowheads="1"/>
            </p:cNvSpPr>
            <p:nvPr/>
          </p:nvSpPr>
          <p:spPr bwMode="auto">
            <a:xfrm>
              <a:off x="1111" y="3626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66" name="Line 932"/>
            <p:cNvSpPr>
              <a:spLocks noChangeShapeType="1"/>
            </p:cNvSpPr>
            <p:nvPr/>
          </p:nvSpPr>
          <p:spPr bwMode="auto">
            <a:xfrm>
              <a:off x="1111" y="3626"/>
              <a:ext cx="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67" name="Line 933"/>
            <p:cNvSpPr>
              <a:spLocks noChangeShapeType="1"/>
            </p:cNvSpPr>
            <p:nvPr/>
          </p:nvSpPr>
          <p:spPr bwMode="auto">
            <a:xfrm>
              <a:off x="1111" y="3626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68" name="Rectangle 936"/>
            <p:cNvSpPr>
              <a:spLocks noChangeArrowheads="1"/>
            </p:cNvSpPr>
            <p:nvPr/>
          </p:nvSpPr>
          <p:spPr bwMode="auto">
            <a:xfrm>
              <a:off x="2014" y="3626"/>
              <a:ext cx="3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69" name="Line 937"/>
            <p:cNvSpPr>
              <a:spLocks noChangeShapeType="1"/>
            </p:cNvSpPr>
            <p:nvPr/>
          </p:nvSpPr>
          <p:spPr bwMode="auto">
            <a:xfrm>
              <a:off x="2014" y="362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70" name="Line 938"/>
            <p:cNvSpPr>
              <a:spLocks noChangeShapeType="1"/>
            </p:cNvSpPr>
            <p:nvPr/>
          </p:nvSpPr>
          <p:spPr bwMode="auto">
            <a:xfrm>
              <a:off x="2014" y="3626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71" name="Rectangle 941"/>
            <p:cNvSpPr>
              <a:spLocks noChangeArrowheads="1"/>
            </p:cNvSpPr>
            <p:nvPr/>
          </p:nvSpPr>
          <p:spPr bwMode="auto">
            <a:xfrm>
              <a:off x="2748" y="3626"/>
              <a:ext cx="3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72" name="Line 942"/>
            <p:cNvSpPr>
              <a:spLocks noChangeShapeType="1"/>
            </p:cNvSpPr>
            <p:nvPr/>
          </p:nvSpPr>
          <p:spPr bwMode="auto">
            <a:xfrm>
              <a:off x="2748" y="362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73" name="Line 943"/>
            <p:cNvSpPr>
              <a:spLocks noChangeShapeType="1"/>
            </p:cNvSpPr>
            <p:nvPr/>
          </p:nvSpPr>
          <p:spPr bwMode="auto">
            <a:xfrm>
              <a:off x="2748" y="3626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74" name="Rectangle 946"/>
            <p:cNvSpPr>
              <a:spLocks noChangeArrowheads="1"/>
            </p:cNvSpPr>
            <p:nvPr/>
          </p:nvSpPr>
          <p:spPr bwMode="auto">
            <a:xfrm>
              <a:off x="3537" y="3626"/>
              <a:ext cx="3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75" name="Line 947"/>
            <p:cNvSpPr>
              <a:spLocks noChangeShapeType="1"/>
            </p:cNvSpPr>
            <p:nvPr/>
          </p:nvSpPr>
          <p:spPr bwMode="auto">
            <a:xfrm>
              <a:off x="3537" y="362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76" name="Line 948"/>
            <p:cNvSpPr>
              <a:spLocks noChangeShapeType="1"/>
            </p:cNvSpPr>
            <p:nvPr/>
          </p:nvSpPr>
          <p:spPr bwMode="auto">
            <a:xfrm>
              <a:off x="3537" y="3626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77" name="Rectangle 951"/>
            <p:cNvSpPr>
              <a:spLocks noChangeArrowheads="1"/>
            </p:cNvSpPr>
            <p:nvPr/>
          </p:nvSpPr>
          <p:spPr bwMode="auto">
            <a:xfrm>
              <a:off x="4556" y="3626"/>
              <a:ext cx="3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78" name="Line 952"/>
            <p:cNvSpPr>
              <a:spLocks noChangeShapeType="1"/>
            </p:cNvSpPr>
            <p:nvPr/>
          </p:nvSpPr>
          <p:spPr bwMode="auto">
            <a:xfrm>
              <a:off x="4556" y="362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79" name="Line 953"/>
            <p:cNvSpPr>
              <a:spLocks noChangeShapeType="1"/>
            </p:cNvSpPr>
            <p:nvPr/>
          </p:nvSpPr>
          <p:spPr bwMode="auto">
            <a:xfrm>
              <a:off x="4556" y="3626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80" name="Rectangle 954"/>
            <p:cNvSpPr>
              <a:spLocks noChangeArrowheads="1"/>
            </p:cNvSpPr>
            <p:nvPr/>
          </p:nvSpPr>
          <p:spPr bwMode="auto">
            <a:xfrm>
              <a:off x="1111" y="3631"/>
              <a:ext cx="5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81" name="Line 955"/>
            <p:cNvSpPr>
              <a:spLocks noChangeShapeType="1"/>
            </p:cNvSpPr>
            <p:nvPr/>
          </p:nvSpPr>
          <p:spPr bwMode="auto">
            <a:xfrm>
              <a:off x="1111" y="3631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82" name="Rectangle 956"/>
            <p:cNvSpPr>
              <a:spLocks noChangeArrowheads="1"/>
            </p:cNvSpPr>
            <p:nvPr/>
          </p:nvSpPr>
          <p:spPr bwMode="auto">
            <a:xfrm>
              <a:off x="2014" y="3631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83" name="Line 957"/>
            <p:cNvSpPr>
              <a:spLocks noChangeShapeType="1"/>
            </p:cNvSpPr>
            <p:nvPr/>
          </p:nvSpPr>
          <p:spPr bwMode="auto">
            <a:xfrm>
              <a:off x="2014" y="3631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84" name="Rectangle 958"/>
            <p:cNvSpPr>
              <a:spLocks noChangeArrowheads="1"/>
            </p:cNvSpPr>
            <p:nvPr/>
          </p:nvSpPr>
          <p:spPr bwMode="auto">
            <a:xfrm>
              <a:off x="2748" y="3631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85" name="Line 959"/>
            <p:cNvSpPr>
              <a:spLocks noChangeShapeType="1"/>
            </p:cNvSpPr>
            <p:nvPr/>
          </p:nvSpPr>
          <p:spPr bwMode="auto">
            <a:xfrm>
              <a:off x="2748" y="3631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86" name="Rectangle 960"/>
            <p:cNvSpPr>
              <a:spLocks noChangeArrowheads="1"/>
            </p:cNvSpPr>
            <p:nvPr/>
          </p:nvSpPr>
          <p:spPr bwMode="auto">
            <a:xfrm>
              <a:off x="3537" y="3631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87" name="Line 961"/>
            <p:cNvSpPr>
              <a:spLocks noChangeShapeType="1"/>
            </p:cNvSpPr>
            <p:nvPr/>
          </p:nvSpPr>
          <p:spPr bwMode="auto">
            <a:xfrm>
              <a:off x="3537" y="3631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88" name="Rectangle 962"/>
            <p:cNvSpPr>
              <a:spLocks noChangeArrowheads="1"/>
            </p:cNvSpPr>
            <p:nvPr/>
          </p:nvSpPr>
          <p:spPr bwMode="auto">
            <a:xfrm>
              <a:off x="4556" y="3631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89" name="Line 963"/>
            <p:cNvSpPr>
              <a:spLocks noChangeShapeType="1"/>
            </p:cNvSpPr>
            <p:nvPr/>
          </p:nvSpPr>
          <p:spPr bwMode="auto">
            <a:xfrm>
              <a:off x="4556" y="3631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90" name="Rectangle 964"/>
            <p:cNvSpPr>
              <a:spLocks noChangeArrowheads="1"/>
            </p:cNvSpPr>
            <p:nvPr/>
          </p:nvSpPr>
          <p:spPr bwMode="auto">
            <a:xfrm>
              <a:off x="1141" y="3734"/>
              <a:ext cx="41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Tailândia</a:t>
              </a:r>
            </a:p>
          </p:txBody>
        </p:sp>
        <p:sp>
          <p:nvSpPr>
            <p:cNvPr id="38691" name="Rectangle 965"/>
            <p:cNvSpPr>
              <a:spLocks noChangeArrowheads="1"/>
            </p:cNvSpPr>
            <p:nvPr/>
          </p:nvSpPr>
          <p:spPr bwMode="auto">
            <a:xfrm>
              <a:off x="2355" y="3734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9</a:t>
              </a:r>
            </a:p>
          </p:txBody>
        </p:sp>
        <p:sp>
          <p:nvSpPr>
            <p:cNvPr id="38692" name="Rectangle 966"/>
            <p:cNvSpPr>
              <a:spLocks noChangeArrowheads="1"/>
            </p:cNvSpPr>
            <p:nvPr/>
          </p:nvSpPr>
          <p:spPr bwMode="auto">
            <a:xfrm>
              <a:off x="3117" y="3734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2</a:t>
              </a:r>
            </a:p>
          </p:txBody>
        </p:sp>
        <p:sp>
          <p:nvSpPr>
            <p:cNvPr id="38693" name="Rectangle 967"/>
            <p:cNvSpPr>
              <a:spLocks noChangeArrowheads="1"/>
            </p:cNvSpPr>
            <p:nvPr/>
          </p:nvSpPr>
          <p:spPr bwMode="auto">
            <a:xfrm>
              <a:off x="3958" y="3734"/>
              <a:ext cx="1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Não</a:t>
              </a:r>
            </a:p>
          </p:txBody>
        </p:sp>
        <p:sp>
          <p:nvSpPr>
            <p:cNvPr id="38694" name="Rectangle 968"/>
            <p:cNvSpPr>
              <a:spLocks noChangeArrowheads="1"/>
            </p:cNvSpPr>
            <p:nvPr/>
          </p:nvSpPr>
          <p:spPr bwMode="auto">
            <a:xfrm>
              <a:off x="1111" y="3729"/>
              <a:ext cx="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95" name="Line 969"/>
            <p:cNvSpPr>
              <a:spLocks noChangeShapeType="1"/>
            </p:cNvSpPr>
            <p:nvPr/>
          </p:nvSpPr>
          <p:spPr bwMode="auto">
            <a:xfrm>
              <a:off x="1111" y="3729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96" name="Line 970"/>
            <p:cNvSpPr>
              <a:spLocks noChangeShapeType="1"/>
            </p:cNvSpPr>
            <p:nvPr/>
          </p:nvSpPr>
          <p:spPr bwMode="auto">
            <a:xfrm>
              <a:off x="1111" y="372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97" name="Rectangle 973"/>
            <p:cNvSpPr>
              <a:spLocks noChangeArrowheads="1"/>
            </p:cNvSpPr>
            <p:nvPr/>
          </p:nvSpPr>
          <p:spPr bwMode="auto">
            <a:xfrm>
              <a:off x="2014" y="3729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698" name="Line 974"/>
            <p:cNvSpPr>
              <a:spLocks noChangeShapeType="1"/>
            </p:cNvSpPr>
            <p:nvPr/>
          </p:nvSpPr>
          <p:spPr bwMode="auto">
            <a:xfrm>
              <a:off x="2014" y="372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699" name="Line 975"/>
            <p:cNvSpPr>
              <a:spLocks noChangeShapeType="1"/>
            </p:cNvSpPr>
            <p:nvPr/>
          </p:nvSpPr>
          <p:spPr bwMode="auto">
            <a:xfrm>
              <a:off x="2014" y="372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00" name="Rectangle 978"/>
            <p:cNvSpPr>
              <a:spLocks noChangeArrowheads="1"/>
            </p:cNvSpPr>
            <p:nvPr/>
          </p:nvSpPr>
          <p:spPr bwMode="auto">
            <a:xfrm>
              <a:off x="2748" y="3729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01" name="Line 979"/>
            <p:cNvSpPr>
              <a:spLocks noChangeShapeType="1"/>
            </p:cNvSpPr>
            <p:nvPr/>
          </p:nvSpPr>
          <p:spPr bwMode="auto">
            <a:xfrm>
              <a:off x="2748" y="372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02" name="Line 980"/>
            <p:cNvSpPr>
              <a:spLocks noChangeShapeType="1"/>
            </p:cNvSpPr>
            <p:nvPr/>
          </p:nvSpPr>
          <p:spPr bwMode="auto">
            <a:xfrm>
              <a:off x="2748" y="372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03" name="Rectangle 983"/>
            <p:cNvSpPr>
              <a:spLocks noChangeArrowheads="1"/>
            </p:cNvSpPr>
            <p:nvPr/>
          </p:nvSpPr>
          <p:spPr bwMode="auto">
            <a:xfrm>
              <a:off x="3537" y="3729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04" name="Line 984"/>
            <p:cNvSpPr>
              <a:spLocks noChangeShapeType="1"/>
            </p:cNvSpPr>
            <p:nvPr/>
          </p:nvSpPr>
          <p:spPr bwMode="auto">
            <a:xfrm>
              <a:off x="3537" y="372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05" name="Line 985"/>
            <p:cNvSpPr>
              <a:spLocks noChangeShapeType="1"/>
            </p:cNvSpPr>
            <p:nvPr/>
          </p:nvSpPr>
          <p:spPr bwMode="auto">
            <a:xfrm>
              <a:off x="3537" y="372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06" name="Rectangle 988"/>
            <p:cNvSpPr>
              <a:spLocks noChangeArrowheads="1"/>
            </p:cNvSpPr>
            <p:nvPr/>
          </p:nvSpPr>
          <p:spPr bwMode="auto">
            <a:xfrm>
              <a:off x="4556" y="3729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07" name="Line 989"/>
            <p:cNvSpPr>
              <a:spLocks noChangeShapeType="1"/>
            </p:cNvSpPr>
            <p:nvPr/>
          </p:nvSpPr>
          <p:spPr bwMode="auto">
            <a:xfrm>
              <a:off x="4556" y="3729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08" name="Line 990"/>
            <p:cNvSpPr>
              <a:spLocks noChangeShapeType="1"/>
            </p:cNvSpPr>
            <p:nvPr/>
          </p:nvSpPr>
          <p:spPr bwMode="auto">
            <a:xfrm>
              <a:off x="4556" y="372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09" name="Rectangle 991"/>
            <p:cNvSpPr>
              <a:spLocks noChangeArrowheads="1"/>
            </p:cNvSpPr>
            <p:nvPr/>
          </p:nvSpPr>
          <p:spPr bwMode="auto">
            <a:xfrm>
              <a:off x="1111" y="3733"/>
              <a:ext cx="5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10" name="Line 992"/>
            <p:cNvSpPr>
              <a:spLocks noChangeShapeType="1"/>
            </p:cNvSpPr>
            <p:nvPr/>
          </p:nvSpPr>
          <p:spPr bwMode="auto">
            <a:xfrm>
              <a:off x="1111" y="373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11" name="Rectangle 993"/>
            <p:cNvSpPr>
              <a:spLocks noChangeArrowheads="1"/>
            </p:cNvSpPr>
            <p:nvPr/>
          </p:nvSpPr>
          <p:spPr bwMode="auto">
            <a:xfrm>
              <a:off x="2014" y="3733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12" name="Line 994"/>
            <p:cNvSpPr>
              <a:spLocks noChangeShapeType="1"/>
            </p:cNvSpPr>
            <p:nvPr/>
          </p:nvSpPr>
          <p:spPr bwMode="auto">
            <a:xfrm>
              <a:off x="2014" y="373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13" name="Rectangle 995"/>
            <p:cNvSpPr>
              <a:spLocks noChangeArrowheads="1"/>
            </p:cNvSpPr>
            <p:nvPr/>
          </p:nvSpPr>
          <p:spPr bwMode="auto">
            <a:xfrm>
              <a:off x="2748" y="3733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14" name="Line 996"/>
            <p:cNvSpPr>
              <a:spLocks noChangeShapeType="1"/>
            </p:cNvSpPr>
            <p:nvPr/>
          </p:nvSpPr>
          <p:spPr bwMode="auto">
            <a:xfrm>
              <a:off x="2748" y="373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15" name="Rectangle 997"/>
            <p:cNvSpPr>
              <a:spLocks noChangeArrowheads="1"/>
            </p:cNvSpPr>
            <p:nvPr/>
          </p:nvSpPr>
          <p:spPr bwMode="auto">
            <a:xfrm>
              <a:off x="3537" y="3733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16" name="Line 998"/>
            <p:cNvSpPr>
              <a:spLocks noChangeShapeType="1"/>
            </p:cNvSpPr>
            <p:nvPr/>
          </p:nvSpPr>
          <p:spPr bwMode="auto">
            <a:xfrm>
              <a:off x="3537" y="373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17" name="Rectangle 999"/>
            <p:cNvSpPr>
              <a:spLocks noChangeArrowheads="1"/>
            </p:cNvSpPr>
            <p:nvPr/>
          </p:nvSpPr>
          <p:spPr bwMode="auto">
            <a:xfrm>
              <a:off x="4556" y="3733"/>
              <a:ext cx="3" cy="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18" name="Line 1000"/>
            <p:cNvSpPr>
              <a:spLocks noChangeShapeType="1"/>
            </p:cNvSpPr>
            <p:nvPr/>
          </p:nvSpPr>
          <p:spPr bwMode="auto">
            <a:xfrm>
              <a:off x="4556" y="373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19" name="Rectangle 1001"/>
            <p:cNvSpPr>
              <a:spLocks noChangeArrowheads="1"/>
            </p:cNvSpPr>
            <p:nvPr/>
          </p:nvSpPr>
          <p:spPr bwMode="auto">
            <a:xfrm>
              <a:off x="1141" y="3836"/>
              <a:ext cx="2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 dirty="0">
                  <a:solidFill>
                    <a:srgbClr val="C00000"/>
                  </a:solidFill>
                </a:rPr>
                <a:t>Vietnã</a:t>
              </a:r>
            </a:p>
          </p:txBody>
        </p:sp>
        <p:sp>
          <p:nvSpPr>
            <p:cNvPr id="38720" name="Rectangle 1002"/>
            <p:cNvSpPr>
              <a:spLocks noChangeArrowheads="1"/>
            </p:cNvSpPr>
            <p:nvPr/>
          </p:nvSpPr>
          <p:spPr bwMode="auto">
            <a:xfrm>
              <a:off x="2328" y="3836"/>
              <a:ext cx="10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63</a:t>
              </a:r>
            </a:p>
          </p:txBody>
        </p:sp>
        <p:sp>
          <p:nvSpPr>
            <p:cNvPr id="38721" name="Rectangle 1003"/>
            <p:cNvSpPr>
              <a:spLocks noChangeArrowheads="1"/>
            </p:cNvSpPr>
            <p:nvPr/>
          </p:nvSpPr>
          <p:spPr bwMode="auto">
            <a:xfrm>
              <a:off x="3117" y="3836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5</a:t>
              </a:r>
            </a:p>
          </p:txBody>
        </p:sp>
        <p:sp>
          <p:nvSpPr>
            <p:cNvPr id="38722" name="Rectangle 1004"/>
            <p:cNvSpPr>
              <a:spLocks noChangeArrowheads="1"/>
            </p:cNvSpPr>
            <p:nvPr/>
          </p:nvSpPr>
          <p:spPr bwMode="auto">
            <a:xfrm>
              <a:off x="3966" y="3836"/>
              <a:ext cx="17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>
                  <a:solidFill>
                    <a:srgbClr val="C00000"/>
                  </a:solidFill>
                </a:rPr>
                <a:t>Sim</a:t>
              </a:r>
            </a:p>
          </p:txBody>
        </p:sp>
        <p:sp>
          <p:nvSpPr>
            <p:cNvPr id="38723" name="Rectangle 1005"/>
            <p:cNvSpPr>
              <a:spLocks noChangeArrowheads="1"/>
            </p:cNvSpPr>
            <p:nvPr/>
          </p:nvSpPr>
          <p:spPr bwMode="auto">
            <a:xfrm>
              <a:off x="1111" y="3833"/>
              <a:ext cx="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24" name="Line 1006"/>
            <p:cNvSpPr>
              <a:spLocks noChangeShapeType="1"/>
            </p:cNvSpPr>
            <p:nvPr/>
          </p:nvSpPr>
          <p:spPr bwMode="auto">
            <a:xfrm>
              <a:off x="1111" y="383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25" name="Line 1007"/>
            <p:cNvSpPr>
              <a:spLocks noChangeShapeType="1"/>
            </p:cNvSpPr>
            <p:nvPr/>
          </p:nvSpPr>
          <p:spPr bwMode="auto">
            <a:xfrm>
              <a:off x="1111" y="383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26" name="Rectangle 1011"/>
            <p:cNvSpPr>
              <a:spLocks noChangeArrowheads="1"/>
            </p:cNvSpPr>
            <p:nvPr/>
          </p:nvSpPr>
          <p:spPr bwMode="auto">
            <a:xfrm>
              <a:off x="2014" y="3833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27" name="Line 1012"/>
            <p:cNvSpPr>
              <a:spLocks noChangeShapeType="1"/>
            </p:cNvSpPr>
            <p:nvPr/>
          </p:nvSpPr>
          <p:spPr bwMode="auto">
            <a:xfrm>
              <a:off x="2014" y="3833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28" name="Line 1013"/>
            <p:cNvSpPr>
              <a:spLocks noChangeShapeType="1"/>
            </p:cNvSpPr>
            <p:nvPr/>
          </p:nvSpPr>
          <p:spPr bwMode="auto">
            <a:xfrm>
              <a:off x="2014" y="383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29" name="Rectangle 1016"/>
            <p:cNvSpPr>
              <a:spLocks noChangeArrowheads="1"/>
            </p:cNvSpPr>
            <p:nvPr/>
          </p:nvSpPr>
          <p:spPr bwMode="auto">
            <a:xfrm>
              <a:off x="2748" y="3833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30" name="Line 1017"/>
            <p:cNvSpPr>
              <a:spLocks noChangeShapeType="1"/>
            </p:cNvSpPr>
            <p:nvPr/>
          </p:nvSpPr>
          <p:spPr bwMode="auto">
            <a:xfrm>
              <a:off x="2748" y="3833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31" name="Line 1018"/>
            <p:cNvSpPr>
              <a:spLocks noChangeShapeType="1"/>
            </p:cNvSpPr>
            <p:nvPr/>
          </p:nvSpPr>
          <p:spPr bwMode="auto">
            <a:xfrm>
              <a:off x="2748" y="383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32" name="Rectangle 1021"/>
            <p:cNvSpPr>
              <a:spLocks noChangeArrowheads="1"/>
            </p:cNvSpPr>
            <p:nvPr/>
          </p:nvSpPr>
          <p:spPr bwMode="auto">
            <a:xfrm>
              <a:off x="3537" y="3833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33" name="Line 1022"/>
            <p:cNvSpPr>
              <a:spLocks noChangeShapeType="1"/>
            </p:cNvSpPr>
            <p:nvPr/>
          </p:nvSpPr>
          <p:spPr bwMode="auto">
            <a:xfrm>
              <a:off x="3537" y="3833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34" name="Line 1023"/>
            <p:cNvSpPr>
              <a:spLocks noChangeShapeType="1"/>
            </p:cNvSpPr>
            <p:nvPr/>
          </p:nvSpPr>
          <p:spPr bwMode="auto">
            <a:xfrm>
              <a:off x="3537" y="383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35" name="Rectangle 1026"/>
            <p:cNvSpPr>
              <a:spLocks noChangeArrowheads="1"/>
            </p:cNvSpPr>
            <p:nvPr/>
          </p:nvSpPr>
          <p:spPr bwMode="auto">
            <a:xfrm>
              <a:off x="4556" y="3833"/>
              <a:ext cx="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36" name="Line 1027"/>
            <p:cNvSpPr>
              <a:spLocks noChangeShapeType="1"/>
            </p:cNvSpPr>
            <p:nvPr/>
          </p:nvSpPr>
          <p:spPr bwMode="auto">
            <a:xfrm>
              <a:off x="4556" y="3833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37" name="Line 1028"/>
            <p:cNvSpPr>
              <a:spLocks noChangeShapeType="1"/>
            </p:cNvSpPr>
            <p:nvPr/>
          </p:nvSpPr>
          <p:spPr bwMode="auto">
            <a:xfrm>
              <a:off x="4556" y="383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38" name="Rectangle 1029"/>
            <p:cNvSpPr>
              <a:spLocks noChangeArrowheads="1"/>
            </p:cNvSpPr>
            <p:nvPr/>
          </p:nvSpPr>
          <p:spPr bwMode="auto">
            <a:xfrm>
              <a:off x="1111" y="3836"/>
              <a:ext cx="5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39" name="Line 1030"/>
            <p:cNvSpPr>
              <a:spLocks noChangeShapeType="1"/>
            </p:cNvSpPr>
            <p:nvPr/>
          </p:nvSpPr>
          <p:spPr bwMode="auto">
            <a:xfrm>
              <a:off x="1111" y="3836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40" name="Rectangle 1031"/>
            <p:cNvSpPr>
              <a:spLocks noChangeArrowheads="1"/>
            </p:cNvSpPr>
            <p:nvPr/>
          </p:nvSpPr>
          <p:spPr bwMode="auto">
            <a:xfrm>
              <a:off x="2014" y="3836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41" name="Line 1032"/>
            <p:cNvSpPr>
              <a:spLocks noChangeShapeType="1"/>
            </p:cNvSpPr>
            <p:nvPr/>
          </p:nvSpPr>
          <p:spPr bwMode="auto">
            <a:xfrm>
              <a:off x="2014" y="3836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42" name="Rectangle 1033"/>
            <p:cNvSpPr>
              <a:spLocks noChangeArrowheads="1"/>
            </p:cNvSpPr>
            <p:nvPr/>
          </p:nvSpPr>
          <p:spPr bwMode="auto">
            <a:xfrm>
              <a:off x="2748" y="3836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43" name="Line 1034"/>
            <p:cNvSpPr>
              <a:spLocks noChangeShapeType="1"/>
            </p:cNvSpPr>
            <p:nvPr/>
          </p:nvSpPr>
          <p:spPr bwMode="auto">
            <a:xfrm>
              <a:off x="2748" y="3836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44" name="Rectangle 1035"/>
            <p:cNvSpPr>
              <a:spLocks noChangeArrowheads="1"/>
            </p:cNvSpPr>
            <p:nvPr/>
          </p:nvSpPr>
          <p:spPr bwMode="auto">
            <a:xfrm>
              <a:off x="3537" y="3836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45" name="Line 1036"/>
            <p:cNvSpPr>
              <a:spLocks noChangeShapeType="1"/>
            </p:cNvSpPr>
            <p:nvPr/>
          </p:nvSpPr>
          <p:spPr bwMode="auto">
            <a:xfrm>
              <a:off x="3537" y="3836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46" name="Rectangle 1037"/>
            <p:cNvSpPr>
              <a:spLocks noChangeArrowheads="1"/>
            </p:cNvSpPr>
            <p:nvPr/>
          </p:nvSpPr>
          <p:spPr bwMode="auto">
            <a:xfrm>
              <a:off x="4556" y="3836"/>
              <a:ext cx="3" cy="10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47" name="Line 1038"/>
            <p:cNvSpPr>
              <a:spLocks noChangeShapeType="1"/>
            </p:cNvSpPr>
            <p:nvPr/>
          </p:nvSpPr>
          <p:spPr bwMode="auto">
            <a:xfrm>
              <a:off x="4556" y="3836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48" name="Rectangle 1039"/>
            <p:cNvSpPr>
              <a:spLocks noChangeArrowheads="1"/>
            </p:cNvSpPr>
            <p:nvPr/>
          </p:nvSpPr>
          <p:spPr bwMode="auto">
            <a:xfrm>
              <a:off x="1141" y="3957"/>
              <a:ext cx="22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Total</a:t>
              </a:r>
            </a:p>
          </p:txBody>
        </p:sp>
        <p:sp>
          <p:nvSpPr>
            <p:cNvPr id="38749" name="Rectangle 1040"/>
            <p:cNvSpPr>
              <a:spLocks noChangeArrowheads="1"/>
            </p:cNvSpPr>
            <p:nvPr/>
          </p:nvSpPr>
          <p:spPr bwMode="auto">
            <a:xfrm>
              <a:off x="2260" y="3957"/>
              <a:ext cx="24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8.098</a:t>
              </a:r>
            </a:p>
          </p:txBody>
        </p:sp>
        <p:sp>
          <p:nvSpPr>
            <p:cNvPr id="38750" name="Rectangle 1041"/>
            <p:cNvSpPr>
              <a:spLocks noChangeArrowheads="1"/>
            </p:cNvSpPr>
            <p:nvPr/>
          </p:nvSpPr>
          <p:spPr bwMode="auto">
            <a:xfrm>
              <a:off x="3062" y="3957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774</a:t>
              </a:r>
            </a:p>
          </p:txBody>
        </p:sp>
        <p:sp>
          <p:nvSpPr>
            <p:cNvPr id="38751" name="Rectangle 1042"/>
            <p:cNvSpPr>
              <a:spLocks noChangeArrowheads="1"/>
            </p:cNvSpPr>
            <p:nvPr/>
          </p:nvSpPr>
          <p:spPr bwMode="auto">
            <a:xfrm>
              <a:off x="3540" y="3941"/>
              <a:ext cx="1016" cy="14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52" name="Rectangle 1043"/>
            <p:cNvSpPr>
              <a:spLocks noChangeArrowheads="1"/>
            </p:cNvSpPr>
            <p:nvPr/>
          </p:nvSpPr>
          <p:spPr bwMode="auto">
            <a:xfrm>
              <a:off x="3540" y="4082"/>
              <a:ext cx="1016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53" name="Rectangle 1044"/>
            <p:cNvSpPr>
              <a:spLocks noChangeArrowheads="1"/>
            </p:cNvSpPr>
            <p:nvPr/>
          </p:nvSpPr>
          <p:spPr bwMode="auto">
            <a:xfrm>
              <a:off x="1111" y="3937"/>
              <a:ext cx="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54" name="Line 1045"/>
            <p:cNvSpPr>
              <a:spLocks noChangeShapeType="1"/>
            </p:cNvSpPr>
            <p:nvPr/>
          </p:nvSpPr>
          <p:spPr bwMode="auto">
            <a:xfrm>
              <a:off x="1111" y="3937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55" name="Line 1046"/>
            <p:cNvSpPr>
              <a:spLocks noChangeShapeType="1"/>
            </p:cNvSpPr>
            <p:nvPr/>
          </p:nvSpPr>
          <p:spPr bwMode="auto">
            <a:xfrm>
              <a:off x="1111" y="3937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56" name="Rectangle 1047"/>
            <p:cNvSpPr>
              <a:spLocks noChangeArrowheads="1"/>
            </p:cNvSpPr>
            <p:nvPr/>
          </p:nvSpPr>
          <p:spPr bwMode="auto">
            <a:xfrm>
              <a:off x="1116" y="3937"/>
              <a:ext cx="898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57" name="Line 1048"/>
            <p:cNvSpPr>
              <a:spLocks noChangeShapeType="1"/>
            </p:cNvSpPr>
            <p:nvPr/>
          </p:nvSpPr>
          <p:spPr bwMode="auto">
            <a:xfrm>
              <a:off x="1116" y="3937"/>
              <a:ext cx="8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58" name="Rectangle 1049"/>
            <p:cNvSpPr>
              <a:spLocks noChangeArrowheads="1"/>
            </p:cNvSpPr>
            <p:nvPr/>
          </p:nvSpPr>
          <p:spPr bwMode="auto">
            <a:xfrm>
              <a:off x="2014" y="3937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59" name="Line 1050"/>
            <p:cNvSpPr>
              <a:spLocks noChangeShapeType="1"/>
            </p:cNvSpPr>
            <p:nvPr/>
          </p:nvSpPr>
          <p:spPr bwMode="auto">
            <a:xfrm>
              <a:off x="2014" y="393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60" name="Line 1051"/>
            <p:cNvSpPr>
              <a:spLocks noChangeShapeType="1"/>
            </p:cNvSpPr>
            <p:nvPr/>
          </p:nvSpPr>
          <p:spPr bwMode="auto">
            <a:xfrm>
              <a:off x="2014" y="3937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61" name="Rectangle 1052"/>
            <p:cNvSpPr>
              <a:spLocks noChangeArrowheads="1"/>
            </p:cNvSpPr>
            <p:nvPr/>
          </p:nvSpPr>
          <p:spPr bwMode="auto">
            <a:xfrm>
              <a:off x="2017" y="3937"/>
              <a:ext cx="731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62" name="Line 1053"/>
            <p:cNvSpPr>
              <a:spLocks noChangeShapeType="1"/>
            </p:cNvSpPr>
            <p:nvPr/>
          </p:nvSpPr>
          <p:spPr bwMode="auto">
            <a:xfrm>
              <a:off x="2017" y="3937"/>
              <a:ext cx="7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63" name="Rectangle 1054"/>
            <p:cNvSpPr>
              <a:spLocks noChangeArrowheads="1"/>
            </p:cNvSpPr>
            <p:nvPr/>
          </p:nvSpPr>
          <p:spPr bwMode="auto">
            <a:xfrm>
              <a:off x="2748" y="3937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64" name="Line 1055"/>
            <p:cNvSpPr>
              <a:spLocks noChangeShapeType="1"/>
            </p:cNvSpPr>
            <p:nvPr/>
          </p:nvSpPr>
          <p:spPr bwMode="auto">
            <a:xfrm>
              <a:off x="2748" y="393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65" name="Line 1056"/>
            <p:cNvSpPr>
              <a:spLocks noChangeShapeType="1"/>
            </p:cNvSpPr>
            <p:nvPr/>
          </p:nvSpPr>
          <p:spPr bwMode="auto">
            <a:xfrm>
              <a:off x="2748" y="3937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66" name="Rectangle 1057"/>
            <p:cNvSpPr>
              <a:spLocks noChangeArrowheads="1"/>
            </p:cNvSpPr>
            <p:nvPr/>
          </p:nvSpPr>
          <p:spPr bwMode="auto">
            <a:xfrm>
              <a:off x="2751" y="3937"/>
              <a:ext cx="78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67" name="Line 1058"/>
            <p:cNvSpPr>
              <a:spLocks noChangeShapeType="1"/>
            </p:cNvSpPr>
            <p:nvPr/>
          </p:nvSpPr>
          <p:spPr bwMode="auto">
            <a:xfrm>
              <a:off x="2751" y="3937"/>
              <a:ext cx="7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68" name="Rectangle 1059"/>
            <p:cNvSpPr>
              <a:spLocks noChangeArrowheads="1"/>
            </p:cNvSpPr>
            <p:nvPr/>
          </p:nvSpPr>
          <p:spPr bwMode="auto">
            <a:xfrm>
              <a:off x="3537" y="3937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69" name="Line 1060"/>
            <p:cNvSpPr>
              <a:spLocks noChangeShapeType="1"/>
            </p:cNvSpPr>
            <p:nvPr/>
          </p:nvSpPr>
          <p:spPr bwMode="auto">
            <a:xfrm>
              <a:off x="3537" y="393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70" name="Line 1061"/>
            <p:cNvSpPr>
              <a:spLocks noChangeShapeType="1"/>
            </p:cNvSpPr>
            <p:nvPr/>
          </p:nvSpPr>
          <p:spPr bwMode="auto">
            <a:xfrm>
              <a:off x="3537" y="3937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71" name="Rectangle 1062"/>
            <p:cNvSpPr>
              <a:spLocks noChangeArrowheads="1"/>
            </p:cNvSpPr>
            <p:nvPr/>
          </p:nvSpPr>
          <p:spPr bwMode="auto">
            <a:xfrm>
              <a:off x="3540" y="3937"/>
              <a:ext cx="101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72" name="Line 1063"/>
            <p:cNvSpPr>
              <a:spLocks noChangeShapeType="1"/>
            </p:cNvSpPr>
            <p:nvPr/>
          </p:nvSpPr>
          <p:spPr bwMode="auto">
            <a:xfrm>
              <a:off x="3540" y="3937"/>
              <a:ext cx="10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73" name="Rectangle 1064"/>
            <p:cNvSpPr>
              <a:spLocks noChangeArrowheads="1"/>
            </p:cNvSpPr>
            <p:nvPr/>
          </p:nvSpPr>
          <p:spPr bwMode="auto">
            <a:xfrm>
              <a:off x="4556" y="3937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74" name="Line 1065"/>
            <p:cNvSpPr>
              <a:spLocks noChangeShapeType="1"/>
            </p:cNvSpPr>
            <p:nvPr/>
          </p:nvSpPr>
          <p:spPr bwMode="auto">
            <a:xfrm>
              <a:off x="4556" y="393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75" name="Line 1066"/>
            <p:cNvSpPr>
              <a:spLocks noChangeShapeType="1"/>
            </p:cNvSpPr>
            <p:nvPr/>
          </p:nvSpPr>
          <p:spPr bwMode="auto">
            <a:xfrm>
              <a:off x="4556" y="3937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76" name="Rectangle 1067"/>
            <p:cNvSpPr>
              <a:spLocks noChangeArrowheads="1"/>
            </p:cNvSpPr>
            <p:nvPr/>
          </p:nvSpPr>
          <p:spPr bwMode="auto">
            <a:xfrm>
              <a:off x="1111" y="3941"/>
              <a:ext cx="5" cy="14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77" name="Line 1068"/>
            <p:cNvSpPr>
              <a:spLocks noChangeShapeType="1"/>
            </p:cNvSpPr>
            <p:nvPr/>
          </p:nvSpPr>
          <p:spPr bwMode="auto">
            <a:xfrm>
              <a:off x="1111" y="3941"/>
              <a:ext cx="1" cy="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78" name="Rectangle 1069"/>
            <p:cNvSpPr>
              <a:spLocks noChangeArrowheads="1"/>
            </p:cNvSpPr>
            <p:nvPr/>
          </p:nvSpPr>
          <p:spPr bwMode="auto">
            <a:xfrm>
              <a:off x="1111" y="4084"/>
              <a:ext cx="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79" name="Line 1070"/>
            <p:cNvSpPr>
              <a:spLocks noChangeShapeType="1"/>
            </p:cNvSpPr>
            <p:nvPr/>
          </p:nvSpPr>
          <p:spPr bwMode="auto">
            <a:xfrm>
              <a:off x="1111" y="4084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80" name="Line 1071"/>
            <p:cNvSpPr>
              <a:spLocks noChangeShapeType="1"/>
            </p:cNvSpPr>
            <p:nvPr/>
          </p:nvSpPr>
          <p:spPr bwMode="auto">
            <a:xfrm>
              <a:off x="1111" y="4084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81" name="Rectangle 1072"/>
            <p:cNvSpPr>
              <a:spLocks noChangeArrowheads="1"/>
            </p:cNvSpPr>
            <p:nvPr/>
          </p:nvSpPr>
          <p:spPr bwMode="auto">
            <a:xfrm>
              <a:off x="1111" y="4084"/>
              <a:ext cx="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82" name="Line 1073"/>
            <p:cNvSpPr>
              <a:spLocks noChangeShapeType="1"/>
            </p:cNvSpPr>
            <p:nvPr/>
          </p:nvSpPr>
          <p:spPr bwMode="auto">
            <a:xfrm>
              <a:off x="1111" y="4084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83" name="Line 1074"/>
            <p:cNvSpPr>
              <a:spLocks noChangeShapeType="1"/>
            </p:cNvSpPr>
            <p:nvPr/>
          </p:nvSpPr>
          <p:spPr bwMode="auto">
            <a:xfrm>
              <a:off x="1111" y="4084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84" name="Rectangle 1075"/>
            <p:cNvSpPr>
              <a:spLocks noChangeArrowheads="1"/>
            </p:cNvSpPr>
            <p:nvPr/>
          </p:nvSpPr>
          <p:spPr bwMode="auto">
            <a:xfrm>
              <a:off x="1116" y="4084"/>
              <a:ext cx="898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85" name="Line 1076"/>
            <p:cNvSpPr>
              <a:spLocks noChangeShapeType="1"/>
            </p:cNvSpPr>
            <p:nvPr/>
          </p:nvSpPr>
          <p:spPr bwMode="auto">
            <a:xfrm>
              <a:off x="1116" y="4084"/>
              <a:ext cx="8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86" name="Rectangle 1077"/>
            <p:cNvSpPr>
              <a:spLocks noChangeArrowheads="1"/>
            </p:cNvSpPr>
            <p:nvPr/>
          </p:nvSpPr>
          <p:spPr bwMode="auto">
            <a:xfrm>
              <a:off x="2014" y="3941"/>
              <a:ext cx="3" cy="14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87" name="Line 1078"/>
            <p:cNvSpPr>
              <a:spLocks noChangeShapeType="1"/>
            </p:cNvSpPr>
            <p:nvPr/>
          </p:nvSpPr>
          <p:spPr bwMode="auto">
            <a:xfrm>
              <a:off x="2014" y="3941"/>
              <a:ext cx="1" cy="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88" name="Rectangle 1079"/>
            <p:cNvSpPr>
              <a:spLocks noChangeArrowheads="1"/>
            </p:cNvSpPr>
            <p:nvPr/>
          </p:nvSpPr>
          <p:spPr bwMode="auto">
            <a:xfrm>
              <a:off x="2014" y="4084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89" name="Line 1080"/>
            <p:cNvSpPr>
              <a:spLocks noChangeShapeType="1"/>
            </p:cNvSpPr>
            <p:nvPr/>
          </p:nvSpPr>
          <p:spPr bwMode="auto">
            <a:xfrm>
              <a:off x="2014" y="4084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90" name="Line 1081"/>
            <p:cNvSpPr>
              <a:spLocks noChangeShapeType="1"/>
            </p:cNvSpPr>
            <p:nvPr/>
          </p:nvSpPr>
          <p:spPr bwMode="auto">
            <a:xfrm>
              <a:off x="2014" y="4084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91" name="Rectangle 1082"/>
            <p:cNvSpPr>
              <a:spLocks noChangeArrowheads="1"/>
            </p:cNvSpPr>
            <p:nvPr/>
          </p:nvSpPr>
          <p:spPr bwMode="auto">
            <a:xfrm>
              <a:off x="2017" y="4084"/>
              <a:ext cx="731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92" name="Line 1083"/>
            <p:cNvSpPr>
              <a:spLocks noChangeShapeType="1"/>
            </p:cNvSpPr>
            <p:nvPr/>
          </p:nvSpPr>
          <p:spPr bwMode="auto">
            <a:xfrm>
              <a:off x="2017" y="4084"/>
              <a:ext cx="7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93" name="Rectangle 1084"/>
            <p:cNvSpPr>
              <a:spLocks noChangeArrowheads="1"/>
            </p:cNvSpPr>
            <p:nvPr/>
          </p:nvSpPr>
          <p:spPr bwMode="auto">
            <a:xfrm>
              <a:off x="2748" y="3941"/>
              <a:ext cx="3" cy="14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94" name="Line 1085"/>
            <p:cNvSpPr>
              <a:spLocks noChangeShapeType="1"/>
            </p:cNvSpPr>
            <p:nvPr/>
          </p:nvSpPr>
          <p:spPr bwMode="auto">
            <a:xfrm>
              <a:off x="2748" y="3941"/>
              <a:ext cx="1" cy="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95" name="Rectangle 1086"/>
            <p:cNvSpPr>
              <a:spLocks noChangeArrowheads="1"/>
            </p:cNvSpPr>
            <p:nvPr/>
          </p:nvSpPr>
          <p:spPr bwMode="auto">
            <a:xfrm>
              <a:off x="2748" y="4084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96" name="Line 1087"/>
            <p:cNvSpPr>
              <a:spLocks noChangeShapeType="1"/>
            </p:cNvSpPr>
            <p:nvPr/>
          </p:nvSpPr>
          <p:spPr bwMode="auto">
            <a:xfrm>
              <a:off x="2748" y="4084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97" name="Line 1088"/>
            <p:cNvSpPr>
              <a:spLocks noChangeShapeType="1"/>
            </p:cNvSpPr>
            <p:nvPr/>
          </p:nvSpPr>
          <p:spPr bwMode="auto">
            <a:xfrm>
              <a:off x="2748" y="4084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798" name="Rectangle 1089"/>
            <p:cNvSpPr>
              <a:spLocks noChangeArrowheads="1"/>
            </p:cNvSpPr>
            <p:nvPr/>
          </p:nvSpPr>
          <p:spPr bwMode="auto">
            <a:xfrm>
              <a:off x="2751" y="4084"/>
              <a:ext cx="78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799" name="Line 1090"/>
            <p:cNvSpPr>
              <a:spLocks noChangeShapeType="1"/>
            </p:cNvSpPr>
            <p:nvPr/>
          </p:nvSpPr>
          <p:spPr bwMode="auto">
            <a:xfrm>
              <a:off x="2751" y="4084"/>
              <a:ext cx="7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800" name="Rectangle 1091"/>
            <p:cNvSpPr>
              <a:spLocks noChangeArrowheads="1"/>
            </p:cNvSpPr>
            <p:nvPr/>
          </p:nvSpPr>
          <p:spPr bwMode="auto">
            <a:xfrm>
              <a:off x="3537" y="3941"/>
              <a:ext cx="3" cy="14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801" name="Line 1092"/>
            <p:cNvSpPr>
              <a:spLocks noChangeShapeType="1"/>
            </p:cNvSpPr>
            <p:nvPr/>
          </p:nvSpPr>
          <p:spPr bwMode="auto">
            <a:xfrm>
              <a:off x="3537" y="3941"/>
              <a:ext cx="1" cy="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802" name="Rectangle 1093"/>
            <p:cNvSpPr>
              <a:spLocks noChangeArrowheads="1"/>
            </p:cNvSpPr>
            <p:nvPr/>
          </p:nvSpPr>
          <p:spPr bwMode="auto">
            <a:xfrm>
              <a:off x="3537" y="4084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803" name="Line 1094"/>
            <p:cNvSpPr>
              <a:spLocks noChangeShapeType="1"/>
            </p:cNvSpPr>
            <p:nvPr/>
          </p:nvSpPr>
          <p:spPr bwMode="auto">
            <a:xfrm>
              <a:off x="3537" y="4084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804" name="Line 1095"/>
            <p:cNvSpPr>
              <a:spLocks noChangeShapeType="1"/>
            </p:cNvSpPr>
            <p:nvPr/>
          </p:nvSpPr>
          <p:spPr bwMode="auto">
            <a:xfrm>
              <a:off x="3537" y="4084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805" name="Rectangle 1096"/>
            <p:cNvSpPr>
              <a:spLocks noChangeArrowheads="1"/>
            </p:cNvSpPr>
            <p:nvPr/>
          </p:nvSpPr>
          <p:spPr bwMode="auto">
            <a:xfrm>
              <a:off x="3540" y="4084"/>
              <a:ext cx="101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806" name="Line 1097"/>
            <p:cNvSpPr>
              <a:spLocks noChangeShapeType="1"/>
            </p:cNvSpPr>
            <p:nvPr/>
          </p:nvSpPr>
          <p:spPr bwMode="auto">
            <a:xfrm>
              <a:off x="3540" y="4084"/>
              <a:ext cx="10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807" name="Rectangle 1098"/>
            <p:cNvSpPr>
              <a:spLocks noChangeArrowheads="1"/>
            </p:cNvSpPr>
            <p:nvPr/>
          </p:nvSpPr>
          <p:spPr bwMode="auto">
            <a:xfrm>
              <a:off x="4556" y="3941"/>
              <a:ext cx="3" cy="14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808" name="Line 1099"/>
            <p:cNvSpPr>
              <a:spLocks noChangeShapeType="1"/>
            </p:cNvSpPr>
            <p:nvPr/>
          </p:nvSpPr>
          <p:spPr bwMode="auto">
            <a:xfrm>
              <a:off x="4556" y="3941"/>
              <a:ext cx="1" cy="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809" name="Rectangle 1100"/>
            <p:cNvSpPr>
              <a:spLocks noChangeArrowheads="1"/>
            </p:cNvSpPr>
            <p:nvPr/>
          </p:nvSpPr>
          <p:spPr bwMode="auto">
            <a:xfrm>
              <a:off x="4556" y="4084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810" name="Line 1101"/>
            <p:cNvSpPr>
              <a:spLocks noChangeShapeType="1"/>
            </p:cNvSpPr>
            <p:nvPr/>
          </p:nvSpPr>
          <p:spPr bwMode="auto">
            <a:xfrm>
              <a:off x="4556" y="4084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811" name="Line 1102"/>
            <p:cNvSpPr>
              <a:spLocks noChangeShapeType="1"/>
            </p:cNvSpPr>
            <p:nvPr/>
          </p:nvSpPr>
          <p:spPr bwMode="auto">
            <a:xfrm>
              <a:off x="4556" y="4084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812" name="Rectangle 1103"/>
            <p:cNvSpPr>
              <a:spLocks noChangeArrowheads="1"/>
            </p:cNvSpPr>
            <p:nvPr/>
          </p:nvSpPr>
          <p:spPr bwMode="auto">
            <a:xfrm>
              <a:off x="4556" y="4084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b="1">
                <a:latin typeface="Calibri" pitchFamily="34" charset="0"/>
              </a:endParaRPr>
            </a:p>
          </p:txBody>
        </p:sp>
        <p:sp>
          <p:nvSpPr>
            <p:cNvPr id="38813" name="Line 1104"/>
            <p:cNvSpPr>
              <a:spLocks noChangeShapeType="1"/>
            </p:cNvSpPr>
            <p:nvPr/>
          </p:nvSpPr>
          <p:spPr bwMode="auto">
            <a:xfrm>
              <a:off x="4556" y="4084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814" name="Line 1105"/>
            <p:cNvSpPr>
              <a:spLocks noChangeShapeType="1"/>
            </p:cNvSpPr>
            <p:nvPr/>
          </p:nvSpPr>
          <p:spPr bwMode="auto">
            <a:xfrm>
              <a:off x="4556" y="4084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1"/>
            </a:p>
          </p:txBody>
        </p:sp>
        <p:sp>
          <p:nvSpPr>
            <p:cNvPr id="38815" name="Rectangle 1106"/>
            <p:cNvSpPr>
              <a:spLocks noChangeArrowheads="1"/>
            </p:cNvSpPr>
            <p:nvPr/>
          </p:nvSpPr>
          <p:spPr bwMode="auto">
            <a:xfrm>
              <a:off x="1260" y="4110"/>
              <a:ext cx="175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 b="1"/>
                <a:t>Fonte: Organização Mundial de Saúde</a:t>
              </a:r>
            </a:p>
          </p:txBody>
        </p:sp>
      </p:grpSp>
      <p:sp>
        <p:nvSpPr>
          <p:cNvPr id="37894" name="Text Box 1107"/>
          <p:cNvSpPr txBox="1">
            <a:spLocks noChangeArrowheads="1"/>
          </p:cNvSpPr>
          <p:nvPr/>
        </p:nvSpPr>
        <p:spPr bwMode="auto">
          <a:xfrm>
            <a:off x="827088" y="404813"/>
            <a:ext cx="4681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b="1">
              <a:latin typeface="Calibri" pitchFamily="34" charset="0"/>
            </a:endParaRPr>
          </a:p>
        </p:txBody>
      </p:sp>
      <p:sp>
        <p:nvSpPr>
          <p:cNvPr id="37895" name="Text Box 1108"/>
          <p:cNvSpPr txBox="1">
            <a:spLocks noChangeArrowheads="1"/>
          </p:cNvSpPr>
          <p:nvPr/>
        </p:nvSpPr>
        <p:spPr bwMode="auto">
          <a:xfrm>
            <a:off x="500034" y="142852"/>
            <a:ext cx="8072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002060"/>
                </a:solidFill>
                <a:latin typeface="+mn-lt"/>
              </a:rPr>
              <a:t>Número de casos prováveis e óbitos notificados de SRAG segundo país e local de ocorrência</a:t>
            </a:r>
            <a:r>
              <a:rPr lang="pt-BR" sz="2000" b="1">
                <a:solidFill>
                  <a:srgbClr val="002060"/>
                </a:solidFill>
                <a:latin typeface="+mn-lt"/>
              </a:rPr>
              <a:t>. </a:t>
            </a:r>
            <a:endParaRPr lang="pt-BR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A986DF-B7BD-4E20-9C36-F2D467F23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04864"/>
            <a:ext cx="3314622" cy="31110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ngkongmar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81075"/>
            <a:ext cx="352901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533400" y="733425"/>
            <a:ext cx="861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20000"/>
              </a:lnSpc>
              <a:spcBef>
                <a:spcPct val="20000"/>
              </a:spcBef>
            </a:pPr>
            <a:endParaRPr lang="pt-BR" sz="2400" b="1"/>
          </a:p>
        </p:txBody>
      </p:sp>
      <p:sp>
        <p:nvSpPr>
          <p:cNvPr id="39941" name="Rectangle 9"/>
          <p:cNvSpPr>
            <a:spLocks noChangeArrowheads="1"/>
          </p:cNvSpPr>
          <p:nvPr/>
        </p:nvSpPr>
        <p:spPr bwMode="auto">
          <a:xfrm>
            <a:off x="609600" y="990600"/>
            <a:ext cx="75438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pt-BR" sz="2400"/>
              <a:t>		</a:t>
            </a:r>
          </a:p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endParaRPr lang="pt-BR" sz="2400"/>
          </a:p>
        </p:txBody>
      </p:sp>
      <p:sp>
        <p:nvSpPr>
          <p:cNvPr id="39942" name="Line 11"/>
          <p:cNvSpPr>
            <a:spLocks noChangeShapeType="1"/>
          </p:cNvSpPr>
          <p:nvPr/>
        </p:nvSpPr>
        <p:spPr bwMode="auto">
          <a:xfrm>
            <a:off x="381000" y="914400"/>
            <a:ext cx="85344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943" name="Text Box 12"/>
          <p:cNvSpPr txBox="1">
            <a:spLocks noChangeArrowheads="1"/>
          </p:cNvSpPr>
          <p:nvPr/>
        </p:nvSpPr>
        <p:spPr bwMode="auto">
          <a:xfrm>
            <a:off x="250825" y="152400"/>
            <a:ext cx="8816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200" b="1" dirty="0">
                <a:solidFill>
                  <a:srgbClr val="12028C"/>
                </a:solidFill>
                <a:latin typeface="+mn-lt"/>
              </a:rPr>
              <a:t>Influenza aviária de alta patogenicidade</a:t>
            </a:r>
          </a:p>
        </p:txBody>
      </p:sp>
      <p:sp>
        <p:nvSpPr>
          <p:cNvPr id="39944" name="Rectangle 13"/>
          <p:cNvSpPr>
            <a:spLocks noChangeArrowheads="1"/>
          </p:cNvSpPr>
          <p:nvPr/>
        </p:nvSpPr>
        <p:spPr bwMode="auto">
          <a:xfrm>
            <a:off x="382588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000">
              <a:latin typeface="Times" charset="0"/>
            </a:endParaRPr>
          </a:p>
        </p:txBody>
      </p:sp>
      <p:pic>
        <p:nvPicPr>
          <p:cNvPr id="3994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05263"/>
            <a:ext cx="3744913" cy="2432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6" name="CaixaDeTexto 10"/>
          <p:cNvSpPr txBox="1">
            <a:spLocks noChangeArrowheads="1"/>
          </p:cNvSpPr>
          <p:nvPr/>
        </p:nvSpPr>
        <p:spPr bwMode="auto">
          <a:xfrm>
            <a:off x="4320480" y="908720"/>
            <a:ext cx="47473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latin typeface="+mn-lt"/>
              </a:rPr>
              <a:t>Vírus A/H5N1 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C00000"/>
                </a:solidFill>
                <a:latin typeface="+mn-lt"/>
              </a:rPr>
              <a:t>1996 -</a:t>
            </a:r>
            <a:r>
              <a:rPr lang="pt-BR" sz="2000" b="1" dirty="0">
                <a:latin typeface="+mn-lt"/>
              </a:rPr>
              <a:t>1º surto em humanos em Hong Kong.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C00000"/>
                </a:solidFill>
                <a:latin typeface="+mn-lt"/>
              </a:rPr>
              <a:t>2003 </a:t>
            </a:r>
            <a:r>
              <a:rPr lang="pt-BR" sz="2000" b="1" dirty="0">
                <a:latin typeface="+mn-lt"/>
              </a:rPr>
              <a:t>reapareceu no Vietnam 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C00000"/>
                </a:solidFill>
                <a:latin typeface="+mn-lt"/>
              </a:rPr>
              <a:t>2004</a:t>
            </a:r>
            <a:r>
              <a:rPr lang="pt-BR" sz="2000" b="1" dirty="0">
                <a:latin typeface="+mn-lt"/>
              </a:rPr>
              <a:t> na Tailândia.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Alta patogenicidade e virulência.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Baixa transmissibilidade entre os humanos; casos relatados entre familiares.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002060"/>
                </a:solidFill>
                <a:latin typeface="+mn-lt"/>
              </a:rPr>
              <a:t>Transmissão se mantém entre aves domésticas e silvestres</a:t>
            </a:r>
            <a:r>
              <a:rPr lang="pt-BR" sz="2000" b="1" dirty="0">
                <a:latin typeface="+mn-lt"/>
              </a:rPr>
              <a:t>, com casos humanos eventuais.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-396552" y="323945"/>
            <a:ext cx="10153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200" b="1" dirty="0">
                <a:solidFill>
                  <a:srgbClr val="12028C"/>
                </a:solidFill>
                <a:latin typeface="+mn-lt"/>
              </a:rPr>
              <a:t>Influenza aviária </a:t>
            </a:r>
            <a:r>
              <a:rPr lang="pt-BR" sz="3200" b="1" dirty="0">
                <a:latin typeface="+mn-lt"/>
              </a:rPr>
              <a:t>A/H5N1 </a:t>
            </a:r>
            <a:r>
              <a:rPr lang="pt-BR" sz="3200" b="1" dirty="0">
                <a:solidFill>
                  <a:srgbClr val="12028C"/>
                </a:solidFill>
                <a:latin typeface="+mn-lt"/>
              </a:rPr>
              <a:t>de alta patogenicidade</a:t>
            </a:r>
          </a:p>
        </p:txBody>
      </p:sp>
      <p:sp>
        <p:nvSpPr>
          <p:cNvPr id="8" name="Retângulo 7"/>
          <p:cNvSpPr/>
          <p:nvPr/>
        </p:nvSpPr>
        <p:spPr>
          <a:xfrm>
            <a:off x="3131840" y="6021288"/>
            <a:ext cx="2541530" cy="646331"/>
          </a:xfrm>
          <a:prstGeom prst="rect">
            <a:avLst/>
          </a:prstGeom>
          <a:solidFill>
            <a:srgbClr val="009999"/>
          </a:solidFill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+mn-lt"/>
              </a:rPr>
              <a:t>Letalidade (52,0%)</a:t>
            </a:r>
          </a:p>
          <a:p>
            <a:r>
              <a:rPr lang="pt-BR" b="1" dirty="0">
                <a:solidFill>
                  <a:schemeClr val="bg1"/>
                </a:solidFill>
                <a:latin typeface="+mn-lt"/>
              </a:rPr>
              <a:t>Ocorrência em 16 países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C245E37-974D-4FDE-B00A-F037822F7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854426"/>
            <a:ext cx="8316416" cy="5166862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1195F141-0084-457D-B239-771B5C2108C3}"/>
              </a:ext>
            </a:extLst>
          </p:cNvPr>
          <p:cNvSpPr/>
          <p:nvPr/>
        </p:nvSpPr>
        <p:spPr>
          <a:xfrm>
            <a:off x="7452320" y="2420888"/>
            <a:ext cx="288032" cy="21602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D7850CC-3F36-4CA7-9BB9-9941499EC893}"/>
              </a:ext>
            </a:extLst>
          </p:cNvPr>
          <p:cNvSpPr/>
          <p:nvPr/>
        </p:nvSpPr>
        <p:spPr>
          <a:xfrm>
            <a:off x="7452320" y="2725688"/>
            <a:ext cx="288032" cy="21602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2922D56-ADF3-451F-AAF2-104B73FE0CC8}"/>
              </a:ext>
            </a:extLst>
          </p:cNvPr>
          <p:cNvSpPr/>
          <p:nvPr/>
        </p:nvSpPr>
        <p:spPr>
          <a:xfrm>
            <a:off x="7452320" y="2996952"/>
            <a:ext cx="288032" cy="21602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0D0D066-AA51-4A27-AC99-731F84A2B4D9}"/>
              </a:ext>
            </a:extLst>
          </p:cNvPr>
          <p:cNvSpPr/>
          <p:nvPr/>
        </p:nvSpPr>
        <p:spPr>
          <a:xfrm>
            <a:off x="7452320" y="3212976"/>
            <a:ext cx="288032" cy="21602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90B0EA55-B3FA-4E5A-9E9E-BFEC5BBF3D3B}"/>
              </a:ext>
            </a:extLst>
          </p:cNvPr>
          <p:cNvSpPr/>
          <p:nvPr/>
        </p:nvSpPr>
        <p:spPr>
          <a:xfrm>
            <a:off x="7452320" y="4581128"/>
            <a:ext cx="288032" cy="21602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87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9776"/>
            <a:ext cx="8229600" cy="1143000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rgbClr val="1903BD"/>
                </a:solidFill>
                <a:latin typeface="+mn-lt"/>
              </a:rPr>
              <a:t>Regulamento Sanitário Internacional</a:t>
            </a:r>
            <a:r>
              <a:rPr lang="pt-BR" sz="2800" b="1" dirty="0">
                <a:solidFill>
                  <a:srgbClr val="1903BD"/>
                </a:solidFill>
                <a:latin typeface="+mn-lt"/>
              </a:rPr>
              <a:t/>
            </a:r>
            <a:br>
              <a:rPr lang="pt-BR" sz="2800" b="1" dirty="0">
                <a:solidFill>
                  <a:srgbClr val="1903BD"/>
                </a:solidFill>
                <a:latin typeface="+mn-lt"/>
              </a:rPr>
            </a:br>
            <a:endParaRPr lang="pt-BR" sz="3200" b="1" dirty="0">
              <a:solidFill>
                <a:srgbClr val="1903BD"/>
              </a:solidFill>
              <a:latin typeface="+mn-lt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229600" cy="5286375"/>
          </a:xfrm>
          <a:ln w="3175">
            <a:noFill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 b="1" dirty="0"/>
              <a:t>Aprovado em 2005. Entrada em vigor em 2007.</a:t>
            </a:r>
          </a:p>
          <a:p>
            <a:pPr eaLnBrk="1" hangingPunct="1">
              <a:lnSpc>
                <a:spcPct val="150000"/>
              </a:lnSpc>
            </a:pPr>
            <a:r>
              <a:rPr lang="pt-BR" sz="2200" b="1" dirty="0"/>
              <a:t> Mudança de paradigma na notificação internacional. De uma lista de três  doenças (</a:t>
            </a:r>
            <a:r>
              <a:rPr lang="pt-BR" sz="2200" b="1" dirty="0">
                <a:solidFill>
                  <a:srgbClr val="C00000"/>
                </a:solidFill>
              </a:rPr>
              <a:t>cólera, FA e peste</a:t>
            </a:r>
            <a:r>
              <a:rPr lang="pt-BR" sz="2200" b="1" dirty="0"/>
              <a:t>) a um algoritmo de verificação de eventos. </a:t>
            </a:r>
          </a:p>
          <a:p>
            <a:pPr eaLnBrk="1" hangingPunct="1">
              <a:lnSpc>
                <a:spcPct val="150000"/>
              </a:lnSpc>
            </a:pPr>
            <a:r>
              <a:rPr lang="pt-BR" sz="2200" b="1" dirty="0"/>
              <a:t> Persistência de uma </a:t>
            </a:r>
            <a:r>
              <a:rPr lang="pt-BR" sz="2200" b="1" dirty="0">
                <a:solidFill>
                  <a:srgbClr val="C00000"/>
                </a:solidFill>
              </a:rPr>
              <a:t>lista mínima (poliomielite, </a:t>
            </a:r>
            <a:r>
              <a:rPr lang="pt-BR" sz="2200" b="1" dirty="0" err="1">
                <a:solidFill>
                  <a:srgbClr val="C00000"/>
                </a:solidFill>
              </a:rPr>
              <a:t>SARS</a:t>
            </a:r>
            <a:r>
              <a:rPr lang="pt-BR" sz="2200" b="1" dirty="0">
                <a:solidFill>
                  <a:srgbClr val="C00000"/>
                </a:solidFill>
              </a:rPr>
              <a:t>, influenza por novo subtipo viral, varíola</a:t>
            </a:r>
            <a:r>
              <a:rPr lang="pt-BR" sz="2200" b="1" dirty="0"/>
              <a:t>).</a:t>
            </a:r>
          </a:p>
          <a:p>
            <a:pPr eaLnBrk="1" hangingPunct="1">
              <a:lnSpc>
                <a:spcPct val="150000"/>
              </a:lnSpc>
            </a:pPr>
            <a:r>
              <a:rPr lang="pt-BR" sz="2200" b="1" dirty="0"/>
              <a:t> Estabelecimento de capacidades mínimas dos países para investigação e resposta às emergências em saúde pública.</a:t>
            </a:r>
          </a:p>
          <a:p>
            <a:pPr eaLnBrk="1" hangingPunct="1">
              <a:lnSpc>
                <a:spcPct val="150000"/>
              </a:lnSpc>
            </a:pPr>
            <a:r>
              <a:rPr lang="pt-BR" sz="2200" b="1" dirty="0"/>
              <a:t>Os governos dos países deixam de ser as únicas fontes de dados para a comunidade internacional. </a:t>
            </a:r>
          </a:p>
        </p:txBody>
      </p:sp>
    </p:spTree>
    <p:extLst>
      <p:ext uri="{BB962C8B-B14F-4D97-AF65-F5344CB8AC3E}">
        <p14:creationId xmlns:p14="http://schemas.microsoft.com/office/powerpoint/2010/main" val="147938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1462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400" b="1" dirty="0">
                <a:solidFill>
                  <a:srgbClr val="1903BD"/>
                </a:solidFill>
                <a:latin typeface="+mn-lt"/>
              </a:rPr>
              <a:t>Eventos que devem ser notificados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625" y="1285875"/>
            <a:ext cx="8258175" cy="5143500"/>
          </a:xfrm>
          <a:ln w="3175"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 b="1" dirty="0"/>
              <a:t>Emergências em saúde pública de interesse internacional: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b="1" dirty="0"/>
              <a:t>Eventos de grande repercussão que exigem uma ação imediata.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b="1" dirty="0"/>
              <a:t>Surtos de doenças que tenham potencial epidêmico.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b="1" dirty="0"/>
              <a:t>Contaminação de ambiente com potencial propagação.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b="1" dirty="0"/>
              <a:t>Eventos inusitados ou imprevistos.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b="1" dirty="0"/>
              <a:t>Elevada morbidade e mortalidade diferente da habitual.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b="1" dirty="0"/>
              <a:t>Importância internacional.  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b="1" dirty="0"/>
              <a:t>Risco de propagação internacional.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b="1" dirty="0"/>
              <a:t>Ameaça de restrições ao comércio ou tráfego de pessoas.</a:t>
            </a:r>
          </a:p>
        </p:txBody>
      </p:sp>
    </p:spTree>
    <p:extLst>
      <p:ext uri="{BB962C8B-B14F-4D97-AF65-F5344CB8AC3E}">
        <p14:creationId xmlns:p14="http://schemas.microsoft.com/office/powerpoint/2010/main" val="4260009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533400" y="6035675"/>
            <a:ext cx="7832725" cy="457200"/>
          </a:xfrm>
          <a:prstGeom prst="flowChartAlternateProcess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" sz="1600" b="1">
                <a:solidFill>
                  <a:srgbClr val="FFFF00"/>
                </a:solidFill>
                <a:latin typeface="+mn-lt"/>
              </a:rPr>
              <a:t>             Notificar o evento sob o Regulamento Sanitário Internacional</a:t>
            </a:r>
          </a:p>
          <a:p>
            <a:pPr algn="ctr" eaLnBrk="0" hangingPunct="0"/>
            <a:endParaRPr lang="es-ES" sz="1600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1828800" y="3581400"/>
            <a:ext cx="1588" cy="2438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H="1">
            <a:off x="4497388" y="3717032"/>
            <a:ext cx="2604" cy="230276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505200" y="4632176"/>
            <a:ext cx="1905000" cy="381000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600" b="1">
                <a:solidFill>
                  <a:srgbClr val="FFFF00"/>
                </a:solidFill>
                <a:latin typeface="+mn-lt"/>
              </a:rPr>
              <a:t>Algoritmo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6705600" y="4111352"/>
            <a:ext cx="1588" cy="685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H="1">
            <a:off x="5410200" y="4795564"/>
            <a:ext cx="1295400" cy="15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33400" y="38892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pt-BR" sz="2400" b="1" dirty="0">
                <a:solidFill>
                  <a:srgbClr val="CC3300"/>
                </a:solidFill>
                <a:latin typeface="+mn-lt"/>
              </a:rPr>
              <a:t>  Eventos detectados pelo sistema nacional de vigilância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381000" y="998497"/>
            <a:ext cx="830580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pt-BR" sz="1600" b="1" dirty="0">
                <a:latin typeface="+mn-lt"/>
              </a:rPr>
              <a:t>  </a:t>
            </a:r>
            <a:r>
              <a:rPr lang="pt-BR" sz="1600" b="1" dirty="0">
                <a:solidFill>
                  <a:srgbClr val="C00000"/>
                </a:solidFill>
                <a:latin typeface="+mn-lt"/>
              </a:rPr>
              <a:t>Doenças de notificação obrigatória                                                                 </a:t>
            </a:r>
            <a:r>
              <a:rPr lang="pt-BR" sz="1600" b="1" dirty="0">
                <a:solidFill>
                  <a:srgbClr val="006666"/>
                </a:solidFill>
                <a:latin typeface="+mn-lt"/>
              </a:rPr>
              <a:t>Doenças avaliadas pelo                             </a:t>
            </a:r>
          </a:p>
          <a:p>
            <a:pPr eaLnBrk="0" hangingPunct="0">
              <a:lnSpc>
                <a:spcPct val="80000"/>
              </a:lnSpc>
            </a:pPr>
            <a:r>
              <a:rPr lang="pt-BR" sz="1600" b="1" dirty="0">
                <a:solidFill>
                  <a:srgbClr val="006666"/>
                </a:solidFill>
                <a:latin typeface="+mn-lt"/>
              </a:rPr>
              <a:t>                                                                                                                                instrumento de decisão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381000" y="1371600"/>
            <a:ext cx="2819400" cy="216674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80000"/>
              </a:lnSpc>
            </a:pPr>
            <a:endParaRPr lang="pt-BR" sz="1600" b="1" dirty="0">
              <a:solidFill>
                <a:schemeClr val="accent2"/>
              </a:solidFill>
              <a:latin typeface="+mn-lt"/>
            </a:endParaRPr>
          </a:p>
          <a:p>
            <a:pPr eaLnBrk="0" hangingPunct="0">
              <a:lnSpc>
                <a:spcPct val="80000"/>
              </a:lnSpc>
            </a:pPr>
            <a:r>
              <a:rPr lang="pt-BR" sz="1600" b="1" dirty="0">
                <a:solidFill>
                  <a:schemeClr val="accent2"/>
                </a:solidFill>
                <a:latin typeface="+mn-lt"/>
              </a:rPr>
              <a:t>  </a:t>
            </a:r>
            <a:r>
              <a:rPr lang="pt-BR" sz="1600" b="1" dirty="0">
                <a:solidFill>
                  <a:srgbClr val="C00000"/>
                </a:solidFill>
                <a:latin typeface="+mn-lt"/>
              </a:rPr>
              <a:t>Varíola</a:t>
            </a:r>
          </a:p>
          <a:p>
            <a:pPr eaLnBrk="0" hangingPunct="0">
              <a:lnSpc>
                <a:spcPct val="80000"/>
              </a:lnSpc>
            </a:pPr>
            <a:endParaRPr lang="pt-BR" sz="1600" b="1" dirty="0">
              <a:solidFill>
                <a:srgbClr val="C00000"/>
              </a:solidFill>
              <a:latin typeface="+mn-lt"/>
            </a:endParaRPr>
          </a:p>
          <a:p>
            <a:pPr eaLnBrk="0" hangingPunct="0">
              <a:lnSpc>
                <a:spcPct val="80000"/>
              </a:lnSpc>
            </a:pPr>
            <a:r>
              <a:rPr lang="pt-BR" sz="1600" b="1" dirty="0">
                <a:solidFill>
                  <a:srgbClr val="C00000"/>
                </a:solidFill>
                <a:latin typeface="+mn-lt"/>
              </a:rPr>
              <a:t>  Poliomielite por </a:t>
            </a:r>
            <a:r>
              <a:rPr lang="pt-BR" sz="1600" b="1" dirty="0" err="1">
                <a:solidFill>
                  <a:srgbClr val="C00000"/>
                </a:solidFill>
                <a:latin typeface="+mn-lt"/>
              </a:rPr>
              <a:t>poliovirus</a:t>
            </a:r>
            <a:r>
              <a:rPr lang="pt-BR" sz="1600" b="1" dirty="0">
                <a:solidFill>
                  <a:srgbClr val="C00000"/>
                </a:solidFill>
                <a:latin typeface="+mn-lt"/>
              </a:rPr>
              <a:t>  </a:t>
            </a:r>
          </a:p>
          <a:p>
            <a:pPr eaLnBrk="0" hangingPunct="0">
              <a:lnSpc>
                <a:spcPct val="80000"/>
              </a:lnSpc>
            </a:pPr>
            <a:r>
              <a:rPr lang="pt-BR" sz="1600" b="1" dirty="0">
                <a:solidFill>
                  <a:srgbClr val="C00000"/>
                </a:solidFill>
                <a:latin typeface="+mn-lt"/>
              </a:rPr>
              <a:t>  selvagem</a:t>
            </a:r>
          </a:p>
          <a:p>
            <a:pPr eaLnBrk="0" hangingPunct="0">
              <a:lnSpc>
                <a:spcPct val="80000"/>
              </a:lnSpc>
            </a:pPr>
            <a:endParaRPr lang="pt-BR" sz="1600" b="1" dirty="0">
              <a:solidFill>
                <a:srgbClr val="C00000"/>
              </a:solidFill>
              <a:latin typeface="+mn-lt"/>
            </a:endParaRPr>
          </a:p>
          <a:p>
            <a:pPr eaLnBrk="0" hangingPunct="0">
              <a:lnSpc>
                <a:spcPct val="80000"/>
              </a:lnSpc>
            </a:pPr>
            <a:r>
              <a:rPr lang="pt-BR" sz="1600" b="1" dirty="0">
                <a:solidFill>
                  <a:srgbClr val="C00000"/>
                </a:solidFill>
                <a:latin typeface="+mn-lt"/>
              </a:rPr>
              <a:t>  Influenza humana por  </a:t>
            </a:r>
          </a:p>
          <a:p>
            <a:pPr eaLnBrk="0" hangingPunct="0">
              <a:lnSpc>
                <a:spcPct val="80000"/>
              </a:lnSpc>
            </a:pPr>
            <a:r>
              <a:rPr lang="pt-BR" sz="1600" b="1" dirty="0">
                <a:solidFill>
                  <a:srgbClr val="C00000"/>
                </a:solidFill>
                <a:latin typeface="+mn-lt"/>
              </a:rPr>
              <a:t>  novo subtipo</a:t>
            </a:r>
          </a:p>
          <a:p>
            <a:pPr eaLnBrk="0" hangingPunct="0">
              <a:lnSpc>
                <a:spcPct val="80000"/>
              </a:lnSpc>
            </a:pPr>
            <a:endParaRPr lang="pt-BR" sz="1600" b="1" dirty="0">
              <a:solidFill>
                <a:srgbClr val="C00000"/>
              </a:solidFill>
              <a:latin typeface="+mn-lt"/>
            </a:endParaRPr>
          </a:p>
          <a:p>
            <a:pPr eaLnBrk="0" hangingPunct="0">
              <a:lnSpc>
                <a:spcPct val="80000"/>
              </a:lnSpc>
            </a:pPr>
            <a:r>
              <a:rPr lang="pt-BR" sz="1600" b="1" dirty="0">
                <a:solidFill>
                  <a:srgbClr val="C00000"/>
                </a:solidFill>
                <a:latin typeface="+mn-lt"/>
              </a:rPr>
              <a:t>  SARS  </a:t>
            </a:r>
          </a:p>
          <a:p>
            <a:pPr eaLnBrk="0" hangingPunct="0">
              <a:lnSpc>
                <a:spcPct val="80000"/>
              </a:lnSpc>
            </a:pPr>
            <a:r>
              <a:rPr lang="pt-BR" sz="1600" b="1" dirty="0">
                <a:latin typeface="+mn-lt"/>
              </a:rPr>
              <a:t>   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353544" y="1304064"/>
            <a:ext cx="2514600" cy="241296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pt-BR" sz="1600" b="1" dirty="0">
              <a:solidFill>
                <a:schemeClr val="accent2"/>
              </a:solidFill>
              <a:latin typeface="+mn-lt"/>
            </a:endParaRPr>
          </a:p>
          <a:p>
            <a:pPr eaLnBrk="0" hangingPunct="0">
              <a:lnSpc>
                <a:spcPct val="150000"/>
              </a:lnSpc>
            </a:pPr>
            <a:r>
              <a:rPr lang="pt-BR" sz="1600" b="1" dirty="0">
                <a:latin typeface="+mn-lt"/>
              </a:rPr>
              <a:t> Evento de potencial  </a:t>
            </a:r>
          </a:p>
          <a:p>
            <a:pPr eaLnBrk="0" hangingPunct="0">
              <a:lnSpc>
                <a:spcPct val="150000"/>
              </a:lnSpc>
            </a:pPr>
            <a:r>
              <a:rPr lang="pt-BR" sz="1600" b="1" dirty="0">
                <a:latin typeface="+mn-lt"/>
              </a:rPr>
              <a:t> importância de saúde      pública  internacional, incluindo  aqueles de causa ou fonte  desconhecida </a:t>
            </a:r>
          </a:p>
          <a:p>
            <a:pPr eaLnBrk="0" hangingPunct="0">
              <a:lnSpc>
                <a:spcPct val="150000"/>
              </a:lnSpc>
            </a:pPr>
            <a:r>
              <a:rPr lang="pt-BR" sz="1600" b="1" dirty="0">
                <a:latin typeface="+mn-lt"/>
              </a:rPr>
              <a:t>     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6172200" y="1535418"/>
            <a:ext cx="2514600" cy="256070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pt-BR" sz="1600" b="1" dirty="0">
                <a:solidFill>
                  <a:schemeClr val="accent2"/>
                </a:solidFill>
                <a:latin typeface="+mn-lt"/>
              </a:rPr>
              <a:t> </a:t>
            </a:r>
          </a:p>
          <a:p>
            <a:pPr eaLnBrk="0" hangingPunct="0">
              <a:lnSpc>
                <a:spcPct val="80000"/>
              </a:lnSpc>
            </a:pPr>
            <a:r>
              <a:rPr lang="pt-BR" sz="1600" b="1" dirty="0">
                <a:solidFill>
                  <a:schemeClr val="accent2"/>
                </a:solidFill>
                <a:latin typeface="+mn-lt"/>
              </a:rPr>
              <a:t>  </a:t>
            </a:r>
            <a:r>
              <a:rPr lang="pt-BR" sz="1600" b="1" dirty="0">
                <a:solidFill>
                  <a:srgbClr val="006666"/>
                </a:solidFill>
                <a:latin typeface="+mn-lt"/>
              </a:rPr>
              <a:t>Cólera</a:t>
            </a:r>
          </a:p>
          <a:p>
            <a:pPr eaLnBrk="0" hangingPunct="0">
              <a:lnSpc>
                <a:spcPct val="80000"/>
              </a:lnSpc>
            </a:pPr>
            <a:endParaRPr lang="pt-BR" sz="1600" b="1" dirty="0">
              <a:solidFill>
                <a:srgbClr val="006666"/>
              </a:solidFill>
              <a:latin typeface="+mn-lt"/>
            </a:endParaRPr>
          </a:p>
          <a:p>
            <a:pPr eaLnBrk="0" hangingPunct="0">
              <a:lnSpc>
                <a:spcPct val="80000"/>
              </a:lnSpc>
            </a:pPr>
            <a:r>
              <a:rPr lang="pt-BR" sz="1600" b="1" dirty="0">
                <a:solidFill>
                  <a:srgbClr val="006666"/>
                </a:solidFill>
                <a:latin typeface="+mn-lt"/>
              </a:rPr>
              <a:t>  Peste pneumônica</a:t>
            </a:r>
          </a:p>
          <a:p>
            <a:pPr eaLnBrk="0" hangingPunct="0">
              <a:lnSpc>
                <a:spcPct val="80000"/>
              </a:lnSpc>
            </a:pPr>
            <a:endParaRPr lang="pt-BR" sz="1600" b="1" dirty="0">
              <a:solidFill>
                <a:srgbClr val="006666"/>
              </a:solidFill>
              <a:latin typeface="+mn-lt"/>
            </a:endParaRPr>
          </a:p>
          <a:p>
            <a:pPr eaLnBrk="0" hangingPunct="0">
              <a:lnSpc>
                <a:spcPct val="80000"/>
              </a:lnSpc>
            </a:pPr>
            <a:r>
              <a:rPr lang="pt-BR" sz="1600" b="1" dirty="0">
                <a:solidFill>
                  <a:srgbClr val="006666"/>
                </a:solidFill>
                <a:latin typeface="+mn-lt"/>
              </a:rPr>
              <a:t>  Febre Amarela</a:t>
            </a:r>
          </a:p>
          <a:p>
            <a:pPr eaLnBrk="0" hangingPunct="0">
              <a:lnSpc>
                <a:spcPct val="80000"/>
              </a:lnSpc>
            </a:pPr>
            <a:r>
              <a:rPr lang="pt-BR" sz="1600" b="1" dirty="0">
                <a:solidFill>
                  <a:srgbClr val="006666"/>
                </a:solidFill>
                <a:latin typeface="+mn-lt"/>
              </a:rPr>
              <a:t> </a:t>
            </a:r>
          </a:p>
          <a:p>
            <a:pPr eaLnBrk="0" hangingPunct="0">
              <a:lnSpc>
                <a:spcPct val="80000"/>
              </a:lnSpc>
            </a:pPr>
            <a:r>
              <a:rPr lang="pt-BR" sz="1600" b="1" dirty="0">
                <a:solidFill>
                  <a:srgbClr val="006666"/>
                </a:solidFill>
                <a:latin typeface="+mn-lt"/>
              </a:rPr>
              <a:t>  Febre Hemorrágicas Virais</a:t>
            </a:r>
          </a:p>
          <a:p>
            <a:pPr eaLnBrk="0" hangingPunct="0">
              <a:lnSpc>
                <a:spcPct val="80000"/>
              </a:lnSpc>
            </a:pPr>
            <a:r>
              <a:rPr lang="pt-BR" sz="1600" b="1" dirty="0">
                <a:solidFill>
                  <a:srgbClr val="006666"/>
                </a:solidFill>
                <a:latin typeface="+mn-lt"/>
              </a:rPr>
              <a:t>  (Ébola, Lassa e </a:t>
            </a:r>
            <a:r>
              <a:rPr lang="pt-BR" sz="1600" b="1" dirty="0" err="1">
                <a:solidFill>
                  <a:srgbClr val="006666"/>
                </a:solidFill>
                <a:latin typeface="+mn-lt"/>
              </a:rPr>
              <a:t>Marburg</a:t>
            </a:r>
            <a:r>
              <a:rPr lang="pt-BR" sz="1600" b="1" dirty="0">
                <a:solidFill>
                  <a:srgbClr val="006666"/>
                </a:solidFill>
                <a:latin typeface="+mn-lt"/>
              </a:rPr>
              <a:t>)</a:t>
            </a:r>
          </a:p>
          <a:p>
            <a:pPr eaLnBrk="0" hangingPunct="0">
              <a:lnSpc>
                <a:spcPct val="80000"/>
              </a:lnSpc>
            </a:pPr>
            <a:endParaRPr lang="pt-BR" sz="1600" b="1" dirty="0">
              <a:solidFill>
                <a:srgbClr val="006666"/>
              </a:solidFill>
              <a:latin typeface="+mn-lt"/>
            </a:endParaRPr>
          </a:p>
          <a:p>
            <a:pPr eaLnBrk="0" hangingPunct="0">
              <a:lnSpc>
                <a:spcPct val="80000"/>
              </a:lnSpc>
            </a:pPr>
            <a:r>
              <a:rPr lang="pt-BR" sz="1600" b="1" dirty="0">
                <a:solidFill>
                  <a:srgbClr val="006666"/>
                </a:solidFill>
                <a:latin typeface="+mn-lt"/>
              </a:rPr>
              <a:t>  Outras doenças  de interesse    nacional/regional  </a:t>
            </a:r>
          </a:p>
          <a:p>
            <a:pPr eaLnBrk="0" hangingPunct="0">
              <a:lnSpc>
                <a:spcPct val="80000"/>
              </a:lnSpc>
            </a:pPr>
            <a:endParaRPr lang="pt-BR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52493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590800" y="76200"/>
            <a:ext cx="4038600" cy="609600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b="1">
                <a:solidFill>
                  <a:srgbClr val="FFFF00"/>
                </a:solidFill>
              </a:rPr>
              <a:t>Repercussão em saúde </a:t>
            </a:r>
          </a:p>
          <a:p>
            <a:pPr algn="ctr" eaLnBrk="0" hangingPunct="0"/>
            <a:r>
              <a:rPr lang="es-ES" b="1">
                <a:solidFill>
                  <a:srgbClr val="FFFF00"/>
                </a:solidFill>
              </a:rPr>
              <a:t>pública é grave?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57200" y="1600200"/>
            <a:ext cx="2971800" cy="381000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b="1">
                <a:solidFill>
                  <a:srgbClr val="FFFF00"/>
                </a:solidFill>
              </a:rPr>
              <a:t>Evento inesperado?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447800" y="2667000"/>
            <a:ext cx="2971800" cy="609600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b="1">
                <a:solidFill>
                  <a:srgbClr val="FFFF00"/>
                </a:solidFill>
              </a:rPr>
              <a:t>Risco de propagação internacional?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076700" y="3910013"/>
            <a:ext cx="2819400" cy="609600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b="1">
                <a:solidFill>
                  <a:srgbClr val="FFFF00"/>
                </a:solidFill>
              </a:rPr>
              <a:t>Risco de restrições internacionais?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685800" y="2438400"/>
            <a:ext cx="0" cy="35956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4724400" y="4537075"/>
            <a:ext cx="0" cy="149701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7086600" y="4572000"/>
            <a:ext cx="1676400" cy="13716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b="1">
              <a:solidFill>
                <a:schemeClr val="bg2"/>
              </a:solidFill>
            </a:endParaRPr>
          </a:p>
          <a:p>
            <a:pPr algn="ctr" eaLnBrk="0" hangingPunct="0"/>
            <a:r>
              <a:rPr lang="es-ES" b="1"/>
              <a:t>Reavaliar</a:t>
            </a:r>
          </a:p>
          <a:p>
            <a:pPr algn="ctr" eaLnBrk="0" hangingPunct="0"/>
            <a:r>
              <a:rPr lang="es-ES" b="1"/>
              <a:t>com base em</a:t>
            </a:r>
          </a:p>
          <a:p>
            <a:pPr algn="ctr" eaLnBrk="0" hangingPunct="0"/>
            <a:r>
              <a:rPr lang="es-ES" b="1"/>
              <a:t>novos dados.</a:t>
            </a:r>
            <a:endParaRPr lang="es-ES" sz="1600" b="1"/>
          </a:p>
          <a:p>
            <a:pPr algn="ctr" eaLnBrk="0" hangingPunct="0"/>
            <a:endParaRPr lang="es-ES" sz="280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7239000" y="4800600"/>
            <a:ext cx="1295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GB" sz="2000" b="1">
              <a:solidFill>
                <a:schemeClr val="bg2"/>
              </a:solidFill>
            </a:endParaRPr>
          </a:p>
          <a:p>
            <a:pPr algn="ctr" eaLnBrk="0" hangingPunct="0"/>
            <a:r>
              <a:rPr lang="en-GB" sz="20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3684588" y="4237038"/>
            <a:ext cx="457200" cy="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H="1">
            <a:off x="3048000" y="2286000"/>
            <a:ext cx="2819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3048000" y="22860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4800600" y="1066800"/>
            <a:ext cx="771525" cy="344488"/>
          </a:xfrm>
          <a:prstGeom prst="ellipse">
            <a:avLst/>
          </a:prstGeom>
          <a:solidFill>
            <a:srgbClr val="FF99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400" b="1">
                <a:solidFill>
                  <a:srgbClr val="0070C0"/>
                </a:solidFill>
              </a:rPr>
              <a:t>Não</a:t>
            </a:r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 flipH="1">
            <a:off x="7848600" y="1970088"/>
            <a:ext cx="12700" cy="7604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auto">
          <a:xfrm>
            <a:off x="457200" y="6035675"/>
            <a:ext cx="7832725" cy="457200"/>
          </a:xfrm>
          <a:prstGeom prst="flowChartAlternateProcess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" sz="2000" b="1">
                <a:solidFill>
                  <a:srgbClr val="FFFF00"/>
                </a:solidFill>
              </a:rPr>
              <a:t>Notificar o evento sob o Regulamento Sanitário Internacional.</a:t>
            </a:r>
          </a:p>
          <a:p>
            <a:pPr algn="ctr" eaLnBrk="0" hangingPunct="0"/>
            <a:endParaRPr lang="es-ES" sz="2000" b="1">
              <a:solidFill>
                <a:srgbClr val="FFFF00"/>
              </a:solidFill>
            </a:endParaRPr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685800" y="1981200"/>
            <a:ext cx="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2362200" y="4191000"/>
            <a:ext cx="0" cy="1828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6098" name="AutoShape 18"/>
          <p:cNvSpPr>
            <a:spLocks noChangeArrowheads="1"/>
          </p:cNvSpPr>
          <p:nvPr/>
        </p:nvSpPr>
        <p:spPr bwMode="auto">
          <a:xfrm>
            <a:off x="5867400" y="2071688"/>
            <a:ext cx="776288" cy="366712"/>
          </a:xfrm>
          <a:prstGeom prst="flowChartTerminator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S" sz="1600" b="1">
                <a:solidFill>
                  <a:schemeClr val="bg1"/>
                </a:solidFill>
                <a:latin typeface="Times" charset="0"/>
              </a:rPr>
              <a:t>Sim</a:t>
            </a:r>
            <a:r>
              <a:rPr lang="en-GB" sz="1600" b="1">
                <a:solidFill>
                  <a:schemeClr val="bg2"/>
                </a:solidFill>
                <a:latin typeface="Times" charset="0"/>
              </a:rPr>
              <a:t> </a:t>
            </a: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2209800" y="1981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00" name="Oval 20"/>
          <p:cNvSpPr>
            <a:spLocks noChangeArrowheads="1"/>
          </p:cNvSpPr>
          <p:nvPr/>
        </p:nvSpPr>
        <p:spPr bwMode="auto">
          <a:xfrm>
            <a:off x="1857375" y="2133600"/>
            <a:ext cx="733425" cy="3444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400" b="1">
                <a:solidFill>
                  <a:srgbClr val="0070C0"/>
                </a:solidFill>
              </a:rPr>
              <a:t>Não</a:t>
            </a:r>
          </a:p>
        </p:txBody>
      </p:sp>
      <p:sp>
        <p:nvSpPr>
          <p:cNvPr id="46101" name="Oval 21"/>
          <p:cNvSpPr>
            <a:spLocks noChangeArrowheads="1"/>
          </p:cNvSpPr>
          <p:nvPr/>
        </p:nvSpPr>
        <p:spPr bwMode="auto">
          <a:xfrm>
            <a:off x="5486400" y="4953000"/>
            <a:ext cx="871538" cy="3444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400" b="1">
                <a:solidFill>
                  <a:srgbClr val="0070C0"/>
                </a:solidFill>
              </a:rPr>
              <a:t>Não</a:t>
            </a:r>
          </a:p>
        </p:txBody>
      </p:sp>
      <p:sp>
        <p:nvSpPr>
          <p:cNvPr id="46102" name="Oval 22"/>
          <p:cNvSpPr>
            <a:spLocks noChangeArrowheads="1"/>
          </p:cNvSpPr>
          <p:nvPr/>
        </p:nvSpPr>
        <p:spPr bwMode="auto">
          <a:xfrm>
            <a:off x="7505700" y="2095500"/>
            <a:ext cx="923925" cy="3444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400" b="1">
                <a:solidFill>
                  <a:srgbClr val="0070C0"/>
                </a:solidFill>
              </a:rPr>
              <a:t>Não</a:t>
            </a: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5638800" y="1600200"/>
            <a:ext cx="2971800" cy="381000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b="1">
                <a:solidFill>
                  <a:srgbClr val="FFFF00"/>
                </a:solidFill>
              </a:rPr>
              <a:t>Evento inesperado?</a:t>
            </a:r>
          </a:p>
        </p:txBody>
      </p:sp>
      <p:sp>
        <p:nvSpPr>
          <p:cNvPr id="46104" name="AutoShape 24"/>
          <p:cNvSpPr>
            <a:spLocks noChangeArrowheads="1"/>
          </p:cNvSpPr>
          <p:nvPr/>
        </p:nvSpPr>
        <p:spPr bwMode="auto">
          <a:xfrm>
            <a:off x="4419600" y="4786313"/>
            <a:ext cx="795338" cy="342900"/>
          </a:xfrm>
          <a:prstGeom prst="flowChartTerminator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 b="1">
                <a:solidFill>
                  <a:schemeClr val="bg2"/>
                </a:solidFill>
                <a:latin typeface="Times" charset="0"/>
              </a:rPr>
              <a:t>Sim </a:t>
            </a:r>
          </a:p>
        </p:txBody>
      </p:sp>
      <p:sp>
        <p:nvSpPr>
          <p:cNvPr id="46105" name="AutoShape 25"/>
          <p:cNvSpPr>
            <a:spLocks noChangeArrowheads="1"/>
          </p:cNvSpPr>
          <p:nvPr/>
        </p:nvSpPr>
        <p:spPr bwMode="auto">
          <a:xfrm>
            <a:off x="381000" y="2143125"/>
            <a:ext cx="833438" cy="295275"/>
          </a:xfrm>
          <a:prstGeom prst="flowChartTerminator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S" sz="1600" b="1">
                <a:solidFill>
                  <a:schemeClr val="bg1"/>
                </a:solidFill>
                <a:latin typeface="Times" charset="0"/>
              </a:rPr>
              <a:t>Sim</a:t>
            </a:r>
            <a:r>
              <a:rPr lang="en-GB" sz="1600" b="1">
                <a:solidFill>
                  <a:schemeClr val="bg1"/>
                </a:solidFill>
                <a:latin typeface="Times" charset="0"/>
              </a:rPr>
              <a:t> </a:t>
            </a:r>
          </a:p>
        </p:txBody>
      </p:sp>
      <p:sp>
        <p:nvSpPr>
          <p:cNvPr id="46106" name="AutoShape 26"/>
          <p:cNvSpPr>
            <a:spLocks noChangeArrowheads="1"/>
          </p:cNvSpPr>
          <p:nvPr/>
        </p:nvSpPr>
        <p:spPr bwMode="auto">
          <a:xfrm>
            <a:off x="1928813" y="3857625"/>
            <a:ext cx="738187" cy="333375"/>
          </a:xfrm>
          <a:prstGeom prst="flowChartTerminator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S" sz="1600" b="1">
                <a:solidFill>
                  <a:schemeClr val="bg1"/>
                </a:solidFill>
                <a:latin typeface="Times" charset="0"/>
              </a:rPr>
              <a:t>Sim</a:t>
            </a:r>
            <a:r>
              <a:rPr lang="en-GB" sz="1600" b="1">
                <a:solidFill>
                  <a:schemeClr val="bg1"/>
                </a:solidFill>
                <a:latin typeface="Times" charset="0"/>
              </a:rPr>
              <a:t> </a:t>
            </a:r>
          </a:p>
        </p:txBody>
      </p:sp>
      <p:sp>
        <p:nvSpPr>
          <p:cNvPr id="46107" name="AutoShape 27"/>
          <p:cNvSpPr>
            <a:spLocks noChangeArrowheads="1"/>
          </p:cNvSpPr>
          <p:nvPr/>
        </p:nvSpPr>
        <p:spPr bwMode="auto">
          <a:xfrm>
            <a:off x="3581400" y="1071563"/>
            <a:ext cx="776288" cy="300037"/>
          </a:xfrm>
          <a:prstGeom prst="flowChartTerminator">
            <a:avLst/>
          </a:prstGeom>
          <a:solidFill>
            <a:srgbClr val="FF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 b="1">
                <a:solidFill>
                  <a:schemeClr val="bg1"/>
                </a:solidFill>
                <a:latin typeface="Times" charset="0"/>
              </a:rPr>
              <a:t>Sim</a:t>
            </a:r>
            <a:r>
              <a:rPr lang="en-GB" sz="1600" b="1">
                <a:latin typeface="Times" charset="0"/>
              </a:rPr>
              <a:t> </a:t>
            </a:r>
          </a:p>
        </p:txBody>
      </p:sp>
      <p:sp>
        <p:nvSpPr>
          <p:cNvPr id="46108" name="Line 28"/>
          <p:cNvSpPr>
            <a:spLocks noChangeShapeType="1"/>
          </p:cNvSpPr>
          <p:nvPr/>
        </p:nvSpPr>
        <p:spPr bwMode="auto">
          <a:xfrm>
            <a:off x="3886200" y="762000"/>
            <a:ext cx="0" cy="304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09" name="Line 29"/>
          <p:cNvSpPr>
            <a:spLocks noChangeShapeType="1"/>
          </p:cNvSpPr>
          <p:nvPr/>
        </p:nvSpPr>
        <p:spPr bwMode="auto">
          <a:xfrm>
            <a:off x="5181600" y="762000"/>
            <a:ext cx="0" cy="304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10" name="Line 30"/>
          <p:cNvSpPr>
            <a:spLocks noChangeShapeType="1"/>
          </p:cNvSpPr>
          <p:nvPr/>
        </p:nvSpPr>
        <p:spPr bwMode="auto">
          <a:xfrm>
            <a:off x="5486400" y="1219200"/>
            <a:ext cx="1676400" cy="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11" name="Line 31"/>
          <p:cNvSpPr>
            <a:spLocks noChangeShapeType="1"/>
          </p:cNvSpPr>
          <p:nvPr/>
        </p:nvSpPr>
        <p:spPr bwMode="auto">
          <a:xfrm>
            <a:off x="7162800" y="1219200"/>
            <a:ext cx="0" cy="3810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6112" name="Line 32"/>
          <p:cNvSpPr>
            <a:spLocks noChangeShapeType="1"/>
          </p:cNvSpPr>
          <p:nvPr/>
        </p:nvSpPr>
        <p:spPr bwMode="auto">
          <a:xfrm>
            <a:off x="2209800" y="2438400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6113" name="Line 33"/>
          <p:cNvSpPr>
            <a:spLocks noChangeShapeType="1"/>
          </p:cNvSpPr>
          <p:nvPr/>
        </p:nvSpPr>
        <p:spPr bwMode="auto">
          <a:xfrm flipH="1">
            <a:off x="2362200" y="3276600"/>
            <a:ext cx="0" cy="609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14" name="Line 34"/>
          <p:cNvSpPr>
            <a:spLocks noChangeShapeType="1"/>
          </p:cNvSpPr>
          <p:nvPr/>
        </p:nvSpPr>
        <p:spPr bwMode="auto">
          <a:xfrm flipH="1">
            <a:off x="3340100" y="3276600"/>
            <a:ext cx="12700" cy="7969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15" name="Line 35"/>
          <p:cNvSpPr>
            <a:spLocks noChangeShapeType="1"/>
          </p:cNvSpPr>
          <p:nvPr/>
        </p:nvSpPr>
        <p:spPr bwMode="auto">
          <a:xfrm>
            <a:off x="6172200" y="1981200"/>
            <a:ext cx="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16" name="Line 36"/>
          <p:cNvSpPr>
            <a:spLocks noChangeShapeType="1"/>
          </p:cNvSpPr>
          <p:nvPr/>
        </p:nvSpPr>
        <p:spPr bwMode="auto">
          <a:xfrm>
            <a:off x="6184900" y="5105400"/>
            <a:ext cx="838200" cy="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6117" name="Line 37"/>
          <p:cNvSpPr>
            <a:spLocks noChangeShapeType="1"/>
          </p:cNvSpPr>
          <p:nvPr/>
        </p:nvSpPr>
        <p:spPr bwMode="auto">
          <a:xfrm flipH="1">
            <a:off x="1676400" y="1219200"/>
            <a:ext cx="1905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>
            <a:off x="1676400" y="12192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6119" name="Line 39"/>
          <p:cNvSpPr>
            <a:spLocks noChangeShapeType="1"/>
          </p:cNvSpPr>
          <p:nvPr/>
        </p:nvSpPr>
        <p:spPr bwMode="auto">
          <a:xfrm>
            <a:off x="5878513" y="4503738"/>
            <a:ext cx="1587" cy="449262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20" name="Oval 40"/>
          <p:cNvSpPr>
            <a:spLocks noChangeArrowheads="1"/>
          </p:cNvSpPr>
          <p:nvPr/>
        </p:nvSpPr>
        <p:spPr bwMode="auto">
          <a:xfrm>
            <a:off x="2857500" y="4084638"/>
            <a:ext cx="827088" cy="344487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400" b="1">
                <a:solidFill>
                  <a:srgbClr val="0070C0"/>
                </a:solidFill>
              </a:rPr>
              <a:t>Não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829300" y="2717800"/>
            <a:ext cx="2971800" cy="609600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b="1">
                <a:solidFill>
                  <a:srgbClr val="FFFF00"/>
                </a:solidFill>
              </a:rPr>
              <a:t>Risco de propagação internacional?</a:t>
            </a:r>
          </a:p>
        </p:txBody>
      </p:sp>
      <p:sp>
        <p:nvSpPr>
          <p:cNvPr id="46122" name="Line 42"/>
          <p:cNvSpPr>
            <a:spLocks noChangeShapeType="1"/>
          </p:cNvSpPr>
          <p:nvPr/>
        </p:nvSpPr>
        <p:spPr bwMode="auto">
          <a:xfrm>
            <a:off x="5254625" y="3289300"/>
            <a:ext cx="0" cy="6016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6123" name="AutoShape 43"/>
          <p:cNvSpPr>
            <a:spLocks noChangeArrowheads="1"/>
          </p:cNvSpPr>
          <p:nvPr/>
        </p:nvSpPr>
        <p:spPr bwMode="auto">
          <a:xfrm>
            <a:off x="4949825" y="3000375"/>
            <a:ext cx="765175" cy="288925"/>
          </a:xfrm>
          <a:prstGeom prst="flowChartTerminator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S" sz="1600" b="1">
                <a:solidFill>
                  <a:schemeClr val="bg2"/>
                </a:solidFill>
                <a:latin typeface="Times" charset="0"/>
              </a:rPr>
              <a:t>Sim</a:t>
            </a:r>
            <a:r>
              <a:rPr lang="en-GB" sz="1600" b="1">
                <a:solidFill>
                  <a:schemeClr val="bg2"/>
                </a:solidFill>
                <a:latin typeface="Times" charset="0"/>
              </a:rPr>
              <a:t> </a:t>
            </a:r>
          </a:p>
        </p:txBody>
      </p:sp>
      <p:sp>
        <p:nvSpPr>
          <p:cNvPr id="46124" name="Line 44"/>
          <p:cNvSpPr>
            <a:spLocks noChangeShapeType="1"/>
          </p:cNvSpPr>
          <p:nvPr/>
        </p:nvSpPr>
        <p:spPr bwMode="auto">
          <a:xfrm flipH="1" flipV="1">
            <a:off x="5562600" y="3086100"/>
            <a:ext cx="269875" cy="1111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25" name="Line 45"/>
          <p:cNvSpPr>
            <a:spLocks noChangeShapeType="1"/>
          </p:cNvSpPr>
          <p:nvPr/>
        </p:nvSpPr>
        <p:spPr bwMode="auto">
          <a:xfrm flipH="1">
            <a:off x="7918450" y="3394075"/>
            <a:ext cx="0" cy="1004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6126" name="Oval 46"/>
          <p:cNvSpPr>
            <a:spLocks noChangeArrowheads="1"/>
          </p:cNvSpPr>
          <p:nvPr/>
        </p:nvSpPr>
        <p:spPr bwMode="auto">
          <a:xfrm>
            <a:off x="7575550" y="3648075"/>
            <a:ext cx="806450" cy="3444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400" b="1">
                <a:solidFill>
                  <a:srgbClr val="0070C0"/>
                </a:solidFill>
              </a:rPr>
              <a:t>Não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232048" y="762000"/>
            <a:ext cx="2971800" cy="381000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b="1">
                <a:solidFill>
                  <a:srgbClr val="FFFF00"/>
                </a:solidFill>
              </a:rPr>
              <a:t>Doença de notificação </a:t>
            </a:r>
          </a:p>
        </p:txBody>
      </p:sp>
      <p:sp>
        <p:nvSpPr>
          <p:cNvPr id="46128" name="Line 48"/>
          <p:cNvSpPr>
            <a:spLocks noChangeShapeType="1"/>
          </p:cNvSpPr>
          <p:nvPr/>
        </p:nvSpPr>
        <p:spPr bwMode="auto">
          <a:xfrm>
            <a:off x="152400" y="1143000"/>
            <a:ext cx="0" cy="495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6129" name="AutoShape 49"/>
          <p:cNvSpPr>
            <a:spLocks noChangeArrowheads="1"/>
          </p:cNvSpPr>
          <p:nvPr/>
        </p:nvSpPr>
        <p:spPr bwMode="auto">
          <a:xfrm>
            <a:off x="75679" y="1199034"/>
            <a:ext cx="823913" cy="285750"/>
          </a:xfrm>
          <a:prstGeom prst="flowChartTerminator">
            <a:avLst/>
          </a:prstGeom>
          <a:solidFill>
            <a:srgbClr val="FF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 b="1" dirty="0">
                <a:solidFill>
                  <a:schemeClr val="bg1"/>
                </a:solidFill>
                <a:latin typeface="Times" charset="0"/>
              </a:rPr>
              <a:t>Sim</a:t>
            </a:r>
            <a:r>
              <a:rPr lang="en-GB" sz="1600" b="1" dirty="0">
                <a:solidFill>
                  <a:schemeClr val="bg2"/>
                </a:solidFill>
                <a:latin typeface="Times" charset="0"/>
              </a:rPr>
              <a:t> </a:t>
            </a:r>
          </a:p>
        </p:txBody>
      </p:sp>
      <p:sp>
        <p:nvSpPr>
          <p:cNvPr id="46130" name="Line 50"/>
          <p:cNvSpPr>
            <a:spLocks noChangeShapeType="1"/>
          </p:cNvSpPr>
          <p:nvPr/>
        </p:nvSpPr>
        <p:spPr bwMode="auto">
          <a:xfrm>
            <a:off x="152400" y="6096000"/>
            <a:ext cx="304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6131" name="Line 51"/>
          <p:cNvSpPr>
            <a:spLocks noChangeShapeType="1"/>
          </p:cNvSpPr>
          <p:nvPr/>
        </p:nvSpPr>
        <p:spPr bwMode="auto">
          <a:xfrm>
            <a:off x="152400" y="3810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6132" name="Line 52"/>
          <p:cNvSpPr>
            <a:spLocks noChangeShapeType="1"/>
          </p:cNvSpPr>
          <p:nvPr/>
        </p:nvSpPr>
        <p:spPr bwMode="auto">
          <a:xfrm flipH="1">
            <a:off x="152400" y="381000"/>
            <a:ext cx="2438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818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77383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pt-BR" altLang="pt-BR" sz="2800" b="1" dirty="0">
                <a:solidFill>
                  <a:srgbClr val="12028C"/>
                </a:solidFill>
                <a:latin typeface="+mn-lt"/>
              </a:rPr>
              <a:t>Charge manifesta revolta da população contra a vacinação obrigatória instituída por Oswaldo Cruz, 1904</a:t>
            </a:r>
            <a:br>
              <a:rPr lang="pt-BR" altLang="pt-BR" sz="2800" b="1" dirty="0">
                <a:solidFill>
                  <a:srgbClr val="12028C"/>
                </a:solidFill>
                <a:latin typeface="+mn-lt"/>
              </a:rPr>
            </a:br>
            <a:endParaRPr lang="pt-BR" sz="2800" b="1" dirty="0">
              <a:solidFill>
                <a:srgbClr val="12028C"/>
              </a:solidFill>
              <a:latin typeface="+mn-lt"/>
            </a:endParaRPr>
          </a:p>
        </p:txBody>
      </p:sp>
      <p:pic>
        <p:nvPicPr>
          <p:cNvPr id="3" name="Picture 5" descr="revolta vac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58200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0954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2576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pt-BR" sz="3600" b="1" dirty="0">
                <a:solidFill>
                  <a:srgbClr val="002060"/>
                </a:solidFill>
                <a:latin typeface="+mn-lt"/>
              </a:rPr>
            </a:br>
            <a:r>
              <a:rPr lang="pt-BR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pt-BR" sz="3600" b="1" dirty="0">
                <a:solidFill>
                  <a:srgbClr val="002060"/>
                </a:solidFill>
                <a:latin typeface="+mn-lt"/>
              </a:rPr>
            </a:br>
            <a:r>
              <a:rPr lang="pt-BR" sz="3600" b="1" dirty="0">
                <a:solidFill>
                  <a:srgbClr val="002060"/>
                </a:solidFill>
                <a:latin typeface="+mn-lt"/>
              </a:rPr>
              <a:t>1º episódio pós RSI</a:t>
            </a:r>
            <a:br>
              <a:rPr lang="pt-BR" sz="3600" b="1" dirty="0">
                <a:solidFill>
                  <a:srgbClr val="002060"/>
                </a:solidFill>
                <a:latin typeface="+mn-lt"/>
              </a:rPr>
            </a:br>
            <a:r>
              <a:rPr lang="pt-BR" sz="3600" b="1" dirty="0">
                <a:solidFill>
                  <a:srgbClr val="002060"/>
                </a:solidFill>
                <a:latin typeface="+mn-lt"/>
              </a:rPr>
              <a:t>Gripe A/H1N1, 2009 (“suína”)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238932"/>
            <a:ext cx="7901014" cy="5286412"/>
          </a:xfrm>
          <a:ln w="6350">
            <a:noFill/>
          </a:ln>
        </p:spPr>
        <p:txBody>
          <a:bodyPr>
            <a:noAutofit/>
          </a:bodyPr>
          <a:lstStyle/>
          <a:p>
            <a:pPr eaLnBrk="1" hangingPunct="1">
              <a:lnSpc>
                <a:spcPts val="3800"/>
              </a:lnSpc>
              <a:buFont typeface="Wingdings" pitchFamily="2" charset="2"/>
              <a:buChar char="Ø"/>
            </a:pPr>
            <a:r>
              <a:rPr lang="pt-BR" sz="2400" b="1" dirty="0"/>
              <a:t>Início no México </a:t>
            </a:r>
            <a:r>
              <a:rPr lang="pt-BR" sz="2400" b="1" dirty="0">
                <a:solidFill>
                  <a:srgbClr val="002060"/>
                </a:solidFill>
              </a:rPr>
              <a:t>– </a:t>
            </a:r>
            <a:r>
              <a:rPr lang="pt-BR" sz="2400" b="1" dirty="0">
                <a:solidFill>
                  <a:srgbClr val="C00000"/>
                </a:solidFill>
              </a:rPr>
              <a:t>março 2009 </a:t>
            </a:r>
            <a:r>
              <a:rPr lang="pt-BR" sz="2400" b="1" dirty="0">
                <a:solidFill>
                  <a:srgbClr val="002060"/>
                </a:solidFill>
              </a:rPr>
              <a:t>– aumento </a:t>
            </a:r>
            <a:r>
              <a:rPr lang="pt-BR" sz="2400" b="1" dirty="0"/>
              <a:t>da frequência de insuficiência respiratória aguda (IRA) e pneumonias.  Ocorrência de surtos.</a:t>
            </a:r>
          </a:p>
          <a:p>
            <a:pPr eaLnBrk="1" hangingPunct="1">
              <a:lnSpc>
                <a:spcPts val="3800"/>
              </a:lnSpc>
              <a:buFont typeface="Wingdings" pitchFamily="2" charset="2"/>
              <a:buChar char="Ø"/>
            </a:pPr>
            <a:r>
              <a:rPr lang="pt-BR" sz="2400" b="1" dirty="0"/>
              <a:t>EUA – </a:t>
            </a:r>
            <a:r>
              <a:rPr lang="pt-BR" sz="2400" b="1" dirty="0">
                <a:solidFill>
                  <a:srgbClr val="C00000"/>
                </a:solidFill>
              </a:rPr>
              <a:t>abril</a:t>
            </a:r>
            <a:r>
              <a:rPr lang="pt-BR" sz="2400" b="1" dirty="0"/>
              <a:t> </a:t>
            </a:r>
            <a:r>
              <a:rPr lang="pt-BR" sz="2400" b="1" dirty="0">
                <a:solidFill>
                  <a:srgbClr val="C00000"/>
                </a:solidFill>
              </a:rPr>
              <a:t>2009 -</a:t>
            </a:r>
            <a:r>
              <a:rPr lang="pt-BR" sz="2400" b="1" dirty="0"/>
              <a:t>CDC confirma 2 casos de influenza </a:t>
            </a:r>
            <a:r>
              <a:rPr lang="pt-BR" sz="2400" b="1" dirty="0">
                <a:solidFill>
                  <a:srgbClr val="1903BD"/>
                </a:solidFill>
              </a:rPr>
              <a:t>A/H1N1 </a:t>
            </a:r>
            <a:r>
              <a:rPr lang="pt-BR" sz="2400" b="1" dirty="0"/>
              <a:t>por novo subtipo viral em 2 crianças da Califórnia.</a:t>
            </a:r>
          </a:p>
          <a:p>
            <a:pPr>
              <a:lnSpc>
                <a:spcPts val="3800"/>
              </a:lnSpc>
              <a:buFont typeface="Wingdings" pitchFamily="2" charset="2"/>
              <a:buChar char="Ø"/>
            </a:pPr>
            <a:r>
              <a:rPr lang="pt-BR" sz="2400" b="1" dirty="0">
                <a:solidFill>
                  <a:srgbClr val="C00000"/>
                </a:solidFill>
              </a:rPr>
              <a:t>Abril 2009 </a:t>
            </a:r>
            <a:r>
              <a:rPr lang="pt-BR" sz="2400" b="1" dirty="0"/>
              <a:t>- Notificação à OPAS/OMS.</a:t>
            </a:r>
          </a:p>
          <a:p>
            <a:pPr>
              <a:lnSpc>
                <a:spcPts val="3800"/>
              </a:lnSpc>
              <a:buFont typeface="Wingdings" pitchFamily="2" charset="2"/>
              <a:buChar char="Ø"/>
            </a:pPr>
            <a:r>
              <a:rPr lang="pt-BR" sz="2400" b="1" dirty="0"/>
              <a:t>OMS: Alerta mundial em </a:t>
            </a:r>
            <a:r>
              <a:rPr lang="pt-BR" sz="2400" b="1" dirty="0">
                <a:solidFill>
                  <a:srgbClr val="C00000"/>
                </a:solidFill>
              </a:rPr>
              <a:t>24/abril</a:t>
            </a:r>
            <a:r>
              <a:rPr lang="pt-BR" sz="2400" b="1" dirty="0"/>
              <a:t>/2009. Em </a:t>
            </a:r>
            <a:r>
              <a:rPr lang="pt-BR" sz="2400" b="1" dirty="0">
                <a:solidFill>
                  <a:srgbClr val="C00000"/>
                </a:solidFill>
              </a:rPr>
              <a:t>25/04 declarada Emergência em Saúde Pública de Interesse Internacional</a:t>
            </a:r>
            <a:r>
              <a:rPr lang="pt-BR" sz="2400" b="1" dirty="0"/>
              <a:t>.</a:t>
            </a:r>
          </a:p>
          <a:p>
            <a:pPr>
              <a:lnSpc>
                <a:spcPts val="3800"/>
              </a:lnSpc>
              <a:buFont typeface="Wingdings" pitchFamily="2" charset="2"/>
              <a:buChar char="Ø"/>
            </a:pPr>
            <a:endParaRPr lang="pt-B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1462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3600" b="1" dirty="0">
                <a:solidFill>
                  <a:srgbClr val="002060"/>
                </a:solidFill>
                <a:latin typeface="+mn-lt"/>
              </a:rPr>
              <a:t>Gripe A/H1N1, 2009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52736"/>
            <a:ext cx="8229600" cy="5857892"/>
          </a:xfrm>
          <a:ln w="6350">
            <a:noFill/>
          </a:ln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/>
              <a:t>Agente etiológico: um vírus </a:t>
            </a:r>
            <a:r>
              <a:rPr lang="pt-BR" b="1" dirty="0">
                <a:solidFill>
                  <a:srgbClr val="C00000"/>
                </a:solidFill>
              </a:rPr>
              <a:t>A/H1N1 mutante, que teria em seu genoma sequências de vírus influenza humanos, aviários e suínos,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/>
              <a:t>de linhagens de vírus suínos que circulavam nas Américas e na Eurásia.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solidFill>
                  <a:srgbClr val="C00000"/>
                </a:solidFill>
              </a:rPr>
              <a:t>Maio e Junho/2009 </a:t>
            </a:r>
            <a:r>
              <a:rPr lang="pt-BR" b="1" dirty="0"/>
              <a:t>– rápida disseminação para vários países em todos os continentes.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solidFill>
                  <a:srgbClr val="C00000"/>
                </a:solidFill>
              </a:rPr>
              <a:t>2010 - </a:t>
            </a:r>
            <a:r>
              <a:rPr lang="pt-BR" b="1" dirty="0"/>
              <a:t>Registro de casos em 207 países e territórios.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solidFill>
                  <a:srgbClr val="C00000"/>
                </a:solidFill>
              </a:rPr>
              <a:t>Maio/2009 - </a:t>
            </a:r>
            <a:r>
              <a:rPr lang="pt-BR" b="1" dirty="0"/>
              <a:t>Primeiros casos no Brasil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endParaRPr lang="pt-BR" b="1" dirty="0"/>
          </a:p>
          <a:p>
            <a:pPr marL="320040" lvl="1" indent="0">
              <a:lnSpc>
                <a:spcPct val="150000"/>
              </a:lnSpc>
              <a:buNone/>
            </a:pP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 bwMode="auto">
          <a:xfrm>
            <a:off x="457200" y="488950"/>
            <a:ext cx="8229600" cy="796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pt-BR" sz="3600" b="1" dirty="0">
                <a:solidFill>
                  <a:srgbClr val="002060"/>
                </a:solidFill>
                <a:latin typeface="Perpetua" pitchFamily="18" charset="0"/>
              </a:rPr>
              <a:t> Eventos de Massa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sz="quarter" idx="1"/>
          </p:nvPr>
        </p:nvSpPr>
        <p:spPr bwMode="auto">
          <a:xfrm>
            <a:off x="214313" y="1260475"/>
            <a:ext cx="8786812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002060"/>
                </a:solidFill>
                <a:latin typeface="Perpetua" pitchFamily="18" charset="0"/>
              </a:rPr>
              <a:t>Definição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>
                <a:latin typeface="Perpetua" pitchFamily="18" charset="0"/>
              </a:rPr>
              <a:t>Circulação de grande número de pessoas com trânsito nacional e internacional.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>
                <a:latin typeface="Perpetua" pitchFamily="18" charset="0"/>
              </a:rPr>
              <a:t>Potencial aumento do risco de disseminação de doenças, na sua maioria de natureza infecciosa.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>
                <a:latin typeface="Perpetua" pitchFamily="18" charset="0"/>
              </a:rPr>
              <a:t>Introdução ou reintrodução de doenças já eliminadas.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endParaRPr lang="pt-BR" sz="2400" dirty="0">
              <a:latin typeface="Calibri" pitchFamily="34" charset="0"/>
            </a:endParaRPr>
          </a:p>
        </p:txBody>
      </p:sp>
      <p:pic>
        <p:nvPicPr>
          <p:cNvPr id="7172" name="Picture 2" descr="http://bp1.blogger.com/_GgI7-2UIpiU/R9LxwCHpRtI/AAAAAAAAEMo/515QKfzcwVw/s400/avia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66967" flipH="1">
            <a:off x="7097232" y="1095625"/>
            <a:ext cx="10096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5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0194" y="0"/>
            <a:ext cx="7772400" cy="928670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12028C"/>
                </a:solidFill>
                <a:latin typeface="+mn-lt"/>
              </a:rPr>
              <a:t>Vigilância em eventos da massa  </a:t>
            </a:r>
          </a:p>
        </p:txBody>
      </p:sp>
      <p:pic>
        <p:nvPicPr>
          <p:cNvPr id="4" name="Espaço Reservado para Conteúdo 3" descr="Hajj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000108"/>
            <a:ext cx="3051950" cy="2286016"/>
          </a:xfrm>
          <a:ln>
            <a:solidFill>
              <a:srgbClr val="C00000"/>
            </a:solidFill>
          </a:ln>
        </p:spPr>
      </p:pic>
      <p:pic>
        <p:nvPicPr>
          <p:cNvPr id="5" name="Imagem 4" descr="Hajj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939544"/>
            <a:ext cx="3071834" cy="230091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428596" y="3643314"/>
            <a:ext cx="85011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>
                <a:latin typeface="+mn-lt"/>
              </a:rPr>
              <a:t>2009 - Emergência do vírus </a:t>
            </a:r>
            <a:r>
              <a:rPr lang="pt-BR" sz="2400" b="1" i="1" dirty="0" err="1">
                <a:latin typeface="+mn-lt"/>
              </a:rPr>
              <a:t>influenzae</a:t>
            </a:r>
            <a:r>
              <a:rPr lang="pt-BR" sz="2400" b="1" dirty="0">
                <a:latin typeface="+mn-lt"/>
              </a:rPr>
              <a:t>  A (H1N1).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 err="1">
                <a:latin typeface="+mn-lt"/>
              </a:rPr>
              <a:t>Hajj</a:t>
            </a:r>
            <a:r>
              <a:rPr lang="pt-BR" sz="2400" b="1" dirty="0">
                <a:latin typeface="+mn-lt"/>
              </a:rPr>
              <a:t> na Arábia Saudita foi 1º evento de massa programado após a declaração pela OMS de pandemia do A (H1N1).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>
                <a:latin typeface="+mn-lt"/>
              </a:rPr>
              <a:t>3 milhões de peregrinos de 183 países: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>
                <a:latin typeface="+mn-lt"/>
              </a:rPr>
              <a:t>Pessoas de mais idade, diferentes culturas e línguas.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432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52058"/>
            <a:ext cx="7772400" cy="928670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12028C"/>
                </a:solidFill>
                <a:latin typeface="+mn-lt"/>
              </a:rPr>
              <a:t>Vigilância em eventos da massa  </a:t>
            </a:r>
          </a:p>
        </p:txBody>
      </p:sp>
      <p:pic>
        <p:nvPicPr>
          <p:cNvPr id="4" name="Espaço Reservado para Conteúdo 3" descr="Hajj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165674" y="357166"/>
            <a:ext cx="762988" cy="571504"/>
          </a:xfrm>
          <a:ln>
            <a:solidFill>
              <a:srgbClr val="C00000"/>
            </a:solidFill>
          </a:ln>
        </p:spPr>
      </p:pic>
      <p:pic>
        <p:nvPicPr>
          <p:cNvPr id="5" name="Imagem 4" descr="Hajj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142852"/>
            <a:ext cx="1071570" cy="80264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395536" y="1151448"/>
            <a:ext cx="850112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>
                <a:latin typeface="+mn-lt"/>
              </a:rPr>
              <a:t>  </a:t>
            </a:r>
            <a:r>
              <a:rPr lang="pt-BR" sz="2200" b="1" dirty="0">
                <a:latin typeface="+mn-lt"/>
              </a:rPr>
              <a:t>Poucos países haviam sido capazes de vacinar em número suficiente e em tempo hábil para aquisição de imunidade antes do início do </a:t>
            </a:r>
            <a:r>
              <a:rPr lang="pt-BR" sz="2200" b="1" dirty="0" err="1">
                <a:latin typeface="+mn-lt"/>
              </a:rPr>
              <a:t>Hajj</a:t>
            </a:r>
            <a:r>
              <a:rPr lang="pt-BR" sz="2200" b="1" dirty="0">
                <a:latin typeface="+mn-lt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pt-BR" sz="2200" b="1" dirty="0">
              <a:latin typeface="+mn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200" b="1" dirty="0">
                <a:latin typeface="+mn-lt"/>
              </a:rPr>
              <a:t>  </a:t>
            </a:r>
            <a:r>
              <a:rPr lang="pt-BR" sz="2200" b="1" dirty="0">
                <a:solidFill>
                  <a:srgbClr val="12028C"/>
                </a:solidFill>
                <a:latin typeface="+mn-lt"/>
              </a:rPr>
              <a:t>Coleta de dados através das tecnologia de informação para aumentar a efetividade da Vigilância.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pt-BR" sz="2200" b="1" dirty="0">
              <a:solidFill>
                <a:srgbClr val="12028C"/>
              </a:solidFill>
              <a:latin typeface="+mn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>
                <a:latin typeface="+mn-lt"/>
              </a:rPr>
              <a:t>Questionários, carregados em servidores e disseminados pela internet para laptops e </a:t>
            </a:r>
            <a:r>
              <a:rPr lang="pt-BR" sz="2400" b="1" dirty="0" err="1">
                <a:latin typeface="+mn-lt"/>
              </a:rPr>
              <a:t>smart</a:t>
            </a:r>
            <a:r>
              <a:rPr lang="pt-BR" sz="2400" b="1" dirty="0">
                <a:latin typeface="+mn-lt"/>
              </a:rPr>
              <a:t> </a:t>
            </a:r>
            <a:r>
              <a:rPr lang="pt-BR" sz="2400" b="1" dirty="0" err="1">
                <a:latin typeface="+mn-lt"/>
              </a:rPr>
              <a:t>phone</a:t>
            </a:r>
            <a:r>
              <a:rPr lang="pt-BR" sz="2400" b="1" dirty="0">
                <a:latin typeface="+mn-lt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pt-BR" sz="2400" b="1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2400" b="1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3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0194" y="0"/>
            <a:ext cx="7772400" cy="928670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12028C"/>
                </a:solidFill>
                <a:latin typeface="+mn-lt"/>
              </a:rPr>
              <a:t>Vigilância em eventos da massa  </a:t>
            </a:r>
          </a:p>
        </p:txBody>
      </p:sp>
      <p:pic>
        <p:nvPicPr>
          <p:cNvPr id="4" name="Espaço Reservado para Conteúdo 3" descr="Hajj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165674" y="357166"/>
            <a:ext cx="762988" cy="571504"/>
          </a:xfrm>
          <a:ln>
            <a:solidFill>
              <a:srgbClr val="C00000"/>
            </a:solidFill>
          </a:ln>
        </p:spPr>
      </p:pic>
      <p:pic>
        <p:nvPicPr>
          <p:cNvPr id="5" name="Imagem 4" descr="Hajj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142852"/>
            <a:ext cx="1071570" cy="80264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428596" y="764704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2400" b="1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pt-BR" sz="2400" b="1" dirty="0">
                <a:latin typeface="+mn-lt"/>
              </a:rPr>
              <a:t>Investigadores de campo ficaram estrategicamente em clínicas e hospitais.</a:t>
            </a:r>
          </a:p>
          <a:p>
            <a:pPr>
              <a:buFont typeface="Wingdings" pitchFamily="2" charset="2"/>
              <a:buChar char="v"/>
            </a:pPr>
            <a:endParaRPr lang="pt-BR" sz="2400" b="1" dirty="0">
              <a:latin typeface="+mn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>
                <a:latin typeface="+mn-lt"/>
              </a:rPr>
              <a:t> </a:t>
            </a:r>
            <a:r>
              <a:rPr lang="pt-BR" sz="2400" b="1" dirty="0">
                <a:solidFill>
                  <a:srgbClr val="12028C"/>
                </a:solidFill>
                <a:latin typeface="+mn-lt"/>
              </a:rPr>
              <a:t>Meca foi o 1º local no mundo a conceber, desenvolver e implantar plataforma móvel baseada em </a:t>
            </a:r>
            <a:r>
              <a:rPr lang="pt-BR" sz="2400" b="1" dirty="0" err="1">
                <a:solidFill>
                  <a:srgbClr val="12028C"/>
                </a:solidFill>
                <a:latin typeface="+mn-lt"/>
              </a:rPr>
              <a:t>smart</a:t>
            </a:r>
            <a:r>
              <a:rPr lang="pt-BR" sz="2400" b="1" dirty="0">
                <a:solidFill>
                  <a:srgbClr val="12028C"/>
                </a:solidFill>
                <a:latin typeface="+mn-lt"/>
              </a:rPr>
              <a:t> </a:t>
            </a:r>
            <a:r>
              <a:rPr lang="pt-BR" sz="2400" b="1" dirty="0" err="1">
                <a:solidFill>
                  <a:srgbClr val="12028C"/>
                </a:solidFill>
                <a:latin typeface="+mn-lt"/>
              </a:rPr>
              <a:t>phone</a:t>
            </a:r>
            <a:r>
              <a:rPr lang="pt-BR" sz="2400" b="1" dirty="0">
                <a:solidFill>
                  <a:srgbClr val="12028C"/>
                </a:solidFill>
                <a:latin typeface="+mn-lt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pt-BR" sz="2400" b="1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2400" b="1" dirty="0">
              <a:latin typeface="+mn-lt"/>
            </a:endParaRPr>
          </a:p>
          <a:p>
            <a:endParaRPr lang="pt-BR" sz="2400" b="1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pt-BR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63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27584" y="260648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Perpetua" pitchFamily="18" charset="0"/>
              </a:rPr>
              <a:t>Vigilância em Eventos de Massa no Brasil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1700808"/>
            <a:ext cx="3672408" cy="3200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pt-BR" b="1" dirty="0">
                <a:latin typeface="+mn-lt"/>
              </a:rPr>
              <a:t>Copa das confederações (2012).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pt-BR" b="1" dirty="0">
                <a:latin typeface="+mn-lt"/>
              </a:rPr>
              <a:t>Jornada Mundial da Juventude (2013).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endParaRPr lang="pt-BR" b="1" dirty="0">
              <a:latin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pt-BR" b="1" dirty="0">
                <a:latin typeface="+mn-lt"/>
              </a:rPr>
              <a:t>Copa do mundo (2014).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pt-BR" b="1" dirty="0">
                <a:latin typeface="+mn-lt"/>
              </a:rPr>
              <a:t>Olimpíada (2016).</a:t>
            </a:r>
          </a:p>
        </p:txBody>
      </p:sp>
      <p:pic>
        <p:nvPicPr>
          <p:cNvPr id="9" name="Imagem 14" descr="foto.JPG"/>
          <p:cNvPicPr>
            <a:picLocks noChangeAspect="1"/>
          </p:cNvPicPr>
          <p:nvPr/>
        </p:nvPicPr>
        <p:blipFill>
          <a:blip r:embed="rId2"/>
          <a:srcRect l="16925" t="35300" r="20863" b="11151"/>
          <a:stretch>
            <a:fillRect/>
          </a:stretch>
        </p:blipFill>
        <p:spPr bwMode="auto">
          <a:xfrm>
            <a:off x="5724152" y="4856435"/>
            <a:ext cx="28082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de cantos arredondados 9"/>
          <p:cNvSpPr/>
          <p:nvPr/>
        </p:nvSpPr>
        <p:spPr bwMode="auto">
          <a:xfrm>
            <a:off x="4139952" y="1196752"/>
            <a:ext cx="4824536" cy="3312368"/>
          </a:xfrm>
          <a:prstGeom prst="roundRect">
            <a:avLst>
              <a:gd name="adj" fmla="val 7110"/>
            </a:avLst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t-BR" sz="2400" b="1" dirty="0">
                <a:solidFill>
                  <a:srgbClr val="FAFED2"/>
                </a:solidFill>
              </a:rPr>
              <a:t>Basílica de Nossa Senhora Aparecida</a:t>
            </a:r>
          </a:p>
          <a:p>
            <a:pPr>
              <a:lnSpc>
                <a:spcPct val="150000"/>
              </a:lnSpc>
              <a:defRPr/>
            </a:pPr>
            <a:r>
              <a:rPr lang="pt-BR" sz="2400" b="1" dirty="0">
                <a:solidFill>
                  <a:schemeClr val="bg1"/>
                </a:solidFill>
              </a:rPr>
              <a:t>Como  conseguir dados?</a:t>
            </a:r>
          </a:p>
          <a:p>
            <a:pPr>
              <a:lnSpc>
                <a:spcPct val="150000"/>
              </a:lnSpc>
              <a:defRPr/>
            </a:pPr>
            <a:r>
              <a:rPr lang="pt-BR" sz="2400" b="1" dirty="0">
                <a:solidFill>
                  <a:schemeClr val="bg1"/>
                </a:solidFill>
              </a:rPr>
              <a:t>  - Acompanhando o médico (sem interferir no atendimento)</a:t>
            </a:r>
          </a:p>
          <a:p>
            <a:pPr>
              <a:lnSpc>
                <a:spcPct val="150000"/>
              </a:lnSpc>
              <a:defRPr/>
            </a:pPr>
            <a:r>
              <a:rPr lang="pt-BR" sz="2400" b="1" dirty="0">
                <a:solidFill>
                  <a:schemeClr val="bg1"/>
                </a:solidFill>
              </a:rPr>
              <a:t> -  Prontuário</a:t>
            </a:r>
          </a:p>
          <a:p>
            <a:pPr algn="ctr">
              <a:defRPr/>
            </a:pP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3131840" y="2780928"/>
            <a:ext cx="100811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980728"/>
            <a:ext cx="8568952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>
                <a:latin typeface="+mn-lt"/>
              </a:rPr>
              <a:t> Primeiros casos notificados na </a:t>
            </a:r>
            <a:r>
              <a:rPr lang="pt-BR" sz="2000" b="1" dirty="0">
                <a:solidFill>
                  <a:srgbClr val="C00000"/>
                </a:solidFill>
                <a:latin typeface="+mn-lt"/>
              </a:rPr>
              <a:t>Libéria em março de 2014</a:t>
            </a:r>
            <a:r>
              <a:rPr lang="pt-BR" sz="2000" b="1" dirty="0">
                <a:latin typeface="+mn-lt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>
                <a:latin typeface="+mn-lt"/>
              </a:rPr>
              <a:t>2014-2015 - 28.616 casos registrados e 11.310 óbitos (40%), a maioria deles em 3 países: </a:t>
            </a:r>
            <a:r>
              <a:rPr lang="pt-BR" sz="2000" b="1" dirty="0">
                <a:solidFill>
                  <a:srgbClr val="C00000"/>
                </a:solidFill>
                <a:latin typeface="+mn-lt"/>
              </a:rPr>
              <a:t>Libéria, Serra Leoa e Guiné</a:t>
            </a:r>
            <a:r>
              <a:rPr lang="pt-BR" sz="2000" b="1" dirty="0">
                <a:latin typeface="+mn-lt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>
                <a:latin typeface="+mn-lt"/>
              </a:rPr>
              <a:t> </a:t>
            </a:r>
            <a:r>
              <a:rPr lang="pt-BR" sz="2000" b="1" dirty="0">
                <a:solidFill>
                  <a:srgbClr val="C00000"/>
                </a:solidFill>
                <a:latin typeface="+mn-lt"/>
              </a:rPr>
              <a:t>Casos em Profissionais de saúde: 881 com 513 óbitos (58,2%).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>
                <a:latin typeface="+mn-lt"/>
              </a:rPr>
              <a:t> Surtos relacionados à viajantes procedentes desses países foram controlados na Nigéria, Senegal e Mali.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>
                <a:latin typeface="+mn-lt"/>
              </a:rPr>
              <a:t> </a:t>
            </a:r>
            <a:r>
              <a:rPr lang="pt-BR" sz="2000" b="1" dirty="0">
                <a:solidFill>
                  <a:srgbClr val="C00000"/>
                </a:solidFill>
                <a:latin typeface="+mn-lt"/>
              </a:rPr>
              <a:t>Transmissão fora da África: – profissionais de saúde que atenderam casos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C00000"/>
                </a:solidFill>
                <a:latin typeface="+mn-lt"/>
              </a:rPr>
              <a:t> nos EUA e Espanha</a:t>
            </a:r>
            <a:r>
              <a:rPr lang="pt-BR" sz="2000" b="1" dirty="0"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+mn-lt"/>
              </a:rPr>
              <a:t>Liberia, um dos </a:t>
            </a:r>
            <a:r>
              <a:rPr lang="en-US" sz="2000" b="1" dirty="0" err="1">
                <a:latin typeface="+mn-lt"/>
              </a:rPr>
              <a:t>países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declarados</a:t>
            </a:r>
            <a:r>
              <a:rPr lang="en-US" sz="2000" b="1" dirty="0">
                <a:latin typeface="+mn-lt"/>
              </a:rPr>
              <a:t> livres da </a:t>
            </a:r>
            <a:r>
              <a:rPr lang="en-US" sz="2000" b="1" dirty="0" err="1">
                <a:latin typeface="+mn-lt"/>
              </a:rPr>
              <a:t>doença</a:t>
            </a:r>
            <a:r>
              <a:rPr lang="en-US" sz="2000" b="1" dirty="0">
                <a:latin typeface="+mn-lt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+mn-lt"/>
              </a:rPr>
              <a:t>apresentou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retorno</a:t>
            </a:r>
            <a:r>
              <a:rPr lang="en-US" sz="2000" b="1" dirty="0">
                <a:latin typeface="+mn-lt"/>
              </a:rPr>
              <a:t> com o </a:t>
            </a:r>
            <a:r>
              <a:rPr lang="en-US" sz="2000" b="1" dirty="0" err="1">
                <a:latin typeface="+mn-lt"/>
              </a:rPr>
              <a:t>primeiro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caso</a:t>
            </a:r>
            <a:r>
              <a:rPr lang="en-US" sz="2000" b="1" dirty="0">
                <a:latin typeface="+mn-lt"/>
              </a:rPr>
              <a:t>  </a:t>
            </a:r>
            <a:r>
              <a:rPr lang="en-US" sz="2000" b="1" dirty="0" err="1">
                <a:latin typeface="+mn-lt"/>
              </a:rPr>
              <a:t>em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julho</a:t>
            </a:r>
            <a:r>
              <a:rPr lang="en-US" sz="2000" b="1" dirty="0">
                <a:latin typeface="+mn-lt"/>
              </a:rPr>
              <a:t> de 2015.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latin typeface="+mn-lt"/>
              </a:rPr>
              <a:t>Declarado livre em junho 2016 após 42 dias sem casos (2X PI).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latin typeface="+mn-lt"/>
              </a:rPr>
              <a:t>República Democrática do Congo – surto em 2018</a:t>
            </a:r>
            <a:endParaRPr lang="en-US" sz="2000" b="1" dirty="0"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63688" y="116632"/>
            <a:ext cx="5875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12028C"/>
                </a:solidFill>
                <a:latin typeface="+mn-lt"/>
              </a:rPr>
              <a:t>Febre hemorrágica pelo vírus Ebola na África Ocidental</a:t>
            </a:r>
          </a:p>
        </p:txBody>
      </p:sp>
      <p:pic>
        <p:nvPicPr>
          <p:cNvPr id="5" name="Picture 8" descr="http://murderbymedia.files.wordpress.com/2014/04/1397174193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93" y="4509120"/>
            <a:ext cx="1566179" cy="88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A2D9933-2E0D-4010-92B4-5B03E6649456}"/>
              </a:ext>
            </a:extLst>
          </p:cNvPr>
          <p:cNvSpPr/>
          <p:nvPr/>
        </p:nvSpPr>
        <p:spPr>
          <a:xfrm>
            <a:off x="179512" y="971600"/>
            <a:ext cx="864096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C00000"/>
                </a:solidFill>
                <a:latin typeface="+mn-lt"/>
              </a:rPr>
              <a:t>29 de </a:t>
            </a:r>
            <a:r>
              <a:rPr lang="en-US" sz="2200" b="1" dirty="0" err="1">
                <a:solidFill>
                  <a:srgbClr val="C00000"/>
                </a:solidFill>
                <a:latin typeface="+mn-lt"/>
              </a:rPr>
              <a:t>março</a:t>
            </a:r>
            <a:r>
              <a:rPr lang="en-US" sz="2200" b="1" dirty="0">
                <a:solidFill>
                  <a:srgbClr val="C00000"/>
                </a:solidFill>
                <a:latin typeface="+mn-lt"/>
              </a:rPr>
              <a:t> de 2015 -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Brasil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notifica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`a OMS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doença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caracterizada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por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rush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cutâneo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em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estados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nordeste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0000"/>
                </a:solidFill>
                <a:latin typeface="+mn-lt"/>
              </a:rPr>
              <a:t>De 16 de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fevereiro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de 2015 a 29 de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abril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aproximadamente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7000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casos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são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notificados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sem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mortes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0000"/>
                </a:solidFill>
                <a:latin typeface="+mn-lt"/>
              </a:rPr>
              <a:t>425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amostras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sangue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foram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testadas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para  chikungunya,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cachumba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, rubeola, parvovirus B19 e enterovirus.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0000"/>
                </a:solidFill>
                <a:latin typeface="+mn-lt"/>
              </a:rPr>
              <a:t>13%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deram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+ para dengue.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ZikV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não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entrava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na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suspeita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nesse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momento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Identificado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 o  </a:t>
            </a:r>
            <a:r>
              <a:rPr lang="en-US" sz="2200" b="1" dirty="0" err="1" smtClean="0">
                <a:solidFill>
                  <a:srgbClr val="000000"/>
                </a:solidFill>
                <a:latin typeface="+mn-lt"/>
              </a:rPr>
              <a:t>ZikV</a:t>
            </a:r>
            <a:r>
              <a:rPr lang="en-US" sz="22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i="0" dirty="0" err="1" smtClean="0">
                <a:solidFill>
                  <a:srgbClr val="000000"/>
                </a:solidFill>
                <a:effectLst/>
                <a:latin typeface="+mn-lt"/>
              </a:rPr>
              <a:t>como</a:t>
            </a:r>
            <a:r>
              <a:rPr lang="en-US" sz="2200" b="1" i="0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agente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etiológico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desenvolvimento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 de testes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sorológicos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, PCR,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associação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de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ZikV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com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microcefalia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desordens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neurológicas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incluindo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Guillais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Barret……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AFCF341-3F35-4C36-B33D-E31B2CE5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71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12028C"/>
                </a:solidFill>
                <a:latin typeface="+mn-lt"/>
              </a:rPr>
              <a:t>Infecção pelo Zika vírus</a:t>
            </a:r>
          </a:p>
        </p:txBody>
      </p:sp>
    </p:spTree>
    <p:extLst>
      <p:ext uri="{BB962C8B-B14F-4D97-AF65-F5344CB8AC3E}">
        <p14:creationId xmlns:p14="http://schemas.microsoft.com/office/powerpoint/2010/main" val="229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A2D9933-2E0D-4010-92B4-5B03E6649456}"/>
              </a:ext>
            </a:extLst>
          </p:cNvPr>
          <p:cNvSpPr/>
          <p:nvPr/>
        </p:nvSpPr>
        <p:spPr>
          <a:xfrm>
            <a:off x="251520" y="1109643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i="0" dirty="0">
                <a:solidFill>
                  <a:srgbClr val="C00000"/>
                </a:solidFill>
                <a:effectLst/>
                <a:latin typeface="+mn-lt"/>
              </a:rPr>
              <a:t>1 de </a:t>
            </a:r>
            <a:r>
              <a:rPr lang="en-US" sz="2200" b="1" i="0" dirty="0" err="1">
                <a:solidFill>
                  <a:srgbClr val="C00000"/>
                </a:solidFill>
                <a:effectLst/>
                <a:latin typeface="+mn-lt"/>
              </a:rPr>
              <a:t>fevereiro</a:t>
            </a:r>
            <a:r>
              <a:rPr lang="en-US" sz="2200" b="1" i="0" dirty="0">
                <a:solidFill>
                  <a:srgbClr val="C00000"/>
                </a:solidFill>
                <a:effectLst/>
                <a:latin typeface="+mn-lt"/>
              </a:rPr>
              <a:t> de 2016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 - OMS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declara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 a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recente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associação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 entre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microcefalia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 e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outras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desordens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neurológicas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em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Emergência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em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Saúde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Pública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 a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nível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internacional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C00000"/>
                </a:solidFill>
                <a:latin typeface="+mn-lt"/>
              </a:rPr>
              <a:t>18 de </a:t>
            </a:r>
            <a:r>
              <a:rPr lang="en-US" sz="2200" b="1" dirty="0" err="1">
                <a:solidFill>
                  <a:srgbClr val="C00000"/>
                </a:solidFill>
                <a:latin typeface="+mn-lt"/>
              </a:rPr>
              <a:t>novembro</a:t>
            </a:r>
            <a:r>
              <a:rPr lang="en-US" sz="2200" b="1" dirty="0">
                <a:solidFill>
                  <a:srgbClr val="C00000"/>
                </a:solidFill>
                <a:latin typeface="+mn-lt"/>
              </a:rPr>
              <a:t> de 2016 </a:t>
            </a:r>
            <a:r>
              <a:rPr lang="en-US" sz="2200" b="1" dirty="0">
                <a:latin typeface="+mn-lt"/>
              </a:rPr>
              <a:t>-</a:t>
            </a:r>
            <a:r>
              <a:rPr lang="en-US" sz="2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OMS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declara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o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fim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emergência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200" b="1" i="0" dirty="0">
              <a:solidFill>
                <a:srgbClr val="000000"/>
              </a:solidFill>
              <a:effectLst/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Infecção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por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ZikV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e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microcefalia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no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estado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e São Paulo: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2015-2016: 4.043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casos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,</a:t>
            </a:r>
            <a:endParaRPr lang="en-US" sz="2200" b="1" i="0" dirty="0">
              <a:solidFill>
                <a:srgbClr val="000000"/>
              </a:solidFill>
              <a:effectLst/>
              <a:latin typeface="+mn-l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2017: 110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+mn-lt"/>
              </a:rPr>
              <a:t>casos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</a:rPr>
              <a:t>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0000"/>
                </a:solidFill>
                <a:latin typeface="+mn-lt"/>
              </a:rPr>
              <a:t>2018: </a:t>
            </a:r>
            <a:r>
              <a:rPr lang="en-US" sz="2200" b="1" dirty="0" smtClean="0">
                <a:solidFill>
                  <a:srgbClr val="000000"/>
                </a:solidFill>
                <a:latin typeface="+mn-lt"/>
              </a:rPr>
              <a:t>95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casos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0000"/>
                </a:solidFill>
                <a:latin typeface="+mn-lt"/>
              </a:rPr>
              <a:t>30/10/2015 a </a:t>
            </a:r>
            <a:r>
              <a:rPr lang="en-US" sz="2200" b="1" dirty="0" smtClean="0">
                <a:solidFill>
                  <a:srgbClr val="000000"/>
                </a:solidFill>
                <a:latin typeface="+mn-lt"/>
              </a:rPr>
              <a:t>23/07/2018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: 58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casos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microcefalia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.</a:t>
            </a:r>
            <a:endParaRPr lang="en-US" sz="2200" b="1" i="0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AFCF341-3F35-4C36-B33D-E31B2CE5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71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12028C"/>
                </a:solidFill>
                <a:latin typeface="+mn-lt"/>
              </a:rPr>
              <a:t>Infecção pelo Zika vírus (cont.)</a:t>
            </a:r>
          </a:p>
        </p:txBody>
      </p:sp>
    </p:spTree>
    <p:extLst>
      <p:ext uri="{BB962C8B-B14F-4D97-AF65-F5344CB8AC3E}">
        <p14:creationId xmlns:p14="http://schemas.microsoft.com/office/powerpoint/2010/main" val="36065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7504" y="1073924"/>
            <a:ext cx="8712968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1903BD"/>
                </a:solidFill>
                <a:latin typeface="+mn-lt"/>
              </a:rPr>
              <a:t>Breve histórico </a:t>
            </a:r>
            <a:r>
              <a:rPr lang="pt-BR" sz="2200" dirty="0">
                <a:solidFill>
                  <a:srgbClr val="1903BD"/>
                </a:solidFill>
                <a:latin typeface="+mn-lt"/>
              </a:rPr>
              <a:t> - </a:t>
            </a:r>
            <a:r>
              <a:rPr lang="pt-BR" sz="2200" b="1" dirty="0">
                <a:solidFill>
                  <a:srgbClr val="1903BD"/>
                </a:solidFill>
                <a:latin typeface="+mn-lt"/>
              </a:rPr>
              <a:t>BRASIL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C00000"/>
                </a:solidFill>
                <a:latin typeface="+mn-lt"/>
              </a:rPr>
              <a:t>Século XX</a:t>
            </a:r>
            <a:r>
              <a:rPr lang="pt-BR" sz="2200" dirty="0">
                <a:solidFill>
                  <a:srgbClr val="C00000"/>
                </a:solidFill>
                <a:latin typeface="+mn-lt"/>
              </a:rPr>
              <a:t> (cont.)                               </a:t>
            </a:r>
          </a:p>
          <a:p>
            <a:pPr marL="1257300" lvl="2" indent="-342900">
              <a:lnSpc>
                <a:spcPts val="38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Controle vetorial com interrupção da transmissão da </a:t>
            </a:r>
            <a:r>
              <a:rPr lang="pt-BR" sz="2200" b="1" dirty="0">
                <a:solidFill>
                  <a:srgbClr val="C00000"/>
                </a:solidFill>
                <a:latin typeface="+mn-lt"/>
              </a:rPr>
              <a:t>febre amarela</a:t>
            </a:r>
            <a:r>
              <a:rPr lang="pt-BR" sz="2200" b="1" dirty="0">
                <a:latin typeface="+mn-lt"/>
              </a:rPr>
              <a:t> em Santos, Rio de Janeiro e no resto do país (Oswaldo Cruz e Emílio Ribas).</a:t>
            </a:r>
          </a:p>
          <a:p>
            <a:pPr marL="1257300" lvl="2" indent="-342900">
              <a:lnSpc>
                <a:spcPts val="38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Controle vetorial e vacinação eliminaram a </a:t>
            </a:r>
            <a:r>
              <a:rPr lang="pt-BR" sz="2200" b="1" dirty="0">
                <a:solidFill>
                  <a:srgbClr val="C00000"/>
                </a:solidFill>
                <a:latin typeface="+mn-lt"/>
              </a:rPr>
              <a:t>febre amarela urbana </a:t>
            </a:r>
            <a:r>
              <a:rPr lang="pt-BR" sz="2200" b="1" dirty="0">
                <a:latin typeface="+mn-lt"/>
              </a:rPr>
              <a:t>das Américas com </a:t>
            </a:r>
            <a:r>
              <a:rPr lang="pt-BR" sz="2200" b="1" dirty="0">
                <a:solidFill>
                  <a:srgbClr val="002060"/>
                </a:solidFill>
                <a:latin typeface="+mn-lt"/>
              </a:rPr>
              <a:t>última epidemia com o ciclo de transmissão urbano em 1942.  </a:t>
            </a:r>
          </a:p>
          <a:p>
            <a:pPr marL="1714500" lvl="3" indent="-342900">
              <a:lnSpc>
                <a:spcPts val="38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002060"/>
                </a:solidFill>
                <a:latin typeface="+mn-lt"/>
              </a:rPr>
              <a:t>1927 – 1937 </a:t>
            </a:r>
            <a:r>
              <a:rPr lang="pt-BR" sz="2200" b="1" dirty="0">
                <a:latin typeface="+mn-lt"/>
              </a:rPr>
              <a:t>– desenvolvimento da vacina contra febre amarela, com vírus vivos atenuados. </a:t>
            </a:r>
          </a:p>
          <a:p>
            <a:pPr marL="1714500" lvl="3" indent="-342900">
              <a:lnSpc>
                <a:spcPts val="3800"/>
              </a:lnSpc>
              <a:buFont typeface="Wingdings" panose="05000000000000000000" pitchFamily="2" charset="2"/>
              <a:buChar char="Ø"/>
            </a:pPr>
            <a:endParaRPr lang="pt-BR" sz="2200" b="1" dirty="0">
              <a:solidFill>
                <a:srgbClr val="002060"/>
              </a:solidFill>
              <a:latin typeface="+mn-lt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latin typeface="+mn-lt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90662"/>
            <a:ext cx="77152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solidFill>
                  <a:srgbClr val="1903BD"/>
                </a:solidFill>
                <a:latin typeface="+mn-lt"/>
              </a:rPr>
              <a:t>Vigilância Epidemiológica</a:t>
            </a:r>
            <a:br>
              <a:rPr lang="pt-BR" sz="3200" b="1" dirty="0">
                <a:solidFill>
                  <a:srgbClr val="1903BD"/>
                </a:solidFill>
                <a:latin typeface="+mn-lt"/>
              </a:rPr>
            </a:br>
            <a:endParaRPr lang="pt-BR" sz="3200" b="1" dirty="0">
              <a:solidFill>
                <a:srgbClr val="1903B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69473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Line 7"/>
          <p:cNvSpPr>
            <a:spLocks noChangeShapeType="1"/>
          </p:cNvSpPr>
          <p:nvPr/>
        </p:nvSpPr>
        <p:spPr bwMode="auto">
          <a:xfrm flipH="1">
            <a:off x="3294063" y="4352925"/>
            <a:ext cx="12065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762000" y="83820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1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2708" name="Text Box 9"/>
          <p:cNvSpPr txBox="1">
            <a:spLocks noChangeArrowheads="1"/>
          </p:cNvSpPr>
          <p:nvPr/>
        </p:nvSpPr>
        <p:spPr bwMode="auto">
          <a:xfrm>
            <a:off x="457200" y="395953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Arboviroses  Emergentes no Brasil</a:t>
            </a:r>
          </a:p>
        </p:txBody>
      </p:sp>
      <p:sp>
        <p:nvSpPr>
          <p:cNvPr id="72709" name="Text Box 10"/>
          <p:cNvSpPr txBox="1">
            <a:spLocks noChangeArrowheads="1"/>
          </p:cNvSpPr>
          <p:nvPr/>
        </p:nvSpPr>
        <p:spPr bwMode="auto">
          <a:xfrm>
            <a:off x="228600" y="1190701"/>
            <a:ext cx="861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Febre amarela</a:t>
            </a:r>
          </a:p>
          <a:p>
            <a:pPr algn="just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Chikungunya</a:t>
            </a:r>
          </a:p>
          <a:p>
            <a:pPr algn="just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 Zika</a:t>
            </a:r>
          </a:p>
          <a:p>
            <a:pPr algn="just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Mayaro</a:t>
            </a:r>
          </a:p>
          <a:p>
            <a:pPr algn="just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 Nilo Ocidental </a:t>
            </a:r>
          </a:p>
          <a:p>
            <a:pPr algn="just">
              <a:lnSpc>
                <a:spcPct val="150000"/>
              </a:lnSpc>
              <a:buClr>
                <a:srgbClr val="3333CC"/>
              </a:buClr>
            </a:pPr>
            <a:endParaRPr lang="pt-BR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95536" y="4500409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Reintrodução do Sarampo no Brasil</a:t>
            </a:r>
          </a:p>
        </p:txBody>
      </p:sp>
    </p:spTree>
    <p:extLst>
      <p:ext uri="{BB962C8B-B14F-4D97-AF65-F5344CB8AC3E}">
        <p14:creationId xmlns:p14="http://schemas.microsoft.com/office/powerpoint/2010/main" val="5749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237A5-CBC7-4C19-9ABA-6D8660E18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462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solidFill>
                  <a:srgbClr val="12028C"/>
                </a:solidFill>
                <a:latin typeface="+mn-lt"/>
              </a:rPr>
              <a:t>Hepatite A no município de São Paulo/2017-2018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6A1D4E9-6960-4D82-909C-4B5FF8075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984776" cy="545282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667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0EA30-0254-4B4C-8C87-DD52863991D6}"/>
              </a:ext>
            </a:extLst>
          </p:cNvPr>
          <p:cNvSpPr txBox="1">
            <a:spLocks/>
          </p:cNvSpPr>
          <p:nvPr/>
        </p:nvSpPr>
        <p:spPr>
          <a:xfrm>
            <a:off x="611560" y="44624"/>
            <a:ext cx="77724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sz="3600" b="1" dirty="0">
                <a:solidFill>
                  <a:srgbClr val="12028C"/>
                </a:solidFill>
                <a:latin typeface="+mn-lt"/>
              </a:rPr>
              <a:t>Hepatite A no município de São Paulo/2017-2018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86E7FE-713F-4744-B1C1-7B2D7FA88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24885"/>
            <a:ext cx="6696744" cy="567009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2003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BA493-B9CF-42B0-824B-9BDEC96313F4}"/>
              </a:ext>
            </a:extLst>
          </p:cNvPr>
          <p:cNvSpPr txBox="1">
            <a:spLocks/>
          </p:cNvSpPr>
          <p:nvPr/>
        </p:nvSpPr>
        <p:spPr>
          <a:xfrm>
            <a:off x="611560" y="44624"/>
            <a:ext cx="77724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sz="3600" b="1" dirty="0">
                <a:solidFill>
                  <a:srgbClr val="12028C"/>
                </a:solidFill>
                <a:latin typeface="+mn-lt"/>
              </a:rPr>
              <a:t>Hepatite A no município de São Paulo/2017-2018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1D705E8-73F8-411C-86C7-802E2115B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6" y="1484784"/>
            <a:ext cx="8721812" cy="460851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601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27584" y="260648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Perpetua" pitchFamily="18" charset="0"/>
              </a:rPr>
              <a:t>Vigilância em Eventos de Massa no Brasil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1700808"/>
            <a:ext cx="3672408" cy="3200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pt-BR" b="1" dirty="0">
                <a:latin typeface="+mn-lt"/>
              </a:rPr>
              <a:t>Copa das confederações (2012).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pt-BR" b="1" dirty="0">
                <a:latin typeface="+mn-lt"/>
              </a:rPr>
              <a:t>Jornada Mundial da Juventude (2013).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endParaRPr lang="pt-BR" b="1" dirty="0">
              <a:latin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pt-BR" b="1" dirty="0">
                <a:latin typeface="+mn-lt"/>
              </a:rPr>
              <a:t>Copa do mundo (2014).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pt-BR" b="1" dirty="0">
                <a:latin typeface="+mn-lt"/>
              </a:rPr>
              <a:t>Olimpíada (2016).</a:t>
            </a:r>
          </a:p>
        </p:txBody>
      </p:sp>
      <p:pic>
        <p:nvPicPr>
          <p:cNvPr id="9" name="Imagem 14" descr="foto.JPG"/>
          <p:cNvPicPr>
            <a:picLocks noChangeAspect="1"/>
          </p:cNvPicPr>
          <p:nvPr/>
        </p:nvPicPr>
        <p:blipFill>
          <a:blip r:embed="rId2"/>
          <a:srcRect l="16925" t="35300" r="20863" b="11151"/>
          <a:stretch>
            <a:fillRect/>
          </a:stretch>
        </p:blipFill>
        <p:spPr bwMode="auto">
          <a:xfrm>
            <a:off x="5724152" y="4856435"/>
            <a:ext cx="28082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de cantos arredondados 9"/>
          <p:cNvSpPr/>
          <p:nvPr/>
        </p:nvSpPr>
        <p:spPr bwMode="auto">
          <a:xfrm>
            <a:off x="4139952" y="1196752"/>
            <a:ext cx="4824536" cy="3312368"/>
          </a:xfrm>
          <a:prstGeom prst="roundRect">
            <a:avLst>
              <a:gd name="adj" fmla="val 7110"/>
            </a:avLst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t-BR" sz="2400" b="1" dirty="0">
                <a:solidFill>
                  <a:srgbClr val="FAFED2"/>
                </a:solidFill>
              </a:rPr>
              <a:t>Basílica de Nossa Senhora Aparecida</a:t>
            </a:r>
          </a:p>
          <a:p>
            <a:pPr>
              <a:lnSpc>
                <a:spcPct val="150000"/>
              </a:lnSpc>
              <a:defRPr/>
            </a:pPr>
            <a:r>
              <a:rPr lang="pt-BR" sz="2400" b="1" dirty="0">
                <a:solidFill>
                  <a:schemeClr val="bg1"/>
                </a:solidFill>
              </a:rPr>
              <a:t>Como  conseguir dados?</a:t>
            </a:r>
          </a:p>
          <a:p>
            <a:pPr>
              <a:lnSpc>
                <a:spcPct val="150000"/>
              </a:lnSpc>
              <a:defRPr/>
            </a:pPr>
            <a:r>
              <a:rPr lang="pt-BR" sz="2400" b="1" dirty="0">
                <a:solidFill>
                  <a:schemeClr val="bg1"/>
                </a:solidFill>
              </a:rPr>
              <a:t>  - Acompanhando o médico (sem interferir no atendimento)</a:t>
            </a:r>
          </a:p>
          <a:p>
            <a:pPr>
              <a:lnSpc>
                <a:spcPct val="150000"/>
              </a:lnSpc>
              <a:defRPr/>
            </a:pPr>
            <a:r>
              <a:rPr lang="pt-BR" sz="2400" b="1" dirty="0">
                <a:solidFill>
                  <a:schemeClr val="bg1"/>
                </a:solidFill>
              </a:rPr>
              <a:t> -  Prontuário</a:t>
            </a:r>
          </a:p>
          <a:p>
            <a:pPr algn="ctr">
              <a:defRPr/>
            </a:pP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3131840" y="2780928"/>
            <a:ext cx="100811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3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z="3200" b="1" dirty="0">
                <a:solidFill>
                  <a:srgbClr val="1903BD"/>
                </a:solidFill>
                <a:latin typeface="+mn-lt"/>
              </a:rPr>
              <a:t>Vigilância Epidemiológica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28775"/>
            <a:ext cx="8229600" cy="4497388"/>
          </a:xfrm>
          <a:ln w="3175">
            <a:solidFill>
              <a:srgbClr val="00206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000" b="1" u="sng" dirty="0">
                <a:solidFill>
                  <a:srgbClr val="1903BD"/>
                </a:solidFill>
              </a:rPr>
              <a:t>Bibliografia recomendada: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BR" sz="2000" b="1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>
                <a:solidFill>
                  <a:srgbClr val="1903BD"/>
                </a:solidFill>
              </a:rPr>
              <a:t>Brasil – Ministério da Saúde, Guia de Vigilância em Saúde,  2016, 1ª edição atualizada, Brasília, Ministério da Saúde, 775 p, disponível em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800" dirty="0">
                <a:solidFill>
                  <a:srgbClr val="0070C0"/>
                </a:solidFill>
                <a:hlinkClick r:id="rId2"/>
              </a:rPr>
              <a:t>      http://portalsaude.saude.gov.br/images/pdf/2016/agosto/25/GVS-online.pdf</a:t>
            </a:r>
            <a:endParaRPr lang="pt-BR" sz="18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2000" dirty="0" err="1">
                <a:solidFill>
                  <a:srgbClr val="1903BD"/>
                </a:solidFill>
              </a:rPr>
              <a:t>Heyman</a:t>
            </a:r>
            <a:r>
              <a:rPr lang="pt-BR" sz="2000" dirty="0">
                <a:solidFill>
                  <a:srgbClr val="1903BD"/>
                </a:solidFill>
              </a:rPr>
              <a:t> D (editor); </a:t>
            </a:r>
            <a:r>
              <a:rPr lang="pt-BR" sz="2000" dirty="0" err="1">
                <a:solidFill>
                  <a:srgbClr val="1903BD"/>
                </a:solidFill>
              </a:rPr>
              <a:t>Control</a:t>
            </a:r>
            <a:r>
              <a:rPr lang="pt-BR" sz="2000" dirty="0">
                <a:solidFill>
                  <a:srgbClr val="1903BD"/>
                </a:solidFill>
              </a:rPr>
              <a:t> </a:t>
            </a:r>
            <a:r>
              <a:rPr lang="pt-BR" sz="2000" dirty="0" err="1">
                <a:solidFill>
                  <a:srgbClr val="1903BD"/>
                </a:solidFill>
              </a:rPr>
              <a:t>of</a:t>
            </a:r>
            <a:r>
              <a:rPr lang="pt-BR" sz="2000" dirty="0">
                <a:solidFill>
                  <a:srgbClr val="1903BD"/>
                </a:solidFill>
              </a:rPr>
              <a:t> </a:t>
            </a:r>
            <a:r>
              <a:rPr lang="pt-BR" sz="2000" dirty="0" err="1">
                <a:solidFill>
                  <a:srgbClr val="1903BD"/>
                </a:solidFill>
              </a:rPr>
              <a:t>Communicable</a:t>
            </a:r>
            <a:r>
              <a:rPr lang="pt-BR" sz="2000" dirty="0">
                <a:solidFill>
                  <a:srgbClr val="1903BD"/>
                </a:solidFill>
              </a:rPr>
              <a:t> </a:t>
            </a:r>
            <a:r>
              <a:rPr lang="pt-BR" sz="2000" dirty="0" err="1">
                <a:solidFill>
                  <a:srgbClr val="1903BD"/>
                </a:solidFill>
              </a:rPr>
              <a:t>Diseases</a:t>
            </a:r>
            <a:r>
              <a:rPr lang="pt-BR" sz="2000" dirty="0">
                <a:solidFill>
                  <a:srgbClr val="1903BD"/>
                </a:solidFill>
              </a:rPr>
              <a:t> Manual, 2015 , 20th ed.; Washington, APHA/WHO,  729 p.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 err="1">
                <a:solidFill>
                  <a:srgbClr val="1903BD"/>
                </a:solidFill>
              </a:rPr>
              <a:t>Waldman</a:t>
            </a:r>
            <a:r>
              <a:rPr lang="pt-BR" sz="2000" dirty="0">
                <a:solidFill>
                  <a:srgbClr val="1903BD"/>
                </a:solidFill>
              </a:rPr>
              <a:t> EA; Vigilância em Saúde Pública; 1998, São Paulo ,IDS – NAMH/FSP/USP, 256 p, disponível em </a:t>
            </a:r>
            <a:r>
              <a:rPr lang="pt-BR" sz="1800" dirty="0">
                <a:solidFill>
                  <a:srgbClr val="0070C0"/>
                </a:solidFill>
                <a:hlinkClick r:id="rId3"/>
              </a:rPr>
              <a:t>http://bvsms.saude.gov.br/bvs/publicacoes/saude_cidadania_volume07.pdf</a:t>
            </a:r>
            <a:endParaRPr lang="pt-BR" sz="1800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171400"/>
            <a:ext cx="7772400" cy="1148511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rgbClr val="1903BD"/>
                </a:solidFill>
                <a:latin typeface="+mn-lt"/>
              </a:rPr>
              <a:t>Vigilância Epidemiológica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265144"/>
            <a:ext cx="8280920" cy="5404216"/>
          </a:xfrm>
          <a:ln w="3175">
            <a:noFill/>
          </a:ln>
        </p:spPr>
        <p:txBody>
          <a:bodyPr>
            <a:normAutofit fontScale="92500"/>
          </a:bodyPr>
          <a:lstStyle/>
          <a:p>
            <a:pPr marL="274320" lvl="1" indent="-27432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pt-BR" sz="2200" b="1" dirty="0">
                <a:solidFill>
                  <a:srgbClr val="C00000"/>
                </a:solidFill>
              </a:rPr>
              <a:t>Século XX</a:t>
            </a:r>
            <a:r>
              <a:rPr lang="pt-BR" sz="2200" dirty="0">
                <a:solidFill>
                  <a:srgbClr val="C00000"/>
                </a:solidFill>
              </a:rPr>
              <a:t> (cont.)    </a:t>
            </a:r>
            <a:r>
              <a:rPr lang="pt-BR" sz="2200" dirty="0">
                <a:solidFill>
                  <a:srgbClr val="1903BD"/>
                </a:solidFill>
              </a:rPr>
              <a:t>                 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/>
              <a:t>1953 – Criação do Ministério da Saúde.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12028C"/>
                </a:solidFill>
              </a:rPr>
              <a:t>1970 – 1974 </a:t>
            </a:r>
            <a:r>
              <a:rPr lang="pt-BR" sz="2200" b="1" dirty="0"/>
              <a:t>– Epidemia de doença meningocócica.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/>
              <a:t>1975 – Lei 6259 – Criação do Sistema Nacional de Vigilância Epidemiológica.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/>
              <a:t>1988 – Promulgada nova Constituição – Reforma Sanitária.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/>
              <a:t>1990 – Lei 8080 – Lei Orgânica da Saúde/criação do SUS.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/>
              <a:t>1991 – Criação da Fundação Nacional de Saúde e do Centro Nacional de Epidemiologia</a:t>
            </a:r>
            <a:r>
              <a:rPr lang="pt-BR" sz="2200" b="1" dirty="0">
                <a:solidFill>
                  <a:srgbClr val="002060"/>
                </a:solidFill>
              </a:rPr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/>
              <a:t>2003 – criação da </a:t>
            </a:r>
            <a:r>
              <a:rPr lang="pt-BR" sz="2200" b="1" dirty="0">
                <a:solidFill>
                  <a:srgbClr val="C00000"/>
                </a:solidFill>
              </a:rPr>
              <a:t>Secretaria de Vigilância em Saúde – SVS, </a:t>
            </a:r>
            <a:r>
              <a:rPr lang="pt-BR" sz="2200" b="1" dirty="0"/>
              <a:t>no</a:t>
            </a:r>
            <a:r>
              <a:rPr lang="pt-BR" sz="2200" b="1" dirty="0">
                <a:solidFill>
                  <a:srgbClr val="002060"/>
                </a:solidFill>
              </a:rPr>
              <a:t> </a:t>
            </a:r>
            <a:r>
              <a:rPr lang="pt-BR" sz="2200" b="1" dirty="0"/>
              <a:t>Ministério da Saúde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258888" y="11969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2400" b="1">
              <a:solidFill>
                <a:schemeClr val="tx2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14438" y="260350"/>
            <a:ext cx="70564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pt-BR" sz="2800" b="1" dirty="0">
                <a:solidFill>
                  <a:srgbClr val="12028C"/>
                </a:solidFill>
                <a:latin typeface="+mn-lt"/>
              </a:rPr>
              <a:t>Sistema Nacional de </a:t>
            </a:r>
            <a:br>
              <a:rPr lang="pt-BR" sz="2800" b="1" dirty="0">
                <a:solidFill>
                  <a:srgbClr val="12028C"/>
                </a:solidFill>
                <a:latin typeface="+mn-lt"/>
              </a:rPr>
            </a:br>
            <a:r>
              <a:rPr lang="pt-BR" sz="2800" b="1" dirty="0">
                <a:solidFill>
                  <a:srgbClr val="12028C"/>
                </a:solidFill>
                <a:latin typeface="+mn-lt"/>
              </a:rPr>
              <a:t>Vigilância Epidemiológica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395288" y="2924175"/>
            <a:ext cx="2971800" cy="2743200"/>
          </a:xfrm>
          <a:prstGeom prst="ellipse">
            <a:avLst/>
          </a:prstGeom>
          <a:solidFill>
            <a:srgbClr val="009999">
              <a:alpha val="50195"/>
            </a:srgbClr>
          </a:solidFill>
          <a:ln w="12700" cap="sq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5724525" y="2781300"/>
            <a:ext cx="2973388" cy="2895600"/>
          </a:xfrm>
          <a:prstGeom prst="ellipse">
            <a:avLst/>
          </a:prstGeom>
          <a:solidFill>
            <a:srgbClr val="009999">
              <a:alpha val="50195"/>
            </a:srgb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9552" y="2996952"/>
            <a:ext cx="2520280" cy="23160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ts val="2900"/>
              </a:lnSpc>
              <a:buFontTx/>
              <a:buNone/>
            </a:pPr>
            <a:r>
              <a:rPr lang="pt-BR" sz="2000" b="1" dirty="0">
                <a:latin typeface="+mn-lt"/>
              </a:rPr>
              <a:t>Municipais</a:t>
            </a:r>
          </a:p>
          <a:p>
            <a:pPr algn="ctr" eaLnBrk="1" hangingPunct="1">
              <a:lnSpc>
                <a:spcPts val="2900"/>
              </a:lnSpc>
              <a:buFontTx/>
              <a:buNone/>
            </a:pPr>
            <a:r>
              <a:rPr lang="pt-BR" sz="2000" b="1" dirty="0">
                <a:latin typeface="+mn-lt"/>
              </a:rPr>
              <a:t>Secretarias Municipais de Saúde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pt-BR" sz="1200" b="1" dirty="0">
                <a:latin typeface="+mn-lt"/>
              </a:rPr>
              <a:t>*UBS, unidades ambulatoriais especializadas, serviços de urgência/emergência, rede hospitalar, laboratórios.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084888" y="2852936"/>
            <a:ext cx="2305050" cy="227754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latin typeface="+mn-lt"/>
              </a:rPr>
              <a:t>Federal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200" b="1" dirty="0">
                <a:latin typeface="+mn-lt"/>
              </a:rPr>
              <a:t>Ministério da Saúde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1" dirty="0">
                <a:latin typeface="+mn-lt"/>
              </a:rPr>
              <a:t>Secretaria de Vigilância em Saúde, FIOCRUZ, ANVISA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3048000" y="2765648"/>
            <a:ext cx="2973388" cy="2895600"/>
          </a:xfrm>
          <a:prstGeom prst="ellipse">
            <a:avLst/>
          </a:prstGeom>
          <a:solidFill>
            <a:srgbClr val="009999">
              <a:alpha val="50195"/>
            </a:srgb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591698" y="3068960"/>
            <a:ext cx="2101078" cy="286357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latin typeface="+mn-lt"/>
              </a:rPr>
              <a:t>Estadual</a:t>
            </a:r>
          </a:p>
          <a:p>
            <a:pPr algn="ctr" eaLnBrk="1" hangingPunct="1">
              <a:lnSpc>
                <a:spcPts val="2900"/>
              </a:lnSpc>
              <a:buFontTx/>
              <a:buNone/>
            </a:pPr>
            <a:r>
              <a:rPr lang="pt-BR" sz="2000" b="1" dirty="0">
                <a:latin typeface="+mn-lt"/>
              </a:rPr>
              <a:t>Secretarias Estaduais de Saúde</a:t>
            </a:r>
          </a:p>
          <a:p>
            <a:pPr algn="ctr" eaLnBrk="1" hangingPunct="1">
              <a:lnSpc>
                <a:spcPts val="2900"/>
              </a:lnSpc>
              <a:buFontTx/>
              <a:buNone/>
            </a:pPr>
            <a:r>
              <a:rPr lang="pt-BR" sz="1600" b="1" dirty="0">
                <a:latin typeface="+mn-lt"/>
              </a:rPr>
              <a:t>Laboratórios Centrais de Saúde Pública</a:t>
            </a:r>
            <a:endParaRPr lang="pt-BR" sz="1600" dirty="0">
              <a:latin typeface="+mn-lt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pt-BR" sz="2400" dirty="0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 rot="-10560286">
            <a:off x="2051050" y="5734050"/>
            <a:ext cx="1871663" cy="360363"/>
          </a:xfrm>
          <a:prstGeom prst="curvedDownArrow">
            <a:avLst>
              <a:gd name="adj1" fmla="val 103877"/>
              <a:gd name="adj2" fmla="val 20775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2051050" y="2492375"/>
            <a:ext cx="1871663" cy="360363"/>
          </a:xfrm>
          <a:prstGeom prst="curvedDownArrow">
            <a:avLst>
              <a:gd name="adj1" fmla="val 103877"/>
              <a:gd name="adj2" fmla="val 20775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5148263" y="2492375"/>
            <a:ext cx="1871662" cy="360363"/>
          </a:xfrm>
          <a:prstGeom prst="curvedDownArrow">
            <a:avLst>
              <a:gd name="adj1" fmla="val 103876"/>
              <a:gd name="adj2" fmla="val 20775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 rot="-10560286">
            <a:off x="4787900" y="5734050"/>
            <a:ext cx="1871663" cy="360363"/>
          </a:xfrm>
          <a:prstGeom prst="curvedDownArrow">
            <a:avLst>
              <a:gd name="adj1" fmla="val 103877"/>
              <a:gd name="adj2" fmla="val 20775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555776" y="1452602"/>
            <a:ext cx="4464149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2900"/>
              </a:lnSpc>
              <a:buFont typeface="Wingdings" pitchFamily="2" charset="2"/>
              <a:buChar char="Ø"/>
            </a:pPr>
            <a:r>
              <a:rPr lang="pt-BR" sz="2200" b="1" dirty="0">
                <a:solidFill>
                  <a:srgbClr val="12028C"/>
                </a:solidFill>
                <a:latin typeface="+mn-lt"/>
              </a:rPr>
              <a:t>Envolve as 3 esferas de governo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5818</TotalTime>
  <Words>4282</Words>
  <Application>Microsoft Office PowerPoint</Application>
  <PresentationFormat>Apresentação na tela (4:3)</PresentationFormat>
  <Paragraphs>689</Paragraphs>
  <Slides>75</Slides>
  <Notes>17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75</vt:i4>
      </vt:variant>
    </vt:vector>
  </HeadingPairs>
  <TitlesOfParts>
    <vt:vector size="89" baseType="lpstr">
      <vt:lpstr>Arial</vt:lpstr>
      <vt:lpstr>Calibri</vt:lpstr>
      <vt:lpstr>Courier New</vt:lpstr>
      <vt:lpstr>Franklin Gothic Book</vt:lpstr>
      <vt:lpstr>Perpetua</vt:lpstr>
      <vt:lpstr>Tahoma</vt:lpstr>
      <vt:lpstr>Times</vt:lpstr>
      <vt:lpstr>Times New Roman</vt:lpstr>
      <vt:lpstr>Verdana</vt:lpstr>
      <vt:lpstr>Wingdings</vt:lpstr>
      <vt:lpstr>Wingdings 2</vt:lpstr>
      <vt:lpstr>Patrimônio Líquido</vt:lpstr>
      <vt:lpstr>Clip</vt:lpstr>
      <vt:lpstr>Slide</vt:lpstr>
      <vt:lpstr>Vigilância Epidemiológica  Vigilância em Saúde Pública  no Brasil Hoje</vt:lpstr>
      <vt:lpstr>Objetivos da Apresentação</vt:lpstr>
      <vt:lpstr>Vigilância Epidemiológica</vt:lpstr>
      <vt:lpstr>Vigilância Epidemiológica</vt:lpstr>
      <vt:lpstr>Revolta da Vacina</vt:lpstr>
      <vt:lpstr>Charge manifesta revolta da população contra a vacinação obrigatória instituída por Oswaldo Cruz, 1904 </vt:lpstr>
      <vt:lpstr>Vigilância Epidemiológica </vt:lpstr>
      <vt:lpstr>Vigilância Epidemiológica</vt:lpstr>
      <vt:lpstr>Apresentação do PowerPoint</vt:lpstr>
      <vt:lpstr>Vigilância Epidemiológica</vt:lpstr>
      <vt:lpstr>Vigilância Epidemiológica</vt:lpstr>
      <vt:lpstr>Apresentação do PowerPoint</vt:lpstr>
      <vt:lpstr>Apresentação do PowerPoint</vt:lpstr>
      <vt:lpstr>Magnitude da doença</vt:lpstr>
      <vt:lpstr>Potencial de disseminação da doença</vt:lpstr>
      <vt:lpstr>Apresentação do PowerPoint</vt:lpstr>
      <vt:lpstr>Transcendência</vt:lpstr>
      <vt:lpstr>Lista Brasileira de Doenças de Notificação Compulsória Anexo da Portaria 204 de 17/02/2016</vt:lpstr>
      <vt:lpstr>Lista Brasileira de Doenças de Notificação Compulsória Anexo da Portaria 204 de 17/02/2016</vt:lpstr>
      <vt:lpstr>Vigilância Epidemiológica/ Vigilância em Saúde Pública</vt:lpstr>
      <vt:lpstr>Apresentação do PowerPoint</vt:lpstr>
      <vt:lpstr>Apresentação do PowerPoint</vt:lpstr>
      <vt:lpstr>Apresentação do PowerPoint</vt:lpstr>
      <vt:lpstr>Detecção de casos e notificação (cont.) </vt:lpstr>
      <vt:lpstr>   Busca ativa</vt:lpstr>
      <vt:lpstr>   Busca ativa</vt:lpstr>
      <vt:lpstr>   Busca ativa</vt:lpstr>
      <vt:lpstr>   Busca ativa</vt:lpstr>
      <vt:lpstr>   Busca ativa</vt:lpstr>
      <vt:lpstr>Vigilância Epidemiológica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Distribuição de casos de febre amarela autóctone segundo município de infecção, estado de São Paulo, 2017-2018 </vt:lpstr>
      <vt:lpstr>Distribuição de casos de febre amarela autóctone segundo município de infecção, estado de São Paulo, 2017-2018 </vt:lpstr>
      <vt:lpstr>Vigilância Epidemiológica</vt:lpstr>
      <vt:lpstr>Apresentação do PowerPoint</vt:lpstr>
      <vt:lpstr>Vigilância Epidemiológica</vt:lpstr>
      <vt:lpstr>Apresentação do PowerPoint</vt:lpstr>
      <vt:lpstr>Vigilância Epidemiológica</vt:lpstr>
      <vt:lpstr>Recomendação e implementação de medidas de prevenção e controle </vt:lpstr>
      <vt:lpstr>Apresentação do PowerPoint</vt:lpstr>
      <vt:lpstr>Divulgação de informações</vt:lpstr>
      <vt:lpstr> Divulgação de informações (Cont.)</vt:lpstr>
      <vt:lpstr>Vigilância Epidemiológica</vt:lpstr>
      <vt:lpstr>Apresentação do PowerPoint</vt:lpstr>
      <vt:lpstr>O Regulamento Sanitário Internacional (RSI) – 2007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Regulamento Sanitário Internacional </vt:lpstr>
      <vt:lpstr>Eventos que devem ser notificados</vt:lpstr>
      <vt:lpstr>Apresentação do PowerPoint</vt:lpstr>
      <vt:lpstr>Apresentação do PowerPoint</vt:lpstr>
      <vt:lpstr>  1º episódio pós RSI Gripe A/H1N1, 2009 (“suína”)</vt:lpstr>
      <vt:lpstr>Gripe A/H1N1, 2009</vt:lpstr>
      <vt:lpstr> Eventos de Massa</vt:lpstr>
      <vt:lpstr>Vigilância em eventos da massa  </vt:lpstr>
      <vt:lpstr>Vigilância em eventos da massa  </vt:lpstr>
      <vt:lpstr>Vigilância em eventos da massa  </vt:lpstr>
      <vt:lpstr>Apresentação do PowerPoint</vt:lpstr>
      <vt:lpstr>Apresentação do PowerPoint</vt:lpstr>
      <vt:lpstr>Infecção pelo Zika vírus</vt:lpstr>
      <vt:lpstr>Infecção pelo Zika vírus (cont.)</vt:lpstr>
      <vt:lpstr>Apresentação do PowerPoint</vt:lpstr>
      <vt:lpstr>Hepatite A no município de São Paulo/2017-2018</vt:lpstr>
      <vt:lpstr>Apresentação do PowerPoint</vt:lpstr>
      <vt:lpstr>Apresentação do PowerPoint</vt:lpstr>
      <vt:lpstr>Apresentação do PowerPoint</vt:lpstr>
      <vt:lpstr>Vigilância Epidemiológica</vt:lpstr>
    </vt:vector>
  </TitlesOfParts>
  <Company>IMTSP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Vigilância Epidemiológica no Brasil Hoje</dc:title>
  <dc:creator>Hepatologia</dc:creator>
  <cp:lastModifiedBy>Gerusa</cp:lastModifiedBy>
  <cp:revision>490</cp:revision>
  <dcterms:created xsi:type="dcterms:W3CDTF">2008-04-10T17:37:20Z</dcterms:created>
  <dcterms:modified xsi:type="dcterms:W3CDTF">2018-08-01T15:07:48Z</dcterms:modified>
</cp:coreProperties>
</file>