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sldIdLst>
    <p:sldId id="256" r:id="rId2"/>
    <p:sldId id="318" r:id="rId3"/>
    <p:sldId id="305" r:id="rId4"/>
    <p:sldId id="302" r:id="rId5"/>
    <p:sldId id="304" r:id="rId6"/>
    <p:sldId id="314" r:id="rId7"/>
    <p:sldId id="278" r:id="rId8"/>
    <p:sldId id="316" r:id="rId9"/>
    <p:sldId id="259" r:id="rId10"/>
    <p:sldId id="275" r:id="rId11"/>
    <p:sldId id="315" r:id="rId12"/>
    <p:sldId id="285" r:id="rId13"/>
    <p:sldId id="260" r:id="rId14"/>
    <p:sldId id="280" r:id="rId15"/>
    <p:sldId id="306" r:id="rId16"/>
    <p:sldId id="308" r:id="rId17"/>
    <p:sldId id="261" r:id="rId18"/>
    <p:sldId id="262" r:id="rId19"/>
    <p:sldId id="282" r:id="rId20"/>
    <p:sldId id="263" r:id="rId21"/>
    <p:sldId id="276" r:id="rId22"/>
    <p:sldId id="264" r:id="rId23"/>
    <p:sldId id="265" r:id="rId24"/>
    <p:sldId id="277" r:id="rId25"/>
    <p:sldId id="274" r:id="rId26"/>
    <p:sldId id="266" r:id="rId27"/>
    <p:sldId id="300" r:id="rId28"/>
    <p:sldId id="307" r:id="rId29"/>
    <p:sldId id="309" r:id="rId30"/>
    <p:sldId id="267" r:id="rId31"/>
    <p:sldId id="301" r:id="rId32"/>
    <p:sldId id="269" r:id="rId33"/>
    <p:sldId id="321" r:id="rId34"/>
    <p:sldId id="320" r:id="rId35"/>
    <p:sldId id="273" r:id="rId36"/>
    <p:sldId id="279" r:id="rId37"/>
    <p:sldId id="271" r:id="rId38"/>
    <p:sldId id="272" r:id="rId39"/>
    <p:sldId id="283" r:id="rId40"/>
    <p:sldId id="281" r:id="rId41"/>
    <p:sldId id="284" r:id="rId42"/>
    <p:sldId id="311" r:id="rId43"/>
    <p:sldId id="287" r:id="rId44"/>
    <p:sldId id="288" r:id="rId45"/>
    <p:sldId id="289" r:id="rId46"/>
    <p:sldId id="317" r:id="rId47"/>
    <p:sldId id="312" r:id="rId48"/>
    <p:sldId id="291" r:id="rId49"/>
    <p:sldId id="298" r:id="rId50"/>
    <p:sldId id="294" r:id="rId51"/>
    <p:sldId id="319" r:id="rId52"/>
    <p:sldId id="295" r:id="rId53"/>
    <p:sldId id="296" r:id="rId54"/>
    <p:sldId id="297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 Dini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12205"/>
    <a:srgbClr val="FF3300"/>
    <a:srgbClr val="DDF7DD"/>
    <a:srgbClr val="FFFFCC"/>
    <a:srgbClr val="437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496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5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626B-6DF5-4B1D-A9B9-30255C8BD666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6902-A913-4876-AB57-82FE05BFC6E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0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6902-A913-4876-AB57-82FE05BFC6E2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6902-A913-4876-AB57-82FE05BFC6E2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3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6902-A913-4876-AB57-82FE05BFC6E2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83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A9D350-4F1C-49BC-9332-AC3249DDBE83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16A03F-13F5-4C83-BD2D-8AE361869E35}" type="datetimeFigureOut">
              <a:rPr lang="pt-BR" smtClean="0"/>
              <a:pPr/>
              <a:t>25/08/15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76056" y="1663406"/>
            <a:ext cx="3312368" cy="2917722"/>
          </a:xfrm>
        </p:spPr>
        <p:txBody>
          <a:bodyPr>
            <a:spAutoFit/>
          </a:bodyPr>
          <a:lstStyle/>
          <a:p>
            <a:r>
              <a:rPr lang="pt-BR" sz="5400" smtClean="0">
                <a:solidFill>
                  <a:srgbClr val="00B050"/>
                </a:solidFill>
              </a:rPr>
              <a:t>Diabetes </a:t>
            </a:r>
          </a:p>
          <a:p>
            <a:r>
              <a:rPr lang="pt-BR" sz="5400" smtClean="0">
                <a:solidFill>
                  <a:srgbClr val="00B050"/>
                </a:solidFill>
              </a:rPr>
              <a:t>na </a:t>
            </a:r>
          </a:p>
          <a:p>
            <a:r>
              <a:rPr lang="pt-BR" sz="5400" smtClean="0">
                <a:solidFill>
                  <a:srgbClr val="00B050"/>
                </a:solidFill>
              </a:rPr>
              <a:t>gravidez</a:t>
            </a:r>
            <a:endParaRPr lang="pt-BR" sz="5400">
              <a:solidFill>
                <a:srgbClr val="00B05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632"/>
            <a:ext cx="3888432" cy="58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89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00800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Aumento da prevalência de diabetes nos USA: 40% em 10 anos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Risco para diabetes ao longo da vida para indivíduos nascidos em 2000: 33% para homens e 39% para mulheres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Aumento de diabetes tipo II (“</a:t>
            </a:r>
            <a:r>
              <a:rPr lang="pt-BR" sz="2400" b="1" dirty="0" err="1" smtClean="0">
                <a:solidFill>
                  <a:schemeClr val="accent3">
                    <a:lumMod val="75000"/>
                  </a:schemeClr>
                </a:solidFill>
              </a:rPr>
              <a:t>diabesity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”) – relacionado à epidemia de obesidade nos EUA e outros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países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Mudan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ça nos critérios de diagnósticos triplicou o número de casos</a:t>
            </a:r>
            <a:endParaRPr lang="pt-BR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9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EPIDEMIOLOGIA</a:t>
            </a:r>
            <a:endParaRPr lang="pt-BR" dirty="0">
              <a:ea typeface="+mj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 charset="0"/>
              </a:rPr>
              <a:t>Ocorre em todas as raças, mas comum em negros, hispânicos e asiáticos, 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solidFill>
                  <a:srgbClr val="3C302A"/>
                </a:solidFill>
                <a:latin typeface="Calibri" charset="0"/>
              </a:rPr>
              <a:t>O Diabetes Gestacional apresenta complicações em aproximadamente 0.75 a 5% das gestações</a:t>
            </a:r>
            <a:r>
              <a:rPr lang="pt-BR" sz="2800" dirty="0">
                <a:latin typeface="Calibri" charset="0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 charset="0"/>
              </a:rPr>
              <a:t>Estudos brasileiros,  realizado em Pernambuco repetiu essa prevalência de aproximadamente 4%.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solidFill>
                  <a:srgbClr val="3C302A"/>
                </a:solidFill>
                <a:latin typeface="Calibri" charset="0"/>
              </a:rPr>
              <a:t>Prevalência altamente variável – papel do estilo de vida, alimentação, IMC, sedentarismo</a:t>
            </a:r>
          </a:p>
          <a:p>
            <a:pPr eaLnBrk="1" hangingPunct="1">
              <a:lnSpc>
                <a:spcPct val="80000"/>
              </a:lnSpc>
              <a:buClr>
                <a:srgbClr val="A5AB81"/>
              </a:buClr>
              <a:buFont typeface="Georgia" charset="0"/>
              <a:buChar char="•"/>
            </a:pPr>
            <a:r>
              <a:rPr lang="pt-BR" sz="2800" b="1" dirty="0" err="1">
                <a:latin typeface="Calibri" charset="0"/>
              </a:rPr>
              <a:t>Jiwani</a:t>
            </a:r>
            <a:r>
              <a:rPr lang="pt-BR" sz="2800" b="1" dirty="0">
                <a:latin typeface="Calibri" charset="0"/>
              </a:rPr>
              <a:t> et al, 2011: </a:t>
            </a:r>
          </a:p>
          <a:p>
            <a:pPr marL="657225" lvl="1" indent="-246063" eaLnBrk="1" hangingPunct="1">
              <a:lnSpc>
                <a:spcPct val="80000"/>
              </a:lnSpc>
              <a:buFont typeface="Georgia" charset="0"/>
              <a:buChar char="▫"/>
            </a:pPr>
            <a:r>
              <a:rPr lang="pt-BR" b="1" dirty="0">
                <a:latin typeface="Calibri" charset="0"/>
              </a:rPr>
              <a:t>173 países</a:t>
            </a:r>
          </a:p>
          <a:p>
            <a:pPr marL="657225" lvl="1" indent="-246063" eaLnBrk="1" hangingPunct="1">
              <a:lnSpc>
                <a:spcPct val="80000"/>
              </a:lnSpc>
              <a:buFont typeface="Georgia" charset="0"/>
              <a:buChar char="▫"/>
            </a:pPr>
            <a:r>
              <a:rPr lang="en-US" b="1" dirty="0">
                <a:latin typeface="Calibri" charset="0"/>
              </a:rPr>
              <a:t>DMG =&gt; </a:t>
            </a:r>
            <a:r>
              <a:rPr lang="en-US" b="1" dirty="0" err="1">
                <a:latin typeface="Calibri" charset="0"/>
              </a:rPr>
              <a:t>prevalência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estimada</a:t>
            </a:r>
            <a:r>
              <a:rPr lang="en-US" b="1" dirty="0">
                <a:latin typeface="Calibri" charset="0"/>
              </a:rPr>
              <a:t> &lt;1% a 28%</a:t>
            </a:r>
            <a:endParaRPr lang="pt-BR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800" dirty="0">
                <a:latin typeface="Calibri" charset="0"/>
              </a:rPr>
              <a:t>Aumento da obesidade leva ao aumento do DMG </a:t>
            </a:r>
          </a:p>
          <a:p>
            <a:pPr eaLnBrk="1" hangingPunct="1">
              <a:lnSpc>
                <a:spcPct val="80000"/>
              </a:lnSpc>
            </a:pPr>
            <a:endParaRPr lang="pt-BR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6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372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7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rgbClr val="0070C0"/>
                </a:solidFill>
              </a:rPr>
              <a:t/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0070C0"/>
                </a:solidFill>
              </a:rPr>
              <a:t>Diabetes mellitus</a:t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0070C0"/>
                </a:solidFill>
              </a:rPr>
              <a:t/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FFC000"/>
                </a:solidFill>
              </a:rPr>
              <a:t>Consequências a longo prazo</a:t>
            </a:r>
            <a:r>
              <a:rPr lang="pt-BR" smtClean="0">
                <a:solidFill>
                  <a:srgbClr val="0070C0"/>
                </a:solidFill>
              </a:rPr>
              <a:t/>
            </a:r>
            <a:br>
              <a:rPr lang="pt-BR" smtClean="0">
                <a:solidFill>
                  <a:srgbClr val="0070C0"/>
                </a:solidFill>
              </a:rPr>
            </a:b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488832" cy="3672408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accent4">
                    <a:lumMod val="50000"/>
                  </a:schemeClr>
                </a:solidFill>
              </a:rPr>
              <a:t>alterações micro </a:t>
            </a: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e </a:t>
            </a:r>
            <a:r>
              <a:rPr lang="pt-BR" sz="2400" dirty="0" err="1" smtClean="0">
                <a:solidFill>
                  <a:schemeClr val="accent4">
                    <a:lumMod val="50000"/>
                  </a:schemeClr>
                </a:solidFill>
              </a:rPr>
              <a:t>macrovasculares</a:t>
            </a:r>
            <a:endParaRPr lang="pt-B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t-BR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t-BR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disfunção</a:t>
            </a:r>
            <a:r>
              <a:rPr lang="pt-BR" sz="2400" dirty="0">
                <a:solidFill>
                  <a:schemeClr val="accent4">
                    <a:lumMod val="50000"/>
                  </a:schemeClr>
                </a:solidFill>
              </a:rPr>
              <a:t>, dano ou falência de vários </a:t>
            </a: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órgãos:</a:t>
            </a:r>
            <a:endParaRPr lang="pt-BR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z="2400" dirty="0">
                <a:solidFill>
                  <a:schemeClr val="accent4">
                    <a:lumMod val="50000"/>
                  </a:schemeClr>
                </a:solidFill>
              </a:rPr>
              <a:t>olhos, rins, nervos, cérebro, coração e vasos </a:t>
            </a: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</a:rPr>
              <a:t>sanguíneos</a:t>
            </a:r>
            <a:endParaRPr lang="pt-BR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 rot="5400000">
            <a:off x="3779912" y="2564904"/>
            <a:ext cx="1152128" cy="86409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63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34397"/>
            <a:ext cx="8640960" cy="584775"/>
          </a:xfrm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0070C0"/>
                </a:solidFill>
              </a:rPr>
              <a:t>Retinopatia diabética – exame de fundo de olho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505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4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41764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No Brasil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Prevalência do diabetes gestacional em mulheres &gt;20 anos no SUS: 7,6%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 94% dos casos apresentando apenas tolerância diminuída à glicose e seis apresentando hiperglicemia no nível de diabetes fora da gravidez.</a:t>
            </a:r>
          </a:p>
        </p:txBody>
      </p:sp>
    </p:spTree>
    <p:extLst>
      <p:ext uri="{BB962C8B-B14F-4D97-AF65-F5344CB8AC3E}">
        <p14:creationId xmlns:p14="http://schemas.microsoft.com/office/powerpoint/2010/main" val="96929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36724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</a:pPr>
            <a:endParaRPr lang="pt-B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O diabetes pré-gestacional representa 10% das gestantes com diabetes na gravidez 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accent3">
                    <a:lumMod val="75000"/>
                  </a:schemeClr>
                </a:solidFill>
              </a:rPr>
              <a:t> requer manejo adequado antes mesmo da mulher engravidar. </a:t>
            </a:r>
          </a:p>
        </p:txBody>
      </p:sp>
    </p:spTree>
    <p:extLst>
      <p:ext uri="{BB962C8B-B14F-4D97-AF65-F5344CB8AC3E}">
        <p14:creationId xmlns:p14="http://schemas.microsoft.com/office/powerpoint/2010/main" val="96929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052320" cy="1584176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Diabetes mellitus</a:t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D12205"/>
                </a:solidFill>
              </a:rPr>
              <a:t>Risco aumentados para a gestante</a:t>
            </a:r>
            <a:endParaRPr lang="pt-BR" dirty="0">
              <a:solidFill>
                <a:srgbClr val="D12205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4608512" cy="3672408"/>
          </a:xfrm>
        </p:spPr>
        <p:txBody>
          <a:bodyPr>
            <a:noAutofit/>
          </a:bodyPr>
          <a:lstStyle/>
          <a:p>
            <a:endParaRPr lang="pt-B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t-B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t-B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</a:rPr>
              <a:t>pré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</a:rPr>
              <a:t>-eclâmpsia</a:t>
            </a: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, maior ganho ponderal, infecções do trato urinário, </a:t>
            </a:r>
            <a:r>
              <a:rPr lang="pt-BR" sz="2800" dirty="0" err="1">
                <a:solidFill>
                  <a:schemeClr val="accent4">
                    <a:lumMod val="50000"/>
                  </a:schemeClr>
                </a:solidFill>
              </a:rPr>
              <a:t>vulvovaginites</a:t>
            </a: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infecção puerperal e óbito</a:t>
            </a:r>
          </a:p>
        </p:txBody>
      </p:sp>
      <p:sp>
        <p:nvSpPr>
          <p:cNvPr id="4" name="Seta entalhada para a direita 3"/>
          <p:cNvSpPr/>
          <p:nvPr/>
        </p:nvSpPr>
        <p:spPr>
          <a:xfrm rot="5400000">
            <a:off x="2339752" y="2468591"/>
            <a:ext cx="1152128" cy="648072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8627"/>
            <a:ext cx="3312368" cy="37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7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Diabetes mellitus – riscos aumentados </a:t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FF3300"/>
                </a:solidFill>
              </a:rPr>
              <a:t>para o bebê</a:t>
            </a:r>
            <a:endParaRPr lang="pt-BR" dirty="0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848872" cy="3672408"/>
          </a:xfrm>
        </p:spPr>
        <p:txBody>
          <a:bodyPr>
            <a:noAutofit/>
          </a:bodyPr>
          <a:lstStyle/>
          <a:p>
            <a:endParaRPr lang="pt-BR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z="2800" u="sng" dirty="0" err="1" smtClean="0">
                <a:solidFill>
                  <a:schemeClr val="accent4">
                    <a:lumMod val="50000"/>
                  </a:schemeClr>
                </a:solidFill>
              </a:rPr>
              <a:t>Intra</a:t>
            </a:r>
            <a:r>
              <a:rPr lang="pt-BR" sz="2800" u="sng" dirty="0" smtClean="0">
                <a:solidFill>
                  <a:schemeClr val="accent4">
                    <a:lumMod val="50000"/>
                  </a:schemeClr>
                </a:solidFill>
              </a:rPr>
              <a:t> útero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</a:rPr>
              <a:t>: Abortamento, </a:t>
            </a:r>
            <a:r>
              <a:rPr lang="pt-BR" sz="2800" dirty="0" err="1" smtClean="0">
                <a:solidFill>
                  <a:schemeClr val="accent4">
                    <a:lumMod val="50000"/>
                  </a:schemeClr>
                </a:solidFill>
              </a:rPr>
              <a:t>polidrâmnio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sz="2800" dirty="0" err="1" smtClean="0">
                <a:solidFill>
                  <a:schemeClr val="accent4">
                    <a:lumMod val="50000"/>
                  </a:schemeClr>
                </a:solidFill>
              </a:rPr>
              <a:t>macrossomia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</a:rPr>
              <a:t> e RN GIG, anomalias congênitas, RCIU, óbito fetal</a:t>
            </a:r>
          </a:p>
          <a:p>
            <a:endParaRPr lang="pt-B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pt-BR" sz="2800" u="sng" dirty="0">
                <a:solidFill>
                  <a:schemeClr val="accent4">
                    <a:lumMod val="50000"/>
                  </a:schemeClr>
                </a:solidFill>
              </a:rPr>
              <a:t>Após o parto</a:t>
            </a: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: Hipoglicemia, </a:t>
            </a:r>
            <a:r>
              <a:rPr lang="pt-BR" sz="2800" dirty="0" err="1">
                <a:solidFill>
                  <a:schemeClr val="accent4">
                    <a:lumMod val="50000"/>
                  </a:schemeClr>
                </a:solidFill>
              </a:rPr>
              <a:t>policitemia</a:t>
            </a: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, hipocalcemia e </a:t>
            </a:r>
            <a:r>
              <a:rPr lang="pt-BR" sz="2800" dirty="0" err="1">
                <a:solidFill>
                  <a:schemeClr val="accent4">
                    <a:lumMod val="50000"/>
                  </a:schemeClr>
                </a:solidFill>
              </a:rPr>
              <a:t>hiperbilirrubinemia</a:t>
            </a: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</a:rPr>
              <a:t>prematuridade</a:t>
            </a: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</a:rPr>
              <a:t>síndrome </a:t>
            </a:r>
            <a:r>
              <a:rPr lang="pt-BR" sz="2800" dirty="0">
                <a:solidFill>
                  <a:schemeClr val="accent4">
                    <a:lumMod val="50000"/>
                  </a:schemeClr>
                </a:solidFill>
              </a:rPr>
              <a:t>do desconforto respiratório, mortalidade perinatal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211960" y="1628800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25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036" y="116632"/>
            <a:ext cx="7772400" cy="936104"/>
          </a:xfrm>
        </p:spPr>
        <p:txBody>
          <a:bodyPr>
            <a:normAutofit/>
          </a:bodyPr>
          <a:lstStyle/>
          <a:p>
            <a:r>
              <a:rPr lang="pt-BR" sz="3600" smtClean="0">
                <a:solidFill>
                  <a:srgbClr val="FF3300"/>
                </a:solidFill>
              </a:rPr>
              <a:t>Recém-nascido macrossômico</a:t>
            </a:r>
            <a:endParaRPr lang="pt-BR" sz="3600">
              <a:solidFill>
                <a:srgbClr val="FF33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36" y="908720"/>
            <a:ext cx="3505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7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Diabetes </a:t>
            </a:r>
            <a:r>
              <a:rPr lang="en-US" dirty="0" err="1" smtClean="0"/>
              <a:t>gestacional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dirty="0"/>
              <a:t> </a:t>
            </a:r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O que é o diabetes </a:t>
            </a:r>
            <a:r>
              <a:rPr lang="pt-BR" sz="6200" dirty="0" smtClean="0"/>
              <a:t>gestacional, com </a:t>
            </a:r>
            <a:r>
              <a:rPr lang="pt-BR" sz="6200" dirty="0"/>
              <a:t>que </a:t>
            </a:r>
            <a:r>
              <a:rPr lang="pt-BR" sz="6200" dirty="0" err="1"/>
              <a:t>freqüência</a:t>
            </a:r>
            <a:r>
              <a:rPr lang="pt-BR" sz="6200" dirty="0"/>
              <a:t> ocorre o diabetes gestacional e por que esta variação?</a:t>
            </a:r>
          </a:p>
          <a:p>
            <a:pPr marL="1143000" indent="-1143000">
              <a:buFont typeface="+mj-lt"/>
              <a:buAutoNum type="arabicPeriod"/>
            </a:pPr>
            <a:endParaRPr lang="pt-BR" sz="6200" dirty="0"/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Quais os fatores de risco para o diabetes </a:t>
            </a:r>
            <a:r>
              <a:rPr lang="pt-BR" sz="6200" dirty="0" smtClean="0"/>
              <a:t>gestacional e qual </a:t>
            </a:r>
            <a:r>
              <a:rPr lang="pt-BR" sz="6200" dirty="0"/>
              <a:t>o prognóstico de uma gestante diabética quanto ao diabetes ao longo da vida?</a:t>
            </a:r>
          </a:p>
          <a:p>
            <a:pPr marL="1143000" indent="-1143000">
              <a:buFont typeface="+mj-lt"/>
              <a:buAutoNum type="arabicPeriod"/>
            </a:pPr>
            <a:endParaRPr lang="pt-BR" sz="6200" dirty="0"/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Quais as principais complicações maternas </a:t>
            </a:r>
            <a:r>
              <a:rPr lang="pt-BR" sz="6200" dirty="0" smtClean="0"/>
              <a:t> e neonatais do </a:t>
            </a:r>
            <a:r>
              <a:rPr lang="pt-BR" sz="6200" dirty="0"/>
              <a:t>diabetes gestacional?</a:t>
            </a:r>
          </a:p>
          <a:p>
            <a:pPr marL="1143000" indent="-1143000">
              <a:buFont typeface="+mj-lt"/>
              <a:buAutoNum type="arabicPeriod"/>
            </a:pPr>
            <a:endParaRPr lang="pt-BR" sz="6200" dirty="0"/>
          </a:p>
          <a:p>
            <a:pPr marL="1143000" indent="-1143000">
              <a:buFont typeface="+mj-lt"/>
              <a:buAutoNum type="arabicPeriod"/>
            </a:pPr>
            <a:r>
              <a:rPr lang="pt-BR" sz="6200" dirty="0"/>
              <a:t>Como deve ser a </a:t>
            </a:r>
            <a:r>
              <a:rPr lang="pt-BR" sz="6200" dirty="0" smtClean="0"/>
              <a:t>orientação nutricional </a:t>
            </a:r>
            <a:r>
              <a:rPr lang="pt-BR" sz="6200" dirty="0"/>
              <a:t>de uma gestante diabética?</a:t>
            </a:r>
          </a:p>
          <a:p>
            <a:pPr marL="0" indent="0">
              <a:buNone/>
            </a:pPr>
            <a:r>
              <a:rPr lang="pt-BR" sz="6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71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rgbClr val="0070C0"/>
                </a:solidFill>
              </a:rPr>
              <a:t>Diabetes mellitus</a:t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0070C0"/>
                </a:solidFill>
              </a:rPr>
              <a:t/>
            </a:r>
            <a:br>
              <a:rPr lang="pt-BR" sz="4000" b="1" smtClean="0">
                <a:solidFill>
                  <a:srgbClr val="0070C0"/>
                </a:solidFill>
              </a:rPr>
            </a:br>
            <a:r>
              <a:rPr lang="pt-BR" sz="4000" b="1" smtClean="0">
                <a:solidFill>
                  <a:srgbClr val="33CC33"/>
                </a:solidFill>
              </a:rPr>
              <a:t>Consequências na infância e fase adulta para filhos de mães diabéticas</a:t>
            </a:r>
            <a:endParaRPr lang="pt-BR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7848872" cy="3672408"/>
          </a:xfrm>
        </p:spPr>
        <p:txBody>
          <a:bodyPr>
            <a:noAutofit/>
          </a:bodyPr>
          <a:lstStyle/>
          <a:p>
            <a:endParaRPr lang="pt-BR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Na infância: maior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frequência de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obesidade</a:t>
            </a:r>
          </a:p>
          <a:p>
            <a:pPr>
              <a:spcBef>
                <a:spcPts val="0"/>
              </a:spcBef>
            </a:pPr>
            <a:endParaRPr lang="pt-BR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vida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adulta: maior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risco para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diabetes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tipo 2, com a </a:t>
            </a: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chance potencial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de complicações cardiovasculares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4211960" y="249289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90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765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Diabetes mellitus</a:t>
            </a:r>
            <a:endParaRPr lang="pt-B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1760" y="1700808"/>
            <a:ext cx="4608512" cy="107721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</a:rPr>
              <a:t>Exposição intrauterina à hiperglicemia materna</a:t>
            </a:r>
            <a:endParaRPr lang="pt-B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499720" y="3212976"/>
            <a:ext cx="3392760" cy="20621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Hiperinsulinismo fetal – aumento das células de gordura fetais 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547392" y="5027692"/>
            <a:ext cx="3392760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Obesidade e resistência à insulina na infância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2852936"/>
            <a:ext cx="3392760" cy="20621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mtClean="0">
                <a:solidFill>
                  <a:schemeClr val="tx2">
                    <a:lumMod val="75000"/>
                  </a:schemeClr>
                </a:solidFill>
              </a:rPr>
              <a:t>Intolerância à glicose e obesidade na idade adulta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eta dobrada 9"/>
          <p:cNvSpPr/>
          <p:nvPr/>
        </p:nvSpPr>
        <p:spPr>
          <a:xfrm rot="5400000">
            <a:off x="7196100" y="1988840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dobrada 10"/>
          <p:cNvSpPr/>
          <p:nvPr/>
        </p:nvSpPr>
        <p:spPr>
          <a:xfrm rot="10800000">
            <a:off x="6732241" y="5373215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16200000">
            <a:off x="1280238" y="4911079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dobrada 12"/>
          <p:cNvSpPr/>
          <p:nvPr/>
        </p:nvSpPr>
        <p:spPr>
          <a:xfrm>
            <a:off x="1291444" y="1844824"/>
            <a:ext cx="832284" cy="10801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848872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endParaRPr lang="pt-BR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História </a:t>
            </a:r>
            <a:r>
              <a:rPr lang="pt-BR" sz="2800" dirty="0">
                <a:solidFill>
                  <a:srgbClr val="7030A0"/>
                </a:solidFill>
              </a:rPr>
              <a:t>prévia de diabetes gestacional.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Diabetes </a:t>
            </a:r>
            <a:r>
              <a:rPr lang="pt-BR" sz="2800" dirty="0">
                <a:solidFill>
                  <a:srgbClr val="7030A0"/>
                </a:solidFill>
              </a:rPr>
              <a:t>na família com parentesco em 1º grau.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Baixa </a:t>
            </a:r>
            <a:r>
              <a:rPr lang="pt-BR" sz="2800" dirty="0">
                <a:solidFill>
                  <a:srgbClr val="7030A0"/>
                </a:solidFill>
              </a:rPr>
              <a:t>estatura (&lt; 1,50 m</a:t>
            </a:r>
            <a:r>
              <a:rPr lang="pt-BR" sz="2800" dirty="0" smtClean="0">
                <a:solidFill>
                  <a:srgbClr val="7030A0"/>
                </a:solidFill>
              </a:rPr>
              <a:t>)</a:t>
            </a:r>
            <a:endParaRPr lang="pt-BR" sz="2800" dirty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Idade </a:t>
            </a:r>
            <a:r>
              <a:rPr lang="pt-BR" sz="2800" dirty="0">
                <a:solidFill>
                  <a:srgbClr val="7030A0"/>
                </a:solidFill>
              </a:rPr>
              <a:t>superior a 35 </a:t>
            </a:r>
            <a:r>
              <a:rPr lang="pt-BR" sz="2800" dirty="0" smtClean="0">
                <a:solidFill>
                  <a:srgbClr val="7030A0"/>
                </a:solidFill>
              </a:rPr>
              <a:t>anos</a:t>
            </a:r>
            <a:endParaRPr lang="pt-BR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3024336" cy="25922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pt-BR" dirty="0" smtClean="0">
                <a:solidFill>
                  <a:srgbClr val="7030A0"/>
                </a:solidFill>
              </a:rPr>
              <a:t>Obesidade </a:t>
            </a:r>
            <a:r>
              <a:rPr lang="pt-BR" dirty="0">
                <a:solidFill>
                  <a:srgbClr val="7030A0"/>
                </a:solidFill>
              </a:rPr>
              <a:t>ou grande aumento de peso durante a </a:t>
            </a:r>
            <a:r>
              <a:rPr lang="pt-BR" dirty="0" smtClean="0">
                <a:solidFill>
                  <a:srgbClr val="7030A0"/>
                </a:solidFill>
              </a:rPr>
              <a:t>gestação</a:t>
            </a:r>
            <a:endParaRPr lang="pt-BR" dirty="0">
              <a:solidFill>
                <a:srgbClr val="7030A0"/>
              </a:solidFill>
            </a:endParaRPr>
          </a:p>
          <a:p>
            <a:pPr marL="442913" algn="l"/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25" y="2636912"/>
            <a:ext cx="505973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91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776864" cy="4392488"/>
          </a:xfrm>
        </p:spPr>
        <p:txBody>
          <a:bodyPr>
            <a:noAutofit/>
          </a:bodyPr>
          <a:lstStyle/>
          <a:p>
            <a:pPr algn="just"/>
            <a:endParaRPr lang="pt-BR" b="1" dirty="0" smtClean="0">
              <a:solidFill>
                <a:srgbClr val="7030A0"/>
              </a:solidFill>
            </a:endParaRPr>
          </a:p>
          <a:p>
            <a:pPr algn="just"/>
            <a:r>
              <a:rPr lang="pt-BR" sz="2800" dirty="0">
                <a:solidFill>
                  <a:srgbClr val="FF0000"/>
                </a:solidFill>
              </a:rPr>
              <a:t>síndrome metabólica </a:t>
            </a:r>
            <a:endParaRPr lang="pt-BR" sz="2800" dirty="0" smtClean="0">
              <a:solidFill>
                <a:srgbClr val="FF0000"/>
              </a:solidFill>
            </a:endParaRPr>
          </a:p>
          <a:p>
            <a:pPr algn="just"/>
            <a:r>
              <a:rPr lang="pt-BR" sz="2800" dirty="0" smtClean="0">
                <a:solidFill>
                  <a:srgbClr val="FF0000"/>
                </a:solidFill>
              </a:rPr>
              <a:t>em qualquer idade </a:t>
            </a:r>
          </a:p>
          <a:p>
            <a:pPr algn="just"/>
            <a:r>
              <a:rPr lang="pt-BR" sz="2800" dirty="0" smtClean="0">
                <a:solidFill>
                  <a:srgbClr val="FF0000"/>
                </a:solidFill>
              </a:rPr>
              <a:t>gestacional  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dirty="0" smtClean="0">
                <a:solidFill>
                  <a:srgbClr val="7030A0"/>
                </a:solidFill>
              </a:rPr>
              <a:t> </a:t>
            </a:r>
            <a:r>
              <a:rPr lang="pt-BR" sz="2800" dirty="0" smtClean="0">
                <a:solidFill>
                  <a:srgbClr val="7030A0"/>
                </a:solidFill>
              </a:rPr>
              <a:t>elevados níveis de glicose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</a:t>
            </a:r>
            <a:r>
              <a:rPr lang="pt-BR" sz="2800" dirty="0" err="1" smtClean="0">
                <a:solidFill>
                  <a:srgbClr val="7030A0"/>
                </a:solidFill>
              </a:rPr>
              <a:t>hiperinsulinemia</a:t>
            </a:r>
            <a:endParaRPr lang="pt-BR" sz="2800" dirty="0" smtClean="0">
              <a:solidFill>
                <a:srgbClr val="7030A0"/>
              </a:solidFill>
            </a:endParaRP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</a:t>
            </a:r>
            <a:r>
              <a:rPr lang="pt-BR" sz="2800" dirty="0" err="1" smtClean="0">
                <a:solidFill>
                  <a:srgbClr val="7030A0"/>
                </a:solidFill>
              </a:rPr>
              <a:t>hiperlipidemia</a:t>
            </a:r>
            <a:endParaRPr lang="pt-BR" sz="2800" dirty="0" smtClean="0">
              <a:solidFill>
                <a:srgbClr val="7030A0"/>
              </a:solidFill>
            </a:endParaRP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hipertensão </a:t>
            </a: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</a:pPr>
            <a:r>
              <a:rPr lang="pt-BR" sz="2800" dirty="0" smtClean="0">
                <a:solidFill>
                  <a:srgbClr val="7030A0"/>
                </a:solidFill>
              </a:rPr>
              <a:t> resistência à insulina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33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05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4608512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Síndrome </a:t>
            </a:r>
            <a:r>
              <a:rPr lang="pt-BR" sz="2800" dirty="0">
                <a:solidFill>
                  <a:srgbClr val="7030A0"/>
                </a:solidFill>
              </a:rPr>
              <a:t>do ovário policístico e outras </a:t>
            </a:r>
            <a:r>
              <a:rPr lang="pt-BR" sz="2800" dirty="0" smtClean="0">
                <a:solidFill>
                  <a:srgbClr val="7030A0"/>
                </a:solidFill>
              </a:rPr>
              <a:t>doenças </a:t>
            </a:r>
            <a:r>
              <a:rPr lang="pt-BR" sz="2800" dirty="0">
                <a:solidFill>
                  <a:srgbClr val="7030A0"/>
                </a:solidFill>
              </a:rPr>
              <a:t>que levam ao </a:t>
            </a:r>
            <a:r>
              <a:rPr lang="pt-BR" sz="2800" dirty="0" err="1">
                <a:solidFill>
                  <a:srgbClr val="7030A0"/>
                </a:solidFill>
              </a:rPr>
              <a:t>hiperinsulinismo</a:t>
            </a:r>
            <a:r>
              <a:rPr lang="pt-BR" sz="2800" dirty="0">
                <a:solidFill>
                  <a:srgbClr val="7030A0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Uso </a:t>
            </a:r>
            <a:r>
              <a:rPr lang="pt-BR" sz="2800" dirty="0">
                <a:solidFill>
                  <a:srgbClr val="7030A0"/>
                </a:solidFill>
              </a:rPr>
              <a:t>de drogas hiperglicemiantes: corticoides, diuréticos </a:t>
            </a:r>
            <a:r>
              <a:rPr lang="pt-BR" sz="2800" dirty="0" err="1">
                <a:solidFill>
                  <a:srgbClr val="7030A0"/>
                </a:solidFill>
              </a:rPr>
              <a:t>tiazídicos</a:t>
            </a:r>
            <a:r>
              <a:rPr lang="pt-BR" dirty="0" smtClean="0">
                <a:solidFill>
                  <a:srgbClr val="7030A0"/>
                </a:solidFill>
              </a:rPr>
              <a:t>.</a:t>
            </a:r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84" y="3996264"/>
            <a:ext cx="3517404" cy="27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89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>
                <a:solidFill>
                  <a:srgbClr val="0070C0"/>
                </a:solidFill>
              </a:rPr>
              <a:t/>
            </a:r>
            <a:br>
              <a:rPr lang="pt-BR" sz="4000" b="1" dirty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3100" b="1" dirty="0">
                <a:solidFill>
                  <a:srgbClr val="0070C0"/>
                </a:solidFill>
              </a:rPr>
              <a:t>Principais </a:t>
            </a:r>
            <a:r>
              <a:rPr lang="pt-BR" sz="3100" b="1" dirty="0" smtClean="0">
                <a:solidFill>
                  <a:srgbClr val="0070C0"/>
                </a:solidFill>
              </a:rPr>
              <a:t>antecedentes </a:t>
            </a:r>
            <a:r>
              <a:rPr lang="pt-BR" sz="3100" b="1" dirty="0">
                <a:solidFill>
                  <a:srgbClr val="0070C0"/>
                </a:solidFill>
              </a:rPr>
              <a:t>de risco para Diabetes mellitus gestacional</a:t>
            </a:r>
            <a:br>
              <a:rPr lang="pt-BR" sz="3100" b="1" dirty="0">
                <a:solidFill>
                  <a:srgbClr val="0070C0"/>
                </a:solidFill>
              </a:rPr>
            </a:br>
            <a:endParaRPr lang="pt-BR" sz="31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3096344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pt-BR" dirty="0" smtClean="0">
                <a:solidFill>
                  <a:srgbClr val="7030A0"/>
                </a:solidFill>
              </a:rPr>
              <a:t>Antecedentes </a:t>
            </a:r>
            <a:r>
              <a:rPr lang="pt-BR" dirty="0">
                <a:solidFill>
                  <a:srgbClr val="7030A0"/>
                </a:solidFill>
              </a:rPr>
              <a:t>obstétricos de morte fetal ou neonatal, malformação fetal, </a:t>
            </a:r>
            <a:r>
              <a:rPr lang="pt-BR" dirty="0" err="1">
                <a:solidFill>
                  <a:srgbClr val="7030A0"/>
                </a:solidFill>
              </a:rPr>
              <a:t>polidrâmnio</a:t>
            </a:r>
            <a:r>
              <a:rPr lang="pt-BR" dirty="0" smtClean="0">
                <a:solidFill>
                  <a:srgbClr val="7030A0"/>
                </a:solidFill>
              </a:rPr>
              <a:t>, </a:t>
            </a:r>
            <a:r>
              <a:rPr lang="pt-BR" dirty="0" err="1" smtClean="0">
                <a:solidFill>
                  <a:srgbClr val="7030A0"/>
                </a:solidFill>
              </a:rPr>
              <a:t>macrossomia</a:t>
            </a:r>
            <a:r>
              <a:rPr lang="pt-BR" dirty="0" smtClean="0">
                <a:solidFill>
                  <a:srgbClr val="7030A0"/>
                </a:solidFill>
              </a:rPr>
              <a:t> </a:t>
            </a:r>
            <a:r>
              <a:rPr lang="pt-BR" dirty="0">
                <a:solidFill>
                  <a:srgbClr val="7030A0"/>
                </a:solidFill>
              </a:rPr>
              <a:t>ou diabetes gestacional</a:t>
            </a:r>
            <a:r>
              <a:rPr lang="pt-BR" dirty="0" smtClean="0">
                <a:solidFill>
                  <a:srgbClr val="7030A0"/>
                </a:solidFill>
              </a:rPr>
              <a:t>.</a:t>
            </a:r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11268" name="Picture 4" descr="http://www.healthcentral.com/common/images/1/17123_15196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4530080" cy="36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6605" y="332656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4032448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endParaRPr lang="pt-BR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7030A0"/>
                </a:solidFill>
              </a:rPr>
              <a:t>Hipertensão </a:t>
            </a:r>
            <a:r>
              <a:rPr lang="pt-BR" sz="2800" dirty="0">
                <a:solidFill>
                  <a:srgbClr val="7030A0"/>
                </a:solidFill>
              </a:rPr>
              <a:t>arterial crônica ou pré-eclâmpsia na gravidez atual, crescimento </a:t>
            </a:r>
            <a:r>
              <a:rPr lang="pt-BR" sz="2800" dirty="0" smtClean="0">
                <a:solidFill>
                  <a:srgbClr val="7030A0"/>
                </a:solidFill>
              </a:rPr>
              <a:t>fetal excessivo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266431" cy="290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1560" y="1013021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Principais fatores de risco para Diabetes mellitus gestacional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1120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2700" b="1" dirty="0">
                <a:solidFill>
                  <a:srgbClr val="437A0C"/>
                </a:solidFill>
              </a:rPr>
              <a:t>Rastreamento do diabetes mellitus gestacional</a:t>
            </a:r>
            <a:endParaRPr lang="pt-BR" sz="2700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3888432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Sintomas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clássicos 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diabetes: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poliúria,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polidipsia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polifagia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e perda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involuntária 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peso (os “4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Ps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”) </a:t>
            </a:r>
          </a:p>
          <a:p>
            <a:pPr algn="l"/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80601"/>
            <a:ext cx="2705844" cy="457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1" t="18998" r="33881" b="10445"/>
          <a:stretch/>
        </p:blipFill>
        <p:spPr bwMode="auto">
          <a:xfrm>
            <a:off x="2123728" y="116632"/>
            <a:ext cx="4876964" cy="578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5536" y="6211669"/>
            <a:ext cx="860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rgbClr val="002060"/>
                </a:solidFill>
              </a:rPr>
              <a:t>Atenção à gestante e à puérpera no SUS – SP: manual técnico do </a:t>
            </a:r>
            <a:r>
              <a:rPr lang="pt-BR" sz="1600" b="1" dirty="0" err="1">
                <a:solidFill>
                  <a:srgbClr val="002060"/>
                </a:solidFill>
              </a:rPr>
              <a:t>pré</a:t>
            </a:r>
            <a:r>
              <a:rPr lang="pt-BR" sz="1600" b="1" dirty="0">
                <a:solidFill>
                  <a:srgbClr val="002060"/>
                </a:solidFill>
              </a:rPr>
              <a:t> natal e </a:t>
            </a:r>
            <a:r>
              <a:rPr lang="pt-BR" sz="1600" b="1" dirty="0" smtClean="0">
                <a:solidFill>
                  <a:srgbClr val="002060"/>
                </a:solidFill>
              </a:rPr>
              <a:t>puerpério  -  2010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65212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840760" cy="424847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Doença metabólica crônica, caracterizada pela hiperglicemia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Responsável por elevados índices de morbimortalidade perinatal (</a:t>
            </a:r>
            <a:r>
              <a:rPr lang="pt-BR" sz="2800" b="1" dirty="0" err="1" smtClean="0">
                <a:solidFill>
                  <a:srgbClr val="0070C0"/>
                </a:solidFill>
              </a:rPr>
              <a:t>macrossomia</a:t>
            </a:r>
            <a:r>
              <a:rPr lang="pt-BR" sz="2800" b="1" dirty="0" smtClean="0">
                <a:solidFill>
                  <a:srgbClr val="0070C0"/>
                </a:solidFill>
              </a:rPr>
              <a:t> e malformações fetais)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rgbClr val="0070C0"/>
                </a:solidFill>
              </a:rPr>
              <a:t>Mellitus: em latim – “doce como mel” – urina adocicada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437A0C"/>
                </a:solidFill>
              </a:rPr>
              <a:t/>
            </a:r>
            <a:br>
              <a:rPr lang="pt-BR" sz="4000" b="1" dirty="0" smtClean="0">
                <a:solidFill>
                  <a:srgbClr val="437A0C"/>
                </a:solidFill>
              </a:rPr>
            </a:br>
            <a:r>
              <a:rPr lang="pt-BR" sz="4000" b="1" dirty="0">
                <a:solidFill>
                  <a:srgbClr val="437A0C"/>
                </a:solidFill>
              </a:rPr>
              <a:t/>
            </a:r>
            <a:br>
              <a:rPr lang="pt-BR" sz="4000" b="1" dirty="0">
                <a:solidFill>
                  <a:srgbClr val="437A0C"/>
                </a:solidFill>
              </a:rPr>
            </a:br>
            <a:r>
              <a:rPr lang="pt-BR" sz="4000" b="1" dirty="0" smtClean="0">
                <a:solidFill>
                  <a:srgbClr val="437A0C"/>
                </a:solidFill>
              </a:rPr>
              <a:t/>
            </a:r>
            <a:br>
              <a:rPr lang="pt-BR" sz="4000" b="1" dirty="0" smtClean="0">
                <a:solidFill>
                  <a:srgbClr val="437A0C"/>
                </a:solidFill>
              </a:rPr>
            </a:br>
            <a:r>
              <a:rPr lang="pt-BR" sz="4000" b="1" dirty="0">
                <a:solidFill>
                  <a:srgbClr val="437A0C"/>
                </a:solidFill>
              </a:rPr>
              <a:t/>
            </a:r>
            <a:br>
              <a:rPr lang="pt-BR" sz="4000" b="1" dirty="0">
                <a:solidFill>
                  <a:srgbClr val="437A0C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r>
              <a:rPr lang="pt-BR" sz="4000" b="1" dirty="0" smtClean="0">
                <a:solidFill>
                  <a:srgbClr val="0070C0"/>
                </a:solidFill>
              </a:rPr>
              <a:t/>
            </a:r>
            <a:br>
              <a:rPr lang="pt-BR" sz="4000" b="1" dirty="0" smtClean="0">
                <a:solidFill>
                  <a:srgbClr val="0070C0"/>
                </a:solidFill>
              </a:rPr>
            </a:br>
            <a:endParaRPr lang="pt-BR" dirty="0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8280920" cy="3672408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Outros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sintomas que levantam a suspeita clínica são: 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Fadiga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fraqueza, letargia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prurido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cutâneo e vulvar 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infecções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repetição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19672" y="1052736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437A0C"/>
                </a:solidFill>
              </a:rPr>
              <a:t>Rastreamento do diabetes mellitus gestacional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0201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rgbClr val="437A0C"/>
                </a:solidFill>
              </a:rPr>
              <a:t>Sintomas do diabetes</a:t>
            </a:r>
            <a:endParaRPr lang="pt-BR">
              <a:solidFill>
                <a:srgbClr val="33CC33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3190"/>
            <a:ext cx="4464496" cy="54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88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5976" y="308130"/>
            <a:ext cx="3888432" cy="3672408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Testes laboratoriais</a:t>
            </a:r>
          </a:p>
          <a:p>
            <a:pPr algn="just"/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Glicemia de jejum (GJ) –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nível de glicose sanguínea após jejum de 8 a 12 horas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Teste 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oral de tolerância à glicose (TOTG-75 g) </a:t>
            </a: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75 g de glicose anidra (jejum - 60 min -120 min)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40481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9693" y="1556792"/>
            <a:ext cx="36202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437A0C"/>
                </a:solidFill>
              </a:rPr>
              <a:t>Rastreamento do diabetes mellitus gestacional</a:t>
            </a:r>
            <a:br>
              <a:rPr lang="pt-BR" sz="3200" b="1" dirty="0">
                <a:solidFill>
                  <a:srgbClr val="437A0C"/>
                </a:solidFill>
              </a:rPr>
            </a:br>
            <a:r>
              <a:rPr lang="pt-BR" sz="3200" b="1" dirty="0">
                <a:solidFill>
                  <a:srgbClr val="0070C0"/>
                </a:solidFill>
              </a:rPr>
              <a:t/>
            </a:r>
            <a:br>
              <a:rPr lang="pt-BR" sz="3200" b="1" dirty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/>
            </a:r>
            <a:br>
              <a:rPr lang="pt-BR" b="1" dirty="0">
                <a:solidFill>
                  <a:srgbClr val="0070C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476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229600" cy="62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6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512168"/>
          </a:xfrm>
        </p:spPr>
        <p:txBody>
          <a:bodyPr/>
          <a:lstStyle/>
          <a:p>
            <a:pPr algn="ctr"/>
            <a:r>
              <a:rPr lang="en-US" sz="2800" dirty="0"/>
              <a:t>Diabetes </a:t>
            </a:r>
            <a:r>
              <a:rPr lang="en-US" sz="2800" dirty="0" err="1"/>
              <a:t>gestacional</a:t>
            </a:r>
            <a:r>
              <a:rPr lang="en-US" sz="2800" dirty="0"/>
              <a:t>: um </a:t>
            </a:r>
            <a:r>
              <a:rPr lang="en-US" sz="2800" dirty="0" err="1" smtClean="0"/>
              <a:t>algoritmode</a:t>
            </a:r>
            <a:r>
              <a:rPr lang="en-US" sz="2800" dirty="0" smtClean="0"/>
              <a:t> </a:t>
            </a:r>
            <a:r>
              <a:rPr lang="en-US" sz="2800" dirty="0" err="1"/>
              <a:t>tratamento</a:t>
            </a:r>
            <a:r>
              <a:rPr lang="en-US" sz="2800" dirty="0"/>
              <a:t> </a:t>
            </a:r>
            <a:r>
              <a:rPr lang="en-US" sz="2800" dirty="0" err="1" smtClean="0"/>
              <a:t>multidisciplinar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dirty="0" err="1"/>
              <a:t>Arq</a:t>
            </a:r>
            <a:r>
              <a:rPr lang="en-US" sz="1600" dirty="0"/>
              <a:t> Bras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. 2011;55/7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163" r="7163"/>
          <a:stretch>
            <a:fillRect/>
          </a:stretch>
        </p:blipFill>
        <p:spPr>
          <a:xfrm>
            <a:off x="323528" y="1628800"/>
            <a:ext cx="7931987" cy="4997152"/>
          </a:xfrm>
        </p:spPr>
      </p:pic>
    </p:spTree>
    <p:extLst>
      <p:ext uri="{BB962C8B-B14F-4D97-AF65-F5344CB8AC3E}">
        <p14:creationId xmlns:p14="http://schemas.microsoft.com/office/powerpoint/2010/main" val="247625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Orienta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ção nutricional é o tratamento de escolha, junto com atividade física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4626"/>
            <a:ext cx="4400897" cy="35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5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3600" dirty="0" smtClean="0">
                <a:solidFill>
                  <a:srgbClr val="33CC33"/>
                </a:solidFill>
              </a:rPr>
              <a:t>Aumento </a:t>
            </a:r>
            <a:r>
              <a:rPr lang="pt-BR" sz="3600" dirty="0">
                <a:solidFill>
                  <a:srgbClr val="33CC33"/>
                </a:solidFill>
              </a:rPr>
              <a:t>da atividade </a:t>
            </a:r>
            <a:r>
              <a:rPr lang="pt-BR" sz="3600" dirty="0" smtClean="0">
                <a:solidFill>
                  <a:srgbClr val="33CC33"/>
                </a:solidFill>
              </a:rPr>
              <a:t>física faz grande diferen</a:t>
            </a:r>
            <a:r>
              <a:rPr lang="pt-BR" sz="3600" dirty="0" smtClean="0">
                <a:solidFill>
                  <a:srgbClr val="33CC33"/>
                </a:solidFill>
              </a:rPr>
              <a:t>ça no tratamento</a:t>
            </a:r>
            <a:endParaRPr lang="pt-BR" sz="3600" dirty="0" smtClean="0">
              <a:solidFill>
                <a:srgbClr val="33CC33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95" y="2708920"/>
            <a:ext cx="5846957" cy="388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4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rgbClr val="437A0C"/>
                </a:solidFill>
              </a:rPr>
              <a:t>Diabetes na gestação - tratamento</a:t>
            </a:r>
            <a:endParaRPr lang="pt-BR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Exames </a:t>
            </a:r>
            <a:r>
              <a:rPr lang="pt-BR">
                <a:solidFill>
                  <a:schemeClr val="accent2">
                    <a:lumMod val="75000"/>
                  </a:schemeClr>
                </a:solidFill>
              </a:rPr>
              <a:t>de imagem: ultrassonografia obstétrica no 1º trimestre e US morfológica, entre 16-20 semanas, ecocardiografia fetal (se suspeita de malformação)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99109"/>
            <a:ext cx="4651896" cy="307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51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Controle metabólico adequado – terapia nutricional (baseada </a:t>
            </a:r>
            <a:r>
              <a:rPr lang="pt-BR">
                <a:solidFill>
                  <a:srgbClr val="33CC33"/>
                </a:solidFill>
              </a:rPr>
              <a:t>nos mesmos princípios de uma alimentação saudável</a:t>
            </a:r>
            <a:r>
              <a:rPr lang="pt-BR" smtClean="0">
                <a:solidFill>
                  <a:srgbClr val="33CC33"/>
                </a:solidFill>
              </a:rPr>
              <a:t>)</a:t>
            </a:r>
            <a:endParaRPr lang="pt-BR">
              <a:solidFill>
                <a:srgbClr val="33CC33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4626"/>
            <a:ext cx="4400897" cy="35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65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Aconselhamento nutricional obrigatório</a:t>
            </a:r>
            <a:endParaRPr lang="pt-BR">
              <a:solidFill>
                <a:srgbClr val="33CC33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4626"/>
            <a:ext cx="4400897" cy="352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7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7056784" cy="4824536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Síndrome </a:t>
            </a:r>
            <a:r>
              <a:rPr lang="pt-BR" sz="2800" b="1" dirty="0">
                <a:solidFill>
                  <a:srgbClr val="0070C0"/>
                </a:solidFill>
              </a:rPr>
              <a:t>de etiologia </a:t>
            </a:r>
            <a:r>
              <a:rPr lang="pt-BR" sz="2800" b="1" dirty="0" smtClean="0">
                <a:solidFill>
                  <a:srgbClr val="0070C0"/>
                </a:solidFill>
              </a:rPr>
              <a:t>múltipla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Resulta da falta de </a:t>
            </a:r>
            <a:r>
              <a:rPr lang="pt-BR" sz="2800" b="1" dirty="0">
                <a:solidFill>
                  <a:srgbClr val="0070C0"/>
                </a:solidFill>
              </a:rPr>
              <a:t>insulina e/ou da incapacidade da insulina de exercer adequadamente seus efeitos</a:t>
            </a:r>
            <a:r>
              <a:rPr lang="pt-BR" sz="28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Características: hiperglicemia </a:t>
            </a:r>
            <a:r>
              <a:rPr lang="pt-BR" sz="2800" b="1" dirty="0">
                <a:solidFill>
                  <a:srgbClr val="0070C0"/>
                </a:solidFill>
              </a:rPr>
              <a:t>crônica</a:t>
            </a:r>
            <a:r>
              <a:rPr lang="pt-BR" sz="2800" b="1" dirty="0" smtClean="0">
                <a:solidFill>
                  <a:srgbClr val="0070C0"/>
                </a:solidFill>
              </a:rPr>
              <a:t>, frequentemente associada à dislipidemia, hipertensão </a:t>
            </a:r>
            <a:r>
              <a:rPr lang="pt-BR" sz="2800" b="1" dirty="0">
                <a:solidFill>
                  <a:srgbClr val="0070C0"/>
                </a:solidFill>
              </a:rPr>
              <a:t>arterial e disfunção do endotélio.</a:t>
            </a:r>
          </a:p>
        </p:txBody>
      </p:sp>
    </p:spTree>
    <p:extLst>
      <p:ext uri="{BB962C8B-B14F-4D97-AF65-F5344CB8AC3E}">
        <p14:creationId xmlns:p14="http://schemas.microsoft.com/office/powerpoint/2010/main" val="19207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Diabetes na gestação - tratamento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3168352" cy="3672408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D12205"/>
              </a:buClr>
              <a:buFont typeface="Wingdings" pitchFamily="2" charset="2"/>
              <a:buChar char="ü"/>
            </a:pPr>
            <a:r>
              <a:rPr lang="pt-BR" smtClean="0">
                <a:solidFill>
                  <a:srgbClr val="33CC33"/>
                </a:solidFill>
              </a:rPr>
              <a:t>Controle do ganho de peso</a:t>
            </a:r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88432" cy="579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65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707886"/>
          </a:xfrm>
        </p:spPr>
        <p:txBody>
          <a:bodyPr>
            <a:spAutoFit/>
          </a:bodyPr>
          <a:lstStyle/>
          <a:p>
            <a:r>
              <a:rPr lang="pt-BR" sz="4000" b="1" smtClean="0">
                <a:solidFill>
                  <a:schemeClr val="tx2">
                    <a:lumMod val="75000"/>
                  </a:schemeClr>
                </a:solidFill>
              </a:rPr>
              <a:t>Ganho de peso na gravidez e IMC</a:t>
            </a:r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649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23528" y="5517232"/>
            <a:ext cx="8356848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Brasil. Ministério da Saúde. Secretaria de Atenção à Saúde. Departamento de Ações Programáticas Estratégicas. Gestação de alto risco: manual técnico / Ministério da Saúde, Secretaria de Atenção à Saúde, Departamento de Ações Programáticas Estratégicas. – 5. ed. – Brasília : Editora do Ministério da Saúde, 2010.</a:t>
            </a:r>
            <a:endParaRPr lang="pt-BR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7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640960" cy="1107996"/>
          </a:xfrm>
        </p:spPr>
        <p:txBody>
          <a:bodyPr wrap="square">
            <a:spAutoFit/>
          </a:bodyPr>
          <a:lstStyle/>
          <a:p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Diabetes na gestação </a:t>
            </a:r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– tratamento</a:t>
            </a:r>
            <a:b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caso o controle pela nutri</a:t>
            </a:r>
            <a:r>
              <a:rPr lang="pt-BR" sz="3300" b="1" dirty="0" smtClean="0">
                <a:solidFill>
                  <a:schemeClr val="tx2">
                    <a:lumMod val="75000"/>
                  </a:schemeClr>
                </a:solidFill>
              </a:rPr>
              <a:t>ção não seja possível</a:t>
            </a:r>
            <a:endParaRPr lang="pt-BR" sz="3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7776864" cy="5040560"/>
          </a:xfrm>
        </p:spPr>
        <p:txBody>
          <a:bodyPr>
            <a:noAutofit/>
          </a:bodyPr>
          <a:lstStyle/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2800" dirty="0" err="1" smtClean="0">
                <a:solidFill>
                  <a:srgbClr val="33CC33"/>
                </a:solidFill>
              </a:rPr>
              <a:t>Metformina</a:t>
            </a:r>
            <a:r>
              <a:rPr lang="pt-BR" sz="2800" dirty="0" smtClean="0">
                <a:solidFill>
                  <a:srgbClr val="33CC33"/>
                </a:solidFill>
              </a:rPr>
              <a:t> - diminui a </a:t>
            </a:r>
            <a:r>
              <a:rPr lang="pt-BR" sz="2800" dirty="0" err="1" smtClean="0">
                <a:solidFill>
                  <a:srgbClr val="33CC33"/>
                </a:solidFill>
              </a:rPr>
              <a:t>gliconeogênese</a:t>
            </a:r>
            <a:r>
              <a:rPr lang="pt-BR" sz="2800" dirty="0" smtClean="0">
                <a:solidFill>
                  <a:srgbClr val="33CC33"/>
                </a:solidFill>
              </a:rPr>
              <a:t> hepática e a absorção da glicose e aumenta a utilização periférica da glicose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endParaRPr lang="pt-BR" sz="2800" dirty="0" smtClean="0">
              <a:solidFill>
                <a:srgbClr val="33CC33"/>
              </a:solidFill>
            </a:endParaRP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r>
              <a:rPr lang="pt-BR" sz="2800" dirty="0" err="1" smtClean="0">
                <a:solidFill>
                  <a:srgbClr val="33CC33"/>
                </a:solidFill>
              </a:rPr>
              <a:t>Glibenclamida</a:t>
            </a:r>
            <a:r>
              <a:rPr lang="pt-BR" sz="2800" dirty="0" smtClean="0">
                <a:solidFill>
                  <a:srgbClr val="33CC33"/>
                </a:solidFill>
              </a:rPr>
              <a:t> - ligando-se aos receptores da célula-β, bloqueando o canal de potássio e abrindo o canal de cálcio, </a:t>
            </a:r>
            <a:r>
              <a:rPr lang="pt-BR" sz="2800" dirty="0" smtClean="0">
                <a:solidFill>
                  <a:srgbClr val="33CC33"/>
                </a:solidFill>
              </a:rPr>
              <a:t>o </a:t>
            </a:r>
            <a:r>
              <a:rPr lang="pt-BR" sz="2800" dirty="0" smtClean="0">
                <a:solidFill>
                  <a:srgbClr val="33CC33"/>
                </a:solidFill>
              </a:rPr>
              <a:t>que aumenta o cálcio </a:t>
            </a:r>
          </a:p>
          <a:p>
            <a:pPr marL="457200" indent="-457200" algn="just">
              <a:buClr>
                <a:srgbClr val="D12205"/>
              </a:buClr>
            </a:pPr>
            <a:r>
              <a:rPr lang="pt-BR" sz="2800" dirty="0" smtClean="0">
                <a:solidFill>
                  <a:srgbClr val="33CC33"/>
                </a:solidFill>
              </a:rPr>
              <a:t>     intracitoplasmático e </a:t>
            </a:r>
            <a:r>
              <a:rPr lang="pt-BR" sz="2800" dirty="0" smtClean="0">
                <a:solidFill>
                  <a:srgbClr val="33CC33"/>
                </a:solidFill>
              </a:rPr>
              <a:t>estimula </a:t>
            </a:r>
            <a:r>
              <a:rPr lang="pt-BR" sz="2800" dirty="0" smtClean="0">
                <a:solidFill>
                  <a:srgbClr val="33CC33"/>
                </a:solidFill>
              </a:rPr>
              <a:t>a liberação da insulina</a:t>
            </a:r>
          </a:p>
          <a:p>
            <a:pPr marL="457200" indent="-457200" algn="just">
              <a:buClr>
                <a:srgbClr val="D12205"/>
              </a:buClr>
              <a:buFont typeface="Wingdings" pitchFamily="2" charset="2"/>
              <a:buChar char="ü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5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3312368" cy="367240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A dieta deve ser fracionada em cinco a seis refeições diárias.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16" y="2492896"/>
            <a:ext cx="4132684" cy="400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15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7848872" cy="4392488"/>
          </a:xfrm>
        </p:spPr>
        <p:txBody>
          <a:bodyPr>
            <a:noAutofit/>
          </a:bodyPr>
          <a:lstStyle/>
          <a:p>
            <a:pPr algn="l"/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istribuição calórica diária: 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10-20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% no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café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manhã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20-30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% no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almoço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20-30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% no jantar </a:t>
            </a:r>
            <a:endParaRPr lang="pt-BR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até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30% para lanches, incluindo um lanche ao deitar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para evitar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a hipoglicemia noturna se a mulher estiver em uso de insulina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2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4104456" cy="4608512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A composição calórica diária inclui 40–50% de carboidratos complexos ricos em fibras, 20% de proteínas e 30–40% de gorduras não saturadas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8434" name="Picture 2" descr="http://www.buzzle.com/img/articleImages/434421-363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816424" cy="4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9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4"/>
          <p:cNvSpPr>
            <a:spLocks noGrp="1"/>
          </p:cNvSpPr>
          <p:nvPr>
            <p:ph type="title"/>
          </p:nvPr>
        </p:nvSpPr>
        <p:spPr>
          <a:xfrm>
            <a:off x="900113" y="549275"/>
            <a:ext cx="7772400" cy="6334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400" b="1">
                <a:latin typeface="Calibri" charset="0"/>
              </a:rPr>
              <a:t>Atividade física</a:t>
            </a:r>
            <a:endParaRPr lang="pt-BR" sz="4400">
              <a:latin typeface="Calibri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914400" y="1447800"/>
            <a:ext cx="7689850" cy="50053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>
                <a:latin typeface="Calibri" charset="0"/>
              </a:rPr>
              <a:t>A atividade física pode e deve fazer parte da estratégia de tratamento do diabetes gestacional. 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solidFill>
                  <a:srgbClr val="3C302A"/>
                </a:solidFill>
                <a:latin typeface="Calibri" charset="0"/>
              </a:rPr>
              <a:t>Pacientes sedentárias podem ser orientadas a iniciar um programa de caminhadas regulares e/ou de exercícios de fortalecimento muscular. 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latin typeface="Calibri" charset="0"/>
              </a:rPr>
              <a:t>Gestantes que já praticavam exercícios regularmente podem mantê-los, evitando os de alto impacto.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solidFill>
                  <a:srgbClr val="3C302A"/>
                </a:solidFill>
                <a:latin typeface="Calibri" charset="0"/>
              </a:rPr>
              <a:t>Atividades que promovam o relaxamento, alongamento e a socialização são especialmente indicadas</a:t>
            </a:r>
          </a:p>
          <a:p>
            <a:pPr eaLnBrk="1" hangingPunct="1">
              <a:lnSpc>
                <a:spcPct val="80000"/>
              </a:lnSpc>
            </a:pPr>
            <a:r>
              <a:rPr lang="pt-BR" sz="2800">
                <a:latin typeface="Calibri" charset="0"/>
              </a:rPr>
              <a:t>Importância de </a:t>
            </a:r>
            <a:r>
              <a:rPr lang="pt-BR" sz="2800" b="1">
                <a:solidFill>
                  <a:srgbClr val="3C302A"/>
                </a:solidFill>
                <a:latin typeface="Calibri" charset="0"/>
              </a:rPr>
              <a:t>grupos educativos </a:t>
            </a:r>
            <a:r>
              <a:rPr lang="pt-BR" sz="2800">
                <a:latin typeface="Calibri" charset="0"/>
              </a:rPr>
              <a:t>para estas gestantes</a:t>
            </a:r>
          </a:p>
          <a:p>
            <a:pPr eaLnBrk="1" hangingPunct="1">
              <a:lnSpc>
                <a:spcPct val="80000"/>
              </a:lnSpc>
              <a:buFont typeface="Wingdings 2" charset="0"/>
              <a:buNone/>
            </a:pPr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Diretrizes para orientação nutricional na gravidez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4464496" cy="475252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Uso de adoçantes por mulheres com diabetes gestacional: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risco B ou C (não há estudo adequados em mulheres), porém pesquisas recentes têm recomendado substituir açúcar, com moderação, por adoçantes artificiais: 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aspartame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</a:rPr>
              <a:t>acessulfame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 K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361556" cy="501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7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Controle glicêmico – diabetes gestacional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Gestantes diabéticas </a:t>
            </a:r>
            <a:r>
              <a:rPr lang="pt-BR" u="sng" dirty="0" smtClean="0">
                <a:solidFill>
                  <a:schemeClr val="accent2">
                    <a:lumMod val="75000"/>
                  </a:schemeClr>
                </a:solidFill>
              </a:rPr>
              <a:t>sem uso de insulina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dirty="0" smtClean="0"/>
              <a:t>glicemias </a:t>
            </a:r>
            <a:r>
              <a:rPr lang="pt-BR" dirty="0"/>
              <a:t>de </a:t>
            </a:r>
            <a:r>
              <a:rPr lang="pt-BR" dirty="0" smtClean="0"/>
              <a:t>jejum, pós-prandiais semanais e glicemia capilar (ponta </a:t>
            </a:r>
            <a:r>
              <a:rPr lang="pt-BR" dirty="0"/>
              <a:t>de </a:t>
            </a:r>
            <a:r>
              <a:rPr lang="pt-BR" dirty="0" smtClean="0"/>
              <a:t>dedo).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8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pt-BR" sz="40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Controle glicêmico – diabetes gestacional</a:t>
            </a:r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3960440" cy="518457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Gestantes diabéticas </a:t>
            </a:r>
            <a:r>
              <a:rPr lang="pt-BR" u="sng" dirty="0">
                <a:solidFill>
                  <a:schemeClr val="accent2">
                    <a:lumMod val="75000"/>
                  </a:schemeClr>
                </a:solidFill>
              </a:rPr>
              <a:t>sem uso de insulina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dirty="0"/>
              <a:t>glicemias de jejum, pós-prandiais semanais e glicemia capilar (ponta de dedo).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Gestantes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diabéticas </a:t>
            </a:r>
            <a:r>
              <a:rPr lang="pt-BR" u="sng" dirty="0" smtClean="0">
                <a:solidFill>
                  <a:schemeClr val="accent2">
                    <a:lumMod val="75000"/>
                  </a:schemeClr>
                </a:solidFill>
              </a:rPr>
              <a:t>em uso de insulina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: controle glicêmico rigoroso: </a:t>
            </a:r>
            <a:r>
              <a:rPr lang="pt-BR" dirty="0"/>
              <a:t>medições diárias pela manhã em jejum, antes do almoço, antes do jantar, 1 </a:t>
            </a:r>
            <a:r>
              <a:rPr lang="pt-BR" dirty="0" err="1"/>
              <a:t>h</a:t>
            </a:r>
            <a:r>
              <a:rPr lang="pt-BR" dirty="0"/>
              <a:t> ou 2h após o almoço e 1 </a:t>
            </a:r>
            <a:r>
              <a:rPr lang="pt-BR" dirty="0" err="1"/>
              <a:t>h</a:t>
            </a:r>
            <a:r>
              <a:rPr lang="pt-BR" dirty="0"/>
              <a:t> ou 2h após o </a:t>
            </a:r>
            <a:r>
              <a:rPr lang="pt-BR" dirty="0" smtClean="0"/>
              <a:t>jantar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dirty="0"/>
          </a:p>
          <a:p>
            <a:pPr marL="457200" indent="-457200" algn="just">
              <a:buFont typeface="Wingdings" pitchFamily="2" charset="2"/>
              <a:buChar char="v"/>
            </a:pPr>
            <a:endParaRPr lang="pt-BR" dirty="0"/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http://www.cliquefarma.com.br/blog/wp-content/uploads/2012/08/aparelho-glicem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033722" cy="302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5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z="3600" dirty="0" smtClean="0">
                <a:solidFill>
                  <a:srgbClr val="0070C0"/>
                </a:solidFill>
              </a:rPr>
              <a:t>Diabetes </a:t>
            </a:r>
            <a:r>
              <a:rPr lang="pt-BR" sz="3600" dirty="0" err="1" smtClean="0">
                <a:solidFill>
                  <a:srgbClr val="0070C0"/>
                </a:solidFill>
              </a:rPr>
              <a:t>mellitus</a:t>
            </a:r>
            <a:r>
              <a:rPr lang="pt-BR" sz="3600" dirty="0" smtClean="0">
                <a:solidFill>
                  <a:srgbClr val="0070C0"/>
                </a:solidFill>
              </a:rPr>
              <a:t> na gestação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268760"/>
            <a:ext cx="6840760" cy="367240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Diabetes gestacional (diagnosticado durante a gravidez)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800" b="1" dirty="0" smtClean="0">
                <a:solidFill>
                  <a:srgbClr val="0070C0"/>
                </a:solidFill>
              </a:rPr>
              <a:t>Diabetes pré-gestacional (diabetes prévio à gravidez: tipo 1, tipo 2 ou outros)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http://sugarinurine.com/wp-content/uploads/2013/04/BmOTqYtC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05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7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smtClean="0">
                <a:solidFill>
                  <a:srgbClr val="FF3300"/>
                </a:solidFill>
              </a:rPr>
              <a:t>Diabetes gestacional - parto</a:t>
            </a:r>
            <a:endParaRPr lang="pt-BR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Bom controle metabólico: aguardar parto espontâneo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Durante o trabalho de parto: monitorar glicemia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Via de parto: normal ou cesariana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Avaliar necessidade de insulina no puerpério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Seguimento do recém-nascido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3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5400" b="1" smtClean="0">
                <a:ea typeface="ＭＳ Ｐゴシック" pitchFamily="34" charset="-128"/>
              </a:rPr>
              <a:t>Pós-parto</a:t>
            </a:r>
            <a:endParaRPr lang="pt-BR" altLang="pt-BR" sz="5400" smtClean="0">
              <a:ea typeface="ＭＳ Ｐゴシック" pitchFamily="34" charset="-128"/>
            </a:endParaRPr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1987" name="Retângulo 3"/>
          <p:cNvSpPr>
            <a:spLocks noChangeArrowheads="1"/>
          </p:cNvSpPr>
          <p:nvPr/>
        </p:nvSpPr>
        <p:spPr bwMode="auto">
          <a:xfrm>
            <a:off x="395536" y="1628775"/>
            <a:ext cx="8280152" cy="43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800" b="1" dirty="0" smtClean="0">
                <a:latin typeface="Calibri" pitchFamily="34" charset="0"/>
              </a:rPr>
              <a:t>O aleitamento natural deve ser estimulado.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latin typeface="Calibri" pitchFamily="34" charset="0"/>
              </a:rPr>
              <a:t>Observar os níveis de glicemia nos primeiros dias após o parto, pois a maior parte das mulheres não mais requer o uso de insulina. Seu uso estará indicado caso ocorra hiperglicemia no período de amamentação. 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b="1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altLang="pt-BR" sz="2800" b="1" dirty="0">
                <a:latin typeface="Calibri" pitchFamily="34" charset="0"/>
              </a:rPr>
              <a:t>O estado de regulação da glicose deverá ser reavaliado a partir de seis semanas após o parto, empregando-se a glicemia de jejum ou o teste oral de tolerância com 75 </a:t>
            </a:r>
            <a:r>
              <a:rPr lang="pt-BR" altLang="pt-BR" sz="2800" b="1" dirty="0" err="1">
                <a:latin typeface="Calibri" pitchFamily="34" charset="0"/>
              </a:rPr>
              <a:t>g</a:t>
            </a:r>
            <a:r>
              <a:rPr lang="pt-BR" altLang="pt-BR" sz="2800" b="1" dirty="0">
                <a:latin typeface="Calibri" pitchFamily="34" charset="0"/>
              </a:rPr>
              <a:t> de glicose. </a:t>
            </a:r>
          </a:p>
        </p:txBody>
      </p:sp>
    </p:spTree>
    <p:extLst>
      <p:ext uri="{BB962C8B-B14F-4D97-AF65-F5344CB8AC3E}">
        <p14:creationId xmlns:p14="http://schemas.microsoft.com/office/powerpoint/2010/main" val="372406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smtClean="0">
                <a:solidFill>
                  <a:srgbClr val="FF3300"/>
                </a:solidFill>
              </a:rPr>
              <a:t>Diabetes gestacional - seguimento</a:t>
            </a:r>
            <a:endParaRPr lang="pt-BR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848872" cy="367240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 sz="3200" dirty="0"/>
              <a:t>40% das mulheres que apresentam </a:t>
            </a:r>
            <a:r>
              <a:rPr lang="pt-BR" sz="3200" dirty="0" smtClean="0"/>
              <a:t>diagnóstico </a:t>
            </a:r>
            <a:r>
              <a:rPr lang="pt-BR" sz="3200" dirty="0"/>
              <a:t>de diabetes gestacional </a:t>
            </a:r>
            <a:r>
              <a:rPr lang="pt-BR" sz="3200" dirty="0" smtClean="0"/>
              <a:t>se tornarão </a:t>
            </a:r>
            <a:r>
              <a:rPr lang="pt-BR" sz="3200" dirty="0" err="1"/>
              <a:t>diabeticas</a:t>
            </a:r>
            <a:r>
              <a:rPr lang="pt-BR" sz="3200" dirty="0"/>
              <a:t> em </a:t>
            </a:r>
            <a:r>
              <a:rPr lang="pt-BR" sz="3200" dirty="0" smtClean="0"/>
              <a:t>até </a:t>
            </a:r>
            <a:r>
              <a:rPr lang="pt-BR" sz="3200" dirty="0"/>
              <a:t>10 anos </a:t>
            </a:r>
            <a:r>
              <a:rPr lang="pt-BR" sz="3200" dirty="0" smtClean="0"/>
              <a:t>após </a:t>
            </a:r>
            <a:r>
              <a:rPr lang="pt-BR" sz="3200" dirty="0"/>
              <a:t>o parto </a:t>
            </a:r>
            <a:endParaRPr lang="pt-BR" sz="3200" dirty="0" smtClean="0"/>
          </a:p>
          <a:p>
            <a:pPr algn="just"/>
            <a:endParaRPr lang="pt-BR" sz="3200" dirty="0" smtClean="0"/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z="3200" dirty="0" smtClean="0"/>
              <a:t>Algumas já </a:t>
            </a:r>
            <a:r>
              <a:rPr lang="pt-BR" sz="3200" dirty="0"/>
              <a:t>ficam </a:t>
            </a:r>
            <a:r>
              <a:rPr lang="pt-BR" sz="3200" dirty="0" smtClean="0"/>
              <a:t>diabéticas após a gestação </a:t>
            </a:r>
            <a:endParaRPr lang="pt-BR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smtClean="0">
                <a:solidFill>
                  <a:srgbClr val="33CC33"/>
                </a:solidFill>
              </a:rPr>
              <a:t>Diabetes gestacional</a:t>
            </a:r>
            <a:endParaRPr lang="pt-BR">
              <a:solidFill>
                <a:srgbClr val="33CC33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848872" cy="511256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 sz="4000" dirty="0" smtClean="0">
                <a:solidFill>
                  <a:srgbClr val="D12205"/>
                </a:solidFill>
              </a:rPr>
              <a:t>Equipe multidisciplinar 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pt-BR" sz="4000" dirty="0" smtClean="0">
              <a:solidFill>
                <a:srgbClr val="D12205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z="4000" dirty="0" smtClean="0">
                <a:solidFill>
                  <a:srgbClr val="D12205"/>
                </a:solidFill>
              </a:rPr>
              <a:t>Nutrição adequada e exercícios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pt-BR" sz="4000" dirty="0" smtClean="0">
              <a:solidFill>
                <a:srgbClr val="D12205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z="4000" dirty="0" smtClean="0">
                <a:solidFill>
                  <a:srgbClr val="D12205"/>
                </a:solidFill>
              </a:rPr>
              <a:t>Prevenção de complicações na gravidez e em longo prazo para mãe e bebê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2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936104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3300"/>
                </a:solidFill>
              </a:rPr>
              <a:t>Bibliografia</a:t>
            </a:r>
            <a:endParaRPr lang="pt-BR" dirty="0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08912" cy="3672408"/>
          </a:xfrm>
        </p:spPr>
        <p:txBody>
          <a:bodyPr>
            <a:noAutofit/>
          </a:bodyPr>
          <a:lstStyle/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Gestantes com diabetes – orientação para pacientes. Ambulatório de assistência pré-natal em diabetes. Hospital de Clínicas, Porto Alegre, RS, 2011. Disponível em:</a:t>
            </a:r>
          </a:p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http://www.diabetesendocrinologia.org.br/pdf_informacoes_paciente/gestantes_com_diabetes.pdf</a:t>
            </a:r>
          </a:p>
          <a:p>
            <a:pPr algn="just"/>
            <a:endParaRPr lang="pt-BR" sz="1600" dirty="0" smtClean="0">
              <a:solidFill>
                <a:srgbClr val="002060"/>
              </a:solidFill>
            </a:endParaRPr>
          </a:p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Brasil</a:t>
            </a:r>
            <a:r>
              <a:rPr lang="pt-BR" sz="1600" dirty="0">
                <a:solidFill>
                  <a:srgbClr val="002060"/>
                </a:solidFill>
              </a:rPr>
              <a:t>. </a:t>
            </a:r>
            <a:r>
              <a:rPr lang="pt-BR" sz="1600" dirty="0" err="1">
                <a:solidFill>
                  <a:srgbClr val="002060"/>
                </a:solidFill>
              </a:rPr>
              <a:t>Ministerio</a:t>
            </a:r>
            <a:r>
              <a:rPr lang="pt-BR" sz="1600" dirty="0">
                <a:solidFill>
                  <a:srgbClr val="002060"/>
                </a:solidFill>
              </a:rPr>
              <a:t> da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. Secretaria de </a:t>
            </a:r>
            <a:r>
              <a:rPr lang="pt-BR" sz="1600" dirty="0" err="1">
                <a:solidFill>
                  <a:srgbClr val="002060"/>
                </a:solidFill>
              </a:rPr>
              <a:t>Atencao</a:t>
            </a:r>
            <a:r>
              <a:rPr lang="pt-BR" sz="1600" dirty="0">
                <a:solidFill>
                  <a:srgbClr val="002060"/>
                </a:solidFill>
              </a:rPr>
              <a:t> 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. Departamento de </a:t>
            </a:r>
            <a:r>
              <a:rPr lang="pt-BR" sz="1600" dirty="0" err="1">
                <a:solidFill>
                  <a:srgbClr val="002060"/>
                </a:solidFill>
              </a:rPr>
              <a:t>Acoes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Programaticas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Estrategicas</a:t>
            </a:r>
            <a:r>
              <a:rPr lang="pt-BR" sz="1600" dirty="0" smtClean="0">
                <a:solidFill>
                  <a:srgbClr val="002060"/>
                </a:solidFill>
              </a:rPr>
              <a:t>. </a:t>
            </a:r>
            <a:r>
              <a:rPr lang="pt-BR" sz="1600" dirty="0" err="1" smtClean="0">
                <a:solidFill>
                  <a:srgbClr val="002060"/>
                </a:solidFill>
              </a:rPr>
              <a:t>Gestacao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>
                <a:solidFill>
                  <a:srgbClr val="002060"/>
                </a:solidFill>
              </a:rPr>
              <a:t>de alto risco: manual </a:t>
            </a:r>
            <a:r>
              <a:rPr lang="pt-BR" sz="1600" dirty="0" err="1">
                <a:solidFill>
                  <a:srgbClr val="002060"/>
                </a:solidFill>
              </a:rPr>
              <a:t>tecnico</a:t>
            </a:r>
            <a:r>
              <a:rPr lang="pt-BR" sz="1600" dirty="0">
                <a:solidFill>
                  <a:srgbClr val="002060"/>
                </a:solidFill>
              </a:rPr>
              <a:t> / </a:t>
            </a:r>
            <a:r>
              <a:rPr lang="pt-BR" sz="1600" dirty="0" err="1">
                <a:solidFill>
                  <a:srgbClr val="002060"/>
                </a:solidFill>
              </a:rPr>
              <a:t>Ministerio</a:t>
            </a:r>
            <a:r>
              <a:rPr lang="pt-BR" sz="1600" dirty="0">
                <a:solidFill>
                  <a:srgbClr val="002060"/>
                </a:solidFill>
              </a:rPr>
              <a:t> da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, Secretaria de </a:t>
            </a:r>
            <a:r>
              <a:rPr lang="pt-BR" sz="1600" dirty="0" err="1">
                <a:solidFill>
                  <a:srgbClr val="002060"/>
                </a:solidFill>
              </a:rPr>
              <a:t>Atencao</a:t>
            </a:r>
            <a:r>
              <a:rPr lang="pt-BR" sz="1600" dirty="0">
                <a:solidFill>
                  <a:srgbClr val="002060"/>
                </a:solidFill>
              </a:rPr>
              <a:t> 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, Departamento </a:t>
            </a:r>
            <a:r>
              <a:rPr lang="pt-BR" sz="1600" dirty="0" smtClean="0">
                <a:solidFill>
                  <a:srgbClr val="002060"/>
                </a:solidFill>
              </a:rPr>
              <a:t>de </a:t>
            </a:r>
            <a:r>
              <a:rPr lang="pt-BR" sz="1600" dirty="0" err="1" smtClean="0">
                <a:solidFill>
                  <a:srgbClr val="002060"/>
                </a:solidFill>
              </a:rPr>
              <a:t>Acoes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Programaticas</a:t>
            </a:r>
            <a:r>
              <a:rPr lang="pt-BR" sz="1600" dirty="0">
                <a:solidFill>
                  <a:srgbClr val="002060"/>
                </a:solidFill>
              </a:rPr>
              <a:t> </a:t>
            </a:r>
            <a:r>
              <a:rPr lang="pt-BR" sz="1600" dirty="0" err="1">
                <a:solidFill>
                  <a:srgbClr val="002060"/>
                </a:solidFill>
              </a:rPr>
              <a:t>Estrategicas</a:t>
            </a:r>
            <a:r>
              <a:rPr lang="pt-BR" sz="1600" dirty="0">
                <a:solidFill>
                  <a:srgbClr val="002060"/>
                </a:solidFill>
              </a:rPr>
              <a:t>. – 5. ed. – </a:t>
            </a:r>
            <a:r>
              <a:rPr lang="pt-BR" sz="1600" dirty="0" err="1">
                <a:solidFill>
                  <a:srgbClr val="002060"/>
                </a:solidFill>
              </a:rPr>
              <a:t>Brasilia</a:t>
            </a:r>
            <a:r>
              <a:rPr lang="pt-BR" sz="1600" dirty="0">
                <a:solidFill>
                  <a:srgbClr val="002060"/>
                </a:solidFill>
              </a:rPr>
              <a:t> : Editora do </a:t>
            </a:r>
            <a:r>
              <a:rPr lang="pt-BR" sz="1600" dirty="0" err="1">
                <a:solidFill>
                  <a:srgbClr val="002060"/>
                </a:solidFill>
              </a:rPr>
              <a:t>Ministerio</a:t>
            </a:r>
            <a:r>
              <a:rPr lang="pt-BR" sz="1600" dirty="0">
                <a:solidFill>
                  <a:srgbClr val="002060"/>
                </a:solidFill>
              </a:rPr>
              <a:t> da </a:t>
            </a:r>
            <a:r>
              <a:rPr lang="pt-BR" sz="1600" dirty="0" err="1">
                <a:solidFill>
                  <a:srgbClr val="002060"/>
                </a:solidFill>
              </a:rPr>
              <a:t>Saude</a:t>
            </a:r>
            <a:r>
              <a:rPr lang="pt-BR" sz="1600" dirty="0">
                <a:solidFill>
                  <a:srgbClr val="002060"/>
                </a:solidFill>
              </a:rPr>
              <a:t>, </a:t>
            </a:r>
            <a:r>
              <a:rPr lang="pt-BR" sz="1600" dirty="0" smtClean="0">
                <a:solidFill>
                  <a:srgbClr val="002060"/>
                </a:solidFill>
              </a:rPr>
              <a:t>2012. 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r>
              <a:rPr lang="pt-BR" sz="1600" dirty="0" smtClean="0">
                <a:solidFill>
                  <a:srgbClr val="002060"/>
                </a:solidFill>
              </a:rPr>
              <a:t>São </a:t>
            </a:r>
            <a:r>
              <a:rPr lang="pt-BR" sz="1600" dirty="0">
                <a:solidFill>
                  <a:srgbClr val="002060"/>
                </a:solidFill>
              </a:rPr>
              <a:t>Paulo(Estado). Secretaria da Saúde. Coordenadoria de </a:t>
            </a:r>
            <a:r>
              <a:rPr lang="pt-BR" sz="1600" dirty="0" smtClean="0">
                <a:solidFill>
                  <a:srgbClr val="002060"/>
                </a:solidFill>
              </a:rPr>
              <a:t>Planejamento em </a:t>
            </a:r>
            <a:r>
              <a:rPr lang="pt-BR" sz="1600" dirty="0">
                <a:solidFill>
                  <a:srgbClr val="002060"/>
                </a:solidFill>
              </a:rPr>
              <a:t>Saúde. Assessoria Técnica em Saúde da Mulher</a:t>
            </a:r>
            <a:r>
              <a:rPr lang="pt-BR" sz="1600" dirty="0" smtClean="0">
                <a:solidFill>
                  <a:srgbClr val="002060"/>
                </a:solidFill>
              </a:rPr>
              <a:t>. Atenção </a:t>
            </a:r>
            <a:r>
              <a:rPr lang="pt-BR" sz="1600" dirty="0">
                <a:solidFill>
                  <a:srgbClr val="002060"/>
                </a:solidFill>
              </a:rPr>
              <a:t>à gestante e à </a:t>
            </a:r>
            <a:r>
              <a:rPr lang="pt-BR" sz="1600" dirty="0" err="1">
                <a:solidFill>
                  <a:srgbClr val="002060"/>
                </a:solidFill>
              </a:rPr>
              <a:t>puérpera</a:t>
            </a:r>
            <a:r>
              <a:rPr lang="pt-BR" sz="1600" dirty="0">
                <a:solidFill>
                  <a:srgbClr val="002060"/>
                </a:solidFill>
              </a:rPr>
              <a:t> no SUS – SP: manual técnico do </a:t>
            </a:r>
            <a:r>
              <a:rPr lang="pt-BR" sz="1600" dirty="0" smtClean="0">
                <a:solidFill>
                  <a:srgbClr val="002060"/>
                </a:solidFill>
              </a:rPr>
              <a:t>pré natal </a:t>
            </a:r>
            <a:r>
              <a:rPr lang="pt-BR" sz="1600" dirty="0">
                <a:solidFill>
                  <a:srgbClr val="002060"/>
                </a:solidFill>
              </a:rPr>
              <a:t>e </a:t>
            </a:r>
            <a:r>
              <a:rPr lang="pt-BR" sz="1600" dirty="0" err="1">
                <a:solidFill>
                  <a:srgbClr val="002060"/>
                </a:solidFill>
              </a:rPr>
              <a:t>puerpério</a:t>
            </a:r>
            <a:r>
              <a:rPr lang="pt-BR" sz="1600" dirty="0">
                <a:solidFill>
                  <a:srgbClr val="002060"/>
                </a:solidFill>
              </a:rPr>
              <a:t> / organizado por Karina </a:t>
            </a:r>
            <a:r>
              <a:rPr lang="pt-BR" sz="1600" dirty="0" err="1">
                <a:solidFill>
                  <a:srgbClr val="002060"/>
                </a:solidFill>
              </a:rPr>
              <a:t>Calife</a:t>
            </a:r>
            <a:r>
              <a:rPr lang="pt-BR" sz="1600" dirty="0">
                <a:solidFill>
                  <a:srgbClr val="002060"/>
                </a:solidFill>
              </a:rPr>
              <a:t>, </a:t>
            </a:r>
            <a:r>
              <a:rPr lang="pt-BR" sz="1600" dirty="0" err="1">
                <a:solidFill>
                  <a:srgbClr val="002060"/>
                </a:solidFill>
              </a:rPr>
              <a:t>Tania</a:t>
            </a:r>
            <a:r>
              <a:rPr lang="pt-BR" sz="1600" dirty="0">
                <a:solidFill>
                  <a:srgbClr val="002060"/>
                </a:solidFill>
              </a:rPr>
              <a:t> Lago, </a:t>
            </a:r>
            <a:r>
              <a:rPr lang="pt-BR" sz="1600" dirty="0" smtClean="0">
                <a:solidFill>
                  <a:srgbClr val="002060"/>
                </a:solidFill>
              </a:rPr>
              <a:t>Carmen Lavras </a:t>
            </a:r>
            <a:r>
              <a:rPr lang="pt-BR" sz="1600" dirty="0">
                <a:solidFill>
                  <a:srgbClr val="002060"/>
                </a:solidFill>
              </a:rPr>
              <a:t>– São Paulo: SES/SP, 2010</a:t>
            </a:r>
            <a:r>
              <a:rPr lang="pt-BR" sz="16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algn="just"/>
            <a:r>
              <a:rPr lang="pt-BR" sz="1600" dirty="0" err="1" smtClean="0">
                <a:solidFill>
                  <a:srgbClr val="002060"/>
                </a:solidFill>
              </a:rPr>
              <a:t>Cunningham</a:t>
            </a:r>
            <a:r>
              <a:rPr lang="pt-BR" sz="1600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et</a:t>
            </a:r>
            <a:r>
              <a:rPr lang="pt-BR" sz="1600" dirty="0" smtClean="0">
                <a:solidFill>
                  <a:srgbClr val="002060"/>
                </a:solidFill>
              </a:rPr>
              <a:t> al. Williams </a:t>
            </a:r>
            <a:r>
              <a:rPr lang="pt-BR" sz="1600" dirty="0" err="1" smtClean="0">
                <a:solidFill>
                  <a:srgbClr val="002060"/>
                </a:solidFill>
              </a:rPr>
              <a:t>Obstetrics</a:t>
            </a:r>
            <a:r>
              <a:rPr lang="pt-BR" sz="1600" dirty="0" smtClean="0">
                <a:solidFill>
                  <a:srgbClr val="002060"/>
                </a:solidFill>
              </a:rPr>
              <a:t>. </a:t>
            </a:r>
            <a:r>
              <a:rPr lang="pt-BR" sz="1600" dirty="0" err="1" smtClean="0">
                <a:solidFill>
                  <a:srgbClr val="002060"/>
                </a:solidFill>
              </a:rPr>
              <a:t>New</a:t>
            </a:r>
            <a:r>
              <a:rPr lang="pt-BR" sz="1600" dirty="0" smtClean="0">
                <a:solidFill>
                  <a:srgbClr val="002060"/>
                </a:solidFill>
              </a:rPr>
              <a:t> York: McGraw-Hill, 2010.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3860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FISIOPATOLOGIA</a:t>
            </a:r>
            <a:endParaRPr lang="pt-BR" dirty="0">
              <a:ea typeface="+mj-ea"/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Calibri" charset="0"/>
              </a:rPr>
              <a:t>Aumento da disponibilidade de glicose para atender às necessidades </a:t>
            </a:r>
            <a:r>
              <a:rPr lang="pt-BR" sz="2800" dirty="0" smtClean="0">
                <a:latin typeface="Calibri" charset="0"/>
              </a:rPr>
              <a:t>fetais</a:t>
            </a:r>
            <a:endParaRPr lang="pt-BR" sz="2800" dirty="0">
              <a:latin typeface="Calibri" charset="0"/>
            </a:endParaRPr>
          </a:p>
          <a:p>
            <a:r>
              <a:rPr lang="pt-BR" sz="2800" dirty="0">
                <a:latin typeface="Calibri" charset="0"/>
              </a:rPr>
              <a:t>A média dos níveis glicêmicos podem estar além do normal, mas não o suficiente para ser considerado diabetes.</a:t>
            </a:r>
          </a:p>
          <a:p>
            <a:pPr eaLnBrk="1" hangingPunct="1"/>
            <a:r>
              <a:rPr lang="pt-BR" sz="2800" dirty="0" smtClean="0">
                <a:latin typeface="Calibri" charset="0"/>
              </a:rPr>
              <a:t>Quase </a:t>
            </a:r>
            <a:r>
              <a:rPr lang="pt-BR" sz="2800" dirty="0">
                <a:latin typeface="Calibri" charset="0"/>
              </a:rPr>
              <a:t>todas as mulheres têm um certo grau de intolerância a glicose durante o período gestacional resultado das intensas trocas hormonais.</a:t>
            </a:r>
          </a:p>
          <a:p>
            <a:pPr eaLnBrk="1" hangingPunct="1"/>
            <a:r>
              <a:rPr lang="pt-BR" sz="2800" dirty="0" smtClean="0">
                <a:latin typeface="Calibri" charset="0"/>
              </a:rPr>
              <a:t>Durante </a:t>
            </a:r>
            <a:r>
              <a:rPr lang="pt-BR" sz="2800" dirty="0">
                <a:latin typeface="Calibri" charset="0"/>
              </a:rPr>
              <a:t>o terceiro trimestre, as trocas hormonais na gestante favorecem o aparecimento do diabetes gestacional</a:t>
            </a:r>
          </a:p>
          <a:p>
            <a:pPr eaLnBrk="1" hangingPunct="1"/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7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rgbClr val="0070C0"/>
                </a:solidFill>
              </a:rPr>
              <a:t>Insulina - hormônio produzido nas células </a:t>
            </a:r>
            <a:r>
              <a:rPr lang="pt-BR" sz="3200" i="1" dirty="0" smtClean="0">
                <a:solidFill>
                  <a:srgbClr val="0070C0"/>
                </a:solidFill>
              </a:rPr>
              <a:t>beta</a:t>
            </a:r>
            <a:r>
              <a:rPr lang="pt-BR" sz="3200" dirty="0" smtClean="0">
                <a:solidFill>
                  <a:srgbClr val="0070C0"/>
                </a:solidFill>
              </a:rPr>
              <a:t> do pâncreas (ilhotas de </a:t>
            </a:r>
            <a:r>
              <a:rPr lang="pt-BR" sz="3200" dirty="0" err="1" smtClean="0">
                <a:solidFill>
                  <a:srgbClr val="0070C0"/>
                </a:solidFill>
              </a:rPr>
              <a:t>Langerhans</a:t>
            </a:r>
            <a:r>
              <a:rPr lang="pt-BR" sz="3200" dirty="0" smtClean="0">
                <a:solidFill>
                  <a:srgbClr val="0070C0"/>
                </a:solidFill>
              </a:rPr>
              <a:t>)</a:t>
            </a:r>
            <a:endParaRPr lang="pt-BR" sz="32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340768"/>
            <a:ext cx="51305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37013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1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FISIOPATOLOGIA</a:t>
            </a:r>
            <a:endParaRPr lang="pt-BR" dirty="0">
              <a:ea typeface="+mj-ea"/>
            </a:endParaRP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18457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charset="0"/>
              </a:rPr>
              <a:t>Geralmente </a:t>
            </a:r>
            <a:r>
              <a:rPr lang="pt-BR" sz="2800" dirty="0">
                <a:latin typeface="Calibri" charset="0"/>
              </a:rPr>
              <a:t>o pâncreas materno é capaz de produzir três vezes mais que uma mulher não grávida. No entanto, se esse aumento não for o suficiente para controlar as trocas hormonais, os níveis glicêmicos aumentam resultando no  diabetes gestacional</a:t>
            </a:r>
            <a:r>
              <a:rPr lang="pt-BR" sz="2400" dirty="0" smtClean="0">
                <a:latin typeface="Calibri" charset="0"/>
              </a:rPr>
              <a:t>.</a:t>
            </a:r>
          </a:p>
          <a:p>
            <a:endParaRPr lang="pt-BR" sz="2400" dirty="0">
              <a:latin typeface="Calibri" charset="0"/>
            </a:endParaRPr>
          </a:p>
          <a:p>
            <a:pPr eaLnBrk="1" hangingPunct="1"/>
            <a:r>
              <a:rPr lang="pt-BR" sz="2800" dirty="0" smtClean="0">
                <a:latin typeface="Calibri" charset="0"/>
              </a:rPr>
              <a:t>A elevação da glicose durante o período gestacional faz com que o pâncreas tente diminuí-la aumentando seus níveis de insulina.</a:t>
            </a:r>
          </a:p>
          <a:p>
            <a:pPr eaLnBrk="1" hangingPunct="1">
              <a:buFontTx/>
              <a:buNone/>
            </a:pPr>
            <a:endParaRPr lang="pt-BR" sz="2800" dirty="0" smtClean="0">
              <a:latin typeface="Calibri" charset="0"/>
            </a:endParaRPr>
          </a:p>
          <a:p>
            <a:pPr eaLnBrk="1" hangingPunct="1"/>
            <a:endParaRPr lang="pt-B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3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936104"/>
          </a:xfrm>
        </p:spPr>
        <p:txBody>
          <a:bodyPr/>
          <a:lstStyle/>
          <a:p>
            <a:r>
              <a:rPr lang="pt-BR" smtClean="0">
                <a:solidFill>
                  <a:srgbClr val="0070C0"/>
                </a:solidFill>
              </a:rPr>
              <a:t>Diabetes mellitus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840760" cy="367240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FF0000"/>
              </a:buClr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Classificação etiológica 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b="1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Diabetes tipo I: deficiência absoluta de insulina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b="1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Diabetes tipo II: deficiência relativa de insulina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pt-BR" b="1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pt-BR" b="1" smtClean="0">
                <a:solidFill>
                  <a:schemeClr val="accent3">
                    <a:lumMod val="75000"/>
                  </a:schemeClr>
                </a:solidFill>
              </a:rPr>
              <a:t>Diabetes da gravidez: hiperglicemia diagnosticada na gravidez</a:t>
            </a:r>
          </a:p>
        </p:txBody>
      </p:sp>
    </p:spTree>
    <p:extLst>
      <p:ext uri="{BB962C8B-B14F-4D97-AF65-F5344CB8AC3E}">
        <p14:creationId xmlns:p14="http://schemas.microsoft.com/office/powerpoint/2010/main" val="162628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1155</TotalTime>
  <Words>1832</Words>
  <Application>Microsoft Macintosh PowerPoint</Application>
  <PresentationFormat>On-screen Show (4:3)</PresentationFormat>
  <Paragraphs>232</Paragraphs>
  <Slides>54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Adjacência</vt:lpstr>
      <vt:lpstr>PowerPoint Presentation</vt:lpstr>
      <vt:lpstr>Diabetes gestacional</vt:lpstr>
      <vt:lpstr>Diabetes mellitus</vt:lpstr>
      <vt:lpstr>Diabetes mellitus</vt:lpstr>
      <vt:lpstr>Diabetes mellitus na gestação</vt:lpstr>
      <vt:lpstr>FISIOPATOLOGIA</vt:lpstr>
      <vt:lpstr>Insulina - hormônio produzido nas células beta do pâncreas (ilhotas de Langerhans)</vt:lpstr>
      <vt:lpstr>FISIOPATOLOGIA</vt:lpstr>
      <vt:lpstr>Diabetes mellitus</vt:lpstr>
      <vt:lpstr>Diabetes mellitus</vt:lpstr>
      <vt:lpstr>EPIDEMIOLOGIA</vt:lpstr>
      <vt:lpstr>PowerPoint Presentation</vt:lpstr>
      <vt:lpstr> Diabetes mellitus  Consequências a longo prazo </vt:lpstr>
      <vt:lpstr>Retinopatia diabética – exame de fundo de olho</vt:lpstr>
      <vt:lpstr>Diabetes mellitus</vt:lpstr>
      <vt:lpstr>Diabetes mellitus</vt:lpstr>
      <vt:lpstr>Diabetes mellitus  Risco aumentados para a gestante</vt:lpstr>
      <vt:lpstr>Diabetes mellitus – riscos aumentados  para o bebê</vt:lpstr>
      <vt:lpstr>Recém-nascido macrossômico</vt:lpstr>
      <vt:lpstr>Diabetes mellitus  Consequências na infância e fase adulta para filhos de mães diabéticas</vt:lpstr>
      <vt:lpstr>Diabetes mellitus</vt:lpstr>
      <vt:lpstr>  Principais fatores de risco para Diabetes mellitus gestacional</vt:lpstr>
      <vt:lpstr>  Principais fatores de risco para Diabetes mellitus gestacional</vt:lpstr>
      <vt:lpstr>  Principais fatores de risco para Diabetes mellitus gestacional</vt:lpstr>
      <vt:lpstr>  Principais fatores de risco para Diabetes mellitus gestacional</vt:lpstr>
      <vt:lpstr>   Principais antecedentes de risco para Diabetes mellitus gestacional </vt:lpstr>
      <vt:lpstr>  </vt:lpstr>
      <vt:lpstr>  Rastreamento do diabetes mellitus gestacional</vt:lpstr>
      <vt:lpstr>PowerPoint Presentation</vt:lpstr>
      <vt:lpstr>      </vt:lpstr>
      <vt:lpstr>Sintomas do diabetes</vt:lpstr>
      <vt:lpstr>PowerPoint Presentation</vt:lpstr>
      <vt:lpstr>PowerPoint Presentation</vt:lpstr>
      <vt:lpstr>Diabetes gestacional: um algoritmode tratamento multidisciplinar Arq Bras Endocrinol Metab. 2011;55/7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Diabetes na gestação - tratamento</vt:lpstr>
      <vt:lpstr>Ganho de peso na gravidez e IMC</vt:lpstr>
      <vt:lpstr>Diabetes na gestação – tratamento caso o controle pela nutrição não seja possível</vt:lpstr>
      <vt:lpstr>Diretrizes para orientação nutricional na gravidez</vt:lpstr>
      <vt:lpstr>Diretrizes para orientação nutricional na gravidez</vt:lpstr>
      <vt:lpstr>Diretrizes para orientação nutricional na gravidez</vt:lpstr>
      <vt:lpstr>Atividade física</vt:lpstr>
      <vt:lpstr>Diretrizes para orientação nutricional na gravidez</vt:lpstr>
      <vt:lpstr>Controle glicêmico – diabetes gestacional</vt:lpstr>
      <vt:lpstr>Controle glicêmico – diabetes gestacional</vt:lpstr>
      <vt:lpstr>Diabetes gestacional - parto</vt:lpstr>
      <vt:lpstr>Pós-parto</vt:lpstr>
      <vt:lpstr>Diabetes gestacional - seguimento</vt:lpstr>
      <vt:lpstr>Diabetes gestacional</vt:lpstr>
      <vt:lpstr>Bibliografia</vt:lpstr>
    </vt:vector>
  </TitlesOfParts>
  <Company>DELLNBX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na gravidez</dc:title>
  <dc:creator>FLORA</dc:creator>
  <cp:lastModifiedBy>Simone  Diniz</cp:lastModifiedBy>
  <cp:revision>66</cp:revision>
  <dcterms:created xsi:type="dcterms:W3CDTF">2012-08-29T22:44:43Z</dcterms:created>
  <dcterms:modified xsi:type="dcterms:W3CDTF">2015-08-25T19:08:21Z</dcterms:modified>
</cp:coreProperties>
</file>