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599" r:id="rId2"/>
    <p:sldId id="261" r:id="rId3"/>
    <p:sldId id="605" r:id="rId4"/>
    <p:sldId id="265" r:id="rId5"/>
    <p:sldId id="607" r:id="rId6"/>
    <p:sldId id="608" r:id="rId7"/>
    <p:sldId id="606" r:id="rId8"/>
    <p:sldId id="609" r:id="rId9"/>
    <p:sldId id="256" r:id="rId10"/>
    <p:sldId id="257" r:id="rId11"/>
    <p:sldId id="266" r:id="rId12"/>
    <p:sldId id="612" r:id="rId13"/>
    <p:sldId id="613" r:id="rId14"/>
    <p:sldId id="610" r:id="rId15"/>
    <p:sldId id="258" r:id="rId16"/>
    <p:sldId id="616" r:id="rId17"/>
    <p:sldId id="614" r:id="rId18"/>
    <p:sldId id="615" r:id="rId19"/>
    <p:sldId id="611" r:id="rId20"/>
    <p:sldId id="259" r:id="rId21"/>
    <p:sldId id="260" r:id="rId22"/>
    <p:sldId id="617" r:id="rId23"/>
    <p:sldId id="618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3" d="100"/>
          <a:sy n="153" d="100"/>
        </p:scale>
        <p:origin x="202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909D1-1587-4528-B809-08E1A3FF6C1E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C69F4-193A-42E1-9CEF-A333642AB9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282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C69F4-193A-42E1-9CEF-A333642AB979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3858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C69F4-193A-42E1-9CEF-A333642AB979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42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C69F4-193A-42E1-9CEF-A333642AB979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770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241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778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151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8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562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112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978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2931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9302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420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18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C0906-4C29-445E-B3A8-0D45D10EC6E3}" type="datetimeFigureOut">
              <a:rPr lang="pt-BR" smtClean="0"/>
              <a:t>16/11/2022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66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../Resultados/Simula&#231;&#227;o/2021/Retificador%20Gen&#233;rico%20Meia%20Onda%20A.asc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../Resultados/Simula&#231;&#227;o/2021/Retificador%20Onda%20Completa%20-%20Dom&#237;nio%20do%20Tempo%20-%20Frequ&#234;ncia%20Vari&#225;vel.asc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../Resultados/Simula&#231;&#227;o/2021/Retificador%20Gen&#233;rico%20Onda%20Completa.asc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0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hyperlink" Target="../Resultados/Simula&#231;&#227;o/2021/Retificador%203%20Onda%20Competa%20-%20Dom&#237;nio%20do%20Tempo%20-%20Frequ&#234;ncia%20Vari&#225;vel.asc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1">
            <a:extLst>
              <a:ext uri="{FF2B5EF4-FFF2-40B4-BE49-F238E27FC236}">
                <a16:creationId xmlns:a16="http://schemas.microsoft.com/office/drawing/2014/main" id="{499DA44C-AB9C-4330-9AD7-0D40AD7AC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1772816"/>
            <a:ext cx="5984402" cy="132343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000" b="1" dirty="0"/>
              <a:t>Laboratório 6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4000" b="1" dirty="0"/>
              <a:t> </a:t>
            </a:r>
            <a:r>
              <a:rPr lang="pt-BR" sz="4000" b="1" dirty="0"/>
              <a:t>Retificadores com </a:t>
            </a:r>
            <a:r>
              <a:rPr lang="pt-BR" sz="4000" b="1" dirty="0" err="1"/>
              <a:t>Amp</a:t>
            </a:r>
            <a:r>
              <a:rPr lang="pt-BR" sz="4000" b="1" dirty="0"/>
              <a:t> </a:t>
            </a:r>
            <a:r>
              <a:rPr lang="pt-BR" sz="4000" b="1" dirty="0" err="1"/>
              <a:t>Op</a:t>
            </a:r>
            <a:endParaRPr lang="pt-BR" altLang="pt-BR" sz="40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065" y="764704"/>
            <a:ext cx="3291151" cy="2775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05997" y="332656"/>
            <a:ext cx="4124095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Retificador de Meia-Onda com Op Amp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98235" y="2852936"/>
            <a:ext cx="432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7" name="Rectangle 6"/>
          <p:cNvSpPr/>
          <p:nvPr/>
        </p:nvSpPr>
        <p:spPr>
          <a:xfrm>
            <a:off x="169677" y="3753636"/>
            <a:ext cx="28803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365" y="3640321"/>
            <a:ext cx="2991955" cy="2522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264513" y="4112537"/>
            <a:ext cx="958427" cy="4915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4" name="TextBox 13"/>
          <p:cNvSpPr txBox="1"/>
          <p:nvPr/>
        </p:nvSpPr>
        <p:spPr>
          <a:xfrm>
            <a:off x="3296089" y="5301208"/>
            <a:ext cx="4222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7" name="TextBox 16"/>
          <p:cNvSpPr txBox="1"/>
          <p:nvPr/>
        </p:nvSpPr>
        <p:spPr>
          <a:xfrm>
            <a:off x="5023911" y="3936148"/>
            <a:ext cx="527134" cy="4646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8" name="Right Arrow 17"/>
          <p:cNvSpPr/>
          <p:nvPr/>
        </p:nvSpPr>
        <p:spPr>
          <a:xfrm>
            <a:off x="2615180" y="4091564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ight Arrow 19"/>
          <p:cNvSpPr/>
          <p:nvPr/>
        </p:nvSpPr>
        <p:spPr>
          <a:xfrm>
            <a:off x="6122862" y="4112727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" name="Straight Connector 2"/>
          <p:cNvCxnSpPr/>
          <p:nvPr/>
        </p:nvCxnSpPr>
        <p:spPr>
          <a:xfrm>
            <a:off x="5251750" y="3919496"/>
            <a:ext cx="0" cy="9822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542779" y="3789040"/>
            <a:ext cx="24937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O circuito é um amplificador Inversor</a:t>
            </a:r>
            <a:r>
              <a:rPr lang="pt-BR" dirty="0"/>
              <a:t>. Então:</a:t>
            </a:r>
          </a:p>
          <a:p>
            <a:endParaRPr lang="pt-BR" dirty="0"/>
          </a:p>
          <a:p>
            <a:r>
              <a:rPr lang="pt-BR" dirty="0"/>
              <a:t>G = (e</a:t>
            </a:r>
            <a:r>
              <a:rPr lang="pt-BR" baseline="-25000" dirty="0"/>
              <a:t>o</a:t>
            </a:r>
            <a:r>
              <a:rPr lang="pt-BR" dirty="0"/>
              <a:t> /e</a:t>
            </a:r>
            <a:r>
              <a:rPr lang="pt-BR" baseline="-25000" dirty="0"/>
              <a:t>i</a:t>
            </a:r>
            <a:r>
              <a:rPr lang="pt-BR" dirty="0"/>
              <a:t>) = - R/R = -1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872708" y="980728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56684" y="1230416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656684" y="1108512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965354" y="958824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749330" y="1208512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49330" y="1086608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30"/>
          <p:cNvCxnSpPr/>
          <p:nvPr/>
        </p:nvCxnSpPr>
        <p:spPr>
          <a:xfrm flipV="1">
            <a:off x="4703490" y="3835996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31"/>
          <p:cNvCxnSpPr/>
          <p:nvPr/>
        </p:nvCxnSpPr>
        <p:spPr>
          <a:xfrm>
            <a:off x="4499992" y="4085684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32"/>
          <p:cNvCxnSpPr/>
          <p:nvPr/>
        </p:nvCxnSpPr>
        <p:spPr>
          <a:xfrm>
            <a:off x="4499992" y="3963780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33"/>
          <p:cNvCxnSpPr/>
          <p:nvPr/>
        </p:nvCxnSpPr>
        <p:spPr>
          <a:xfrm flipV="1">
            <a:off x="3736971" y="3841876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4"/>
          <p:cNvCxnSpPr/>
          <p:nvPr/>
        </p:nvCxnSpPr>
        <p:spPr>
          <a:xfrm>
            <a:off x="3520947" y="4091564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5"/>
          <p:cNvCxnSpPr/>
          <p:nvPr/>
        </p:nvCxnSpPr>
        <p:spPr>
          <a:xfrm>
            <a:off x="3520947" y="3969660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381178" y="2420888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3" name="Right Arrow 19">
            <a:extLst>
              <a:ext uri="{FF2B5EF4-FFF2-40B4-BE49-F238E27FC236}">
                <a16:creationId xmlns:a16="http://schemas.microsoft.com/office/drawing/2014/main" id="{9FA3CB80-9719-401F-AF24-FC68EBE5E43A}"/>
              </a:ext>
            </a:extLst>
          </p:cNvPr>
          <p:cNvSpPr/>
          <p:nvPr/>
        </p:nvSpPr>
        <p:spPr>
          <a:xfrm>
            <a:off x="6134993" y="5655058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TextBox 7"/>
          <p:cNvSpPr txBox="1"/>
          <p:nvPr/>
        </p:nvSpPr>
        <p:spPr>
          <a:xfrm>
            <a:off x="511143" y="3671964"/>
            <a:ext cx="20567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Se </a:t>
            </a:r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r>
              <a:rPr lang="pt-BR" b="1" dirty="0">
                <a:highlight>
                  <a:srgbClr val="FFFF00"/>
                </a:highlight>
              </a:rPr>
              <a:t> &lt; 0</a:t>
            </a:r>
          </a:p>
          <a:p>
            <a:r>
              <a:rPr lang="pt-BR" dirty="0"/>
              <a:t>D</a:t>
            </a:r>
            <a:r>
              <a:rPr lang="pt-BR" baseline="-25000" dirty="0"/>
              <a:t>1</a:t>
            </a:r>
            <a:r>
              <a:rPr lang="pt-BR" dirty="0"/>
              <a:t> está 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polarizado </a:t>
            </a:r>
          </a:p>
          <a:p>
            <a:r>
              <a:rPr lang="pt-BR" altLang="pt-BR" dirty="0" err="1">
                <a:latin typeface="Calibri" panose="020F0502020204030204" pitchFamily="34" charset="0"/>
                <a:ea typeface="Times New Roman" panose="02020603050405020304" pitchFamily="18" charset="0"/>
              </a:rPr>
              <a:t>Reversamente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pt-BR" dirty="0"/>
          </a:p>
          <a:p>
            <a:r>
              <a:rPr lang="pt-BR" dirty="0"/>
              <a:t>D</a:t>
            </a:r>
            <a:r>
              <a:rPr lang="pt-BR" baseline="-25000" dirty="0"/>
              <a:t>2</a:t>
            </a:r>
            <a:r>
              <a:rPr lang="pt-BR" dirty="0"/>
              <a:t> está 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polarizado diretamente.</a:t>
            </a:r>
            <a:endParaRPr lang="pt-BR" dirty="0"/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5DF3C059-94A7-485A-B491-C08915653D62}"/>
              </a:ext>
            </a:extLst>
          </p:cNvPr>
          <p:cNvSpPr txBox="1"/>
          <p:nvPr/>
        </p:nvSpPr>
        <p:spPr>
          <a:xfrm>
            <a:off x="6853732" y="5741640"/>
            <a:ext cx="87661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/>
              <a:t>e</a:t>
            </a:r>
            <a:r>
              <a:rPr lang="pt-BR" b="1" baseline="-25000" dirty="0" err="1"/>
              <a:t>o</a:t>
            </a:r>
            <a:r>
              <a:rPr lang="pt-BR" b="1" dirty="0"/>
              <a:t> = - e</a:t>
            </a:r>
            <a:r>
              <a:rPr lang="pt-BR" b="1" baseline="-25000" dirty="0"/>
              <a:t>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9709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00" y="1414419"/>
            <a:ext cx="3291151" cy="2775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05997" y="332656"/>
            <a:ext cx="4124095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Retificador de Meia-Onda com Op Amp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4870" y="3502651"/>
            <a:ext cx="432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119343" y="1630443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03319" y="1880131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03319" y="1758227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211989" y="1608539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995965" y="1858227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995965" y="1736323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627813" y="3070603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DF3C059-94A7-485A-B491-C08915653D62}"/>
              </a:ext>
            </a:extLst>
          </p:cNvPr>
          <p:cNvSpPr txBox="1"/>
          <p:nvPr/>
        </p:nvSpPr>
        <p:spPr>
          <a:xfrm>
            <a:off x="6506379" y="1628800"/>
            <a:ext cx="87661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/>
              <a:t>e</a:t>
            </a:r>
            <a:r>
              <a:rPr lang="pt-BR" b="1" baseline="-25000" dirty="0" err="1"/>
              <a:t>o</a:t>
            </a:r>
            <a:r>
              <a:rPr lang="pt-BR" b="1" dirty="0"/>
              <a:t> = - e</a:t>
            </a:r>
            <a:r>
              <a:rPr lang="pt-BR" b="1" baseline="-25000" dirty="0"/>
              <a:t>i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942536" y="1108512"/>
            <a:ext cx="3954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u="sng" dirty="0"/>
              <a:t>OBS</a:t>
            </a:r>
            <a:r>
              <a:rPr lang="pt-BR" dirty="0"/>
              <a:t>: a inversão dos diodos  resulta em:</a:t>
            </a:r>
          </a:p>
        </p:txBody>
      </p:sp>
      <p:sp>
        <p:nvSpPr>
          <p:cNvPr id="36" name="Right Arrow 17"/>
          <p:cNvSpPr/>
          <p:nvPr/>
        </p:nvSpPr>
        <p:spPr>
          <a:xfrm>
            <a:off x="6002943" y="1681528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4953397" y="1639559"/>
            <a:ext cx="950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Se </a:t>
            </a:r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r>
              <a:rPr lang="pt-BR" b="1" dirty="0">
                <a:highlight>
                  <a:srgbClr val="FFFF00"/>
                </a:highlight>
              </a:rPr>
              <a:t> &gt; 0</a:t>
            </a:r>
          </a:p>
        </p:txBody>
      </p:sp>
      <p:sp>
        <p:nvSpPr>
          <p:cNvPr id="9" name="Retângulo 8"/>
          <p:cNvSpPr/>
          <p:nvPr/>
        </p:nvSpPr>
        <p:spPr>
          <a:xfrm>
            <a:off x="5007075" y="2181041"/>
            <a:ext cx="950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Se </a:t>
            </a:r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r>
              <a:rPr lang="pt-BR" b="1" dirty="0">
                <a:highlight>
                  <a:srgbClr val="FFFF00"/>
                </a:highlight>
              </a:rPr>
              <a:t> &lt; 0</a:t>
            </a:r>
          </a:p>
        </p:txBody>
      </p:sp>
      <p:sp>
        <p:nvSpPr>
          <p:cNvPr id="38" name="Right Arrow 17"/>
          <p:cNvSpPr/>
          <p:nvPr/>
        </p:nvSpPr>
        <p:spPr>
          <a:xfrm>
            <a:off x="6019789" y="2268047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5DF3C059-94A7-485A-B491-C08915653D62}"/>
              </a:ext>
            </a:extLst>
          </p:cNvPr>
          <p:cNvSpPr txBox="1"/>
          <p:nvPr/>
        </p:nvSpPr>
        <p:spPr>
          <a:xfrm>
            <a:off x="6604918" y="2181041"/>
            <a:ext cx="72447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/>
              <a:t>e</a:t>
            </a:r>
            <a:r>
              <a:rPr lang="pt-BR" b="1" baseline="-25000" dirty="0" err="1"/>
              <a:t>o</a:t>
            </a:r>
            <a:r>
              <a:rPr lang="pt-BR" b="1" dirty="0"/>
              <a:t> = 0</a:t>
            </a:r>
            <a:endParaRPr lang="pt-BR" dirty="0"/>
          </a:p>
        </p:txBody>
      </p:sp>
      <p:cxnSp>
        <p:nvCxnSpPr>
          <p:cNvPr id="40" name="Straight Connector 8"/>
          <p:cNvCxnSpPr/>
          <p:nvPr/>
        </p:nvCxnSpPr>
        <p:spPr>
          <a:xfrm>
            <a:off x="4360132" y="944106"/>
            <a:ext cx="0" cy="5149190"/>
          </a:xfrm>
          <a:prstGeom prst="line">
            <a:avLst/>
          </a:prstGeom>
          <a:ln w="3810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76E38BDA-F652-4A43-94C4-CBBDE5A3DB4B}"/>
              </a:ext>
            </a:extLst>
          </p:cNvPr>
          <p:cNvSpPr txBox="1"/>
          <p:nvPr/>
        </p:nvSpPr>
        <p:spPr>
          <a:xfrm>
            <a:off x="2368531" y="4926170"/>
            <a:ext cx="87661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/>
              <a:t>e</a:t>
            </a:r>
            <a:r>
              <a:rPr lang="pt-BR" b="1" baseline="-25000" dirty="0" err="1"/>
              <a:t>o</a:t>
            </a:r>
            <a:r>
              <a:rPr lang="pt-BR" b="1" dirty="0"/>
              <a:t> = - e</a:t>
            </a:r>
            <a:r>
              <a:rPr lang="pt-BR" b="1" baseline="-25000" dirty="0"/>
              <a:t>i</a:t>
            </a:r>
            <a:endParaRPr lang="pt-BR" dirty="0"/>
          </a:p>
        </p:txBody>
      </p:sp>
      <p:sp>
        <p:nvSpPr>
          <p:cNvPr id="22" name="Right Arrow 17">
            <a:extLst>
              <a:ext uri="{FF2B5EF4-FFF2-40B4-BE49-F238E27FC236}">
                <a16:creationId xmlns:a16="http://schemas.microsoft.com/office/drawing/2014/main" id="{BF6BD398-2135-4901-825E-D54BCE79EEBF}"/>
              </a:ext>
            </a:extLst>
          </p:cNvPr>
          <p:cNvSpPr/>
          <p:nvPr/>
        </p:nvSpPr>
        <p:spPr>
          <a:xfrm>
            <a:off x="1819975" y="4426657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5B767134-C52D-4CCB-8E0D-EA6F66DEC3D8}"/>
              </a:ext>
            </a:extLst>
          </p:cNvPr>
          <p:cNvSpPr/>
          <p:nvPr/>
        </p:nvSpPr>
        <p:spPr>
          <a:xfrm>
            <a:off x="770429" y="4384688"/>
            <a:ext cx="950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Se </a:t>
            </a:r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r>
              <a:rPr lang="pt-BR" b="1" dirty="0">
                <a:highlight>
                  <a:srgbClr val="FFFF00"/>
                </a:highlight>
              </a:rPr>
              <a:t> &gt; 0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0543A0C9-7966-43DB-88BF-25AFFE684311}"/>
              </a:ext>
            </a:extLst>
          </p:cNvPr>
          <p:cNvSpPr/>
          <p:nvPr/>
        </p:nvSpPr>
        <p:spPr>
          <a:xfrm>
            <a:off x="824107" y="4926170"/>
            <a:ext cx="950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Se </a:t>
            </a:r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r>
              <a:rPr lang="pt-BR" b="1" dirty="0">
                <a:highlight>
                  <a:srgbClr val="FFFF00"/>
                </a:highlight>
              </a:rPr>
              <a:t> &lt; 0</a:t>
            </a:r>
          </a:p>
        </p:txBody>
      </p:sp>
      <p:sp>
        <p:nvSpPr>
          <p:cNvPr id="28" name="Right Arrow 17">
            <a:extLst>
              <a:ext uri="{FF2B5EF4-FFF2-40B4-BE49-F238E27FC236}">
                <a16:creationId xmlns:a16="http://schemas.microsoft.com/office/drawing/2014/main" id="{E36A2F95-AF13-4A8F-9375-E324BD2E9C20}"/>
              </a:ext>
            </a:extLst>
          </p:cNvPr>
          <p:cNvSpPr/>
          <p:nvPr/>
        </p:nvSpPr>
        <p:spPr>
          <a:xfrm>
            <a:off x="1836821" y="5013176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77143765-237F-4CE6-BD55-4F47678E5D64}"/>
              </a:ext>
            </a:extLst>
          </p:cNvPr>
          <p:cNvSpPr txBox="1"/>
          <p:nvPr/>
        </p:nvSpPr>
        <p:spPr>
          <a:xfrm>
            <a:off x="2444600" y="4426657"/>
            <a:ext cx="72447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/>
              <a:t>e</a:t>
            </a:r>
            <a:r>
              <a:rPr lang="pt-BR" b="1" baseline="-25000" dirty="0" err="1"/>
              <a:t>o</a:t>
            </a:r>
            <a:r>
              <a:rPr lang="pt-BR" b="1" dirty="0"/>
              <a:t> = 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1523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1">
            <a:extLst>
              <a:ext uri="{FF2B5EF4-FFF2-40B4-BE49-F238E27FC236}">
                <a16:creationId xmlns:a16="http://schemas.microsoft.com/office/drawing/2014/main" id="{499DA44C-AB9C-4330-9AD7-0D40AD7AC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719" y="1556792"/>
            <a:ext cx="3924562" cy="132343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000" b="1" dirty="0"/>
              <a:t>Resultados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000" b="1" dirty="0"/>
              <a:t>Simulação</a:t>
            </a:r>
          </a:p>
        </p:txBody>
      </p:sp>
    </p:spTree>
    <p:extLst>
      <p:ext uri="{BB962C8B-B14F-4D97-AF65-F5344CB8AC3E}">
        <p14:creationId xmlns:p14="http://schemas.microsoft.com/office/powerpoint/2010/main" val="2921087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hlinkClick r:id="rId2" action="ppaction://hlinkfile"/>
            <a:extLst>
              <a:ext uri="{FF2B5EF4-FFF2-40B4-BE49-F238E27FC236}">
                <a16:creationId xmlns:a16="http://schemas.microsoft.com/office/drawing/2014/main" id="{F5F432A6-0452-48EB-9DB2-7D865ACD91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02506"/>
            <a:ext cx="9144000" cy="485298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6088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1">
            <a:extLst>
              <a:ext uri="{FF2B5EF4-FFF2-40B4-BE49-F238E27FC236}">
                <a16:creationId xmlns:a16="http://schemas.microsoft.com/office/drawing/2014/main" id="{499DA44C-AB9C-4330-9AD7-0D40AD7AC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719" y="1556792"/>
            <a:ext cx="3924562" cy="132343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000" b="1" dirty="0"/>
              <a:t>Topologia 1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000" b="1" dirty="0"/>
              <a:t>(Onda Completa)</a:t>
            </a:r>
          </a:p>
        </p:txBody>
      </p:sp>
    </p:spTree>
    <p:extLst>
      <p:ext uri="{BB962C8B-B14F-4D97-AF65-F5344CB8AC3E}">
        <p14:creationId xmlns:p14="http://schemas.microsoft.com/office/powerpoint/2010/main" val="219095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38947" y="196730"/>
            <a:ext cx="2816813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noAutofit/>
          </a:bodyPr>
          <a:lstStyle/>
          <a:p>
            <a:pPr algn="ctr"/>
            <a:r>
              <a:rPr lang="pt-BR" sz="1600" b="1" dirty="0"/>
              <a:t>Retificador de Onda Completa  </a:t>
            </a:r>
          </a:p>
          <a:p>
            <a:pPr algn="ctr"/>
            <a:r>
              <a:rPr lang="pt-BR" sz="1600" b="1" dirty="0"/>
              <a:t>com </a:t>
            </a:r>
            <a:r>
              <a:rPr lang="pt-BR" sz="1600" b="1" dirty="0" err="1"/>
              <a:t>Op</a:t>
            </a:r>
            <a:r>
              <a:rPr lang="pt-BR" sz="1600" b="1" dirty="0"/>
              <a:t> </a:t>
            </a:r>
            <a:r>
              <a:rPr lang="pt-BR" sz="1600" b="1" dirty="0" err="1"/>
              <a:t>Amp</a:t>
            </a:r>
            <a:r>
              <a:rPr lang="pt-BR" sz="1600" b="1" dirty="0"/>
              <a:t> (Topologia 1)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429" y="1124744"/>
            <a:ext cx="4866998" cy="2817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3923928" y="908720"/>
            <a:ext cx="0" cy="3516965"/>
          </a:xfrm>
          <a:prstGeom prst="line">
            <a:avLst/>
          </a:prstGeom>
          <a:ln w="3810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71600" y="3995772"/>
            <a:ext cx="2808312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Retificador de Meia-Onda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42130" y="3748659"/>
            <a:ext cx="2109926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Amplificador </a:t>
            </a:r>
          </a:p>
          <a:p>
            <a:r>
              <a:rPr lang="pt-BR" dirty="0"/>
              <a:t>Somador Inversor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200154" y="2533245"/>
                <a:ext cx="3295774" cy="5339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pt-BR" dirty="0"/>
                  <a:t> = -R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a:rPr lang="pt-BR" i="1">
                                <a:latin typeface="Cambria Math"/>
                              </a:rPr>
                              <m:t>𝑅</m:t>
                            </m:r>
                          </m:den>
                        </m:f>
                        <m:r>
                          <a:rPr lang="pt-BR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pt-BR" b="0" i="1" smtClean="0"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</m:num>
                          <m:den>
                            <m:r>
                              <a:rPr lang="pt-BR" i="1">
                                <a:latin typeface="Cambria Math"/>
                              </a:rPr>
                              <m:t>𝑅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/2</m:t>
                            </m:r>
                          </m:den>
                        </m:f>
                      </m:e>
                    </m:d>
                    <m:r>
                      <a:rPr lang="pt-BR" b="0" i="1" smtClean="0">
                        <a:latin typeface="Cambria Math"/>
                      </a:rPr>
                      <m:t>=−(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+2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)</m:t>
                    </m:r>
                  </m:oMath>
                </a14:m>
                <a:endParaRPr lang="pt-BR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154" y="2533245"/>
                <a:ext cx="3295774" cy="533929"/>
              </a:xfrm>
              <a:prstGeom prst="rect">
                <a:avLst/>
              </a:prstGeom>
              <a:blipFill>
                <a:blip r:embed="rId3"/>
                <a:stretch>
                  <a:fillRect b="-804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al 14"/>
          <p:cNvSpPr/>
          <p:nvPr/>
        </p:nvSpPr>
        <p:spPr>
          <a:xfrm>
            <a:off x="3875346" y="1318787"/>
            <a:ext cx="89093" cy="11597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Oval 22"/>
          <p:cNvSpPr/>
          <p:nvPr/>
        </p:nvSpPr>
        <p:spPr>
          <a:xfrm>
            <a:off x="3887780" y="1837010"/>
            <a:ext cx="89093" cy="11597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TextBox 15"/>
          <p:cNvSpPr txBox="1"/>
          <p:nvPr/>
        </p:nvSpPr>
        <p:spPr>
          <a:xfrm>
            <a:off x="3567452" y="969528"/>
            <a:ext cx="334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e</a:t>
            </a:r>
            <a:r>
              <a:rPr lang="pt-BR" baseline="-25000" dirty="0"/>
              <a:t>i</a:t>
            </a:r>
            <a:endParaRPr lang="pt-BR" dirty="0"/>
          </a:p>
        </p:txBody>
      </p:sp>
      <p:sp>
        <p:nvSpPr>
          <p:cNvPr id="25" name="TextBox 24"/>
          <p:cNvSpPr txBox="1"/>
          <p:nvPr/>
        </p:nvSpPr>
        <p:spPr>
          <a:xfrm>
            <a:off x="3563888" y="1515511"/>
            <a:ext cx="367892" cy="401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e</a:t>
            </a:r>
            <a:r>
              <a:rPr lang="pt-BR" baseline="-25000" dirty="0"/>
              <a:t>x</a:t>
            </a:r>
            <a:endParaRPr lang="pt-BR" dirty="0"/>
          </a:p>
        </p:txBody>
      </p:sp>
      <p:sp>
        <p:nvSpPr>
          <p:cNvPr id="27" name="Rectangle 26"/>
          <p:cNvSpPr/>
          <p:nvPr/>
        </p:nvSpPr>
        <p:spPr>
          <a:xfrm>
            <a:off x="312112" y="4950460"/>
            <a:ext cx="288032" cy="216024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4160" y="4869160"/>
            <a:ext cx="1034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Se </a:t>
            </a:r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r>
              <a:rPr lang="pt-BR" b="1" dirty="0">
                <a:highlight>
                  <a:srgbClr val="FFFF00"/>
                </a:highlight>
              </a:rPr>
              <a:t> &gt; 0 </a:t>
            </a:r>
          </a:p>
        </p:txBody>
      </p:sp>
      <p:sp>
        <p:nvSpPr>
          <p:cNvPr id="29" name="Right Arrow 28"/>
          <p:cNvSpPr/>
          <p:nvPr/>
        </p:nvSpPr>
        <p:spPr>
          <a:xfrm>
            <a:off x="1829053" y="4950460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TextBox 29"/>
          <p:cNvSpPr txBox="1"/>
          <p:nvPr/>
        </p:nvSpPr>
        <p:spPr>
          <a:xfrm>
            <a:off x="2391590" y="4878452"/>
            <a:ext cx="855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</a:t>
            </a:r>
            <a:r>
              <a:rPr lang="pt-BR" baseline="-25000" dirty="0"/>
              <a:t>x</a:t>
            </a:r>
            <a:r>
              <a:rPr lang="pt-BR" dirty="0"/>
              <a:t> = 0 </a:t>
            </a:r>
          </a:p>
        </p:txBody>
      </p:sp>
      <p:sp>
        <p:nvSpPr>
          <p:cNvPr id="31" name="Right Arrow 30"/>
          <p:cNvSpPr/>
          <p:nvPr/>
        </p:nvSpPr>
        <p:spPr>
          <a:xfrm>
            <a:off x="3264440" y="4950460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TextBox 31"/>
          <p:cNvSpPr txBox="1"/>
          <p:nvPr/>
        </p:nvSpPr>
        <p:spPr>
          <a:xfrm>
            <a:off x="3806771" y="4878452"/>
            <a:ext cx="940583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e</a:t>
            </a:r>
            <a:r>
              <a:rPr lang="pt-BR" b="1" baseline="-25000" dirty="0"/>
              <a:t>o</a:t>
            </a:r>
            <a:r>
              <a:rPr lang="pt-BR" b="1" dirty="0"/>
              <a:t> = - e</a:t>
            </a:r>
            <a:r>
              <a:rPr lang="pt-BR" b="1" baseline="-25000" dirty="0"/>
              <a:t>i</a:t>
            </a:r>
            <a:endParaRPr lang="pt-BR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30339" y="5507940"/>
            <a:ext cx="1034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Se </a:t>
            </a:r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r>
              <a:rPr lang="pt-BR" b="1" dirty="0">
                <a:highlight>
                  <a:srgbClr val="FFFF00"/>
                </a:highlight>
              </a:rPr>
              <a:t> &lt; 0 </a:t>
            </a:r>
          </a:p>
        </p:txBody>
      </p:sp>
      <p:sp>
        <p:nvSpPr>
          <p:cNvPr id="34" name="Right Arrow 33"/>
          <p:cNvSpPr/>
          <p:nvPr/>
        </p:nvSpPr>
        <p:spPr>
          <a:xfrm>
            <a:off x="1829053" y="5589240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TextBox 34"/>
          <p:cNvSpPr txBox="1"/>
          <p:nvPr/>
        </p:nvSpPr>
        <p:spPr>
          <a:xfrm>
            <a:off x="2391590" y="5517232"/>
            <a:ext cx="855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</a:t>
            </a:r>
            <a:r>
              <a:rPr lang="pt-BR" baseline="-25000" dirty="0"/>
              <a:t>x</a:t>
            </a:r>
            <a:r>
              <a:rPr lang="pt-BR" dirty="0"/>
              <a:t> = -e</a:t>
            </a:r>
            <a:r>
              <a:rPr lang="pt-BR" baseline="-25000" dirty="0"/>
              <a:t>i</a:t>
            </a:r>
            <a:r>
              <a:rPr lang="pt-BR" dirty="0"/>
              <a:t> </a:t>
            </a:r>
          </a:p>
        </p:txBody>
      </p:sp>
      <p:sp>
        <p:nvSpPr>
          <p:cNvPr id="36" name="Right Arrow 35"/>
          <p:cNvSpPr/>
          <p:nvPr/>
        </p:nvSpPr>
        <p:spPr>
          <a:xfrm>
            <a:off x="3264440" y="5589240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TextBox 36"/>
          <p:cNvSpPr txBox="1"/>
          <p:nvPr/>
        </p:nvSpPr>
        <p:spPr>
          <a:xfrm>
            <a:off x="3806771" y="5517232"/>
            <a:ext cx="940583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o</a:t>
            </a:r>
            <a:r>
              <a:rPr lang="pt-BR" b="1" dirty="0">
                <a:highlight>
                  <a:srgbClr val="FFFF00"/>
                </a:highlight>
              </a:rPr>
              <a:t> =  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endParaRPr lang="pt-BR" b="1" dirty="0">
              <a:highlight>
                <a:srgbClr val="FFFF00"/>
              </a:highlight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2123728" y="1772816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907704" y="2022504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907704" y="1900600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2987824" y="1772816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771800" y="2022504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771800" y="1900600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5063530" y="1268760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847506" y="1518448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847506" y="1396544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4211960" y="1268760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995936" y="1518448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995936" y="1396544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25"/>
          <p:cNvCxnSpPr/>
          <p:nvPr/>
        </p:nvCxnSpPr>
        <p:spPr>
          <a:xfrm flipV="1">
            <a:off x="4199434" y="1844824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37"/>
          <p:cNvCxnSpPr/>
          <p:nvPr/>
        </p:nvCxnSpPr>
        <p:spPr>
          <a:xfrm>
            <a:off x="3983410" y="2094512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38"/>
          <p:cNvCxnSpPr/>
          <p:nvPr/>
        </p:nvCxnSpPr>
        <p:spPr>
          <a:xfrm>
            <a:off x="3983410" y="1972608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1687985" y="3067174"/>
            <a:ext cx="592285" cy="4791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5283380" y="4703028"/>
            <a:ext cx="3465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Obs</a:t>
            </a:r>
            <a:r>
              <a:rPr lang="pt-BR" dirty="0"/>
              <a:t>: a inversão dos diodos resulta: </a:t>
            </a:r>
          </a:p>
        </p:txBody>
      </p:sp>
      <p:sp>
        <p:nvSpPr>
          <p:cNvPr id="49" name="Right Arrow 30"/>
          <p:cNvSpPr/>
          <p:nvPr/>
        </p:nvSpPr>
        <p:spPr>
          <a:xfrm>
            <a:off x="6471211" y="5347422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TextBox 31"/>
          <p:cNvSpPr txBox="1"/>
          <p:nvPr/>
        </p:nvSpPr>
        <p:spPr>
          <a:xfrm>
            <a:off x="6955295" y="5238492"/>
            <a:ext cx="940583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e</a:t>
            </a:r>
            <a:r>
              <a:rPr lang="pt-BR" b="1" baseline="-25000" dirty="0"/>
              <a:t>o</a:t>
            </a:r>
            <a:r>
              <a:rPr lang="pt-BR" b="1" dirty="0"/>
              <a:t> = e</a:t>
            </a:r>
            <a:r>
              <a:rPr lang="pt-BR" b="1" baseline="-25000" dirty="0"/>
              <a:t>i</a:t>
            </a:r>
            <a:endParaRPr lang="pt-BR" b="1" dirty="0"/>
          </a:p>
        </p:txBody>
      </p:sp>
      <p:sp>
        <p:nvSpPr>
          <p:cNvPr id="55" name="TextBox 32"/>
          <p:cNvSpPr txBox="1"/>
          <p:nvPr/>
        </p:nvSpPr>
        <p:spPr>
          <a:xfrm>
            <a:off x="5279693" y="5869124"/>
            <a:ext cx="1145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 Se </a:t>
            </a:r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r>
              <a:rPr lang="pt-BR" b="1" dirty="0">
                <a:highlight>
                  <a:srgbClr val="FFFF00"/>
                </a:highlight>
              </a:rPr>
              <a:t> &lt; 0 </a:t>
            </a:r>
          </a:p>
        </p:txBody>
      </p:sp>
      <p:sp>
        <p:nvSpPr>
          <p:cNvPr id="56" name="Right Arrow 33"/>
          <p:cNvSpPr/>
          <p:nvPr/>
        </p:nvSpPr>
        <p:spPr>
          <a:xfrm>
            <a:off x="6471211" y="5934380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7" name="TextBox 36"/>
          <p:cNvSpPr txBox="1"/>
          <p:nvPr/>
        </p:nvSpPr>
        <p:spPr>
          <a:xfrm>
            <a:off x="6964885" y="5867980"/>
            <a:ext cx="940583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o</a:t>
            </a:r>
            <a:r>
              <a:rPr lang="pt-BR" b="1" dirty="0">
                <a:highlight>
                  <a:srgbClr val="FFFF00"/>
                </a:highlight>
              </a:rPr>
              <a:t> =  - 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endParaRPr lang="pt-BR" b="1" dirty="0">
              <a:highlight>
                <a:srgbClr val="FFFF00"/>
              </a:highlight>
            </a:endParaRPr>
          </a:p>
        </p:txBody>
      </p:sp>
      <p:cxnSp>
        <p:nvCxnSpPr>
          <p:cNvPr id="58" name="Straight Connector 8"/>
          <p:cNvCxnSpPr/>
          <p:nvPr/>
        </p:nvCxnSpPr>
        <p:spPr>
          <a:xfrm>
            <a:off x="5070903" y="4804467"/>
            <a:ext cx="0" cy="1491536"/>
          </a:xfrm>
          <a:prstGeom prst="line">
            <a:avLst/>
          </a:prstGeom>
          <a:ln w="3810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ângulo 4"/>
          <p:cNvSpPr/>
          <p:nvPr/>
        </p:nvSpPr>
        <p:spPr>
          <a:xfrm>
            <a:off x="5381506" y="5266122"/>
            <a:ext cx="1003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Se </a:t>
            </a:r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r>
              <a:rPr lang="pt-BR" b="1" dirty="0">
                <a:highlight>
                  <a:srgbClr val="FFFF00"/>
                </a:highlight>
              </a:rPr>
              <a:t> &gt; 0 </a:t>
            </a:r>
          </a:p>
        </p:txBody>
      </p:sp>
    </p:spTree>
    <p:extLst>
      <p:ext uri="{BB962C8B-B14F-4D97-AF65-F5344CB8AC3E}">
        <p14:creationId xmlns:p14="http://schemas.microsoft.com/office/powerpoint/2010/main" val="3654123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1">
            <a:extLst>
              <a:ext uri="{FF2B5EF4-FFF2-40B4-BE49-F238E27FC236}">
                <a16:creationId xmlns:a16="http://schemas.microsoft.com/office/drawing/2014/main" id="{499DA44C-AB9C-4330-9AD7-0D40AD7AC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719" y="1556792"/>
            <a:ext cx="3924562" cy="132343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000" b="1" dirty="0"/>
              <a:t>Resultados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000" b="1" dirty="0"/>
              <a:t>Simulação</a:t>
            </a:r>
          </a:p>
        </p:txBody>
      </p:sp>
    </p:spTree>
    <p:extLst>
      <p:ext uri="{BB962C8B-B14F-4D97-AF65-F5344CB8AC3E}">
        <p14:creationId xmlns:p14="http://schemas.microsoft.com/office/powerpoint/2010/main" val="3119551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hlinkClick r:id="rId2" action="ppaction://hlinkfile"/>
            <a:extLst>
              <a:ext uri="{FF2B5EF4-FFF2-40B4-BE49-F238E27FC236}">
                <a16:creationId xmlns:a16="http://schemas.microsoft.com/office/drawing/2014/main" id="{6478AA47-7B96-4B57-A4E7-890180E7D8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09650"/>
            <a:ext cx="9144000" cy="48387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94862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hlinkClick r:id="rId2" action="ppaction://hlinkfile"/>
            <a:extLst>
              <a:ext uri="{FF2B5EF4-FFF2-40B4-BE49-F238E27FC236}">
                <a16:creationId xmlns:a16="http://schemas.microsoft.com/office/drawing/2014/main" id="{86EFC161-E647-466B-B408-D6E81AFAF0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90600"/>
            <a:ext cx="9144000" cy="4876800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174104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1">
            <a:extLst>
              <a:ext uri="{FF2B5EF4-FFF2-40B4-BE49-F238E27FC236}">
                <a16:creationId xmlns:a16="http://schemas.microsoft.com/office/drawing/2014/main" id="{499DA44C-AB9C-4330-9AD7-0D40AD7AC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719" y="1556792"/>
            <a:ext cx="3924562" cy="132343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000" b="1" dirty="0"/>
              <a:t>Topologia 2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000" b="1" dirty="0"/>
              <a:t>(Onda Completa)</a:t>
            </a:r>
          </a:p>
        </p:txBody>
      </p:sp>
    </p:spTree>
    <p:extLst>
      <p:ext uri="{BB962C8B-B14F-4D97-AF65-F5344CB8AC3E}">
        <p14:creationId xmlns:p14="http://schemas.microsoft.com/office/powerpoint/2010/main" val="393051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ubtitle 1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6335935" cy="1243775"/>
          </a:xfrm>
        </p:spPr>
        <p:txBody>
          <a:bodyPr>
            <a:noAutofit/>
          </a:bodyPr>
          <a:lstStyle/>
          <a:p>
            <a:pPr algn="l" eaLnBrk="1" hangingPunct="1"/>
            <a:r>
              <a:rPr lang="pt-BR" altLang="pt-BR" sz="1600" b="1" dirty="0">
                <a:solidFill>
                  <a:schemeClr val="tx1"/>
                </a:solidFill>
              </a:rPr>
              <a:t>Referências</a:t>
            </a:r>
          </a:p>
          <a:p>
            <a:pPr algn="l" eaLnBrk="1" hangingPunct="1"/>
            <a:endParaRPr lang="pt-BR" altLang="pt-BR" sz="1600" b="1" dirty="0">
              <a:solidFill>
                <a:schemeClr val="tx1"/>
              </a:solidFill>
            </a:endParaRPr>
          </a:p>
          <a:p>
            <a:pPr algn="l" eaLnBrk="1" hangingPunct="1"/>
            <a:r>
              <a:rPr lang="pt-BR" altLang="pt-BR" sz="1600" b="1" dirty="0">
                <a:solidFill>
                  <a:schemeClr val="tx1"/>
                </a:solidFill>
              </a:rPr>
              <a:t>Notas de Aula da SEL393 – Laboratório de Instrumentação Eletrônica I.</a:t>
            </a:r>
          </a:p>
          <a:p>
            <a:pPr algn="l" eaLnBrk="1" hangingPunct="1"/>
            <a:r>
              <a:rPr lang="pt-BR" altLang="pt-BR" sz="1600" b="1" dirty="0">
                <a:solidFill>
                  <a:schemeClr val="tx1"/>
                </a:solidFill>
              </a:rPr>
              <a:t>Roteiro Experimental do kit educacional ME3100 – Dream </a:t>
            </a:r>
            <a:r>
              <a:rPr lang="pt-BR" altLang="pt-BR" sz="1600" b="1" dirty="0" err="1">
                <a:solidFill>
                  <a:schemeClr val="tx1"/>
                </a:solidFill>
              </a:rPr>
              <a:t>Catcher</a:t>
            </a:r>
            <a:r>
              <a:rPr lang="pt-BR" altLang="pt-BR" sz="1600" b="1" dirty="0">
                <a:solidFill>
                  <a:schemeClr val="tx1"/>
                </a:solidFill>
              </a:rPr>
              <a:t>.</a:t>
            </a:r>
          </a:p>
          <a:p>
            <a:pPr algn="l" eaLnBrk="1" hangingPunct="1"/>
            <a:endParaRPr lang="pt-BR" altLang="pt-BR" sz="1600" b="1" dirty="0">
              <a:solidFill>
                <a:schemeClr val="tx1"/>
              </a:solidFill>
            </a:endParaRPr>
          </a:p>
          <a:p>
            <a:pPr algn="l" eaLnBrk="1" hangingPunct="1"/>
            <a:endParaRPr lang="pt-BR" altLang="pt-B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72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95536" y="3692789"/>
            <a:ext cx="288032" cy="216024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27584" y="359058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Se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b="1" dirty="0" err="1">
                <a:highlight>
                  <a:srgbClr val="FFFF00"/>
                </a:highlight>
              </a:rPr>
              <a:t>v</a:t>
            </a:r>
            <a:r>
              <a:rPr lang="pt-BR" b="1" baseline="-25000" dirty="0" err="1">
                <a:highlight>
                  <a:srgbClr val="FFFF00"/>
                </a:highlight>
              </a:rPr>
              <a:t>in</a:t>
            </a:r>
            <a:r>
              <a:rPr lang="pt-BR" b="1" dirty="0">
                <a:highlight>
                  <a:srgbClr val="FFFF00"/>
                </a:highlight>
              </a:rPr>
              <a:t> &gt; 0</a:t>
            </a:r>
            <a:r>
              <a:rPr lang="pt-BR" b="1" dirty="0"/>
              <a:t>, </a:t>
            </a:r>
            <a:r>
              <a:rPr lang="pt-BR" b="1" dirty="0" err="1">
                <a:solidFill>
                  <a:srgbClr val="C00000"/>
                </a:solidFill>
              </a:rPr>
              <a:t>V</a:t>
            </a:r>
            <a:r>
              <a:rPr lang="pt-BR" b="1" baseline="-25000" dirty="0" err="1">
                <a:solidFill>
                  <a:srgbClr val="C00000"/>
                </a:solidFill>
              </a:rPr>
              <a:t>x</a:t>
            </a:r>
            <a:r>
              <a:rPr lang="pt-BR" b="1" dirty="0">
                <a:solidFill>
                  <a:srgbClr val="C00000"/>
                </a:solidFill>
              </a:rPr>
              <a:t> 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será positiva.             </a:t>
            </a:r>
            <a:endParaRPr lang="pt-BR" b="1" dirty="0"/>
          </a:p>
        </p:txBody>
      </p:sp>
      <p:pic>
        <p:nvPicPr>
          <p:cNvPr id="1026" name="Imagem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32656"/>
            <a:ext cx="5870940" cy="230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6"/>
          <p:cNvSpPr/>
          <p:nvPr/>
        </p:nvSpPr>
        <p:spPr>
          <a:xfrm>
            <a:off x="395536" y="2730245"/>
            <a:ext cx="288032" cy="216024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376850" y="796445"/>
            <a:ext cx="476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</a:t>
            </a:r>
            <a:r>
              <a:rPr lang="pt-BR" baseline="-25000" dirty="0"/>
              <a:t>n2</a:t>
            </a:r>
            <a:endParaRPr lang="pt-BR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2605114" y="125715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</a:t>
            </a:r>
            <a:r>
              <a:rPr lang="pt-BR" baseline="-25000" dirty="0"/>
              <a:t>p1</a:t>
            </a:r>
            <a:endParaRPr lang="pt-BR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2605114" y="90874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</a:t>
            </a:r>
            <a:r>
              <a:rPr lang="pt-BR" baseline="-25000" dirty="0"/>
              <a:t>n1</a:t>
            </a:r>
            <a:endParaRPr lang="pt-BR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5326861" y="139595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</a:t>
            </a:r>
            <a:r>
              <a:rPr lang="pt-BR" baseline="-25000" dirty="0"/>
              <a:t>p2</a:t>
            </a:r>
            <a:endParaRPr lang="pt-BR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cxnSp>
        <p:nvCxnSpPr>
          <p:cNvPr id="47" name="Straight Connector 8"/>
          <p:cNvCxnSpPr/>
          <p:nvPr/>
        </p:nvCxnSpPr>
        <p:spPr>
          <a:xfrm>
            <a:off x="3992947" y="4365104"/>
            <a:ext cx="0" cy="1491536"/>
          </a:xfrm>
          <a:prstGeom prst="line">
            <a:avLst/>
          </a:prstGeom>
          <a:ln w="3810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F4A7127D-8156-4B76-B4D3-689FC16AAF6F}"/>
                  </a:ext>
                </a:extLst>
              </p:cNvPr>
              <p:cNvSpPr txBox="1"/>
              <p:nvPr/>
            </p:nvSpPr>
            <p:spPr>
              <a:xfrm>
                <a:off x="971600" y="2707283"/>
                <a:ext cx="985270" cy="301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pt-BR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F4A7127D-8156-4B76-B4D3-689FC16AAF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707283"/>
                <a:ext cx="985270" cy="301878"/>
              </a:xfrm>
              <a:prstGeom prst="rect">
                <a:avLst/>
              </a:prstGeom>
              <a:blipFill>
                <a:blip r:embed="rId4"/>
                <a:stretch>
                  <a:fillRect l="-6790" r="-4321" b="-22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99E9241C-77F7-4DA7-A3A0-6C466DF7A45A}"/>
                  </a:ext>
                </a:extLst>
              </p:cNvPr>
              <p:cNvSpPr txBox="1"/>
              <p:nvPr/>
            </p:nvSpPr>
            <p:spPr>
              <a:xfrm>
                <a:off x="2607485" y="2702419"/>
                <a:ext cx="1360822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pt-BR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99E9241C-77F7-4DA7-A3A0-6C466DF7A4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7485" y="2702419"/>
                <a:ext cx="1360822" cy="301686"/>
              </a:xfrm>
              <a:prstGeom prst="rect">
                <a:avLst/>
              </a:prstGeom>
              <a:blipFill>
                <a:blip r:embed="rId5"/>
                <a:stretch>
                  <a:fillRect l="-4036" r="-3587" b="-22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>
            <a:extLst>
              <a:ext uri="{FF2B5EF4-FFF2-40B4-BE49-F238E27FC236}">
                <a16:creationId xmlns:a16="http://schemas.microsoft.com/office/drawing/2014/main" id="{9C376846-D972-4A6E-AA32-97D1A7FA0F5D}"/>
              </a:ext>
            </a:extLst>
          </p:cNvPr>
          <p:cNvSpPr txBox="1"/>
          <p:nvPr/>
        </p:nvSpPr>
        <p:spPr>
          <a:xfrm>
            <a:off x="2099549" y="2689769"/>
            <a:ext cx="302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34260C5A-E867-460C-B332-84DA25DFBE10}"/>
                  </a:ext>
                </a:extLst>
              </p:cNvPr>
              <p:cNvSpPr txBox="1"/>
              <p:nvPr/>
            </p:nvSpPr>
            <p:spPr>
              <a:xfrm>
                <a:off x="971600" y="3135616"/>
                <a:ext cx="985270" cy="301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34260C5A-E867-460C-B332-84DA25DFBE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135616"/>
                <a:ext cx="985270" cy="301878"/>
              </a:xfrm>
              <a:prstGeom prst="rect">
                <a:avLst/>
              </a:prstGeom>
              <a:blipFill>
                <a:blip r:embed="rId6"/>
                <a:stretch>
                  <a:fillRect l="-6790" r="-6173" b="-26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5B371D12-D630-45A1-8215-9E9D0A1700ED}"/>
                  </a:ext>
                </a:extLst>
              </p:cNvPr>
              <p:cNvSpPr txBox="1"/>
              <p:nvPr/>
            </p:nvSpPr>
            <p:spPr>
              <a:xfrm>
                <a:off x="2607485" y="3130752"/>
                <a:ext cx="1327158" cy="301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5B371D12-D630-45A1-8215-9E9D0A1700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7485" y="3130752"/>
                <a:ext cx="1327158" cy="301878"/>
              </a:xfrm>
              <a:prstGeom prst="rect">
                <a:avLst/>
              </a:prstGeom>
              <a:blipFill>
                <a:blip r:embed="rId7"/>
                <a:stretch>
                  <a:fillRect l="-5069" r="-5069" b="-2653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aixaDeTexto 35">
            <a:extLst>
              <a:ext uri="{FF2B5EF4-FFF2-40B4-BE49-F238E27FC236}">
                <a16:creationId xmlns:a16="http://schemas.microsoft.com/office/drawing/2014/main" id="{437C6B75-9AAF-4745-8269-8B24175F6A95}"/>
              </a:ext>
            </a:extLst>
          </p:cNvPr>
          <p:cNvSpPr txBox="1"/>
          <p:nvPr/>
        </p:nvSpPr>
        <p:spPr>
          <a:xfrm>
            <a:off x="2116452" y="3078194"/>
            <a:ext cx="302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</a:t>
            </a:r>
          </a:p>
        </p:txBody>
      </p:sp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919D1980-77B0-4BE8-88D4-1F546BE6B5CF}"/>
              </a:ext>
            </a:extLst>
          </p:cNvPr>
          <p:cNvSpPr/>
          <p:nvPr/>
        </p:nvSpPr>
        <p:spPr>
          <a:xfrm>
            <a:off x="3094854" y="3644841"/>
            <a:ext cx="242047" cy="3016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212FE2FF-8084-43D9-BD64-33C67C7BE6D9}"/>
                  </a:ext>
                </a:extLst>
              </p:cNvPr>
              <p:cNvSpPr txBox="1"/>
              <p:nvPr/>
            </p:nvSpPr>
            <p:spPr>
              <a:xfrm>
                <a:off x="924501" y="4472237"/>
                <a:ext cx="7549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212FE2FF-8084-43D9-BD64-33C67C7BE6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501" y="4472237"/>
                <a:ext cx="754950" cy="276999"/>
              </a:xfrm>
              <a:prstGeom prst="rect">
                <a:avLst/>
              </a:prstGeom>
              <a:blipFill>
                <a:blip r:embed="rId8"/>
                <a:stretch>
                  <a:fillRect l="-8065" r="-7258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Seta: para a Direita 42">
            <a:extLst>
              <a:ext uri="{FF2B5EF4-FFF2-40B4-BE49-F238E27FC236}">
                <a16:creationId xmlns:a16="http://schemas.microsoft.com/office/drawing/2014/main" id="{E1D3B676-79C2-4F2C-8964-98B98D83A3E9}"/>
              </a:ext>
            </a:extLst>
          </p:cNvPr>
          <p:cNvSpPr/>
          <p:nvPr/>
        </p:nvSpPr>
        <p:spPr>
          <a:xfrm>
            <a:off x="1997164" y="4499294"/>
            <a:ext cx="242047" cy="3016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73F6055A-7C8F-444C-AC39-034FD46E59FF}"/>
                  </a:ext>
                </a:extLst>
              </p:cNvPr>
              <p:cNvSpPr txBox="1"/>
              <p:nvPr/>
            </p:nvSpPr>
            <p:spPr>
              <a:xfrm>
                <a:off x="2508734" y="4493622"/>
                <a:ext cx="1038746" cy="4261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pt-BR" dirty="0"/>
                  <a:t> = 0</a:t>
                </a:r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73F6055A-7C8F-444C-AC39-034FD46E59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8734" y="4493622"/>
                <a:ext cx="1038746" cy="426142"/>
              </a:xfrm>
              <a:prstGeom prst="rect">
                <a:avLst/>
              </a:prstGeom>
              <a:blipFill>
                <a:blip r:embed="rId9"/>
                <a:stretch>
                  <a:fillRect l="-5882" t="-4286" r="-12941" b="-128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ixaDeTexto 44">
                <a:extLst>
                  <a:ext uri="{FF2B5EF4-FFF2-40B4-BE49-F238E27FC236}">
                    <a16:creationId xmlns:a16="http://schemas.microsoft.com/office/drawing/2014/main" id="{81A1875A-EBE6-4127-953D-973616C4B641}"/>
                  </a:ext>
                </a:extLst>
              </p:cNvPr>
              <p:cNvSpPr txBox="1"/>
              <p:nvPr/>
            </p:nvSpPr>
            <p:spPr>
              <a:xfrm>
                <a:off x="154450" y="5266744"/>
                <a:ext cx="1540102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pt-BR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</m:oMath>
                </a14:m>
                <a:r>
                  <a:rPr lang="pt-BR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pt-BR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dirty="0"/>
                  <a:t> </a:t>
                </a:r>
              </a:p>
            </p:txBody>
          </p:sp>
        </mc:Choice>
        <mc:Fallback xmlns="">
          <p:sp>
            <p:nvSpPr>
              <p:cNvPr id="45" name="CaixaDeTexto 44">
                <a:extLst>
                  <a:ext uri="{FF2B5EF4-FFF2-40B4-BE49-F238E27FC236}">
                    <a16:creationId xmlns:a16="http://schemas.microsoft.com/office/drawing/2014/main" id="{81A1875A-EBE6-4127-953D-973616C4B6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450" y="5266744"/>
                <a:ext cx="1540102" cy="301686"/>
              </a:xfrm>
              <a:prstGeom prst="rect">
                <a:avLst/>
              </a:prstGeom>
              <a:blipFill>
                <a:blip r:embed="rId10"/>
                <a:stretch>
                  <a:fillRect l="-5138" t="-24490" b="-4081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F81275BA-2762-4380-ACF6-04CB53B9777D}"/>
                  </a:ext>
                </a:extLst>
              </p:cNvPr>
              <p:cNvSpPr txBox="1"/>
              <p:nvPr/>
            </p:nvSpPr>
            <p:spPr>
              <a:xfrm>
                <a:off x="2162786" y="5308488"/>
                <a:ext cx="16074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F81275BA-2762-4380-ACF6-04CB53B977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786" y="5308488"/>
                <a:ext cx="1607428" cy="276999"/>
              </a:xfrm>
              <a:prstGeom prst="rect">
                <a:avLst/>
              </a:prstGeom>
              <a:blipFill>
                <a:blip r:embed="rId11"/>
                <a:stretch>
                  <a:fillRect l="-3802" r="-1901" b="-177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9074F6E5-43D5-4C77-9713-255EE3D8862F}"/>
                  </a:ext>
                </a:extLst>
              </p:cNvPr>
              <p:cNvSpPr txBox="1"/>
              <p:nvPr/>
            </p:nvSpPr>
            <p:spPr>
              <a:xfrm>
                <a:off x="4280979" y="4520962"/>
                <a:ext cx="7549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9074F6E5-43D5-4C77-9713-255EE3D886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0979" y="4520962"/>
                <a:ext cx="754950" cy="276999"/>
              </a:xfrm>
              <a:prstGeom prst="rect">
                <a:avLst/>
              </a:prstGeom>
              <a:blipFill>
                <a:blip r:embed="rId12"/>
                <a:stretch>
                  <a:fillRect l="-7258" r="-8065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Seta: para a Direita 56">
            <a:extLst>
              <a:ext uri="{FF2B5EF4-FFF2-40B4-BE49-F238E27FC236}">
                <a16:creationId xmlns:a16="http://schemas.microsoft.com/office/drawing/2014/main" id="{56A3978A-11ED-46A1-8387-B16E367566CE}"/>
              </a:ext>
            </a:extLst>
          </p:cNvPr>
          <p:cNvSpPr/>
          <p:nvPr/>
        </p:nvSpPr>
        <p:spPr>
          <a:xfrm>
            <a:off x="5170606" y="4508618"/>
            <a:ext cx="242047" cy="3016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EEE3FC9B-B81E-4E3C-8622-2B772E5E7663}"/>
                  </a:ext>
                </a:extLst>
              </p:cNvPr>
              <p:cNvSpPr txBox="1"/>
              <p:nvPr/>
            </p:nvSpPr>
            <p:spPr>
              <a:xfrm>
                <a:off x="5592987" y="4486825"/>
                <a:ext cx="945772" cy="4372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r>
                  <a:rPr lang="pt-BR" dirty="0"/>
                  <a:t> = 0</a:t>
                </a:r>
              </a:p>
            </p:txBody>
          </p:sp>
        </mc:Choice>
        <mc:Fallback xmlns=""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EEE3FC9B-B81E-4E3C-8622-2B772E5E76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2987" y="4486825"/>
                <a:ext cx="945772" cy="437236"/>
              </a:xfrm>
              <a:prstGeom prst="rect">
                <a:avLst/>
              </a:prstGeom>
              <a:blipFill>
                <a:blip r:embed="rId13"/>
                <a:stretch>
                  <a:fillRect l="-5769" t="-4167" r="-14103" b="-97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Seta: para a Direita 59">
            <a:extLst>
              <a:ext uri="{FF2B5EF4-FFF2-40B4-BE49-F238E27FC236}">
                <a16:creationId xmlns:a16="http://schemas.microsoft.com/office/drawing/2014/main" id="{37DBD338-E247-4707-A6EC-CD4F8312BDE1}"/>
              </a:ext>
            </a:extLst>
          </p:cNvPr>
          <p:cNvSpPr/>
          <p:nvPr/>
        </p:nvSpPr>
        <p:spPr>
          <a:xfrm>
            <a:off x="6775735" y="4496275"/>
            <a:ext cx="242047" cy="3016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aixaDeTexto 61">
                <a:extLst>
                  <a:ext uri="{FF2B5EF4-FFF2-40B4-BE49-F238E27FC236}">
                    <a16:creationId xmlns:a16="http://schemas.microsoft.com/office/drawing/2014/main" id="{78106DAE-2408-4BD9-B941-C071DE86DA07}"/>
                  </a:ext>
                </a:extLst>
              </p:cNvPr>
              <p:cNvSpPr txBox="1"/>
              <p:nvPr/>
            </p:nvSpPr>
            <p:spPr>
              <a:xfrm>
                <a:off x="7227736" y="4466194"/>
                <a:ext cx="941540" cy="4274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𝑖𝑛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r>
                  <a:rPr lang="pt-BR" dirty="0"/>
                  <a:t> = 0</a:t>
                </a:r>
              </a:p>
            </p:txBody>
          </p:sp>
        </mc:Choice>
        <mc:Fallback xmlns="">
          <p:sp>
            <p:nvSpPr>
              <p:cNvPr id="62" name="CaixaDeTexto 61">
                <a:extLst>
                  <a:ext uri="{FF2B5EF4-FFF2-40B4-BE49-F238E27FC236}">
                    <a16:creationId xmlns:a16="http://schemas.microsoft.com/office/drawing/2014/main" id="{78106DAE-2408-4BD9-B941-C071DE86DA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7736" y="4466194"/>
                <a:ext cx="941540" cy="427425"/>
              </a:xfrm>
              <a:prstGeom prst="rect">
                <a:avLst/>
              </a:prstGeom>
              <a:blipFill>
                <a:blip r:embed="rId14"/>
                <a:stretch>
                  <a:fillRect l="-6494" t="-4286" r="-14286" b="-1142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Seta: para a Direita 62">
            <a:extLst>
              <a:ext uri="{FF2B5EF4-FFF2-40B4-BE49-F238E27FC236}">
                <a16:creationId xmlns:a16="http://schemas.microsoft.com/office/drawing/2014/main" id="{9946D842-26B2-47E8-8709-9269E6CF90CF}"/>
              </a:ext>
            </a:extLst>
          </p:cNvPr>
          <p:cNvSpPr/>
          <p:nvPr/>
        </p:nvSpPr>
        <p:spPr>
          <a:xfrm>
            <a:off x="5869460" y="5235713"/>
            <a:ext cx="242047" cy="3016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E0576026-276B-4E07-9864-4D0B42CA3A56}"/>
                  </a:ext>
                </a:extLst>
              </p:cNvPr>
              <p:cNvSpPr txBox="1"/>
              <p:nvPr/>
            </p:nvSpPr>
            <p:spPr>
              <a:xfrm>
                <a:off x="6249737" y="5206628"/>
                <a:ext cx="977999" cy="33516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  <m:sub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𝐨</m:t>
                          </m:r>
                        </m:sub>
                      </m:sSub>
                      <m:r>
                        <a:rPr lang="pt-BR" b="1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0"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  <m:sub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𝐢𝐧</m:t>
                          </m:r>
                        </m:sub>
                      </m:sSub>
                    </m:oMath>
                  </m:oMathPara>
                </a14:m>
                <a:endParaRPr lang="pt-BR" b="1" dirty="0"/>
              </a:p>
            </p:txBody>
          </p:sp>
        </mc:Choice>
        <mc:Fallback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E0576026-276B-4E07-9864-4D0B42CA3A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9737" y="5206628"/>
                <a:ext cx="977999" cy="33516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Seta: para a Direita 64">
            <a:extLst>
              <a:ext uri="{FF2B5EF4-FFF2-40B4-BE49-F238E27FC236}">
                <a16:creationId xmlns:a16="http://schemas.microsoft.com/office/drawing/2014/main" id="{79CE4B1B-1DDC-4BD3-A85F-FD473A26C86C}"/>
              </a:ext>
            </a:extLst>
          </p:cNvPr>
          <p:cNvSpPr/>
          <p:nvPr/>
        </p:nvSpPr>
        <p:spPr>
          <a:xfrm>
            <a:off x="1790470" y="5262743"/>
            <a:ext cx="242047" cy="3016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9BB40189-F9F0-41E9-8AC8-E85D53823218}"/>
              </a:ext>
            </a:extLst>
          </p:cNvPr>
          <p:cNvSpPr txBox="1"/>
          <p:nvPr/>
        </p:nvSpPr>
        <p:spPr>
          <a:xfrm>
            <a:off x="4355504" y="3472183"/>
            <a:ext cx="32791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pt-BR" altLang="pt-BR" baseline="-25000" dirty="0">
                <a:latin typeface="Calibri" panose="020F0502020204030204" pitchFamily="34" charset="0"/>
                <a:ea typeface="Times New Roman" panose="02020603050405020304" pitchFamily="18" charset="0"/>
              </a:rPr>
              <a:t>1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 está polarizado reversamente</a:t>
            </a:r>
          </a:p>
          <a:p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pt-BR" altLang="pt-BR" baseline="-25000" dirty="0"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 está polarizado diretamente</a:t>
            </a:r>
            <a:endParaRPr lang="pt-BR" b="1" dirty="0"/>
          </a:p>
        </p:txBody>
      </p:sp>
      <p:sp>
        <p:nvSpPr>
          <p:cNvPr id="42" name="Chave Esquerda 41">
            <a:extLst>
              <a:ext uri="{FF2B5EF4-FFF2-40B4-BE49-F238E27FC236}">
                <a16:creationId xmlns:a16="http://schemas.microsoft.com/office/drawing/2014/main" id="{9A1B6800-4BA1-4DFD-8EB1-EBB8AB94A660}"/>
              </a:ext>
            </a:extLst>
          </p:cNvPr>
          <p:cNvSpPr/>
          <p:nvPr/>
        </p:nvSpPr>
        <p:spPr>
          <a:xfrm>
            <a:off x="4093778" y="3431617"/>
            <a:ext cx="205309" cy="790786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451A721-BF97-8508-8BF5-9BE8425645A8}"/>
              </a:ext>
            </a:extLst>
          </p:cNvPr>
          <p:cNvSpPr txBox="1"/>
          <p:nvPr/>
        </p:nvSpPr>
        <p:spPr>
          <a:xfrm>
            <a:off x="3658604" y="1352394"/>
            <a:ext cx="375248" cy="4128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0557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467544" y="3774728"/>
            <a:ext cx="288032" cy="216024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4686391" y="5726148"/>
            <a:ext cx="105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Se R</a:t>
            </a:r>
            <a:r>
              <a:rPr lang="pt-BR" baseline="-25000" dirty="0"/>
              <a:t>3</a:t>
            </a:r>
            <a:r>
              <a:rPr lang="pt-BR" dirty="0"/>
              <a:t>=R</a:t>
            </a:r>
            <a:r>
              <a:rPr lang="pt-BR" baseline="-25000" dirty="0"/>
              <a:t>2</a:t>
            </a:r>
            <a:endParaRPr lang="pt-BR" dirty="0"/>
          </a:p>
        </p:txBody>
      </p:sp>
      <p:pic>
        <p:nvPicPr>
          <p:cNvPr id="36" name="Imagem 3">
            <a:extLst>
              <a:ext uri="{FF2B5EF4-FFF2-40B4-BE49-F238E27FC236}">
                <a16:creationId xmlns:a16="http://schemas.microsoft.com/office/drawing/2014/main" id="{E45D2E6A-80AF-4C7F-A6A6-53839866F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758" y="332656"/>
            <a:ext cx="5870940" cy="230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CaixaDeTexto 36">
            <a:extLst>
              <a:ext uri="{FF2B5EF4-FFF2-40B4-BE49-F238E27FC236}">
                <a16:creationId xmlns:a16="http://schemas.microsoft.com/office/drawing/2014/main" id="{C2146449-1775-4691-9A9D-FA27B5323B16}"/>
              </a:ext>
            </a:extLst>
          </p:cNvPr>
          <p:cNvSpPr txBox="1"/>
          <p:nvPr/>
        </p:nvSpPr>
        <p:spPr>
          <a:xfrm>
            <a:off x="5138920" y="798600"/>
            <a:ext cx="476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</a:t>
            </a:r>
            <a:r>
              <a:rPr lang="pt-BR" baseline="-25000" dirty="0"/>
              <a:t>n2</a:t>
            </a:r>
            <a:endParaRPr lang="pt-BR" dirty="0"/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A817672B-FE69-4F6B-91DD-CF956A1BEFAE}"/>
              </a:ext>
            </a:extLst>
          </p:cNvPr>
          <p:cNvSpPr txBox="1"/>
          <p:nvPr/>
        </p:nvSpPr>
        <p:spPr>
          <a:xfrm>
            <a:off x="2339752" y="11989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</a:t>
            </a:r>
            <a:r>
              <a:rPr lang="pt-BR" baseline="-25000" dirty="0"/>
              <a:t>p1</a:t>
            </a:r>
            <a:endParaRPr lang="pt-BR" dirty="0"/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39AC7A22-658F-4AAF-9917-0D037BBDB3EA}"/>
              </a:ext>
            </a:extLst>
          </p:cNvPr>
          <p:cNvSpPr txBox="1"/>
          <p:nvPr/>
        </p:nvSpPr>
        <p:spPr>
          <a:xfrm>
            <a:off x="2367184" y="9109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</a:t>
            </a:r>
            <a:r>
              <a:rPr lang="pt-BR" baseline="-25000" dirty="0"/>
              <a:t>n1</a:t>
            </a:r>
            <a:endParaRPr lang="pt-BR" dirty="0"/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45CA8DCF-A089-45CB-8700-3921114BD551}"/>
              </a:ext>
            </a:extLst>
          </p:cNvPr>
          <p:cNvSpPr txBox="1"/>
          <p:nvPr/>
        </p:nvSpPr>
        <p:spPr>
          <a:xfrm>
            <a:off x="5088931" y="139811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</a:t>
            </a:r>
            <a:r>
              <a:rPr lang="pt-BR" baseline="-25000" dirty="0"/>
              <a:t>p2</a:t>
            </a:r>
            <a:endParaRPr lang="pt-BR" dirty="0"/>
          </a:p>
        </p:txBody>
      </p:sp>
      <p:sp>
        <p:nvSpPr>
          <p:cNvPr id="38" name="Rectangle 26">
            <a:extLst>
              <a:ext uri="{FF2B5EF4-FFF2-40B4-BE49-F238E27FC236}">
                <a16:creationId xmlns:a16="http://schemas.microsoft.com/office/drawing/2014/main" id="{9A053F64-1EFD-4029-A8D9-1B4B9EDF13D6}"/>
              </a:ext>
            </a:extLst>
          </p:cNvPr>
          <p:cNvSpPr/>
          <p:nvPr/>
        </p:nvSpPr>
        <p:spPr>
          <a:xfrm>
            <a:off x="477512" y="2678391"/>
            <a:ext cx="288032" cy="216024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75BCA616-CFF6-4978-B0AF-6DCC219EA1AA}"/>
                  </a:ext>
                </a:extLst>
              </p:cNvPr>
              <p:cNvSpPr txBox="1"/>
              <p:nvPr/>
            </p:nvSpPr>
            <p:spPr>
              <a:xfrm>
                <a:off x="1043608" y="2655429"/>
                <a:ext cx="985270" cy="301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pt-BR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75BCA616-CFF6-4978-B0AF-6DCC219EA1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655429"/>
                <a:ext cx="985270" cy="301878"/>
              </a:xfrm>
              <a:prstGeom prst="rect">
                <a:avLst/>
              </a:prstGeom>
              <a:blipFill>
                <a:blip r:embed="rId3"/>
                <a:stretch>
                  <a:fillRect l="-6790" r="-4321" b="-224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EBB86199-DB12-465D-A4F6-E3209F601C13}"/>
                  </a:ext>
                </a:extLst>
              </p:cNvPr>
              <p:cNvSpPr txBox="1"/>
              <p:nvPr/>
            </p:nvSpPr>
            <p:spPr>
              <a:xfrm>
                <a:off x="2679493" y="2650565"/>
                <a:ext cx="1360822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pt-BR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EBB86199-DB12-465D-A4F6-E3209F601C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493" y="2650565"/>
                <a:ext cx="1360822" cy="301686"/>
              </a:xfrm>
              <a:prstGeom prst="rect">
                <a:avLst/>
              </a:prstGeom>
              <a:blipFill>
                <a:blip r:embed="rId4"/>
                <a:stretch>
                  <a:fillRect l="-4036" r="-3587" b="-224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CaixaDeTexto 52">
            <a:extLst>
              <a:ext uri="{FF2B5EF4-FFF2-40B4-BE49-F238E27FC236}">
                <a16:creationId xmlns:a16="http://schemas.microsoft.com/office/drawing/2014/main" id="{94524353-A547-4107-AC0E-DA771F1FE7C9}"/>
              </a:ext>
            </a:extLst>
          </p:cNvPr>
          <p:cNvSpPr txBox="1"/>
          <p:nvPr/>
        </p:nvSpPr>
        <p:spPr>
          <a:xfrm>
            <a:off x="2171557" y="2637915"/>
            <a:ext cx="302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aixaDeTexto 53">
                <a:extLst>
                  <a:ext uri="{FF2B5EF4-FFF2-40B4-BE49-F238E27FC236}">
                    <a16:creationId xmlns:a16="http://schemas.microsoft.com/office/drawing/2014/main" id="{FAEC5B6A-2935-45F6-A15F-39C5475067D3}"/>
                  </a:ext>
                </a:extLst>
              </p:cNvPr>
              <p:cNvSpPr txBox="1"/>
              <p:nvPr/>
            </p:nvSpPr>
            <p:spPr>
              <a:xfrm>
                <a:off x="1043608" y="3083762"/>
                <a:ext cx="985270" cy="301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4" name="CaixaDeTexto 53">
                <a:extLst>
                  <a:ext uri="{FF2B5EF4-FFF2-40B4-BE49-F238E27FC236}">
                    <a16:creationId xmlns:a16="http://schemas.microsoft.com/office/drawing/2014/main" id="{FAEC5B6A-2935-45F6-A15F-39C5475067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083762"/>
                <a:ext cx="985270" cy="301878"/>
              </a:xfrm>
              <a:prstGeom prst="rect">
                <a:avLst/>
              </a:prstGeom>
              <a:blipFill>
                <a:blip r:embed="rId5"/>
                <a:stretch>
                  <a:fillRect l="-6790" r="-6173" b="-2653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CaixaDeTexto 54">
                <a:extLst>
                  <a:ext uri="{FF2B5EF4-FFF2-40B4-BE49-F238E27FC236}">
                    <a16:creationId xmlns:a16="http://schemas.microsoft.com/office/drawing/2014/main" id="{46C76D12-3BE7-4AD5-8628-13C5A5123B33}"/>
                  </a:ext>
                </a:extLst>
              </p:cNvPr>
              <p:cNvSpPr txBox="1"/>
              <p:nvPr/>
            </p:nvSpPr>
            <p:spPr>
              <a:xfrm>
                <a:off x="2679493" y="3078898"/>
                <a:ext cx="1327158" cy="301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5" name="CaixaDeTexto 54">
                <a:extLst>
                  <a:ext uri="{FF2B5EF4-FFF2-40B4-BE49-F238E27FC236}">
                    <a16:creationId xmlns:a16="http://schemas.microsoft.com/office/drawing/2014/main" id="{46C76D12-3BE7-4AD5-8628-13C5A5123B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493" y="3078898"/>
                <a:ext cx="1327158" cy="301878"/>
              </a:xfrm>
              <a:prstGeom prst="rect">
                <a:avLst/>
              </a:prstGeom>
              <a:blipFill>
                <a:blip r:embed="rId6"/>
                <a:stretch>
                  <a:fillRect l="-5069" r="-5069" b="-26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aixaDeTexto 55">
            <a:extLst>
              <a:ext uri="{FF2B5EF4-FFF2-40B4-BE49-F238E27FC236}">
                <a16:creationId xmlns:a16="http://schemas.microsoft.com/office/drawing/2014/main" id="{837A0BBB-8FEF-4045-AF26-B17D196BAE90}"/>
              </a:ext>
            </a:extLst>
          </p:cNvPr>
          <p:cNvSpPr txBox="1"/>
          <p:nvPr/>
        </p:nvSpPr>
        <p:spPr>
          <a:xfrm>
            <a:off x="2188460" y="3026340"/>
            <a:ext cx="302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</a:t>
            </a:r>
          </a:p>
        </p:txBody>
      </p:sp>
      <p:sp>
        <p:nvSpPr>
          <p:cNvPr id="57" name="TextBox 27">
            <a:extLst>
              <a:ext uri="{FF2B5EF4-FFF2-40B4-BE49-F238E27FC236}">
                <a16:creationId xmlns:a16="http://schemas.microsoft.com/office/drawing/2014/main" id="{EE072CE2-5BAE-4E2F-A7C9-D4D95F8E97CB}"/>
              </a:ext>
            </a:extLst>
          </p:cNvPr>
          <p:cNvSpPr txBox="1"/>
          <p:nvPr/>
        </p:nvSpPr>
        <p:spPr>
          <a:xfrm>
            <a:off x="953747" y="3698236"/>
            <a:ext cx="270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Se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b="1" dirty="0" err="1">
                <a:highlight>
                  <a:srgbClr val="FFFF00"/>
                </a:highlight>
              </a:rPr>
              <a:t>v</a:t>
            </a:r>
            <a:r>
              <a:rPr lang="pt-BR" b="1" baseline="-25000" dirty="0" err="1">
                <a:highlight>
                  <a:srgbClr val="FFFF00"/>
                </a:highlight>
              </a:rPr>
              <a:t>in</a:t>
            </a:r>
            <a:r>
              <a:rPr lang="pt-BR" b="1" dirty="0">
                <a:highlight>
                  <a:srgbClr val="FFFF00"/>
                </a:highlight>
              </a:rPr>
              <a:t> &lt; 0</a:t>
            </a:r>
            <a:r>
              <a:rPr lang="pt-BR" b="1" dirty="0"/>
              <a:t>, </a:t>
            </a:r>
            <a:r>
              <a:rPr lang="pt-BR" dirty="0" err="1"/>
              <a:t>V</a:t>
            </a:r>
            <a:r>
              <a:rPr lang="pt-BR" baseline="-25000" dirty="0" err="1"/>
              <a:t>x</a:t>
            </a:r>
            <a:r>
              <a:rPr lang="pt-BR" dirty="0"/>
              <a:t> 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será negativa.            </a:t>
            </a:r>
            <a:endParaRPr lang="pt-BR" b="1" dirty="0"/>
          </a:p>
        </p:txBody>
      </p:sp>
      <p:sp>
        <p:nvSpPr>
          <p:cNvPr id="58" name="Seta: para a Direita 57">
            <a:extLst>
              <a:ext uri="{FF2B5EF4-FFF2-40B4-BE49-F238E27FC236}">
                <a16:creationId xmlns:a16="http://schemas.microsoft.com/office/drawing/2014/main" id="{D185202B-4BA9-4921-9729-62B66A6A1F32}"/>
              </a:ext>
            </a:extLst>
          </p:cNvPr>
          <p:cNvSpPr/>
          <p:nvPr/>
        </p:nvSpPr>
        <p:spPr>
          <a:xfrm>
            <a:off x="3779912" y="3731897"/>
            <a:ext cx="242047" cy="3016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CaixaDeTexto 60">
                <a:extLst>
                  <a:ext uri="{FF2B5EF4-FFF2-40B4-BE49-F238E27FC236}">
                    <a16:creationId xmlns:a16="http://schemas.microsoft.com/office/drawing/2014/main" id="{60621139-5D5C-4E08-B6FC-961AD7D605A8}"/>
                  </a:ext>
                </a:extLst>
              </p:cNvPr>
              <p:cNvSpPr txBox="1"/>
              <p:nvPr/>
            </p:nvSpPr>
            <p:spPr>
              <a:xfrm>
                <a:off x="2419339" y="4797606"/>
                <a:ext cx="1529265" cy="4372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pt-B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  <m:r>
                          <a:rPr lang="pt-BR" i="1">
                            <a:latin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61" name="CaixaDeTexto 60">
                <a:extLst>
                  <a:ext uri="{FF2B5EF4-FFF2-40B4-BE49-F238E27FC236}">
                    <a16:creationId xmlns:a16="http://schemas.microsoft.com/office/drawing/2014/main" id="{60621139-5D5C-4E08-B6FC-961AD7D605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9339" y="4797606"/>
                <a:ext cx="1529265" cy="437236"/>
              </a:xfrm>
              <a:prstGeom prst="rect">
                <a:avLst/>
              </a:prstGeom>
              <a:blipFill>
                <a:blip r:embed="rId7"/>
                <a:stretch>
                  <a:fillRect l="-3984" t="-4167" r="-1594" b="-97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aixaDeTexto 61">
                <a:extLst>
                  <a:ext uri="{FF2B5EF4-FFF2-40B4-BE49-F238E27FC236}">
                    <a16:creationId xmlns:a16="http://schemas.microsoft.com/office/drawing/2014/main" id="{69E19C80-B46D-42A3-9F0C-ED23A5DC9409}"/>
                  </a:ext>
                </a:extLst>
              </p:cNvPr>
              <p:cNvSpPr txBox="1"/>
              <p:nvPr/>
            </p:nvSpPr>
            <p:spPr>
              <a:xfrm>
                <a:off x="1023512" y="4796615"/>
                <a:ext cx="7549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2" name="CaixaDeTexto 61">
                <a:extLst>
                  <a:ext uri="{FF2B5EF4-FFF2-40B4-BE49-F238E27FC236}">
                    <a16:creationId xmlns:a16="http://schemas.microsoft.com/office/drawing/2014/main" id="{69E19C80-B46D-42A3-9F0C-ED23A5DC94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512" y="4796615"/>
                <a:ext cx="754950" cy="276999"/>
              </a:xfrm>
              <a:prstGeom prst="rect">
                <a:avLst/>
              </a:prstGeom>
              <a:blipFill>
                <a:blip r:embed="rId8"/>
                <a:stretch>
                  <a:fillRect l="-8065" r="-7258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Seta: para a Direita 62">
            <a:extLst>
              <a:ext uri="{FF2B5EF4-FFF2-40B4-BE49-F238E27FC236}">
                <a16:creationId xmlns:a16="http://schemas.microsoft.com/office/drawing/2014/main" id="{0FA555F1-096F-476B-AA68-67287E0BC8F9}"/>
              </a:ext>
            </a:extLst>
          </p:cNvPr>
          <p:cNvSpPr/>
          <p:nvPr/>
        </p:nvSpPr>
        <p:spPr>
          <a:xfrm>
            <a:off x="1977877" y="4774635"/>
            <a:ext cx="242047" cy="3016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E12DD853-1E95-4705-936A-C97E18912240}"/>
                  </a:ext>
                </a:extLst>
              </p:cNvPr>
              <p:cNvSpPr txBox="1"/>
              <p:nvPr/>
            </p:nvSpPr>
            <p:spPr>
              <a:xfrm>
                <a:off x="1016974" y="5319167"/>
                <a:ext cx="770980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E12DD853-1E95-4705-936A-C97E189122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974" y="5319167"/>
                <a:ext cx="770980" cy="301686"/>
              </a:xfrm>
              <a:prstGeom prst="rect">
                <a:avLst/>
              </a:prstGeom>
              <a:blipFill>
                <a:blip r:embed="rId9"/>
                <a:stretch>
                  <a:fillRect l="-7143" r="-7143" b="-2653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Seta: para a Direita 64">
            <a:extLst>
              <a:ext uri="{FF2B5EF4-FFF2-40B4-BE49-F238E27FC236}">
                <a16:creationId xmlns:a16="http://schemas.microsoft.com/office/drawing/2014/main" id="{FFCAE6AB-C524-4E7A-9CBE-A09BCAB093D6}"/>
              </a:ext>
            </a:extLst>
          </p:cNvPr>
          <p:cNvSpPr/>
          <p:nvPr/>
        </p:nvSpPr>
        <p:spPr>
          <a:xfrm>
            <a:off x="1977877" y="5351173"/>
            <a:ext cx="242047" cy="3016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CaixaDeTexto 65">
                <a:extLst>
                  <a:ext uri="{FF2B5EF4-FFF2-40B4-BE49-F238E27FC236}">
                    <a16:creationId xmlns:a16="http://schemas.microsoft.com/office/drawing/2014/main" id="{F0DC0F5A-316C-4A37-A0DB-114BC34EB433}"/>
                  </a:ext>
                </a:extLst>
              </p:cNvPr>
              <p:cNvSpPr txBox="1"/>
              <p:nvPr/>
            </p:nvSpPr>
            <p:spPr>
              <a:xfrm>
                <a:off x="2423494" y="5354889"/>
                <a:ext cx="1448538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0=</m:t>
                          </m:r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6" name="CaixaDeTexto 65">
                <a:extLst>
                  <a:ext uri="{FF2B5EF4-FFF2-40B4-BE49-F238E27FC236}">
                    <a16:creationId xmlns:a16="http://schemas.microsoft.com/office/drawing/2014/main" id="{F0DC0F5A-316C-4A37-A0DB-114BC34EB4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494" y="5354889"/>
                <a:ext cx="1448538" cy="301686"/>
              </a:xfrm>
              <a:prstGeom prst="rect">
                <a:avLst/>
              </a:prstGeom>
              <a:blipFill>
                <a:blip r:embed="rId10"/>
                <a:stretch>
                  <a:fillRect l="-3797" r="-1688" b="-26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have Direita 3">
            <a:extLst>
              <a:ext uri="{FF2B5EF4-FFF2-40B4-BE49-F238E27FC236}">
                <a16:creationId xmlns:a16="http://schemas.microsoft.com/office/drawing/2014/main" id="{102AD54B-6C12-4031-9948-ABC00D989E3D}"/>
              </a:ext>
            </a:extLst>
          </p:cNvPr>
          <p:cNvSpPr/>
          <p:nvPr/>
        </p:nvSpPr>
        <p:spPr>
          <a:xfrm>
            <a:off x="4122970" y="4796615"/>
            <a:ext cx="466499" cy="936562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CaixaDeTexto 66">
                <a:extLst>
                  <a:ext uri="{FF2B5EF4-FFF2-40B4-BE49-F238E27FC236}">
                    <a16:creationId xmlns:a16="http://schemas.microsoft.com/office/drawing/2014/main" id="{B013141F-7C53-407E-8004-30F78B4D1C28}"/>
                  </a:ext>
                </a:extLst>
              </p:cNvPr>
              <p:cNvSpPr txBox="1"/>
              <p:nvPr/>
            </p:nvSpPr>
            <p:spPr>
              <a:xfrm>
                <a:off x="4711990" y="5016224"/>
                <a:ext cx="1461747" cy="56521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  <m:sub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𝐨</m:t>
                          </m:r>
                        </m:sub>
                      </m:sSub>
                      <m:r>
                        <a:rPr lang="pt-BR" b="1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pt-BR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1" i="0" smtClean="0">
                                      <a:latin typeface="Cambria Math" panose="02040503050406030204" pitchFamily="18" charset="0"/>
                                    </a:rPr>
                                    <m:t>𝐑</m:t>
                                  </m:r>
                                </m:e>
                                <m:sub>
                                  <m:r>
                                    <a:rPr lang="pt-BR" b="1" i="0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1" i="0" smtClean="0">
                                      <a:latin typeface="Cambria Math" panose="02040503050406030204" pitchFamily="18" charset="0"/>
                                    </a:rPr>
                                    <m:t>𝐑</m:t>
                                  </m:r>
                                </m:e>
                                <m:sub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den>
                          </m:f>
                          <m:r>
                            <a:rPr lang="pt-BR" b="1" i="0"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  <m:sub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𝐢𝐧</m:t>
                          </m:r>
                        </m:sub>
                      </m:sSub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67" name="CaixaDeTexto 66">
                <a:extLst>
                  <a:ext uri="{FF2B5EF4-FFF2-40B4-BE49-F238E27FC236}">
                    <a16:creationId xmlns:a16="http://schemas.microsoft.com/office/drawing/2014/main" id="{B013141F-7C53-407E-8004-30F78B4D1C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1990" y="5016224"/>
                <a:ext cx="1461747" cy="56521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CaixaDeTexto 67">
                <a:extLst>
                  <a:ext uri="{FF2B5EF4-FFF2-40B4-BE49-F238E27FC236}">
                    <a16:creationId xmlns:a16="http://schemas.microsoft.com/office/drawing/2014/main" id="{8CE05A3A-9D8B-403E-8C15-EAEE47FAD67D}"/>
                  </a:ext>
                </a:extLst>
              </p:cNvPr>
              <p:cNvSpPr txBox="1"/>
              <p:nvPr/>
            </p:nvSpPr>
            <p:spPr>
              <a:xfrm>
                <a:off x="6097191" y="5744431"/>
                <a:ext cx="1168435" cy="30469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  <m:sub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𝐨</m:t>
                          </m:r>
                        </m:sub>
                      </m:sSub>
                      <m:r>
                        <a:rPr lang="pt-BR" b="1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b="1" i="0"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  <m:sub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𝐢𝐧</m:t>
                          </m:r>
                        </m:sub>
                      </m:sSub>
                    </m:oMath>
                  </m:oMathPara>
                </a14:m>
                <a:endParaRPr lang="pt-BR" b="1" dirty="0"/>
              </a:p>
            </p:txBody>
          </p:sp>
        </mc:Choice>
        <mc:Fallback>
          <p:sp>
            <p:nvSpPr>
              <p:cNvPr id="68" name="CaixaDeTexto 67">
                <a:extLst>
                  <a:ext uri="{FF2B5EF4-FFF2-40B4-BE49-F238E27FC236}">
                    <a16:creationId xmlns:a16="http://schemas.microsoft.com/office/drawing/2014/main" id="{8CE05A3A-9D8B-403E-8C15-EAEE47FAD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191" y="5744431"/>
                <a:ext cx="1168435" cy="304699"/>
              </a:xfrm>
              <a:prstGeom prst="rect">
                <a:avLst/>
              </a:prstGeom>
              <a:blipFill>
                <a:blip r:embed="rId12"/>
                <a:stretch>
                  <a:fillRect b="-384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Seta: para a Direita 68">
            <a:extLst>
              <a:ext uri="{FF2B5EF4-FFF2-40B4-BE49-F238E27FC236}">
                <a16:creationId xmlns:a16="http://schemas.microsoft.com/office/drawing/2014/main" id="{EF38787D-7183-419A-B3BC-6BA87126D681}"/>
              </a:ext>
            </a:extLst>
          </p:cNvPr>
          <p:cNvSpPr/>
          <p:nvPr/>
        </p:nvSpPr>
        <p:spPr>
          <a:xfrm>
            <a:off x="5720266" y="5769199"/>
            <a:ext cx="242047" cy="3016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CaixaDeTexto 69">
                <a:extLst>
                  <a:ext uri="{FF2B5EF4-FFF2-40B4-BE49-F238E27FC236}">
                    <a16:creationId xmlns:a16="http://schemas.microsoft.com/office/drawing/2014/main" id="{DE7710EB-8F4A-40A7-93EF-02C497640624}"/>
                  </a:ext>
                </a:extLst>
              </p:cNvPr>
              <p:cNvSpPr txBox="1"/>
              <p:nvPr/>
            </p:nvSpPr>
            <p:spPr>
              <a:xfrm>
                <a:off x="1061169" y="4295280"/>
                <a:ext cx="1347548" cy="301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pt-BR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pt-BR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dirty="0"/>
                  <a:t>= V</a:t>
                </a:r>
                <a:r>
                  <a:rPr lang="pt-BR" baseline="-25000" dirty="0"/>
                  <a:t>in</a:t>
                </a:r>
                <a:endParaRPr lang="pt-BR" dirty="0"/>
              </a:p>
            </p:txBody>
          </p:sp>
        </mc:Choice>
        <mc:Fallback xmlns="">
          <p:sp>
            <p:nvSpPr>
              <p:cNvPr id="70" name="CaixaDeTexto 69">
                <a:extLst>
                  <a:ext uri="{FF2B5EF4-FFF2-40B4-BE49-F238E27FC236}">
                    <a16:creationId xmlns:a16="http://schemas.microsoft.com/office/drawing/2014/main" id="{DE7710EB-8F4A-40A7-93EF-02C4976406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169" y="4295280"/>
                <a:ext cx="1347548" cy="301878"/>
              </a:xfrm>
              <a:prstGeom prst="rect">
                <a:avLst/>
              </a:prstGeom>
              <a:blipFill>
                <a:blip r:embed="rId13"/>
                <a:stretch>
                  <a:fillRect l="-5882" t="-24490" r="-9050" b="-4081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aixaDeTexto 32">
            <a:extLst>
              <a:ext uri="{FF2B5EF4-FFF2-40B4-BE49-F238E27FC236}">
                <a16:creationId xmlns:a16="http://schemas.microsoft.com/office/drawing/2014/main" id="{7D1D6506-017A-4A7E-B5E3-7E4408C10767}"/>
              </a:ext>
            </a:extLst>
          </p:cNvPr>
          <p:cNvSpPr txBox="1"/>
          <p:nvPr/>
        </p:nvSpPr>
        <p:spPr>
          <a:xfrm>
            <a:off x="4533236" y="3545060"/>
            <a:ext cx="32791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pt-BR" altLang="pt-BR" baseline="-25000" dirty="0">
                <a:latin typeface="Calibri" panose="020F0502020204030204" pitchFamily="34" charset="0"/>
                <a:ea typeface="Times New Roman" panose="02020603050405020304" pitchFamily="18" charset="0"/>
              </a:rPr>
              <a:t>1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 está polarizado diretamente</a:t>
            </a:r>
          </a:p>
          <a:p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pt-BR" altLang="pt-BR" baseline="-25000" dirty="0"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 está polarizado reversamente</a:t>
            </a:r>
            <a:endParaRPr lang="pt-BR" b="1" dirty="0"/>
          </a:p>
        </p:txBody>
      </p:sp>
      <p:sp>
        <p:nvSpPr>
          <p:cNvPr id="3" name="Chave Esquerda 2">
            <a:extLst>
              <a:ext uri="{FF2B5EF4-FFF2-40B4-BE49-F238E27FC236}">
                <a16:creationId xmlns:a16="http://schemas.microsoft.com/office/drawing/2014/main" id="{5AE47C66-AEF7-4613-A0C3-180002EA5E5D}"/>
              </a:ext>
            </a:extLst>
          </p:cNvPr>
          <p:cNvSpPr/>
          <p:nvPr/>
        </p:nvSpPr>
        <p:spPr>
          <a:xfrm>
            <a:off x="4271510" y="3504494"/>
            <a:ext cx="205309" cy="790786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8927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1">
            <a:extLst>
              <a:ext uri="{FF2B5EF4-FFF2-40B4-BE49-F238E27FC236}">
                <a16:creationId xmlns:a16="http://schemas.microsoft.com/office/drawing/2014/main" id="{499DA44C-AB9C-4330-9AD7-0D40AD7AC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719" y="1556792"/>
            <a:ext cx="3924562" cy="132343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000" b="1" dirty="0"/>
              <a:t>Resultados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000" b="1" dirty="0"/>
              <a:t>Simulação</a:t>
            </a:r>
          </a:p>
        </p:txBody>
      </p:sp>
    </p:spTree>
    <p:extLst>
      <p:ext uri="{BB962C8B-B14F-4D97-AF65-F5344CB8AC3E}">
        <p14:creationId xmlns:p14="http://schemas.microsoft.com/office/powerpoint/2010/main" val="5459875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hlinkClick r:id="rId2" action="ppaction://hlinkfile"/>
            <a:extLst>
              <a:ext uri="{FF2B5EF4-FFF2-40B4-BE49-F238E27FC236}">
                <a16:creationId xmlns:a16="http://schemas.microsoft.com/office/drawing/2014/main" id="{2E313C4A-13CB-491C-B494-52AF514280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12031"/>
            <a:ext cx="9144000" cy="48339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39100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1">
            <a:extLst>
              <a:ext uri="{FF2B5EF4-FFF2-40B4-BE49-F238E27FC236}">
                <a16:creationId xmlns:a16="http://schemas.microsoft.com/office/drawing/2014/main" id="{499DA44C-AB9C-4330-9AD7-0D40AD7AC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3454" y="1812546"/>
            <a:ext cx="3497092" cy="132343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000" b="1" dirty="0"/>
              <a:t>Roteiro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000" b="1" dirty="0"/>
              <a:t>Experimental</a:t>
            </a:r>
          </a:p>
        </p:txBody>
      </p:sp>
    </p:spTree>
    <p:extLst>
      <p:ext uri="{BB962C8B-B14F-4D97-AF65-F5344CB8AC3E}">
        <p14:creationId xmlns:p14="http://schemas.microsoft.com/office/powerpoint/2010/main" val="4183184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D37F545A-7D53-17F6-61A8-EE58A4D8A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2632" y="311728"/>
            <a:ext cx="4758735" cy="6234545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516058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D23E778-9E8E-9ED5-3B9C-07D879FD10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4592" y="311728"/>
            <a:ext cx="4514815" cy="6234545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16866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1">
            <a:extLst>
              <a:ext uri="{FF2B5EF4-FFF2-40B4-BE49-F238E27FC236}">
                <a16:creationId xmlns:a16="http://schemas.microsoft.com/office/drawing/2014/main" id="{499DA44C-AB9C-4330-9AD7-0D40AD7AC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3454" y="1812546"/>
            <a:ext cx="3497092" cy="132343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000" b="1" dirty="0"/>
              <a:t>Fundamentos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000" b="1" dirty="0"/>
              <a:t>Teóricos</a:t>
            </a:r>
          </a:p>
        </p:txBody>
      </p:sp>
    </p:spTree>
    <p:extLst>
      <p:ext uri="{BB962C8B-B14F-4D97-AF65-F5344CB8AC3E}">
        <p14:creationId xmlns:p14="http://schemas.microsoft.com/office/powerpoint/2010/main" val="289917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6"/>
          <p:cNvSpPr txBox="1">
            <a:spLocks noChangeArrowheads="1"/>
          </p:cNvSpPr>
          <p:nvPr/>
        </p:nvSpPr>
        <p:spPr bwMode="auto">
          <a:xfrm>
            <a:off x="827584" y="620688"/>
            <a:ext cx="794717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dirty="0">
                <a:solidFill>
                  <a:prstClr val="black"/>
                </a:solidFill>
                <a:cs typeface="Arial" panose="020B0604020202020204" pitchFamily="34" charset="0"/>
              </a:rPr>
              <a:t>O </a:t>
            </a:r>
            <a:r>
              <a:rPr lang="pt-BR" dirty="0" err="1">
                <a:solidFill>
                  <a:prstClr val="black"/>
                </a:solidFill>
                <a:cs typeface="Arial" panose="020B0604020202020204" pitchFamily="34" charset="0"/>
              </a:rPr>
              <a:t>amp-op</a:t>
            </a:r>
            <a:r>
              <a:rPr lang="pt-BR" dirty="0">
                <a:solidFill>
                  <a:prstClr val="black"/>
                </a:solidFill>
                <a:cs typeface="Arial" panose="020B0604020202020204" pitchFamily="34" charset="0"/>
              </a:rPr>
              <a:t> é utilizado em retificadores que a queda de tensão em diodos não influencie na tensão de saída produzindo a tensão de entrada do circuito.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dirty="0">
                <a:solidFill>
                  <a:prstClr val="black"/>
                </a:solidFill>
                <a:cs typeface="Arial" panose="020B0604020202020204" pitchFamily="34" charset="0"/>
              </a:rPr>
              <a:t>Esta aplicação é necessária quando se deseja retificar sinais analógicos que possuem baixa amplitude, por exemplo menores que a tensão de condução do diodo.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dirty="0">
                <a:solidFill>
                  <a:prstClr val="black"/>
                </a:solidFill>
                <a:cs typeface="Arial" panose="020B0604020202020204" pitchFamily="34" charset="0"/>
              </a:rPr>
              <a:t>O circuito apresenta limitações com relação a frequência.  </a:t>
            </a:r>
            <a:endParaRPr kumimoji="0" lang="pt-BR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363" name="object 11"/>
          <p:cNvSpPr>
            <a:spLocks/>
          </p:cNvSpPr>
          <p:nvPr/>
        </p:nvSpPr>
        <p:spPr bwMode="auto">
          <a:xfrm>
            <a:off x="381000" y="661163"/>
            <a:ext cx="314325" cy="276225"/>
          </a:xfrm>
          <a:custGeom>
            <a:avLst/>
            <a:gdLst>
              <a:gd name="T0" fmla="*/ 0 w 314959"/>
              <a:gd name="T1" fmla="*/ 265059 h 276859"/>
              <a:gd name="T2" fmla="*/ 303129 w 314959"/>
              <a:gd name="T3" fmla="*/ 265059 h 276859"/>
              <a:gd name="T4" fmla="*/ 303129 w 314959"/>
              <a:gd name="T5" fmla="*/ 0 h 276859"/>
              <a:gd name="T6" fmla="*/ 0 w 314959"/>
              <a:gd name="T7" fmla="*/ 0 h 276859"/>
              <a:gd name="T8" fmla="*/ 0 w 314959"/>
              <a:gd name="T9" fmla="*/ 265059 h 2768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4959" h="276859">
                <a:moveTo>
                  <a:pt x="0" y="276860"/>
                </a:moveTo>
                <a:lnTo>
                  <a:pt x="314959" y="276860"/>
                </a:lnTo>
                <a:lnTo>
                  <a:pt x="314959" y="0"/>
                </a:lnTo>
                <a:lnTo>
                  <a:pt x="0" y="0"/>
                </a:lnTo>
                <a:lnTo>
                  <a:pt x="0" y="276860"/>
                </a:lnTo>
                <a:close/>
              </a:path>
            </a:pathLst>
          </a:custGeom>
          <a:solidFill>
            <a:srgbClr val="00AF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object 11"/>
          <p:cNvSpPr>
            <a:spLocks/>
          </p:cNvSpPr>
          <p:nvPr/>
        </p:nvSpPr>
        <p:spPr bwMode="auto">
          <a:xfrm>
            <a:off x="395460" y="1556792"/>
            <a:ext cx="314325" cy="276225"/>
          </a:xfrm>
          <a:custGeom>
            <a:avLst/>
            <a:gdLst>
              <a:gd name="T0" fmla="*/ 0 w 314959"/>
              <a:gd name="T1" fmla="*/ 265059 h 276859"/>
              <a:gd name="T2" fmla="*/ 303129 w 314959"/>
              <a:gd name="T3" fmla="*/ 265059 h 276859"/>
              <a:gd name="T4" fmla="*/ 303129 w 314959"/>
              <a:gd name="T5" fmla="*/ 0 h 276859"/>
              <a:gd name="T6" fmla="*/ 0 w 314959"/>
              <a:gd name="T7" fmla="*/ 0 h 276859"/>
              <a:gd name="T8" fmla="*/ 0 w 314959"/>
              <a:gd name="T9" fmla="*/ 265059 h 2768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4959" h="276859">
                <a:moveTo>
                  <a:pt x="0" y="276860"/>
                </a:moveTo>
                <a:lnTo>
                  <a:pt x="314959" y="276860"/>
                </a:lnTo>
                <a:lnTo>
                  <a:pt x="314959" y="0"/>
                </a:lnTo>
                <a:lnTo>
                  <a:pt x="0" y="0"/>
                </a:lnTo>
                <a:lnTo>
                  <a:pt x="0" y="276860"/>
                </a:lnTo>
                <a:close/>
              </a:path>
            </a:pathLst>
          </a:custGeom>
          <a:solidFill>
            <a:srgbClr val="00AF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object 11"/>
          <p:cNvSpPr>
            <a:spLocks/>
          </p:cNvSpPr>
          <p:nvPr/>
        </p:nvSpPr>
        <p:spPr bwMode="auto">
          <a:xfrm>
            <a:off x="384381" y="2613084"/>
            <a:ext cx="314325" cy="276225"/>
          </a:xfrm>
          <a:custGeom>
            <a:avLst/>
            <a:gdLst>
              <a:gd name="T0" fmla="*/ 0 w 314959"/>
              <a:gd name="T1" fmla="*/ 265059 h 276859"/>
              <a:gd name="T2" fmla="*/ 303129 w 314959"/>
              <a:gd name="T3" fmla="*/ 265059 h 276859"/>
              <a:gd name="T4" fmla="*/ 303129 w 314959"/>
              <a:gd name="T5" fmla="*/ 0 h 276859"/>
              <a:gd name="T6" fmla="*/ 0 w 314959"/>
              <a:gd name="T7" fmla="*/ 0 h 276859"/>
              <a:gd name="T8" fmla="*/ 0 w 314959"/>
              <a:gd name="T9" fmla="*/ 265059 h 2768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4959" h="276859">
                <a:moveTo>
                  <a:pt x="0" y="276860"/>
                </a:moveTo>
                <a:lnTo>
                  <a:pt x="314959" y="276860"/>
                </a:lnTo>
                <a:lnTo>
                  <a:pt x="314959" y="0"/>
                </a:lnTo>
                <a:lnTo>
                  <a:pt x="0" y="0"/>
                </a:lnTo>
                <a:lnTo>
                  <a:pt x="0" y="276860"/>
                </a:lnTo>
                <a:close/>
              </a:path>
            </a:pathLst>
          </a:custGeom>
          <a:solidFill>
            <a:srgbClr val="00AF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080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1">
            <a:extLst>
              <a:ext uri="{FF2B5EF4-FFF2-40B4-BE49-F238E27FC236}">
                <a16:creationId xmlns:a16="http://schemas.microsoft.com/office/drawing/2014/main" id="{499DA44C-AB9C-4330-9AD7-0D40AD7AC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8108" y="1556792"/>
            <a:ext cx="3567784" cy="132343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000" b="1" dirty="0"/>
              <a:t>Topologia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000" b="1" dirty="0"/>
              <a:t>Meia Onda</a:t>
            </a:r>
          </a:p>
        </p:txBody>
      </p:sp>
    </p:spTree>
    <p:extLst>
      <p:ext uri="{BB962C8B-B14F-4D97-AF65-F5344CB8AC3E}">
        <p14:creationId xmlns:p14="http://schemas.microsoft.com/office/powerpoint/2010/main" val="29550859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751" y="980728"/>
            <a:ext cx="3291151" cy="2775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5776" y="332656"/>
            <a:ext cx="4124095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Retificador de Meia-Onda com Op Amp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52953" y="3116575"/>
            <a:ext cx="432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7" name="Rectangle 6"/>
          <p:cNvSpPr/>
          <p:nvPr/>
        </p:nvSpPr>
        <p:spPr>
          <a:xfrm>
            <a:off x="127571" y="3904893"/>
            <a:ext cx="28803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/>
          <p:cNvSpPr txBox="1"/>
          <p:nvPr/>
        </p:nvSpPr>
        <p:spPr>
          <a:xfrm>
            <a:off x="464889" y="3776737"/>
            <a:ext cx="20567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Se </a:t>
            </a:r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r>
              <a:rPr lang="pt-BR" b="1" dirty="0">
                <a:highlight>
                  <a:srgbClr val="FFFF00"/>
                </a:highlight>
              </a:rPr>
              <a:t> &gt; 0</a:t>
            </a:r>
          </a:p>
          <a:p>
            <a:r>
              <a:rPr lang="pt-BR" dirty="0"/>
              <a:t>D</a:t>
            </a:r>
            <a:r>
              <a:rPr lang="pt-BR" baseline="-25000" dirty="0"/>
              <a:t>1</a:t>
            </a:r>
            <a:r>
              <a:rPr lang="pt-BR" dirty="0"/>
              <a:t> está 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polarizado </a:t>
            </a:r>
          </a:p>
          <a:p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diretamente</a:t>
            </a:r>
            <a:endParaRPr lang="pt-BR" dirty="0"/>
          </a:p>
          <a:p>
            <a:r>
              <a:rPr lang="pt-BR" dirty="0"/>
              <a:t>D</a:t>
            </a:r>
            <a:r>
              <a:rPr lang="pt-BR" baseline="-25000" dirty="0"/>
              <a:t>2</a:t>
            </a:r>
            <a:r>
              <a:rPr lang="pt-BR" dirty="0"/>
              <a:t> está 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polarizado </a:t>
            </a:r>
            <a:r>
              <a:rPr lang="pt-BR" altLang="pt-BR" dirty="0" err="1">
                <a:latin typeface="Calibri" panose="020F0502020204030204" pitchFamily="34" charset="0"/>
                <a:ea typeface="Times New Roman" panose="02020603050405020304" pitchFamily="18" charset="0"/>
              </a:rPr>
              <a:t>reversamente</a:t>
            </a:r>
            <a:endParaRPr lang="pt-BR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253" y="3764647"/>
            <a:ext cx="2991955" cy="2522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716016" y="4301931"/>
            <a:ext cx="720080" cy="4468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612851" y="4543026"/>
            <a:ext cx="1013556" cy="229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56129" y="5420831"/>
            <a:ext cx="4222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7" name="TextBox 16"/>
          <p:cNvSpPr txBox="1"/>
          <p:nvPr/>
        </p:nvSpPr>
        <p:spPr>
          <a:xfrm>
            <a:off x="5462659" y="4064727"/>
            <a:ext cx="527134" cy="4646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8" name="Right Arrow 17"/>
          <p:cNvSpPr/>
          <p:nvPr/>
        </p:nvSpPr>
        <p:spPr>
          <a:xfrm>
            <a:off x="2812998" y="4126626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ight Arrow 19"/>
          <p:cNvSpPr/>
          <p:nvPr/>
        </p:nvSpPr>
        <p:spPr>
          <a:xfrm>
            <a:off x="6482902" y="4232350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TextBox 18"/>
          <p:cNvSpPr txBox="1"/>
          <p:nvPr/>
        </p:nvSpPr>
        <p:spPr>
          <a:xfrm>
            <a:off x="6830811" y="3908663"/>
            <a:ext cx="22056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O circuito é um amplificador inversor com realimentação em curto</a:t>
            </a:r>
            <a:r>
              <a:rPr lang="pt-BR" dirty="0"/>
              <a:t>. Então:</a:t>
            </a:r>
          </a:p>
          <a:p>
            <a:endParaRPr lang="pt-BR" dirty="0"/>
          </a:p>
          <a:p>
            <a:r>
              <a:rPr lang="pt-BR" dirty="0"/>
              <a:t>G = - (e</a:t>
            </a:r>
            <a:r>
              <a:rPr lang="pt-BR" baseline="-25000" dirty="0"/>
              <a:t>o</a:t>
            </a:r>
            <a:r>
              <a:rPr lang="pt-BR" dirty="0"/>
              <a:t> /e</a:t>
            </a:r>
            <a:r>
              <a:rPr lang="pt-BR" baseline="-25000" dirty="0"/>
              <a:t>i</a:t>
            </a:r>
            <a:r>
              <a:rPr lang="pt-BR" dirty="0"/>
              <a:t>) = 0/R = 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74793" y="2852936"/>
            <a:ext cx="6480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991522" y="1168968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775498" y="1418656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75498" y="1296752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851920" y="1174848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635896" y="1424536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635896" y="1302632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063530" y="3955619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860032" y="4205307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60032" y="4083403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4025003" y="3961499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08979" y="4211187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808979" y="4089283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ight Arrow 19">
            <a:extLst>
              <a:ext uri="{FF2B5EF4-FFF2-40B4-BE49-F238E27FC236}">
                <a16:creationId xmlns:a16="http://schemas.microsoft.com/office/drawing/2014/main" id="{635E7B7E-20CA-40D4-AA39-2254F9175FFD}"/>
              </a:ext>
            </a:extLst>
          </p:cNvPr>
          <p:cNvSpPr/>
          <p:nvPr/>
        </p:nvSpPr>
        <p:spPr>
          <a:xfrm>
            <a:off x="6449594" y="5939988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C88B367-11C5-4452-A7FD-2C018F1D1D90}"/>
              </a:ext>
            </a:extLst>
          </p:cNvPr>
          <p:cNvSpPr txBox="1"/>
          <p:nvPr/>
        </p:nvSpPr>
        <p:spPr>
          <a:xfrm>
            <a:off x="7046834" y="5939988"/>
            <a:ext cx="76552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>
                <a:highlight>
                  <a:srgbClr val="FFFF00"/>
                </a:highlight>
              </a:rPr>
              <a:t>e</a:t>
            </a:r>
            <a:r>
              <a:rPr lang="pt-BR" b="1" baseline="-25000" dirty="0" err="1">
                <a:highlight>
                  <a:srgbClr val="FFFF00"/>
                </a:highlight>
              </a:rPr>
              <a:t>o</a:t>
            </a:r>
            <a:r>
              <a:rPr lang="pt-BR" b="1" dirty="0">
                <a:highlight>
                  <a:srgbClr val="FFFF00"/>
                </a:highlight>
              </a:rPr>
              <a:t> = 0</a:t>
            </a:r>
            <a:endParaRPr lang="pt-BR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952991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2677</TotalTime>
  <Words>472</Words>
  <Application>Microsoft Office PowerPoint</Application>
  <PresentationFormat>Apresentação na tela (4:3)</PresentationFormat>
  <Paragraphs>119</Paragraphs>
  <Slides>23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Cambria Math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José Marcos Alves</dc:creator>
  <cp:lastModifiedBy>José Marcos Alves</cp:lastModifiedBy>
  <cp:revision>59</cp:revision>
  <dcterms:created xsi:type="dcterms:W3CDTF">2015-08-31T13:35:21Z</dcterms:created>
  <dcterms:modified xsi:type="dcterms:W3CDTF">2022-11-16T12:05:10Z</dcterms:modified>
</cp:coreProperties>
</file>