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87" r:id="rId4"/>
    <p:sldId id="288" r:id="rId5"/>
    <p:sldId id="289" r:id="rId6"/>
    <p:sldId id="290" r:id="rId7"/>
    <p:sldId id="291" r:id="rId8"/>
    <p:sldId id="292" r:id="rId9"/>
    <p:sldId id="293" r:id="rId10"/>
  </p:sldIdLst>
  <p:sldSz cx="9144000" cy="6858000" type="screen4x3"/>
  <p:notesSz cx="6858000" cy="994727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00"/>
    <a:srgbClr val="3333FF"/>
    <a:srgbClr val="FF3300"/>
    <a:srgbClr val="FF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1C688DE-AC7A-4E1E-9C6A-66573BDBE9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61A0F59-D4CE-49EB-A1DC-F769CCDA408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E7BCF372-A38D-4A25-B402-5119A34CA57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9EBB7092-A873-49BD-BA8E-F29F5A0A8E8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C65672A-456B-47B5-BFDE-AC8A43E067B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258F2B6-3720-4167-9B59-4DD4870C5C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348B30A-866F-4E92-B7D3-50F5B23059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84ED600-7FC3-4CC5-8C21-33203EC6F97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3638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7A36412-0045-4BC4-BCB5-D1C4EE6170A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BD68C9E-B4CF-4609-A3CA-BEE8007AD03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8E5AAABB-30CF-469B-815A-A8F8A63D20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290BE7-C1A9-4E7A-920D-BA08044B0F9B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290BE7-C1A9-4E7A-920D-BA08044B0F9B}" type="slidenum">
              <a:rPr lang="pt-BR" altLang="en-US" smtClean="0"/>
              <a:pPr/>
              <a:t>7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42163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BAA3F3-FE20-45B1-A3F2-A0E205AC71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BDA766-6078-488E-85EF-B9FC022CD5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5EF09F-2C67-43A7-8C81-5F070878CA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73E8B-89E7-44DD-A0F5-64AF12C0DE9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32662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7B9D39-26DB-4D4C-9014-9B47949EE4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F400AB-2583-4102-AE85-7CD472EB9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29C619-013C-46EB-BB1F-4C1488048B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75343-BF21-49A5-83EC-2CF73B609CF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69929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C74B6A-C492-4870-8146-35AB5ACA7B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DC695C-9EB8-49F7-B5EF-66CAEE03D3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3D032C-9506-41CF-A91E-AC4CEE8577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09820-35E4-4C94-8CFD-7F59337D27E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8639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6D9B4F-D0E9-48FF-9883-00E381E57A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F16963-4578-4CD1-BFA9-29FFD39D58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7FC603-C5C0-4416-8CCE-5292EAA91C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D71D4-9CF9-4D86-88D3-48538ACCFAE9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2461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148F94-BA71-4439-9924-F2FC5013A8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81CD95-36AF-4BB3-B24F-23EE9D231C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2EEF9-1C3F-44B8-B5A2-3A2BE296D0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54BAA-C68D-4FE3-AD55-BA193A70B83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1354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121325-C137-4648-8C7C-07C5DDD21B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B2D98D-7484-44D1-8CF5-983E044C39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4DF7CB-7398-49FB-AF31-A60085BE88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0036A-BE86-4837-BA75-C7C5C87B750F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4238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8C9C561-0385-4BA5-9FF7-135366CC2A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8499662-F373-4977-AD2B-94AD920C58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9A0B148-6745-449A-BC83-978CFB045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8DB78-E157-405D-9B75-69A5332F9AF9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67662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24A389E-BFE8-471E-8729-6D047BC3A0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5353AC-B637-4407-A538-15659E537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A325D1-5159-4E7F-8AF6-E24BEE40A9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A65EA6-83CF-4EC2-B9AD-654A5F79ADC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5680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DF8E572-3332-41DB-B573-9DFC8D53A0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E89611-131B-4DBB-9324-9995F4F46F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43ED8C0-C003-4AE6-B47D-7FA54CE61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C3DFA1-E8C7-435D-99B3-801CBF9EE89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827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48C71E-3A07-451D-9817-EA2154951F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A5D2DF-25C3-4061-9387-192C1CB5E8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1E0824-764C-42C3-95E1-DAB7F363C8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880C8-840F-4561-9007-529E3C76454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4639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2F1C1D-6B4A-4291-9275-02719ABCE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027914-C71C-46B7-8ED6-B94675111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13CA96-3ED0-47EB-8020-21D64A1977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EA19A-E8CE-4507-A800-1A64F956D70F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2572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503C165-246F-4D1B-A475-018FEF85EF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B2CEA58-D120-4EF9-B652-643F38325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FB0B855-CF6E-49DE-B113-5E7A183FE5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D43480-F570-4FE5-BBA6-9215D643EF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28B58B6-1EB1-4B3F-82A7-CBBF46A434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9DDF9E8-94E7-4B0C-BB0E-D2EAC2119F46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sp.br/fzea/home.ph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pIm9Cbe5Fc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s://www.youtube.com/watch?v=UU677-m1GN4" TargetMode="External"/><Relationship Id="rId7" Type="http://schemas.openxmlformats.org/officeDocument/2006/relationships/hyperlink" Target="https://www.youtube.com/watch?v=fgqhapii1kk" TargetMode="External"/><Relationship Id="rId2" Type="http://schemas.openxmlformats.org/officeDocument/2006/relationships/hyperlink" Target="https://www.youtube.com/watch?v=2lj_8uXJp_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hyperlink" Target="https://www.youtube.com/channel/UC9cUj3vEf2hWkV3-NTn9wtw" TargetMode="External"/><Relationship Id="rId4" Type="http://schemas.openxmlformats.org/officeDocument/2006/relationships/hyperlink" Target="https://www.youtube.com/watch?v=_q08NY6Yae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3FEEF8FB-AE81-4CF0-B609-440F7B10E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1988840"/>
            <a:ext cx="7658100" cy="17541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ZEA5882 – </a:t>
            </a:r>
          </a:p>
          <a:p>
            <a:pPr algn="ctr" eaLnBrk="1" hangingPunct="1">
              <a:defRPr/>
            </a:pPr>
            <a:r>
              <a:rPr lang="pt-BR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Preparação Pedagógica em </a:t>
            </a:r>
          </a:p>
          <a:p>
            <a:pPr algn="ctr" eaLnBrk="1" hangingPunct="1">
              <a:defRPr/>
            </a:pPr>
            <a:r>
              <a:rPr lang="pt-BR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Engenharia de Alimentos</a:t>
            </a:r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id="{804277E3-CC50-4CEA-AF4D-5611C7216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333375"/>
            <a:ext cx="59340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b="1" i="1">
                <a:solidFill>
                  <a:srgbClr val="CC3300"/>
                </a:solidFill>
              </a:rPr>
              <a:t>Universidade de São Paulo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b="1" i="1">
                <a:solidFill>
                  <a:srgbClr val="CC3300"/>
                </a:solidFill>
              </a:rPr>
              <a:t>Faculdade de Zootecnia e Engenharia de Alimentos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b="1" i="1">
                <a:solidFill>
                  <a:srgbClr val="CC3300"/>
                </a:solidFill>
              </a:rPr>
              <a:t>Programa de Pós-Graduação em Engenharia de Alimentos</a:t>
            </a:r>
          </a:p>
        </p:txBody>
      </p:sp>
      <p:pic>
        <p:nvPicPr>
          <p:cNvPr id="4100" name="Picture 7" descr="home">
            <a:hlinkClick r:id="rId2"/>
            <a:extLst>
              <a:ext uri="{FF2B5EF4-FFF2-40B4-BE49-F238E27FC236}">
                <a16:creationId xmlns:a16="http://schemas.microsoft.com/office/drawing/2014/main" id="{665320EB-F951-42D7-8945-776CD6C8B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49313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9">
            <a:extLst>
              <a:ext uri="{FF2B5EF4-FFF2-40B4-BE49-F238E27FC236}">
                <a16:creationId xmlns:a16="http://schemas.microsoft.com/office/drawing/2014/main" id="{56F911DD-0A34-426A-B35C-7CA786407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780" y="4365104"/>
            <a:ext cx="742164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1" i="1" dirty="0"/>
              <a:t>por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800" b="1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1" i="1" dirty="0" smtClean="0"/>
              <a:t>Samantha </a:t>
            </a:r>
            <a:r>
              <a:rPr lang="pt-BR" altLang="pt-BR" sz="1800" b="1" i="1" dirty="0"/>
              <a:t>C. </a:t>
            </a:r>
            <a:r>
              <a:rPr lang="pt-BR" altLang="pt-BR" sz="1800" b="1" i="1" dirty="0" smtClean="0"/>
              <a:t>Pinho e Fernanda M. </a:t>
            </a:r>
            <a:r>
              <a:rPr lang="pt-BR" altLang="pt-BR" sz="1800" b="1" i="1" dirty="0" err="1" smtClean="0"/>
              <a:t>Vanin</a:t>
            </a:r>
            <a:r>
              <a:rPr lang="pt-BR" altLang="pt-BR" sz="1800" b="1" i="1" dirty="0" smtClean="0"/>
              <a:t> (em licença-maternidade)</a:t>
            </a:r>
            <a:endParaRPr lang="pt-BR" altLang="pt-BR" sz="1800" b="1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/>
              <a:t>Departamento de Engenharia de Alimentos (ZEA)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/>
              <a:t>1º </a:t>
            </a:r>
            <a:r>
              <a:rPr lang="pt-BR" altLang="pt-BR" sz="1800" dirty="0" smtClean="0"/>
              <a:t>trimestre/2023</a:t>
            </a:r>
            <a:endParaRPr lang="pt-BR" altLang="pt-BR" sz="1800" dirty="0"/>
          </a:p>
        </p:txBody>
      </p:sp>
      <p:sp>
        <p:nvSpPr>
          <p:cNvPr id="4102" name="CaixaDeTexto 5">
            <a:extLst>
              <a:ext uri="{FF2B5EF4-FFF2-40B4-BE49-F238E27FC236}">
                <a16:creationId xmlns:a16="http://schemas.microsoft.com/office/drawing/2014/main" id="{F20B80F6-2F44-419A-9D4E-CC2FE9D13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6223000"/>
            <a:ext cx="33906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 dirty="0" smtClean="0">
                <a:solidFill>
                  <a:srgbClr val="FF0000"/>
                </a:solidFill>
              </a:rPr>
              <a:t>Aula 5 – parte 1 </a:t>
            </a:r>
            <a:r>
              <a:rPr lang="pt-BR" altLang="pt-BR" sz="1800" b="1" dirty="0" smtClean="0">
                <a:solidFill>
                  <a:srgbClr val="FF0000"/>
                </a:solidFill>
              </a:rPr>
              <a:t>(</a:t>
            </a:r>
            <a:r>
              <a:rPr lang="pt-BR" altLang="pt-BR" sz="1800" b="1" dirty="0" smtClean="0">
                <a:solidFill>
                  <a:srgbClr val="FF0000"/>
                </a:solidFill>
              </a:rPr>
              <a:t>27/03/2023)</a:t>
            </a:r>
            <a:endParaRPr lang="pt-BR" altLang="pt-BR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82AA55-4C2B-4F5B-BA4E-2DB1A480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DFA1-E8C7-435D-99B3-801CBF9EE897}" type="slidenum">
              <a:rPr lang="pt-BR" altLang="en-US" smtClean="0"/>
              <a:pPr/>
              <a:t>2</a:t>
            </a:fld>
            <a:endParaRPr lang="pt-BR" altLang="en-US"/>
          </a:p>
        </p:txBody>
      </p:sp>
      <p:sp>
        <p:nvSpPr>
          <p:cNvPr id="3" name="CaixaDeTexto 5">
            <a:extLst>
              <a:ext uri="{FF2B5EF4-FFF2-40B4-BE49-F238E27FC236}">
                <a16:creationId xmlns:a16="http://schemas.microsoft.com/office/drawing/2014/main" id="{31454B47-E880-467F-B39E-7370D5269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82743"/>
            <a:ext cx="45432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Como estamos ensinando?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9E50F-1CF3-4EF2-AF7A-CAD5991D5EDF}"/>
              </a:ext>
            </a:extLst>
          </p:cNvPr>
          <p:cNvSpPr txBox="1"/>
          <p:nvPr/>
        </p:nvSpPr>
        <p:spPr>
          <a:xfrm>
            <a:off x="2267744" y="980728"/>
            <a:ext cx="4048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u="sng" dirty="0">
                <a:solidFill>
                  <a:srgbClr val="7030A0"/>
                </a:solidFill>
                <a:latin typeface="Arial Black" panose="020B0A04020102020204" pitchFamily="34" charset="0"/>
              </a:rPr>
              <a:t>ESTRATÉGIAS DE ENSINAGEM</a:t>
            </a:r>
            <a:endParaRPr lang="en-IE" b="1" i="1" u="sng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2" descr="Os parentes do ponto de interrogação - Guia dos Curiosos">
            <a:extLst>
              <a:ext uri="{FF2B5EF4-FFF2-40B4-BE49-F238E27FC236}">
                <a16:creationId xmlns:a16="http://schemas.microsoft.com/office/drawing/2014/main" id="{5A5E6FF3-6C8D-496E-A903-4747BDB2D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3" y="1317448"/>
            <a:ext cx="202882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A89B3AC-5B3C-49B7-B182-56CABBD322AD}"/>
              </a:ext>
            </a:extLst>
          </p:cNvPr>
          <p:cNvSpPr txBox="1"/>
          <p:nvPr/>
        </p:nvSpPr>
        <p:spPr>
          <a:xfrm>
            <a:off x="2712221" y="1625790"/>
            <a:ext cx="571502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i="1" u="sng" dirty="0">
                <a:solidFill>
                  <a:srgbClr val="7030A0"/>
                </a:solidFill>
                <a:latin typeface="Abadi" panose="020B0604020104020204" pitchFamily="34" charset="0"/>
              </a:rPr>
              <a:t>ESTRATÉGIA: </a:t>
            </a:r>
          </a:p>
          <a:p>
            <a:pPr algn="ctr"/>
            <a:r>
              <a:rPr lang="pt-BR" sz="2000" b="1" dirty="0">
                <a:latin typeface="Abadi" panose="020B0604020104020204" pitchFamily="34" charset="0"/>
              </a:rPr>
              <a:t>“ARTE DE APLICAR OU EXPLORAR</a:t>
            </a:r>
          </a:p>
          <a:p>
            <a:pPr algn="ctr"/>
            <a:r>
              <a:rPr lang="pt-BR" sz="2000" b="1" dirty="0">
                <a:latin typeface="Abadi" panose="020B0604020104020204" pitchFamily="34" charset="0"/>
              </a:rPr>
              <a:t>MEIOS E CONDUÇÕES FAVORÁVEIS E DISPONÍVEIS</a:t>
            </a:r>
          </a:p>
          <a:p>
            <a:pPr algn="ctr"/>
            <a:r>
              <a:rPr lang="pt-BR" sz="2000" b="1" dirty="0">
                <a:latin typeface="Abadi" panose="020B0604020104020204" pitchFamily="34" charset="0"/>
              </a:rPr>
              <a:t>COM VISTA À CONSECUÇÃO DOS OBJETIVOS </a:t>
            </a:r>
          </a:p>
          <a:p>
            <a:pPr algn="ctr"/>
            <a:r>
              <a:rPr lang="pt-BR" sz="2000" b="1" dirty="0">
                <a:latin typeface="Abadi" panose="020B0604020104020204" pitchFamily="34" charset="0"/>
              </a:rPr>
              <a:t>ESPECÍFICOS”</a:t>
            </a:r>
            <a:endParaRPr lang="en-IE" sz="2000" b="1" dirty="0">
              <a:latin typeface="Abadi" panose="020B0604020104020204" pitchFamily="34" charset="0"/>
            </a:endParaRPr>
          </a:p>
        </p:txBody>
      </p:sp>
      <p:pic>
        <p:nvPicPr>
          <p:cNvPr id="1028" name="Picture 4" descr="Dia do Profissional de Educação: como valorizar e incentivar o professor">
            <a:extLst>
              <a:ext uri="{FF2B5EF4-FFF2-40B4-BE49-F238E27FC236}">
                <a16:creationId xmlns:a16="http://schemas.microsoft.com/office/drawing/2014/main" id="{BE1A99BA-CDCE-4A79-8B39-5FDB304DF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917962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5F2EBA-2A7A-4C1C-9AC1-034857C6F4E6}"/>
              </a:ext>
            </a:extLst>
          </p:cNvPr>
          <p:cNvSpPr txBox="1"/>
          <p:nvPr/>
        </p:nvSpPr>
        <p:spPr>
          <a:xfrm>
            <a:off x="827584" y="4081859"/>
            <a:ext cx="396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u="sng" dirty="0">
                <a:solidFill>
                  <a:srgbClr val="C00000"/>
                </a:solidFill>
              </a:rPr>
              <a:t>PROFESSOR </a:t>
            </a:r>
            <a:r>
              <a:rPr lang="pt-BR" b="1" u="sng" dirty="0">
                <a:solidFill>
                  <a:srgbClr val="C00000"/>
                </a:solidFill>
                <a:sym typeface="Wingdings" panose="05000000000000000000" pitchFamily="2" charset="2"/>
              </a:rPr>
              <a:t> ESTRATEGISTA!!!</a:t>
            </a:r>
            <a:endParaRPr lang="en-IE" b="1" u="sng" dirty="0">
              <a:solidFill>
                <a:srgbClr val="C00000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0D8C20B-3B37-49AE-9C26-5D0AF3992B26}"/>
              </a:ext>
            </a:extLst>
          </p:cNvPr>
          <p:cNvGrpSpPr/>
          <p:nvPr/>
        </p:nvGrpSpPr>
        <p:grpSpPr>
          <a:xfrm>
            <a:off x="441167" y="4713868"/>
            <a:ext cx="5301451" cy="985173"/>
            <a:chOff x="165691" y="4807317"/>
            <a:chExt cx="5301451" cy="98517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28223C2-D9E3-433C-8F28-6784FD88285B}"/>
                </a:ext>
              </a:extLst>
            </p:cNvPr>
            <p:cNvSpPr txBox="1"/>
            <p:nvPr/>
          </p:nvSpPr>
          <p:spPr>
            <a:xfrm>
              <a:off x="165691" y="4869160"/>
              <a:ext cx="530145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i="1" dirty="0">
                  <a:solidFill>
                    <a:srgbClr val="C00000"/>
                  </a:solidFill>
                  <a:latin typeface="Abadi" panose="020B0604020104020204" pitchFamily="34" charset="0"/>
                </a:rPr>
                <a:t>estudar, selecionar, organizar e propor</a:t>
              </a:r>
            </a:p>
            <a:p>
              <a:pPr algn="ctr"/>
              <a:r>
                <a:rPr lang="pt-BR" i="1" dirty="0">
                  <a:solidFill>
                    <a:srgbClr val="C00000"/>
                  </a:solidFill>
                  <a:latin typeface="Abadi" panose="020B0604020104020204" pitchFamily="34" charset="0"/>
                </a:rPr>
                <a:t>as melhores ferramentas facilitadoras para</a:t>
              </a:r>
            </a:p>
            <a:p>
              <a:pPr algn="ctr"/>
              <a:r>
                <a:rPr lang="pt-BR" i="1" dirty="0">
                  <a:solidFill>
                    <a:srgbClr val="C00000"/>
                  </a:solidFill>
                  <a:latin typeface="Abadi" panose="020B0604020104020204" pitchFamily="34" charset="0"/>
                </a:rPr>
                <a:t>que os estudantes se apropriem do conhecimento</a:t>
              </a:r>
              <a:endParaRPr lang="en-IE" i="1" dirty="0">
                <a:solidFill>
                  <a:srgbClr val="C00000"/>
                </a:solidFill>
                <a:latin typeface="Abadi" panose="020B0604020104020204" pitchFamily="34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411CADA-3BE6-4978-9525-8C743BFDA7DE}"/>
                </a:ext>
              </a:extLst>
            </p:cNvPr>
            <p:cNvCxnSpPr/>
            <p:nvPr/>
          </p:nvCxnSpPr>
          <p:spPr>
            <a:xfrm>
              <a:off x="5436096" y="4807317"/>
              <a:ext cx="0" cy="9233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211E3B4-ED03-449C-8FEA-40361E5F4B24}"/>
                </a:ext>
              </a:extLst>
            </p:cNvPr>
            <p:cNvCxnSpPr/>
            <p:nvPr/>
          </p:nvCxnSpPr>
          <p:spPr>
            <a:xfrm>
              <a:off x="165691" y="4869160"/>
              <a:ext cx="0" cy="9233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30" name="Picture 6" descr="Ter uma estratégia em negócios é importante. - Agência Estratégia">
            <a:extLst>
              <a:ext uri="{FF2B5EF4-FFF2-40B4-BE49-F238E27FC236}">
                <a16:creationId xmlns:a16="http://schemas.microsoft.com/office/drawing/2014/main" id="{5CDD5F7B-6253-456A-A39F-A07CF52C3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817" y="1216013"/>
            <a:ext cx="1356742" cy="75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EF745A8-3DD5-490C-8F54-D07B0FE5B436}"/>
              </a:ext>
            </a:extLst>
          </p:cNvPr>
          <p:cNvSpPr txBox="1"/>
          <p:nvPr/>
        </p:nvSpPr>
        <p:spPr>
          <a:xfrm>
            <a:off x="179512" y="6114018"/>
            <a:ext cx="2524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Alves e Anastasiou (2002). 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165243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478320-503F-4EA8-8817-353DDE8D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DFA1-E8C7-435D-99B3-801CBF9EE897}" type="slidenum">
              <a:rPr lang="pt-BR" altLang="en-US" smtClean="0"/>
              <a:pPr/>
              <a:t>3</a:t>
            </a:fld>
            <a:endParaRPr lang="pt-B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C17C02-6C7A-441E-A7CC-CADC97181A1F}"/>
              </a:ext>
            </a:extLst>
          </p:cNvPr>
          <p:cNvSpPr txBox="1"/>
          <p:nvPr/>
        </p:nvSpPr>
        <p:spPr>
          <a:xfrm>
            <a:off x="162908" y="295664"/>
            <a:ext cx="7327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u="sng" dirty="0"/>
              <a:t>Problemas da metodologia puramente </a:t>
            </a:r>
          </a:p>
          <a:p>
            <a:r>
              <a:rPr lang="pt-BR" sz="2400" b="1" i="1" u="sng" dirty="0"/>
              <a:t>expositiva...</a:t>
            </a:r>
            <a:endParaRPr lang="en-IE" sz="2400" b="1" i="1" u="sng" dirty="0"/>
          </a:p>
        </p:txBody>
      </p:sp>
      <p:pic>
        <p:nvPicPr>
          <p:cNvPr id="2050" name="Picture 2" descr="at the movies - will smith meme tada PNG image with transparent background  png - Free PNG Images | Will smith meme, Will smith, Meme faces">
            <a:extLst>
              <a:ext uri="{FF2B5EF4-FFF2-40B4-BE49-F238E27FC236}">
                <a16:creationId xmlns:a16="http://schemas.microsoft.com/office/drawing/2014/main" id="{EF6A6D96-E5E9-4E44-A188-D40C3CA9D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152" y="149587"/>
            <a:ext cx="1211074" cy="123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06A0992-C07B-4A15-9D6E-CE99ADD604D1}"/>
              </a:ext>
            </a:extLst>
          </p:cNvPr>
          <p:cNvSpPr txBox="1"/>
          <p:nvPr/>
        </p:nvSpPr>
        <p:spPr>
          <a:xfrm>
            <a:off x="1871699" y="2724541"/>
            <a:ext cx="5161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7030A0"/>
                </a:solidFill>
                <a:latin typeface="Abadi" panose="020B0604020104020204" pitchFamily="34" charset="0"/>
              </a:rPr>
              <a:t>ALTO RISCO DE NÃO-APRENDIZAGEM</a:t>
            </a:r>
            <a:endParaRPr lang="en-IE" sz="2400" b="1" dirty="0">
              <a:solidFill>
                <a:srgbClr val="7030A0"/>
              </a:solidFill>
              <a:latin typeface="Abadi" panose="020B06040201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5655E2-EF63-4A2A-9063-102624E516E5}"/>
              </a:ext>
            </a:extLst>
          </p:cNvPr>
          <p:cNvSpPr txBox="1"/>
          <p:nvPr/>
        </p:nvSpPr>
        <p:spPr>
          <a:xfrm>
            <a:off x="162908" y="1654383"/>
            <a:ext cx="8662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7030A0"/>
                </a:solidFill>
                <a:latin typeface="Abadi" panose="020B0604020104020204" pitchFamily="34" charset="0"/>
              </a:rPr>
              <a:t>BAIXO NÍVEL DE INTERAÇÃO SUJEITO-OBJETO DE CONHECIMENTO</a:t>
            </a:r>
            <a:endParaRPr lang="en-IE" sz="2000" b="1" dirty="0">
              <a:solidFill>
                <a:srgbClr val="7030A0"/>
              </a:solidFill>
              <a:latin typeface="Abadi" panose="020B0604020104020204" pitchFamily="34" charset="0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6EDF171D-2C88-4CE5-A1FF-76EFEFD0E82B}"/>
              </a:ext>
            </a:extLst>
          </p:cNvPr>
          <p:cNvSpPr/>
          <p:nvPr/>
        </p:nvSpPr>
        <p:spPr>
          <a:xfrm>
            <a:off x="4092654" y="2134071"/>
            <a:ext cx="360040" cy="487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CBAD2E-E649-4627-B43B-3BE826D8576C}"/>
              </a:ext>
            </a:extLst>
          </p:cNvPr>
          <p:cNvSpPr txBox="1"/>
          <p:nvPr/>
        </p:nvSpPr>
        <p:spPr>
          <a:xfrm>
            <a:off x="4855461" y="4686240"/>
            <a:ext cx="3806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ALUNO PASSIVO!!!</a:t>
            </a:r>
            <a:endParaRPr lang="en-IE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056" name="Picture 8" descr="Aprenda a vencer o tédio! | Radio Visão em Cristo">
            <a:extLst>
              <a:ext uri="{FF2B5EF4-FFF2-40B4-BE49-F238E27FC236}">
                <a16:creationId xmlns:a16="http://schemas.microsoft.com/office/drawing/2014/main" id="{A8E14FD6-84F4-481E-A69D-18401F029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89" y="3764128"/>
            <a:ext cx="4198857" cy="223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46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6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940F9F-3FF7-4614-A427-29EA43C55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DFA1-E8C7-435D-99B3-801CBF9EE897}" type="slidenum">
              <a:rPr lang="pt-BR" altLang="en-US" smtClean="0"/>
              <a:pPr/>
              <a:t>4</a:t>
            </a:fld>
            <a:endParaRPr lang="pt-B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8071D6-999B-45C4-AE8B-D2E3DC29CFDA}"/>
              </a:ext>
            </a:extLst>
          </p:cNvPr>
          <p:cNvSpPr txBox="1"/>
          <p:nvPr/>
        </p:nvSpPr>
        <p:spPr>
          <a:xfrm>
            <a:off x="1259631" y="169208"/>
            <a:ext cx="7327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u="sng" dirty="0">
                <a:solidFill>
                  <a:srgbClr val="C00000"/>
                </a:solidFill>
                <a:latin typeface="Abadi" panose="020B0604020104020204" pitchFamily="34" charset="0"/>
              </a:rPr>
              <a:t>metodologia dialética</a:t>
            </a:r>
            <a:endParaRPr lang="en-IE" sz="3200" u="sng" dirty="0">
              <a:solidFill>
                <a:srgbClr val="C00000"/>
              </a:solidFill>
              <a:latin typeface="Abadi" panose="020B06040201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E12EEF-20E9-4260-98BC-753781B3A7AB}"/>
              </a:ext>
            </a:extLst>
          </p:cNvPr>
          <p:cNvSpPr txBox="1"/>
          <p:nvPr/>
        </p:nvSpPr>
        <p:spPr>
          <a:xfrm>
            <a:off x="467544" y="1268760"/>
            <a:ext cx="7327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badi" panose="020B0604020104020204" pitchFamily="34" charset="0"/>
              </a:rPr>
              <a:t>Homem como ser ativo e de relações</a:t>
            </a:r>
            <a:endParaRPr lang="en-IE" sz="2400" dirty="0">
              <a:latin typeface="Abadi" panose="020B06040201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924F6A-B9FE-4EA0-8110-F9A46141ED6C}"/>
              </a:ext>
            </a:extLst>
          </p:cNvPr>
          <p:cNvSpPr txBox="1"/>
          <p:nvPr/>
        </p:nvSpPr>
        <p:spPr>
          <a:xfrm>
            <a:off x="467543" y="1806079"/>
            <a:ext cx="7327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badi" panose="020B0604020104020204" pitchFamily="34" charset="0"/>
              </a:rPr>
              <a:t>Conhecimento não é “transferido” ou “depositado” e nem</a:t>
            </a:r>
            <a:r>
              <a:rPr lang="en-IE" sz="2400" dirty="0">
                <a:latin typeface="Abadi" panose="020B0604020104020204" pitchFamily="34" charset="0"/>
              </a:rPr>
              <a:t> “</a:t>
            </a:r>
            <a:r>
              <a:rPr lang="en-IE" sz="2400" dirty="0" err="1">
                <a:latin typeface="Abadi" panose="020B0604020104020204" pitchFamily="34" charset="0"/>
              </a:rPr>
              <a:t>inventado</a:t>
            </a:r>
            <a:r>
              <a:rPr lang="en-IE" sz="2400" dirty="0">
                <a:latin typeface="Abadi" panose="020B0604020104020204" pitchFamily="34" charset="0"/>
              </a:rPr>
              <a:t>” </a:t>
            </a:r>
            <a:r>
              <a:rPr lang="en-IE" sz="2400" dirty="0" err="1">
                <a:latin typeface="Abadi" panose="020B0604020104020204" pitchFamily="34" charset="0"/>
              </a:rPr>
              <a:t>pelo</a:t>
            </a:r>
            <a:r>
              <a:rPr lang="en-IE" sz="2400" dirty="0">
                <a:latin typeface="Abadi" panose="020B0604020104020204" pitchFamily="34" charset="0"/>
              </a:rPr>
              <a:t> </a:t>
            </a:r>
            <a:r>
              <a:rPr lang="en-IE" sz="2400" dirty="0" err="1">
                <a:latin typeface="Abadi" panose="020B0604020104020204" pitchFamily="34" charset="0"/>
              </a:rPr>
              <a:t>sujeito</a:t>
            </a:r>
            <a:endParaRPr lang="pt-BR" sz="2400" dirty="0">
              <a:latin typeface="Abadi" panose="020B06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E0948D-6003-4B89-A744-A2ED1EEE39D4}"/>
              </a:ext>
            </a:extLst>
          </p:cNvPr>
          <p:cNvSpPr txBox="1"/>
          <p:nvPr/>
        </p:nvSpPr>
        <p:spPr>
          <a:xfrm>
            <a:off x="292417" y="3248056"/>
            <a:ext cx="7327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i="1" dirty="0">
                <a:solidFill>
                  <a:srgbClr val="3333FF"/>
                </a:solidFill>
                <a:latin typeface="Abadi" panose="020B0604020104020204" pitchFamily="34" charset="0"/>
              </a:rPr>
              <a:t>Conhecimento é construído pelo sujeito na sua relação com os outros e com o mundo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DE496B-2ED1-4ADD-8130-22B96A222B35}"/>
              </a:ext>
            </a:extLst>
          </p:cNvPr>
          <p:cNvSpPr txBox="1"/>
          <p:nvPr/>
        </p:nvSpPr>
        <p:spPr>
          <a:xfrm>
            <a:off x="1259632" y="4401001"/>
            <a:ext cx="7327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i="1" dirty="0">
                <a:solidFill>
                  <a:srgbClr val="002060"/>
                </a:solidFill>
                <a:latin typeface="Abadi" panose="020B0604020104020204" pitchFamily="34" charset="0"/>
              </a:rPr>
              <a:t>Conteúdo precisa ser trabalhado, refletido, re-elaborado pelo aluno para se constituir em um em conhecimento DELE!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8A2BAA-CC47-4789-A133-909CBC150B24}"/>
              </a:ext>
            </a:extLst>
          </p:cNvPr>
          <p:cNvSpPr txBox="1"/>
          <p:nvPr/>
        </p:nvSpPr>
        <p:spPr>
          <a:xfrm>
            <a:off x="179512" y="6114018"/>
            <a:ext cx="32952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Fonte: Vasconcellos, C.S. (1992). </a:t>
            </a:r>
            <a:endParaRPr lang="en-IE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64CA28-EC58-4553-80AE-2C4F9AEF61AC}"/>
              </a:ext>
            </a:extLst>
          </p:cNvPr>
          <p:cNvSpPr txBox="1"/>
          <p:nvPr/>
        </p:nvSpPr>
        <p:spPr>
          <a:xfrm>
            <a:off x="6605814" y="730291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009900"/>
                </a:solidFill>
              </a:rPr>
              <a:t>(DIALÉTICA???????)</a:t>
            </a:r>
            <a:endParaRPr lang="en-IE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5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7D976-65BE-4569-9AB0-7E639B63A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5EA6-83CF-4EC2-B9AD-654A5F79ADC8}" type="slidenum">
              <a:rPr lang="pt-BR" altLang="en-US" smtClean="0"/>
              <a:pPr/>
              <a:t>5</a:t>
            </a:fld>
            <a:endParaRPr lang="pt-B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4F3B03-A1A3-43E8-9206-D1B444ACA39A}"/>
              </a:ext>
            </a:extLst>
          </p:cNvPr>
          <p:cNvSpPr txBox="1"/>
          <p:nvPr/>
        </p:nvSpPr>
        <p:spPr>
          <a:xfrm>
            <a:off x="1233007" y="245892"/>
            <a:ext cx="7327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u="sng" dirty="0">
                <a:solidFill>
                  <a:srgbClr val="C00000"/>
                </a:solidFill>
                <a:latin typeface="Abadi" panose="020B0604020104020204" pitchFamily="34" charset="0"/>
              </a:rPr>
              <a:t>teoria dialética do conhecimento</a:t>
            </a:r>
            <a:endParaRPr lang="en-IE" sz="3200" u="sng" dirty="0">
              <a:solidFill>
                <a:srgbClr val="C00000"/>
              </a:solidFill>
              <a:latin typeface="Abadi" panose="020B06040201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B94EE6-5817-446F-AA84-2DCA54720A49}"/>
              </a:ext>
            </a:extLst>
          </p:cNvPr>
          <p:cNvSpPr txBox="1"/>
          <p:nvPr/>
        </p:nvSpPr>
        <p:spPr>
          <a:xfrm>
            <a:off x="395536" y="1020344"/>
            <a:ext cx="7327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i="1" dirty="0">
                <a:latin typeface="Abadi" panose="020B0604020104020204" pitchFamily="34" charset="0"/>
              </a:rPr>
              <a:t>Aponta que o conhecimento se dá basicamente em 3 grandes momentos:</a:t>
            </a:r>
            <a:endParaRPr lang="en-IE" sz="2400" b="1" i="1" dirty="0">
              <a:latin typeface="Abadi" panose="020B06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0D51FB-7C0B-4963-94BF-E98D510F542F}"/>
              </a:ext>
            </a:extLst>
          </p:cNvPr>
          <p:cNvSpPr txBox="1"/>
          <p:nvPr/>
        </p:nvSpPr>
        <p:spPr>
          <a:xfrm>
            <a:off x="3275856" y="1675489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i="1" dirty="0">
                <a:solidFill>
                  <a:srgbClr val="3333FF"/>
                </a:solidFill>
                <a:latin typeface="Abadi" panose="020B0604020104020204" pitchFamily="34" charset="0"/>
              </a:rPr>
              <a:t>SÍNCRESE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8BFE15-307F-4361-BBEC-583CF2A1B175}"/>
              </a:ext>
            </a:extLst>
          </p:cNvPr>
          <p:cNvSpPr txBox="1"/>
          <p:nvPr/>
        </p:nvSpPr>
        <p:spPr>
          <a:xfrm>
            <a:off x="3243306" y="2275290"/>
            <a:ext cx="1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i="1" dirty="0">
                <a:solidFill>
                  <a:srgbClr val="3333FF"/>
                </a:solidFill>
                <a:latin typeface="Abadi" panose="020B0604020104020204" pitchFamily="34" charset="0"/>
              </a:rPr>
              <a:t>ANÁLISE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EC34B2-7F89-4B58-8063-F06EF6DA43B7}"/>
              </a:ext>
            </a:extLst>
          </p:cNvPr>
          <p:cNvSpPr txBox="1"/>
          <p:nvPr/>
        </p:nvSpPr>
        <p:spPr>
          <a:xfrm>
            <a:off x="3243308" y="2890333"/>
            <a:ext cx="1832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i="1" dirty="0">
                <a:solidFill>
                  <a:srgbClr val="3333FF"/>
                </a:solidFill>
                <a:latin typeface="Abadi" panose="020B0604020104020204" pitchFamily="34" charset="0"/>
              </a:rPr>
              <a:t>SÍNTESE</a:t>
            </a:r>
          </a:p>
        </p:txBody>
      </p:sp>
      <p:pic>
        <p:nvPicPr>
          <p:cNvPr id="3074" name="Picture 2" descr="O Altruísmo eficaz é uma pergunta (não uma ideologia) | Altruísmo Eficaz">
            <a:extLst>
              <a:ext uri="{FF2B5EF4-FFF2-40B4-BE49-F238E27FC236}">
                <a16:creationId xmlns:a16="http://schemas.microsoft.com/office/drawing/2014/main" id="{ECCF102D-4A17-48CB-B61D-F17810EE0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353" y="1854525"/>
            <a:ext cx="1976766" cy="123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9664A7B-3408-4980-8289-5E91D0D945AF}"/>
              </a:ext>
            </a:extLst>
          </p:cNvPr>
          <p:cNvSpPr txBox="1"/>
          <p:nvPr/>
        </p:nvSpPr>
        <p:spPr>
          <a:xfrm>
            <a:off x="273449" y="3505376"/>
            <a:ext cx="8309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000" i="1" dirty="0">
                <a:solidFill>
                  <a:srgbClr val="002060"/>
                </a:solidFill>
                <a:latin typeface="Abadi" panose="020B0604020104020204" pitchFamily="34" charset="0"/>
              </a:rPr>
              <a:t>SÍNCRESE </a:t>
            </a:r>
            <a:r>
              <a:rPr lang="pt-BR" sz="2000" i="1" dirty="0">
                <a:solidFill>
                  <a:srgbClr val="002060"/>
                </a:solidFill>
                <a:latin typeface="Abadi" panose="020B0604020104020204" pitchFamily="34" charset="0"/>
                <a:sym typeface="Wingdings" panose="05000000000000000000" pitchFamily="2" charset="2"/>
              </a:rPr>
              <a:t> visão global indeterminada, confusa, fragmentada da realidade (“conhecimento ingênuo”)</a:t>
            </a:r>
            <a:endParaRPr lang="pt-BR" sz="2000" i="1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05AC6-C8D8-4FDF-A2AC-B6190DFB5F06}"/>
              </a:ext>
            </a:extLst>
          </p:cNvPr>
          <p:cNvSpPr txBox="1"/>
          <p:nvPr/>
        </p:nvSpPr>
        <p:spPr>
          <a:xfrm>
            <a:off x="251520" y="4457920"/>
            <a:ext cx="8309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000" i="1" dirty="0">
                <a:solidFill>
                  <a:srgbClr val="FF0000"/>
                </a:solidFill>
                <a:latin typeface="Abadi" panose="020B0604020104020204" pitchFamily="34" charset="0"/>
              </a:rPr>
              <a:t>ANÁLISE </a:t>
            </a:r>
            <a:r>
              <a:rPr lang="pt-BR" sz="2000" i="1" dirty="0">
                <a:solidFill>
                  <a:srgbClr val="FF0000"/>
                </a:solidFill>
                <a:latin typeface="Abadi" panose="020B0604020104020204" pitchFamily="34" charset="0"/>
                <a:sym typeface="Wingdings" panose="05000000000000000000" pitchFamily="2" charset="2"/>
              </a:rPr>
              <a:t> desdobramento da realidade em seus elementos, a parte como parte do todo</a:t>
            </a:r>
            <a:endParaRPr lang="pt-BR" sz="2000" i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E34F22-85A8-404F-8229-C6CE7FE1A874}"/>
              </a:ext>
            </a:extLst>
          </p:cNvPr>
          <p:cNvSpPr txBox="1"/>
          <p:nvPr/>
        </p:nvSpPr>
        <p:spPr>
          <a:xfrm>
            <a:off x="216988" y="5383961"/>
            <a:ext cx="8309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000" i="1" dirty="0">
                <a:solidFill>
                  <a:srgbClr val="009900"/>
                </a:solidFill>
                <a:latin typeface="Abadi" panose="020B0604020104020204" pitchFamily="34" charset="0"/>
              </a:rPr>
              <a:t>SÍNTESE </a:t>
            </a:r>
            <a:r>
              <a:rPr lang="pt-BR" sz="2000" i="1" dirty="0">
                <a:solidFill>
                  <a:srgbClr val="009900"/>
                </a:solidFill>
                <a:latin typeface="Abadi" panose="020B0604020104020204" pitchFamily="34" charset="0"/>
                <a:sym typeface="Wingdings" panose="05000000000000000000" pitchFamily="2" charset="2"/>
              </a:rPr>
              <a:t> resultado da integração de todos os conhecimentos parciais num todo orgânico e lógico, resultando em novas formas de ação</a:t>
            </a:r>
            <a:endParaRPr lang="pt-BR" sz="2000" i="1" dirty="0">
              <a:solidFill>
                <a:srgbClr val="009900"/>
              </a:solidFill>
              <a:latin typeface="Abadi" panose="020B06040201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C01A16-3FE7-46A7-817F-5F6BD2AB989B}"/>
              </a:ext>
            </a:extLst>
          </p:cNvPr>
          <p:cNvSpPr txBox="1"/>
          <p:nvPr/>
        </p:nvSpPr>
        <p:spPr>
          <a:xfrm>
            <a:off x="4905569" y="6314073"/>
            <a:ext cx="32952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Fonte: Vasconcellos, C.S. (1992). </a:t>
            </a: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183374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17E33D-6A72-483B-84C6-EDB3DBB9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DFA1-E8C7-435D-99B3-801CBF9EE897}" type="slidenum">
              <a:rPr lang="pt-BR" altLang="en-US" smtClean="0"/>
              <a:pPr/>
              <a:t>6</a:t>
            </a:fld>
            <a:endParaRPr lang="pt-B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238076-3E45-473C-AEA8-EDB26CCCD74C}"/>
              </a:ext>
            </a:extLst>
          </p:cNvPr>
          <p:cNvSpPr txBox="1"/>
          <p:nvPr/>
        </p:nvSpPr>
        <p:spPr>
          <a:xfrm>
            <a:off x="251520" y="263113"/>
            <a:ext cx="82991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rgbClr val="0099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“</a:t>
            </a:r>
            <a:r>
              <a:rPr lang="pt-BR" sz="3200" i="1" dirty="0">
                <a:solidFill>
                  <a:srgbClr val="0099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o homem, para conhecer as coisas em si, deve primeiro transformá-las em coisas para si</a:t>
            </a:r>
            <a:r>
              <a:rPr lang="pt-BR" sz="3200" dirty="0">
                <a:solidFill>
                  <a:srgbClr val="0099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” (Kosik, K.)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D644DC-813A-4DEF-BB76-968276FB7CC5}"/>
              </a:ext>
            </a:extLst>
          </p:cNvPr>
          <p:cNvSpPr txBox="1"/>
          <p:nvPr/>
        </p:nvSpPr>
        <p:spPr>
          <a:xfrm>
            <a:off x="107504" y="1412776"/>
            <a:ext cx="7327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u="sng" dirty="0">
                <a:solidFill>
                  <a:srgbClr val="C00000"/>
                </a:solidFill>
                <a:latin typeface="Abadi" panose="020B0604020104020204" pitchFamily="34" charset="0"/>
              </a:rPr>
              <a:t>Mobilização: </a:t>
            </a:r>
            <a:endParaRPr lang="en-IE" sz="3200" u="sng" dirty="0">
              <a:solidFill>
                <a:srgbClr val="C00000"/>
              </a:solidFill>
              <a:latin typeface="Abadi" panose="020B06040201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12435B-F45A-4415-B166-7D994E692658}"/>
              </a:ext>
            </a:extLst>
          </p:cNvPr>
          <p:cNvSpPr txBox="1"/>
          <p:nvPr/>
        </p:nvSpPr>
        <p:spPr>
          <a:xfrm>
            <a:off x="931607" y="1996698"/>
            <a:ext cx="8240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i="1" dirty="0">
                <a:latin typeface="Abadi" panose="020B0604020104020204" pitchFamily="34" charset="0"/>
              </a:rPr>
              <a:t>Corresponde a uma sensibilização para o conhecimento</a:t>
            </a:r>
            <a:endParaRPr lang="en-IE" sz="2400" i="1" dirty="0">
              <a:latin typeface="Abadi" panose="020B06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F9D484-3D6D-4821-9ADC-C060DFE7F4BC}"/>
              </a:ext>
            </a:extLst>
          </p:cNvPr>
          <p:cNvSpPr txBox="1"/>
          <p:nvPr/>
        </p:nvSpPr>
        <p:spPr>
          <a:xfrm>
            <a:off x="443825" y="3042285"/>
            <a:ext cx="82400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i="1" u="sng" dirty="0">
                <a:highlight>
                  <a:srgbClr val="FFFF00"/>
                </a:highlight>
                <a:latin typeface="Abadi" panose="020B0604020104020204" pitchFamily="34" charset="0"/>
              </a:rPr>
              <a:t>Situação orientadora inicial </a:t>
            </a:r>
            <a:r>
              <a:rPr lang="pt-BR" sz="2400" i="1" dirty="0">
                <a:highlight>
                  <a:srgbClr val="FFFF00"/>
                </a:highlight>
                <a:latin typeface="Abadi" panose="020B0604020104020204" pitchFamily="34" charset="0"/>
                <a:sym typeface="Wingdings" panose="05000000000000000000" pitchFamily="2" charset="2"/>
              </a:rPr>
              <a:t> </a:t>
            </a:r>
          </a:p>
          <a:p>
            <a:pPr algn="r"/>
            <a:r>
              <a:rPr lang="pt-BR" sz="2400" i="1" dirty="0">
                <a:latin typeface="Abadi" panose="020B0604020104020204" pitchFamily="34" charset="0"/>
                <a:sym typeface="Wingdings" panose="05000000000000000000" pitchFamily="2" charset="2"/>
              </a:rPr>
              <a:t>criação de uma situação motivadora, </a:t>
            </a:r>
          </a:p>
          <a:p>
            <a:pPr algn="r"/>
            <a:r>
              <a:rPr lang="pt-BR" sz="2400" i="1" dirty="0">
                <a:latin typeface="Abadi" panose="020B0604020104020204" pitchFamily="34" charset="0"/>
                <a:sym typeface="Wingdings" panose="05000000000000000000" pitchFamily="2" charset="2"/>
              </a:rPr>
              <a:t>aguçamento da curiosidade, </a:t>
            </a:r>
          </a:p>
          <a:p>
            <a:pPr algn="r"/>
            <a:r>
              <a:rPr lang="pt-BR" sz="2400" i="1" dirty="0">
                <a:latin typeface="Abadi" panose="020B0604020104020204" pitchFamily="34" charset="0"/>
                <a:sym typeface="Wingdings" panose="05000000000000000000" pitchFamily="2" charset="2"/>
              </a:rPr>
              <a:t>colocação clara do assunto, </a:t>
            </a:r>
          </a:p>
          <a:p>
            <a:pPr algn="r"/>
            <a:r>
              <a:rPr lang="pt-BR" sz="2400" i="1" dirty="0">
                <a:latin typeface="Abadi" panose="020B0604020104020204" pitchFamily="34" charset="0"/>
                <a:sym typeface="Wingdings" panose="05000000000000000000" pitchFamily="2" charset="2"/>
              </a:rPr>
              <a:t>ligação com o conhecimento e a experiência que o aluno traz, </a:t>
            </a:r>
          </a:p>
          <a:p>
            <a:pPr algn="r"/>
            <a:r>
              <a:rPr lang="pt-BR" sz="2400" i="1" dirty="0">
                <a:latin typeface="Abadi" panose="020B0604020104020204" pitchFamily="34" charset="0"/>
                <a:sym typeface="Wingdings" panose="05000000000000000000" pitchFamily="2" charset="2"/>
              </a:rPr>
              <a:t>proposição de um roteiro de trabalho, </a:t>
            </a:r>
          </a:p>
          <a:p>
            <a:pPr algn="r"/>
            <a:r>
              <a:rPr lang="pt-BR" sz="2400" i="1" dirty="0">
                <a:latin typeface="Abadi" panose="020B0604020104020204" pitchFamily="34" charset="0"/>
                <a:sym typeface="Wingdings" panose="05000000000000000000" pitchFamily="2" charset="2"/>
              </a:rPr>
              <a:t>formulação de perguntas instigadoras</a:t>
            </a:r>
            <a:endParaRPr lang="en-IE" sz="2400" i="1" dirty="0">
              <a:latin typeface="Abadi" panose="020B0604020104020204" pitchFamily="34" charset="0"/>
            </a:endParaRPr>
          </a:p>
        </p:txBody>
      </p:sp>
      <p:pic>
        <p:nvPicPr>
          <p:cNvPr id="5122" name="Picture 2" descr="ATENÇÃO, SERVIDORES! - Sisipsemg">
            <a:extLst>
              <a:ext uri="{FF2B5EF4-FFF2-40B4-BE49-F238E27FC236}">
                <a16:creationId xmlns:a16="http://schemas.microsoft.com/office/drawing/2014/main" id="{5AF06C12-C2F8-4A6A-809B-F91E09EE6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73016"/>
            <a:ext cx="864096" cy="7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ATENÇÃO, SERVIDORES! - Sisipsemg">
            <a:extLst>
              <a:ext uri="{FF2B5EF4-FFF2-40B4-BE49-F238E27FC236}">
                <a16:creationId xmlns:a16="http://schemas.microsoft.com/office/drawing/2014/main" id="{06D0F15E-B90D-4698-B6B9-044FF0809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152" y="5784413"/>
            <a:ext cx="864096" cy="7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558C04-5967-4FEB-8472-60F5840FBBC7}"/>
              </a:ext>
            </a:extLst>
          </p:cNvPr>
          <p:cNvSpPr txBox="1"/>
          <p:nvPr/>
        </p:nvSpPr>
        <p:spPr>
          <a:xfrm>
            <a:off x="332081" y="6256333"/>
            <a:ext cx="32952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Fonte: Vasconcellos, C.S. (1992). </a:t>
            </a: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356969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EE4B8F-C3AF-4C70-AD3E-EA5AD1B2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DFA1-E8C7-435D-99B3-801CBF9EE897}" type="slidenum">
              <a:rPr lang="pt-BR" altLang="en-US" smtClean="0"/>
              <a:pPr/>
              <a:t>7</a:t>
            </a:fld>
            <a:endParaRPr lang="pt-B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5C6E35-90AE-41F1-99C3-F2D82FA40423}"/>
              </a:ext>
            </a:extLst>
          </p:cNvPr>
          <p:cNvSpPr txBox="1"/>
          <p:nvPr/>
        </p:nvSpPr>
        <p:spPr>
          <a:xfrm>
            <a:off x="190304" y="156663"/>
            <a:ext cx="8240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i="1" dirty="0">
                <a:latin typeface="Abadi" panose="020B0604020104020204" pitchFamily="34" charset="0"/>
              </a:rPr>
              <a:t>Momento de solicitar a visão/concepção dos alunos a </a:t>
            </a:r>
          </a:p>
          <a:p>
            <a:r>
              <a:rPr lang="pt-BR" sz="2400" i="1" dirty="0">
                <a:latin typeface="Abadi" panose="020B0604020104020204" pitchFamily="34" charset="0"/>
              </a:rPr>
              <a:t>respeito do objeto </a:t>
            </a:r>
            <a:r>
              <a:rPr lang="pt-BR" sz="2400" i="1" dirty="0">
                <a:latin typeface="Abadi" panose="020B0604020104020204" pitchFamily="34" charset="0"/>
                <a:sym typeface="Wingdings" panose="05000000000000000000" pitchFamily="2" charset="2"/>
              </a:rPr>
              <a:t> senso comum, “síncrese”</a:t>
            </a:r>
            <a:endParaRPr lang="en-IE" sz="2400" i="1" dirty="0">
              <a:latin typeface="Abadi" panose="020B0604020104020204" pitchFamily="34" charset="0"/>
            </a:endParaRPr>
          </a:p>
        </p:txBody>
      </p:sp>
      <p:pic>
        <p:nvPicPr>
          <p:cNvPr id="6146" name="Picture 2" descr="Pensamento - Conceito, o que é, Significado">
            <a:extLst>
              <a:ext uri="{FF2B5EF4-FFF2-40B4-BE49-F238E27FC236}">
                <a16:creationId xmlns:a16="http://schemas.microsoft.com/office/drawing/2014/main" id="{3F3CBCC0-AC34-462A-93B7-7D154C66D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38196"/>
            <a:ext cx="1359594" cy="135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nverno pede cuidado com neblina nas estradas - Portal Auto Mulher">
            <a:extLst>
              <a:ext uri="{FF2B5EF4-FFF2-40B4-BE49-F238E27FC236}">
                <a16:creationId xmlns:a16="http://schemas.microsoft.com/office/drawing/2014/main" id="{4A96A3C4-6B2B-43EC-B2C2-65AAADAEE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06065"/>
            <a:ext cx="1872208" cy="124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28B29B0-5A04-4DC8-93B0-826D377B50F9}"/>
              </a:ext>
            </a:extLst>
          </p:cNvPr>
          <p:cNvSpPr txBox="1"/>
          <p:nvPr/>
        </p:nvSpPr>
        <p:spPr>
          <a:xfrm>
            <a:off x="620113" y="6140141"/>
            <a:ext cx="32952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Fonte: Vasconcellos, C.S. (1992). </a:t>
            </a:r>
            <a:endParaRPr lang="en-IE" sz="16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51B96F7-1CED-4FB7-A20D-B9FD4F4001C2}"/>
              </a:ext>
            </a:extLst>
          </p:cNvPr>
          <p:cNvGrpSpPr/>
          <p:nvPr/>
        </p:nvGrpSpPr>
        <p:grpSpPr>
          <a:xfrm>
            <a:off x="195066" y="1822892"/>
            <a:ext cx="8352928" cy="830997"/>
            <a:chOff x="251520" y="3554249"/>
            <a:chExt cx="8352928" cy="83099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2A7406-6E23-40D5-A71A-EC28E55B0E2C}"/>
                </a:ext>
              </a:extLst>
            </p:cNvPr>
            <p:cNvSpPr txBox="1"/>
            <p:nvPr/>
          </p:nvSpPr>
          <p:spPr>
            <a:xfrm>
              <a:off x="251520" y="3554249"/>
              <a:ext cx="82400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BR" sz="2400" i="1" dirty="0">
                  <a:solidFill>
                    <a:srgbClr val="FF0000"/>
                  </a:solidFill>
                  <a:latin typeface="Abadi" panose="020B0604020104020204" pitchFamily="34" charset="0"/>
                </a:rPr>
                <a:t>Visões equivocadas que se não forem trabalhadas</a:t>
              </a:r>
            </a:p>
            <a:p>
              <a:pPr algn="r"/>
              <a:r>
                <a:rPr lang="pt-BR" sz="2400" i="1" dirty="0">
                  <a:solidFill>
                    <a:srgbClr val="FF0000"/>
                  </a:solidFill>
                  <a:latin typeface="Abadi" panose="020B0604020104020204" pitchFamily="34" charset="0"/>
                </a:rPr>
                <a:t>podem funcionar como “obstáculos” na aprendizagem</a:t>
              </a:r>
              <a:endParaRPr lang="en-IE" sz="2400" i="1" dirty="0">
                <a:solidFill>
                  <a:srgbClr val="FF0000"/>
                </a:solidFill>
                <a:latin typeface="Abadi" panose="020B0604020104020204" pitchFamily="34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5E93883-EBCB-4A4C-BAF7-5909011F07C7}"/>
                </a:ext>
              </a:extLst>
            </p:cNvPr>
            <p:cNvCxnSpPr/>
            <p:nvPr/>
          </p:nvCxnSpPr>
          <p:spPr>
            <a:xfrm>
              <a:off x="1115616" y="3645024"/>
              <a:ext cx="0" cy="6494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010B5C9-535C-4798-ADBB-D2DB4C57F4C3}"/>
                </a:ext>
              </a:extLst>
            </p:cNvPr>
            <p:cNvCxnSpPr/>
            <p:nvPr/>
          </p:nvCxnSpPr>
          <p:spPr>
            <a:xfrm>
              <a:off x="8604448" y="3607622"/>
              <a:ext cx="0" cy="6494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9F4072F-CAD2-4B60-B3A4-B1400134DD9F}"/>
              </a:ext>
            </a:extLst>
          </p:cNvPr>
          <p:cNvSpPr txBox="1"/>
          <p:nvPr/>
        </p:nvSpPr>
        <p:spPr>
          <a:xfrm>
            <a:off x="3373018" y="3874148"/>
            <a:ext cx="5770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>
                <a:solidFill>
                  <a:srgbClr val="0099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PROVOCAR A MOBILIZAÇÃO</a:t>
            </a:r>
          </a:p>
          <a:p>
            <a:pPr algn="ctr"/>
            <a:r>
              <a:rPr lang="pt-BR" sz="3200" b="1" i="1" dirty="0">
                <a:solidFill>
                  <a:srgbClr val="0099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MANTER A MOBILIZAÇÃO</a:t>
            </a:r>
          </a:p>
          <a:p>
            <a:pPr algn="ctr"/>
            <a:r>
              <a:rPr lang="pt-BR" sz="3200" b="1" i="1" dirty="0">
                <a:solidFill>
                  <a:srgbClr val="0099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AUTONOMIZAR A MOBILIZAÇÃO</a:t>
            </a:r>
          </a:p>
        </p:txBody>
      </p:sp>
    </p:spTree>
    <p:extLst>
      <p:ext uri="{BB962C8B-B14F-4D97-AF65-F5344CB8AC3E}">
        <p14:creationId xmlns:p14="http://schemas.microsoft.com/office/powerpoint/2010/main" val="183491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4F60DC-BB0E-41B8-A960-BEEFD340B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DFA1-E8C7-435D-99B3-801CBF9EE897}" type="slidenum">
              <a:rPr lang="pt-BR" altLang="en-US" smtClean="0"/>
              <a:pPr/>
              <a:t>8</a:t>
            </a:fld>
            <a:endParaRPr lang="pt-B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5057C-A4D4-4690-BEFB-1675512A6854}"/>
              </a:ext>
            </a:extLst>
          </p:cNvPr>
          <p:cNvSpPr txBox="1"/>
          <p:nvPr/>
        </p:nvSpPr>
        <p:spPr>
          <a:xfrm>
            <a:off x="1233007" y="245892"/>
            <a:ext cx="7327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u="sng" dirty="0">
                <a:solidFill>
                  <a:srgbClr val="C00000"/>
                </a:solidFill>
                <a:latin typeface="Abadi" panose="020B0604020104020204" pitchFamily="34" charset="0"/>
              </a:rPr>
              <a:t>METODOLOGIAS DE ENSINAGEM</a:t>
            </a:r>
            <a:endParaRPr lang="en-IE" sz="3200" u="sng" dirty="0">
              <a:solidFill>
                <a:srgbClr val="C00000"/>
              </a:solidFill>
              <a:latin typeface="Abadi" panose="020B0604020104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2C86030-0127-4882-B714-1325212932F4}"/>
              </a:ext>
            </a:extLst>
          </p:cNvPr>
          <p:cNvGrpSpPr/>
          <p:nvPr/>
        </p:nvGrpSpPr>
        <p:grpSpPr>
          <a:xfrm>
            <a:off x="1907704" y="4117428"/>
            <a:ext cx="8240023" cy="1200329"/>
            <a:chOff x="1907704" y="4117428"/>
            <a:chExt cx="8240023" cy="120032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AA752C5-C581-4996-BD2D-20BF09F84C3C}"/>
                </a:ext>
              </a:extLst>
            </p:cNvPr>
            <p:cNvSpPr txBox="1"/>
            <p:nvPr/>
          </p:nvSpPr>
          <p:spPr>
            <a:xfrm>
              <a:off x="1907704" y="4117428"/>
              <a:ext cx="82400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2400" i="1" dirty="0">
                  <a:solidFill>
                    <a:srgbClr val="FF0000"/>
                  </a:solidFill>
                  <a:latin typeface="Abadi" panose="020B0604020104020204" pitchFamily="34" charset="0"/>
                </a:rPr>
                <a:t>EAD, ENSINO REMOTO, ENSINO PRESENCIAL, </a:t>
              </a:r>
            </a:p>
            <a:p>
              <a:pPr algn="just"/>
              <a:r>
                <a:rPr lang="pt-BR" sz="2400" i="1" dirty="0">
                  <a:solidFill>
                    <a:srgbClr val="FF0000"/>
                  </a:solidFill>
                  <a:latin typeface="Abadi" panose="020B0604020104020204" pitchFamily="34" charset="0"/>
                </a:rPr>
                <a:t>ENSINO HÍBRIDO – quais as diferenças entre eles?</a:t>
              </a:r>
            </a:p>
            <a:p>
              <a:pPr algn="just"/>
              <a:endParaRPr lang="pt-BR" sz="2400" i="1" dirty="0">
                <a:highlight>
                  <a:srgbClr val="FFFF00"/>
                </a:highlight>
                <a:latin typeface="Abadi" panose="020B0604020104020204" pitchFamily="34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B3911CB-CE5A-46A8-8B0C-96F5100FDB97}"/>
                </a:ext>
              </a:extLst>
            </p:cNvPr>
            <p:cNvCxnSpPr/>
            <p:nvPr/>
          </p:nvCxnSpPr>
          <p:spPr>
            <a:xfrm>
              <a:off x="1907704" y="4117428"/>
              <a:ext cx="0" cy="8237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11D49D5-6662-43DA-8D70-55578CBC2442}"/>
                </a:ext>
              </a:extLst>
            </p:cNvPr>
            <p:cNvCxnSpPr/>
            <p:nvPr/>
          </p:nvCxnSpPr>
          <p:spPr>
            <a:xfrm>
              <a:off x="8686800" y="4117428"/>
              <a:ext cx="0" cy="8237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5" name="Picture 2" descr="Os parentes do ponto de interrogação - Guia dos Curiosos">
            <a:extLst>
              <a:ext uri="{FF2B5EF4-FFF2-40B4-BE49-F238E27FC236}">
                <a16:creationId xmlns:a16="http://schemas.microsoft.com/office/drawing/2014/main" id="{3EF635B1-0C7F-4BDC-A5F3-113DB50EB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000" y="5141303"/>
            <a:ext cx="1368152" cy="151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E662DFA-F581-47B8-96C7-D0C9D2627B1E}"/>
              </a:ext>
            </a:extLst>
          </p:cNvPr>
          <p:cNvGrpSpPr/>
          <p:nvPr/>
        </p:nvGrpSpPr>
        <p:grpSpPr>
          <a:xfrm>
            <a:off x="107504" y="949893"/>
            <a:ext cx="8453086" cy="2263083"/>
            <a:chOff x="107504" y="949893"/>
            <a:chExt cx="8453086" cy="226308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490383C-778B-432E-97B6-4836298BA770}"/>
                </a:ext>
              </a:extLst>
            </p:cNvPr>
            <p:cNvSpPr txBox="1"/>
            <p:nvPr/>
          </p:nvSpPr>
          <p:spPr>
            <a:xfrm>
              <a:off x="179512" y="1107086"/>
              <a:ext cx="73275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i="1" dirty="0">
                  <a:highlight>
                    <a:srgbClr val="00FF00"/>
                  </a:highlight>
                  <a:latin typeface="Abadi" panose="020B0604020104020204" pitchFamily="34" charset="0"/>
                </a:rPr>
                <a:t>VER ANTES DA AULA DE </a:t>
              </a:r>
              <a:r>
                <a:rPr lang="pt-BR" sz="2000" i="1" dirty="0" smtClean="0">
                  <a:highlight>
                    <a:srgbClr val="00FF00"/>
                  </a:highlight>
                  <a:latin typeface="Abadi" panose="020B0604020104020204" pitchFamily="34" charset="0"/>
                </a:rPr>
                <a:t>04</a:t>
              </a:r>
              <a:r>
                <a:rPr lang="pt-BR" sz="2000" i="1" dirty="0" smtClean="0">
                  <a:highlight>
                    <a:srgbClr val="00FF00"/>
                  </a:highlight>
                  <a:latin typeface="Abadi" panose="020B0604020104020204" pitchFamily="34" charset="0"/>
                </a:rPr>
                <a:t>/04</a:t>
              </a:r>
              <a:r>
                <a:rPr lang="pt-BR" sz="2000" i="1" dirty="0" smtClean="0">
                  <a:highlight>
                    <a:srgbClr val="00FF00"/>
                  </a:highlight>
                  <a:latin typeface="Abadi" panose="020B0604020104020204" pitchFamily="34" charset="0"/>
                </a:rPr>
                <a:t>:</a:t>
              </a:r>
              <a:endParaRPr lang="en-IE" sz="2000" i="1" dirty="0">
                <a:highlight>
                  <a:srgbClr val="00FF00"/>
                </a:highlight>
                <a:latin typeface="Abadi" panose="020B0604020104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6DDB579-B220-47CA-92A1-F6CF8DD9C1DB}"/>
                </a:ext>
              </a:extLst>
            </p:cNvPr>
            <p:cNvSpPr txBox="1"/>
            <p:nvPr/>
          </p:nvSpPr>
          <p:spPr>
            <a:xfrm>
              <a:off x="1584430" y="2399172"/>
              <a:ext cx="662473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dirty="0">
                  <a:hlinkClick r:id="rId3"/>
                </a:rPr>
                <a:t>https://www.youtube.com/watch?v=5pIm9Cbe5Fc</a:t>
              </a:r>
              <a:r>
                <a:rPr lang="en-IE" dirty="0"/>
                <a:t>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50FCAB9-4A6D-4880-8E6C-BF5835922CC2}"/>
                </a:ext>
              </a:extLst>
            </p:cNvPr>
            <p:cNvSpPr txBox="1"/>
            <p:nvPr/>
          </p:nvSpPr>
          <p:spPr>
            <a:xfrm>
              <a:off x="415209" y="1572060"/>
              <a:ext cx="732758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u="sng" dirty="0">
                  <a:latin typeface="Abadi" panose="020B0604020104020204" pitchFamily="34" charset="0"/>
                </a:rPr>
                <a:t>Video sobre “Prática docente, renovação pedagógica e mídias digitais” (Profa Vani Kinski, FE/USP)</a:t>
              </a:r>
              <a:endParaRPr lang="en-IE" sz="2000" u="sng" dirty="0">
                <a:latin typeface="Abadi" panose="020B0604020104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4B9551E-66AB-4EB6-88E0-8E7C320A8F90}"/>
                </a:ext>
              </a:extLst>
            </p:cNvPr>
            <p:cNvSpPr/>
            <p:nvPr/>
          </p:nvSpPr>
          <p:spPr>
            <a:xfrm>
              <a:off x="107504" y="949893"/>
              <a:ext cx="8453086" cy="22630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pic>
          <p:nvPicPr>
            <p:cNvPr id="1026" name="Picture 2" descr="Olhando, loupe, homem negócios. Olhando, loupe, ilustração, homem negócios.  | CanStock">
              <a:extLst>
                <a:ext uri="{FF2B5EF4-FFF2-40B4-BE49-F238E27FC236}">
                  <a16:creationId xmlns:a16="http://schemas.microsoft.com/office/drawing/2014/main" id="{CA08FE33-CBF6-40E1-BE95-FF2B221EB7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64" y="2344810"/>
              <a:ext cx="743442" cy="707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036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2F0061-31C3-4C1A-ACBA-3D6DBAFD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DFA1-E8C7-435D-99B3-801CBF9EE897}" type="slidenum">
              <a:rPr lang="pt-BR" altLang="en-US" smtClean="0"/>
              <a:pPr/>
              <a:t>9</a:t>
            </a:fld>
            <a:endParaRPr lang="pt-B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9CDC5D-A6E5-41AA-9DE7-85964F8FF1C4}"/>
              </a:ext>
            </a:extLst>
          </p:cNvPr>
          <p:cNvSpPr txBox="1"/>
          <p:nvPr/>
        </p:nvSpPr>
        <p:spPr>
          <a:xfrm>
            <a:off x="4406782" y="283130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hlinkClick r:id="rId2"/>
              </a:rPr>
              <a:t>5 exemplos de Metodologias Ativas</a:t>
            </a:r>
            <a:r>
              <a:rPr lang="en-IE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36D379-3830-48A3-9355-F6058528C56D}"/>
              </a:ext>
            </a:extLst>
          </p:cNvPr>
          <p:cNvSpPr txBox="1"/>
          <p:nvPr/>
        </p:nvSpPr>
        <p:spPr>
          <a:xfrm>
            <a:off x="204176" y="3756402"/>
            <a:ext cx="6030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hlinkClick r:id="rId3"/>
              </a:rPr>
              <a:t>Como montar uma aula usando "sala de aula invertida"?</a:t>
            </a:r>
            <a:r>
              <a:rPr lang="en-IE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9DD8FC-2AC5-49F0-BC23-C0C22DBCDDA8}"/>
              </a:ext>
            </a:extLst>
          </p:cNvPr>
          <p:cNvSpPr txBox="1"/>
          <p:nvPr/>
        </p:nvSpPr>
        <p:spPr>
          <a:xfrm>
            <a:off x="827584" y="276455"/>
            <a:ext cx="8131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u="sng" dirty="0">
                <a:solidFill>
                  <a:srgbClr val="C00000"/>
                </a:solidFill>
                <a:latin typeface="Abadi" panose="020B0604020104020204" pitchFamily="34" charset="0"/>
              </a:rPr>
              <a:t>UM POUCO SOBRE METODOLOGIAS ATIVAS</a:t>
            </a:r>
            <a:endParaRPr lang="en-IE" sz="3200" u="sng" dirty="0">
              <a:solidFill>
                <a:srgbClr val="C00000"/>
              </a:solidFill>
              <a:latin typeface="Abadi" panose="020B06040201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608D67-84BC-4AFC-BD30-66D06DAC1B8D}"/>
              </a:ext>
            </a:extLst>
          </p:cNvPr>
          <p:cNvSpPr txBox="1"/>
          <p:nvPr/>
        </p:nvSpPr>
        <p:spPr>
          <a:xfrm>
            <a:off x="2771800" y="4708489"/>
            <a:ext cx="60304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hlinkClick r:id="rId4"/>
              </a:rPr>
              <a:t>Diferença entre Aprendizagem baseada em </a:t>
            </a:r>
            <a:r>
              <a:rPr lang="pt-BR" b="1" dirty="0">
                <a:hlinkClick r:id="rId4"/>
              </a:rPr>
              <a:t>Projetos</a:t>
            </a:r>
            <a:r>
              <a:rPr lang="pt-BR" dirty="0">
                <a:hlinkClick r:id="rId4"/>
              </a:rPr>
              <a:t> e Aprendizagem baseada em </a:t>
            </a:r>
            <a:r>
              <a:rPr lang="pt-BR" b="1" dirty="0">
                <a:hlinkClick r:id="rId4"/>
              </a:rPr>
              <a:t>Problemas</a:t>
            </a:r>
            <a:r>
              <a:rPr lang="en-IE" b="1" dirty="0"/>
              <a:t>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AF51105-D777-4565-9FA2-96622404D461}"/>
              </a:ext>
            </a:extLst>
          </p:cNvPr>
          <p:cNvGrpSpPr/>
          <p:nvPr/>
        </p:nvGrpSpPr>
        <p:grpSpPr>
          <a:xfrm>
            <a:off x="384196" y="5821288"/>
            <a:ext cx="5670376" cy="776593"/>
            <a:chOff x="384196" y="5821288"/>
            <a:chExt cx="5670376" cy="77659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D47357F-7E5A-447A-BE56-7F8A6BC23AE4}"/>
                </a:ext>
              </a:extLst>
            </p:cNvPr>
            <p:cNvSpPr txBox="1"/>
            <p:nvPr/>
          </p:nvSpPr>
          <p:spPr>
            <a:xfrm>
              <a:off x="384196" y="6060559"/>
              <a:ext cx="567037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dirty="0">
                  <a:hlinkClick r:id="rId5"/>
                </a:rPr>
                <a:t>Canal Ensino </a:t>
              </a:r>
              <a:r>
                <a:rPr lang="en-IE" dirty="0" err="1">
                  <a:hlinkClick r:id="rId5"/>
                </a:rPr>
                <a:t>Híbrido</a:t>
              </a:r>
              <a:r>
                <a:rPr lang="en-IE" dirty="0"/>
                <a:t> </a:t>
              </a:r>
            </a:p>
          </p:txBody>
        </p:sp>
        <p:pic>
          <p:nvPicPr>
            <p:cNvPr id="17" name="Picture 2" descr="ATENÇÃO, SERVIDORES! - Sisipsemg">
              <a:extLst>
                <a:ext uri="{FF2B5EF4-FFF2-40B4-BE49-F238E27FC236}">
                  <a16:creationId xmlns:a16="http://schemas.microsoft.com/office/drawing/2014/main" id="{50C35C75-26BA-4A5B-A5AB-C34CBFFB7E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6298" y="5821288"/>
              <a:ext cx="864096" cy="7765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9108C33-BCDE-48FE-B110-7CFF2FFAD7B5}"/>
              </a:ext>
            </a:extLst>
          </p:cNvPr>
          <p:cNvGrpSpPr/>
          <p:nvPr/>
        </p:nvGrpSpPr>
        <p:grpSpPr>
          <a:xfrm>
            <a:off x="170321" y="1443985"/>
            <a:ext cx="8453086" cy="1110955"/>
            <a:chOff x="107504" y="949893"/>
            <a:chExt cx="8453086" cy="111095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CB5D93B-6505-4F6B-B0F8-75AB34A850A0}"/>
                </a:ext>
              </a:extLst>
            </p:cNvPr>
            <p:cNvSpPr txBox="1"/>
            <p:nvPr/>
          </p:nvSpPr>
          <p:spPr>
            <a:xfrm>
              <a:off x="179512" y="1107086"/>
              <a:ext cx="73275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i="1" dirty="0">
                  <a:highlight>
                    <a:srgbClr val="00FF00"/>
                  </a:highlight>
                  <a:latin typeface="Abadi" panose="020B0604020104020204" pitchFamily="34" charset="0"/>
                </a:rPr>
                <a:t>VER ANTES DA AULA DE </a:t>
              </a:r>
              <a:r>
                <a:rPr lang="pt-BR" sz="2000" i="1" dirty="0" smtClean="0">
                  <a:highlight>
                    <a:srgbClr val="00FF00"/>
                  </a:highlight>
                  <a:latin typeface="Abadi" panose="020B0604020104020204" pitchFamily="34" charset="0"/>
                </a:rPr>
                <a:t>04</a:t>
              </a:r>
              <a:r>
                <a:rPr lang="pt-BR" sz="2000" i="1" dirty="0" smtClean="0">
                  <a:highlight>
                    <a:srgbClr val="00FF00"/>
                  </a:highlight>
                  <a:latin typeface="Abadi" panose="020B0604020104020204" pitchFamily="34" charset="0"/>
                </a:rPr>
                <a:t>/04</a:t>
              </a:r>
              <a:r>
                <a:rPr lang="pt-BR" sz="2000" i="1" dirty="0">
                  <a:highlight>
                    <a:srgbClr val="00FF00"/>
                  </a:highlight>
                  <a:latin typeface="Abadi" panose="020B0604020104020204" pitchFamily="34" charset="0"/>
                </a:rPr>
                <a:t>:</a:t>
              </a:r>
              <a:endParaRPr lang="en-IE" sz="2000" i="1" dirty="0">
                <a:highlight>
                  <a:srgbClr val="00FF00"/>
                </a:highlight>
                <a:latin typeface="Abadi" panose="020B0604020104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3C26CC7-ACF9-49B7-9638-6762A9900CC8}"/>
                </a:ext>
              </a:extLst>
            </p:cNvPr>
            <p:cNvSpPr/>
            <p:nvPr/>
          </p:nvSpPr>
          <p:spPr>
            <a:xfrm>
              <a:off x="107504" y="949893"/>
              <a:ext cx="8453086" cy="11109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202B8C1-4991-4654-B4B7-622FBBDE477B}"/>
                </a:ext>
              </a:extLst>
            </p:cNvPr>
            <p:cNvSpPr txBox="1"/>
            <p:nvPr/>
          </p:nvSpPr>
          <p:spPr>
            <a:xfrm>
              <a:off x="827584" y="1503180"/>
              <a:ext cx="712879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>
                  <a:hlinkClick r:id="rId7"/>
                </a:rPr>
                <a:t>Metodologias ativas - com Lilian Bacich</a:t>
              </a:r>
              <a:r>
                <a:rPr lang="en-IE" dirty="0"/>
                <a:t> </a:t>
              </a:r>
            </a:p>
          </p:txBody>
        </p:sp>
        <p:pic>
          <p:nvPicPr>
            <p:cNvPr id="18" name="Picture 2" descr="Olhando, loupe, homem negócios. Olhando, loupe, ilustração, homem negócios.  | CanStock">
              <a:extLst>
                <a:ext uri="{FF2B5EF4-FFF2-40B4-BE49-F238E27FC236}">
                  <a16:creationId xmlns:a16="http://schemas.microsoft.com/office/drawing/2014/main" id="{FAC9C596-4FDC-4F0E-BD8A-C6D1AADC5E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5287" y="1083014"/>
              <a:ext cx="743442" cy="707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494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533</Words>
  <Application>Microsoft Office PowerPoint</Application>
  <PresentationFormat>Apresentação na tela (4:3)</PresentationFormat>
  <Paragraphs>87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Abadi</vt:lpstr>
      <vt:lpstr>Aparajita</vt:lpstr>
      <vt:lpstr>Arial</vt:lpstr>
      <vt:lpstr>Arial Black</vt:lpstr>
      <vt:lpstr>Wingdings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FZEA</dc:creator>
  <cp:lastModifiedBy>Samantha Pinho</cp:lastModifiedBy>
  <cp:revision>379</cp:revision>
  <cp:lastPrinted>2015-01-30T18:45:54Z</cp:lastPrinted>
  <dcterms:created xsi:type="dcterms:W3CDTF">2009-04-23T14:30:40Z</dcterms:created>
  <dcterms:modified xsi:type="dcterms:W3CDTF">2023-03-27T18:37:41Z</dcterms:modified>
</cp:coreProperties>
</file>