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4"/>
  </p:notesMasterIdLst>
  <p:handoutMasterIdLst>
    <p:handoutMasterId r:id="rId15"/>
  </p:handoutMasterIdLst>
  <p:sldIdLst>
    <p:sldId id="256" r:id="rId3"/>
    <p:sldId id="266" r:id="rId4"/>
    <p:sldId id="262" r:id="rId5"/>
    <p:sldId id="257" r:id="rId6"/>
    <p:sldId id="264" r:id="rId7"/>
    <p:sldId id="258" r:id="rId8"/>
    <p:sldId id="259" r:id="rId9"/>
    <p:sldId id="265" r:id="rId10"/>
    <p:sldId id="274" r:id="rId11"/>
    <p:sldId id="270" r:id="rId12"/>
    <p:sldId id="273" r:id="rId1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142"/>
    <a:srgbClr val="3D8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EEBCC4-7DE9-4BA2-816B-157DD54DFB73}" type="datetimeFigureOut">
              <a:rPr lang="pt-BR" smtClean="0"/>
              <a:pPr/>
              <a:t>23/04/2019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0C6C8-065B-4FFF-BB59-5EAE26F910D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8817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1AAA1B4-400A-452B-8425-57DCDB02494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79377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4D202B-662E-4D4B-9BBB-5D8D3B768FFA}" type="slidenum">
              <a:rPr lang="pt-BR"/>
              <a:pPr/>
              <a:t>4</a:t>
            </a:fld>
            <a:endParaRPr lang="pt-BR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29871F-4BD2-4281-9077-7ADAF3F89CC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71B60-99CD-47DA-B27A-24799B35C2E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ll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653D7-4386-486E-A8B7-EEE03687AFD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ll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CDF6120-F1F0-4C60-9FE9-39AC71A9C79D}" type="datetimeFigureOut">
              <a:rPr lang="en-US" smtClean="0"/>
              <a:pPr/>
              <a:t>4/23/2019</a:t>
            </a:fld>
            <a:endParaRPr lang="en-US" sz="1600" dirty="0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>
              <a:defRPr/>
            </a:pPr>
            <a:fld id="{D3C91230-F47D-4287-8210-2A4C2AC9685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4/23/2019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4A9B5-0FDA-477D-B646-82C8A32CEEC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29600" cy="524824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4/23/2019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>
              <a:defRPr/>
            </a:pPr>
            <a:fld id="{EFAC9578-7530-40FA-8823-C41D88388C6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u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759449-25F8-4CD1-8737-C06BC42F4EF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7DF3C2-D377-40F1-AEAA-33029BFD3A6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E225AD-C57B-4838-869D-A265F16BD56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9E4BC4-7AEB-4374-B4A5-D04A2602633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6900D-5668-4CA2-8B79-F4D306BC952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4A9B5-0FDA-477D-B646-82C8A32CEEC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ll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6B1837-8967-4704-831A-CEB2879F21A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u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71B60-99CD-47DA-B27A-24799B35C2E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8653D7-4386-486E-A8B7-EEE03687AFDF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3C91230-F47D-4287-8210-2A4C2AC9685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C9578-7530-40FA-8823-C41D88388C6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ll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59449-25F8-4CD1-8737-C06BC42F4EF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ll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DF3C2-D377-40F1-AEAA-33029BFD3A6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ll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225AD-C57B-4838-869D-A265F16BD5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ll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E4BC4-7AEB-4374-B4A5-D04A2602633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ll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6900D-5668-4CA2-8B79-F4D306BC952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ll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B1837-8967-4704-831A-CEB2879F21A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ll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2142"/>
                </a:solidFill>
              </a:defRPr>
            </a:lvl1pPr>
          </a:lstStyle>
          <a:p>
            <a:pPr>
              <a:defRPr/>
            </a:pPr>
            <a:fld id="{D3C91230-F47D-4287-8210-2A4C2AC968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pull dir="u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214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214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214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214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214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214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214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214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2142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 dirty="0" smtClean="0"/>
              <a:t>Clique para editar o estilo do título mestre</a:t>
            </a:r>
            <a:endParaRPr kumimoji="0" lang="en-US" dirty="0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908720"/>
            <a:ext cx="8229600" cy="522080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dirty="0" smtClean="0"/>
              <a:t>Clique para editar os estilos do texto mestre</a:t>
            </a:r>
          </a:p>
          <a:p>
            <a:pPr lvl="1" eaLnBrk="1" latinLnBrk="0" hangingPunct="1"/>
            <a:r>
              <a:rPr kumimoji="0" lang="pt-BR" dirty="0" smtClean="0"/>
              <a:t>Segundo nível</a:t>
            </a:r>
          </a:p>
          <a:p>
            <a:pPr lvl="2" eaLnBrk="1" latinLnBrk="0" hangingPunct="1"/>
            <a:r>
              <a:rPr kumimoji="0" lang="pt-BR" dirty="0" smtClean="0"/>
              <a:t>Terceiro nível</a:t>
            </a:r>
          </a:p>
          <a:p>
            <a:pPr lvl="3" eaLnBrk="1" latinLnBrk="0" hangingPunct="1"/>
            <a:r>
              <a:rPr kumimoji="0" lang="pt-BR" dirty="0" smtClean="0"/>
              <a:t>Quarto nível</a:t>
            </a:r>
          </a:p>
          <a:p>
            <a:pPr lvl="4" eaLnBrk="1" latinLnBrk="0" hangingPunct="1"/>
            <a:r>
              <a:rPr kumimoji="0" lang="pt-BR" dirty="0" smtClean="0"/>
              <a:t>Quinto nível</a:t>
            </a:r>
            <a:endParaRPr kumimoji="0" lang="en-US" dirty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4/23/2019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3C91230-F47D-4287-8210-2A4C2AC9685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67544" y="836712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>
    <p:pull dir="u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1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100"/>
        </a:spcBef>
        <a:buClr>
          <a:schemeClr val="accent2"/>
        </a:buClr>
        <a:buSzPct val="76000"/>
        <a:buFont typeface="Wingdings 3"/>
        <a:buChar char="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1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1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1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conomia.uol.com.br/noticias/reuters/2018/10/30/guedes-nega-intencao-de-usar-reservas-internacionais.htm" TargetMode="External"/><Relationship Id="rId2" Type="http://schemas.openxmlformats.org/officeDocument/2006/relationships/hyperlink" Target="https://g1.globo.com/economia/noticia/balanca-comercial-acumula-superavit-de-us-62-bilhoes-na-parcial-de-2018.ghtml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11560" y="1556792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FEA-RP/USP</a:t>
            </a:r>
            <a:b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REC 2200 – CONTABILIDADE SOCIAL</a:t>
            </a:r>
            <a:b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BALANÇO DE PAGAMENTOS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rgbClr val="00214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>
            <a:noAutofit/>
          </a:bodyPr>
          <a:lstStyle/>
          <a:p>
            <a:r>
              <a:rPr lang="pt-BR" dirty="0" smtClean="0"/>
              <a:t>Lançamentos: um exemplo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908720"/>
            <a:ext cx="8496944" cy="524824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t-BR" sz="2000" dirty="0"/>
              <a:t>Considere os seguintes lançamentos hipotéticos realizador por um país “X” durante um período “t”:</a:t>
            </a:r>
          </a:p>
          <a:p>
            <a:pPr marL="457200" indent="-457200">
              <a:spcBef>
                <a:spcPts val="0"/>
              </a:spcBef>
              <a:buFont typeface="+mj-lt"/>
              <a:buAutoNum type="alphaUcPeriod"/>
            </a:pPr>
            <a:endParaRPr lang="pt-BR" sz="2000" dirty="0"/>
          </a:p>
          <a:p>
            <a:pPr marL="457200" indent="-457200">
              <a:spcBef>
                <a:spcPts val="0"/>
              </a:spcBef>
              <a:buFont typeface="+mj-lt"/>
              <a:buAutoNum type="alphaUcPeriod"/>
            </a:pPr>
            <a:r>
              <a:rPr lang="pt-BR" sz="2000" dirty="0"/>
              <a:t>Exportações de bens no valor de 50.000, pago à vista</a:t>
            </a:r>
          </a:p>
          <a:p>
            <a:pPr marL="457200" indent="-457200">
              <a:spcBef>
                <a:spcPts val="0"/>
              </a:spcBef>
              <a:buFont typeface="+mj-lt"/>
              <a:buAutoNum type="alphaUcPeriod"/>
            </a:pPr>
            <a:r>
              <a:rPr lang="pt-BR" sz="2000" dirty="0"/>
              <a:t>Importações de serviços no valor de 10.000, pago à vista</a:t>
            </a:r>
          </a:p>
          <a:p>
            <a:pPr marL="457200" indent="-457200">
              <a:spcBef>
                <a:spcPts val="0"/>
              </a:spcBef>
              <a:buFont typeface="+mj-lt"/>
              <a:buAutoNum type="alphaUcPeriod"/>
            </a:pPr>
            <a:r>
              <a:rPr lang="pt-BR" sz="2000" dirty="0"/>
              <a:t>Uma empresa do país “X” toma um empréstimo junto a um banco estrangeiro no valor de 25.000</a:t>
            </a:r>
          </a:p>
          <a:p>
            <a:pPr marL="457200" indent="-457200">
              <a:spcBef>
                <a:spcPts val="0"/>
              </a:spcBef>
              <a:buFont typeface="+mj-lt"/>
              <a:buAutoNum type="alphaUcPeriod"/>
            </a:pPr>
            <a:r>
              <a:rPr lang="pt-BR" sz="2000" dirty="0"/>
              <a:t>Uma empresa do país “X” exporta bens no valor de 100.000, financiada</a:t>
            </a:r>
          </a:p>
          <a:p>
            <a:pPr marL="457200" indent="-457200">
              <a:spcBef>
                <a:spcPts val="0"/>
              </a:spcBef>
              <a:buFont typeface="+mj-lt"/>
              <a:buAutoNum type="alphaUcPeriod"/>
            </a:pPr>
            <a:r>
              <a:rPr lang="pt-BR" sz="2000" dirty="0" smtClean="0"/>
              <a:t>Importação financiada de maquinas no valor de 130.000</a:t>
            </a:r>
          </a:p>
          <a:p>
            <a:pPr marL="457200" indent="-457200">
              <a:spcBef>
                <a:spcPts val="0"/>
              </a:spcBef>
              <a:buFont typeface="+mj-lt"/>
              <a:buAutoNum type="alphaUcPeriod"/>
            </a:pPr>
            <a:r>
              <a:rPr lang="pt-BR" sz="2000" dirty="0" smtClean="0"/>
              <a:t>Remessa de lucro de uma empresa estrangeira para sua matriz no exterior no valor de 10.000</a:t>
            </a:r>
          </a:p>
          <a:p>
            <a:pPr marL="457200" indent="-457200">
              <a:spcBef>
                <a:spcPts val="0"/>
              </a:spcBef>
              <a:buFont typeface="+mj-lt"/>
              <a:buAutoNum type="alphaUcPeriod"/>
            </a:pPr>
            <a:r>
              <a:rPr lang="pt-BR" sz="2000" dirty="0" smtClean="0"/>
              <a:t>Residentes </a:t>
            </a:r>
            <a:r>
              <a:rPr lang="pt-BR" sz="2000" dirty="0"/>
              <a:t>do país “X” recebem transferências do exterior no valor de  5.000</a:t>
            </a:r>
          </a:p>
          <a:p>
            <a:pPr marL="457200" indent="-457200">
              <a:spcBef>
                <a:spcPts val="0"/>
              </a:spcBef>
              <a:buFont typeface="+mj-lt"/>
              <a:buAutoNum type="alphaUcPeriod"/>
            </a:pPr>
            <a:r>
              <a:rPr lang="pt-BR" sz="2000" dirty="0"/>
              <a:t>Pagamentos de juros da dívida no valor total de 50.000 sendo, 30.000 à vista e 20.000 por meio de emissão de novos títulos junto ao setor externo</a:t>
            </a:r>
          </a:p>
          <a:p>
            <a:pPr marL="457200" indent="-457200">
              <a:spcBef>
                <a:spcPts val="0"/>
              </a:spcBef>
              <a:buFont typeface="+mj-lt"/>
              <a:buAutoNum type="alphaUcPeriod"/>
            </a:pPr>
            <a:r>
              <a:rPr lang="pt-BR" sz="2000" dirty="0"/>
              <a:t>Pagamento do principal dos títulos da dívida externa no valor de 10.000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Mecanismos de ajuste do BP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Alertas:</a:t>
            </a:r>
          </a:p>
          <a:p>
            <a:pPr lvl="1"/>
            <a:r>
              <a:rPr lang="pt-BR" dirty="0" smtClean="0"/>
              <a:t>Nem todo déficit é necessariamente “ruim”, assim como nem </a:t>
            </a:r>
            <a:r>
              <a:rPr lang="pt-BR" smtClean="0"/>
              <a:t>todo </a:t>
            </a:r>
            <a:r>
              <a:rPr lang="pt-BR" smtClean="0"/>
              <a:t>superávit </a:t>
            </a:r>
            <a:r>
              <a:rPr lang="pt-BR" dirty="0" smtClean="0"/>
              <a:t>é “bom”</a:t>
            </a:r>
          </a:p>
          <a:p>
            <a:pPr lvl="2"/>
            <a:r>
              <a:rPr lang="pt-BR" dirty="0" smtClean="0"/>
              <a:t>O problema é quando o déficit é alto e sem perspectiva de reversão</a:t>
            </a:r>
          </a:p>
          <a:p>
            <a:pPr lvl="1"/>
            <a:r>
              <a:rPr lang="pt-BR" dirty="0" smtClean="0"/>
              <a:t>Cada “alternativa</a:t>
            </a:r>
            <a:r>
              <a:rPr lang="pt-BR" dirty="0" smtClean="0"/>
              <a:t>” para diminuir um déficit:</a:t>
            </a:r>
            <a:endParaRPr lang="pt-BR" dirty="0" smtClean="0"/>
          </a:p>
          <a:p>
            <a:pPr lvl="2"/>
            <a:r>
              <a:rPr lang="pt-BR" dirty="0" smtClean="0"/>
              <a:t>Envolve custos diferentes</a:t>
            </a:r>
          </a:p>
          <a:p>
            <a:pPr lvl="2"/>
            <a:r>
              <a:rPr lang="pt-BR" dirty="0" smtClean="0"/>
              <a:t>Envolve tempos de ação/resposta diferentes</a:t>
            </a:r>
          </a:p>
          <a:p>
            <a:pPr lvl="2"/>
            <a:r>
              <a:rPr lang="pt-BR" dirty="0" smtClean="0"/>
              <a:t>Envolve efeitos sobre contas diferentes do BP</a:t>
            </a:r>
          </a:p>
          <a:p>
            <a:pPr lvl="1"/>
            <a:r>
              <a:rPr lang="pt-BR" dirty="0" smtClean="0"/>
              <a:t>Alternativas:</a:t>
            </a:r>
          </a:p>
          <a:p>
            <a:pPr lvl="2"/>
            <a:r>
              <a:rPr lang="pt-BR" dirty="0" smtClean="0"/>
              <a:t>Desvalorização cambial</a:t>
            </a:r>
          </a:p>
          <a:p>
            <a:pPr lvl="2"/>
            <a:r>
              <a:rPr lang="pt-BR" dirty="0" smtClean="0"/>
              <a:t>Elevação de tarifas de importação</a:t>
            </a:r>
          </a:p>
          <a:p>
            <a:pPr lvl="2"/>
            <a:r>
              <a:rPr lang="pt-BR" dirty="0" smtClean="0"/>
              <a:t>Cotas de importação</a:t>
            </a:r>
          </a:p>
          <a:p>
            <a:pPr lvl="2"/>
            <a:r>
              <a:rPr lang="pt-BR" dirty="0" smtClean="0"/>
              <a:t>Subsídio às exportações</a:t>
            </a:r>
          </a:p>
          <a:p>
            <a:pPr lvl="2"/>
            <a:r>
              <a:rPr lang="pt-BR" dirty="0" smtClean="0"/>
              <a:t>Restrição à saída de capitais ou ao envio de lucros e juros ao exterior</a:t>
            </a:r>
          </a:p>
          <a:p>
            <a:pPr lvl="2"/>
            <a:r>
              <a:rPr lang="pt-BR" dirty="0" smtClean="0"/>
              <a:t>Elevação da taxa de juros doméstica</a:t>
            </a:r>
          </a:p>
        </p:txBody>
      </p:sp>
    </p:spTree>
  </p:cSld>
  <p:clrMapOvr>
    <a:masterClrMapping/>
  </p:clrMapOvr>
  <p:transition>
    <p:pull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 &amp; realidade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>
                <a:hlinkClick r:id="rId2"/>
              </a:rPr>
              <a:t>https://g1.globo.com/economia/noticia/balanca-comercial-acumula-superavit-de-us-62-bilhoes-na-parcial-de-2018.ghtml</a:t>
            </a:r>
            <a:endParaRPr lang="pt-BR" dirty="0" smtClean="0"/>
          </a:p>
          <a:p>
            <a:r>
              <a:rPr lang="pt-BR" dirty="0" smtClean="0">
                <a:hlinkClick r:id="rId3"/>
              </a:rPr>
              <a:t>https</a:t>
            </a:r>
            <a:r>
              <a:rPr lang="pt-BR" dirty="0">
                <a:hlinkClick r:id="rId3"/>
              </a:rPr>
              <a:t>://economia.uol.com.br/noticias/reuters/2018/10/30/guedes-nega-intencao-de-usar-reservas-internacionais.htm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ransition>
    <p:pull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Balanço</a:t>
            </a:r>
            <a:r>
              <a:rPr lang="en-US" dirty="0" smtClean="0"/>
              <a:t> de </a:t>
            </a:r>
            <a:r>
              <a:rPr lang="en-US" dirty="0" err="1" smtClean="0"/>
              <a:t>Pagamentos</a:t>
            </a:r>
            <a:r>
              <a:rPr lang="en-US" dirty="0" smtClean="0"/>
              <a:t> (BP)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z="2200" dirty="0" smtClean="0"/>
              <a:t>Definição de BP: Demonstração contábil em que são registradas todas as transações econômicas que um país realiza com o “</a:t>
            </a:r>
            <a:r>
              <a:rPr lang="pt-BR" sz="2200" dirty="0" smtClean="0">
                <a:solidFill>
                  <a:srgbClr val="FF0000"/>
                </a:solidFill>
              </a:rPr>
              <a:t>resto do mundo</a:t>
            </a:r>
            <a:r>
              <a:rPr lang="pt-BR" sz="2200" dirty="0" smtClean="0"/>
              <a:t>” (qualquer outro país ou qualquer outra instituição internacional, como o FMI, por exemplo), durante um dado intervalo de tempo. É comum encontrar também a terminologia “</a:t>
            </a:r>
            <a:r>
              <a:rPr lang="pt-BR" sz="2200" dirty="0" smtClean="0">
                <a:solidFill>
                  <a:srgbClr val="FF0000"/>
                </a:solidFill>
              </a:rPr>
              <a:t>transação entre residentes e não residentes</a:t>
            </a:r>
            <a:r>
              <a:rPr lang="pt-BR" sz="2200" dirty="0" smtClean="0"/>
              <a:t>”.</a:t>
            </a:r>
          </a:p>
          <a:p>
            <a:r>
              <a:rPr lang="pt-BR" sz="2200" dirty="0" smtClean="0"/>
              <a:t>Residentes (de um país X): pessoas físicas, jurídicas e instituições governamentais que atuem no país X, independentemente de nacionalidade ou origem. Por exclusão, obtém-se a definição de não residentes.</a:t>
            </a:r>
          </a:p>
          <a:p>
            <a:r>
              <a:rPr lang="pt-BR" sz="2200" dirty="0" smtClean="0"/>
              <a:t>Normas estabelecidas pelo FMI (atualmente, edição MBP6)</a:t>
            </a:r>
          </a:p>
          <a:p>
            <a:r>
              <a:rPr lang="pt-BR" sz="2200" dirty="0" smtClean="0"/>
              <a:t>Valores sempre mensurados como “fluxo”, não como “estoque” (assim como fazemos com o SCN)</a:t>
            </a:r>
          </a:p>
          <a:p>
            <a:endParaRPr lang="pt-BR" sz="22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Grp="1" noChangeArrowheads="1"/>
          </p:cNvSpPr>
          <p:nvPr>
            <p:ph sz="quarter" idx="1"/>
          </p:nvPr>
        </p:nvSpPr>
        <p:spPr bwMode="auto">
          <a:xfrm>
            <a:off x="395288" y="981075"/>
            <a:ext cx="8280400" cy="48958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algn="ctr">
              <a:spcBef>
                <a:spcPts val="0"/>
              </a:spcBef>
              <a:buNone/>
            </a:pPr>
            <a:r>
              <a:rPr lang="pt-BR" b="1" dirty="0" smtClean="0">
                <a:solidFill>
                  <a:srgbClr val="FF0000"/>
                </a:solidFill>
              </a:rPr>
              <a:t>Conta Corrente do BP</a:t>
            </a:r>
          </a:p>
          <a:p>
            <a:pPr algn="ctr">
              <a:spcBef>
                <a:spcPts val="0"/>
              </a:spcBef>
              <a:buNone/>
            </a:pPr>
            <a:endParaRPr lang="pt-BR" sz="1800" b="1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pt-BR" sz="2600" dirty="0"/>
              <a:t>Balança Comercial (BC)</a:t>
            </a:r>
          </a:p>
          <a:p>
            <a:pPr lvl="1">
              <a:spcBef>
                <a:spcPts val="0"/>
              </a:spcBef>
            </a:pPr>
            <a:r>
              <a:rPr lang="pt-BR" sz="1900" dirty="0"/>
              <a:t>Exportações FOB</a:t>
            </a:r>
          </a:p>
          <a:p>
            <a:pPr lvl="1">
              <a:spcBef>
                <a:spcPts val="0"/>
              </a:spcBef>
            </a:pPr>
            <a:r>
              <a:rPr lang="pt-BR" sz="1900" dirty="0"/>
              <a:t>Importações FOB</a:t>
            </a:r>
          </a:p>
          <a:p>
            <a:pPr>
              <a:spcBef>
                <a:spcPts val="0"/>
              </a:spcBef>
            </a:pPr>
            <a:r>
              <a:rPr lang="pt-BR" sz="2600" dirty="0"/>
              <a:t>Balança de Serviços (BS)</a:t>
            </a:r>
          </a:p>
          <a:p>
            <a:pPr lvl="1">
              <a:spcBef>
                <a:spcPts val="0"/>
              </a:spcBef>
            </a:pPr>
            <a:r>
              <a:rPr lang="pt-BR" sz="1900" dirty="0"/>
              <a:t>Transportes</a:t>
            </a:r>
          </a:p>
          <a:p>
            <a:pPr lvl="1">
              <a:spcBef>
                <a:spcPts val="0"/>
              </a:spcBef>
            </a:pPr>
            <a:r>
              <a:rPr lang="pt-BR" sz="1900" dirty="0"/>
              <a:t>Seguros</a:t>
            </a:r>
          </a:p>
          <a:p>
            <a:pPr lvl="1">
              <a:spcBef>
                <a:spcPts val="0"/>
              </a:spcBef>
            </a:pPr>
            <a:r>
              <a:rPr lang="pt-BR" sz="1900" dirty="0"/>
              <a:t>Viagens</a:t>
            </a:r>
          </a:p>
          <a:p>
            <a:pPr lvl="1">
              <a:spcBef>
                <a:spcPts val="0"/>
              </a:spcBef>
            </a:pPr>
            <a:r>
              <a:rPr lang="pt-BR" sz="1900" dirty="0"/>
              <a:t>Aluguel de equipamentos</a:t>
            </a:r>
          </a:p>
          <a:p>
            <a:pPr lvl="1">
              <a:spcBef>
                <a:spcPts val="0"/>
              </a:spcBef>
            </a:pPr>
            <a:r>
              <a:rPr lang="pt-BR" sz="1900" dirty="0"/>
              <a:t>Telecomunicação, computação e informações</a:t>
            </a:r>
          </a:p>
          <a:p>
            <a:pPr lvl="1">
              <a:spcBef>
                <a:spcPts val="0"/>
              </a:spcBef>
            </a:pPr>
            <a:r>
              <a:rPr lang="pt-BR" sz="1900" dirty="0"/>
              <a:t>Serviços diversos (de manufatura, culturais, governamentais, financeiros, empresariais, construção, </a:t>
            </a:r>
            <a:r>
              <a:rPr lang="pt-BR" sz="1900" dirty="0" err="1"/>
              <a:t>etc</a:t>
            </a:r>
            <a:r>
              <a:rPr lang="pt-BR" sz="1900" dirty="0"/>
              <a:t>)</a:t>
            </a:r>
          </a:p>
          <a:p>
            <a:pPr lvl="1">
              <a:spcBef>
                <a:spcPts val="0"/>
              </a:spcBef>
            </a:pPr>
            <a:r>
              <a:rPr lang="pt-BR" sz="1900" dirty="0"/>
              <a:t>Outros serviços</a:t>
            </a:r>
          </a:p>
          <a:p>
            <a:pPr>
              <a:spcBef>
                <a:spcPts val="0"/>
              </a:spcBef>
            </a:pPr>
            <a:r>
              <a:rPr lang="pt-BR" sz="2600" dirty="0"/>
              <a:t>Renda Primária (RP)</a:t>
            </a:r>
          </a:p>
          <a:p>
            <a:pPr lvl="1">
              <a:spcBef>
                <a:spcPts val="0"/>
              </a:spcBef>
            </a:pPr>
            <a:r>
              <a:rPr lang="pt-BR" sz="1900" dirty="0"/>
              <a:t>Lucros e dividendos</a:t>
            </a:r>
          </a:p>
          <a:p>
            <a:pPr lvl="1">
              <a:spcBef>
                <a:spcPts val="0"/>
              </a:spcBef>
            </a:pPr>
            <a:r>
              <a:rPr lang="pt-BR" sz="1900" dirty="0"/>
              <a:t>Salários e ordenados</a:t>
            </a:r>
          </a:p>
          <a:p>
            <a:pPr lvl="1">
              <a:spcBef>
                <a:spcPts val="0"/>
              </a:spcBef>
            </a:pPr>
            <a:r>
              <a:rPr lang="pt-BR" sz="1900" dirty="0"/>
              <a:t>Juros</a:t>
            </a:r>
          </a:p>
          <a:p>
            <a:pPr lvl="1">
              <a:spcBef>
                <a:spcPts val="0"/>
              </a:spcBef>
            </a:pPr>
            <a:r>
              <a:rPr lang="pt-BR" sz="1900" dirty="0"/>
              <a:t>Demais itens de rendas</a:t>
            </a:r>
          </a:p>
          <a:p>
            <a:pPr>
              <a:spcBef>
                <a:spcPts val="0"/>
              </a:spcBef>
            </a:pPr>
            <a:r>
              <a:rPr lang="pt-BR" sz="2600" dirty="0"/>
              <a:t>Renda Secundária (RS)</a:t>
            </a:r>
          </a:p>
          <a:p>
            <a:pPr>
              <a:spcBef>
                <a:spcPts val="0"/>
              </a:spcBef>
            </a:pPr>
            <a:endParaRPr lang="pt-BR" sz="1800" dirty="0" smtClean="0"/>
          </a:p>
          <a:p>
            <a:pPr algn="ctr">
              <a:spcBef>
                <a:spcPts val="0"/>
              </a:spcBef>
              <a:buNone/>
            </a:pPr>
            <a:endParaRPr lang="pt-BR" sz="1800" dirty="0" smtClean="0">
              <a:solidFill>
                <a:srgbClr val="FF0000"/>
              </a:solidFill>
            </a:endParaRPr>
          </a:p>
          <a:p>
            <a:pPr algn="ctr">
              <a:spcBef>
                <a:spcPts val="0"/>
              </a:spcBef>
              <a:buNone/>
            </a:pPr>
            <a:r>
              <a:rPr lang="pt-BR" sz="2100" b="1" dirty="0" smtClean="0">
                <a:solidFill>
                  <a:srgbClr val="FF0000"/>
                </a:solidFill>
              </a:rPr>
              <a:t>SBPTC = SBC + SBS + SRP + SRS</a:t>
            </a:r>
            <a:endParaRPr lang="en-US" sz="1800" dirty="0" smtClean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/>
          <a:lstStyle/>
          <a:p>
            <a:r>
              <a:rPr lang="en-US" dirty="0" err="1" smtClean="0"/>
              <a:t>Estrutura</a:t>
            </a:r>
            <a:r>
              <a:rPr lang="en-US" dirty="0" smtClean="0"/>
              <a:t> </a:t>
            </a:r>
            <a:r>
              <a:rPr lang="en-US" dirty="0" err="1" smtClean="0"/>
              <a:t>geral</a:t>
            </a:r>
            <a:r>
              <a:rPr lang="en-US" dirty="0" smtClean="0"/>
              <a:t>/</a:t>
            </a:r>
            <a:r>
              <a:rPr lang="en-US" dirty="0" err="1" smtClean="0"/>
              <a:t>sintética</a:t>
            </a:r>
            <a:r>
              <a:rPr lang="en-US" dirty="0" smtClean="0"/>
              <a:t> do BP</a:t>
            </a:r>
            <a:endParaRPr lang="pt-BR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Estrutura</a:t>
            </a:r>
            <a:r>
              <a:rPr lang="en-US" dirty="0" smtClean="0"/>
              <a:t> </a:t>
            </a:r>
            <a:r>
              <a:rPr lang="en-US" dirty="0" err="1" smtClean="0"/>
              <a:t>geral</a:t>
            </a:r>
            <a:r>
              <a:rPr lang="en-US" dirty="0" smtClean="0"/>
              <a:t>/</a:t>
            </a:r>
            <a:r>
              <a:rPr lang="en-US" dirty="0" err="1" smtClean="0"/>
              <a:t>sintética</a:t>
            </a:r>
            <a:r>
              <a:rPr lang="en-US" dirty="0" smtClean="0"/>
              <a:t> do BP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pt-BR" sz="1800" b="1" dirty="0" smtClean="0">
                <a:solidFill>
                  <a:srgbClr val="FF0000"/>
                </a:solidFill>
              </a:rPr>
              <a:t>Conta de Capital e Financeira do BP (SBK)</a:t>
            </a:r>
          </a:p>
          <a:p>
            <a:pPr>
              <a:spcBef>
                <a:spcPts val="0"/>
              </a:spcBef>
              <a:buNone/>
            </a:pPr>
            <a:endParaRPr lang="pt-BR" sz="1000" b="1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pt-BR" dirty="0"/>
              <a:t>Conta capital (CK)</a:t>
            </a:r>
          </a:p>
          <a:p>
            <a:pPr>
              <a:spcBef>
                <a:spcPts val="0"/>
              </a:spcBef>
            </a:pPr>
            <a:r>
              <a:rPr lang="pt-BR" dirty="0"/>
              <a:t>Conta financeira (CF)</a:t>
            </a:r>
          </a:p>
          <a:p>
            <a:pPr lvl="1">
              <a:spcBef>
                <a:spcPts val="0"/>
              </a:spcBef>
            </a:pPr>
            <a:r>
              <a:rPr lang="pt-BR" sz="1800" dirty="0"/>
              <a:t>Investimento direto no exterior</a:t>
            </a:r>
          </a:p>
          <a:p>
            <a:pPr lvl="1">
              <a:spcBef>
                <a:spcPts val="0"/>
              </a:spcBef>
            </a:pPr>
            <a:r>
              <a:rPr lang="pt-BR" sz="1800" dirty="0"/>
              <a:t>Investimento direto no país</a:t>
            </a:r>
          </a:p>
          <a:p>
            <a:pPr lvl="1">
              <a:spcBef>
                <a:spcPts val="0"/>
              </a:spcBef>
            </a:pPr>
            <a:r>
              <a:rPr lang="pt-BR" sz="1800" dirty="0"/>
              <a:t>Investimento em carteira (ações e títulos) – ativos</a:t>
            </a:r>
          </a:p>
          <a:p>
            <a:pPr lvl="1">
              <a:spcBef>
                <a:spcPts val="0"/>
              </a:spcBef>
            </a:pPr>
            <a:r>
              <a:rPr lang="pt-BR" sz="1800" dirty="0"/>
              <a:t>Investimento em carteira (ações e títulos) – passivos</a:t>
            </a:r>
          </a:p>
          <a:p>
            <a:pPr lvl="1">
              <a:spcBef>
                <a:spcPts val="0"/>
              </a:spcBef>
            </a:pPr>
            <a:r>
              <a:rPr lang="pt-BR" sz="1800" dirty="0"/>
              <a:t>Derivativos – ativos</a:t>
            </a:r>
          </a:p>
          <a:p>
            <a:pPr lvl="1">
              <a:spcBef>
                <a:spcPts val="0"/>
              </a:spcBef>
            </a:pPr>
            <a:r>
              <a:rPr lang="pt-BR" sz="1800" dirty="0"/>
              <a:t>Derivativos – passivos</a:t>
            </a:r>
          </a:p>
          <a:p>
            <a:pPr lvl="1">
              <a:spcBef>
                <a:spcPts val="0"/>
              </a:spcBef>
            </a:pPr>
            <a:r>
              <a:rPr lang="pt-BR" sz="1800" dirty="0"/>
              <a:t>Outros investimentos (moedas, depósitos, empréstimos e créditos comerciais) – ativos</a:t>
            </a:r>
          </a:p>
          <a:p>
            <a:pPr lvl="1">
              <a:spcBef>
                <a:spcPts val="0"/>
              </a:spcBef>
            </a:pPr>
            <a:r>
              <a:rPr lang="pt-BR" sz="1800" dirty="0"/>
              <a:t>Outros investimentos (moedas, depósitos, empréstimos e créditos comerciais) – passivos</a:t>
            </a:r>
          </a:p>
          <a:p>
            <a:pPr lvl="1">
              <a:spcBef>
                <a:spcPts val="0"/>
              </a:spcBef>
            </a:pPr>
            <a:r>
              <a:rPr lang="pt-BR" sz="1800" dirty="0"/>
              <a:t>Ativos de reserva</a:t>
            </a:r>
          </a:p>
          <a:p>
            <a:pPr>
              <a:spcBef>
                <a:spcPts val="0"/>
              </a:spcBef>
            </a:pPr>
            <a:r>
              <a:rPr lang="pt-BR" dirty="0"/>
              <a:t>Erros e Omissões (E&amp;O)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 lvl="1">
              <a:spcBef>
                <a:spcPts val="0"/>
              </a:spcBef>
            </a:pPr>
            <a:endParaRPr lang="en-US" sz="1000" dirty="0" smtClean="0"/>
          </a:p>
          <a:p>
            <a:pPr>
              <a:spcBef>
                <a:spcPts val="0"/>
              </a:spcBef>
            </a:pPr>
            <a:endParaRPr lang="pt-BR" sz="1800" dirty="0" smtClean="0"/>
          </a:p>
          <a:p>
            <a:pPr>
              <a:spcBef>
                <a:spcPts val="0"/>
              </a:spcBef>
              <a:buNone/>
            </a:pPr>
            <a:endParaRPr lang="pt-BR" sz="18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Definições</a:t>
            </a:r>
            <a:r>
              <a:rPr lang="en-US" dirty="0" smtClean="0"/>
              <a:t>/</a:t>
            </a:r>
            <a:r>
              <a:rPr lang="en-US" dirty="0" err="1" smtClean="0"/>
              <a:t>discussões</a:t>
            </a:r>
            <a:r>
              <a:rPr lang="en-US" dirty="0" smtClean="0"/>
              <a:t> </a:t>
            </a:r>
            <a:r>
              <a:rPr lang="en-US" dirty="0" err="1" smtClean="0"/>
              <a:t>importantes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Definições importantes:</a:t>
            </a:r>
          </a:p>
          <a:p>
            <a:endParaRPr lang="pt-BR" dirty="0" smtClean="0"/>
          </a:p>
          <a:p>
            <a:pPr marL="971550" lvl="1" indent="-514350">
              <a:buFont typeface="+mj-lt"/>
              <a:buAutoNum type="arabicParenR"/>
            </a:pPr>
            <a:r>
              <a:rPr lang="pt-BR" dirty="0"/>
              <a:t>SBPTC = SBC + SBS + SRP + SRS</a:t>
            </a:r>
          </a:p>
          <a:p>
            <a:pPr marL="971550" lvl="1" indent="-514350">
              <a:buFont typeface="+mj-lt"/>
              <a:buAutoNum type="arabicParenR"/>
            </a:pPr>
            <a:r>
              <a:rPr lang="pt-BR" dirty="0"/>
              <a:t>SBPTC + SCK + E&amp;O = SCF, ou seja, E&amp;O = SCF – SBPTC – SCK</a:t>
            </a:r>
          </a:p>
          <a:p>
            <a:pPr marL="971550" lvl="1" indent="-514350">
              <a:buFont typeface="+mj-lt"/>
              <a:buAutoNum type="arabicParenR"/>
            </a:pPr>
            <a:r>
              <a:rPr lang="pt-BR" dirty="0"/>
              <a:t>RLRE = SRP + SRS = </a:t>
            </a:r>
            <a:r>
              <a:rPr lang="pt-BR" dirty="0">
                <a:solidFill>
                  <a:srgbClr val="FF0000"/>
                </a:solidFill>
              </a:rPr>
              <a:t>- RLEE</a:t>
            </a:r>
          </a:p>
          <a:p>
            <a:pPr marL="811213" indent="-354013">
              <a:buFont typeface="+mj-lt"/>
              <a:buAutoNum type="arabicPeriod"/>
            </a:pPr>
            <a:endParaRPr lang="pt-BR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Definições</a:t>
            </a:r>
            <a:r>
              <a:rPr lang="en-US" dirty="0"/>
              <a:t>/</a:t>
            </a:r>
            <a:r>
              <a:rPr lang="en-US" dirty="0" err="1"/>
              <a:t>discussões</a:t>
            </a:r>
            <a:r>
              <a:rPr lang="en-US" dirty="0"/>
              <a:t> </a:t>
            </a:r>
            <a:r>
              <a:rPr lang="en-US" dirty="0" err="1"/>
              <a:t>importantes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pt-BR" dirty="0" smtClean="0"/>
              <a:t>Se SBPTC &lt; 0, diz-se que o país é importador de poupança externa (importador de capitais)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Por isso que um déficit do Balanço de Pagamentos em Transações Correntes implica em poupança externa positiva</a:t>
            </a:r>
          </a:p>
          <a:p>
            <a:pPr lvl="2">
              <a:buFont typeface="Arial" pitchFamily="34" charset="0"/>
              <a:buChar char="•"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Alertas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BP e SCN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200" dirty="0" err="1" smtClean="0">
                <a:solidFill>
                  <a:srgbClr val="FF0000"/>
                </a:solidFill>
              </a:rPr>
              <a:t>Em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que</a:t>
            </a:r>
            <a:r>
              <a:rPr lang="en-US" sz="2200" dirty="0" smtClean="0">
                <a:solidFill>
                  <a:srgbClr val="FF0000"/>
                </a:solidFill>
              </a:rPr>
              <a:t> o </a:t>
            </a:r>
            <a:r>
              <a:rPr lang="en-US" sz="2200" dirty="0" err="1" smtClean="0">
                <a:solidFill>
                  <a:srgbClr val="FF0000"/>
                </a:solidFill>
              </a:rPr>
              <a:t>aluno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deve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estar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atento</a:t>
            </a:r>
            <a:r>
              <a:rPr lang="en-US" sz="2200" dirty="0" smtClean="0">
                <a:solidFill>
                  <a:srgbClr val="FF0000"/>
                </a:solidFill>
              </a:rPr>
              <a:t>?</a:t>
            </a:r>
          </a:p>
          <a:p>
            <a:pPr lvl="1">
              <a:spcBef>
                <a:spcPts val="0"/>
              </a:spcBef>
            </a:pPr>
            <a:r>
              <a:rPr lang="en-US" sz="2000" dirty="0" err="1" smtClean="0"/>
              <a:t>Saiba</a:t>
            </a:r>
            <a:r>
              <a:rPr lang="en-US" sz="2000" dirty="0" smtClean="0"/>
              <a:t> “</a:t>
            </a:r>
            <a:r>
              <a:rPr lang="en-US" sz="2000" dirty="0" err="1" smtClean="0"/>
              <a:t>casar</a:t>
            </a:r>
            <a:r>
              <a:rPr lang="en-US" sz="2000" dirty="0" smtClean="0"/>
              <a:t>” BP com SCN (</a:t>
            </a:r>
            <a:r>
              <a:rPr lang="en-US" sz="2000" dirty="0" err="1" smtClean="0"/>
              <a:t>ou</a:t>
            </a:r>
            <a:r>
              <a:rPr lang="en-US" sz="2000" dirty="0" smtClean="0"/>
              <a:t> </a:t>
            </a:r>
            <a:r>
              <a:rPr lang="en-US" sz="2000" dirty="0" err="1" smtClean="0"/>
              <a:t>seja</a:t>
            </a:r>
            <a:r>
              <a:rPr lang="en-US" sz="2000" dirty="0" smtClean="0"/>
              <a:t>, </a:t>
            </a:r>
            <a:r>
              <a:rPr lang="en-US" sz="2000" dirty="0" err="1" smtClean="0"/>
              <a:t>saiba</a:t>
            </a:r>
            <a:r>
              <a:rPr lang="en-US" sz="2000" dirty="0" smtClean="0"/>
              <a:t> </a:t>
            </a:r>
            <a:r>
              <a:rPr lang="en-US" sz="2000" dirty="0" err="1" smtClean="0"/>
              <a:t>casar</a:t>
            </a:r>
            <a:r>
              <a:rPr lang="en-US" sz="2000" dirty="0" smtClean="0"/>
              <a:t> BP com a </a:t>
            </a:r>
            <a:r>
              <a:rPr lang="en-US" sz="2000" dirty="0" err="1" smtClean="0"/>
              <a:t>conta</a:t>
            </a:r>
            <a:r>
              <a:rPr lang="en-US" sz="2000" dirty="0" smtClean="0"/>
              <a:t> do </a:t>
            </a:r>
            <a:r>
              <a:rPr lang="en-US" sz="2000" dirty="0" err="1" smtClean="0"/>
              <a:t>setor</a:t>
            </a:r>
            <a:r>
              <a:rPr lang="en-US" sz="2000" dirty="0" smtClean="0"/>
              <a:t> </a:t>
            </a:r>
            <a:r>
              <a:rPr lang="en-US" sz="2000" dirty="0" err="1" smtClean="0"/>
              <a:t>externo</a:t>
            </a:r>
            <a:r>
              <a:rPr lang="en-US" sz="2000" dirty="0" smtClean="0"/>
              <a:t> do SCN)</a:t>
            </a:r>
          </a:p>
          <a:p>
            <a:pPr lvl="1">
              <a:spcBef>
                <a:spcPts val="0"/>
              </a:spcBef>
            </a:pPr>
            <a:r>
              <a:rPr lang="en-US" sz="2000" dirty="0" err="1" smtClean="0"/>
              <a:t>Saiba</a:t>
            </a:r>
            <a:r>
              <a:rPr lang="en-US" sz="2000" dirty="0" smtClean="0"/>
              <a:t> </a:t>
            </a:r>
            <a:r>
              <a:rPr lang="en-US" sz="2000" dirty="0" err="1" smtClean="0"/>
              <a:t>lançar</a:t>
            </a:r>
            <a:r>
              <a:rPr lang="en-US" sz="2000" dirty="0" smtClean="0"/>
              <a:t> </a:t>
            </a:r>
            <a:r>
              <a:rPr lang="en-US" sz="2000" dirty="0" err="1" smtClean="0"/>
              <a:t>os</a:t>
            </a:r>
            <a:r>
              <a:rPr lang="en-US" sz="2000" dirty="0" smtClean="0"/>
              <a:t> </a:t>
            </a:r>
            <a:r>
              <a:rPr lang="en-US" sz="2000" dirty="0" err="1" smtClean="0"/>
              <a:t>valores</a:t>
            </a:r>
            <a:r>
              <a:rPr lang="en-US" sz="2000" dirty="0" smtClean="0"/>
              <a:t> </a:t>
            </a:r>
            <a:r>
              <a:rPr lang="en-US" sz="2000" dirty="0" err="1" smtClean="0"/>
              <a:t>tendo</a:t>
            </a:r>
            <a:r>
              <a:rPr lang="en-US" sz="2000" dirty="0" smtClean="0"/>
              <a:t> a </a:t>
            </a:r>
            <a:r>
              <a:rPr lang="en-US" sz="2000" dirty="0" err="1" smtClean="0"/>
              <a:t>referência</a:t>
            </a:r>
            <a:r>
              <a:rPr lang="en-US" sz="2000" dirty="0" smtClean="0"/>
              <a:t> </a:t>
            </a:r>
            <a:r>
              <a:rPr lang="en-US" sz="2000" dirty="0" err="1" smtClean="0"/>
              <a:t>certa</a:t>
            </a:r>
            <a:r>
              <a:rPr lang="en-US" sz="2000" dirty="0" smtClean="0"/>
              <a:t>:</a:t>
            </a:r>
          </a:p>
          <a:p>
            <a:pPr lvl="2">
              <a:spcBef>
                <a:spcPts val="0"/>
              </a:spcBef>
            </a:pPr>
            <a:r>
              <a:rPr lang="en-US" sz="1600" dirty="0" err="1" smtClean="0"/>
              <a:t>Em</a:t>
            </a:r>
            <a:r>
              <a:rPr lang="en-US" sz="1600" dirty="0" smtClean="0"/>
              <a:t> SCN, a </a:t>
            </a:r>
            <a:r>
              <a:rPr lang="en-US" sz="1600" dirty="0" err="1" smtClean="0"/>
              <a:t>conta</a:t>
            </a:r>
            <a:r>
              <a:rPr lang="en-US" sz="1600" dirty="0" smtClean="0"/>
              <a:t> do </a:t>
            </a:r>
            <a:r>
              <a:rPr lang="en-US" sz="1600" dirty="0" err="1" smtClean="0"/>
              <a:t>setor</a:t>
            </a:r>
            <a:r>
              <a:rPr lang="en-US" sz="1600" dirty="0" smtClean="0"/>
              <a:t> </a:t>
            </a:r>
            <a:r>
              <a:rPr lang="en-US" sz="1600" dirty="0" err="1" smtClean="0"/>
              <a:t>externo</a:t>
            </a:r>
            <a:r>
              <a:rPr lang="en-US" sz="1600" dirty="0" smtClean="0"/>
              <a:t> era </a:t>
            </a:r>
            <a:r>
              <a:rPr lang="en-US" sz="1600" dirty="0" err="1" smtClean="0"/>
              <a:t>calculada</a:t>
            </a:r>
            <a:r>
              <a:rPr lang="en-US" sz="1600" dirty="0" smtClean="0"/>
              <a:t> do </a:t>
            </a:r>
            <a:r>
              <a:rPr lang="en-US" sz="1600" dirty="0" err="1" smtClean="0"/>
              <a:t>ponto</a:t>
            </a:r>
            <a:r>
              <a:rPr lang="en-US" sz="1600" dirty="0" smtClean="0"/>
              <a:t> de vista do </a:t>
            </a:r>
            <a:r>
              <a:rPr lang="en-US" sz="1600" dirty="0" err="1" smtClean="0"/>
              <a:t>estrangeiro</a:t>
            </a:r>
            <a:r>
              <a:rPr lang="en-US" sz="1600" dirty="0" smtClean="0"/>
              <a:t>.</a:t>
            </a:r>
          </a:p>
          <a:p>
            <a:pPr lvl="2">
              <a:spcBef>
                <a:spcPts val="0"/>
              </a:spcBef>
            </a:pPr>
            <a:r>
              <a:rPr lang="en-US" sz="1600" dirty="0" err="1" smtClean="0"/>
              <a:t>Em</a:t>
            </a:r>
            <a:r>
              <a:rPr lang="en-US" sz="1600" dirty="0" smtClean="0"/>
              <a:t> BP, a </a:t>
            </a:r>
            <a:r>
              <a:rPr lang="en-US" sz="1600" dirty="0" err="1" smtClean="0"/>
              <a:t>conta</a:t>
            </a:r>
            <a:r>
              <a:rPr lang="en-US" sz="1600" dirty="0" smtClean="0"/>
              <a:t> é </a:t>
            </a:r>
            <a:r>
              <a:rPr lang="en-US" sz="1600" dirty="0" err="1" smtClean="0"/>
              <a:t>calculada</a:t>
            </a:r>
            <a:r>
              <a:rPr lang="en-US" sz="1600" dirty="0" smtClean="0"/>
              <a:t> do </a:t>
            </a:r>
            <a:r>
              <a:rPr lang="en-US" sz="1600" dirty="0" err="1" smtClean="0"/>
              <a:t>ponto</a:t>
            </a:r>
            <a:r>
              <a:rPr lang="en-US" sz="1600" dirty="0" smtClean="0"/>
              <a:t> de vista do </a:t>
            </a:r>
            <a:r>
              <a:rPr lang="en-US" sz="1600" dirty="0" err="1" smtClean="0"/>
              <a:t>residente</a:t>
            </a:r>
            <a:endParaRPr lang="pt-BR" sz="1600" dirty="0" smtClean="0"/>
          </a:p>
          <a:p>
            <a:pPr lvl="1">
              <a:spcBef>
                <a:spcPts val="0"/>
              </a:spcBef>
            </a:pPr>
            <a:r>
              <a:rPr lang="en-US" sz="2000" dirty="0" err="1" smtClean="0"/>
              <a:t>Saiba</a:t>
            </a:r>
            <a:r>
              <a:rPr lang="en-US" sz="2000" dirty="0" smtClean="0"/>
              <a:t> </a:t>
            </a:r>
            <a:r>
              <a:rPr lang="en-US" sz="2000" dirty="0" err="1" smtClean="0"/>
              <a:t>fazer</a:t>
            </a:r>
            <a:r>
              <a:rPr lang="en-US" sz="2000" dirty="0" smtClean="0"/>
              <a:t> </a:t>
            </a:r>
            <a:r>
              <a:rPr lang="en-US" sz="2000" dirty="0" err="1" smtClean="0"/>
              <a:t>bem</a:t>
            </a:r>
            <a:r>
              <a:rPr lang="en-US" sz="2000" dirty="0" smtClean="0"/>
              <a:t> a </a:t>
            </a:r>
            <a:r>
              <a:rPr lang="en-US" sz="2000" dirty="0" err="1" smtClean="0"/>
              <a:t>álgebra</a:t>
            </a:r>
            <a:r>
              <a:rPr lang="en-US" sz="2000" dirty="0" smtClean="0"/>
              <a:t> do BP (</a:t>
            </a:r>
            <a:r>
              <a:rPr lang="en-US" sz="2000" dirty="0" err="1" smtClean="0"/>
              <a:t>conforme</a:t>
            </a:r>
            <a:r>
              <a:rPr lang="en-US" sz="2000" dirty="0" smtClean="0"/>
              <a:t> </a:t>
            </a:r>
            <a:r>
              <a:rPr lang="en-US" sz="2000" dirty="0" err="1" smtClean="0"/>
              <a:t>veremos</a:t>
            </a:r>
            <a:r>
              <a:rPr lang="en-US" sz="2000" dirty="0" smtClean="0"/>
              <a:t> </a:t>
            </a:r>
            <a:r>
              <a:rPr lang="en-US" sz="2000" dirty="0" err="1" smtClean="0"/>
              <a:t>durante</a:t>
            </a:r>
            <a:r>
              <a:rPr lang="en-US" sz="2000" dirty="0" smtClean="0"/>
              <a:t> a aula)</a:t>
            </a:r>
          </a:p>
          <a:p>
            <a:pPr lvl="1">
              <a:spcBef>
                <a:spcPts val="0"/>
              </a:spcBef>
            </a:pPr>
            <a:r>
              <a:rPr lang="en-US" sz="2000" dirty="0" err="1" smtClean="0"/>
              <a:t>Em</a:t>
            </a:r>
            <a:r>
              <a:rPr lang="en-US" sz="2000" dirty="0" smtClean="0"/>
              <a:t> SCN, </a:t>
            </a:r>
            <a:r>
              <a:rPr lang="en-US" sz="2000" dirty="0" err="1" smtClean="0"/>
              <a:t>considera</a:t>
            </a:r>
            <a:r>
              <a:rPr lang="en-US" sz="2000" dirty="0" smtClean="0"/>
              <a:t>-se </a:t>
            </a:r>
            <a:r>
              <a:rPr lang="en-US" sz="2000" dirty="0" err="1" smtClean="0"/>
              <a:t>Xbs</a:t>
            </a:r>
            <a:r>
              <a:rPr lang="en-US" sz="2000" dirty="0" smtClean="0"/>
              <a:t> e </a:t>
            </a:r>
            <a:r>
              <a:rPr lang="en-US" sz="2000" dirty="0" err="1" smtClean="0"/>
              <a:t>Mbs</a:t>
            </a:r>
            <a:r>
              <a:rPr lang="en-US" sz="2000" dirty="0" smtClean="0"/>
              <a:t> (</a:t>
            </a:r>
            <a:r>
              <a:rPr lang="en-US" sz="2000" dirty="0" err="1" smtClean="0"/>
              <a:t>ou</a:t>
            </a:r>
            <a:r>
              <a:rPr lang="en-US" sz="2000" dirty="0" smtClean="0"/>
              <a:t> </a:t>
            </a:r>
            <a:r>
              <a:rPr lang="en-US" sz="2000" dirty="0" err="1" smtClean="0"/>
              <a:t>seja</a:t>
            </a:r>
            <a:r>
              <a:rPr lang="en-US" sz="2000" dirty="0" smtClean="0"/>
              <a:t>, </a:t>
            </a:r>
            <a:r>
              <a:rPr lang="en-US" sz="2000" dirty="0" err="1" smtClean="0"/>
              <a:t>exportação</a:t>
            </a:r>
            <a:r>
              <a:rPr lang="en-US" sz="2000" dirty="0" smtClean="0"/>
              <a:t> e </a:t>
            </a:r>
            <a:r>
              <a:rPr lang="en-US" sz="2000" dirty="0" err="1" smtClean="0"/>
              <a:t>importação</a:t>
            </a:r>
            <a:r>
              <a:rPr lang="en-US" sz="2000" dirty="0" smtClean="0"/>
              <a:t> de bens e </a:t>
            </a:r>
            <a:r>
              <a:rPr lang="en-US" sz="2000" dirty="0" err="1" smtClean="0"/>
              <a:t>serviços</a:t>
            </a:r>
            <a:r>
              <a:rPr lang="en-US" sz="2000" dirty="0" smtClean="0"/>
              <a:t>) </a:t>
            </a:r>
            <a:r>
              <a:rPr lang="en-US" sz="2000" dirty="0" err="1" smtClean="0"/>
              <a:t>conjuntamente</a:t>
            </a:r>
            <a:r>
              <a:rPr lang="en-US" sz="2000" dirty="0" smtClean="0"/>
              <a:t>. </a:t>
            </a:r>
            <a:r>
              <a:rPr lang="en-US" sz="2000" dirty="0" err="1" smtClean="0"/>
              <a:t>Em</a:t>
            </a:r>
            <a:r>
              <a:rPr lang="en-US" sz="2000" dirty="0" smtClean="0"/>
              <a:t> BP, bens e </a:t>
            </a:r>
            <a:r>
              <a:rPr lang="en-US" sz="2000" dirty="0" err="1" smtClean="0"/>
              <a:t>serviços</a:t>
            </a:r>
            <a:r>
              <a:rPr lang="en-US" sz="2000" dirty="0" smtClean="0"/>
              <a:t> </a:t>
            </a:r>
            <a:r>
              <a:rPr lang="en-US" sz="2000" dirty="0" err="1" smtClean="0"/>
              <a:t>são</a:t>
            </a:r>
            <a:r>
              <a:rPr lang="en-US" sz="2000" dirty="0" smtClean="0"/>
              <a:t> </a:t>
            </a:r>
            <a:r>
              <a:rPr lang="en-US" sz="2000" dirty="0" err="1" smtClean="0"/>
              <a:t>tratados</a:t>
            </a:r>
            <a:r>
              <a:rPr lang="en-US" sz="2000" dirty="0" smtClean="0"/>
              <a:t> </a:t>
            </a:r>
            <a:r>
              <a:rPr lang="en-US" sz="2000" dirty="0" err="1" smtClean="0"/>
              <a:t>em</a:t>
            </a:r>
            <a:r>
              <a:rPr lang="en-US" sz="2000" dirty="0" smtClean="0"/>
              <a:t> </a:t>
            </a:r>
            <a:r>
              <a:rPr lang="en-US" sz="2000" dirty="0" err="1" smtClean="0"/>
              <a:t>contas</a:t>
            </a:r>
            <a:r>
              <a:rPr lang="en-US" sz="2000" dirty="0" smtClean="0"/>
              <a:t> </a:t>
            </a:r>
            <a:r>
              <a:rPr lang="en-US" sz="2000" dirty="0" err="1" smtClean="0"/>
              <a:t>separadas</a:t>
            </a:r>
            <a:r>
              <a:rPr lang="en-US" sz="2000" dirty="0" smtClean="0"/>
              <a:t>!</a:t>
            </a: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Convenção de sinais </a:t>
            </a:r>
            <a:r>
              <a:rPr lang="pt-BR" dirty="0" smtClean="0"/>
              <a:t>do BP - </a:t>
            </a:r>
            <a:r>
              <a:rPr lang="pt-BR" dirty="0"/>
              <a:t>resumo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761767"/>
              </p:ext>
            </p:extLst>
          </p:nvPr>
        </p:nvGraphicFramePr>
        <p:xfrm>
          <a:off x="216487" y="889208"/>
          <a:ext cx="8783999" cy="564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0241">
                  <a:extLst>
                    <a:ext uri="{9D8B030D-6E8A-4147-A177-3AD203B41FA5}">
                      <a16:colId xmlns:a16="http://schemas.microsoft.com/office/drawing/2014/main" val="504703602"/>
                    </a:ext>
                  </a:extLst>
                </a:gridCol>
                <a:gridCol w="2776879">
                  <a:extLst>
                    <a:ext uri="{9D8B030D-6E8A-4147-A177-3AD203B41FA5}">
                      <a16:colId xmlns:a16="http://schemas.microsoft.com/office/drawing/2014/main" val="418688663"/>
                    </a:ext>
                  </a:extLst>
                </a:gridCol>
                <a:gridCol w="2776879">
                  <a:extLst>
                    <a:ext uri="{9D8B030D-6E8A-4147-A177-3AD203B41FA5}">
                      <a16:colId xmlns:a16="http://schemas.microsoft.com/office/drawing/2014/main" val="26770767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0000"/>
                          </a:solidFill>
                        </a:rPr>
                        <a:t>Contas do BP</a:t>
                      </a:r>
                      <a:endParaRPr lang="pt-BR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0000"/>
                          </a:solidFill>
                        </a:rPr>
                        <a:t>BPM6</a:t>
                      </a:r>
                      <a:endParaRPr lang="pt-BR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rgbClr val="FF0000"/>
                          </a:solidFill>
                        </a:rPr>
                        <a:t>BPM5</a:t>
                      </a:r>
                      <a:endParaRPr lang="pt-BR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2866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Transações correntes</a:t>
                      </a:r>
                      <a:r>
                        <a:rPr lang="pt-BR" sz="1600" baseline="0" dirty="0" smtClean="0"/>
                        <a:t> – receitas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+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+</a:t>
                      </a:r>
                      <a:endParaRPr lang="pt-B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1114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Transações</a:t>
                      </a:r>
                      <a:r>
                        <a:rPr lang="pt-BR" sz="1600" baseline="0" dirty="0" smtClean="0"/>
                        <a:t> correntes – despesas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+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-</a:t>
                      </a:r>
                      <a:endParaRPr lang="pt-B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4260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Saldo</a:t>
                      </a:r>
                      <a:r>
                        <a:rPr lang="pt-BR" sz="1600" baseline="0" dirty="0" smtClean="0"/>
                        <a:t> de transações correntes (STC)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Receitas </a:t>
                      </a:r>
                      <a:r>
                        <a:rPr lang="pt-BR" sz="1600" b="1" dirty="0" smtClean="0">
                          <a:solidFill>
                            <a:srgbClr val="FF0000"/>
                          </a:solidFill>
                        </a:rPr>
                        <a:t>–</a:t>
                      </a:r>
                      <a:r>
                        <a:rPr lang="pt-BR" sz="1600" dirty="0" smtClean="0"/>
                        <a:t> despesas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Receitas </a:t>
                      </a:r>
                      <a:r>
                        <a:rPr lang="pt-BR" sz="16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r>
                        <a:rPr lang="pt-BR" sz="1600" dirty="0" smtClean="0"/>
                        <a:t> despesas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3136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Transferências de capital – receitas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+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+</a:t>
                      </a:r>
                      <a:endParaRPr lang="pt-B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8515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Transferências de capital – despesas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+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-</a:t>
                      </a:r>
                      <a:endParaRPr lang="pt-B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7752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Saldo da conta</a:t>
                      </a:r>
                      <a:r>
                        <a:rPr lang="pt-BR" sz="1600" baseline="0" dirty="0" smtClean="0"/>
                        <a:t> capital (SCK)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Receitas </a:t>
                      </a:r>
                      <a:r>
                        <a:rPr lang="pt-BR" sz="1600" b="1" dirty="0" smtClean="0">
                          <a:solidFill>
                            <a:srgbClr val="FF0000"/>
                          </a:solidFill>
                        </a:rPr>
                        <a:t>–</a:t>
                      </a:r>
                      <a:r>
                        <a:rPr lang="pt-BR" sz="1600" dirty="0" smtClean="0"/>
                        <a:t> despesas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Receitas </a:t>
                      </a:r>
                      <a:r>
                        <a:rPr lang="pt-BR" sz="16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r>
                        <a:rPr lang="pt-BR" sz="1600" dirty="0" smtClean="0"/>
                        <a:t> despesas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6530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Aquisição líquida de ativos financeiros</a:t>
                      </a:r>
                    </a:p>
                    <a:p>
                      <a:pPr algn="ctr"/>
                      <a:r>
                        <a:rPr lang="pt-BR" sz="1600" dirty="0" smtClean="0"/>
                        <a:t>(Saída de capitais</a:t>
                      </a:r>
                      <a:r>
                        <a:rPr lang="pt-BR" sz="1600" baseline="0" dirty="0" smtClean="0"/>
                        <a:t> do país)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+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-</a:t>
                      </a:r>
                      <a:endParaRPr lang="pt-B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0977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Incidência líquida de passivos financeiros</a:t>
                      </a:r>
                    </a:p>
                    <a:p>
                      <a:pPr algn="ctr"/>
                      <a:r>
                        <a:rPr lang="pt-BR" sz="1600" dirty="0" smtClean="0"/>
                        <a:t>(Entrada de capitais no país)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+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+</a:t>
                      </a:r>
                      <a:endParaRPr lang="pt-B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0910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Saldo da conta financeira (SCF)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Aquisição </a:t>
                      </a:r>
                      <a:r>
                        <a:rPr lang="pt-BR" sz="1600" smtClean="0"/>
                        <a:t>líquida </a:t>
                      </a:r>
                      <a:r>
                        <a:rPr lang="pt-BR" sz="1600" b="1" smtClean="0">
                          <a:solidFill>
                            <a:srgbClr val="FF0000"/>
                          </a:solidFill>
                        </a:rPr>
                        <a:t>–</a:t>
                      </a:r>
                      <a:r>
                        <a:rPr lang="pt-BR" sz="1600" smtClean="0"/>
                        <a:t> </a:t>
                      </a:r>
                      <a:r>
                        <a:rPr lang="pt-BR" sz="1600" dirty="0" smtClean="0"/>
                        <a:t>Incidência líquida</a:t>
                      </a:r>
                    </a:p>
                    <a:p>
                      <a:pPr algn="ctr"/>
                      <a:r>
                        <a:rPr lang="pt-BR" sz="1600" dirty="0" smtClean="0"/>
                        <a:t>de passivos financeiros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Entrada </a:t>
                      </a:r>
                      <a:r>
                        <a:rPr lang="pt-BR" sz="1600" b="1" dirty="0" smtClean="0">
                          <a:solidFill>
                            <a:srgbClr val="FF0000"/>
                          </a:solidFill>
                        </a:rPr>
                        <a:t>–</a:t>
                      </a:r>
                      <a:r>
                        <a:rPr lang="pt-BR" sz="1600" dirty="0" smtClean="0"/>
                        <a:t> saída de capitais do país</a:t>
                      </a:r>
                      <a:endParaRPr lang="pt-B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3292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Resumo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Erros e</a:t>
                      </a:r>
                      <a:r>
                        <a:rPr lang="pt-BR" sz="1600" baseline="0" dirty="0" smtClean="0"/>
                        <a:t> Omissões =</a:t>
                      </a:r>
                    </a:p>
                    <a:p>
                      <a:pPr algn="ctr"/>
                      <a:r>
                        <a:rPr lang="pt-BR" sz="1600" baseline="0" smtClean="0"/>
                        <a:t>SCF – STC – SCK</a:t>
                      </a:r>
                      <a:endParaRPr lang="pt-BR" sz="1600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Erros e Omissões =</a:t>
                      </a:r>
                      <a:endParaRPr lang="pt-BR" sz="1600" baseline="0" dirty="0" smtClean="0"/>
                    </a:p>
                    <a:p>
                      <a:pPr algn="ctr"/>
                      <a:r>
                        <a:rPr lang="pt-BR" sz="1600" baseline="0" dirty="0" smtClean="0"/>
                        <a:t>STC + SCK - SCF</a:t>
                      </a:r>
                      <a:endParaRPr lang="pt-B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4873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543165"/>
      </p:ext>
    </p:extLst>
  </p:cSld>
  <p:clrMapOvr>
    <a:masterClrMapping/>
  </p:clrMapOvr>
  <p:transition>
    <p:pull dir="u"/>
  </p:transition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emplateFipe3">
  <a:themeElements>
    <a:clrScheme name="TemplateFipe 13">
      <a:dk1>
        <a:srgbClr val="000000"/>
      </a:dk1>
      <a:lt1>
        <a:srgbClr val="FFFFFF"/>
      </a:lt1>
      <a:dk2>
        <a:srgbClr val="002142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Fip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Fi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Fip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Fip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Fip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Fip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Fip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Fip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Fip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Fip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Fip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Fip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Fip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Fipe 13">
        <a:dk1>
          <a:srgbClr val="000000"/>
        </a:dk1>
        <a:lt1>
          <a:srgbClr val="FFFFFF"/>
        </a:lt1>
        <a:dk2>
          <a:srgbClr val="002142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ri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TemplateFipe3</Template>
  <TotalTime>314</TotalTime>
  <Words>910</Words>
  <Application>Microsoft Office PowerPoint</Application>
  <PresentationFormat>Apresentação na tela (4:3)</PresentationFormat>
  <Paragraphs>133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11</vt:i4>
      </vt:variant>
    </vt:vector>
  </HeadingPairs>
  <TitlesOfParts>
    <vt:vector size="18" baseType="lpstr">
      <vt:lpstr>Arial</vt:lpstr>
      <vt:lpstr>Bookman Old Style</vt:lpstr>
      <vt:lpstr>Gill Sans MT</vt:lpstr>
      <vt:lpstr>Wingdings</vt:lpstr>
      <vt:lpstr>Wingdings 3</vt:lpstr>
      <vt:lpstr>TemplateFipe3</vt:lpstr>
      <vt:lpstr>Origem</vt:lpstr>
      <vt:lpstr>Apresentação do PowerPoint</vt:lpstr>
      <vt:lpstr>Motivação &amp; realidade</vt:lpstr>
      <vt:lpstr>Balanço de Pagamentos (BP)</vt:lpstr>
      <vt:lpstr>Estrutura geral/sintética do BP</vt:lpstr>
      <vt:lpstr>Estrutura geral/sintética do BP</vt:lpstr>
      <vt:lpstr>Definições/discussões importantes</vt:lpstr>
      <vt:lpstr>Definições/discussões importantes</vt:lpstr>
      <vt:lpstr>Alertas sobre BP e SCN</vt:lpstr>
      <vt:lpstr>Convenção de sinais do BP - resumo</vt:lpstr>
      <vt:lpstr>Lançamentos: um exemplo</vt:lpstr>
      <vt:lpstr>Mecanismos de ajuste do BP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Naruhiko</cp:lastModifiedBy>
  <cp:revision>33</cp:revision>
  <dcterms:created xsi:type="dcterms:W3CDTF">2014-05-05T13:00:39Z</dcterms:created>
  <dcterms:modified xsi:type="dcterms:W3CDTF">2019-04-23T19:47:55Z</dcterms:modified>
</cp:coreProperties>
</file>