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9" r:id="rId4"/>
    <p:sldId id="272" r:id="rId5"/>
    <p:sldId id="260" r:id="rId6"/>
    <p:sldId id="277" r:id="rId7"/>
    <p:sldId id="276" r:id="rId8"/>
    <p:sldId id="271" r:id="rId9"/>
    <p:sldId id="261" r:id="rId10"/>
    <p:sldId id="273" r:id="rId11"/>
    <p:sldId id="262" r:id="rId12"/>
    <p:sldId id="274" r:id="rId13"/>
    <p:sldId id="266" r:id="rId14"/>
    <p:sldId id="263" r:id="rId15"/>
    <p:sldId id="264" r:id="rId16"/>
    <p:sldId id="265" r:id="rId17"/>
    <p:sldId id="269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BE9A-956E-1244-B4E8-4D8E7D6B585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2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4B23-3667-0B43-8570-E4E396A1527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0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9409-B4C9-B541-9225-B2842352052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32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74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26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6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5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6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1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14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9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B73B-D092-654E-98D0-70CF242727D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85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69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36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5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89EA-4CC2-D342-B435-CA0BB09B8940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5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9B06-6D28-8A49-8235-0608FBDDCD8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77F56-3A7B-F14F-A19D-5A2D2F939EA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9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E1DC-1DC3-FE41-9AB6-126D0E86D03A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65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8217-851D-E840-9D98-90E6E574AA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7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8C75-806D-774F-ADF6-670155A0FE2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2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503A-03CF-F54C-988C-4CCFE5FA344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4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3F29551-7E5A-D747-BF04-B61942C3313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19/03/2018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2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B01C-7C2F-4D9A-9271-1278179454D5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19/03/2018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E422D-BD00-40AA-B5B3-DDF14413A23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0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P Simplified" panose="020B0606020204020204" pitchFamily="34" charset="0"/>
              </a:rPr>
              <a:t/>
            </a:r>
            <a:br>
              <a:rPr lang="en-US" dirty="0">
                <a:latin typeface="HP Simplified" panose="020B0606020204020204" pitchFamily="34" charset="0"/>
              </a:rPr>
            </a:br>
            <a:r>
              <a:rPr lang="en-US" b="1" dirty="0" err="1" smtClean="0">
                <a:latin typeface="Garamond" panose="02020404030301010803" pitchFamily="18" charset="0"/>
              </a:rPr>
              <a:t>Sociologia</a:t>
            </a:r>
            <a:r>
              <a:rPr lang="en-US" b="1" dirty="0" smtClean="0">
                <a:latin typeface="Garamond" panose="02020404030301010803" pitchFamily="18" charset="0"/>
              </a:rPr>
              <a:t> </a:t>
            </a:r>
            <a:r>
              <a:rPr lang="en-US" b="1" dirty="0">
                <a:latin typeface="Garamond" panose="02020404030301010803" pitchFamily="18" charset="0"/>
              </a:rPr>
              <a:t>da </a:t>
            </a:r>
            <a:r>
              <a:rPr lang="en-US" b="1" dirty="0" err="1" smtClean="0">
                <a:latin typeface="Garamond" panose="02020404030301010803" pitchFamily="18" charset="0"/>
              </a:rPr>
              <a:t>Violência</a:t>
            </a:r>
            <a:r>
              <a:rPr lang="en-US" b="1" dirty="0" smtClean="0">
                <a:latin typeface="Garamond" panose="02020404030301010803" pitchFamily="18" charset="0"/>
              </a:rPr>
              <a:t/>
            </a:r>
            <a:br>
              <a:rPr lang="en-US" b="1" dirty="0" smtClean="0">
                <a:latin typeface="Garamond" panose="02020404030301010803" pitchFamily="18" charset="0"/>
              </a:rPr>
            </a:br>
            <a:r>
              <a:rPr lang="en-US" sz="3600" b="1" dirty="0" err="1" smtClean="0">
                <a:latin typeface="Garamond" panose="02020404030301010803" pitchFamily="18" charset="0"/>
              </a:rPr>
              <a:t>Professora</a:t>
            </a:r>
            <a:r>
              <a:rPr lang="en-US" sz="3600" b="1" dirty="0">
                <a:latin typeface="Garamond" panose="02020404030301010803" pitchFamily="18" charset="0"/>
              </a:rPr>
              <a:t>:</a:t>
            </a:r>
            <a:r>
              <a:rPr lang="en-US" sz="3600" dirty="0">
                <a:latin typeface="Garamond" panose="02020404030301010803" pitchFamily="18" charset="0"/>
              </a:rPr>
              <a:t> Bruna </a:t>
            </a:r>
            <a:r>
              <a:rPr lang="en-US" sz="3600" dirty="0" smtClean="0">
                <a:latin typeface="Garamond" panose="02020404030301010803" pitchFamily="18" charset="0"/>
              </a:rPr>
              <a:t>Gisi</a:t>
            </a:r>
            <a:r>
              <a:rPr lang="en-US" sz="3600" dirty="0">
                <a:latin typeface="HP Simplified" panose="020B0606020204020204" pitchFamily="34" charset="0"/>
              </a:rPr>
              <a:t/>
            </a:r>
            <a:br>
              <a:rPr lang="en-US" sz="3600" dirty="0">
                <a:latin typeface="HP Simplified" panose="020B0606020204020204" pitchFamily="34" charset="0"/>
              </a:rPr>
            </a:br>
            <a:endParaRPr lang="en-US" sz="3600" dirty="0">
              <a:latin typeface="HP Simplified" panose="020B06060202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07776"/>
          </a:xfrm>
        </p:spPr>
        <p:txBody>
          <a:bodyPr>
            <a:noAutofit/>
          </a:bodyPr>
          <a:lstStyle/>
          <a:p>
            <a:r>
              <a:rPr lang="pt-BR" sz="2400" b="1" u="sng" dirty="0">
                <a:solidFill>
                  <a:schemeClr val="tx1"/>
                </a:solidFill>
                <a:latin typeface="Garamond" panose="02020404030301010803" pitchFamily="18" charset="0"/>
              </a:rPr>
              <a:t>Parte II – Os produtos da regulação estatal da violência </a:t>
            </a:r>
            <a:endParaRPr lang="pt-BR" sz="2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endParaRPr lang="pt-BR" sz="2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pt-BR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Instituições especializadas no controle da violência e do crime</a:t>
            </a:r>
            <a:endParaRPr lang="pt-BR" sz="2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  <a:r>
              <a:rPr lang="pt-BR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AULA 4 - Prisão </a:t>
            </a:r>
            <a:r>
              <a:rPr lang="pt-BR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e as disciplinas</a:t>
            </a:r>
            <a:endParaRPr lang="pt-BR" sz="2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3" descr="logo-Sociologi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922" y="73198"/>
            <a:ext cx="2787299" cy="1170027"/>
          </a:xfrm>
          <a:prstGeom prst="rect">
            <a:avLst/>
          </a:prstGeom>
        </p:spPr>
      </p:pic>
      <p:pic>
        <p:nvPicPr>
          <p:cNvPr id="5" name="Picture 4" descr="Logo US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95" y="73198"/>
            <a:ext cx="1170027" cy="117002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5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</a:rPr>
              <a:t>“O soberano e sua força, o corpo social, o aparelho administrativo. A marca, o sinal, o traço. A cerimônia, a representação, o exercício. O inimigo vencido, o sujeito de direito em vias de requalificação, o individuo submetido a coerção imediata. O corpo que é supliciado, a alma cujas representações são manipuladas, o corpo que é treinado” (p. 108)</a:t>
            </a: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3 </a:t>
            </a:r>
            <a:r>
              <a:rPr lang="pt-BR" sz="2800" dirty="0" smtClean="0">
                <a:latin typeface="Garamond" panose="02020404030301010803" pitchFamily="18" charset="0"/>
              </a:rPr>
              <a:t>dispositivos - não podem ser reduzidos a teorias do direito, a aparelhos e instituições ou a escolhas morais – são modalidade de exercício do poder; </a:t>
            </a:r>
            <a:r>
              <a:rPr lang="pt-BR" sz="2800" i="1" dirty="0" smtClean="0">
                <a:latin typeface="Garamond" panose="02020404030301010803" pitchFamily="18" charset="0"/>
              </a:rPr>
              <a:t>tecnologias de poder </a:t>
            </a:r>
            <a:r>
              <a:rPr lang="pt-BR" sz="2800" dirty="0" smtClean="0">
                <a:latin typeface="Garamond" panose="02020404030301010803" pitchFamily="18" charset="0"/>
              </a:rPr>
              <a:t>[chave de análise da prisão]</a:t>
            </a:r>
            <a:endParaRPr lang="pt-BR" sz="2800" i="1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Como é possível que o terceiro se tenha finalmente imposto?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Parte III – “Disciplina”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Presença generalizada dessa tecnologia de poder na sociedade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Funcionamento das disciplinas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Instrumentos a partir dos quais o poder disciplinar é exercido (a vigilância hierárquica, a sanção normalizadora e o exame)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Generalização dos mecanismos disciplinares no funcionamento da sociedade</a:t>
            </a:r>
          </a:p>
          <a:p>
            <a:pPr>
              <a:buFontTx/>
              <a:buChar char="-"/>
            </a:pP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558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Parte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III – “Disciplina”</a:t>
            </a:r>
          </a:p>
          <a:p>
            <a:pPr marL="0" indent="0">
              <a:buNone/>
            </a:pPr>
            <a:r>
              <a:rPr lang="pt-BR" sz="2800" i="1" u="sng" dirty="0" smtClean="0">
                <a:latin typeface="Garamond" panose="02020404030301010803" pitchFamily="18" charset="0"/>
              </a:rPr>
              <a:t>Recursos para o bom adestramento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Poder disciplinar: ao invés de se apropriar e de retirar, tem como função maior ‘adestrar’ para retirar e apropriar ainda melhor; não reduz as forças, liga-as, e multiplica-as para utiliza-las; separa, analisa, diferencia, decomposição até as singularidades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Instrumentos do poder disciplinar:</a:t>
            </a:r>
          </a:p>
          <a:p>
            <a:pPr marL="571500" indent="-571500">
              <a:buAutoNum type="romanLcParenR"/>
            </a:pPr>
            <a:r>
              <a:rPr lang="pt-BR" u="sng" dirty="0" smtClean="0">
                <a:latin typeface="Garamond" panose="02020404030301010803" pitchFamily="18" charset="0"/>
              </a:rPr>
              <a:t>Vigilância hierárquica:</a:t>
            </a:r>
            <a:r>
              <a:rPr lang="pt-BR" dirty="0" smtClean="0">
                <a:latin typeface="Garamond" panose="02020404030301010803" pitchFamily="18" charset="0"/>
              </a:rPr>
              <a:t> poder que age pelo efeito de uma visibilidade geral – arquitetura para permitir o controle interior – microscópio do comportamento  - poder disciplinar como sistema ‘integrado’ – funcionamento da vigilância é de uma rede de relações: fiscais perpetuamente fiscalizados</a:t>
            </a:r>
          </a:p>
          <a:p>
            <a:pPr marL="571500" indent="-571500">
              <a:buAutoNum type="romanLcParenR"/>
            </a:pPr>
            <a:r>
              <a:rPr lang="pt-BR" u="sng" dirty="0" smtClean="0">
                <a:latin typeface="Garamond" panose="02020404030301010803" pitchFamily="18" charset="0"/>
              </a:rPr>
              <a:t>A sanção normalizadora: </a:t>
            </a:r>
            <a:r>
              <a:rPr lang="pt-BR" dirty="0" smtClean="0">
                <a:latin typeface="Garamond" panose="02020404030301010803" pitchFamily="18" charset="0"/>
              </a:rPr>
              <a:t>“Na essência de todos os sistemas disciplinares, funciona um pequeno mecanismo penal” (p. 149) – </a:t>
            </a:r>
            <a:r>
              <a:rPr lang="pt-BR" dirty="0" err="1" smtClean="0">
                <a:latin typeface="Garamond" panose="02020404030301010803" pitchFamily="18" charset="0"/>
              </a:rPr>
              <a:t>infrapenalidade</a:t>
            </a:r>
            <a:r>
              <a:rPr lang="pt-BR" dirty="0" smtClean="0">
                <a:latin typeface="Garamond" panose="02020404030301010803" pitchFamily="18" charset="0"/>
              </a:rPr>
              <a:t> do tempo, da atividade, da maneira de ser, dos discursos, do corpo, da sexualidade – penalizar a ‘inobservância’, qualquer desvio a regra – o castigo disciplinar deve ser ‘corretivo’ – sistema de gratificação-sanção que diferencia indivíduos – a recompensa é a hierarquia de lugares - “A </a:t>
            </a:r>
            <a:r>
              <a:rPr lang="pt-BR" dirty="0">
                <a:latin typeface="Garamond" panose="02020404030301010803" pitchFamily="18" charset="0"/>
              </a:rPr>
              <a:t>penalidade perpetua que atravessa todos os pontos e controla todos os instantes das instituições disciplinares compara, diferencia, hierarquiza, </a:t>
            </a:r>
            <a:r>
              <a:rPr lang="pt-BR" dirty="0" smtClean="0">
                <a:latin typeface="Garamond" panose="02020404030301010803" pitchFamily="18" charset="0"/>
              </a:rPr>
              <a:t>homogeneíza, </a:t>
            </a:r>
            <a:r>
              <a:rPr lang="pt-BR" dirty="0">
                <a:latin typeface="Garamond" panose="02020404030301010803" pitchFamily="18" charset="0"/>
              </a:rPr>
              <a:t>exclui. Em uma palavra, ela </a:t>
            </a:r>
            <a:r>
              <a:rPr lang="pt-BR" i="1" dirty="0">
                <a:latin typeface="Garamond" panose="02020404030301010803" pitchFamily="18" charset="0"/>
              </a:rPr>
              <a:t>normaliza” </a:t>
            </a:r>
            <a:r>
              <a:rPr lang="pt-BR" dirty="0">
                <a:latin typeface="Garamond" panose="02020404030301010803" pitchFamily="18" charset="0"/>
              </a:rPr>
              <a:t>(p. 153) [novo funcionamento punitivo</a:t>
            </a:r>
            <a:r>
              <a:rPr lang="pt-BR" dirty="0" smtClean="0">
                <a:latin typeface="Garamond" panose="02020404030301010803" pitchFamily="18" charset="0"/>
              </a:rPr>
              <a:t>].</a:t>
            </a:r>
          </a:p>
          <a:p>
            <a:pPr marL="571500" indent="-571500">
              <a:buAutoNum type="romanLcParenR"/>
            </a:pPr>
            <a:r>
              <a:rPr lang="pt-BR" u="sng" dirty="0" smtClean="0">
                <a:latin typeface="Garamond" panose="02020404030301010803" pitchFamily="18" charset="0"/>
              </a:rPr>
              <a:t>O </a:t>
            </a:r>
            <a:r>
              <a:rPr lang="pt-BR" u="sng" dirty="0">
                <a:latin typeface="Garamond" panose="02020404030301010803" pitchFamily="18" charset="0"/>
              </a:rPr>
              <a:t>exame:</a:t>
            </a:r>
            <a:r>
              <a:rPr lang="pt-BR" dirty="0">
                <a:latin typeface="Garamond" panose="02020404030301010803" pitchFamily="18" charset="0"/>
              </a:rPr>
              <a:t> “controle </a:t>
            </a:r>
            <a:r>
              <a:rPr lang="pt-BR" dirty="0" err="1">
                <a:latin typeface="Garamond" panose="02020404030301010803" pitchFamily="18" charset="0"/>
              </a:rPr>
              <a:t>normalizante</a:t>
            </a:r>
            <a:r>
              <a:rPr lang="pt-BR" dirty="0">
                <a:latin typeface="Garamond" panose="02020404030301010803" pitchFamily="18" charset="0"/>
              </a:rPr>
              <a:t>, uma vigilância que permite qualificar, classificar e punir” – superposição das relações de poder e de saber – altera a visibilidade no exercício do poder; faz a individualidade entrar num campo documentário; faz de cada indivíduo um ‘caso’ (individuo tal como pode ser descrito, mensurado, comparado a outros – descrição como meio de controle e método de dominação – individuo como efeito e objeto do poder, efeito e objeto do </a:t>
            </a:r>
            <a:r>
              <a:rPr lang="pt-BR" dirty="0" smtClean="0">
                <a:latin typeface="Garamond" panose="02020404030301010803" pitchFamily="18" charset="0"/>
              </a:rPr>
              <a:t>sabe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1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</a:t>
            </a:r>
            <a:r>
              <a:rPr lang="pt-BR" b="1" dirty="0" smtClean="0">
                <a:latin typeface="Garamond" panose="02020404030301010803" pitchFamily="18" charset="0"/>
              </a:rPr>
              <a:t>])</a:t>
            </a:r>
          </a:p>
          <a:p>
            <a:pPr marL="0" indent="0">
              <a:buNone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Parte III – “Disciplina”</a:t>
            </a:r>
          </a:p>
          <a:p>
            <a:pPr marL="0" indent="0">
              <a:buNone/>
            </a:pPr>
            <a:r>
              <a:rPr lang="pt-BR" i="1" u="sng" dirty="0">
                <a:latin typeface="Garamond" panose="02020404030301010803" pitchFamily="18" charset="0"/>
              </a:rPr>
              <a:t>Recursos para o bom adestramento </a:t>
            </a:r>
          </a:p>
          <a:p>
            <a:pPr marL="0" indent="0">
              <a:buNone/>
            </a:pPr>
            <a:r>
              <a:rPr lang="pt-BR" u="sng" dirty="0" smtClean="0">
                <a:latin typeface="Garamond" panose="02020404030301010803" pitchFamily="18" charset="0"/>
              </a:rPr>
              <a:t>Tese do capítulo:</a:t>
            </a:r>
            <a:r>
              <a:rPr lang="pt-BR" dirty="0" smtClean="0">
                <a:latin typeface="Garamond" panose="02020404030301010803" pitchFamily="18" charset="0"/>
              </a:rPr>
              <a:t> “A disciplina fabrica indivíduos” (p. 143)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Poder disciplinar é produtivo e individualizante – indivíduo é objeto e instrumento de seu exercício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Troca do “eixo político da individualização” – individualização máxima nas regiões superiores do poder X individualização máxima daqueles sobre os quais se exerce o poder: a criança, o doente, o louco, o delinquente</a:t>
            </a:r>
          </a:p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“o indivíduo é essa realidade fabricada por essa tecnologia específica de poder que se chama ‘disciplina’” (p. 161)</a:t>
            </a:r>
            <a:r>
              <a:rPr lang="pt-BR" dirty="0" smtClean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pt-BR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49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sz="2800" u="sng" dirty="0" smtClean="0">
                <a:latin typeface="Garamond" panose="02020404030301010803" pitchFamily="18" charset="0"/>
              </a:rPr>
              <a:t>Parte IV – “Prisão”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Prisão como aparelho para produzir corpos dóceis e úteis – disciplina como mecanismo que “aumenta as forças do corpo (em termos econômicos de utilidade) e diminui essas mesmas forças (em termos políticos de obediência</a:t>
            </a:r>
            <a:r>
              <a:rPr lang="pt-BR" dirty="0" smtClean="0">
                <a:latin typeface="Garamond" panose="02020404030301010803" pitchFamily="18" charset="0"/>
              </a:rPr>
              <a:t>)”</a:t>
            </a:r>
            <a:endParaRPr lang="pt-BR" dirty="0" smtClean="0">
              <a:latin typeface="Garamond" panose="02020404030301010803" pitchFamily="18" charset="0"/>
            </a:endParaRPr>
          </a:p>
          <a:p>
            <a:pPr>
              <a:buFontTx/>
              <a:buChar char="-"/>
            </a:pPr>
            <a:r>
              <a:rPr lang="pt-BR" sz="2800" dirty="0" smtClean="0">
                <a:latin typeface="Garamond" panose="02020404030301010803" pitchFamily="18" charset="0"/>
              </a:rPr>
              <a:t>“obviedade” da prisão: papel como aparelho de transformar e corrigir indivíduos – “suplemento disciplinar” à privação de liberdade, à detenção legal – punição ideal por produzir individuo útil para a sociedade.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Transformação operada pela produção de um </a:t>
            </a:r>
            <a:r>
              <a:rPr lang="pt-BR" i="1" dirty="0" smtClean="0">
                <a:latin typeface="Garamond" panose="02020404030301010803" pitchFamily="18" charset="0"/>
              </a:rPr>
              <a:t>saber</a:t>
            </a:r>
            <a:r>
              <a:rPr lang="pt-BR" dirty="0" smtClean="0">
                <a:latin typeface="Garamond" panose="02020404030301010803" pitchFamily="18" charset="0"/>
              </a:rPr>
              <a:t> sobre o </a:t>
            </a:r>
            <a:r>
              <a:rPr lang="pt-BR" dirty="0" smtClean="0">
                <a:latin typeface="Garamond" panose="02020404030301010803" pitchFamily="18" charset="0"/>
              </a:rPr>
              <a:t>indivíduo </a:t>
            </a:r>
            <a:r>
              <a:rPr lang="pt-BR" dirty="0" smtClean="0">
                <a:latin typeface="Garamond" panose="02020404030301010803" pitchFamily="18" charset="0"/>
              </a:rPr>
              <a:t>e um treinamento do corpo – além da vigilância sobre o comportamento e controle das operações do corpo, a prisão é local de </a:t>
            </a:r>
            <a:r>
              <a:rPr lang="pt-BR" i="1" dirty="0" smtClean="0">
                <a:latin typeface="Garamond" panose="02020404030301010803" pitchFamily="18" charset="0"/>
              </a:rPr>
              <a:t>observação </a:t>
            </a:r>
            <a:r>
              <a:rPr lang="pt-BR" dirty="0" smtClean="0">
                <a:latin typeface="Garamond" panose="02020404030301010803" pitchFamily="18" charset="0"/>
              </a:rPr>
              <a:t>dos detentos: seria preciso conhecer esse individuo, suas disposições, sua trajetória, desvios da normalidade 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é sobre a causa do crime e não sobre a responsabilidade pelo ato que a prisão quer incidir</a:t>
            </a: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08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u="sng" dirty="0">
                <a:latin typeface="Garamond" panose="02020404030301010803" pitchFamily="18" charset="0"/>
              </a:rPr>
              <a:t>Parte IV – “Prisão” </a:t>
            </a:r>
          </a:p>
          <a:p>
            <a:pPr>
              <a:buFontTx/>
              <a:buChar char="-"/>
            </a:pPr>
            <a:r>
              <a:rPr lang="pt-BR" sz="2800" i="1" dirty="0" err="1" smtClean="0">
                <a:latin typeface="Garamond" panose="02020404030301010803" pitchFamily="18" charset="0"/>
              </a:rPr>
              <a:t>Panoptismo</a:t>
            </a:r>
            <a:r>
              <a:rPr lang="pt-BR" i="1" dirty="0" smtClean="0">
                <a:latin typeface="Garamond" panose="02020404030301010803" pitchFamily="18" charset="0"/>
              </a:rPr>
              <a:t>: </a:t>
            </a:r>
            <a:r>
              <a:rPr lang="pt-BR" dirty="0" smtClean="0">
                <a:latin typeface="Garamond" panose="02020404030301010803" pitchFamily="18" charset="0"/>
              </a:rPr>
              <a:t>o que explica a prisão ser a forma típica de punição é a continuidade entre o que ocorre dentro e o que ocorre fora dela – generalização da disciplina-mecanismo como dispositivo que permite melhorar o exercício de poder em diversas instituições:</a:t>
            </a:r>
          </a:p>
          <a:p>
            <a:pPr marL="0" indent="0" algn="just">
              <a:buNone/>
            </a:pPr>
            <a:r>
              <a:rPr lang="pt-BR" i="1" dirty="0">
                <a:latin typeface="Garamond" panose="02020404030301010803" pitchFamily="18" charset="0"/>
              </a:rPr>
              <a:t>“Acaso devemos nos admirar que a prisão celular, com suas cronologias marcadas, seu trabalho obrigatório, suas instâncias de vigilância e de notação, com seus mestres de normalidade, que retomam e multiplicam as funções do juiz, se tenha tornado o instrumento moderno da penalidade? Devemos ainda nos admirar que a prisão se pareça com as fábricas, com as escolas, com os quartéis, com os hospitais, e todos se pareçam com a prisão?” (p. </a:t>
            </a:r>
            <a:r>
              <a:rPr lang="pt-BR" i="1" dirty="0" smtClean="0">
                <a:latin typeface="Garamond" panose="02020404030301010803" pitchFamily="18" charset="0"/>
              </a:rPr>
              <a:t>187)</a:t>
            </a:r>
          </a:p>
          <a:p>
            <a:pPr marL="0" indent="0" algn="just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Garamond" panose="02020404030301010803" pitchFamily="18" charset="0"/>
              </a:rPr>
              <a:t>É </a:t>
            </a:r>
            <a:r>
              <a:rPr lang="pt-BR" dirty="0">
                <a:latin typeface="Garamond" panose="02020404030301010803" pitchFamily="18" charset="0"/>
              </a:rPr>
              <a:t>porque a disciplina não pode ser identificada com uma instituição ou um aparelho, por ser um </a:t>
            </a:r>
            <a:r>
              <a:rPr lang="pt-BR" i="1" dirty="0">
                <a:latin typeface="Garamond" panose="02020404030301010803" pitchFamily="18" charset="0"/>
              </a:rPr>
              <a:t>tipo de poder,</a:t>
            </a:r>
            <a:r>
              <a:rPr lang="pt-BR" dirty="0">
                <a:latin typeface="Garamond" panose="02020404030301010803" pitchFamily="18" charset="0"/>
              </a:rPr>
              <a:t> uma forma de exercê-lo com técnicas, procedimentos, e níveis aplicação que está em muitos lugares que se pode falar em uma “sociedade disciplinar”. </a:t>
            </a:r>
          </a:p>
          <a:p>
            <a:pPr marL="0" indent="0">
              <a:buNone/>
            </a:pPr>
            <a:r>
              <a:rPr lang="pt-BR" dirty="0">
                <a:latin typeface="Garamond" panose="02020404030301010803" pitchFamily="18" charset="0"/>
              </a:rPr>
              <a:t>A</a:t>
            </a:r>
            <a:r>
              <a:rPr lang="pt-BR" dirty="0" smtClean="0">
                <a:latin typeface="Garamond" panose="02020404030301010803" pitchFamily="18" charset="0"/>
              </a:rPr>
              <a:t> </a:t>
            </a:r>
            <a:r>
              <a:rPr lang="pt-BR" dirty="0">
                <a:latin typeface="Garamond" panose="02020404030301010803" pitchFamily="18" charset="0"/>
              </a:rPr>
              <a:t>compreensão da prisão precisa ser inserida na análise de uma sociedade disciplinar </a:t>
            </a:r>
            <a:r>
              <a:rPr lang="pt-BR" dirty="0" smtClean="0">
                <a:latin typeface="Garamond" panose="02020404030301010803" pitchFamily="18" charset="0"/>
              </a:rPr>
              <a:t>que </a:t>
            </a:r>
            <a:r>
              <a:rPr lang="pt-BR" dirty="0">
                <a:latin typeface="Garamond" panose="02020404030301010803" pitchFamily="18" charset="0"/>
              </a:rPr>
              <a:t>funciona a partir do poder que lhe é particular, o poder disciplinar.</a:t>
            </a:r>
          </a:p>
          <a:p>
            <a:pPr marL="0" indent="0" algn="just">
              <a:buNone/>
            </a:pP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57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</a:t>
            </a:r>
            <a:r>
              <a:rPr lang="pt-BR" b="1" dirty="0" smtClean="0">
                <a:latin typeface="Garamond" panose="02020404030301010803" pitchFamily="18" charset="0"/>
              </a:rPr>
              <a:t>])</a:t>
            </a:r>
          </a:p>
          <a:p>
            <a:pPr marL="0" indent="0">
              <a:buNone/>
            </a:pPr>
            <a:r>
              <a:rPr lang="pt-BR" u="sng" dirty="0">
                <a:latin typeface="Garamond" panose="02020404030301010803" pitchFamily="18" charset="0"/>
              </a:rPr>
              <a:t>Parte IV – “Prisão” </a:t>
            </a:r>
          </a:p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Ilegalidade e delinquência – </a:t>
            </a:r>
            <a:r>
              <a:rPr lang="pt-BR" dirty="0" smtClean="0">
                <a:latin typeface="Garamond" panose="02020404030301010803" pitchFamily="18" charset="0"/>
              </a:rPr>
              <a:t>deslocamento que o poder disciplinar promove no alvo de incidência da punição: não o corpo do culpado levantado contra o corpo do rei; nem o sujeito de direito, mas o indivíduo disciplinar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prisão como lugar de observação e produção de um saber sobre o condenado – conhecer as causas do crime para transformar o individuo 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Substituição: no lugar do ‘infrator condenado’ que a prisão recebe da justiça, ela coloca outros personagem: </a:t>
            </a:r>
            <a:r>
              <a:rPr lang="pt-BR" i="1" dirty="0" smtClean="0">
                <a:latin typeface="Garamond" panose="02020404030301010803" pitchFamily="18" charset="0"/>
              </a:rPr>
              <a:t>o delinquente – </a:t>
            </a:r>
            <a:r>
              <a:rPr lang="pt-BR" dirty="0" smtClean="0">
                <a:latin typeface="Garamond" panose="02020404030301010803" pitchFamily="18" charset="0"/>
              </a:rPr>
              <a:t>novo objeto de poder-saber</a:t>
            </a:r>
            <a:endParaRPr lang="pt-BR" i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Garamond" panose="02020404030301010803" pitchFamily="18" charset="0"/>
              </a:rPr>
              <a:t>“[Com </a:t>
            </a:r>
            <a:r>
              <a:rPr lang="pt-BR" dirty="0">
                <a:latin typeface="Garamond" panose="02020404030301010803" pitchFamily="18" charset="0"/>
              </a:rPr>
              <a:t>a investigação biográfica, a </a:t>
            </a:r>
            <a:r>
              <a:rPr lang="pt-BR" dirty="0" smtClean="0">
                <a:latin typeface="Garamond" panose="02020404030301010803" pitchFamily="18" charset="0"/>
              </a:rPr>
              <a:t>prisão] </a:t>
            </a:r>
            <a:r>
              <a:rPr lang="pt-BR" i="1" dirty="0" smtClean="0">
                <a:latin typeface="Garamond" panose="02020404030301010803" pitchFamily="18" charset="0"/>
              </a:rPr>
              <a:t>faz </a:t>
            </a:r>
            <a:r>
              <a:rPr lang="pt-BR" i="1" dirty="0">
                <a:latin typeface="Garamond" panose="02020404030301010803" pitchFamily="18" charset="0"/>
              </a:rPr>
              <a:t>existir o ‘criminoso’ antes do seu crime e, num raciocínio-limite, fora deste. (...) O delinquente distingue também do infrator pelo fato de não somente ser o autor de seu ato (autor responsável em função de certos critérios da vontade livre e consciente), mas também de estar amarrado a seu delito por um feixe de fios complexos (instintos, pulsões, tendências, temperamentos). A técnica penitenciária se exerce não sobre a relação de autoria mas sobre a afinidade do criminoso com seu crime”</a:t>
            </a:r>
            <a:r>
              <a:rPr lang="pt-BR" dirty="0">
                <a:latin typeface="Garamond" panose="02020404030301010803" pitchFamily="18" charset="0"/>
              </a:rPr>
              <a:t> (211). </a:t>
            </a:r>
            <a:endParaRPr lang="pt-BR" i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92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</a:t>
            </a:r>
            <a:r>
              <a:rPr lang="pt-BR" b="1" dirty="0" smtClean="0">
                <a:latin typeface="Garamond" panose="02020404030301010803" pitchFamily="18" charset="0"/>
              </a:rPr>
              <a:t>])</a:t>
            </a:r>
          </a:p>
          <a:p>
            <a:pPr marL="0" indent="0">
              <a:buNone/>
            </a:pPr>
            <a:r>
              <a:rPr lang="pt-BR" i="1" dirty="0">
                <a:latin typeface="Garamond" panose="02020404030301010803" pitchFamily="18" charset="0"/>
              </a:rPr>
              <a:t>Por que a prisão permanece apesar de seu “fracasso”?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As críticas ao ‘fracasso da prisão’ [não </a:t>
            </a:r>
            <a:r>
              <a:rPr lang="pt-BR" dirty="0" err="1" smtClean="0">
                <a:latin typeface="Garamond" panose="02020404030301010803" pitchFamily="18" charset="0"/>
              </a:rPr>
              <a:t>ressocializa</a:t>
            </a:r>
            <a:r>
              <a:rPr lang="pt-BR" dirty="0" smtClean="0">
                <a:latin typeface="Garamond" panose="02020404030301010803" pitchFamily="18" charset="0"/>
              </a:rPr>
              <a:t>, produz delinquência, aumenta a organização entre os criminosos] e os projetos de reforma-la são </a:t>
            </a:r>
            <a:r>
              <a:rPr lang="pt-BR" i="1" dirty="0" smtClean="0">
                <a:latin typeface="Garamond" panose="02020404030301010803" pitchFamily="18" charset="0"/>
              </a:rPr>
              <a:t>concomitantes</a:t>
            </a:r>
            <a:r>
              <a:rPr lang="pt-BR" dirty="0" smtClean="0">
                <a:latin typeface="Garamond" panose="02020404030301010803" pitchFamily="18" charset="0"/>
              </a:rPr>
              <a:t> com sua emergência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Solução: intensificar os princípios da prisão para resolver seus problemas - prisão como seu próprio remédio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pt-BR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O fracasso da prisão faz parte do seu modo de funcionamento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 prisão faz a </a:t>
            </a:r>
            <a:r>
              <a:rPr lang="pt-BR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gestão diferenciada dos </a:t>
            </a:r>
            <a:r>
              <a:rPr lang="pt-BR" i="1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ilegalismos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: a função da prisão não é suprimir todas as infrações, mas distingui-las e utiliza-las – a prisão produz a delinquência, - tipo de </a:t>
            </a:r>
            <a:r>
              <a:rPr lang="pt-BR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ilegalismo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 politica e economicamente menos perigoso:</a:t>
            </a:r>
          </a:p>
          <a:p>
            <a:pPr marL="0" indent="0">
              <a:buNone/>
            </a:pPr>
            <a:r>
              <a:rPr lang="pt-BR" i="1" dirty="0">
                <a:latin typeface="Garamond" panose="02020404030301010803" pitchFamily="18" charset="0"/>
              </a:rPr>
              <a:t>“O circuito da delinquência não seria o subproduto de uma prisão que, ao punir, não conseguisse corrigir; seria o efeito direto de uma penalidade que, para gerir as práticas ilegais, investiria algumas delas num mecanismo de ‘punição-reprodução’ de que o encarceramento seria uma das peças principais” (p. 231</a:t>
            </a:r>
            <a:r>
              <a:rPr lang="pt-BR" i="1" dirty="0" smtClean="0">
                <a:latin typeface="Garamond" panose="02020404030301010803" pitchFamily="18" charset="0"/>
              </a:rPr>
              <a:t>).</a:t>
            </a:r>
            <a:endParaRPr lang="pt-BR" dirty="0" smtClean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1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>
                <a:latin typeface="Garamond" panose="02020404030301010803" pitchFamily="18" charset="0"/>
              </a:rPr>
              <a:t>Estrutura da aula:</a:t>
            </a:r>
          </a:p>
          <a:p>
            <a:pPr marL="0" indent="0">
              <a:buNone/>
            </a:pPr>
            <a:endParaRPr lang="pt-BR" i="1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PARTE I – </a:t>
            </a:r>
            <a:r>
              <a:rPr lang="pt-BR" b="1" dirty="0" smtClean="0">
                <a:latin typeface="Garamond" panose="02020404030301010803" pitchFamily="18" charset="0"/>
              </a:rPr>
              <a:t>Introdução – punição e civilização</a:t>
            </a:r>
            <a:endParaRPr lang="pt-BR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i="1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PARTE II – </a:t>
            </a:r>
            <a:r>
              <a:rPr lang="pt-BR" b="1" dirty="0" smtClean="0">
                <a:latin typeface="Garamond" panose="02020404030301010803" pitchFamily="18" charset="0"/>
              </a:rPr>
              <a:t>Poder para Foucault</a:t>
            </a:r>
            <a:endParaRPr lang="pt-BR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PARTE III – </a:t>
            </a:r>
            <a:r>
              <a:rPr lang="pt-BR" b="1" dirty="0" smtClean="0">
                <a:latin typeface="Garamond" panose="02020404030301010803" pitchFamily="18" charset="0"/>
              </a:rPr>
              <a:t>Vigiar e punir – a prisão e as disciplinas</a:t>
            </a:r>
            <a:endParaRPr lang="pt-BR" sz="2800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12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52282"/>
            <a:ext cx="10515600" cy="49040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b="1" u="sng" dirty="0" smtClean="0">
                <a:latin typeface="Garamond" panose="02020404030301010803" pitchFamily="18" charset="0"/>
              </a:rPr>
              <a:t>Tema da aula passada: </a:t>
            </a:r>
            <a:r>
              <a:rPr lang="pt-BR" dirty="0">
                <a:latin typeface="Garamond" panose="02020404030301010803" pitchFamily="18" charset="0"/>
              </a:rPr>
              <a:t>Dimensões </a:t>
            </a:r>
            <a:r>
              <a:rPr lang="pt-BR" u="sng" dirty="0">
                <a:latin typeface="Garamond" panose="02020404030301010803" pitchFamily="18" charset="0"/>
              </a:rPr>
              <a:t>morais</a:t>
            </a:r>
            <a:r>
              <a:rPr lang="pt-BR" dirty="0">
                <a:latin typeface="Garamond" panose="02020404030301010803" pitchFamily="18" charset="0"/>
              </a:rPr>
              <a:t> e </a:t>
            </a:r>
            <a:r>
              <a:rPr lang="pt-BR" u="sng" dirty="0">
                <a:latin typeface="Garamond" panose="02020404030301010803" pitchFamily="18" charset="0"/>
              </a:rPr>
              <a:t>simbólicas</a:t>
            </a:r>
            <a:r>
              <a:rPr lang="pt-BR" dirty="0">
                <a:latin typeface="Garamond" panose="02020404030301010803" pitchFamily="18" charset="0"/>
              </a:rPr>
              <a:t> decorrentes e participantes do processo histórico e da situação de controle estatal da violência </a:t>
            </a: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Qual o efeito disso para a </a:t>
            </a:r>
            <a:r>
              <a:rPr lang="pt-BR" sz="2800" i="1" dirty="0" smtClean="0">
                <a:latin typeface="Garamond" panose="02020404030301010803" pitchFamily="18" charset="0"/>
                <a:sym typeface="Wingdings" panose="05000000000000000000" pitchFamily="2" charset="2"/>
              </a:rPr>
              <a:t>forma </a:t>
            </a:r>
            <a:r>
              <a:rPr lang="pt-BR" sz="28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pela qual o Estado exerce o monopólio da violência legítima? Sobre o modo de punir? Como o pr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óprio controle da violência, do desvio e da desobediência variam?</a:t>
            </a:r>
            <a:endParaRPr lang="pt-BR" sz="2800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t-BR" i="1" dirty="0" smtClean="0">
                <a:latin typeface="Garamond" panose="02020404030301010803" pitchFamily="18" charset="0"/>
              </a:rPr>
              <a:t>Prisão: punição “civilizada”?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 violência não desaparece, mas é levada para os bastidores – a imagem de violência, dor e sofrimento físico se tornou muito perturbador e incomodo para a sensibilidade moderna – com a prisão a visibilidade da punição foi drasticamente reduzida – os executores da punição são especialistas, e o tratamento é institucional – as punições corporais são banidas – as noções de dor e sofrimento são retiradas da linguagem sobre a prisão [David Garland]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As pessoas se tornam menos receptivas a inflição de dor física como punição; a violência passa a ser escondida, retirada dos espaços públicos, feita a “portas fechadas”, mais regulada e calculável; prisão: confinamento solitário é uma punição fundada no </a:t>
            </a:r>
            <a:r>
              <a:rPr lang="pt-BR" dirty="0" err="1" smtClean="0">
                <a:latin typeface="Garamond" panose="02020404030301010803" pitchFamily="18" charset="0"/>
              </a:rPr>
              <a:t>auto-controle</a:t>
            </a:r>
            <a:r>
              <a:rPr lang="pt-BR" dirty="0" smtClean="0">
                <a:latin typeface="Garamond" panose="02020404030301010803" pitchFamily="18" charset="0"/>
              </a:rPr>
              <a:t> e na restrição; pessoas que gostam de violência explicita são vistas como menos refinadas e ‘baixas’ [Barry </a:t>
            </a:r>
            <a:r>
              <a:rPr lang="pt-BR" dirty="0" err="1" smtClean="0">
                <a:latin typeface="Garamond" panose="02020404030301010803" pitchFamily="18" charset="0"/>
              </a:rPr>
              <a:t>Vaughan</a:t>
            </a:r>
            <a:r>
              <a:rPr lang="pt-BR" dirty="0" smtClean="0">
                <a:latin typeface="Garamond" panose="02020404030301010803" pitchFamily="18" charset="0"/>
              </a:rPr>
              <a:t>]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Dramaturgia dos eventos de vida e morte: o caso das execuções pelo estado - comparação entre casos de 1700 e 1950 – “revolução dramatúrgica” – de “aberta” para “oculta”: execuções em espaços públicos, muito longas, com a participação de muitas testemunhas (plateia) e situação de entretenimento; técnicas que tornam a morte evidente com odores, barulhos, dor, mutilação; execuções modernas são rápidas, escondidas, muito controle sobre poucas testemunhas, técnicas rápidas e silenciosas, atuação técnica burocrática e despersonalizada dos executores [John </a:t>
            </a:r>
            <a:r>
              <a:rPr lang="pt-BR" dirty="0" err="1" smtClean="0">
                <a:latin typeface="Garamond" panose="02020404030301010803" pitchFamily="18" charset="0"/>
              </a:rPr>
              <a:t>Lofland</a:t>
            </a:r>
            <a:r>
              <a:rPr lang="pt-BR" dirty="0" smtClean="0">
                <a:latin typeface="Garamond" panose="02020404030301010803" pitchFamily="18" charset="0"/>
              </a:rPr>
              <a:t>]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b="1" dirty="0">
                <a:latin typeface="Garamond" panose="02020404030301010803" pitchFamily="18" charset="0"/>
              </a:rPr>
              <a:t>Aula 4: Michel Foucault (</a:t>
            </a:r>
            <a:r>
              <a:rPr lang="pt-BR" b="1" dirty="0" smtClean="0">
                <a:latin typeface="Garamond" panose="02020404030301010803" pitchFamily="18" charset="0"/>
              </a:rPr>
              <a:t>1926-1984)</a:t>
            </a:r>
            <a:endParaRPr lang="pt-BR" b="1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3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Poder para </a:t>
            </a:r>
            <a:r>
              <a:rPr lang="pt-BR" b="1" dirty="0" smtClean="0">
                <a:latin typeface="Garamond" panose="02020404030301010803" pitchFamily="18" charset="0"/>
              </a:rPr>
              <a:t>Foucault</a:t>
            </a:r>
          </a:p>
          <a:p>
            <a:pPr marL="0" indent="0">
              <a:buNone/>
            </a:pP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>
                <a:latin typeface="Garamond" panose="02020404030301010803" pitchFamily="18" charset="0"/>
              </a:rPr>
              <a:t>FOUCAULT</a:t>
            </a:r>
            <a:r>
              <a:rPr lang="pt-BR" dirty="0">
                <a:latin typeface="Garamond" panose="02020404030301010803" pitchFamily="18" charset="0"/>
              </a:rPr>
              <a:t>, Michel. </a:t>
            </a:r>
            <a:r>
              <a:rPr lang="pt-BR" b="1" dirty="0">
                <a:latin typeface="Garamond" panose="02020404030301010803" pitchFamily="18" charset="0"/>
              </a:rPr>
              <a:t>Em defesa da sociedade: curso no </a:t>
            </a:r>
            <a:r>
              <a:rPr lang="pt-BR" b="1" dirty="0" err="1">
                <a:latin typeface="Garamond" panose="02020404030301010803" pitchFamily="18" charset="0"/>
              </a:rPr>
              <a:t>Collège</a:t>
            </a:r>
            <a:r>
              <a:rPr lang="pt-BR" b="1" dirty="0">
                <a:latin typeface="Garamond" panose="02020404030301010803" pitchFamily="18" charset="0"/>
              </a:rPr>
              <a:t> de France (1975-1976). </a:t>
            </a:r>
            <a:r>
              <a:rPr lang="pt-BR" dirty="0">
                <a:latin typeface="Garamond" panose="02020404030301010803" pitchFamily="18" charset="0"/>
              </a:rPr>
              <a:t>São Paulo: Martins Fontes, 1999.</a:t>
            </a:r>
            <a:r>
              <a:rPr lang="pt-BR" b="1" dirty="0">
                <a:latin typeface="Garamond" panose="02020404030301010803" pitchFamily="18" charset="0"/>
              </a:rPr>
              <a:t> </a:t>
            </a:r>
            <a:endParaRPr lang="pt-BR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pt-BR" dirty="0" smtClean="0">
                <a:latin typeface="Garamond" panose="02020404030301010803" pitchFamily="18" charset="0"/>
              </a:rPr>
              <a:t>FOUCAULT</a:t>
            </a:r>
            <a:r>
              <a:rPr lang="pt-BR" dirty="0">
                <a:latin typeface="Garamond" panose="02020404030301010803" pitchFamily="18" charset="0"/>
              </a:rPr>
              <a:t>, Michel. </a:t>
            </a:r>
            <a:r>
              <a:rPr lang="pt-BR" b="1" dirty="0">
                <a:latin typeface="Garamond" panose="02020404030301010803" pitchFamily="18" charset="0"/>
              </a:rPr>
              <a:t>História da sexualidade I: a vontade de saber. </a:t>
            </a:r>
            <a:r>
              <a:rPr lang="pt-BR" dirty="0">
                <a:latin typeface="Garamond" panose="02020404030301010803" pitchFamily="18" charset="0"/>
              </a:rPr>
              <a:t>Rio de Janeiro: Edição Graal, </a:t>
            </a:r>
            <a:r>
              <a:rPr lang="pt-BR" dirty="0" smtClean="0">
                <a:latin typeface="Garamond" panose="02020404030301010803" pitchFamily="18" charset="0"/>
              </a:rPr>
              <a:t>1988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Analisar o “como” do poder, compreender seus mecanismos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Ao invés de partir do discurso da verdade da filosofia e perguntar como ela pode fixar os </a:t>
            </a:r>
            <a:r>
              <a:rPr lang="pt-BR" dirty="0" err="1" smtClean="0">
                <a:latin typeface="Garamond" panose="02020404030301010803" pitchFamily="18" charset="0"/>
              </a:rPr>
              <a:t>limides</a:t>
            </a:r>
            <a:r>
              <a:rPr lang="pt-BR" dirty="0" smtClean="0">
                <a:latin typeface="Garamond" panose="02020404030301010803" pitchFamily="18" charset="0"/>
              </a:rPr>
              <a:t> de direito do poder; perguntar: qual é esse tipo de poder capaz de produzir discursos de verdade e que são, numa sociedade como a nossa, dotados de efeitos tão potentes?</a:t>
            </a:r>
          </a:p>
          <a:p>
            <a:pPr marL="0" indent="0">
              <a:buNone/>
            </a:pPr>
            <a:r>
              <a:rPr lang="pt-BR" dirty="0">
                <a:latin typeface="Garamond" panose="02020404030301010803" pitchFamily="18" charset="0"/>
              </a:rPr>
              <a:t>“... o discurso e a técnica do direito tiveram essencialmente como função dissolver, no interior do poder, o fato da dominação, para fazer que aparecessem no lugar dessa dominação, que se queria reduzir ou mascarar, duas coisas: de um lado, os direitos legítimos da soberania, do outro, a obrigação legal da obediência”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</a:rPr>
              <a:t>X</a:t>
            </a:r>
          </a:p>
          <a:p>
            <a:pPr marL="0" indent="0">
              <a:buNone/>
            </a:pPr>
            <a:r>
              <a:rPr lang="pt-BR" dirty="0">
                <a:latin typeface="Garamond" panose="02020404030301010803" pitchFamily="18" charset="0"/>
              </a:rPr>
              <a:t>“deixar... valer como um fato, tanto em seu segredo como em sua brutalidade, a dominação, e depois mostrar, a partir daí” – não só que o direito é o instrumento dessa dominação – mas como o direito (tanto a lei quanto o conjunto de instituições e aparelhos que aplicam o direito) veicula e aplica relações que não são de soberania, mas de dominação</a:t>
            </a:r>
          </a:p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1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Poder para </a:t>
            </a:r>
            <a:r>
              <a:rPr lang="pt-BR" b="1" dirty="0" smtClean="0">
                <a:latin typeface="Garamond" panose="02020404030301010803" pitchFamily="18" charset="0"/>
              </a:rPr>
              <a:t>Foucault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Precauções de método: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Analisar o poder não a partir do seu centro, mas em suas extremidades, onde ele se torna capilar, quando investe-se em instituições, consolida-se nas técnicas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Não analisar o poder no nível da intensão ou da decisão, não se perguntar “quem tem poder?” – se concentrar nas práticas efetivas, na relação direta com seu objeto, seu alvo, campo de aplicação – analisar os processos de sujeitam corpos, dirigem gestos, regem comportamentos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Não analisar o poder como fenômeno de dominação maciço e homogêneo – não divide </a:t>
            </a:r>
            <a:r>
              <a:rPr lang="pt-BR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enre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 os que tem e os que não tem – deve ser </a:t>
            </a:r>
            <a:r>
              <a:rPr lang="pt-BR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analizado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 como algo que circula, que funciona – algo que se exerce em rede – </a:t>
            </a:r>
            <a:r>
              <a:rPr lang="pt-BR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individuos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 como intermediários e efeitos do poder, tanto em posição de exerce-lo como de ser submetidos a ele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Não é uma visão anárquica do poder – é preciso analisar como esses mecanismos de poder tem sua tecnologia própria colonizada, utilizada, por mecanismos cada vez mais gerais e formas mais globais de </a:t>
            </a:r>
            <a:r>
              <a:rPr lang="pt-BR" dirty="0" err="1" smtClean="0">
                <a:latin typeface="Garamond" panose="02020404030301010803" pitchFamily="18" charset="0"/>
                <a:sym typeface="Wingdings" panose="05000000000000000000" pitchFamily="2" charset="2"/>
              </a:rPr>
              <a:t>domnaçaço</a:t>
            </a: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 – partir de ‘baixo’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 smtClean="0">
                <a:latin typeface="Garamond" panose="02020404030301010803" pitchFamily="18" charset="0"/>
                <a:sym typeface="Wingdings" panose="05000000000000000000" pitchFamily="2" charset="2"/>
              </a:rPr>
              <a:t>Não como ideologia, mas como aparelhos de saber - </a:t>
            </a:r>
            <a:r>
              <a:rPr lang="pt-BR" dirty="0">
                <a:latin typeface="Garamond" panose="02020404030301010803" pitchFamily="18" charset="0"/>
              </a:rPr>
              <a:t>não há relação de poder sem constituição correlata de um campo de saber, nem saber que não suponha e não constitua ao mesmo tempo relações de </a:t>
            </a:r>
            <a:r>
              <a:rPr lang="pt-BR" dirty="0" smtClean="0">
                <a:latin typeface="Garamond" panose="02020404030301010803" pitchFamily="18" charset="0"/>
              </a:rPr>
              <a:t>poder</a:t>
            </a:r>
            <a:endParaRPr lang="pt-BR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BR" b="1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1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Poder para </a:t>
            </a:r>
            <a:r>
              <a:rPr lang="pt-BR" b="1" dirty="0" smtClean="0">
                <a:latin typeface="Garamond" panose="02020404030301010803" pitchFamily="18" charset="0"/>
              </a:rPr>
              <a:t>Foucault</a:t>
            </a:r>
          </a:p>
          <a:p>
            <a:pPr marL="514350" indent="-514350">
              <a:buAutoNum type="arabicParenR"/>
            </a:pPr>
            <a:r>
              <a:rPr lang="pt-BR" dirty="0" smtClean="0">
                <a:latin typeface="Garamond" panose="02020404030301010803" pitchFamily="18" charset="0"/>
              </a:rPr>
              <a:t>O poder não é algo que se adquira, compartilhe, guarde ou deixe escapar; é algo que se exerce a partir de inúmeros pontos e em meio a relações desiguais e moveis; p</a:t>
            </a:r>
            <a:r>
              <a:rPr lang="pt-BR" dirty="0" smtClean="0">
                <a:latin typeface="Garamond" panose="02020404030301010803" pitchFamily="18" charset="0"/>
              </a:rPr>
              <a:t>oder não como propriedade, mas como estratégia</a:t>
            </a:r>
          </a:p>
          <a:p>
            <a:pPr marL="514350" indent="-514350">
              <a:buAutoNum type="arabicParenR"/>
            </a:pPr>
            <a:r>
              <a:rPr lang="pt-BR" dirty="0" smtClean="0">
                <a:latin typeface="Garamond" panose="02020404030301010803" pitchFamily="18" charset="0"/>
              </a:rPr>
              <a:t>As relações de poder não estão em posição de superestrutura, com simples papel de proibição ou recondução; possuem um papel diretamente produtivo;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t-BR" dirty="0" smtClean="0">
                <a:latin typeface="Garamond" panose="02020404030301010803" pitchFamily="18" charset="0"/>
              </a:rPr>
              <a:t>Não há no princípio das relações de poder uma oposição binaria e global entre dominantes </a:t>
            </a:r>
            <a:r>
              <a:rPr lang="pt-BR" dirty="0">
                <a:latin typeface="Garamond" panose="02020404030301010803" pitchFamily="18" charset="0"/>
              </a:rPr>
              <a:t>e dominados - </a:t>
            </a:r>
            <a:r>
              <a:rPr lang="pt-BR" dirty="0" smtClean="0">
                <a:latin typeface="Garamond" panose="02020404030301010803" pitchFamily="18" charset="0"/>
              </a:rPr>
              <a:t>não </a:t>
            </a:r>
            <a:r>
              <a:rPr lang="pt-BR" dirty="0">
                <a:latin typeface="Garamond" panose="02020404030301010803" pitchFamily="18" charset="0"/>
              </a:rPr>
              <a:t>se aplica simplesmente como proibição ou obrigação aos que ‘não tem’, mas os investe passa por eles e através </a:t>
            </a:r>
            <a:r>
              <a:rPr lang="pt-BR" dirty="0" smtClean="0">
                <a:latin typeface="Garamond" panose="02020404030301010803" pitchFamily="18" charset="0"/>
              </a:rPr>
              <a:t>deles</a:t>
            </a:r>
            <a:r>
              <a:rPr lang="pt-BR" dirty="0" smtClean="0">
                <a:latin typeface="Garamond" panose="02020404030301010803" pitchFamily="18" charset="0"/>
              </a:rPr>
              <a:t>; as dominações são os efeitos hegemônicos de múltiplas correlações de força</a:t>
            </a:r>
          </a:p>
          <a:p>
            <a:pPr marL="514350" indent="-514350">
              <a:buAutoNum type="arabicParenR"/>
            </a:pPr>
            <a:r>
              <a:rPr lang="pt-BR" dirty="0" smtClean="0">
                <a:latin typeface="Garamond" panose="02020404030301010803" pitchFamily="18" charset="0"/>
              </a:rPr>
              <a:t>As relações de poder são, ao mesmo tempo, intencionais e não subjetivas; tem cálculo e objetivos, são inteligíveis, mas isso não quer dizer que resultem da escolha ou decisão de um sujeito individualmente; a racionalidade do poder é a das táticas </a:t>
            </a:r>
          </a:p>
          <a:p>
            <a:pPr marL="514350" indent="-514350">
              <a:buAutoNum type="arabicParenR"/>
            </a:pPr>
            <a:r>
              <a:rPr lang="pt-BR" dirty="0" smtClean="0">
                <a:latin typeface="Garamond" panose="02020404030301010803" pitchFamily="18" charset="0"/>
              </a:rPr>
              <a:t>Onde há poder, há resistência e essa nunca se encontra em relação de exterioridade em relação ao poder – caráter relacional do poder – são o outro termo da relação de poder [modelo da batalha perpétua mais do que do contrato]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8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>
                <a:latin typeface="Garamond" panose="02020404030301010803" pitchFamily="18" charset="0"/>
              </a:rPr>
              <a:t>Michel Foucault – “Vigiar e punir. O nascimento das prisões” (2014 [1978</a:t>
            </a:r>
            <a:r>
              <a:rPr lang="pt-BR" b="1" dirty="0" smtClean="0">
                <a:latin typeface="Garamond" panose="02020404030301010803" pitchFamily="18" charset="0"/>
              </a:rPr>
              <a:t>])</a:t>
            </a:r>
          </a:p>
          <a:p>
            <a:pPr marL="0" indent="0">
              <a:buNone/>
            </a:pPr>
            <a:r>
              <a:rPr lang="pt-BR" i="1" u="sng" dirty="0" smtClean="0">
                <a:latin typeface="Garamond" panose="02020404030301010803" pitchFamily="18" charset="0"/>
              </a:rPr>
              <a:t>O corpo dos condenados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</a:rPr>
              <a:t>- </a:t>
            </a:r>
            <a:r>
              <a:rPr lang="pt-BR" u="sng" dirty="0" smtClean="0">
                <a:latin typeface="Garamond" panose="02020404030301010803" pitchFamily="18" charset="0"/>
              </a:rPr>
              <a:t>problematização: </a:t>
            </a:r>
            <a:r>
              <a:rPr lang="pt-BR" dirty="0" smtClean="0">
                <a:latin typeface="Garamond" panose="02020404030301010803" pitchFamily="18" charset="0"/>
              </a:rPr>
              <a:t>o desaparecimento do suplício é “visto com muita superficialidade ou com exagerada ênfase como ‘humanização’ que autorizava a não analisa-lo” - o fim dos suplícios é interpretado como mudança na sensibilidade coletiva, um progresso do humanismo – como fenômeno ‘quantitativo’ (menos sofrimento, mais suavidade, mais respeito e ‘humanidade’)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</a:rPr>
              <a:t>- </a:t>
            </a:r>
            <a:r>
              <a:rPr lang="pt-BR" u="sng" dirty="0" smtClean="0">
                <a:latin typeface="Garamond" panose="02020404030301010803" pitchFamily="18" charset="0"/>
              </a:rPr>
              <a:t>problema:</a:t>
            </a:r>
            <a:r>
              <a:rPr lang="pt-BR" dirty="0" smtClean="0">
                <a:latin typeface="Garamond" panose="02020404030301010803" pitchFamily="18" charset="0"/>
              </a:rPr>
              <a:t> Por que desaparecem os suplícios?</a:t>
            </a:r>
          </a:p>
          <a:p>
            <a:pPr>
              <a:buFontTx/>
              <a:buChar char="-"/>
            </a:pPr>
            <a:r>
              <a:rPr lang="pt-BR" u="sng" dirty="0" smtClean="0">
                <a:latin typeface="Garamond" panose="02020404030301010803" pitchFamily="18" charset="0"/>
              </a:rPr>
              <a:t>tese:</a:t>
            </a:r>
            <a:r>
              <a:rPr lang="pt-BR" dirty="0" smtClean="0">
                <a:latin typeface="Garamond" panose="02020404030301010803" pitchFamily="18" charset="0"/>
              </a:rPr>
              <a:t> “Sob a suavidade ampliada dos castigos, podemos então verificar um </a:t>
            </a:r>
            <a:r>
              <a:rPr lang="pt-BR" i="1" dirty="0" smtClean="0">
                <a:latin typeface="Garamond" panose="02020404030301010803" pitchFamily="18" charset="0"/>
              </a:rPr>
              <a:t>deslocamento de seu ponto de aplicação; </a:t>
            </a:r>
            <a:r>
              <a:rPr lang="pt-BR" dirty="0" smtClean="0">
                <a:latin typeface="Garamond" panose="02020404030301010803" pitchFamily="18" charset="0"/>
              </a:rPr>
              <a:t>e através desse deslocamento, todo um campo de objetos recentes, todo um novo regime da verdade e uma quantidade de papéis até então inéditos no exercício da justiça criminal. Um saber, técnicas, discursos ‘científicos’ se formam e se entrelaçam com a prática do poder de punir”</a:t>
            </a:r>
          </a:p>
          <a:p>
            <a:pPr lvl="1"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O objeto da ação punitiva não é mais o corpo, mas a alma: “À expiação que tripudia sobre o corpo deve suceder um castigo que atue, profundamente, sobre o coração, o intelecto, a vontade, as disposições” (p. 18)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0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i="1" u="sng" dirty="0" smtClean="0">
                <a:latin typeface="Garamond" panose="02020404030301010803" pitchFamily="18" charset="0"/>
              </a:rPr>
              <a:t>Projeto geral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Analisar o processo de transição histórica entre duas economias do poder de punir para compreender as </a:t>
            </a:r>
            <a:r>
              <a:rPr lang="pt-BR" i="1" dirty="0" smtClean="0">
                <a:latin typeface="Garamond" panose="02020404030301010803" pitchFamily="18" charset="0"/>
              </a:rPr>
              <a:t>condições de possibilidade da emergência da prisão como forma de punição por excelência na sociedade moderna</a:t>
            </a:r>
            <a:r>
              <a:rPr lang="pt-BR" dirty="0" smtClean="0">
                <a:latin typeface="Garamond" panose="02020404030301010803" pitchFamily="18" charset="0"/>
              </a:rPr>
              <a:t> – história do </a:t>
            </a:r>
            <a:r>
              <a:rPr lang="pt-BR" dirty="0" smtClean="0">
                <a:latin typeface="Garamond" panose="02020404030301010803" pitchFamily="18" charset="0"/>
              </a:rPr>
              <a:t>presente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Objetivo: “uma história correlativa da alma moderna e de um novo poder de julgar; uma genealogia do atual complexo cientifico-judiciário onde o poder de punir se apoia, recebe suas justificações e suas regras, estende seus efeitos e mascara sua exorbitante singularidade” (p. 23)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Ao invés de fazer a história dos castigos com base nas ideias morais ou nas estruturas jurídicas – fazê-la com base numa história dos corpos</a:t>
            </a:r>
          </a:p>
          <a:p>
            <a:pPr>
              <a:buFontTx/>
              <a:buChar char="-"/>
            </a:pPr>
            <a:r>
              <a:rPr lang="pt-BR" dirty="0" smtClean="0">
                <a:latin typeface="Garamond" panose="02020404030301010803" pitchFamily="18" charset="0"/>
              </a:rPr>
              <a:t>4 regras: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</a:rPr>
              <a:t>Centrar o estudo dos mecanismos punitivos em seus efeitos positivos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</a:rPr>
              <a:t>Analisar os métodos punitivos como técnicas de poder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</a:rPr>
              <a:t>Colocar a tecnologia do poder no princípio tanto da humanização da penalidade quanto do conhecimento do homem</a:t>
            </a:r>
          </a:p>
          <a:p>
            <a:pPr marL="514350" indent="-514350">
              <a:buAutoNum type="alphaLcParenR"/>
            </a:pPr>
            <a:r>
              <a:rPr lang="pt-BR" dirty="0" smtClean="0">
                <a:latin typeface="Garamond" panose="02020404030301010803" pitchFamily="18" charset="0"/>
              </a:rPr>
              <a:t>Entender as mudanças na justiça penal como efeito da transformação na maneira como o corpo é investido pelas relações de poder</a:t>
            </a:r>
            <a:endParaRPr lang="pt-BR" dirty="0" smtClean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3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800" b="1" dirty="0">
                <a:latin typeface="Garamond" panose="02020404030301010803" pitchFamily="18" charset="0"/>
              </a:rPr>
              <a:t>Sociologia da Violência </a:t>
            </a:r>
            <a:br>
              <a:rPr lang="pt-BR" sz="2800" b="1" dirty="0">
                <a:latin typeface="Garamond" panose="02020404030301010803" pitchFamily="18" charset="0"/>
              </a:rPr>
            </a:br>
            <a:r>
              <a:rPr lang="pt-BR" sz="2800" b="1" dirty="0">
                <a:latin typeface="Garamond" panose="02020404030301010803" pitchFamily="18" charset="0"/>
              </a:rPr>
              <a:t>AULA 4 - Prisão e as </a:t>
            </a:r>
            <a:r>
              <a:rPr lang="pt-BR" sz="2800" b="1" dirty="0" smtClean="0">
                <a:latin typeface="Garamond" panose="02020404030301010803" pitchFamily="18" charset="0"/>
              </a:rPr>
              <a:t>disciplinas</a:t>
            </a:r>
            <a:endParaRPr lang="pt-BR" sz="2800" dirty="0">
              <a:latin typeface="Garamond" panose="020204040303010108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 smtClean="0">
                <a:latin typeface="Garamond" panose="02020404030301010803" pitchFamily="18" charset="0"/>
              </a:rPr>
              <a:t>Michel Foucault – “Vigiar e punir. O nascimento das prisões” (2014 [1978])</a:t>
            </a:r>
          </a:p>
          <a:p>
            <a:pPr marL="0" indent="0">
              <a:buNone/>
            </a:pPr>
            <a:r>
              <a:rPr lang="pt-BR" dirty="0" smtClean="0">
                <a:latin typeface="Garamond" panose="02020404030301010803" pitchFamily="18" charset="0"/>
              </a:rPr>
              <a:t>O </a:t>
            </a:r>
            <a:r>
              <a:rPr lang="pt-BR" dirty="0" smtClean="0">
                <a:latin typeface="Garamond" panose="02020404030301010803" pitchFamily="18" charset="0"/>
              </a:rPr>
              <a:t>problema do livro [final da parte II – p. 107]</a:t>
            </a:r>
          </a:p>
          <a:p>
            <a:pPr marL="0" indent="0">
              <a:buNone/>
            </a:pPr>
            <a:r>
              <a:rPr lang="pt-BR" dirty="0">
                <a:latin typeface="Garamond" panose="02020404030301010803" pitchFamily="18" charset="0"/>
              </a:rPr>
              <a:t>A</a:t>
            </a:r>
            <a:r>
              <a:rPr lang="pt-BR" dirty="0" smtClean="0">
                <a:latin typeface="Garamond" panose="02020404030301010803" pitchFamily="18" charset="0"/>
              </a:rPr>
              <a:t>o </a:t>
            </a:r>
            <a:r>
              <a:rPr lang="pt-BR" dirty="0">
                <a:latin typeface="Garamond" panose="02020404030301010803" pitchFamily="18" charset="0"/>
              </a:rPr>
              <a:t>final do século XVIII havia três maneiras de organizar o poder de punir, três dispositivos em disputa (p. 107</a:t>
            </a:r>
            <a:r>
              <a:rPr lang="pt-BR" dirty="0" smtClean="0">
                <a:latin typeface="Garamond" panose="02020404030301010803" pitchFamily="18" charset="0"/>
              </a:rPr>
              <a:t>):</a:t>
            </a:r>
          </a:p>
          <a:p>
            <a:pPr marL="571500" indent="-571500">
              <a:buAutoNum type="romanLcParenR"/>
            </a:pPr>
            <a:r>
              <a:rPr lang="pt-BR" dirty="0" smtClean="0">
                <a:latin typeface="Garamond" panose="02020404030301010803" pitchFamily="18" charset="0"/>
              </a:rPr>
              <a:t>No </a:t>
            </a:r>
            <a:r>
              <a:rPr lang="pt-BR" dirty="0">
                <a:latin typeface="Garamond" panose="02020404030301010803" pitchFamily="18" charset="0"/>
              </a:rPr>
              <a:t>direito monárquico, a punição como cerimonial da soberania que “utiliza as marcas rituais da vingança que aplica sobre o corpo do condenado” como demonstração do poder </a:t>
            </a:r>
            <a:r>
              <a:rPr lang="pt-BR" dirty="0" smtClean="0">
                <a:latin typeface="Garamond" panose="02020404030301010803" pitchFamily="18" charset="0"/>
              </a:rPr>
              <a:t>soberano [Parte I]</a:t>
            </a:r>
          </a:p>
          <a:p>
            <a:pPr marL="571500" indent="-571500">
              <a:buAutoNum type="romanLcParenR"/>
            </a:pPr>
            <a:r>
              <a:rPr lang="pt-BR" dirty="0" smtClean="0">
                <a:latin typeface="Garamond" panose="02020404030301010803" pitchFamily="18" charset="0"/>
              </a:rPr>
              <a:t>No </a:t>
            </a:r>
            <a:r>
              <a:rPr lang="pt-BR" dirty="0">
                <a:latin typeface="Garamond" panose="02020404030301010803" pitchFamily="18" charset="0"/>
              </a:rPr>
              <a:t>projeto dos reformadores, a punição como “processo para requalificar os indivíduos como sujeitos de direitos” e que utiliza um conjunto codificado de representações cuja circulação deve ser rápida e a aceitação </a:t>
            </a:r>
            <a:r>
              <a:rPr lang="pt-BR" dirty="0" smtClean="0">
                <a:latin typeface="Garamond" panose="02020404030301010803" pitchFamily="18" charset="0"/>
              </a:rPr>
              <a:t>universal; [Parte II]</a:t>
            </a:r>
          </a:p>
          <a:p>
            <a:pPr marL="571500" indent="-571500">
              <a:buAutoNum type="romanLcParenR"/>
            </a:pPr>
            <a:r>
              <a:rPr lang="pt-BR" dirty="0" smtClean="0">
                <a:latin typeface="Garamond" panose="02020404030301010803" pitchFamily="18" charset="0"/>
              </a:rPr>
              <a:t>E </a:t>
            </a:r>
            <a:r>
              <a:rPr lang="pt-BR" dirty="0">
                <a:latin typeface="Garamond" panose="02020404030301010803" pitchFamily="18" charset="0"/>
              </a:rPr>
              <a:t>o projeto de instituição carcerária da punição como “técnica de coerção dos indivíduos” e utiliza processos de treinamento do corpo e os traços que deixa no </a:t>
            </a:r>
            <a:r>
              <a:rPr lang="pt-BR" dirty="0" smtClean="0">
                <a:latin typeface="Garamond" panose="02020404030301010803" pitchFamily="18" charset="0"/>
              </a:rPr>
              <a:t>comportamento [Parte IV];</a:t>
            </a:r>
            <a:endParaRPr lang="pt-BR" dirty="0">
              <a:latin typeface="Garamond" panose="02020404030301010803" pitchFamily="18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A572F-C8A3-C54A-B001-D23CF5A0A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10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3172</Words>
  <Application>Microsoft Office PowerPoint</Application>
  <PresentationFormat>Widescreen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Garamond</vt:lpstr>
      <vt:lpstr>HP Simplified</vt:lpstr>
      <vt:lpstr>Wingdings</vt:lpstr>
      <vt:lpstr>Office Theme</vt:lpstr>
      <vt:lpstr>Tema do Office</vt:lpstr>
      <vt:lpstr> Sociologia da Violência Professora: Bruna Gisi 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  <vt:lpstr>Sociologia da Violência  AULA 4 - Prisão e as disciplinas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Sociologia da Violência Professora: Bruna Gisi </dc:title>
  <dc:creator>bruna gisi</dc:creator>
  <cp:lastModifiedBy>bruna gisi</cp:lastModifiedBy>
  <cp:revision>35</cp:revision>
  <dcterms:created xsi:type="dcterms:W3CDTF">2018-03-19T00:25:53Z</dcterms:created>
  <dcterms:modified xsi:type="dcterms:W3CDTF">2018-03-19T15:17:47Z</dcterms:modified>
</cp:coreProperties>
</file>