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7" r:id="rId8"/>
    <p:sldId id="268" r:id="rId9"/>
    <p:sldId id="269" r:id="rId10"/>
    <p:sldId id="262" r:id="rId11"/>
    <p:sldId id="265" r:id="rId1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BC892-0B77-411C-AE0C-C3F154059463}" type="datetimeFigureOut">
              <a:rPr lang="pt-BR" smtClean="0"/>
              <a:t>31/08/2019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9267F-AE25-4320-91A9-5C6D253715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6118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BC892-0B77-411C-AE0C-C3F154059463}" type="datetimeFigureOut">
              <a:rPr lang="pt-BR" smtClean="0"/>
              <a:t>31/08/2019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9267F-AE25-4320-91A9-5C6D253715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9710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BC892-0B77-411C-AE0C-C3F154059463}" type="datetimeFigureOut">
              <a:rPr lang="pt-BR" smtClean="0"/>
              <a:t>31/08/2019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9267F-AE25-4320-91A9-5C6D253715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5164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BC892-0B77-411C-AE0C-C3F154059463}" type="datetimeFigureOut">
              <a:rPr lang="pt-BR" smtClean="0"/>
              <a:t>31/08/2019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9267F-AE25-4320-91A9-5C6D253715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6583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BC892-0B77-411C-AE0C-C3F154059463}" type="datetimeFigureOut">
              <a:rPr lang="pt-BR" smtClean="0"/>
              <a:t>31/08/2019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9267F-AE25-4320-91A9-5C6D253715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0662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BC892-0B77-411C-AE0C-C3F154059463}" type="datetimeFigureOut">
              <a:rPr lang="pt-BR" smtClean="0"/>
              <a:t>31/08/2019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9267F-AE25-4320-91A9-5C6D253715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4494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BC892-0B77-411C-AE0C-C3F154059463}" type="datetimeFigureOut">
              <a:rPr lang="pt-BR" smtClean="0"/>
              <a:t>31/08/2019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9267F-AE25-4320-91A9-5C6D253715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8454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BC892-0B77-411C-AE0C-C3F154059463}" type="datetimeFigureOut">
              <a:rPr lang="pt-BR" smtClean="0"/>
              <a:t>31/08/2019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9267F-AE25-4320-91A9-5C6D253715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9139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BC892-0B77-411C-AE0C-C3F154059463}" type="datetimeFigureOut">
              <a:rPr lang="pt-BR" smtClean="0"/>
              <a:t>31/08/2019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9267F-AE25-4320-91A9-5C6D253715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8101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BC892-0B77-411C-AE0C-C3F154059463}" type="datetimeFigureOut">
              <a:rPr lang="pt-BR" smtClean="0"/>
              <a:t>31/08/2019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9267F-AE25-4320-91A9-5C6D253715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1620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BC892-0B77-411C-AE0C-C3F154059463}" type="datetimeFigureOut">
              <a:rPr lang="pt-BR" smtClean="0"/>
              <a:t>31/08/2019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9267F-AE25-4320-91A9-5C6D253715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6484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BC892-0B77-411C-AE0C-C3F154059463}" type="datetimeFigureOut">
              <a:rPr lang="pt-BR" smtClean="0"/>
              <a:t>31/08/2019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9267F-AE25-4320-91A9-5C6D253715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333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561109"/>
            <a:ext cx="9144000" cy="2948854"/>
          </a:xfrm>
        </p:spPr>
        <p:txBody>
          <a:bodyPr>
            <a:noAutofit/>
          </a:bodyPr>
          <a:lstStyle/>
          <a:p>
            <a:r>
              <a:rPr lang="pt-BR" sz="4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Direito Sucessório Brasileiro. Visão Geral. Fundamento. Introdução. Sucessão em geral. Sucessão legítima e testamentária. Abertura da sucessão. Ordem da vocação hereditária. </a:t>
            </a:r>
            <a:r>
              <a:rPr lang="pt-BR" sz="4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Comoriência</a:t>
            </a:r>
            <a:r>
              <a:rPr lang="pt-BR" sz="4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pt-BR" sz="42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Exclusão.</a:t>
            </a:r>
            <a:endParaRPr lang="pt-BR" sz="4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4333008"/>
            <a:ext cx="9144000" cy="1714501"/>
          </a:xfrm>
        </p:spPr>
        <p:txBody>
          <a:bodyPr>
            <a:normAutofit fontScale="92500" lnSpcReduction="10000"/>
          </a:bodyPr>
          <a:lstStyle/>
          <a:p>
            <a:r>
              <a:rPr lang="pt-BR" sz="3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GISELDA MARIA FERNANDES NOVAES HIRONAKA</a:t>
            </a:r>
          </a:p>
          <a:p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Professora Titular de Direito Civil da Faculdade de Direito da USP</a:t>
            </a:r>
          </a:p>
          <a:p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Coordenadora da área de Direito Civil da Escola Paulista de Direito – EPD</a:t>
            </a:r>
          </a:p>
          <a:p>
            <a:r>
              <a:rPr lang="pt-B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</a:t>
            </a: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Procuradora Federal</a:t>
            </a:r>
          </a:p>
        </p:txBody>
      </p:sp>
    </p:spTree>
    <p:extLst>
      <p:ext uri="{BB962C8B-B14F-4D97-AF65-F5344CB8AC3E}">
        <p14:creationId xmlns:p14="http://schemas.microsoft.com/office/powerpoint/2010/main" val="7433750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COMORIÊNCIA.</a:t>
            </a:r>
            <a:endParaRPr lang="pt-BR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444336"/>
            <a:ext cx="10515600" cy="5039591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pt-BR" b="1" dirty="0">
                <a:solidFill>
                  <a:srgbClr val="FF0000"/>
                </a:solidFill>
              </a:rPr>
              <a:t>Art. 8º CC –</a:t>
            </a:r>
          </a:p>
          <a:p>
            <a:pPr lvl="0" algn="just"/>
            <a:r>
              <a:rPr lang="pt-BR" b="1" dirty="0"/>
              <a:t>O preceito não exige que a morte tenha ocorrido no mesmo lugar, mas sim que tenha se dado </a:t>
            </a:r>
            <a:r>
              <a:rPr lang="pt-BR" b="1" u="sng" dirty="0"/>
              <a:t>ao mesmo tempo</a:t>
            </a:r>
            <a:r>
              <a:rPr lang="pt-BR" b="1" dirty="0"/>
              <a:t>.</a:t>
            </a:r>
          </a:p>
          <a:p>
            <a:pPr lvl="0" algn="just"/>
            <a:r>
              <a:rPr lang="pt-BR" b="1" dirty="0"/>
              <a:t>Interessa quando os </a:t>
            </a:r>
            <a:r>
              <a:rPr lang="pt-BR" b="1" dirty="0" err="1"/>
              <a:t>comorientes</a:t>
            </a:r>
            <a:r>
              <a:rPr lang="pt-BR" b="1" dirty="0"/>
              <a:t> são sucessores entre si, apenas, porque </a:t>
            </a:r>
            <a:r>
              <a:rPr lang="pt-BR" b="1" u="sng" dirty="0">
                <a:solidFill>
                  <a:srgbClr val="FF0000"/>
                </a:solidFill>
              </a:rPr>
              <a:t>entre </a:t>
            </a:r>
            <a:r>
              <a:rPr lang="pt-BR" b="1" u="sng" dirty="0" err="1">
                <a:solidFill>
                  <a:srgbClr val="FF0000"/>
                </a:solidFill>
              </a:rPr>
              <a:t>comorientes</a:t>
            </a:r>
            <a:r>
              <a:rPr lang="pt-BR" b="1" u="sng" dirty="0">
                <a:solidFill>
                  <a:srgbClr val="FF0000"/>
                </a:solidFill>
              </a:rPr>
              <a:t> não se dá a transmissão sucessória</a:t>
            </a:r>
            <a:r>
              <a:rPr lang="pt-BR" b="1" dirty="0"/>
              <a:t>.</a:t>
            </a:r>
          </a:p>
          <a:p>
            <a:pPr lvl="0" algn="just"/>
            <a:r>
              <a:rPr lang="pt-BR" b="1" dirty="0"/>
              <a:t>“Não podendo afirmar com absoluta certeza, em face da prova dos autos, a </a:t>
            </a:r>
            <a:r>
              <a:rPr lang="pt-BR" b="1" dirty="0" err="1"/>
              <a:t>premoriência</a:t>
            </a:r>
            <a:r>
              <a:rPr lang="pt-BR" b="1" dirty="0"/>
              <a:t> de uma das vítimas de acidente em que veículo é abalroado e vem a explodir em seguida, deve ser mantida a presunção de </a:t>
            </a:r>
            <a:r>
              <a:rPr lang="pt-BR" b="1" dirty="0" err="1"/>
              <a:t>comoriência</a:t>
            </a:r>
            <a:r>
              <a:rPr lang="pt-BR" b="1" dirty="0"/>
              <a:t>” – TJMG, Acórdão 1.0137.06.900006-5/001, 5ª Câmara Cível, Carlos Chagas, Rel. Des. Cláudio Renato dos Santos Costa, j. 09.11.2006, DJMG 1º.12.2006.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7352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EXCLUSÃO DA HERANÇA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b="1" dirty="0">
                <a:solidFill>
                  <a:srgbClr val="FF0000"/>
                </a:solidFill>
              </a:rPr>
              <a:t>Voluntária</a:t>
            </a:r>
            <a:r>
              <a:rPr lang="pt-BR" b="1" dirty="0"/>
              <a:t>: </a:t>
            </a:r>
          </a:p>
          <a:p>
            <a:pPr lvl="1" algn="just"/>
            <a:r>
              <a:rPr lang="pt-BR" sz="2800" b="1" dirty="0"/>
              <a:t>Renúncia</a:t>
            </a:r>
            <a:r>
              <a:rPr lang="pt-BR" sz="2800" dirty="0"/>
              <a:t> – 1.804 a 1.813</a:t>
            </a:r>
          </a:p>
          <a:p>
            <a:pPr algn="just"/>
            <a:r>
              <a:rPr lang="pt-BR" b="1" dirty="0">
                <a:solidFill>
                  <a:srgbClr val="FF0000"/>
                </a:solidFill>
              </a:rPr>
              <a:t>Forçada</a:t>
            </a:r>
            <a:r>
              <a:rPr lang="pt-BR" b="1" dirty="0"/>
              <a:t>: </a:t>
            </a:r>
            <a:endParaRPr lang="pt-BR" dirty="0"/>
          </a:p>
          <a:p>
            <a:pPr lvl="1" algn="just"/>
            <a:r>
              <a:rPr lang="pt-BR" sz="2800" b="1" dirty="0"/>
              <a:t>Indignidade</a:t>
            </a:r>
            <a:r>
              <a:rPr lang="pt-BR" sz="2800" dirty="0"/>
              <a:t> – 1.814 a 1.818. Ampliação das causas relativas ao homicídio ou tentativa.</a:t>
            </a:r>
          </a:p>
          <a:p>
            <a:pPr lvl="2" algn="just"/>
            <a:r>
              <a:rPr lang="pt-BR" sz="2800" dirty="0"/>
              <a:t>Reabilitação do indigno por testamento ou ato autêntico – 1.818 e § único. </a:t>
            </a:r>
          </a:p>
          <a:p>
            <a:pPr lvl="1" algn="just"/>
            <a:r>
              <a:rPr lang="pt-BR" sz="2800" b="1" dirty="0"/>
              <a:t>Deserdação</a:t>
            </a:r>
            <a:r>
              <a:rPr lang="pt-BR" sz="2800" dirty="0"/>
              <a:t> – 1.961 a 1.965 – Descendentes e ascendentes. </a:t>
            </a:r>
          </a:p>
          <a:p>
            <a:pPr lvl="2" algn="just"/>
            <a:r>
              <a:rPr lang="pt-BR" sz="2800" dirty="0"/>
              <a:t>Obs. Sem previsão de causas especiais de deserdação para o cônjuge, que também é herdeiro necessário (e agora também para o companheiro).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6548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623455"/>
            <a:ext cx="10515600" cy="509155"/>
          </a:xfrm>
        </p:spPr>
        <p:txBody>
          <a:bodyPr>
            <a:normAutofit fontScale="90000"/>
          </a:bodyPr>
          <a:lstStyle/>
          <a:p>
            <a:pPr algn="ctr"/>
            <a:r>
              <a:rPr lang="pt-BR" sz="49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FUNDAMENTO DO DIREITO SUCESSÓRIO</a:t>
            </a:r>
            <a:br>
              <a:rPr lang="pt-BR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350818"/>
            <a:ext cx="10515600" cy="5164282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pt-BR" sz="4300" b="1" dirty="0"/>
              <a:t>Giselda Hironaka </a:t>
            </a:r>
            <a:r>
              <a:rPr lang="pt-BR" sz="4300" dirty="0"/>
              <a:t>(Direito das Sucessões: Introdução, </a:t>
            </a:r>
            <a:r>
              <a:rPr lang="pt-BR" sz="4300" u="sng" dirty="0"/>
              <a:t>in</a:t>
            </a:r>
            <a:r>
              <a:rPr lang="pt-BR" sz="4300" dirty="0"/>
              <a:t> </a:t>
            </a:r>
            <a:r>
              <a:rPr lang="pt-BR" sz="4300" i="1" dirty="0"/>
              <a:t>Direito das Sucessões</a:t>
            </a:r>
            <a:r>
              <a:rPr lang="pt-BR" sz="4300" dirty="0"/>
              <a:t>, coord. Rodrigo da Cunha Pereira, 2ª edição, Belo Horizonte: Del Rey, 2007, p.5): “</a:t>
            </a:r>
            <a:r>
              <a:rPr lang="pt-BR" sz="4300" dirty="0">
                <a:solidFill>
                  <a:srgbClr val="FF0000"/>
                </a:solidFill>
              </a:rPr>
              <a:t>o fundamento da transmissão </a:t>
            </a:r>
            <a:r>
              <a:rPr lang="pt-BR" sz="4300" i="1" dirty="0">
                <a:solidFill>
                  <a:srgbClr val="FF0000"/>
                </a:solidFill>
              </a:rPr>
              <a:t>causa mortis </a:t>
            </a:r>
            <a:r>
              <a:rPr lang="pt-BR" sz="4300" dirty="0">
                <a:solidFill>
                  <a:srgbClr val="FF0000"/>
                </a:solidFill>
              </a:rPr>
              <a:t>estaria não apenas na continuidade patrimonial, ou seja, na manutenção pura e simples dos bens na família como forma de cumulação de capital que estimularia a poupança, o trabalho e a economia, mas ainda e principalmente no fator de proteção, coesão e perpetuidade da família</a:t>
            </a:r>
            <a:r>
              <a:rPr lang="pt-BR" sz="4300" dirty="0"/>
              <a:t>. ”</a:t>
            </a:r>
          </a:p>
          <a:p>
            <a:pPr marL="0" indent="0" algn="just">
              <a:buNone/>
            </a:pPr>
            <a:endParaRPr lang="pt-BR" sz="2200" dirty="0"/>
          </a:p>
          <a:p>
            <a:pPr marL="0" indent="0" algn="just">
              <a:buNone/>
            </a:pPr>
            <a:r>
              <a:rPr lang="pt-BR" sz="4300" b="1" dirty="0"/>
              <a:t>Flávio Tartuce </a:t>
            </a:r>
            <a:r>
              <a:rPr lang="pt-BR" sz="4300" dirty="0"/>
              <a:t>(</a:t>
            </a:r>
            <a:r>
              <a:rPr lang="pt-BR" sz="4300" i="1" dirty="0"/>
              <a:t>Direito Civil: Direito das Sucessões</a:t>
            </a:r>
            <a:r>
              <a:rPr lang="pt-BR" sz="4300" dirty="0"/>
              <a:t>: 9ª edição, Rio de Janeiro, Forense: 2016, p.4): “</a:t>
            </a:r>
            <a:r>
              <a:rPr lang="pt-BR" sz="4300" dirty="0">
                <a:solidFill>
                  <a:srgbClr val="FF0000"/>
                </a:solidFill>
              </a:rPr>
              <a:t>a sucessão </a:t>
            </a:r>
            <a:r>
              <a:rPr lang="pt-BR" sz="4300" i="1" dirty="0">
                <a:solidFill>
                  <a:srgbClr val="FF0000"/>
                </a:solidFill>
              </a:rPr>
              <a:t>mortis causa</a:t>
            </a:r>
            <a:r>
              <a:rPr lang="pt-BR" sz="4300" dirty="0">
                <a:solidFill>
                  <a:srgbClr val="FF0000"/>
                </a:solidFill>
              </a:rPr>
              <a:t> tem esteio na valorização constante da dignidade da pessoa humana, seja do ponto de vista individual ou coletivo, conforme os </a:t>
            </a:r>
            <a:r>
              <a:rPr lang="pt-BR" sz="4300" dirty="0" err="1">
                <a:solidFill>
                  <a:srgbClr val="FF0000"/>
                </a:solidFill>
              </a:rPr>
              <a:t>arts</a:t>
            </a:r>
            <a:r>
              <a:rPr lang="pt-BR" sz="4300" dirty="0">
                <a:solidFill>
                  <a:srgbClr val="FF0000"/>
                </a:solidFill>
              </a:rPr>
              <a:t>. 1º, </a:t>
            </a:r>
            <a:r>
              <a:rPr lang="pt-BR" sz="4300" dirty="0" err="1">
                <a:solidFill>
                  <a:srgbClr val="FF0000"/>
                </a:solidFill>
              </a:rPr>
              <a:t>inc</a:t>
            </a:r>
            <a:r>
              <a:rPr lang="pt-BR" sz="4300" dirty="0">
                <a:solidFill>
                  <a:srgbClr val="FF0000"/>
                </a:solidFill>
              </a:rPr>
              <a:t> III, e 3º, </a:t>
            </a:r>
            <a:r>
              <a:rPr lang="pt-BR" sz="4300" dirty="0" err="1">
                <a:solidFill>
                  <a:srgbClr val="FF0000"/>
                </a:solidFill>
              </a:rPr>
              <a:t>inc</a:t>
            </a:r>
            <a:r>
              <a:rPr lang="pt-BR" sz="4300" dirty="0">
                <a:solidFill>
                  <a:srgbClr val="FF0000"/>
                </a:solidFill>
              </a:rPr>
              <a:t> I, da Constituição Federal de 1988, tratando o último preceito da solidariedade social, com marcante incidência nas relações privadas</a:t>
            </a:r>
            <a:r>
              <a:rPr lang="pt-BR" sz="4300" dirty="0"/>
              <a:t>. ” </a:t>
            </a:r>
          </a:p>
          <a:p>
            <a:pPr algn="just"/>
            <a:r>
              <a:rPr lang="pt-BR" sz="4300" dirty="0"/>
              <a:t>O direito à herança é garantido como um direito fundamental pelo art. 5º, XXX, da Constituição Federal.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97296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INTRODUÇÃO</a:t>
            </a:r>
            <a:br>
              <a:rPr lang="pt-BR" dirty="0"/>
            </a:br>
            <a:endParaRPr lang="pt-BR" sz="1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50718" y="1485900"/>
            <a:ext cx="11128664" cy="4925291"/>
          </a:xfrm>
        </p:spPr>
        <p:txBody>
          <a:bodyPr>
            <a:noAutofit/>
          </a:bodyPr>
          <a:lstStyle/>
          <a:p>
            <a:pPr marL="0" indent="0" algn="just" eaLnBrk="0" fontAlgn="base" hangingPunct="0">
              <a:buNone/>
            </a:pPr>
            <a:r>
              <a:rPr lang="pt-BR" sz="2700" b="1" dirty="0">
                <a:solidFill>
                  <a:srgbClr val="FF0000"/>
                </a:solidFill>
              </a:rPr>
              <a:t>George </a:t>
            </a:r>
            <a:r>
              <a:rPr lang="pt-BR" sz="2700" b="1" dirty="0" err="1">
                <a:solidFill>
                  <a:srgbClr val="FF0000"/>
                </a:solidFill>
              </a:rPr>
              <a:t>Santayana</a:t>
            </a:r>
            <a:r>
              <a:rPr lang="pt-BR" sz="2700" dirty="0"/>
              <a:t>: “Ao nos dar a memória, a natureza revelou-nos uma verdade amarga e de outro modo inimaginável: a verdade sobre a imortalidade e a morte”.</a:t>
            </a:r>
          </a:p>
          <a:p>
            <a:pPr marL="0" indent="0" algn="just">
              <a:buNone/>
            </a:pPr>
            <a:endParaRPr lang="pt-BR" sz="1200" dirty="0"/>
          </a:p>
          <a:p>
            <a:pPr marL="0" indent="0" algn="just" fontAlgn="base">
              <a:buNone/>
            </a:pPr>
            <a:r>
              <a:rPr lang="pt-BR" sz="2700" b="1" dirty="0">
                <a:solidFill>
                  <a:srgbClr val="FF0000"/>
                </a:solidFill>
              </a:rPr>
              <a:t>Direito das Sucessões</a:t>
            </a:r>
            <a:r>
              <a:rPr lang="pt-BR" sz="2700" dirty="0">
                <a:solidFill>
                  <a:srgbClr val="FF0000"/>
                </a:solidFill>
              </a:rPr>
              <a:t> </a:t>
            </a:r>
            <a:r>
              <a:rPr lang="pt-BR" sz="2700" dirty="0"/>
              <a:t>cuida da transmissão da titularidade de direitos e obrigações que compunham o acervo de quem falece.</a:t>
            </a:r>
            <a:r>
              <a:rPr lang="pt-BR" sz="2700" b="1" dirty="0"/>
              <a:t> </a:t>
            </a:r>
          </a:p>
          <a:p>
            <a:pPr marL="0" indent="0" algn="just" fontAlgn="base">
              <a:buNone/>
            </a:pPr>
            <a:endParaRPr lang="pt-BR" sz="1200" dirty="0"/>
          </a:p>
          <a:p>
            <a:pPr marL="0" indent="0" algn="just" fontAlgn="base">
              <a:buNone/>
            </a:pPr>
            <a:r>
              <a:rPr lang="pt-BR" sz="2700" b="1" dirty="0">
                <a:solidFill>
                  <a:srgbClr val="FF0000"/>
                </a:solidFill>
              </a:rPr>
              <a:t>Luiz Paulo Vieira de Carvalho</a:t>
            </a:r>
            <a:r>
              <a:rPr lang="pt-BR" sz="2700" dirty="0">
                <a:solidFill>
                  <a:srgbClr val="FF0000"/>
                </a:solidFill>
              </a:rPr>
              <a:t> </a:t>
            </a:r>
            <a:r>
              <a:rPr lang="pt-BR" sz="2700" dirty="0"/>
              <a:t>(</a:t>
            </a:r>
            <a:r>
              <a:rPr lang="pt-BR" sz="2700" i="1" dirty="0"/>
              <a:t>Direito das Sucessões</a:t>
            </a:r>
            <a:r>
              <a:rPr lang="pt-BR" sz="2700" dirty="0"/>
              <a:t>, São Paulo, Editora Atlas, 2014, p. 18): “Direito das Sucessões é o ramo do Direito Civil, obviamente permeado por valores e princípios constitucionais, que tem por objetivo principal estudar e regulamentar a destinação do patrimônio da pessoa física ou natural em decorrência de sua morte, momento em que se indaga qual o patrimônio transferível e quem são as pessoas que o recolherão. ”</a:t>
            </a:r>
          </a:p>
          <a:p>
            <a:endParaRPr lang="pt-BR" sz="2700" dirty="0"/>
          </a:p>
        </p:txBody>
      </p:sp>
    </p:spTree>
    <p:extLst>
      <p:ext uri="{BB962C8B-B14F-4D97-AF65-F5344CB8AC3E}">
        <p14:creationId xmlns:p14="http://schemas.microsoft.com/office/powerpoint/2010/main" val="1486077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CÓDIGO CIVIL - Artigos 1.784 a 1.844.</a:t>
            </a:r>
            <a:b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sz="1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Sucessão hereditária</a:t>
            </a:r>
            <a:r>
              <a:rPr lang="pt-BR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i="1" dirty="0"/>
              <a:t>(causa mortis)</a:t>
            </a:r>
            <a:r>
              <a:rPr lang="pt-BR" b="1" dirty="0"/>
              <a:t>:</a:t>
            </a:r>
            <a:r>
              <a:rPr lang="pt-BR" dirty="0"/>
              <a:t> Transmissão imediata da herança, logo que aberta a sucessão,  aos herdeiros legítimos e testamentários (</a:t>
            </a:r>
            <a:r>
              <a:rPr lang="pt-BR" i="1" dirty="0" err="1"/>
              <a:t>droit</a:t>
            </a:r>
            <a:r>
              <a:rPr lang="pt-BR" i="1" dirty="0"/>
              <a:t> de </a:t>
            </a:r>
            <a:r>
              <a:rPr lang="pt-BR" i="1" dirty="0" err="1"/>
              <a:t>saisine</a:t>
            </a:r>
            <a:r>
              <a:rPr lang="pt-BR" i="1" dirty="0"/>
              <a:t>)</a:t>
            </a:r>
            <a:r>
              <a:rPr lang="pt-BR" dirty="0"/>
              <a:t> – art. 1.784.</a:t>
            </a:r>
          </a:p>
          <a:p>
            <a:pPr marL="0" indent="0" algn="just">
              <a:buNone/>
            </a:pPr>
            <a:endParaRPr lang="pt-BR" dirty="0"/>
          </a:p>
          <a:p>
            <a:pPr algn="just" fontAlgn="base"/>
            <a:r>
              <a:rPr lang="pt-BR" b="1" dirty="0" err="1">
                <a:solidFill>
                  <a:srgbClr val="FF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</a:rPr>
              <a:t>Droit</a:t>
            </a:r>
            <a:r>
              <a:rPr lang="pt-BR" b="1" dirty="0">
                <a:solidFill>
                  <a:srgbClr val="FF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</a:rPr>
              <a:t> de </a:t>
            </a:r>
            <a:r>
              <a:rPr lang="pt-BR" b="1" dirty="0" err="1">
                <a:solidFill>
                  <a:srgbClr val="FF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</a:rPr>
              <a:t>saisine</a:t>
            </a:r>
            <a:r>
              <a:rPr lang="pt-BR" b="1" dirty="0">
                <a:solidFill>
                  <a:srgbClr val="FF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pt-BR" b="1" dirty="0"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</a:rPr>
              <a:t>(</a:t>
            </a:r>
            <a:r>
              <a:rPr lang="pt-BR" dirty="0"/>
              <a:t>origem do chamado </a:t>
            </a:r>
            <a:r>
              <a:rPr lang="pt-BR" i="1" dirty="0" err="1"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</a:rPr>
              <a:t>droit</a:t>
            </a:r>
            <a:r>
              <a:rPr lang="pt-BR" i="1" dirty="0"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</a:rPr>
              <a:t> de </a:t>
            </a:r>
            <a:r>
              <a:rPr lang="pt-BR" i="1" dirty="0" err="1"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</a:rPr>
              <a:t>saisine</a:t>
            </a:r>
            <a:r>
              <a:rPr lang="pt-BR" i="1" dirty="0"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pt-BR" i="1" dirty="0"/>
              <a:t>– </a:t>
            </a:r>
            <a:r>
              <a:rPr lang="pt-BR" dirty="0"/>
              <a:t>ou princípio de </a:t>
            </a:r>
            <a:r>
              <a:rPr lang="pt-BR" i="1" dirty="0" err="1"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</a:rPr>
              <a:t>saisine</a:t>
            </a:r>
            <a:r>
              <a:rPr lang="pt-BR" i="1" dirty="0"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</a:rPr>
              <a:t>)</a:t>
            </a:r>
            <a:r>
              <a:rPr lang="pt-BR" i="1" dirty="0"/>
              <a:t> </a:t>
            </a:r>
            <a:r>
              <a:rPr lang="pt-BR" b="1" dirty="0"/>
              <a:t>:</a:t>
            </a:r>
            <a:r>
              <a:rPr lang="pt-BR" i="1" dirty="0"/>
              <a:t> </a:t>
            </a:r>
            <a:r>
              <a:rPr lang="pt-BR" dirty="0"/>
              <a:t>nem mesmo a morte pode interromper ou nulificar o direito de propriedade, pois o domínio e a posse dos bens de alguém imediatamente transmitem-se aos herdeiros.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80463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569028"/>
          </a:xfrm>
        </p:spPr>
        <p:txBody>
          <a:bodyPr>
            <a:noAutofit/>
          </a:bodyPr>
          <a:lstStyle/>
          <a:p>
            <a:pPr algn="ctr"/>
            <a: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PERFIL DO DIREITO SUCESSÓRIO: </a:t>
            </a:r>
            <a:b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transmissão da titularidade de direitos e obrigações que compunham o acervo de quem falece.</a:t>
            </a:r>
            <a:endParaRPr lang="pt-B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 fontAlgn="base">
              <a:buNone/>
            </a:pPr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Principais pressupostos: </a:t>
            </a:r>
            <a:endParaRPr lang="pt-BR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algn="just" fontAlgn="base"/>
            <a:r>
              <a:rPr lang="pt-BR" sz="2800" dirty="0">
                <a:solidFill>
                  <a:srgbClr val="FF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</a:rPr>
              <a:t>a morte</a:t>
            </a:r>
            <a:r>
              <a:rPr lang="pt-BR" sz="2800" dirty="0"/>
              <a:t>, que põe fim à existência da pessoa natural;</a:t>
            </a:r>
          </a:p>
          <a:p>
            <a:pPr lvl="1" algn="just" fontAlgn="base"/>
            <a:r>
              <a:rPr lang="pt-BR" sz="2800" dirty="0">
                <a:solidFill>
                  <a:srgbClr val="FF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</a:rPr>
              <a:t>a vocação hereditária</a:t>
            </a:r>
            <a:r>
              <a:rPr lang="pt-BR" sz="2800" dirty="0"/>
              <a:t>: instituída pelo falecido ou pela lei, no silêncio daquele (art. 1.829 CC).</a:t>
            </a:r>
          </a:p>
          <a:p>
            <a:pPr marL="0" indent="0" algn="just" fontAlgn="base">
              <a:buNone/>
            </a:pPr>
            <a:r>
              <a:rPr lang="pt-BR" b="1" dirty="0">
                <a:solidFill>
                  <a:srgbClr val="FF0000"/>
                </a:solidFill>
              </a:rPr>
              <a:t>O</a:t>
            </a:r>
            <a:r>
              <a:rPr lang="pt-BR" b="1" dirty="0">
                <a:solidFill>
                  <a:srgbClr val="FF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</a:rPr>
              <a:t>rdem de vocação hereditária</a:t>
            </a:r>
            <a:r>
              <a:rPr lang="pt-BR" dirty="0">
                <a:solidFill>
                  <a:srgbClr val="FF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</a:rPr>
              <a:t>:</a:t>
            </a:r>
            <a:r>
              <a:rPr lang="pt-BR" dirty="0">
                <a:solidFill>
                  <a:srgbClr val="FF0000"/>
                </a:solidFill>
              </a:rPr>
              <a:t> </a:t>
            </a:r>
            <a:r>
              <a:rPr lang="pt-BR" dirty="0"/>
              <a:t>é uma </a:t>
            </a:r>
            <a:r>
              <a:rPr lang="pt-BR" dirty="0">
                <a:solidFill>
                  <a:srgbClr val="FF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</a:rPr>
              <a:t>relação preferencial</a:t>
            </a:r>
            <a:r>
              <a:rPr lang="pt-BR" dirty="0"/>
              <a:t>, estabelecida pela lei, das pessoas que são chamadas a suceder ao finado. </a:t>
            </a:r>
          </a:p>
          <a:p>
            <a:pPr lvl="1" algn="just" fontAlgn="base"/>
            <a:r>
              <a:rPr lang="pt-BR" dirty="0"/>
              <a:t>A </a:t>
            </a:r>
            <a:r>
              <a:rPr lang="pt-BR" dirty="0">
                <a:solidFill>
                  <a:srgbClr val="FF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</a:rPr>
              <a:t>lei faz a escolha</a:t>
            </a:r>
            <a:r>
              <a:rPr lang="pt-BR" dirty="0">
                <a:solidFill>
                  <a:srgbClr val="FF0000"/>
                </a:solidFill>
              </a:rPr>
              <a:t> </a:t>
            </a:r>
            <a:r>
              <a:rPr lang="pt-BR" dirty="0"/>
              <a:t>dos chamados a herdar, colocando-os na ordem preferencial que </a:t>
            </a:r>
            <a:r>
              <a:rPr lang="pt-BR" dirty="0">
                <a:solidFill>
                  <a:srgbClr val="FF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</a:rPr>
              <a:t>imagina ser a querida pelo falecido</a:t>
            </a:r>
            <a:r>
              <a:rPr lang="pt-B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24491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SUCESSÃO EM GERAL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668547"/>
          </a:xfrm>
        </p:spPr>
        <p:txBody>
          <a:bodyPr>
            <a:normAutofit fontScale="92500" lnSpcReduction="20000"/>
          </a:bodyPr>
          <a:lstStyle/>
          <a:p>
            <a:pPr marL="0" indent="0" algn="ctr" eaLnBrk="0" fontAlgn="base" hangingPunct="0">
              <a:buNone/>
            </a:pPr>
            <a:r>
              <a:rPr lang="pt-BR" sz="4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Livro V da Parte Especial do Código Civil:</a:t>
            </a:r>
            <a:endParaRPr lang="pt-BR" sz="4200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 algn="just" eaLnBrk="0" fontAlgn="base" hangingPunct="0">
              <a:buNone/>
            </a:pPr>
            <a:endParaRPr lang="pt-BR" sz="3000" dirty="0">
              <a:effectLst>
                <a:outerShdw blurRad="50800" dist="38100" dir="2700000" algn="tl">
                  <a:srgbClr val="000000">
                    <a:alpha val="40000"/>
                  </a:srgbClr>
                </a:outerShdw>
              </a:effectLst>
            </a:endParaRPr>
          </a:p>
          <a:p>
            <a:pPr lvl="0" algn="just" eaLnBrk="0" fontAlgn="base" hangingPunct="0"/>
            <a:r>
              <a:rPr lang="pt-BR" sz="3000" b="1" dirty="0">
                <a:solidFill>
                  <a:srgbClr val="FF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</a:rPr>
              <a:t>Sucessão em geral </a:t>
            </a:r>
            <a:r>
              <a:rPr lang="pt-BR" sz="3000" dirty="0"/>
              <a:t>– normas gerais especialmente quanto à transmissão, à aceitação, à renúncia, à petição da herança e os excluídos da herança. </a:t>
            </a:r>
          </a:p>
          <a:p>
            <a:pPr lvl="0" algn="just" eaLnBrk="0" fontAlgn="base" hangingPunct="0"/>
            <a:r>
              <a:rPr lang="pt-BR" sz="3000" b="1" dirty="0">
                <a:solidFill>
                  <a:srgbClr val="FF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</a:rPr>
              <a:t>Sucessão Legítima </a:t>
            </a:r>
            <a:r>
              <a:rPr lang="pt-BR" sz="3000" dirty="0"/>
              <a:t>– sucessão que se opera por lei, </a:t>
            </a:r>
            <a:r>
              <a:rPr lang="pt-BR" sz="3000" i="1" dirty="0" err="1"/>
              <a:t>ab</a:t>
            </a:r>
            <a:r>
              <a:rPr lang="pt-BR" sz="3000" i="1" dirty="0"/>
              <a:t> intestato</a:t>
            </a:r>
            <a:r>
              <a:rPr lang="pt-BR" sz="3000" dirty="0"/>
              <a:t>, conforme a ordem da vocação hereditária e outras regras.</a:t>
            </a:r>
          </a:p>
          <a:p>
            <a:pPr lvl="0" algn="just"/>
            <a:r>
              <a:rPr lang="pt-BR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Sucessão testamentária </a:t>
            </a:r>
            <a:r>
              <a:rPr lang="pt-BR" sz="3000" dirty="0"/>
              <a:t>– sobre as regras relativas à transmissão que se opera por ato de última vontade (testamento).</a:t>
            </a:r>
          </a:p>
          <a:p>
            <a:pPr lvl="0" algn="just"/>
            <a:r>
              <a:rPr lang="pt-BR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Inventário e partilha </a:t>
            </a:r>
            <a:r>
              <a:rPr lang="pt-BR" sz="3000" dirty="0"/>
              <a:t>– normas sobre o processo judicial não contencioso, por meio do qual se efetua a divisão dos bens entre os herdeiros, além de normas sobre colações e sonegados.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05329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Herdeiros necessários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  <a:defRPr/>
            </a:pPr>
            <a:endParaRPr lang="pt-BR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just">
              <a:lnSpc>
                <a:spcPct val="100000"/>
              </a:lnSpc>
              <a:buNone/>
              <a:defRPr/>
            </a:pPr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Herdeiros necessários</a:t>
            </a:r>
            <a:r>
              <a:rPr lang="pt-BR" b="1" dirty="0">
                <a:solidFill>
                  <a:srgbClr val="FF0000"/>
                </a:solidFill>
              </a:rPr>
              <a:t> </a:t>
            </a:r>
            <a:r>
              <a:rPr lang="pt-BR" b="1" dirty="0"/>
              <a:t>são aqueles que não podem ser afastados da sucessão pela simples vontade do falecido.</a:t>
            </a:r>
          </a:p>
          <a:p>
            <a:pPr algn="just">
              <a:lnSpc>
                <a:spcPct val="100000"/>
              </a:lnSpc>
              <a:buNone/>
              <a:defRPr/>
            </a:pPr>
            <a:endParaRPr lang="pt-BR" b="1" dirty="0"/>
          </a:p>
          <a:p>
            <a:pPr algn="just">
              <a:lnSpc>
                <a:spcPct val="100000"/>
              </a:lnSpc>
              <a:buNone/>
              <a:defRPr/>
            </a:pPr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Art. 1845</a:t>
            </a:r>
            <a:r>
              <a:rPr lang="pt-BR" b="1" dirty="0">
                <a:solidFill>
                  <a:srgbClr val="FF0000"/>
                </a:solidFill>
              </a:rPr>
              <a:t> </a:t>
            </a:r>
            <a:r>
              <a:rPr lang="pt-BR" b="1" dirty="0"/>
              <a:t>– São herdeiros necessários os </a:t>
            </a:r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descendentes</a:t>
            </a:r>
            <a:r>
              <a:rPr lang="pt-BR" b="1" dirty="0"/>
              <a:t>, os </a:t>
            </a:r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ascendentes</a:t>
            </a:r>
            <a:r>
              <a:rPr lang="pt-BR" b="1" dirty="0">
                <a:solidFill>
                  <a:srgbClr val="FF0000"/>
                </a:solidFill>
              </a:rPr>
              <a:t> </a:t>
            </a:r>
            <a:r>
              <a:rPr lang="pt-BR" b="1" dirty="0"/>
              <a:t>e o </a:t>
            </a:r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cônjuge</a:t>
            </a:r>
            <a:r>
              <a:rPr lang="pt-BR" b="1" dirty="0"/>
              <a:t> </a:t>
            </a:r>
            <a:r>
              <a:rPr lang="pt-BR" b="1" dirty="0">
                <a:solidFill>
                  <a:srgbClr val="002060"/>
                </a:solidFill>
              </a:rPr>
              <a:t>(</a:t>
            </a:r>
            <a:r>
              <a:rPr lang="pt-BR" b="1" dirty="0">
                <a:solidFill>
                  <a:srgbClr val="FF0000"/>
                </a:solidFill>
              </a:rPr>
              <a:t>ou o companheiro </a:t>
            </a:r>
            <a:r>
              <a:rPr lang="pt-BR" b="1" dirty="0">
                <a:solidFill>
                  <a:srgbClr val="002060"/>
                </a:solidFill>
              </a:rPr>
              <a:t>– </a:t>
            </a:r>
            <a:r>
              <a:rPr lang="pt-BR" b="1" u="sng" dirty="0">
                <a:solidFill>
                  <a:srgbClr val="002060"/>
                </a:solidFill>
              </a:rPr>
              <a:t>depois do paradigmático julgamento do RE n. 878.694-MG, pelo STF – relatoria do Min. Luis Roberto Barroso, em maio de 2017</a:t>
            </a:r>
            <a:r>
              <a:rPr lang="pt-BR" b="1" dirty="0">
                <a:solidFill>
                  <a:srgbClr val="002060"/>
                </a:solidFill>
              </a:rPr>
              <a:t>)</a:t>
            </a:r>
            <a:endParaRPr lang="pt-BR" b="1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83551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Herdar por cabeça e herdar por estirpe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lnSpc>
                <a:spcPct val="100000"/>
              </a:lnSpc>
              <a:buClr>
                <a:schemeClr val="hlink"/>
              </a:buClr>
              <a:buNone/>
              <a:defRPr/>
            </a:pPr>
            <a:r>
              <a:rPr lang="pt-BR" b="1" dirty="0"/>
              <a:t>Os descendentes chamados a herdar podem ser de </a:t>
            </a:r>
            <a:r>
              <a:rPr lang="pt-BR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graus diversos</a:t>
            </a:r>
            <a:r>
              <a:rPr lang="pt-BR" b="1" dirty="0">
                <a:solidFill>
                  <a:srgbClr val="FF0000"/>
                </a:solidFill>
              </a:rPr>
              <a:t> </a:t>
            </a:r>
            <a:r>
              <a:rPr lang="pt-BR" b="1" dirty="0"/>
              <a:t>(1º grau e 2º grau, por exemplo). </a:t>
            </a:r>
          </a:p>
          <a:p>
            <a:pPr marL="0" indent="0" algn="just">
              <a:lnSpc>
                <a:spcPct val="100000"/>
              </a:lnSpc>
              <a:buClr>
                <a:schemeClr val="hlink"/>
              </a:buClr>
              <a:buNone/>
              <a:defRPr/>
            </a:pPr>
            <a:r>
              <a:rPr lang="pt-BR" b="1" dirty="0"/>
              <a:t>Nessa hipótese, a sucessão se dará </a:t>
            </a:r>
            <a:r>
              <a:rPr lang="pt-BR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por</a:t>
            </a:r>
            <a:r>
              <a:rPr lang="pt-BR" b="1" u="sng" dirty="0">
                <a:solidFill>
                  <a:srgbClr val="FF0000"/>
                </a:solidFill>
              </a:rPr>
              <a:t> </a:t>
            </a:r>
            <a:r>
              <a:rPr lang="pt-BR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cabeça</a:t>
            </a:r>
            <a:r>
              <a:rPr lang="pt-BR" b="1" dirty="0">
                <a:solidFill>
                  <a:srgbClr val="FF0000"/>
                </a:solidFill>
              </a:rPr>
              <a:t> </a:t>
            </a:r>
            <a:r>
              <a:rPr lang="pt-BR" b="1" dirty="0"/>
              <a:t>e </a:t>
            </a:r>
            <a:r>
              <a:rPr lang="pt-BR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por estirpe</a:t>
            </a:r>
            <a:r>
              <a:rPr lang="pt-BR" b="1" dirty="0"/>
              <a:t>.</a:t>
            </a:r>
          </a:p>
          <a:p>
            <a:pPr algn="just">
              <a:lnSpc>
                <a:spcPct val="100000"/>
              </a:lnSpc>
              <a:buClr>
                <a:schemeClr val="hlink"/>
              </a:buClr>
              <a:defRPr/>
            </a:pPr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Por cabeça (ou por direito próprio)</a:t>
            </a:r>
            <a:r>
              <a:rPr lang="pt-BR" b="1" dirty="0"/>
              <a:t>: aqueles que herdam pela sua própria vez de chamamento (</a:t>
            </a:r>
            <a:r>
              <a:rPr lang="pt-BR" b="1" dirty="0" err="1"/>
              <a:t>ex</a:t>
            </a:r>
            <a:r>
              <a:rPr lang="pt-BR" b="1" dirty="0"/>
              <a:t>: os filhos - </a:t>
            </a:r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1º grau</a:t>
            </a:r>
            <a:r>
              <a:rPr lang="pt-BR" b="1" dirty="0">
                <a:solidFill>
                  <a:srgbClr val="FF0000"/>
                </a:solidFill>
              </a:rPr>
              <a:t> </a:t>
            </a:r>
            <a:r>
              <a:rPr lang="pt-BR" b="1" dirty="0"/>
              <a:t>– chamados a herdar)</a:t>
            </a:r>
          </a:p>
          <a:p>
            <a:pPr algn="just">
              <a:lnSpc>
                <a:spcPct val="100000"/>
              </a:lnSpc>
              <a:buClr>
                <a:schemeClr val="hlink"/>
              </a:buClr>
              <a:defRPr/>
            </a:pPr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Por estirpe (ou por direito de representação)</a:t>
            </a:r>
            <a:r>
              <a:rPr lang="pt-BR" b="1" dirty="0"/>
              <a:t>: aqueles que são chamados a herdar em lugar de descendente do autor da herança que antes deste tenha falecido (</a:t>
            </a:r>
            <a:r>
              <a:rPr lang="pt-BR" b="1" dirty="0" err="1"/>
              <a:t>ex</a:t>
            </a:r>
            <a:r>
              <a:rPr lang="pt-BR" b="1" dirty="0"/>
              <a:t>: os netos – </a:t>
            </a:r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2º grau</a:t>
            </a:r>
            <a:r>
              <a:rPr lang="pt-BR" b="1" dirty="0">
                <a:solidFill>
                  <a:srgbClr val="FF0000"/>
                </a:solidFill>
              </a:rPr>
              <a:t> </a:t>
            </a:r>
            <a:r>
              <a:rPr lang="pt-BR" b="1" dirty="0"/>
              <a:t>– filhos do filho pré-morto).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61400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Não se deve confundir meação com a herança!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70000"/>
              </a:lnSpc>
              <a:buNone/>
              <a:defRPr/>
            </a:pPr>
            <a:r>
              <a:rPr lang="pt-BR" b="1" u="sng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 </a:t>
            </a:r>
            <a:endParaRPr lang="pt-BR" sz="1200" b="1" dirty="0"/>
          </a:p>
          <a:p>
            <a:pPr marL="0" indent="0" algn="ctr">
              <a:lnSpc>
                <a:spcPct val="100000"/>
              </a:lnSpc>
              <a:buNone/>
              <a:defRPr/>
            </a:pPr>
            <a:r>
              <a:rPr lang="pt-BR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Meação</a:t>
            </a:r>
            <a:r>
              <a:rPr lang="pt-BR" b="1" dirty="0">
                <a:solidFill>
                  <a:schemeClr val="hlink"/>
                </a:solidFill>
              </a:rPr>
              <a:t> </a:t>
            </a:r>
            <a:r>
              <a:rPr lang="pt-BR" b="1" dirty="0"/>
              <a:t>é o direito de cada sócio da sociedade conjugal, consistente na metade dos bens que integram o patrimônio comum do casal. Esta metade ideal </a:t>
            </a:r>
            <a:r>
              <a:rPr lang="pt-BR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já pertencia a cada um deles</a:t>
            </a:r>
            <a:r>
              <a:rPr lang="pt-BR" b="1" dirty="0"/>
              <a:t>, mesmo antes do falecimento do autor da herança. A metade que pertencia ao sobrevivente continua lhe pertencendo (mas não por força do deferimento sucessório).</a:t>
            </a:r>
          </a:p>
          <a:p>
            <a:pPr marL="0" indent="0" algn="ctr">
              <a:lnSpc>
                <a:spcPct val="100000"/>
              </a:lnSpc>
              <a:buNone/>
              <a:defRPr/>
            </a:pPr>
            <a:endParaRPr lang="pt-BR" sz="1200" b="1" dirty="0"/>
          </a:p>
          <a:p>
            <a:pPr marL="0" indent="0" algn="ctr">
              <a:lnSpc>
                <a:spcPct val="100000"/>
              </a:lnSpc>
              <a:buNone/>
              <a:defRPr/>
            </a:pPr>
            <a:r>
              <a:rPr lang="pt-BR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Herança</a:t>
            </a:r>
            <a:r>
              <a:rPr lang="pt-BR" b="1" dirty="0"/>
              <a:t> é o patrimônio deixado pelo falecido. Pode consistir na </a:t>
            </a:r>
            <a:r>
              <a:rPr lang="pt-BR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meação que lhe pertencia</a:t>
            </a:r>
            <a:r>
              <a:rPr lang="pt-BR" b="1" dirty="0">
                <a:solidFill>
                  <a:srgbClr val="FF0000"/>
                </a:solidFill>
              </a:rPr>
              <a:t> </a:t>
            </a:r>
            <a:r>
              <a:rPr lang="pt-BR" b="1" dirty="0"/>
              <a:t>em vida, </a:t>
            </a:r>
            <a:r>
              <a:rPr lang="pt-BR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somada a outros bens</a:t>
            </a:r>
            <a:r>
              <a:rPr lang="pt-BR" b="1" dirty="0">
                <a:solidFill>
                  <a:srgbClr val="FF0000"/>
                </a:solidFill>
              </a:rPr>
              <a:t> </a:t>
            </a:r>
            <a:r>
              <a:rPr lang="pt-BR" b="1" dirty="0"/>
              <a:t>(particulares) que não integravam o patrimônio comum.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6058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1000</Words>
  <Application>Microsoft Macintosh PowerPoint</Application>
  <PresentationFormat>Widescreen</PresentationFormat>
  <Paragraphs>61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Tema do Office</vt:lpstr>
      <vt:lpstr>Direito Sucessório Brasileiro. Visão Geral. Fundamento. Introdução. Sucessão em geral. Sucessão legítima e testamentária. Abertura da sucessão. Ordem da vocação hereditária. Comoriência. Exclusão.</vt:lpstr>
      <vt:lpstr>FUNDAMENTO DO DIREITO SUCESSÓRIO </vt:lpstr>
      <vt:lpstr>INTRODUÇÃO </vt:lpstr>
      <vt:lpstr>CÓDIGO CIVIL - Artigos 1.784 a 1.844. </vt:lpstr>
      <vt:lpstr>PERFIL DO DIREITO SUCESSÓRIO:  transmissão da titularidade de direitos e obrigações que compunham o acervo de quem falece.</vt:lpstr>
      <vt:lpstr>SUCESSÃO EM GERAL</vt:lpstr>
      <vt:lpstr>Herdeiros necessários</vt:lpstr>
      <vt:lpstr>Herdar por cabeça e herdar por estirpe</vt:lpstr>
      <vt:lpstr>Não se deve confundir meação com a herança!</vt:lpstr>
      <vt:lpstr>COMORIÊNCIA.</vt:lpstr>
      <vt:lpstr>EXCLUSÃO DA HERANÇA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Direito Sucessório Brasileiro. Fundamento do Direito Sucessório. Sucessão em geral. Sucessão legítima e testamentária. Abertura da sucessão. Ordem da vocação hereditária. Comoriência.</dc:title>
  <dc:creator>Giselda</dc:creator>
  <cp:lastModifiedBy>Claudia Stein</cp:lastModifiedBy>
  <cp:revision>17</cp:revision>
  <dcterms:created xsi:type="dcterms:W3CDTF">2017-08-26T20:33:25Z</dcterms:created>
  <dcterms:modified xsi:type="dcterms:W3CDTF">2019-09-01T01:53:41Z</dcterms:modified>
</cp:coreProperties>
</file>