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34" r:id="rId2"/>
    <p:sldId id="1002" r:id="rId3"/>
    <p:sldId id="601" r:id="rId4"/>
    <p:sldId id="603" r:id="rId5"/>
    <p:sldId id="602" r:id="rId6"/>
    <p:sldId id="608" r:id="rId7"/>
    <p:sldId id="609" r:id="rId8"/>
    <p:sldId id="788" r:id="rId9"/>
    <p:sldId id="1003" r:id="rId10"/>
    <p:sldId id="787" r:id="rId11"/>
    <p:sldId id="789" r:id="rId12"/>
    <p:sldId id="790" r:id="rId13"/>
    <p:sldId id="791" r:id="rId14"/>
    <p:sldId id="695" r:id="rId15"/>
    <p:sldId id="697" r:id="rId16"/>
    <p:sldId id="699" r:id="rId17"/>
    <p:sldId id="702" r:id="rId18"/>
    <p:sldId id="924" r:id="rId19"/>
    <p:sldId id="626" r:id="rId20"/>
    <p:sldId id="558" r:id="rId21"/>
    <p:sldId id="559" r:id="rId22"/>
    <p:sldId id="560" r:id="rId23"/>
    <p:sldId id="561" r:id="rId24"/>
    <p:sldId id="711" r:id="rId25"/>
    <p:sldId id="562" r:id="rId26"/>
    <p:sldId id="564" r:id="rId27"/>
    <p:sldId id="565" r:id="rId28"/>
    <p:sldId id="566" r:id="rId29"/>
    <p:sldId id="567" r:id="rId30"/>
    <p:sldId id="568" r:id="rId31"/>
    <p:sldId id="750" r:id="rId32"/>
    <p:sldId id="1004" r:id="rId33"/>
    <p:sldId id="1005" r:id="rId34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F28"/>
    <a:srgbClr val="7DA9DF"/>
    <a:srgbClr val="FA2DF5"/>
    <a:srgbClr val="FFFFFF"/>
    <a:srgbClr val="FFFFAB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12" autoAdjust="0"/>
    <p:restoredTop sz="95657" autoAdjust="0"/>
  </p:normalViewPr>
  <p:slideViewPr>
    <p:cSldViewPr>
      <p:cViewPr varScale="1">
        <p:scale>
          <a:sx n="68" d="100"/>
          <a:sy n="68" d="100"/>
        </p:scale>
        <p:origin x="18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26" y="5904656"/>
            <a:ext cx="1029046" cy="764704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776" y="5611830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tf.org/maps/20-combinatorial-forecasts/20-combinatorial-forecasts-map/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gee.org.br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5588" y="1916832"/>
            <a:ext cx="63367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</a:rPr>
              <a:t>Prospecção, Monitoramento e Identifica</a:t>
            </a:r>
            <a:r>
              <a:rPr lang="en-US" sz="4000" b="1" dirty="0">
                <a:solidFill>
                  <a:schemeClr val="tx2"/>
                </a:solidFill>
              </a:rPr>
              <a:t>ção de Tendências </a:t>
            </a:r>
            <a:r>
              <a:rPr lang="pt-BR" sz="4000" b="1" dirty="0">
                <a:solidFill>
                  <a:schemeClr val="tx2"/>
                </a:solidFill>
              </a:rPr>
              <a:t> Tecnológicas (parte 2)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Profa. Dra. Geciane Porto</a:t>
            </a:r>
            <a:br>
              <a:rPr lang="pt-BR" dirty="0"/>
            </a:br>
            <a:r>
              <a:rPr lang="pt-BR" dirty="0"/>
              <a:t>geciane@usp.br</a:t>
            </a:r>
            <a:endParaRPr lang="pt-BR" sz="4000" b="1" dirty="0">
              <a:solidFill>
                <a:srgbClr val="7DA9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2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9025" y="-1196975"/>
            <a:ext cx="696595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2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268413"/>
            <a:ext cx="8961437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7128792" cy="1143000"/>
          </a:xfrm>
        </p:spPr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Diagrama esquemático do exercício de prospecção em energia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6315399"/>
            <a:ext cx="1777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/>
              <a:t>Fonte: CGEE (2011)</a:t>
            </a:r>
          </a:p>
        </p:txBody>
      </p:sp>
    </p:spTree>
    <p:extLst>
      <p:ext uri="{BB962C8B-B14F-4D97-AF65-F5344CB8AC3E}">
        <p14:creationId xmlns:p14="http://schemas.microsoft.com/office/powerpoint/2010/main" val="270169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rot="10800000" flipV="1">
            <a:off x="1835696" y="44625"/>
            <a:ext cx="7308304" cy="8634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dirty="0">
                <a:solidFill>
                  <a:schemeClr val="tx2"/>
                </a:solidFill>
              </a:rPr>
              <a:t>Apresentação esquemática da inter-relação dos objetivos do exercício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85666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315399"/>
            <a:ext cx="1777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/>
              <a:t>Fonte: CGEE (2011</a:t>
            </a:r>
            <a:r>
              <a:rPr lang="pt-BR" sz="1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402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35696" y="125760"/>
            <a:ext cx="7308304" cy="107099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2"/>
                </a:solidFill>
              </a:rPr>
              <a:t>Os tópicos tecnológicos considerados prioritários pelo CGEE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7584" y="1124744"/>
            <a:ext cx="7704856" cy="5616624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>
                <a:solidFill>
                  <a:srgbClr val="056F28"/>
                </a:solidFill>
              </a:rPr>
              <a:t>Tecnologias e materiais para aumento da eficiência energética em equipamentos de uso industrial</a:t>
            </a:r>
          </a:p>
          <a:p>
            <a:r>
              <a:rPr lang="pt-BR" b="1" dirty="0">
                <a:solidFill>
                  <a:srgbClr val="056F28"/>
                </a:solidFill>
              </a:rPr>
              <a:t>Desenvolvimento e implementação de tecnologias de transesterificação com etanol e metanol de óleos vegetais para utilização como biodiesel</a:t>
            </a:r>
          </a:p>
          <a:p>
            <a:r>
              <a:rPr lang="pt-BR" b="1" dirty="0">
                <a:solidFill>
                  <a:srgbClr val="056F28"/>
                </a:solidFill>
              </a:rPr>
              <a:t>Tecnologias e materiais para aumento da eficiência energética em equipamentos e sistemas utilizados nos setores de comércio e de serviços</a:t>
            </a:r>
          </a:p>
          <a:p>
            <a:r>
              <a:rPr lang="pt-BR" b="1" dirty="0">
                <a:solidFill>
                  <a:srgbClr val="056F28"/>
                </a:solidFill>
              </a:rPr>
              <a:t>Desenvolvimento de modelos de planejamento integrado</a:t>
            </a:r>
          </a:p>
          <a:p>
            <a:r>
              <a:rPr lang="pt-BR" b="1" dirty="0">
                <a:solidFill>
                  <a:srgbClr val="056F28"/>
                </a:solidFill>
              </a:rPr>
              <a:t>Etanol da cana de açúcar: melhoramento genético (inclusive transgênicos), novas tecnologias para a produção da cana e no processamento industrial</a:t>
            </a:r>
          </a:p>
          <a:p>
            <a:r>
              <a:rPr lang="pt-BR" b="1" dirty="0">
                <a:solidFill>
                  <a:srgbClr val="056F28"/>
                </a:solidFill>
              </a:rPr>
              <a:t>Desenvolvimento de sistemas elétricos isolados</a:t>
            </a:r>
          </a:p>
          <a:p>
            <a:r>
              <a:rPr lang="pt-BR" b="1" dirty="0">
                <a:solidFill>
                  <a:srgbClr val="056F28"/>
                </a:solidFill>
              </a:rPr>
              <a:t>Tecnologias de recuperação e pré-processamento de resíduos para culturas de grandes volumes: cana, madeira, arroz, milho, soja, etc.</a:t>
            </a:r>
          </a:p>
        </p:txBody>
      </p:sp>
    </p:spTree>
    <p:extLst>
      <p:ext uri="{BB962C8B-B14F-4D97-AF65-F5344CB8AC3E}">
        <p14:creationId xmlns:p14="http://schemas.microsoft.com/office/powerpoint/2010/main" val="37952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Projeto TechCast*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68952" cy="4392488"/>
          </a:xfrm>
        </p:spPr>
        <p:txBody>
          <a:bodyPr>
            <a:normAutofit fontScale="85000" lnSpcReduction="10000"/>
          </a:bodyPr>
          <a:lstStyle/>
          <a:p>
            <a:r>
              <a:rPr lang="pt-BR" sz="2400" b="1" dirty="0"/>
              <a:t>TechCast é um sistema Delphi on-line que agrupa tendências e o julgamento de especialistas ao redor do mundo para prever avanços em diferentes campos. </a:t>
            </a:r>
          </a:p>
          <a:p>
            <a:r>
              <a:rPr lang="pt-BR" sz="2400" b="1" dirty="0"/>
              <a:t>Os objetivos deste projeto foram definidos da seguinte forma: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2000" b="1" dirty="0"/>
              <a:t>Aplicar métodos avançados de prospecção e previsão para estimar a chegada e o impacto das tecnologias estratégicas.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2000" b="1" dirty="0"/>
              <a:t>Validação dos estudos para estimar a precisão das previsões e considerar como eles podem ser melhorados.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2000" b="1" dirty="0"/>
              <a:t>Estudo de casos reais de inovação tecnológica para melhor compreender o papel da previsão e outros métodos para a introdução de novos produtos e indústrias.</a:t>
            </a:r>
          </a:p>
          <a:p>
            <a:r>
              <a:rPr lang="pt-BR" sz="2400" b="1" dirty="0">
                <a:solidFill>
                  <a:srgbClr val="056F28"/>
                </a:solidFill>
              </a:rPr>
              <a:t>O relatório de tendências de 2013 apontou novo ciclo de desenvolvimento entre 2015 e 2020. </a:t>
            </a:r>
          </a:p>
          <a:p>
            <a:r>
              <a:rPr lang="pt-BR" sz="2400" b="1" dirty="0">
                <a:solidFill>
                  <a:srgbClr val="056F28"/>
                </a:solidFill>
              </a:rPr>
              <a:t>Também foram examinamos exemplos de como as organizações tem desenvolvido suas estratégias tecnológicas para competir em uma era de transformação econômica.</a:t>
            </a:r>
            <a:endParaRPr lang="pt-BR" sz="2000" b="1" dirty="0">
              <a:solidFill>
                <a:srgbClr val="056F28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6098599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*</a:t>
            </a:r>
            <a:r>
              <a:rPr lang="en-US" sz="1100" b="1" i="1" dirty="0">
                <a:solidFill>
                  <a:srgbClr val="222222"/>
                </a:solidFill>
                <a:latin typeface="Arial" panose="020B0604020202020204" pitchFamily="34" charset="0"/>
              </a:rPr>
              <a:t>Fonte: HALAL, William E. Forecasting the technology revolution: Results and learnings from the </a:t>
            </a:r>
            <a:r>
              <a:rPr lang="en-US" sz="11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TechCast</a:t>
            </a:r>
            <a:r>
              <a:rPr lang="en-US" sz="1100" b="1" i="1" dirty="0">
                <a:solidFill>
                  <a:srgbClr val="222222"/>
                </a:solidFill>
                <a:latin typeface="Arial" panose="020B0604020202020204" pitchFamily="34" charset="0"/>
              </a:rPr>
              <a:t> project. Technological Forecasting and Social Change, v. 80, n. 8, p. 1635-1643, 2013.</a:t>
            </a:r>
            <a:endParaRPr lang="pt-BR" sz="1100" b="1" i="1" dirty="0"/>
          </a:p>
        </p:txBody>
      </p:sp>
    </p:spTree>
    <p:extLst>
      <p:ext uri="{BB962C8B-B14F-4D97-AF65-F5344CB8AC3E}">
        <p14:creationId xmlns:p14="http://schemas.microsoft.com/office/powerpoint/2010/main" val="189078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Resultados do Projeto TechCast*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7167217" cy="54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Resultados do Projeto TechCast*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7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Resultados do Projeto TechCast*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640960" cy="47525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pt-BR" sz="2400" b="1" dirty="0"/>
              <a:t>TechCast tem produzido numerosas publicações, apresentações, oficinas, meios de comunicação e trabalho de consultoria. </a:t>
            </a:r>
          </a:p>
          <a:p>
            <a:pPr lvl="1">
              <a:spcBef>
                <a:spcPts val="1200"/>
              </a:spcBef>
            </a:pPr>
            <a:r>
              <a:rPr lang="pt-BR" sz="2000" b="1" dirty="0"/>
              <a:t>Foi destaque em The Washington Post, Newsweek, The Futurist, periódicos acadêmicos e outras publicações</a:t>
            </a:r>
            <a:r>
              <a:rPr lang="pt-BR" sz="2000" dirty="0"/>
              <a:t>. </a:t>
            </a:r>
          </a:p>
          <a:p>
            <a:pPr>
              <a:spcBef>
                <a:spcPts val="1200"/>
              </a:spcBef>
            </a:pPr>
            <a:r>
              <a:rPr lang="pt-BR" sz="2400" b="1" dirty="0"/>
              <a:t>Estudos de validação foram realizados anualmente durante os últimos anos, e as medidas corretivas feito para melhorar os resultados. </a:t>
            </a:r>
          </a:p>
          <a:p>
            <a:pPr>
              <a:spcBef>
                <a:spcPts val="1200"/>
              </a:spcBef>
            </a:pPr>
            <a:r>
              <a:rPr lang="pt-BR" sz="2400" b="1" dirty="0"/>
              <a:t>Este projeto está entre os melhores sistemas de previsão disponíveis, cobrindo toda a gama de inovação tecnológica, atualizados constantemente, validadas anualmente, e com melhorias continuas </a:t>
            </a:r>
          </a:p>
          <a:p>
            <a:pPr>
              <a:spcBef>
                <a:spcPts val="1200"/>
              </a:spcBef>
            </a:pPr>
            <a:r>
              <a:rPr lang="pt-BR" sz="2400" b="1" dirty="0"/>
              <a:t>Apesar das previsões, os tomadores de decisão devem fazer o trabalho de pensar estrategicamente.</a:t>
            </a:r>
          </a:p>
          <a:p>
            <a:pPr>
              <a:spcBef>
                <a:spcPts val="1200"/>
              </a:spcBef>
            </a:pPr>
            <a:r>
              <a:rPr lang="pt-BR" sz="2400" b="1" dirty="0"/>
              <a:t>O estudo de validação anual compreende uma grande e única série temporal com base no conhecimento advindo do registro de estimativas de previsões ao longo de 20 anos e em crescimento.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6098599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</a:rPr>
              <a:t>*Fonte: HALAL, William E. Forecasting the technology revolution: Results and learnings from the </a:t>
            </a:r>
            <a:r>
              <a:rPr lang="en-US" sz="1100" i="1" dirty="0" err="1">
                <a:latin typeface="Arial" panose="020B0604020202020204" pitchFamily="34" charset="0"/>
              </a:rPr>
              <a:t>TechCast</a:t>
            </a:r>
            <a:r>
              <a:rPr lang="en-US" sz="1100" i="1" dirty="0">
                <a:latin typeface="Arial" panose="020B0604020202020204" pitchFamily="34" charset="0"/>
              </a:rPr>
              <a:t> project. </a:t>
            </a:r>
            <a:r>
              <a:rPr lang="en-US" sz="1100" b="1" i="1" dirty="0">
                <a:latin typeface="Arial" panose="020B0604020202020204" pitchFamily="34" charset="0"/>
              </a:rPr>
              <a:t>Technological Forecasting and Social Change</a:t>
            </a:r>
            <a:r>
              <a:rPr lang="en-US" sz="1100" i="1" dirty="0">
                <a:latin typeface="Arial" panose="020B0604020202020204" pitchFamily="34" charset="0"/>
              </a:rPr>
              <a:t>, v. 80, n. 8, p. 1635-1643, 2013.</a:t>
            </a:r>
            <a:endParaRPr lang="pt-BR" sz="1100" i="1" dirty="0"/>
          </a:p>
        </p:txBody>
      </p:sp>
    </p:spTree>
    <p:extLst>
      <p:ext uri="{BB962C8B-B14F-4D97-AF65-F5344CB8AC3E}">
        <p14:creationId xmlns:p14="http://schemas.microsoft.com/office/powerpoint/2010/main" val="1957445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08520" y="692696"/>
            <a:ext cx="6984776" cy="4392488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MONITORAMENTO TECNOLÓGICO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6952"/>
            <a:ext cx="7308304" cy="920671"/>
          </a:xfrm>
        </p:spPr>
        <p:txBody>
          <a:bodyPr/>
          <a:lstStyle/>
          <a:p>
            <a:r>
              <a:rPr lang="pt-BR" sz="3200" dirty="0">
                <a:solidFill>
                  <a:schemeClr val="tx2"/>
                </a:solidFill>
              </a:rPr>
              <a:t>Sistema de Monitoração Tecnológico   (SMT)</a:t>
            </a:r>
          </a:p>
        </p:txBody>
      </p:sp>
      <p:grpSp>
        <p:nvGrpSpPr>
          <p:cNvPr id="18435" name="Group 53"/>
          <p:cNvGrpSpPr>
            <a:grpSpLocks/>
          </p:cNvGrpSpPr>
          <p:nvPr/>
        </p:nvGrpSpPr>
        <p:grpSpPr bwMode="auto">
          <a:xfrm>
            <a:off x="107504" y="1484785"/>
            <a:ext cx="8928992" cy="4992216"/>
            <a:chOff x="288" y="1296"/>
            <a:chExt cx="5184" cy="2784"/>
          </a:xfrm>
        </p:grpSpPr>
        <p:sp>
          <p:nvSpPr>
            <p:cNvPr id="18436" name="Rectangle 3"/>
            <p:cNvSpPr>
              <a:spLocks noChangeArrowheads="1"/>
            </p:cNvSpPr>
            <p:nvPr/>
          </p:nvSpPr>
          <p:spPr bwMode="auto">
            <a:xfrm>
              <a:off x="336" y="1296"/>
              <a:ext cx="513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37" name="Text Box 4"/>
            <p:cNvSpPr txBox="1">
              <a:spLocks noChangeArrowheads="1"/>
            </p:cNvSpPr>
            <p:nvPr/>
          </p:nvSpPr>
          <p:spPr bwMode="auto">
            <a:xfrm>
              <a:off x="288" y="2112"/>
              <a:ext cx="12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Necessidades do usuário</a:t>
              </a:r>
            </a:p>
          </p:txBody>
        </p:sp>
        <p:sp>
          <p:nvSpPr>
            <p:cNvPr id="18438" name="Text Box 5"/>
            <p:cNvSpPr txBox="1">
              <a:spLocks noChangeArrowheads="1"/>
            </p:cNvSpPr>
            <p:nvPr/>
          </p:nvSpPr>
          <p:spPr bwMode="auto">
            <a:xfrm>
              <a:off x="336" y="2400"/>
              <a:ext cx="1296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dirty="0"/>
                <a:t> </a:t>
              </a:r>
              <a:r>
                <a:rPr lang="pt-BR" sz="1000" b="1" dirty="0"/>
                <a:t>Oportunidade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Problema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Dúvida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Exploração</a:t>
              </a: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1622" y="2304"/>
              <a:ext cx="86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rgbClr val="FF0000"/>
                  </a:solidFill>
                </a:rPr>
                <a:t>Objetivos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584" y="2304"/>
              <a:ext cx="576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384" y="235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V="1">
              <a:off x="1728" y="19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1728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2448" y="1776"/>
              <a:ext cx="76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50" b="1" dirty="0"/>
                <a:t>Estratégia do Monitoramento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2400" y="1776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2160" y="1296"/>
              <a:ext cx="1344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/>
                <a:t>Definição de fontes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/>
                <a:t>Avaliação de fontes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/>
                <a:t>Recursos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2832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3264" y="19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3408" y="1776"/>
              <a:ext cx="86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Seleção de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 informação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456" y="1776"/>
              <a:ext cx="62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3408" y="1392"/>
              <a:ext cx="72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/>
                <a:t>Estratégia de busca</a:t>
              </a:r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374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3552" y="2304"/>
              <a:ext cx="100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Análise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3552" y="2304"/>
              <a:ext cx="38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3744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4080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4285" y="1731"/>
              <a:ext cx="91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100" b="1" dirty="0"/>
                <a:t>“Sub produtos”</a:t>
              </a: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>
              <a:off x="3744" y="24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9" name="Line 29"/>
            <p:cNvSpPr>
              <a:spLocks noChangeShapeType="1"/>
            </p:cNvSpPr>
            <p:nvPr/>
          </p:nvSpPr>
          <p:spPr bwMode="auto">
            <a:xfrm flipH="1">
              <a:off x="3168" y="283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0" name="Text Box 30"/>
            <p:cNvSpPr txBox="1">
              <a:spLocks noChangeArrowheads="1"/>
            </p:cNvSpPr>
            <p:nvPr/>
          </p:nvSpPr>
          <p:spPr bwMode="auto">
            <a:xfrm>
              <a:off x="1968" y="2784"/>
              <a:ext cx="110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rgbClr val="FF0000"/>
                  </a:solidFill>
                </a:rPr>
                <a:t>Difusão</a:t>
              </a:r>
              <a:r>
                <a:rPr lang="pt-BR" sz="1000" b="1" dirty="0"/>
                <a:t> dos resultados</a:t>
              </a:r>
            </a:p>
          </p:txBody>
        </p:sp>
        <p:sp>
          <p:nvSpPr>
            <p:cNvPr id="18461" name="Rectangle 31"/>
            <p:cNvSpPr>
              <a:spLocks noChangeArrowheads="1"/>
            </p:cNvSpPr>
            <p:nvPr/>
          </p:nvSpPr>
          <p:spPr bwMode="auto">
            <a:xfrm>
              <a:off x="2016" y="2784"/>
              <a:ext cx="100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2" name="Line 32"/>
            <p:cNvSpPr>
              <a:spLocks noChangeShapeType="1"/>
            </p:cNvSpPr>
            <p:nvPr/>
          </p:nvSpPr>
          <p:spPr bwMode="auto">
            <a:xfrm flipH="1">
              <a:off x="1728" y="28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3" name="Line 33"/>
            <p:cNvSpPr>
              <a:spLocks noChangeShapeType="1"/>
            </p:cNvSpPr>
            <p:nvPr/>
          </p:nvSpPr>
          <p:spPr bwMode="auto">
            <a:xfrm flipV="1">
              <a:off x="1728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4" name="Line 34"/>
            <p:cNvSpPr>
              <a:spLocks noChangeShapeType="1"/>
            </p:cNvSpPr>
            <p:nvPr/>
          </p:nvSpPr>
          <p:spPr bwMode="auto">
            <a:xfrm>
              <a:off x="2496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5" name="Text Box 35"/>
            <p:cNvSpPr txBox="1">
              <a:spLocks noChangeArrowheads="1"/>
            </p:cNvSpPr>
            <p:nvPr/>
          </p:nvSpPr>
          <p:spPr bwMode="auto">
            <a:xfrm>
              <a:off x="2016" y="3120"/>
              <a:ext cx="100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Avaliação do Impacto</a:t>
              </a:r>
            </a:p>
          </p:txBody>
        </p:sp>
        <p:sp>
          <p:nvSpPr>
            <p:cNvPr id="18466" name="Line 36"/>
            <p:cNvSpPr>
              <a:spLocks noChangeShapeType="1"/>
            </p:cNvSpPr>
            <p:nvPr/>
          </p:nvSpPr>
          <p:spPr bwMode="auto">
            <a:xfrm flipV="1">
              <a:off x="3408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7" name="Text Box 38"/>
            <p:cNvSpPr txBox="1">
              <a:spLocks noChangeArrowheads="1"/>
            </p:cNvSpPr>
            <p:nvPr/>
          </p:nvSpPr>
          <p:spPr bwMode="auto">
            <a:xfrm>
              <a:off x="2976" y="2976"/>
              <a:ext cx="960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Estratégia de </a:t>
              </a:r>
              <a:r>
                <a:rPr lang="pt-BR" sz="1000" b="1" dirty="0">
                  <a:solidFill>
                    <a:srgbClr val="FF0000"/>
                  </a:solidFill>
                </a:rPr>
                <a:t>propriedade intelectual</a:t>
              </a:r>
            </a:p>
          </p:txBody>
        </p:sp>
        <p:sp>
          <p:nvSpPr>
            <p:cNvPr id="18468" name="Text Box 39"/>
            <p:cNvSpPr txBox="1">
              <a:spLocks noChangeArrowheads="1"/>
            </p:cNvSpPr>
            <p:nvPr/>
          </p:nvSpPr>
          <p:spPr bwMode="auto">
            <a:xfrm>
              <a:off x="3408" y="3360"/>
              <a:ext cx="120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Armazenamento</a:t>
              </a:r>
            </a:p>
          </p:txBody>
        </p:sp>
        <p:sp>
          <p:nvSpPr>
            <p:cNvPr id="18469" name="Rectangle 40"/>
            <p:cNvSpPr>
              <a:spLocks noChangeArrowheads="1"/>
            </p:cNvSpPr>
            <p:nvPr/>
          </p:nvSpPr>
          <p:spPr bwMode="auto">
            <a:xfrm>
              <a:off x="3408" y="3360"/>
              <a:ext cx="72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0" name="Line 41"/>
            <p:cNvSpPr>
              <a:spLocks noChangeShapeType="1"/>
            </p:cNvSpPr>
            <p:nvPr/>
          </p:nvSpPr>
          <p:spPr bwMode="auto">
            <a:xfrm>
              <a:off x="4944" y="1872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1" name="Line 42"/>
            <p:cNvSpPr>
              <a:spLocks noChangeShapeType="1"/>
            </p:cNvSpPr>
            <p:nvPr/>
          </p:nvSpPr>
          <p:spPr bwMode="auto">
            <a:xfrm flipH="1">
              <a:off x="4176" y="345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2" name="Text Box 43"/>
            <p:cNvSpPr txBox="1">
              <a:spLocks noChangeArrowheads="1"/>
            </p:cNvSpPr>
            <p:nvPr/>
          </p:nvSpPr>
          <p:spPr bwMode="auto">
            <a:xfrm>
              <a:off x="4080" y="2016"/>
              <a:ext cx="1344" cy="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pt-BR" sz="1400" b="1" dirty="0">
                  <a:solidFill>
                    <a:srgbClr val="FF0000"/>
                  </a:solidFill>
                </a:rPr>
                <a:t>Ferramentas: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Bibliometria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Análise de conteúdo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Prognósticos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 dirty="0"/>
                <a:t> Tendências</a:t>
              </a:r>
            </a:p>
          </p:txBody>
        </p:sp>
        <p:sp>
          <p:nvSpPr>
            <p:cNvPr id="18473" name="Line 44"/>
            <p:cNvSpPr>
              <a:spLocks noChangeShapeType="1"/>
            </p:cNvSpPr>
            <p:nvPr/>
          </p:nvSpPr>
          <p:spPr bwMode="auto">
            <a:xfrm flipH="1">
              <a:off x="3984" y="24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4" name="Rectangle 45"/>
            <p:cNvSpPr>
              <a:spLocks noChangeArrowheads="1"/>
            </p:cNvSpPr>
            <p:nvPr/>
          </p:nvSpPr>
          <p:spPr bwMode="auto">
            <a:xfrm>
              <a:off x="624" y="3840"/>
              <a:ext cx="470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5" name="Text Box 46"/>
            <p:cNvSpPr txBox="1">
              <a:spLocks noChangeArrowheads="1"/>
            </p:cNvSpPr>
            <p:nvPr/>
          </p:nvSpPr>
          <p:spPr bwMode="auto">
            <a:xfrm>
              <a:off x="720" y="3840"/>
              <a:ext cx="446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800" b="1" dirty="0"/>
                <a:t>Bases do SMT</a:t>
              </a:r>
            </a:p>
          </p:txBody>
        </p:sp>
        <p:sp>
          <p:nvSpPr>
            <p:cNvPr id="18476" name="Line 47"/>
            <p:cNvSpPr>
              <a:spLocks noChangeShapeType="1"/>
            </p:cNvSpPr>
            <p:nvPr/>
          </p:nvSpPr>
          <p:spPr bwMode="auto">
            <a:xfrm flipV="1">
              <a:off x="1008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7" name="Line 48"/>
            <p:cNvSpPr>
              <a:spLocks noChangeShapeType="1"/>
            </p:cNvSpPr>
            <p:nvPr/>
          </p:nvSpPr>
          <p:spPr bwMode="auto">
            <a:xfrm flipV="1">
              <a:off x="1200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8" name="Line 49"/>
            <p:cNvSpPr>
              <a:spLocks noChangeShapeType="1"/>
            </p:cNvSpPr>
            <p:nvPr/>
          </p:nvSpPr>
          <p:spPr bwMode="auto">
            <a:xfrm flipV="1">
              <a:off x="4800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9" name="Line 50"/>
            <p:cNvSpPr>
              <a:spLocks noChangeShapeType="1"/>
            </p:cNvSpPr>
            <p:nvPr/>
          </p:nvSpPr>
          <p:spPr bwMode="auto">
            <a:xfrm flipV="1">
              <a:off x="2736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0" name="Line 51"/>
            <p:cNvSpPr>
              <a:spLocks noChangeShapeType="1"/>
            </p:cNvSpPr>
            <p:nvPr/>
          </p:nvSpPr>
          <p:spPr bwMode="auto">
            <a:xfrm flipV="1">
              <a:off x="3168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1" name="Line 52"/>
            <p:cNvSpPr>
              <a:spLocks noChangeShapeType="1"/>
            </p:cNvSpPr>
            <p:nvPr/>
          </p:nvSpPr>
          <p:spPr bwMode="auto">
            <a:xfrm flipV="1">
              <a:off x="4992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Seta em curva para baixo 1"/>
          <p:cNvSpPr/>
          <p:nvPr/>
        </p:nvSpPr>
        <p:spPr>
          <a:xfrm>
            <a:off x="4197350" y="2941835"/>
            <a:ext cx="924984" cy="442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 em curva para baixo 2"/>
          <p:cNvSpPr/>
          <p:nvPr/>
        </p:nvSpPr>
        <p:spPr>
          <a:xfrm rot="10800000">
            <a:off x="4140376" y="3551347"/>
            <a:ext cx="901524" cy="4597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7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1484784"/>
            <a:ext cx="6876256" cy="374441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tx2"/>
                </a:solidFill>
              </a:rPr>
              <a:t>TÉCNICAS EXPLORATÓRIAS:</a:t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>TÉCNICA </a:t>
            </a:r>
            <a:r>
              <a:rPr lang="pt-BR" sz="3100" dirty="0">
                <a:solidFill>
                  <a:schemeClr val="tx2"/>
                </a:solidFill>
              </a:rPr>
              <a:t>DELPHI</a:t>
            </a:r>
            <a:br>
              <a:rPr lang="pt-BR" sz="3100" dirty="0">
                <a:solidFill>
                  <a:schemeClr val="tx2"/>
                </a:solidFill>
              </a:rPr>
            </a:b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0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6387" name="Rectangle 3"/>
          <p:cNvSpPr>
            <a:spLocks noGrp="1"/>
          </p:cNvSpPr>
          <p:nvPr>
            <p:ph type="title" idx="4294967295"/>
          </p:nvPr>
        </p:nvSpPr>
        <p:spPr>
          <a:xfrm>
            <a:off x="1835696" y="53975"/>
            <a:ext cx="7308304" cy="782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https://www.sanofi.com/en/our-company/our-strategy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9D790F-FFAD-2EB2-FC6A-2F2C8AEA0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075"/>
            <a:ext cx="4716016" cy="50276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6759591-5090-503D-112E-7A7CE3F80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981074"/>
            <a:ext cx="4427984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7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7411" name="Rectangle 3"/>
          <p:cNvSpPr>
            <a:spLocks noGrp="1"/>
          </p:cNvSpPr>
          <p:nvPr>
            <p:ph type="title" idx="4294967295"/>
          </p:nvPr>
        </p:nvSpPr>
        <p:spPr>
          <a:xfrm>
            <a:off x="1763688" y="53975"/>
            <a:ext cx="7272808" cy="782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http://www.merck.com/licensing/our-process/home.html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5AEB31-4A89-E665-1FBE-AD742D5D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588"/>
            <a:ext cx="3851920" cy="46941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8C6FB09-8E4B-7397-1061-7ABFE1C97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058493"/>
            <a:ext cx="5292080" cy="509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38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8435" name="Rectangle 3"/>
          <p:cNvSpPr>
            <a:spLocks noGrp="1"/>
          </p:cNvSpPr>
          <p:nvPr>
            <p:ph type="title" idx="4294967295"/>
          </p:nvPr>
        </p:nvSpPr>
        <p:spPr>
          <a:xfrm>
            <a:off x="1835696" y="53975"/>
            <a:ext cx="7056784" cy="8547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https://www.pfizer.com/science/innovation/medicinal-sciences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ED300E-0B51-0908-AA3B-EC0D5B3AA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981076"/>
            <a:ext cx="3991174" cy="51482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7ABC57E-7271-D335-9BAA-648388DBB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981074"/>
            <a:ext cx="5148063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1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>
          <a:xfrm>
            <a:off x="1763688" y="53975"/>
            <a:ext cx="7272808" cy="7107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https://biominas.org.br/corporate/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AE33491-A404-EBA2-A539-C9F323C0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6" y="981074"/>
            <a:ext cx="4431480" cy="50276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8EC50CD-E9A6-8CD3-3BED-C587FCB5B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981075"/>
            <a:ext cx="4716016" cy="50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75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086944"/>
            <a:ext cx="9296400" cy="24384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62" y="599202"/>
            <a:ext cx="8915400" cy="35242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35696" y="75982"/>
            <a:ext cx="72008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http://www.natura.com.br/a-natura/inovacao</a:t>
            </a:r>
          </a:p>
        </p:txBody>
      </p:sp>
    </p:spTree>
    <p:extLst>
      <p:ext uri="{BB962C8B-B14F-4D97-AF65-F5344CB8AC3E}">
        <p14:creationId xmlns:p14="http://schemas.microsoft.com/office/powerpoint/2010/main" val="90848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1"/>
            <a:ext cx="6851104" cy="8367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http://www.fapesp.br/6006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171"/>
            <a:ext cx="9144000" cy="5687173"/>
          </a:xfrm>
        </p:spPr>
      </p:pic>
    </p:spTree>
    <p:extLst>
      <p:ext uri="{BB962C8B-B14F-4D97-AF65-F5344CB8AC3E}">
        <p14:creationId xmlns:p14="http://schemas.microsoft.com/office/powerpoint/2010/main" val="2730570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53975"/>
            <a:ext cx="6851104" cy="782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https://www.bio.org/ia-reports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05002EF-9485-631F-EEFF-36EE4D96E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076"/>
            <a:ext cx="4572000" cy="50276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2FE7FA-9C68-82B0-4CD8-6EFE1C9DA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1074"/>
            <a:ext cx="4572000" cy="51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03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1763688" y="53975"/>
            <a:ext cx="7339972" cy="8547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http://www.techvision.com/pdf/prepare_to_meet_your_partner.pdf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96365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1835695" y="53975"/>
            <a:ext cx="7273379" cy="9271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http://www.techvision.com/pdf/prepare_to_meet_your_partner.pdf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1195248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1835695" y="53975"/>
            <a:ext cx="7273379" cy="9271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http://oneononepartnering.bio.org/ (exemplo de tela)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305995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Técnica Delphi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08720"/>
            <a:ext cx="892899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/>
              <a:t>Conceito: </a:t>
            </a:r>
          </a:p>
          <a:p>
            <a:pPr lvl="1"/>
            <a:r>
              <a:rPr lang="pt-BR" b="1" dirty="0">
                <a:sym typeface="Wingdings" charset="0"/>
              </a:rPr>
              <a:t>Permite que pessoas que não se conhecem, desenvolvam um projeto comum,  sem ter que revelar as suas opiniões uns aos outros, cheguem a um acordo geral sobre uma dada área de interesse </a:t>
            </a:r>
          </a:p>
          <a:p>
            <a:pPr lvl="1"/>
            <a:r>
              <a:rPr lang="pt-BR" b="1" dirty="0"/>
              <a:t>Busca de </a:t>
            </a:r>
            <a:r>
              <a:rPr lang="pt-BR" b="1" dirty="0">
                <a:solidFill>
                  <a:schemeClr val="tx2"/>
                </a:solidFill>
              </a:rPr>
              <a:t>consenso de especialistas </a:t>
            </a:r>
            <a:r>
              <a:rPr lang="pt-BR" b="1" dirty="0"/>
              <a:t>sobre eventos futuros;</a:t>
            </a:r>
          </a:p>
          <a:p>
            <a:pPr lvl="1"/>
            <a:r>
              <a:rPr lang="pt-BR" b="1" dirty="0">
                <a:sym typeface="Wingdings" charset="0"/>
              </a:rPr>
              <a:t>Os participantes não participam de uma confrontação frente a frente;</a:t>
            </a:r>
            <a:endParaRPr lang="pt-BR" b="1" dirty="0"/>
          </a:p>
          <a:p>
            <a:pPr lvl="1"/>
            <a:r>
              <a:rPr lang="pt-BR" b="1" dirty="0"/>
              <a:t>Julgamento intuitivo coletivo baseado:</a:t>
            </a:r>
          </a:p>
          <a:p>
            <a:pPr lvl="2"/>
            <a:r>
              <a:rPr lang="pt-BR" b="1" dirty="0"/>
              <a:t>Uso estruturado do conhecimento</a:t>
            </a:r>
          </a:p>
          <a:p>
            <a:pPr lvl="2"/>
            <a:r>
              <a:rPr lang="pt-BR" b="1" dirty="0"/>
              <a:t>Experiência</a:t>
            </a:r>
          </a:p>
          <a:p>
            <a:pPr lvl="2"/>
            <a:r>
              <a:rPr lang="pt-BR" b="1" dirty="0"/>
              <a:t>Criatividade</a:t>
            </a:r>
            <a:endParaRPr lang="pt-BR" sz="1800" b="1" dirty="0">
              <a:sym typeface="Wingdings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33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1835695" y="53975"/>
            <a:ext cx="7273379" cy="9271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http://oneononepartnering.bio.org/ (exemplo de tela)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601900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/>
                </a:solidFill>
              </a:rPr>
              <a:t>Outros modos de monitorar tecnologias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Contratar funcionários de outras empresas</a:t>
            </a:r>
          </a:p>
          <a:p>
            <a:r>
              <a:rPr lang="pt-BR" b="1" dirty="0"/>
              <a:t>Financiar bolsas de estudo para bolsistas em outros países</a:t>
            </a:r>
          </a:p>
          <a:p>
            <a:r>
              <a:rPr lang="pt-BR" b="1" dirty="0"/>
              <a:t>Realizar workshops com especialistas</a:t>
            </a:r>
          </a:p>
          <a:p>
            <a:r>
              <a:rPr lang="pt-BR" b="1" dirty="0"/>
              <a:t>Contratar consultorias</a:t>
            </a:r>
          </a:p>
          <a:p>
            <a:r>
              <a:rPr lang="pt-BR" b="1" dirty="0"/>
              <a:t>Engenharia reversa de produtos concorrentes</a:t>
            </a:r>
          </a:p>
          <a:p>
            <a:r>
              <a:rPr lang="pt-BR" b="1" dirty="0"/>
              <a:t>Mapa virtual de macro tendências</a:t>
            </a:r>
          </a:p>
          <a:p>
            <a:r>
              <a:rPr lang="en-US" b="1" dirty="0"/>
              <a:t>Novos métodos continuam surgindo…</a:t>
            </a:r>
            <a:endParaRPr lang="pt-BR" b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http://www.iftf.org/maps/20-combinatorial-forecasts/20-combinatorial-forecasts-map/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613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0745-9DB8-2C26-72D3-31BDC60A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PREVISÕES COMBINATÓRIAS</a:t>
            </a:r>
            <a:br>
              <a:rPr lang="pt-BR" dirty="0"/>
            </a:br>
            <a:r>
              <a:rPr lang="pt-BR" dirty="0"/>
              <a:t>O horizonte da tecnologia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D09C48-4DC0-7B73-4E1F-17C90D435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https://legacy.iftf.org/maps/20-combinatorial-forecasts/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275AF6-2B4C-CBD4-71FD-D871351B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51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65A8E-D47F-7B3E-3339-A1B6CA57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710952"/>
          </a:xfrm>
        </p:spPr>
        <p:txBody>
          <a:bodyPr/>
          <a:lstStyle/>
          <a:p>
            <a:r>
              <a:rPr lang="pt-BR" dirty="0"/>
              <a:t>Mapa Previsões Combinatórias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AF1D06F-BEB7-2D68-8263-4C70691F6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96752"/>
            <a:ext cx="9144000" cy="5535488"/>
          </a:xfrm>
        </p:spPr>
      </p:pic>
    </p:spTree>
    <p:extLst>
      <p:ext uri="{BB962C8B-B14F-4D97-AF65-F5344CB8AC3E}">
        <p14:creationId xmlns:p14="http://schemas.microsoft.com/office/powerpoint/2010/main" val="142078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Técnica Delphi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620688"/>
            <a:ext cx="8064896" cy="5904656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b="1" dirty="0"/>
              <a:t>Características: </a:t>
            </a:r>
          </a:p>
          <a:p>
            <a:pPr lvl="1"/>
            <a:r>
              <a:rPr lang="pt-BR" b="1" dirty="0"/>
              <a:t>Questionário interativo</a:t>
            </a:r>
          </a:p>
          <a:p>
            <a:pPr lvl="1"/>
            <a:r>
              <a:rPr lang="pt-BR" b="1" dirty="0"/>
              <a:t>Promove visão integrada </a:t>
            </a:r>
          </a:p>
          <a:p>
            <a:pPr lvl="1"/>
            <a:r>
              <a:rPr lang="pt-BR" b="1" dirty="0"/>
              <a:t>Produz previsões de grupo</a:t>
            </a:r>
          </a:p>
          <a:p>
            <a:pPr lvl="1"/>
            <a:r>
              <a:rPr lang="pt-BR" b="1" dirty="0"/>
              <a:t>Estimula a criatividade</a:t>
            </a:r>
          </a:p>
          <a:p>
            <a:pPr lvl="1"/>
            <a:r>
              <a:rPr lang="pt-BR" b="1" dirty="0"/>
              <a:t>Induz à troca de opiniões</a:t>
            </a:r>
          </a:p>
          <a:p>
            <a:pPr lvl="1"/>
            <a:r>
              <a:rPr lang="pt-BR" b="1" dirty="0"/>
              <a:t>Veicula ideias minoritárias</a:t>
            </a:r>
          </a:p>
          <a:p>
            <a:pPr lvl="1"/>
            <a:endParaRPr lang="pt-BR" dirty="0"/>
          </a:p>
          <a:p>
            <a:r>
              <a:rPr lang="pt-BR" b="1" dirty="0"/>
              <a:t>Quando: </a:t>
            </a:r>
          </a:p>
          <a:p>
            <a:pPr lvl="1"/>
            <a:r>
              <a:rPr lang="pt-BR" b="1" dirty="0"/>
              <a:t>Séries históricas deficientes</a:t>
            </a:r>
          </a:p>
          <a:p>
            <a:pPr lvl="1"/>
            <a:r>
              <a:rPr lang="pt-BR" b="1" dirty="0"/>
              <a:t>Abordagem interdisciplinar</a:t>
            </a:r>
          </a:p>
          <a:p>
            <a:pPr lvl="1"/>
            <a:r>
              <a:rPr lang="pt-BR" b="1" dirty="0"/>
              <a:t>Perspectivas de mudanças de tendências </a:t>
            </a:r>
            <a:r>
              <a:rPr lang="pt-BR" dirty="0">
                <a:solidFill>
                  <a:schemeClr val="tx2"/>
                </a:solidFill>
              </a:rPr>
              <a:t>(</a:t>
            </a:r>
            <a:r>
              <a:rPr lang="pt-BR" b="1" dirty="0">
                <a:solidFill>
                  <a:schemeClr val="tx2"/>
                </a:solidFill>
              </a:rPr>
              <a:t>rupturas</a:t>
            </a:r>
            <a:r>
              <a:rPr lang="pt-BR" dirty="0">
                <a:solidFill>
                  <a:schemeClr val="tx2"/>
                </a:solidFill>
              </a:rPr>
              <a:t>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75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-747464"/>
            <a:ext cx="7344816" cy="1512168"/>
          </a:xfrm>
        </p:spPr>
        <p:txBody>
          <a:bodyPr/>
          <a:lstStyle/>
          <a:p>
            <a:br>
              <a:rPr lang="pt-BR" dirty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>Técnica Delphi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620688"/>
            <a:ext cx="7632848" cy="6237312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Operacionalização:</a:t>
            </a:r>
          </a:p>
          <a:p>
            <a:pPr lvl="1"/>
            <a:r>
              <a:rPr lang="pt-BR" b="1" dirty="0"/>
              <a:t>Uso de questionário interativo entre respondentes:</a:t>
            </a:r>
          </a:p>
          <a:p>
            <a:pPr lvl="2"/>
            <a:r>
              <a:rPr lang="pt-BR" b="1" dirty="0">
                <a:solidFill>
                  <a:srgbClr val="C00000"/>
                </a:solidFill>
              </a:rPr>
              <a:t>Com características de:</a:t>
            </a:r>
          </a:p>
          <a:p>
            <a:pPr lvl="3"/>
            <a:r>
              <a:rPr lang="pt-BR" b="1" dirty="0">
                <a:solidFill>
                  <a:schemeClr val="tx2"/>
                </a:solidFill>
              </a:rPr>
              <a:t>Anonimato</a:t>
            </a:r>
          </a:p>
          <a:p>
            <a:pPr lvl="3"/>
            <a:r>
              <a:rPr lang="pt-BR" b="1" dirty="0">
                <a:solidFill>
                  <a:srgbClr val="C00000"/>
                </a:solidFill>
              </a:rPr>
              <a:t>Tratamento estatístico simples das respostas</a:t>
            </a:r>
          </a:p>
          <a:p>
            <a:pPr lvl="3"/>
            <a:r>
              <a:rPr lang="pt-BR" b="1" dirty="0">
                <a:solidFill>
                  <a:schemeClr val="tx2"/>
                </a:solidFill>
              </a:rPr>
              <a:t>Reavaliação</a:t>
            </a:r>
            <a:r>
              <a:rPr lang="pt-BR" dirty="0"/>
              <a:t> </a:t>
            </a:r>
            <a:r>
              <a:rPr lang="pt-BR" b="1" dirty="0">
                <a:solidFill>
                  <a:srgbClr val="C00000"/>
                </a:solidFill>
              </a:rPr>
              <a:t>das respostas para rodadas subsequentes</a:t>
            </a:r>
          </a:p>
          <a:p>
            <a:pPr lvl="3"/>
            <a:r>
              <a:rPr lang="pt-BR" sz="1400" b="1" dirty="0">
                <a:solidFill>
                  <a:srgbClr val="C00000"/>
                </a:solidFill>
                <a:sym typeface="Wingdings" charset="0"/>
              </a:rPr>
              <a:t>Interação com </a:t>
            </a:r>
            <a:r>
              <a:rPr lang="ja-JP" altLang="pt-BR" sz="1400" b="1" dirty="0">
                <a:solidFill>
                  <a:srgbClr val="C00000"/>
                </a:solidFill>
                <a:latin typeface="Arial"/>
                <a:sym typeface="Wingdings" charset="0"/>
              </a:rPr>
              <a:t>“</a:t>
            </a:r>
            <a:r>
              <a:rPr lang="pt-BR" sz="1400" b="1" dirty="0">
                <a:solidFill>
                  <a:srgbClr val="C00000"/>
                </a:solidFill>
                <a:sym typeface="Wingdings" charset="0"/>
              </a:rPr>
              <a:t>feedback</a:t>
            </a:r>
            <a:r>
              <a:rPr lang="ja-JP" altLang="pt-BR" sz="1400" b="1" dirty="0">
                <a:solidFill>
                  <a:srgbClr val="C00000"/>
                </a:solidFill>
                <a:latin typeface="Arial"/>
                <a:sym typeface="Wingdings" charset="0"/>
              </a:rPr>
              <a:t>”</a:t>
            </a:r>
            <a:r>
              <a:rPr lang="pt-BR" sz="1400" b="1" dirty="0">
                <a:solidFill>
                  <a:srgbClr val="C00000"/>
                </a:solidFill>
                <a:sym typeface="Wingdings" charset="0"/>
              </a:rPr>
              <a:t> controlado;</a:t>
            </a:r>
            <a:endParaRPr lang="pt-BR" b="1" dirty="0">
              <a:solidFill>
                <a:srgbClr val="C00000"/>
              </a:solidFill>
            </a:endParaRPr>
          </a:p>
          <a:p>
            <a:pPr lvl="2"/>
            <a:r>
              <a:rPr lang="pt-BR" b="1" dirty="0">
                <a:solidFill>
                  <a:srgbClr val="C00000"/>
                </a:solidFill>
              </a:rPr>
              <a:t>E com definição clara de:</a:t>
            </a:r>
          </a:p>
          <a:p>
            <a:pPr lvl="3"/>
            <a:r>
              <a:rPr lang="pt-BR" b="1" dirty="0">
                <a:solidFill>
                  <a:srgbClr val="C00000"/>
                </a:solidFill>
              </a:rPr>
              <a:t>Objetivos</a:t>
            </a:r>
          </a:p>
          <a:p>
            <a:pPr lvl="3"/>
            <a:r>
              <a:rPr lang="pt-BR" b="1" dirty="0">
                <a:solidFill>
                  <a:srgbClr val="C00000"/>
                </a:solidFill>
              </a:rPr>
              <a:t>Horizonte temporal</a:t>
            </a:r>
          </a:p>
          <a:p>
            <a:pPr lvl="3"/>
            <a:r>
              <a:rPr lang="pt-BR" b="1" dirty="0">
                <a:solidFill>
                  <a:srgbClr val="C00000"/>
                </a:solidFill>
              </a:rPr>
              <a:t>Resultado desejado</a:t>
            </a:r>
          </a:p>
          <a:p>
            <a:pPr lvl="1"/>
            <a:r>
              <a:rPr lang="pt-BR" b="1" dirty="0">
                <a:solidFill>
                  <a:schemeClr val="tx2"/>
                </a:solidFill>
              </a:rPr>
              <a:t>Passo 1:</a:t>
            </a:r>
            <a:r>
              <a:rPr lang="pt-BR" dirty="0"/>
              <a:t> </a:t>
            </a:r>
            <a:r>
              <a:rPr lang="pt-BR" sz="1800" dirty="0">
                <a:sym typeface="Wingdings" charset="0"/>
              </a:rPr>
              <a:t> </a:t>
            </a:r>
            <a:r>
              <a:rPr lang="pt-BR" sz="1800" b="1" dirty="0">
                <a:sym typeface="Wingdings" charset="0"/>
              </a:rPr>
              <a:t>realização de uma série de questionários onde o  especialista tem em cada rodada que responder a um questionário [perguntas], definindo os vários itens apresentados por ordem de importância .</a:t>
            </a:r>
          </a:p>
          <a:p>
            <a:pPr lvl="1"/>
            <a:r>
              <a:rPr lang="pt-BR" sz="2200" b="1" dirty="0">
                <a:solidFill>
                  <a:schemeClr val="tx2"/>
                </a:solidFill>
                <a:sym typeface="Wingdings" charset="0"/>
              </a:rPr>
              <a:t>Passo 2</a:t>
            </a:r>
            <a:r>
              <a:rPr lang="pt-BR" sz="1800" dirty="0">
                <a:sym typeface="Wingdings" charset="0"/>
              </a:rPr>
              <a:t>: </a:t>
            </a:r>
            <a:r>
              <a:rPr lang="pt-BR" sz="1800" b="1" dirty="0">
                <a:sym typeface="Wingdings" charset="0"/>
              </a:rPr>
              <a:t>os especialistas terão acesso aos resultados para análise e priorização </a:t>
            </a:r>
          </a:p>
          <a:p>
            <a:pPr lvl="1"/>
            <a:r>
              <a:rPr lang="pt-BR" sz="2200" b="1" dirty="0">
                <a:solidFill>
                  <a:schemeClr val="tx2"/>
                </a:solidFill>
                <a:sym typeface="Wingdings" charset="0"/>
              </a:rPr>
              <a:t>Passo 3</a:t>
            </a:r>
            <a:r>
              <a:rPr lang="pt-BR" sz="2200" dirty="0">
                <a:solidFill>
                  <a:schemeClr val="tx2"/>
                </a:solidFill>
                <a:sym typeface="Wingdings" charset="0"/>
              </a:rPr>
              <a:t>:</a:t>
            </a:r>
            <a:r>
              <a:rPr lang="pt-BR" sz="1800" dirty="0">
                <a:sym typeface="Wingdings" charset="0"/>
              </a:rPr>
              <a:t> </a:t>
            </a:r>
            <a:r>
              <a:rPr lang="pt-BR" sz="1800" b="1" dirty="0">
                <a:sym typeface="Wingdings" charset="0"/>
              </a:rPr>
              <a:t>são acrescentadas as novas questões/proposições que os diversos especialistas introduziram na 1* rodada, mantem-se os pontos relevantes e são retiradas questões consideradas de importância completar ou irrisória, os especialistas ordenarão de novo as questões.</a:t>
            </a:r>
          </a:p>
          <a:p>
            <a:pPr lvl="1"/>
            <a:r>
              <a:rPr lang="pt-BR" sz="2200" b="1" dirty="0">
                <a:solidFill>
                  <a:schemeClr val="tx2"/>
                </a:solidFill>
                <a:sym typeface="Wingdings" charset="0"/>
              </a:rPr>
              <a:t>Passo 4</a:t>
            </a:r>
            <a:r>
              <a:rPr lang="pt-BR" sz="1800" dirty="0">
                <a:sym typeface="Wingdings" charset="0"/>
              </a:rPr>
              <a:t>: </a:t>
            </a:r>
            <a:r>
              <a:rPr lang="pt-BR" sz="1800" b="1" dirty="0">
                <a:sym typeface="Wingdings" charset="0"/>
              </a:rPr>
              <a:t>verifica-se se os especialistas atingiram um consenso ou se há necessidade de uma nova rodada de analises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71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1"/>
                </a:solidFill>
              </a:rPr>
              <a:t>Ex.: Prospecção de Petróleo em águas profundas usando Delphi </a:t>
            </a:r>
            <a:endParaRPr lang="pt-BR" sz="2200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Etapas do Processo</a:t>
            </a:r>
          </a:p>
          <a:p>
            <a:pPr lvl="1"/>
            <a:r>
              <a:rPr lang="pt-BR" sz="2400" b="1" dirty="0"/>
              <a:t>Identificação dos aspectos críticos</a:t>
            </a:r>
          </a:p>
          <a:p>
            <a:pPr lvl="1"/>
            <a:r>
              <a:rPr lang="pt-BR" sz="2400" b="1" dirty="0"/>
              <a:t>Seleção dos especialistas</a:t>
            </a:r>
          </a:p>
          <a:p>
            <a:pPr lvl="1"/>
            <a:r>
              <a:rPr lang="pt-BR" sz="2400" b="1" dirty="0"/>
              <a:t>Informação quanto aos objetivos</a:t>
            </a:r>
          </a:p>
          <a:p>
            <a:pPr lvl="1"/>
            <a:r>
              <a:rPr lang="pt-BR" sz="2400" b="1" dirty="0"/>
              <a:t>Delineamento e distribuição do questionário</a:t>
            </a:r>
          </a:p>
          <a:p>
            <a:pPr lvl="1"/>
            <a:r>
              <a:rPr lang="pt-BR" sz="2400" b="1" dirty="0"/>
              <a:t>Tabulação dos resultados</a:t>
            </a:r>
          </a:p>
          <a:p>
            <a:pPr lvl="1"/>
            <a:r>
              <a:rPr lang="pt-BR" sz="2400" b="1" dirty="0"/>
              <a:t>Especialistas recebem e podem mudar de idéia</a:t>
            </a:r>
          </a:p>
          <a:p>
            <a:pPr lvl="1"/>
            <a:r>
              <a:rPr lang="pt-BR" sz="2400" b="1" dirty="0"/>
              <a:t>Nova tabulação</a:t>
            </a:r>
          </a:p>
          <a:p>
            <a:pPr lvl="1"/>
            <a:r>
              <a:rPr lang="pt-BR" sz="2400" b="1" dirty="0"/>
              <a:t>Se necessário, consultar novamente</a:t>
            </a:r>
          </a:p>
          <a:p>
            <a:pPr lvl="1"/>
            <a:r>
              <a:rPr lang="pt-BR" sz="2400" b="1" dirty="0"/>
              <a:t>Construção de cenários e interpretação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91680" y="6289575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/>
              <a:t>Fonte: Prof. Eduardo Vasconcelos FEA/USP</a:t>
            </a:r>
            <a:r>
              <a:rPr lang="pt-B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153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/>
                </a:solidFill>
              </a:rPr>
              <a:t>Exemplo: Prospecção de Petróleo em águas profundas usando Delphi (II)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536504"/>
          </a:xfrm>
        </p:spPr>
        <p:txBody>
          <a:bodyPr>
            <a:normAutofit fontScale="92500" lnSpcReduction="20000"/>
          </a:bodyPr>
          <a:lstStyle/>
          <a:p>
            <a:r>
              <a:rPr lang="pt-BR" sz="2400" b="1" dirty="0"/>
              <a:t>Duas rodadas com questionários</a:t>
            </a:r>
          </a:p>
          <a:p>
            <a:r>
              <a:rPr lang="pt-BR" sz="2400" b="1" dirty="0"/>
              <a:t>O 1º. questionário tinha 52 perguntas e foi centrado na:</a:t>
            </a:r>
          </a:p>
          <a:p>
            <a:pPr lvl="1"/>
            <a:r>
              <a:rPr lang="pt-BR" sz="2000" b="1" dirty="0"/>
              <a:t>Identificação dos gargalos tecnológicos</a:t>
            </a:r>
          </a:p>
          <a:p>
            <a:pPr lvl="1"/>
            <a:r>
              <a:rPr lang="pt-BR" sz="2000" b="1" dirty="0"/>
              <a:t>Avaliação das configurações alternativas</a:t>
            </a:r>
          </a:p>
          <a:p>
            <a:pPr lvl="1"/>
            <a:r>
              <a:rPr lang="pt-BR" sz="2000" b="1" dirty="0"/>
              <a:t>Sugestões de alternativas de solução</a:t>
            </a:r>
          </a:p>
          <a:p>
            <a:r>
              <a:rPr lang="pt-BR" sz="2400" b="1" dirty="0"/>
              <a:t>Foi enviado para 110 especialistas</a:t>
            </a:r>
          </a:p>
          <a:p>
            <a:pPr lvl="1"/>
            <a:r>
              <a:rPr lang="pt-BR" sz="2000" b="1" dirty="0"/>
              <a:t>CENPES </a:t>
            </a:r>
            <a:r>
              <a:rPr lang="pt-BR" sz="2000" dirty="0"/>
              <a:t>(</a:t>
            </a:r>
            <a:r>
              <a:rPr lang="pt-BR" sz="1600" i="0" dirty="0">
                <a:effectLst/>
              </a:rPr>
              <a:t>Centro de Pesquisas, Desenvolvimento e Inovação Leopoldo Américo Miguez de Mello - CENPES/PETROBRAS)</a:t>
            </a:r>
            <a:endParaRPr lang="pt-BR" sz="2000" dirty="0"/>
          </a:p>
          <a:p>
            <a:pPr lvl="1"/>
            <a:r>
              <a:rPr lang="pt-BR" sz="2000" b="1" dirty="0"/>
              <a:t>Outros departamentos da Petrobrás</a:t>
            </a:r>
          </a:p>
          <a:p>
            <a:pPr lvl="1"/>
            <a:r>
              <a:rPr lang="pt-BR" sz="2000" b="1" dirty="0"/>
              <a:t>Universidades</a:t>
            </a:r>
          </a:p>
          <a:p>
            <a:pPr lvl="1"/>
            <a:r>
              <a:rPr lang="pt-BR" sz="2000" b="1" dirty="0"/>
              <a:t>Fornecedores</a:t>
            </a:r>
          </a:p>
          <a:p>
            <a:r>
              <a:rPr lang="pt-BR" sz="2400" b="1" dirty="0"/>
              <a:t>O 2º. questionário tinha 35 perguntas, 46 páginas e continha:</a:t>
            </a:r>
          </a:p>
          <a:p>
            <a:pPr lvl="1"/>
            <a:r>
              <a:rPr lang="pt-BR" sz="2000" b="1" dirty="0">
                <a:solidFill>
                  <a:schemeClr val="tx2"/>
                </a:solidFill>
              </a:rPr>
              <a:t>Apresentação dos resultados do primeiro</a:t>
            </a:r>
          </a:p>
          <a:p>
            <a:pPr lvl="1"/>
            <a:r>
              <a:rPr lang="pt-BR" sz="2000" b="1" dirty="0">
                <a:solidFill>
                  <a:schemeClr val="tx2"/>
                </a:solidFill>
              </a:rPr>
              <a:t>Foco na análise das diversas soluções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616530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Fonte: Wright, James e Jonhson, Seminário Internacional sobre Prospecção e Estratégia In  Eduardo Vasconcellos</a:t>
            </a:r>
          </a:p>
        </p:txBody>
      </p:sp>
    </p:spTree>
    <p:extLst>
      <p:ext uri="{BB962C8B-B14F-4D97-AF65-F5344CB8AC3E}">
        <p14:creationId xmlns:p14="http://schemas.microsoft.com/office/powerpoint/2010/main" val="306725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6763" y="477365"/>
            <a:ext cx="7597725" cy="1006947"/>
          </a:xfrm>
        </p:spPr>
        <p:txBody>
          <a:bodyPr/>
          <a:lstStyle/>
          <a:p>
            <a:r>
              <a:rPr lang="pt-BR" sz="2800" dirty="0">
                <a:solidFill>
                  <a:schemeClr val="tx2"/>
                </a:solidFill>
                <a:latin typeface="+mn-lt"/>
              </a:rPr>
              <a:t>Prospecção Tecnológica em Energia</a:t>
            </a:r>
            <a:br>
              <a:rPr lang="pt-BR" sz="2800" dirty="0">
                <a:solidFill>
                  <a:schemeClr val="tx2"/>
                </a:solidFill>
                <a:latin typeface="+mn-lt"/>
              </a:rPr>
            </a:br>
            <a:r>
              <a:rPr lang="pt-BR" sz="2800" dirty="0">
                <a:solidFill>
                  <a:schemeClr val="tx2"/>
                </a:solidFill>
                <a:latin typeface="+mn-lt"/>
              </a:rPr>
              <a:t> (CGEE) - </a:t>
            </a:r>
            <a:r>
              <a:rPr lang="pt-BR" sz="2800" i="0" dirty="0">
                <a:solidFill>
                  <a:schemeClr val="tx2"/>
                </a:solidFill>
                <a:effectLst/>
                <a:latin typeface="+mn-lt"/>
              </a:rPr>
              <a:t>Centro de Gestão e Estudos Estratégicos</a:t>
            </a:r>
            <a:br>
              <a:rPr lang="pt-BR" b="0" i="0" dirty="0">
                <a:solidFill>
                  <a:srgbClr val="666666"/>
                </a:solidFill>
                <a:effectLst/>
                <a:latin typeface="Helvetica Neue"/>
              </a:rPr>
            </a:b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71600" y="1484313"/>
            <a:ext cx="7597725" cy="53292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2800" b="1" dirty="0">
                <a:solidFill>
                  <a:srgbClr val="056F28"/>
                </a:solidFill>
              </a:rPr>
              <a:t>Que tecnologias em energia serão necessárias nas próximas décadas para o Brasil?</a:t>
            </a:r>
          </a:p>
          <a:p>
            <a:endParaRPr lang="pt-BR" sz="2800" b="1" dirty="0">
              <a:solidFill>
                <a:srgbClr val="056F28"/>
              </a:solidFill>
            </a:endParaRPr>
          </a:p>
          <a:p>
            <a:r>
              <a:rPr lang="pt-BR" sz="2800" b="1" dirty="0">
                <a:solidFill>
                  <a:srgbClr val="056F28"/>
                </a:solidFill>
              </a:rPr>
              <a:t>O que é e como organizar uma agenda de P&amp;D?</a:t>
            </a:r>
          </a:p>
          <a:p>
            <a:endParaRPr lang="pt-BR" sz="2800" b="1" dirty="0">
              <a:solidFill>
                <a:srgbClr val="056F28"/>
              </a:solidFill>
            </a:endParaRPr>
          </a:p>
          <a:p>
            <a:r>
              <a:rPr lang="pt-BR" sz="2800" b="1" dirty="0">
                <a:solidFill>
                  <a:srgbClr val="056F28"/>
                </a:solidFill>
              </a:rPr>
              <a:t>Por quê, para quê e para quem se buscam inovações tecnológicas?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6546830"/>
            <a:ext cx="1378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Fonte: CGEE (2011)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0797B7-16B1-21ED-DE51-3087AF6EA829}"/>
              </a:ext>
            </a:extLst>
          </p:cNvPr>
          <p:cNvSpPr txBox="1"/>
          <p:nvPr/>
        </p:nvSpPr>
        <p:spPr>
          <a:xfrm>
            <a:off x="2350438" y="5437270"/>
            <a:ext cx="4309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u="sng" dirty="0">
                <a:solidFill>
                  <a:srgbClr val="639553"/>
                </a:solidFill>
                <a:effectLst/>
                <a:latin typeface="Helvetica Neue"/>
                <a:hlinkClick r:id="rId2"/>
              </a:rPr>
              <a:t>http://www.cgee.org.br/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16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002FE28-4276-2F49-9805-61188F1E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/>
                </a:solidFill>
              </a:rPr>
              <a:t>Prospecção Tecnológica em Energia (CGEE)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F10CF1-5441-834F-AF1F-1234C6FD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Os objetivos do Delphi na área de energia foram</a:t>
            </a:r>
            <a:r>
              <a:rPr lang="pt-BR" dirty="0"/>
              <a:t>:</a:t>
            </a:r>
          </a:p>
          <a:p>
            <a:pPr marL="971550" lvl="1" indent="-514350">
              <a:buAutoNum type="romanLcParenR"/>
            </a:pPr>
            <a:r>
              <a:rPr lang="pt-BR" sz="2000" b="1" dirty="0"/>
              <a:t>Promover a construção coletiva de um ambiente de prospecção para o setor de energia; </a:t>
            </a:r>
          </a:p>
          <a:p>
            <a:pPr marL="971550" lvl="1" indent="-514350">
              <a:buAutoNum type="romanLcParenR"/>
            </a:pPr>
            <a:r>
              <a:rPr lang="pt-BR" sz="2000" b="1" dirty="0"/>
              <a:t>Construir visões estratégicas para o desenvolvimento tecnológico a partir dos desafios colocados à matriz energética brasileira;</a:t>
            </a:r>
          </a:p>
          <a:p>
            <a:pPr marL="971550" lvl="1" indent="-514350">
              <a:buAutoNum type="romanLcParenR"/>
            </a:pPr>
            <a:r>
              <a:rPr lang="pt-BR" sz="2000" b="1" dirty="0"/>
              <a:t>Identificar ações prioritárias e propor recomendações ao Comitê Gestor do Fundo Setorial de Energia;</a:t>
            </a:r>
          </a:p>
          <a:p>
            <a:pPr marL="971550" lvl="1" indent="-514350">
              <a:buAutoNum type="romanLcParenR"/>
            </a:pPr>
            <a:r>
              <a:rPr lang="pt-BR" sz="2000" b="1" dirty="0"/>
              <a:t>Estimular a reflexão em longo prazo sobre a questão energética brasileira;</a:t>
            </a:r>
          </a:p>
          <a:p>
            <a:pPr marL="971550" lvl="1" indent="-514350">
              <a:buAutoNum type="romanLcParenR"/>
            </a:pPr>
            <a:r>
              <a:rPr lang="pt-BR" sz="2000" b="1" dirty="0"/>
              <a:t>Contribuir para a institucionalização da atividade de prospecção e ampliar os canais de diálogo e reflexão no sistema de CT&amp;I, fomentando o aprendizado coletivo, a sinergia e a difusão destas ações.</a:t>
            </a:r>
          </a:p>
        </p:txBody>
      </p:sp>
    </p:spTree>
    <p:extLst>
      <p:ext uri="{BB962C8B-B14F-4D97-AF65-F5344CB8AC3E}">
        <p14:creationId xmlns:p14="http://schemas.microsoft.com/office/powerpoint/2010/main" val="1529596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41044</TotalTime>
  <Words>1464</Words>
  <Application>Microsoft Office PowerPoint</Application>
  <PresentationFormat>Apresentação na tela (4:3)</PresentationFormat>
  <Paragraphs>169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Helvetica Neue</vt:lpstr>
      <vt:lpstr>Tahoma</vt:lpstr>
      <vt:lpstr>Tema do Office</vt:lpstr>
      <vt:lpstr>Apresentação do PowerPoint</vt:lpstr>
      <vt:lpstr>TÉCNICAS EXPLORATÓRIAS: TÉCNICA DELPHI </vt:lpstr>
      <vt:lpstr>Técnica Delphi</vt:lpstr>
      <vt:lpstr>Técnica Delphi</vt:lpstr>
      <vt:lpstr> Técnica Delphi</vt:lpstr>
      <vt:lpstr>Ex.: Prospecção de Petróleo em águas profundas usando Delphi </vt:lpstr>
      <vt:lpstr>Exemplo: Prospecção de Petróleo em águas profundas usando Delphi (II)</vt:lpstr>
      <vt:lpstr>Prospecção Tecnológica em Energia  (CGEE) - Centro de Gestão e Estudos Estratégicos </vt:lpstr>
      <vt:lpstr>Prospecção Tecnológica em Energia (CGEE)</vt:lpstr>
      <vt:lpstr>Apresentação do PowerPoint</vt:lpstr>
      <vt:lpstr>Diagrama esquemático do exercício de prospecção em energia</vt:lpstr>
      <vt:lpstr>Apresentação esquemática da inter-relação dos objetivos do exercício</vt:lpstr>
      <vt:lpstr>Os tópicos tecnológicos considerados prioritários pelo CGEE</vt:lpstr>
      <vt:lpstr>Projeto TechCast*</vt:lpstr>
      <vt:lpstr>Resultados do Projeto TechCast*</vt:lpstr>
      <vt:lpstr>Resultados do Projeto TechCast*</vt:lpstr>
      <vt:lpstr>Resultados do Projeto TechCast*</vt:lpstr>
      <vt:lpstr>MONITORAMENTO TECNOLÓGICO </vt:lpstr>
      <vt:lpstr>Sistema de Monitoração Tecnológico   (SMT)</vt:lpstr>
      <vt:lpstr>https://www.sanofi.com/en/our-company/our-strategy</vt:lpstr>
      <vt:lpstr>http://www.merck.com/licensing/our-process/home.html</vt:lpstr>
      <vt:lpstr>https://www.pfizer.com/science/innovation/medicinal-sciences</vt:lpstr>
      <vt:lpstr>https://biominas.org.br/corporate/</vt:lpstr>
      <vt:lpstr>Apresentação do PowerPoint</vt:lpstr>
      <vt:lpstr>http://www.fapesp.br/6006</vt:lpstr>
      <vt:lpstr>https://www.bio.org/ia-reports</vt:lpstr>
      <vt:lpstr>http://www.techvision.com/pdf/prepare_to_meet_your_partner.pdf</vt:lpstr>
      <vt:lpstr>http://www.techvision.com/pdf/prepare_to_meet_your_partner.pdf</vt:lpstr>
      <vt:lpstr>http://oneononepartnering.bio.org/ (exemplo de tela)</vt:lpstr>
      <vt:lpstr>http://oneononepartnering.bio.org/ (exemplo de tela)</vt:lpstr>
      <vt:lpstr>Outros modos de monitorar tecnologias</vt:lpstr>
      <vt:lpstr>PREVISÕES COMBINATÓRIAS O horizonte da tecnologia</vt:lpstr>
      <vt:lpstr>Mapa Previsões Combinatórias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FREDERICO ANDREIS BENELI DONADON</cp:lastModifiedBy>
  <cp:revision>499</cp:revision>
  <dcterms:created xsi:type="dcterms:W3CDTF">2011-02-15T13:13:19Z</dcterms:created>
  <dcterms:modified xsi:type="dcterms:W3CDTF">2023-06-12T17:24:11Z</dcterms:modified>
</cp:coreProperties>
</file>