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svg" ContentType="image/svg+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256" r:id="rId2"/>
    <p:sldId id="257" r:id="rId3"/>
    <p:sldId id="258" r:id="rId4"/>
    <p:sldId id="259" r:id="rId5"/>
    <p:sldId id="266" r:id="rId6"/>
    <p:sldId id="267" r:id="rId7"/>
    <p:sldId id="286" r:id="rId8"/>
    <p:sldId id="287" r:id="rId9"/>
    <p:sldId id="288" r:id="rId10"/>
    <p:sldId id="289" r:id="rId11"/>
    <p:sldId id="273" r:id="rId12"/>
    <p:sldId id="265" r:id="rId13"/>
    <p:sldId id="281" r:id="rId14"/>
    <p:sldId id="283" r:id="rId15"/>
    <p:sldId id="284" r:id="rId16"/>
    <p:sldId id="290" r:id="rId17"/>
    <p:sldId id="291" r:id="rId18"/>
    <p:sldId id="292" r:id="rId19"/>
    <p:sldId id="285" r:id="rId20"/>
    <p:sldId id="276" r:id="rId21"/>
    <p:sldId id="279" r:id="rId22"/>
    <p:sldId id="277" r:id="rId23"/>
    <p:sldId id="278" r:id="rId24"/>
    <p:sldId id="280" r:id="rId25"/>
    <p:sldId id="282" r:id="rId26"/>
    <p:sldId id="260" r:id="rId27"/>
    <p:sldId id="261" r:id="rId28"/>
    <p:sldId id="268" r:id="rId29"/>
    <p:sldId id="271" r:id="rId3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83"/>
  </p:normalViewPr>
  <p:slideViewPr>
    <p:cSldViewPr snapToGrid="0" snapToObjects="1">
      <p:cViewPr varScale="1">
        <p:scale>
          <a:sx n="94" d="100"/>
          <a:sy n="94" d="100"/>
        </p:scale>
        <p:origin x="73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5F9089-C2F2-4CCE-B93E-FA97E90A3150}"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0E61B918-9B94-4BF7-B77F-077B80A768C6}">
      <dgm:prSet/>
      <dgm:spPr/>
      <dgm:t>
        <a:bodyPr/>
        <a:lstStyle/>
        <a:p>
          <a:r>
            <a:rPr lang="pt-BR"/>
            <a:t>Indagação sobre o destino do homem brasileiro </a:t>
          </a:r>
          <a:endParaRPr lang="en-US"/>
        </a:p>
      </dgm:t>
    </dgm:pt>
    <dgm:pt modelId="{D8EE0C05-EBA2-48DC-BFB1-55105F35D483}" type="parTrans" cxnId="{AB2EC65F-80A9-4508-BFB5-78E7CAB29A18}">
      <dgm:prSet/>
      <dgm:spPr/>
      <dgm:t>
        <a:bodyPr/>
        <a:lstStyle/>
        <a:p>
          <a:endParaRPr lang="en-US"/>
        </a:p>
      </dgm:t>
    </dgm:pt>
    <dgm:pt modelId="{6A05ABDB-EBF8-4A7B-AC74-E300CDFBE737}" type="sibTrans" cxnId="{AB2EC65F-80A9-4508-BFB5-78E7CAB29A18}">
      <dgm:prSet/>
      <dgm:spPr/>
      <dgm:t>
        <a:bodyPr/>
        <a:lstStyle/>
        <a:p>
          <a:endParaRPr lang="en-US"/>
        </a:p>
      </dgm:t>
    </dgm:pt>
    <dgm:pt modelId="{7EC3D144-20E7-42A9-8AB8-3E021EAC28CF}">
      <dgm:prSet/>
      <dgm:spPr/>
      <dgm:t>
        <a:bodyPr/>
        <a:lstStyle/>
        <a:p>
          <a:r>
            <a:rPr lang="pt-BR"/>
            <a:t>Processo histórico:</a:t>
          </a:r>
          <a:endParaRPr lang="en-US"/>
        </a:p>
      </dgm:t>
    </dgm:pt>
    <dgm:pt modelId="{F58BDDD8-9431-47A0-98D1-2FD80A5F7DC7}" type="parTrans" cxnId="{D7E95DEE-A87E-433B-A440-6EA29EFB2D3A}">
      <dgm:prSet/>
      <dgm:spPr/>
      <dgm:t>
        <a:bodyPr/>
        <a:lstStyle/>
        <a:p>
          <a:endParaRPr lang="en-US"/>
        </a:p>
      </dgm:t>
    </dgm:pt>
    <dgm:pt modelId="{4DF50F0E-107F-4F25-9D27-7E4964AB1D2A}" type="sibTrans" cxnId="{D7E95DEE-A87E-433B-A440-6EA29EFB2D3A}">
      <dgm:prSet/>
      <dgm:spPr/>
      <dgm:t>
        <a:bodyPr/>
        <a:lstStyle/>
        <a:p>
          <a:endParaRPr lang="en-US"/>
        </a:p>
      </dgm:t>
    </dgm:pt>
    <dgm:pt modelId="{6D84A092-B8C0-4D8F-925F-E326C0C1D688}">
      <dgm:prSet/>
      <dgm:spPr/>
      <dgm:t>
        <a:bodyPr/>
        <a:lstStyle/>
        <a:p>
          <a:r>
            <a:rPr lang="pt-BR"/>
            <a:t>1914-1918  surto industrial</a:t>
          </a:r>
          <a:endParaRPr lang="en-US"/>
        </a:p>
      </dgm:t>
    </dgm:pt>
    <dgm:pt modelId="{4A9ABF49-6C8B-46A4-9C0B-A9AAC1D8A83F}" type="parTrans" cxnId="{9972A98F-D345-4FC2-A6DF-44BC4355829B}">
      <dgm:prSet/>
      <dgm:spPr/>
      <dgm:t>
        <a:bodyPr/>
        <a:lstStyle/>
        <a:p>
          <a:endParaRPr lang="en-US"/>
        </a:p>
      </dgm:t>
    </dgm:pt>
    <dgm:pt modelId="{B634E453-4BC2-4E63-83F4-0B0C27669468}" type="sibTrans" cxnId="{9972A98F-D345-4FC2-A6DF-44BC4355829B}">
      <dgm:prSet/>
      <dgm:spPr/>
      <dgm:t>
        <a:bodyPr/>
        <a:lstStyle/>
        <a:p>
          <a:endParaRPr lang="en-US"/>
        </a:p>
      </dgm:t>
    </dgm:pt>
    <dgm:pt modelId="{96CD68F5-82C0-43DD-B9C9-07072B9966EE}">
      <dgm:prSet/>
      <dgm:spPr/>
      <dgm:t>
        <a:bodyPr/>
        <a:lstStyle/>
        <a:p>
          <a:r>
            <a:rPr lang="pt-BR"/>
            <a:t>1917-1920 greves operárias</a:t>
          </a:r>
          <a:endParaRPr lang="en-US"/>
        </a:p>
      </dgm:t>
    </dgm:pt>
    <dgm:pt modelId="{8D545CC6-5204-4CC0-930F-27CBA451C08F}" type="parTrans" cxnId="{74E01579-123D-4444-93E1-39C48DEDD9F9}">
      <dgm:prSet/>
      <dgm:spPr/>
      <dgm:t>
        <a:bodyPr/>
        <a:lstStyle/>
        <a:p>
          <a:endParaRPr lang="en-US"/>
        </a:p>
      </dgm:t>
    </dgm:pt>
    <dgm:pt modelId="{C05BFC54-AAEE-4E3C-8990-C281577930FE}" type="sibTrans" cxnId="{74E01579-123D-4444-93E1-39C48DEDD9F9}">
      <dgm:prSet/>
      <dgm:spPr/>
      <dgm:t>
        <a:bodyPr/>
        <a:lstStyle/>
        <a:p>
          <a:endParaRPr lang="en-US"/>
        </a:p>
      </dgm:t>
    </dgm:pt>
    <dgm:pt modelId="{9BA9D37C-ACC0-46F1-9089-4F80D2CA55C3}">
      <dgm:prSet/>
      <dgm:spPr/>
      <dgm:t>
        <a:bodyPr/>
        <a:lstStyle/>
        <a:p>
          <a:r>
            <a:rPr lang="pt-BR"/>
            <a:t>1922  Fundação do partido comunista</a:t>
          </a:r>
          <a:endParaRPr lang="en-US"/>
        </a:p>
      </dgm:t>
    </dgm:pt>
    <dgm:pt modelId="{BCBA2842-92A7-4E75-8398-7721FCAD23B2}" type="parTrans" cxnId="{E6B5DBB5-6E15-4D45-8DBC-4D35A5CCA2A0}">
      <dgm:prSet/>
      <dgm:spPr/>
      <dgm:t>
        <a:bodyPr/>
        <a:lstStyle/>
        <a:p>
          <a:endParaRPr lang="en-US"/>
        </a:p>
      </dgm:t>
    </dgm:pt>
    <dgm:pt modelId="{E2308AC9-2A84-45FC-986D-C2CCD2B3E07A}" type="sibTrans" cxnId="{E6B5DBB5-6E15-4D45-8DBC-4D35A5CCA2A0}">
      <dgm:prSet/>
      <dgm:spPr/>
      <dgm:t>
        <a:bodyPr/>
        <a:lstStyle/>
        <a:p>
          <a:endParaRPr lang="en-US"/>
        </a:p>
      </dgm:t>
    </dgm:pt>
    <dgm:pt modelId="{9284D2F1-1A1E-7941-93E9-33101BF3C96D}" type="pres">
      <dgm:prSet presAssocID="{1F5F9089-C2F2-4CCE-B93E-FA97E90A3150}" presName="linear" presStyleCnt="0">
        <dgm:presLayoutVars>
          <dgm:animLvl val="lvl"/>
          <dgm:resizeHandles val="exact"/>
        </dgm:presLayoutVars>
      </dgm:prSet>
      <dgm:spPr/>
      <dgm:t>
        <a:bodyPr/>
        <a:lstStyle/>
        <a:p>
          <a:endParaRPr lang="pt-BR"/>
        </a:p>
      </dgm:t>
    </dgm:pt>
    <dgm:pt modelId="{BA412F54-E3F9-F143-9D0A-09BBD2297061}" type="pres">
      <dgm:prSet presAssocID="{0E61B918-9B94-4BF7-B77F-077B80A768C6}" presName="parentText" presStyleLbl="node1" presStyleIdx="0" presStyleCnt="2">
        <dgm:presLayoutVars>
          <dgm:chMax val="0"/>
          <dgm:bulletEnabled val="1"/>
        </dgm:presLayoutVars>
      </dgm:prSet>
      <dgm:spPr/>
      <dgm:t>
        <a:bodyPr/>
        <a:lstStyle/>
        <a:p>
          <a:endParaRPr lang="pt-BR"/>
        </a:p>
      </dgm:t>
    </dgm:pt>
    <dgm:pt modelId="{6D0AB835-1A89-E243-99F0-E73C55305636}" type="pres">
      <dgm:prSet presAssocID="{6A05ABDB-EBF8-4A7B-AC74-E300CDFBE737}" presName="spacer" presStyleCnt="0"/>
      <dgm:spPr/>
    </dgm:pt>
    <dgm:pt modelId="{AAB59A13-7142-EE4D-9459-6234FD21CD15}" type="pres">
      <dgm:prSet presAssocID="{7EC3D144-20E7-42A9-8AB8-3E021EAC28CF}" presName="parentText" presStyleLbl="node1" presStyleIdx="1" presStyleCnt="2">
        <dgm:presLayoutVars>
          <dgm:chMax val="0"/>
          <dgm:bulletEnabled val="1"/>
        </dgm:presLayoutVars>
      </dgm:prSet>
      <dgm:spPr/>
      <dgm:t>
        <a:bodyPr/>
        <a:lstStyle/>
        <a:p>
          <a:endParaRPr lang="pt-BR"/>
        </a:p>
      </dgm:t>
    </dgm:pt>
    <dgm:pt modelId="{FF592FC1-0772-754B-9564-E80857C153DC}" type="pres">
      <dgm:prSet presAssocID="{7EC3D144-20E7-42A9-8AB8-3E021EAC28CF}" presName="childText" presStyleLbl="revTx" presStyleIdx="0" presStyleCnt="1">
        <dgm:presLayoutVars>
          <dgm:bulletEnabled val="1"/>
        </dgm:presLayoutVars>
      </dgm:prSet>
      <dgm:spPr/>
      <dgm:t>
        <a:bodyPr/>
        <a:lstStyle/>
        <a:p>
          <a:endParaRPr lang="pt-BR"/>
        </a:p>
      </dgm:t>
    </dgm:pt>
  </dgm:ptLst>
  <dgm:cxnLst>
    <dgm:cxn modelId="{CCC30E86-CDF8-4141-8168-3A1750196B34}" type="presOf" srcId="{6D84A092-B8C0-4D8F-925F-E326C0C1D688}" destId="{FF592FC1-0772-754B-9564-E80857C153DC}" srcOrd="0" destOrd="0" presId="urn:microsoft.com/office/officeart/2005/8/layout/vList2"/>
    <dgm:cxn modelId="{8F2FAAB3-3AF5-E044-A015-62AC83D58726}" type="presOf" srcId="{96CD68F5-82C0-43DD-B9C9-07072B9966EE}" destId="{FF592FC1-0772-754B-9564-E80857C153DC}" srcOrd="0" destOrd="1" presId="urn:microsoft.com/office/officeart/2005/8/layout/vList2"/>
    <dgm:cxn modelId="{E6B5DBB5-6E15-4D45-8DBC-4D35A5CCA2A0}" srcId="{7EC3D144-20E7-42A9-8AB8-3E021EAC28CF}" destId="{9BA9D37C-ACC0-46F1-9089-4F80D2CA55C3}" srcOrd="2" destOrd="0" parTransId="{BCBA2842-92A7-4E75-8398-7721FCAD23B2}" sibTransId="{E2308AC9-2A84-45FC-986D-C2CCD2B3E07A}"/>
    <dgm:cxn modelId="{A4A65C8C-F06F-C54F-84AE-1852D2BBCD6A}" type="presOf" srcId="{0E61B918-9B94-4BF7-B77F-077B80A768C6}" destId="{BA412F54-E3F9-F143-9D0A-09BBD2297061}" srcOrd="0" destOrd="0" presId="urn:microsoft.com/office/officeart/2005/8/layout/vList2"/>
    <dgm:cxn modelId="{D7E95DEE-A87E-433B-A440-6EA29EFB2D3A}" srcId="{1F5F9089-C2F2-4CCE-B93E-FA97E90A3150}" destId="{7EC3D144-20E7-42A9-8AB8-3E021EAC28CF}" srcOrd="1" destOrd="0" parTransId="{F58BDDD8-9431-47A0-98D1-2FD80A5F7DC7}" sibTransId="{4DF50F0E-107F-4F25-9D27-7E4964AB1D2A}"/>
    <dgm:cxn modelId="{3A4F4D86-AC8A-AA4A-B079-E9907AF70E76}" type="presOf" srcId="{1F5F9089-C2F2-4CCE-B93E-FA97E90A3150}" destId="{9284D2F1-1A1E-7941-93E9-33101BF3C96D}" srcOrd="0" destOrd="0" presId="urn:microsoft.com/office/officeart/2005/8/layout/vList2"/>
    <dgm:cxn modelId="{E1F0CDC5-E3F1-2245-81E2-9CA4CEA12040}" type="presOf" srcId="{9BA9D37C-ACC0-46F1-9089-4F80D2CA55C3}" destId="{FF592FC1-0772-754B-9564-E80857C153DC}" srcOrd="0" destOrd="2" presId="urn:microsoft.com/office/officeart/2005/8/layout/vList2"/>
    <dgm:cxn modelId="{9972A98F-D345-4FC2-A6DF-44BC4355829B}" srcId="{7EC3D144-20E7-42A9-8AB8-3E021EAC28CF}" destId="{6D84A092-B8C0-4D8F-925F-E326C0C1D688}" srcOrd="0" destOrd="0" parTransId="{4A9ABF49-6C8B-46A4-9C0B-A9AAC1D8A83F}" sibTransId="{B634E453-4BC2-4E63-83F4-0B0C27669468}"/>
    <dgm:cxn modelId="{74E01579-123D-4444-93E1-39C48DEDD9F9}" srcId="{7EC3D144-20E7-42A9-8AB8-3E021EAC28CF}" destId="{96CD68F5-82C0-43DD-B9C9-07072B9966EE}" srcOrd="1" destOrd="0" parTransId="{8D545CC6-5204-4CC0-930F-27CBA451C08F}" sibTransId="{C05BFC54-AAEE-4E3C-8990-C281577930FE}"/>
    <dgm:cxn modelId="{AB2EC65F-80A9-4508-BFB5-78E7CAB29A18}" srcId="{1F5F9089-C2F2-4CCE-B93E-FA97E90A3150}" destId="{0E61B918-9B94-4BF7-B77F-077B80A768C6}" srcOrd="0" destOrd="0" parTransId="{D8EE0C05-EBA2-48DC-BFB1-55105F35D483}" sibTransId="{6A05ABDB-EBF8-4A7B-AC74-E300CDFBE737}"/>
    <dgm:cxn modelId="{BB2E587D-90D5-6748-A46A-4691F1252192}" type="presOf" srcId="{7EC3D144-20E7-42A9-8AB8-3E021EAC28CF}" destId="{AAB59A13-7142-EE4D-9459-6234FD21CD15}" srcOrd="0" destOrd="0" presId="urn:microsoft.com/office/officeart/2005/8/layout/vList2"/>
    <dgm:cxn modelId="{D45ADEF9-B578-D44E-AAAE-5CD5EE99668C}" type="presParOf" srcId="{9284D2F1-1A1E-7941-93E9-33101BF3C96D}" destId="{BA412F54-E3F9-F143-9D0A-09BBD2297061}" srcOrd="0" destOrd="0" presId="urn:microsoft.com/office/officeart/2005/8/layout/vList2"/>
    <dgm:cxn modelId="{5FF1E895-5F42-DA4A-A9B0-962599377DFD}" type="presParOf" srcId="{9284D2F1-1A1E-7941-93E9-33101BF3C96D}" destId="{6D0AB835-1A89-E243-99F0-E73C55305636}" srcOrd="1" destOrd="0" presId="urn:microsoft.com/office/officeart/2005/8/layout/vList2"/>
    <dgm:cxn modelId="{3E5BB58D-AE5D-DC4B-946D-AC526BEBD9EC}" type="presParOf" srcId="{9284D2F1-1A1E-7941-93E9-33101BF3C96D}" destId="{AAB59A13-7142-EE4D-9459-6234FD21CD15}" srcOrd="2" destOrd="0" presId="urn:microsoft.com/office/officeart/2005/8/layout/vList2"/>
    <dgm:cxn modelId="{DC2B2A77-08F6-0F46-A978-6267EB96573A}" type="presParOf" srcId="{9284D2F1-1A1E-7941-93E9-33101BF3C96D}" destId="{FF592FC1-0772-754B-9564-E80857C153DC}"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5F9089-C2F2-4CCE-B93E-FA97E90A3150}"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0E61B918-9B94-4BF7-B77F-077B80A768C6}">
      <dgm:prSet/>
      <dgm:spPr/>
      <dgm:t>
        <a:bodyPr/>
        <a:lstStyle/>
        <a:p>
          <a:r>
            <a:rPr lang="pt-BR" dirty="0" smtClean="0"/>
            <a:t>Urbanização e industrialização – décadas de 1930 e 1940</a:t>
          </a:r>
          <a:endParaRPr lang="en-US" dirty="0"/>
        </a:p>
      </dgm:t>
    </dgm:pt>
    <dgm:pt modelId="{D8EE0C05-EBA2-48DC-BFB1-55105F35D483}" type="parTrans" cxnId="{AB2EC65F-80A9-4508-BFB5-78E7CAB29A18}">
      <dgm:prSet/>
      <dgm:spPr/>
      <dgm:t>
        <a:bodyPr/>
        <a:lstStyle/>
        <a:p>
          <a:endParaRPr lang="en-US"/>
        </a:p>
      </dgm:t>
    </dgm:pt>
    <dgm:pt modelId="{6A05ABDB-EBF8-4A7B-AC74-E300CDFBE737}" type="sibTrans" cxnId="{AB2EC65F-80A9-4508-BFB5-78E7CAB29A18}">
      <dgm:prSet/>
      <dgm:spPr/>
      <dgm:t>
        <a:bodyPr/>
        <a:lstStyle/>
        <a:p>
          <a:endParaRPr lang="en-US"/>
        </a:p>
      </dgm:t>
    </dgm:pt>
    <dgm:pt modelId="{7EC3D144-20E7-42A9-8AB8-3E021EAC28CF}">
      <dgm:prSet/>
      <dgm:spPr/>
      <dgm:t>
        <a:bodyPr/>
        <a:lstStyle/>
        <a:p>
          <a:r>
            <a:rPr lang="pt-BR" dirty="0"/>
            <a:t>Processo histórico:</a:t>
          </a:r>
          <a:endParaRPr lang="en-US" dirty="0"/>
        </a:p>
      </dgm:t>
    </dgm:pt>
    <dgm:pt modelId="{F58BDDD8-9431-47A0-98D1-2FD80A5F7DC7}" type="parTrans" cxnId="{D7E95DEE-A87E-433B-A440-6EA29EFB2D3A}">
      <dgm:prSet/>
      <dgm:spPr/>
      <dgm:t>
        <a:bodyPr/>
        <a:lstStyle/>
        <a:p>
          <a:endParaRPr lang="en-US"/>
        </a:p>
      </dgm:t>
    </dgm:pt>
    <dgm:pt modelId="{4DF50F0E-107F-4F25-9D27-7E4964AB1D2A}" type="sibTrans" cxnId="{D7E95DEE-A87E-433B-A440-6EA29EFB2D3A}">
      <dgm:prSet/>
      <dgm:spPr/>
      <dgm:t>
        <a:bodyPr/>
        <a:lstStyle/>
        <a:p>
          <a:endParaRPr lang="en-US"/>
        </a:p>
      </dgm:t>
    </dgm:pt>
    <dgm:pt modelId="{6D84A092-B8C0-4D8F-925F-E326C0C1D688}">
      <dgm:prSet/>
      <dgm:spPr/>
      <dgm:t>
        <a:bodyPr/>
        <a:lstStyle/>
        <a:p>
          <a:r>
            <a:rPr lang="pt-BR" dirty="0" smtClean="0"/>
            <a:t>Ênfase na economia deixa de estar no fazendeiro, e passa para o industrial</a:t>
          </a:r>
          <a:endParaRPr lang="en-US" dirty="0"/>
        </a:p>
      </dgm:t>
    </dgm:pt>
    <dgm:pt modelId="{4A9ABF49-6C8B-46A4-9C0B-A9AAC1D8A83F}" type="parTrans" cxnId="{9972A98F-D345-4FC2-A6DF-44BC4355829B}">
      <dgm:prSet/>
      <dgm:spPr/>
      <dgm:t>
        <a:bodyPr/>
        <a:lstStyle/>
        <a:p>
          <a:endParaRPr lang="en-US"/>
        </a:p>
      </dgm:t>
    </dgm:pt>
    <dgm:pt modelId="{B634E453-4BC2-4E63-83F4-0B0C27669468}" type="sibTrans" cxnId="{9972A98F-D345-4FC2-A6DF-44BC4355829B}">
      <dgm:prSet/>
      <dgm:spPr/>
      <dgm:t>
        <a:bodyPr/>
        <a:lstStyle/>
        <a:p>
          <a:endParaRPr lang="en-US"/>
        </a:p>
      </dgm:t>
    </dgm:pt>
    <dgm:pt modelId="{9BA9D37C-ACC0-46F1-9089-4F80D2CA55C3}">
      <dgm:prSet/>
      <dgm:spPr/>
      <dgm:t>
        <a:bodyPr/>
        <a:lstStyle/>
        <a:p>
          <a:r>
            <a:rPr lang="pt-BR" dirty="0" smtClean="0"/>
            <a:t>Correntes migratórias</a:t>
          </a:r>
          <a:endParaRPr lang="en-US" dirty="0"/>
        </a:p>
      </dgm:t>
    </dgm:pt>
    <dgm:pt modelId="{BCBA2842-92A7-4E75-8398-7721FCAD23B2}" type="parTrans" cxnId="{E6B5DBB5-6E15-4D45-8DBC-4D35A5CCA2A0}">
      <dgm:prSet/>
      <dgm:spPr/>
      <dgm:t>
        <a:bodyPr/>
        <a:lstStyle/>
        <a:p>
          <a:endParaRPr lang="en-US"/>
        </a:p>
      </dgm:t>
    </dgm:pt>
    <dgm:pt modelId="{E2308AC9-2A84-45FC-986D-C2CCD2B3E07A}" type="sibTrans" cxnId="{E6B5DBB5-6E15-4D45-8DBC-4D35A5CCA2A0}">
      <dgm:prSet/>
      <dgm:spPr/>
      <dgm:t>
        <a:bodyPr/>
        <a:lstStyle/>
        <a:p>
          <a:endParaRPr lang="en-US"/>
        </a:p>
      </dgm:t>
    </dgm:pt>
    <dgm:pt modelId="{5FA5DC5D-4C40-B749-8536-9963B453A735}">
      <dgm:prSet/>
      <dgm:spPr/>
      <dgm:t>
        <a:bodyPr/>
        <a:lstStyle/>
        <a:p>
          <a:r>
            <a:rPr lang="en-US" dirty="0" err="1" smtClean="0"/>
            <a:t>Ditadura</a:t>
          </a:r>
          <a:r>
            <a:rPr lang="en-US" dirty="0" smtClean="0"/>
            <a:t> com </a:t>
          </a:r>
          <a:r>
            <a:rPr lang="en-US" dirty="0" err="1" smtClean="0"/>
            <a:t>controle</a:t>
          </a:r>
          <a:r>
            <a:rPr lang="en-US" dirty="0" smtClean="0"/>
            <a:t> das </a:t>
          </a:r>
          <a:r>
            <a:rPr lang="en-US" dirty="0" err="1" smtClean="0"/>
            <a:t>massas</a:t>
          </a:r>
          <a:endParaRPr lang="en-US" dirty="0"/>
        </a:p>
      </dgm:t>
    </dgm:pt>
    <dgm:pt modelId="{1D7A0A61-387D-A142-826A-D6A90D8523A0}" type="parTrans" cxnId="{796A9447-58D9-7C4A-B9CA-D7AAD614AE1D}">
      <dgm:prSet/>
      <dgm:spPr/>
      <dgm:t>
        <a:bodyPr/>
        <a:lstStyle/>
        <a:p>
          <a:endParaRPr lang="pt-BR"/>
        </a:p>
      </dgm:t>
    </dgm:pt>
    <dgm:pt modelId="{58DECE19-7162-EC4C-AB01-50F1B21E05B4}" type="sibTrans" cxnId="{796A9447-58D9-7C4A-B9CA-D7AAD614AE1D}">
      <dgm:prSet/>
      <dgm:spPr/>
      <dgm:t>
        <a:bodyPr/>
        <a:lstStyle/>
        <a:p>
          <a:endParaRPr lang="pt-BR"/>
        </a:p>
      </dgm:t>
    </dgm:pt>
    <dgm:pt modelId="{9284D2F1-1A1E-7941-93E9-33101BF3C96D}" type="pres">
      <dgm:prSet presAssocID="{1F5F9089-C2F2-4CCE-B93E-FA97E90A3150}" presName="linear" presStyleCnt="0">
        <dgm:presLayoutVars>
          <dgm:animLvl val="lvl"/>
          <dgm:resizeHandles val="exact"/>
        </dgm:presLayoutVars>
      </dgm:prSet>
      <dgm:spPr/>
      <dgm:t>
        <a:bodyPr/>
        <a:lstStyle/>
        <a:p>
          <a:endParaRPr lang="pt-BR"/>
        </a:p>
      </dgm:t>
    </dgm:pt>
    <dgm:pt modelId="{BA412F54-E3F9-F143-9D0A-09BBD2297061}" type="pres">
      <dgm:prSet presAssocID="{0E61B918-9B94-4BF7-B77F-077B80A768C6}" presName="parentText" presStyleLbl="node1" presStyleIdx="0" presStyleCnt="2">
        <dgm:presLayoutVars>
          <dgm:chMax val="0"/>
          <dgm:bulletEnabled val="1"/>
        </dgm:presLayoutVars>
      </dgm:prSet>
      <dgm:spPr/>
      <dgm:t>
        <a:bodyPr/>
        <a:lstStyle/>
        <a:p>
          <a:endParaRPr lang="pt-BR"/>
        </a:p>
      </dgm:t>
    </dgm:pt>
    <dgm:pt modelId="{6D0AB835-1A89-E243-99F0-E73C55305636}" type="pres">
      <dgm:prSet presAssocID="{6A05ABDB-EBF8-4A7B-AC74-E300CDFBE737}" presName="spacer" presStyleCnt="0"/>
      <dgm:spPr/>
    </dgm:pt>
    <dgm:pt modelId="{AAB59A13-7142-EE4D-9459-6234FD21CD15}" type="pres">
      <dgm:prSet presAssocID="{7EC3D144-20E7-42A9-8AB8-3E021EAC28CF}" presName="parentText" presStyleLbl="node1" presStyleIdx="1" presStyleCnt="2">
        <dgm:presLayoutVars>
          <dgm:chMax val="0"/>
          <dgm:bulletEnabled val="1"/>
        </dgm:presLayoutVars>
      </dgm:prSet>
      <dgm:spPr/>
      <dgm:t>
        <a:bodyPr/>
        <a:lstStyle/>
        <a:p>
          <a:endParaRPr lang="pt-BR"/>
        </a:p>
      </dgm:t>
    </dgm:pt>
    <dgm:pt modelId="{FF592FC1-0772-754B-9564-E80857C153DC}" type="pres">
      <dgm:prSet presAssocID="{7EC3D144-20E7-42A9-8AB8-3E021EAC28CF}" presName="childText" presStyleLbl="revTx" presStyleIdx="0" presStyleCnt="1">
        <dgm:presLayoutVars>
          <dgm:bulletEnabled val="1"/>
        </dgm:presLayoutVars>
      </dgm:prSet>
      <dgm:spPr/>
      <dgm:t>
        <a:bodyPr/>
        <a:lstStyle/>
        <a:p>
          <a:endParaRPr lang="pt-BR"/>
        </a:p>
      </dgm:t>
    </dgm:pt>
  </dgm:ptLst>
  <dgm:cxnLst>
    <dgm:cxn modelId="{E0EA1AB9-3249-5C49-9549-F9DD4D3000CE}" type="presOf" srcId="{1F5F9089-C2F2-4CCE-B93E-FA97E90A3150}" destId="{9284D2F1-1A1E-7941-93E9-33101BF3C96D}" srcOrd="0" destOrd="0" presId="urn:microsoft.com/office/officeart/2005/8/layout/vList2"/>
    <dgm:cxn modelId="{13ABEE69-DF12-1449-9E2E-89231725B94C}" type="presOf" srcId="{0E61B918-9B94-4BF7-B77F-077B80A768C6}" destId="{BA412F54-E3F9-F143-9D0A-09BBD2297061}" srcOrd="0" destOrd="0" presId="urn:microsoft.com/office/officeart/2005/8/layout/vList2"/>
    <dgm:cxn modelId="{E6B5DBB5-6E15-4D45-8DBC-4D35A5CCA2A0}" srcId="{7EC3D144-20E7-42A9-8AB8-3E021EAC28CF}" destId="{9BA9D37C-ACC0-46F1-9089-4F80D2CA55C3}" srcOrd="1" destOrd="0" parTransId="{BCBA2842-92A7-4E75-8398-7721FCAD23B2}" sibTransId="{E2308AC9-2A84-45FC-986D-C2CCD2B3E07A}"/>
    <dgm:cxn modelId="{D7E95DEE-A87E-433B-A440-6EA29EFB2D3A}" srcId="{1F5F9089-C2F2-4CCE-B93E-FA97E90A3150}" destId="{7EC3D144-20E7-42A9-8AB8-3E021EAC28CF}" srcOrd="1" destOrd="0" parTransId="{F58BDDD8-9431-47A0-98D1-2FD80A5F7DC7}" sibTransId="{4DF50F0E-107F-4F25-9D27-7E4964AB1D2A}"/>
    <dgm:cxn modelId="{51EBC244-3254-C145-9A56-9DEB43CCC5BB}" type="presOf" srcId="{5FA5DC5D-4C40-B749-8536-9963B453A735}" destId="{FF592FC1-0772-754B-9564-E80857C153DC}" srcOrd="0" destOrd="2" presId="urn:microsoft.com/office/officeart/2005/8/layout/vList2"/>
    <dgm:cxn modelId="{9F5FB2FA-C38C-904F-9918-FF0338CC8FEF}" type="presOf" srcId="{9BA9D37C-ACC0-46F1-9089-4F80D2CA55C3}" destId="{FF592FC1-0772-754B-9564-E80857C153DC}" srcOrd="0" destOrd="1" presId="urn:microsoft.com/office/officeart/2005/8/layout/vList2"/>
    <dgm:cxn modelId="{9972A98F-D345-4FC2-A6DF-44BC4355829B}" srcId="{7EC3D144-20E7-42A9-8AB8-3E021EAC28CF}" destId="{6D84A092-B8C0-4D8F-925F-E326C0C1D688}" srcOrd="0" destOrd="0" parTransId="{4A9ABF49-6C8B-46A4-9C0B-A9AAC1D8A83F}" sibTransId="{B634E453-4BC2-4E63-83F4-0B0C27669468}"/>
    <dgm:cxn modelId="{807C7D91-A1B3-4E4F-BDC8-CEE05050CCBD}" type="presOf" srcId="{7EC3D144-20E7-42A9-8AB8-3E021EAC28CF}" destId="{AAB59A13-7142-EE4D-9459-6234FD21CD15}" srcOrd="0" destOrd="0" presId="urn:microsoft.com/office/officeart/2005/8/layout/vList2"/>
    <dgm:cxn modelId="{DA65D6B2-475E-BD48-954A-838FAE72519F}" type="presOf" srcId="{6D84A092-B8C0-4D8F-925F-E326C0C1D688}" destId="{FF592FC1-0772-754B-9564-E80857C153DC}" srcOrd="0" destOrd="0" presId="urn:microsoft.com/office/officeart/2005/8/layout/vList2"/>
    <dgm:cxn modelId="{AB2EC65F-80A9-4508-BFB5-78E7CAB29A18}" srcId="{1F5F9089-C2F2-4CCE-B93E-FA97E90A3150}" destId="{0E61B918-9B94-4BF7-B77F-077B80A768C6}" srcOrd="0" destOrd="0" parTransId="{D8EE0C05-EBA2-48DC-BFB1-55105F35D483}" sibTransId="{6A05ABDB-EBF8-4A7B-AC74-E300CDFBE737}"/>
    <dgm:cxn modelId="{796A9447-58D9-7C4A-B9CA-D7AAD614AE1D}" srcId="{7EC3D144-20E7-42A9-8AB8-3E021EAC28CF}" destId="{5FA5DC5D-4C40-B749-8536-9963B453A735}" srcOrd="2" destOrd="0" parTransId="{1D7A0A61-387D-A142-826A-D6A90D8523A0}" sibTransId="{58DECE19-7162-EC4C-AB01-50F1B21E05B4}"/>
    <dgm:cxn modelId="{D54E57BE-F592-394A-832B-CC7AD0F3000B}" type="presParOf" srcId="{9284D2F1-1A1E-7941-93E9-33101BF3C96D}" destId="{BA412F54-E3F9-F143-9D0A-09BBD2297061}" srcOrd="0" destOrd="0" presId="urn:microsoft.com/office/officeart/2005/8/layout/vList2"/>
    <dgm:cxn modelId="{EDCCC6C1-765F-6441-94E9-A3162FE502DC}" type="presParOf" srcId="{9284D2F1-1A1E-7941-93E9-33101BF3C96D}" destId="{6D0AB835-1A89-E243-99F0-E73C55305636}" srcOrd="1" destOrd="0" presId="urn:microsoft.com/office/officeart/2005/8/layout/vList2"/>
    <dgm:cxn modelId="{991B3C12-5FEA-794E-A984-0CD901B73F2B}" type="presParOf" srcId="{9284D2F1-1A1E-7941-93E9-33101BF3C96D}" destId="{AAB59A13-7142-EE4D-9459-6234FD21CD15}" srcOrd="2" destOrd="0" presId="urn:microsoft.com/office/officeart/2005/8/layout/vList2"/>
    <dgm:cxn modelId="{E88D9C97-724B-6E41-923B-F94DAC39D3ED}" type="presParOf" srcId="{9284D2F1-1A1E-7941-93E9-33101BF3C96D}" destId="{FF592FC1-0772-754B-9564-E80857C153DC}"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412F54-E3F9-F143-9D0A-09BBD2297061}">
      <dsp:nvSpPr>
        <dsp:cNvPr id="0" name=""/>
        <dsp:cNvSpPr/>
      </dsp:nvSpPr>
      <dsp:spPr>
        <a:xfrm>
          <a:off x="0" y="13302"/>
          <a:ext cx="6513603" cy="17503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a:lnSpc>
              <a:spcPct val="90000"/>
            </a:lnSpc>
            <a:spcBef>
              <a:spcPct val="0"/>
            </a:spcBef>
            <a:spcAft>
              <a:spcPct val="35000"/>
            </a:spcAft>
          </a:pPr>
          <a:r>
            <a:rPr lang="pt-BR" sz="4400" kern="1200"/>
            <a:t>Indagação sobre o destino do homem brasileiro </a:t>
          </a:r>
          <a:endParaRPr lang="en-US" sz="4400" kern="1200"/>
        </a:p>
      </dsp:txBody>
      <dsp:txXfrm>
        <a:off x="85444" y="98746"/>
        <a:ext cx="6342715" cy="1579432"/>
      </dsp:txXfrm>
    </dsp:sp>
    <dsp:sp modelId="{AAB59A13-7142-EE4D-9459-6234FD21CD15}">
      <dsp:nvSpPr>
        <dsp:cNvPr id="0" name=""/>
        <dsp:cNvSpPr/>
      </dsp:nvSpPr>
      <dsp:spPr>
        <a:xfrm>
          <a:off x="0" y="1890342"/>
          <a:ext cx="6513603" cy="175032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a:lnSpc>
              <a:spcPct val="90000"/>
            </a:lnSpc>
            <a:spcBef>
              <a:spcPct val="0"/>
            </a:spcBef>
            <a:spcAft>
              <a:spcPct val="35000"/>
            </a:spcAft>
          </a:pPr>
          <a:r>
            <a:rPr lang="pt-BR" sz="4400" kern="1200"/>
            <a:t>Processo histórico:</a:t>
          </a:r>
          <a:endParaRPr lang="en-US" sz="4400" kern="1200"/>
        </a:p>
      </dsp:txBody>
      <dsp:txXfrm>
        <a:off x="85444" y="1975786"/>
        <a:ext cx="6342715" cy="1579432"/>
      </dsp:txXfrm>
    </dsp:sp>
    <dsp:sp modelId="{FF592FC1-0772-754B-9564-E80857C153DC}">
      <dsp:nvSpPr>
        <dsp:cNvPr id="0" name=""/>
        <dsp:cNvSpPr/>
      </dsp:nvSpPr>
      <dsp:spPr>
        <a:xfrm>
          <a:off x="0" y="3640663"/>
          <a:ext cx="6513603" cy="2231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807" tIns="55880" rIns="312928" bIns="55880" numCol="1" spcCol="1270" anchor="t" anchorCtr="0">
          <a:noAutofit/>
        </a:bodyPr>
        <a:lstStyle/>
        <a:p>
          <a:pPr marL="285750" lvl="1" indent="-285750" algn="l" defTabSz="1511300">
            <a:lnSpc>
              <a:spcPct val="90000"/>
            </a:lnSpc>
            <a:spcBef>
              <a:spcPct val="0"/>
            </a:spcBef>
            <a:spcAft>
              <a:spcPct val="20000"/>
            </a:spcAft>
            <a:buChar char="•"/>
          </a:pPr>
          <a:r>
            <a:rPr lang="pt-BR" sz="3400" kern="1200"/>
            <a:t>1914-1918  surto industrial</a:t>
          </a:r>
          <a:endParaRPr lang="en-US" sz="3400" kern="1200"/>
        </a:p>
        <a:p>
          <a:pPr marL="285750" lvl="1" indent="-285750" algn="l" defTabSz="1511300">
            <a:lnSpc>
              <a:spcPct val="90000"/>
            </a:lnSpc>
            <a:spcBef>
              <a:spcPct val="0"/>
            </a:spcBef>
            <a:spcAft>
              <a:spcPct val="20000"/>
            </a:spcAft>
            <a:buChar char="•"/>
          </a:pPr>
          <a:r>
            <a:rPr lang="pt-BR" sz="3400" kern="1200"/>
            <a:t>1917-1920 greves operárias</a:t>
          </a:r>
          <a:endParaRPr lang="en-US" sz="3400" kern="1200"/>
        </a:p>
        <a:p>
          <a:pPr marL="285750" lvl="1" indent="-285750" algn="l" defTabSz="1511300">
            <a:lnSpc>
              <a:spcPct val="90000"/>
            </a:lnSpc>
            <a:spcBef>
              <a:spcPct val="0"/>
            </a:spcBef>
            <a:spcAft>
              <a:spcPct val="20000"/>
            </a:spcAft>
            <a:buChar char="•"/>
          </a:pPr>
          <a:r>
            <a:rPr lang="pt-BR" sz="3400" kern="1200"/>
            <a:t>1922  Fundação do partido comunista</a:t>
          </a:r>
          <a:endParaRPr lang="en-US" sz="3400" kern="1200"/>
        </a:p>
      </dsp:txBody>
      <dsp:txXfrm>
        <a:off x="0" y="3640663"/>
        <a:ext cx="6513603" cy="22314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412F54-E3F9-F143-9D0A-09BBD2297061}">
      <dsp:nvSpPr>
        <dsp:cNvPr id="0" name=""/>
        <dsp:cNvSpPr/>
      </dsp:nvSpPr>
      <dsp:spPr>
        <a:xfrm>
          <a:off x="0" y="176787"/>
          <a:ext cx="6513603" cy="15116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a:lnSpc>
              <a:spcPct val="90000"/>
            </a:lnSpc>
            <a:spcBef>
              <a:spcPct val="0"/>
            </a:spcBef>
            <a:spcAft>
              <a:spcPct val="35000"/>
            </a:spcAft>
          </a:pPr>
          <a:r>
            <a:rPr lang="pt-BR" sz="3800" kern="1200" dirty="0" smtClean="0"/>
            <a:t>Urbanização e industrialização – décadas de 1930 e 1940</a:t>
          </a:r>
          <a:endParaRPr lang="en-US" sz="3800" kern="1200" dirty="0"/>
        </a:p>
      </dsp:txBody>
      <dsp:txXfrm>
        <a:off x="73792" y="250579"/>
        <a:ext cx="6366019" cy="1364056"/>
      </dsp:txXfrm>
    </dsp:sp>
    <dsp:sp modelId="{AAB59A13-7142-EE4D-9459-6234FD21CD15}">
      <dsp:nvSpPr>
        <dsp:cNvPr id="0" name=""/>
        <dsp:cNvSpPr/>
      </dsp:nvSpPr>
      <dsp:spPr>
        <a:xfrm>
          <a:off x="0" y="1797867"/>
          <a:ext cx="6513603" cy="151164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a:lnSpc>
              <a:spcPct val="90000"/>
            </a:lnSpc>
            <a:spcBef>
              <a:spcPct val="0"/>
            </a:spcBef>
            <a:spcAft>
              <a:spcPct val="35000"/>
            </a:spcAft>
          </a:pPr>
          <a:r>
            <a:rPr lang="pt-BR" sz="3800" kern="1200" dirty="0"/>
            <a:t>Processo histórico:</a:t>
          </a:r>
          <a:endParaRPr lang="en-US" sz="3800" kern="1200" dirty="0"/>
        </a:p>
      </dsp:txBody>
      <dsp:txXfrm>
        <a:off x="73792" y="1871659"/>
        <a:ext cx="6366019" cy="1364056"/>
      </dsp:txXfrm>
    </dsp:sp>
    <dsp:sp modelId="{FF592FC1-0772-754B-9564-E80857C153DC}">
      <dsp:nvSpPr>
        <dsp:cNvPr id="0" name=""/>
        <dsp:cNvSpPr/>
      </dsp:nvSpPr>
      <dsp:spPr>
        <a:xfrm>
          <a:off x="0" y="3309508"/>
          <a:ext cx="6513603" cy="2399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807" tIns="48260" rIns="270256" bIns="48260" numCol="1" spcCol="1270" anchor="t" anchorCtr="0">
          <a:noAutofit/>
        </a:bodyPr>
        <a:lstStyle/>
        <a:p>
          <a:pPr marL="285750" lvl="1" indent="-285750" algn="l" defTabSz="1333500">
            <a:lnSpc>
              <a:spcPct val="90000"/>
            </a:lnSpc>
            <a:spcBef>
              <a:spcPct val="0"/>
            </a:spcBef>
            <a:spcAft>
              <a:spcPct val="20000"/>
            </a:spcAft>
            <a:buChar char="•"/>
          </a:pPr>
          <a:r>
            <a:rPr lang="pt-BR" sz="3000" kern="1200" dirty="0" smtClean="0"/>
            <a:t>Ênfase na economia deixa de estar no fazendeiro, e passa para o industrial</a:t>
          </a:r>
          <a:endParaRPr lang="en-US" sz="3000" kern="1200" dirty="0"/>
        </a:p>
        <a:p>
          <a:pPr marL="285750" lvl="1" indent="-285750" algn="l" defTabSz="1333500">
            <a:lnSpc>
              <a:spcPct val="90000"/>
            </a:lnSpc>
            <a:spcBef>
              <a:spcPct val="0"/>
            </a:spcBef>
            <a:spcAft>
              <a:spcPct val="20000"/>
            </a:spcAft>
            <a:buChar char="•"/>
          </a:pPr>
          <a:r>
            <a:rPr lang="pt-BR" sz="3000" kern="1200" dirty="0" smtClean="0"/>
            <a:t>Correntes migratórias</a:t>
          </a:r>
          <a:endParaRPr lang="en-US" sz="3000" kern="1200" dirty="0"/>
        </a:p>
        <a:p>
          <a:pPr marL="285750" lvl="1" indent="-285750" algn="l" defTabSz="1333500">
            <a:lnSpc>
              <a:spcPct val="90000"/>
            </a:lnSpc>
            <a:spcBef>
              <a:spcPct val="0"/>
            </a:spcBef>
            <a:spcAft>
              <a:spcPct val="20000"/>
            </a:spcAft>
            <a:buChar char="•"/>
          </a:pPr>
          <a:r>
            <a:rPr lang="en-US" sz="3000" kern="1200" dirty="0" err="1" smtClean="0"/>
            <a:t>Ditadura</a:t>
          </a:r>
          <a:r>
            <a:rPr lang="en-US" sz="3000" kern="1200" dirty="0" smtClean="0"/>
            <a:t> com </a:t>
          </a:r>
          <a:r>
            <a:rPr lang="en-US" sz="3000" kern="1200" dirty="0" err="1" smtClean="0"/>
            <a:t>controle</a:t>
          </a:r>
          <a:r>
            <a:rPr lang="en-US" sz="3000" kern="1200" dirty="0" smtClean="0"/>
            <a:t> das </a:t>
          </a:r>
          <a:r>
            <a:rPr lang="en-US" sz="3000" kern="1200" dirty="0" err="1" smtClean="0"/>
            <a:t>massas</a:t>
          </a:r>
          <a:endParaRPr lang="en-US" sz="3000" kern="1200" dirty="0"/>
        </a:p>
      </dsp:txBody>
      <dsp:txXfrm>
        <a:off x="0" y="3309508"/>
        <a:ext cx="6513603" cy="239913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F2DD45-B3E3-D449-8C8B-C2B3FCF81DD1}" type="datetimeFigureOut">
              <a:rPr lang="pt-BR" smtClean="0"/>
              <a:t>01/05/19</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7DB92E-ED44-3D44-8363-E881A308FCFD}" type="slidenum">
              <a:rPr lang="pt-BR" smtClean="0"/>
              <a:t>‹n.º›</a:t>
            </a:fld>
            <a:endParaRPr lang="pt-BR"/>
          </a:p>
        </p:txBody>
      </p:sp>
    </p:spTree>
    <p:extLst>
      <p:ext uri="{BB962C8B-B14F-4D97-AF65-F5344CB8AC3E}">
        <p14:creationId xmlns:p14="http://schemas.microsoft.com/office/powerpoint/2010/main" val="1513133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estilo do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54C662FC-FEC4-4842-B7F8-1A32D6A29A61}" type="datetimeFigureOut">
              <a:rPr lang="pt-BR" smtClean="0"/>
              <a:t>01/05/19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3AF0990-DE60-C24B-BB7F-5C0AE2BE4ABE}" type="slidenum">
              <a:rPr lang="pt-BR" smtClean="0"/>
              <a:t>‹n.º›</a:t>
            </a:fld>
            <a:endParaRPr lang="pt-BR"/>
          </a:p>
        </p:txBody>
      </p:sp>
    </p:spTree>
    <p:extLst>
      <p:ext uri="{BB962C8B-B14F-4D97-AF65-F5344CB8AC3E}">
        <p14:creationId xmlns:p14="http://schemas.microsoft.com/office/powerpoint/2010/main" val="1614629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54C662FC-FEC4-4842-B7F8-1A32D6A29A61}" type="datetimeFigureOut">
              <a:rPr lang="pt-BR" smtClean="0"/>
              <a:t>01/05/19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3AF0990-DE60-C24B-BB7F-5C0AE2BE4ABE}" type="slidenum">
              <a:rPr lang="pt-BR" smtClean="0"/>
              <a:t>‹n.º›</a:t>
            </a:fld>
            <a:endParaRPr lang="pt-BR"/>
          </a:p>
        </p:txBody>
      </p:sp>
    </p:spTree>
    <p:extLst>
      <p:ext uri="{BB962C8B-B14F-4D97-AF65-F5344CB8AC3E}">
        <p14:creationId xmlns:p14="http://schemas.microsoft.com/office/powerpoint/2010/main" val="1943078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estilo do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54C662FC-FEC4-4842-B7F8-1A32D6A29A61}" type="datetimeFigureOut">
              <a:rPr lang="pt-BR" smtClean="0"/>
              <a:t>01/05/19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3AF0990-DE60-C24B-BB7F-5C0AE2BE4ABE}" type="slidenum">
              <a:rPr lang="pt-BR" smtClean="0"/>
              <a:t>‹n.º›</a:t>
            </a:fld>
            <a:endParaRPr lang="pt-BR"/>
          </a:p>
        </p:txBody>
      </p:sp>
    </p:spTree>
    <p:extLst>
      <p:ext uri="{BB962C8B-B14F-4D97-AF65-F5344CB8AC3E}">
        <p14:creationId xmlns:p14="http://schemas.microsoft.com/office/powerpoint/2010/main" val="538008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54C662FC-FEC4-4842-B7F8-1A32D6A29A61}" type="datetimeFigureOut">
              <a:rPr lang="pt-BR" smtClean="0"/>
              <a:t>01/05/19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3AF0990-DE60-C24B-BB7F-5C0AE2BE4ABE}" type="slidenum">
              <a:rPr lang="pt-BR" smtClean="0"/>
              <a:t>‹n.º›</a:t>
            </a:fld>
            <a:endParaRPr lang="pt-BR"/>
          </a:p>
        </p:txBody>
      </p:sp>
    </p:spTree>
    <p:extLst>
      <p:ext uri="{BB962C8B-B14F-4D97-AF65-F5344CB8AC3E}">
        <p14:creationId xmlns:p14="http://schemas.microsoft.com/office/powerpoint/2010/main" val="1482357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estilo do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os estilos de texto mestres</a:t>
            </a:r>
          </a:p>
        </p:txBody>
      </p:sp>
      <p:sp>
        <p:nvSpPr>
          <p:cNvPr id="4" name="Espaço Reservado para Data 3"/>
          <p:cNvSpPr>
            <a:spLocks noGrp="1"/>
          </p:cNvSpPr>
          <p:nvPr>
            <p:ph type="dt" sz="half" idx="10"/>
          </p:nvPr>
        </p:nvSpPr>
        <p:spPr/>
        <p:txBody>
          <a:bodyPr/>
          <a:lstStyle/>
          <a:p>
            <a:fld id="{54C662FC-FEC4-4842-B7F8-1A32D6A29A61}" type="datetimeFigureOut">
              <a:rPr lang="pt-BR" smtClean="0"/>
              <a:t>01/05/19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3AF0990-DE60-C24B-BB7F-5C0AE2BE4ABE}" type="slidenum">
              <a:rPr lang="pt-BR" smtClean="0"/>
              <a:t>‹n.º›</a:t>
            </a:fld>
            <a:endParaRPr lang="pt-BR"/>
          </a:p>
        </p:txBody>
      </p:sp>
    </p:spTree>
    <p:extLst>
      <p:ext uri="{BB962C8B-B14F-4D97-AF65-F5344CB8AC3E}">
        <p14:creationId xmlns:p14="http://schemas.microsoft.com/office/powerpoint/2010/main" val="1023385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estilo do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54C662FC-FEC4-4842-B7F8-1A32D6A29A61}" type="datetimeFigureOut">
              <a:rPr lang="pt-BR" smtClean="0"/>
              <a:t>01/05/19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3AF0990-DE60-C24B-BB7F-5C0AE2BE4ABE}" type="slidenum">
              <a:rPr lang="pt-BR" smtClean="0"/>
              <a:t>‹n.º›</a:t>
            </a:fld>
            <a:endParaRPr lang="pt-BR"/>
          </a:p>
        </p:txBody>
      </p:sp>
    </p:spTree>
    <p:extLst>
      <p:ext uri="{BB962C8B-B14F-4D97-AF65-F5344CB8AC3E}">
        <p14:creationId xmlns:p14="http://schemas.microsoft.com/office/powerpoint/2010/main" val="850292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estilo do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de texto mestres</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de texto mestres</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54C662FC-FEC4-4842-B7F8-1A32D6A29A61}" type="datetimeFigureOut">
              <a:rPr lang="pt-BR" smtClean="0"/>
              <a:t>01/05/19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3AF0990-DE60-C24B-BB7F-5C0AE2BE4ABE}" type="slidenum">
              <a:rPr lang="pt-BR" smtClean="0"/>
              <a:t>‹n.º›</a:t>
            </a:fld>
            <a:endParaRPr lang="pt-BR"/>
          </a:p>
        </p:txBody>
      </p:sp>
    </p:spTree>
    <p:extLst>
      <p:ext uri="{BB962C8B-B14F-4D97-AF65-F5344CB8AC3E}">
        <p14:creationId xmlns:p14="http://schemas.microsoft.com/office/powerpoint/2010/main" val="1509473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estilo do título mestre</a:t>
            </a:r>
            <a:endParaRPr lang="pt-BR"/>
          </a:p>
        </p:txBody>
      </p:sp>
      <p:sp>
        <p:nvSpPr>
          <p:cNvPr id="3" name="Espaço Reservado para Data 2"/>
          <p:cNvSpPr>
            <a:spLocks noGrp="1"/>
          </p:cNvSpPr>
          <p:nvPr>
            <p:ph type="dt" sz="half" idx="10"/>
          </p:nvPr>
        </p:nvSpPr>
        <p:spPr/>
        <p:txBody>
          <a:bodyPr/>
          <a:lstStyle/>
          <a:p>
            <a:fld id="{54C662FC-FEC4-4842-B7F8-1A32D6A29A61}" type="datetimeFigureOut">
              <a:rPr lang="pt-BR" smtClean="0"/>
              <a:t>01/05/19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3AF0990-DE60-C24B-BB7F-5C0AE2BE4ABE}" type="slidenum">
              <a:rPr lang="pt-BR" smtClean="0"/>
              <a:t>‹n.º›</a:t>
            </a:fld>
            <a:endParaRPr lang="pt-BR"/>
          </a:p>
        </p:txBody>
      </p:sp>
    </p:spTree>
    <p:extLst>
      <p:ext uri="{BB962C8B-B14F-4D97-AF65-F5344CB8AC3E}">
        <p14:creationId xmlns:p14="http://schemas.microsoft.com/office/powerpoint/2010/main" val="1501851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54C662FC-FEC4-4842-B7F8-1A32D6A29A61}" type="datetimeFigureOut">
              <a:rPr lang="pt-BR" smtClean="0"/>
              <a:t>01/05/19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3AF0990-DE60-C24B-BB7F-5C0AE2BE4ABE}" type="slidenum">
              <a:rPr lang="pt-BR" smtClean="0"/>
              <a:t>‹n.º›</a:t>
            </a:fld>
            <a:endParaRPr lang="pt-BR"/>
          </a:p>
        </p:txBody>
      </p:sp>
    </p:spTree>
    <p:extLst>
      <p:ext uri="{BB962C8B-B14F-4D97-AF65-F5344CB8AC3E}">
        <p14:creationId xmlns:p14="http://schemas.microsoft.com/office/powerpoint/2010/main" val="93625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estilo do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os estilos de texto mestres</a:t>
            </a:r>
          </a:p>
        </p:txBody>
      </p:sp>
      <p:sp>
        <p:nvSpPr>
          <p:cNvPr id="5" name="Espaço Reservado para Data 4"/>
          <p:cNvSpPr>
            <a:spLocks noGrp="1"/>
          </p:cNvSpPr>
          <p:nvPr>
            <p:ph type="dt" sz="half" idx="10"/>
          </p:nvPr>
        </p:nvSpPr>
        <p:spPr/>
        <p:txBody>
          <a:bodyPr/>
          <a:lstStyle/>
          <a:p>
            <a:fld id="{54C662FC-FEC4-4842-B7F8-1A32D6A29A61}" type="datetimeFigureOut">
              <a:rPr lang="pt-BR" smtClean="0"/>
              <a:t>01/05/19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3AF0990-DE60-C24B-BB7F-5C0AE2BE4ABE}" type="slidenum">
              <a:rPr lang="pt-BR" smtClean="0"/>
              <a:t>‹n.º›</a:t>
            </a:fld>
            <a:endParaRPr lang="pt-BR"/>
          </a:p>
        </p:txBody>
      </p:sp>
    </p:spTree>
    <p:extLst>
      <p:ext uri="{BB962C8B-B14F-4D97-AF65-F5344CB8AC3E}">
        <p14:creationId xmlns:p14="http://schemas.microsoft.com/office/powerpoint/2010/main" val="1609681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estilo do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os estilos de texto mestres</a:t>
            </a:r>
          </a:p>
        </p:txBody>
      </p:sp>
      <p:sp>
        <p:nvSpPr>
          <p:cNvPr id="5" name="Espaço Reservado para Data 4"/>
          <p:cNvSpPr>
            <a:spLocks noGrp="1"/>
          </p:cNvSpPr>
          <p:nvPr>
            <p:ph type="dt" sz="half" idx="10"/>
          </p:nvPr>
        </p:nvSpPr>
        <p:spPr/>
        <p:txBody>
          <a:bodyPr/>
          <a:lstStyle/>
          <a:p>
            <a:fld id="{54C662FC-FEC4-4842-B7F8-1A32D6A29A61}" type="datetimeFigureOut">
              <a:rPr lang="pt-BR" smtClean="0"/>
              <a:t>01/05/19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3AF0990-DE60-C24B-BB7F-5C0AE2BE4ABE}" type="slidenum">
              <a:rPr lang="pt-BR" smtClean="0"/>
              <a:t>‹n.º›</a:t>
            </a:fld>
            <a:endParaRPr lang="pt-BR"/>
          </a:p>
        </p:txBody>
      </p:sp>
    </p:spTree>
    <p:extLst>
      <p:ext uri="{BB962C8B-B14F-4D97-AF65-F5344CB8AC3E}">
        <p14:creationId xmlns:p14="http://schemas.microsoft.com/office/powerpoint/2010/main" val="206940207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estilo do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C662FC-FEC4-4842-B7F8-1A32D6A29A61}" type="datetimeFigureOut">
              <a:rPr lang="pt-BR" smtClean="0"/>
              <a:t>01/05/19</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F0990-DE60-C24B-BB7F-5C0AE2BE4ABE}" type="slidenum">
              <a:rPr lang="pt-BR" smtClean="0"/>
              <a:t>‹n.º›</a:t>
            </a:fld>
            <a:endParaRPr lang="pt-BR"/>
          </a:p>
        </p:txBody>
      </p:sp>
    </p:spTree>
    <p:extLst>
      <p:ext uri="{BB962C8B-B14F-4D97-AF65-F5344CB8AC3E}">
        <p14:creationId xmlns:p14="http://schemas.microsoft.com/office/powerpoint/2010/main" val="1968952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_A65C61F.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2370667" y="2187743"/>
            <a:ext cx="5293449" cy="2482515"/>
          </a:xfrm>
        </p:spPr>
        <p:txBody>
          <a:bodyPr anchor="ctr">
            <a:normAutofit/>
          </a:bodyPr>
          <a:lstStyle/>
          <a:p>
            <a:pPr algn="l"/>
            <a:r>
              <a:rPr lang="pt-BR" sz="5600" dirty="0"/>
              <a:t>Aula de Literatura Brasileira </a:t>
            </a:r>
            <a:r>
              <a:rPr lang="pt-BR" sz="5600" dirty="0" err="1"/>
              <a:t>I</a:t>
            </a:r>
            <a:endParaRPr lang="pt-BR" sz="5600" dirty="0"/>
          </a:p>
        </p:txBody>
      </p:sp>
      <p:sp>
        <p:nvSpPr>
          <p:cNvPr id="3" name="Subtítulo 2"/>
          <p:cNvSpPr>
            <a:spLocks noGrp="1"/>
          </p:cNvSpPr>
          <p:nvPr>
            <p:ph type="subTitle" idx="1"/>
          </p:nvPr>
        </p:nvSpPr>
        <p:spPr>
          <a:xfrm>
            <a:off x="2370667" y="4670258"/>
            <a:ext cx="5293449" cy="1371405"/>
          </a:xfrm>
        </p:spPr>
        <p:txBody>
          <a:bodyPr>
            <a:normAutofit/>
          </a:bodyPr>
          <a:lstStyle/>
          <a:p>
            <a:pPr algn="l"/>
            <a:r>
              <a:rPr lang="pt-BR" dirty="0"/>
              <a:t>Prof. Jaime Ginzburg</a:t>
            </a:r>
          </a:p>
          <a:p>
            <a:pPr algn="l"/>
            <a:r>
              <a:rPr lang="pt-BR" dirty="0"/>
              <a:t>30 de abril de 2019</a:t>
            </a:r>
          </a:p>
        </p:txBody>
      </p:sp>
      <p:pic>
        <p:nvPicPr>
          <p:cNvPr id="7" name="Graphic 6">
            <a:extLst>
              <a:ext uri="{FF2B5EF4-FFF2-40B4-BE49-F238E27FC236}">
                <a16:creationId xmlns="" xmlns:a16="http://schemas.microsoft.com/office/drawing/2014/main" id="{C6BF61D5-4470-4BD6-9588-0AB4944C453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838201" y="2743201"/>
            <a:ext cx="1371600" cy="1371600"/>
          </a:xfrm>
          <a:prstGeom prst="rect">
            <a:avLst/>
          </a:prstGeom>
        </p:spPr>
      </p:pic>
      <p:pic>
        <p:nvPicPr>
          <p:cNvPr id="9" name="Graphic 8">
            <a:extLst>
              <a:ext uri="{FF2B5EF4-FFF2-40B4-BE49-F238E27FC236}">
                <a16:creationId xmlns="" xmlns:a16="http://schemas.microsoft.com/office/drawing/2014/main" id="{84131823-314C-4560-A35F-33A29DC95169}"/>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5000"/>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520646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NUNES, Benedito. </a:t>
            </a:r>
            <a:r>
              <a:rPr lang="pt-BR" i="1" dirty="0" smtClean="0"/>
              <a:t>Oswald Canibal</a:t>
            </a:r>
            <a:r>
              <a:rPr lang="pt-BR" dirty="0" smtClean="0"/>
              <a:t>. São Paulo: Perspectiva, 1979. </a:t>
            </a:r>
            <a:endParaRPr lang="pt-BR" dirty="0"/>
          </a:p>
        </p:txBody>
      </p:sp>
      <p:sp>
        <p:nvSpPr>
          <p:cNvPr id="3" name="Espaço Reservado para Conteúdo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pt-BR" dirty="0" smtClean="0"/>
          </a:p>
          <a:p>
            <a:pPr marL="0" marR="0" lvl="0" indent="0" defTabSz="914400" eaLnBrk="1" fontAlgn="auto" latinLnBrk="0" hangingPunct="1">
              <a:lnSpc>
                <a:spcPct val="100000"/>
              </a:lnSpc>
              <a:spcBef>
                <a:spcPts val="0"/>
              </a:spcBef>
              <a:spcAft>
                <a:spcPts val="0"/>
              </a:spcAft>
              <a:buClrTx/>
              <a:buSzTx/>
              <a:buFontTx/>
              <a:buNone/>
              <a:tabLst/>
              <a:defRPr/>
            </a:pPr>
            <a:r>
              <a:rPr lang="pt-BR" sz="3200" dirty="0" smtClean="0"/>
              <a:t>Marxismo aliado a um fervor religioso.</a:t>
            </a:r>
          </a:p>
          <a:p>
            <a:pPr marL="0" marR="0" lvl="0" indent="0" defTabSz="914400" eaLnBrk="1" fontAlgn="auto" latinLnBrk="0" hangingPunct="1">
              <a:lnSpc>
                <a:spcPct val="100000"/>
              </a:lnSpc>
              <a:spcBef>
                <a:spcPts val="0"/>
              </a:spcBef>
              <a:spcAft>
                <a:spcPts val="0"/>
              </a:spcAft>
              <a:buClrTx/>
              <a:buSzTx/>
              <a:buFontTx/>
              <a:buNone/>
              <a:tabLst/>
              <a:defRPr/>
            </a:pPr>
            <a:endParaRPr lang="pt-BR" sz="3200" dirty="0"/>
          </a:p>
          <a:p>
            <a:pPr marL="0" marR="0" lvl="0" indent="0" defTabSz="914400" eaLnBrk="1" fontAlgn="auto" latinLnBrk="0" hangingPunct="1">
              <a:lnSpc>
                <a:spcPct val="100000"/>
              </a:lnSpc>
              <a:spcBef>
                <a:spcPts val="0"/>
              </a:spcBef>
              <a:spcAft>
                <a:spcPts val="0"/>
              </a:spcAft>
              <a:buClrTx/>
              <a:buSzTx/>
              <a:buFontTx/>
              <a:buNone/>
              <a:tabLst/>
              <a:defRPr/>
            </a:pPr>
            <a:endParaRPr lang="pt-BR" sz="3200" dirty="0" smtClean="0"/>
          </a:p>
          <a:p>
            <a:pPr marL="0" marR="0" lvl="0" indent="0" defTabSz="914400" eaLnBrk="1" fontAlgn="auto" latinLnBrk="0" hangingPunct="1">
              <a:lnSpc>
                <a:spcPct val="100000"/>
              </a:lnSpc>
              <a:spcBef>
                <a:spcPts val="0"/>
              </a:spcBef>
              <a:spcAft>
                <a:spcPts val="0"/>
              </a:spcAft>
              <a:buClrTx/>
              <a:buSzTx/>
              <a:buFontTx/>
              <a:buNone/>
              <a:tabLst/>
              <a:defRPr/>
            </a:pPr>
            <a:r>
              <a:rPr lang="pt-BR" sz="3200" dirty="0" smtClean="0"/>
              <a:t>“Oswald de Andrade corre de generalização a generalização, numa dança de conceitos, extremamente célebre e sugestiva, mas que abstrai as exigências do método histórico e despreza as lacunas lógicas que vai deixando pelo caminho.” (p.75) </a:t>
            </a:r>
            <a:endParaRPr lang="pt-BR" sz="3200" dirty="0"/>
          </a:p>
        </p:txBody>
      </p:sp>
    </p:spTree>
    <p:extLst>
      <p:ext uri="{BB962C8B-B14F-4D97-AF65-F5344CB8AC3E}">
        <p14:creationId xmlns:p14="http://schemas.microsoft.com/office/powerpoint/2010/main" val="1994474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 xmlns:a16="http://schemas.microsoft.com/office/drawing/2014/main" id="{81AEB8A9-B768-4E30-BA55-D919E668734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p:cNvSpPr>
            <a:spLocks noGrp="1"/>
          </p:cNvSpPr>
          <p:nvPr>
            <p:ph type="title"/>
          </p:nvPr>
        </p:nvSpPr>
        <p:spPr>
          <a:xfrm>
            <a:off x="643467" y="640080"/>
            <a:ext cx="3096427" cy="5613236"/>
          </a:xfrm>
        </p:spPr>
        <p:txBody>
          <a:bodyPr vert="horz" lIns="91440" tIns="45720" rIns="91440" bIns="45720" rtlCol="0" anchor="ctr">
            <a:normAutofit/>
          </a:bodyPr>
          <a:lstStyle/>
          <a:p>
            <a:r>
              <a:rPr lang="en-US" kern="1200">
                <a:solidFill>
                  <a:srgbClr val="FFFFFF"/>
                </a:solidFill>
                <a:latin typeface="+mj-lt"/>
                <a:ea typeface="+mj-ea"/>
                <a:cs typeface="+mj-cs"/>
              </a:rPr>
              <a:t>“Para os céticos”, de Carlos Drummond de Andrade</a:t>
            </a:r>
          </a:p>
        </p:txBody>
      </p:sp>
      <p:sp>
        <p:nvSpPr>
          <p:cNvPr id="16" name="Content Placeholder 15">
            <a:extLst>
              <a:ext uri="{FF2B5EF4-FFF2-40B4-BE49-F238E27FC236}">
                <a16:creationId xmlns="" xmlns:a16="http://schemas.microsoft.com/office/drawing/2014/main" id="{22501E32-8B2B-4789-8201-DBD4ACF9A37E}"/>
              </a:ext>
            </a:extLst>
          </p:cNvPr>
          <p:cNvSpPr>
            <a:spLocks noGrp="1"/>
          </p:cNvSpPr>
          <p:nvPr>
            <p:ph idx="1"/>
          </p:nvPr>
        </p:nvSpPr>
        <p:spPr>
          <a:xfrm>
            <a:off x="4699818" y="640082"/>
            <a:ext cx="6848715" cy="2484884"/>
          </a:xfrm>
        </p:spPr>
        <p:txBody>
          <a:bodyPr anchor="ctr">
            <a:normAutofit/>
          </a:bodyPr>
          <a:lstStyle/>
          <a:p>
            <a:endParaRPr lang="en-US" sz="2000"/>
          </a:p>
        </p:txBody>
      </p:sp>
      <p:pic>
        <p:nvPicPr>
          <p:cNvPr id="14" name="Espaço Reservado para Conteú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9935" y="1337733"/>
            <a:ext cx="7962732" cy="4008084"/>
          </a:xfrm>
          <a:prstGeom prst="rect">
            <a:avLst/>
          </a:prstGeom>
        </p:spPr>
      </p:pic>
    </p:spTree>
    <p:extLst>
      <p:ext uri="{BB962C8B-B14F-4D97-AF65-F5344CB8AC3E}">
        <p14:creationId xmlns:p14="http://schemas.microsoft.com/office/powerpoint/2010/main" val="1466646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 xmlns:a16="http://schemas.microsoft.com/office/drawing/2014/main" id="{46C2E80F-49A6-4372-B103-219D417A55E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p:cNvSpPr>
            <a:spLocks noGrp="1"/>
          </p:cNvSpPr>
          <p:nvPr>
            <p:ph type="title"/>
          </p:nvPr>
        </p:nvSpPr>
        <p:spPr>
          <a:xfrm>
            <a:off x="863029" y="1012004"/>
            <a:ext cx="3416158" cy="4795408"/>
          </a:xfrm>
        </p:spPr>
        <p:txBody>
          <a:bodyPr>
            <a:normAutofit/>
          </a:bodyPr>
          <a:lstStyle/>
          <a:p>
            <a:r>
              <a:rPr lang="pt-BR">
                <a:solidFill>
                  <a:srgbClr val="FFFFFF"/>
                </a:solidFill>
              </a:rPr>
              <a:t>Antonio Candido – “Literatura e cultura de 1900 a 1945”</a:t>
            </a:r>
          </a:p>
        </p:txBody>
      </p:sp>
      <p:graphicFrame>
        <p:nvGraphicFramePr>
          <p:cNvPr id="5" name="Espaço Reservado para Conteúdo 2">
            <a:extLst>
              <a:ext uri="{FF2B5EF4-FFF2-40B4-BE49-F238E27FC236}">
                <a16:creationId xmlns="" xmlns:a16="http://schemas.microsoft.com/office/drawing/2014/main" id="{B8848BF6-12DA-4770-95F6-E3ACC4D6F4C9}"/>
              </a:ext>
            </a:extLst>
          </p:cNvPr>
          <p:cNvGraphicFramePr>
            <a:graphicFrameLocks noGrp="1"/>
          </p:cNvGraphicFramePr>
          <p:nvPr>
            <p:ph idx="1"/>
            <p:extLst>
              <p:ext uri="{D42A27DB-BD31-4B8C-83A1-F6EECF244321}">
                <p14:modId xmlns:p14="http://schemas.microsoft.com/office/powerpoint/2010/main" val="1950225043"/>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0728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 xmlns:a16="http://schemas.microsoft.com/office/drawing/2014/main" id="{46C2E80F-49A6-4372-B103-219D417A55E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p:cNvSpPr>
            <a:spLocks noGrp="1"/>
          </p:cNvSpPr>
          <p:nvPr>
            <p:ph type="title"/>
          </p:nvPr>
        </p:nvSpPr>
        <p:spPr>
          <a:xfrm>
            <a:off x="863029" y="1012004"/>
            <a:ext cx="3416158" cy="4795408"/>
          </a:xfrm>
        </p:spPr>
        <p:txBody>
          <a:bodyPr>
            <a:normAutofit/>
          </a:bodyPr>
          <a:lstStyle/>
          <a:p>
            <a:r>
              <a:rPr lang="pt-BR" dirty="0" err="1">
                <a:solidFill>
                  <a:srgbClr val="FFFFFF"/>
                </a:solidFill>
              </a:rPr>
              <a:t>Antonio</a:t>
            </a:r>
            <a:r>
              <a:rPr lang="pt-BR" dirty="0">
                <a:solidFill>
                  <a:srgbClr val="FFFFFF"/>
                </a:solidFill>
              </a:rPr>
              <a:t> Candido – </a:t>
            </a:r>
            <a:r>
              <a:rPr lang="pt-BR" i="1" dirty="0" smtClean="0">
                <a:solidFill>
                  <a:srgbClr val="FFFFFF"/>
                </a:solidFill>
              </a:rPr>
              <a:t>Textos de intervenção</a:t>
            </a:r>
            <a:endParaRPr lang="pt-BR" i="1" dirty="0">
              <a:solidFill>
                <a:srgbClr val="FFFFFF"/>
              </a:solidFill>
            </a:endParaRPr>
          </a:p>
        </p:txBody>
      </p:sp>
      <p:graphicFrame>
        <p:nvGraphicFramePr>
          <p:cNvPr id="5" name="Espaço Reservado para Conteúdo 2">
            <a:extLst>
              <a:ext uri="{FF2B5EF4-FFF2-40B4-BE49-F238E27FC236}">
                <a16:creationId xmlns="" xmlns:a16="http://schemas.microsoft.com/office/drawing/2014/main" id="{B8848BF6-12DA-4770-95F6-E3ACC4D6F4C9}"/>
              </a:ext>
            </a:extLst>
          </p:cNvPr>
          <p:cNvGraphicFramePr>
            <a:graphicFrameLocks noGrp="1"/>
          </p:cNvGraphicFramePr>
          <p:nvPr>
            <p:ph idx="1"/>
            <p:extLst>
              <p:ext uri="{D42A27DB-BD31-4B8C-83A1-F6EECF244321}">
                <p14:modId xmlns:p14="http://schemas.microsoft.com/office/powerpoint/2010/main" val="818601584"/>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9245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dirty="0" smtClean="0"/>
              <a:t>MARX, Karl &amp; ENGELS, Friedrich. </a:t>
            </a:r>
            <a:r>
              <a:rPr lang="pt-BR" sz="2800" i="1" dirty="0" smtClean="0"/>
              <a:t>Manifesto do partido comunista.</a:t>
            </a:r>
            <a:r>
              <a:rPr lang="pt-BR" sz="2800" dirty="0" smtClean="0"/>
              <a:t> São Paulo: Companhia das Letras/</a:t>
            </a:r>
            <a:r>
              <a:rPr lang="pt-BR" sz="2800" dirty="0" err="1" smtClean="0"/>
              <a:t>Penguin</a:t>
            </a:r>
            <a:r>
              <a:rPr lang="pt-BR" sz="2800" dirty="0" smtClean="0"/>
              <a:t> Books, 2012. p.44.</a:t>
            </a:r>
            <a:endParaRPr lang="pt-BR" sz="2800" dirty="0"/>
          </a:p>
        </p:txBody>
      </p:sp>
      <p:sp>
        <p:nvSpPr>
          <p:cNvPr id="3" name="Espaço Reservado para Conteúdo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pt-BR" dirty="0" smtClean="0"/>
          </a:p>
          <a:p>
            <a:pPr marL="0" marR="0" lvl="0" indent="0" defTabSz="914400" eaLnBrk="1" fontAlgn="auto" latinLnBrk="0" hangingPunct="1">
              <a:lnSpc>
                <a:spcPct val="100000"/>
              </a:lnSpc>
              <a:spcBef>
                <a:spcPts val="0"/>
              </a:spcBef>
              <a:spcAft>
                <a:spcPts val="0"/>
              </a:spcAft>
              <a:buClrTx/>
              <a:buSzTx/>
              <a:buFontTx/>
              <a:buNone/>
              <a:tabLst/>
              <a:defRPr/>
            </a:pPr>
            <a:r>
              <a:rPr lang="pt-BR" dirty="0" smtClean="0"/>
              <a:t>“Até hoje, a história de toda sociedade é a história das lutas de classes.</a:t>
            </a:r>
          </a:p>
          <a:p>
            <a:pPr marL="0" marR="0" lvl="0" indent="0" defTabSz="914400" eaLnBrk="1" fontAlgn="auto" latinLnBrk="0" hangingPunct="1">
              <a:lnSpc>
                <a:spcPct val="100000"/>
              </a:lnSpc>
              <a:spcBef>
                <a:spcPts val="0"/>
              </a:spcBef>
              <a:spcAft>
                <a:spcPts val="0"/>
              </a:spcAft>
              <a:buClrTx/>
              <a:buSzTx/>
              <a:buFontTx/>
              <a:buNone/>
              <a:tabLst/>
              <a:defRPr/>
            </a:pPr>
            <a:endParaRPr lang="pt-BR" dirty="0"/>
          </a:p>
          <a:p>
            <a:pPr marL="0" marR="0" lvl="0" indent="0" defTabSz="914400" eaLnBrk="1" fontAlgn="auto" latinLnBrk="0" hangingPunct="1">
              <a:lnSpc>
                <a:spcPct val="100000"/>
              </a:lnSpc>
              <a:spcBef>
                <a:spcPts val="0"/>
              </a:spcBef>
              <a:spcAft>
                <a:spcPts val="0"/>
              </a:spcAft>
              <a:buClrTx/>
              <a:buSzTx/>
              <a:buFontTx/>
              <a:buNone/>
              <a:tabLst/>
              <a:defRPr/>
            </a:pPr>
            <a:r>
              <a:rPr lang="pt-BR" dirty="0" smtClean="0"/>
              <a:t>Homem livre e escravo, patrício e plebeu, senhor e servo, mestre de corporação e aprendiz – em suma, opressores e oprimidos sempre estiveram em oposição, travando luta ininterrupta, ora velada, ora aberta, uma luta que sempre terminou ou com a reconfiguração revolucionária de toda a sociedade ou com o ocaso conjunto das classes em luta.”</a:t>
            </a:r>
          </a:p>
          <a:p>
            <a:pPr marL="0" marR="0" lvl="0" indent="0" defTabSz="914400" eaLnBrk="1" fontAlgn="auto" latinLnBrk="0" hangingPunct="1">
              <a:lnSpc>
                <a:spcPct val="100000"/>
              </a:lnSpc>
              <a:spcBef>
                <a:spcPts val="0"/>
              </a:spcBef>
              <a:spcAft>
                <a:spcPts val="0"/>
              </a:spcAft>
              <a:buClrTx/>
              <a:buSzTx/>
              <a:buFontTx/>
              <a:buNone/>
              <a:tabLst/>
              <a:defRPr/>
            </a:pPr>
            <a:endParaRPr lang="pt-BR" dirty="0" smtClean="0"/>
          </a:p>
          <a:p>
            <a:pPr marL="0" marR="0" lvl="0" indent="0" defTabSz="914400" eaLnBrk="1" fontAlgn="auto" latinLnBrk="0" hangingPunct="1">
              <a:lnSpc>
                <a:spcPct val="100000"/>
              </a:lnSpc>
              <a:spcBef>
                <a:spcPts val="0"/>
              </a:spcBef>
              <a:spcAft>
                <a:spcPts val="0"/>
              </a:spcAft>
              <a:buClrTx/>
              <a:buSzTx/>
              <a:buFontTx/>
              <a:buNone/>
              <a:tabLst/>
              <a:defRPr/>
            </a:pPr>
            <a:endParaRPr lang="pt-BR" dirty="0"/>
          </a:p>
          <a:p>
            <a:pPr marL="0" marR="0" lvl="0" indent="0" defTabSz="914400" eaLnBrk="1" fontAlgn="auto" latinLnBrk="0" hangingPunct="1">
              <a:lnSpc>
                <a:spcPct val="100000"/>
              </a:lnSpc>
              <a:spcBef>
                <a:spcPts val="0"/>
              </a:spcBef>
              <a:spcAft>
                <a:spcPts val="0"/>
              </a:spcAft>
              <a:buClrTx/>
              <a:buSzTx/>
              <a:buFontTx/>
              <a:buNone/>
              <a:tabLst/>
              <a:defRPr/>
            </a:pPr>
            <a:endParaRPr lang="pt-BR" dirty="0"/>
          </a:p>
        </p:txBody>
      </p:sp>
    </p:spTree>
    <p:extLst>
      <p:ext uri="{BB962C8B-B14F-4D97-AF65-F5344CB8AC3E}">
        <p14:creationId xmlns:p14="http://schemas.microsoft.com/office/powerpoint/2010/main" val="859819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dirty="0" smtClean="0"/>
              <a:t>MARX, Karl &amp; ENGELS, Friedrich. </a:t>
            </a:r>
            <a:r>
              <a:rPr lang="pt-BR" sz="2800" i="1" dirty="0" smtClean="0"/>
              <a:t>Manifesto do partido comunista.</a:t>
            </a:r>
            <a:r>
              <a:rPr lang="pt-BR" sz="2800" dirty="0" smtClean="0"/>
              <a:t> São Paulo: Companhia das Letras/</a:t>
            </a:r>
            <a:r>
              <a:rPr lang="pt-BR" sz="2800" dirty="0" err="1" smtClean="0"/>
              <a:t>Penguin</a:t>
            </a:r>
            <a:r>
              <a:rPr lang="pt-BR" sz="2800" dirty="0" smtClean="0"/>
              <a:t> Books, 2012. p.57.</a:t>
            </a:r>
            <a:endParaRPr lang="pt-BR" sz="2800" dirty="0"/>
          </a:p>
        </p:txBody>
      </p:sp>
      <p:sp>
        <p:nvSpPr>
          <p:cNvPr id="3" name="Espaço Reservado para Conteúdo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pt-BR" dirty="0" smtClean="0"/>
          </a:p>
          <a:p>
            <a:pPr marL="0" marR="0" lvl="0" indent="0" defTabSz="914400" eaLnBrk="1" fontAlgn="auto" latinLnBrk="0" hangingPunct="1">
              <a:lnSpc>
                <a:spcPct val="100000"/>
              </a:lnSpc>
              <a:spcBef>
                <a:spcPts val="0"/>
              </a:spcBef>
              <a:spcAft>
                <a:spcPts val="0"/>
              </a:spcAft>
              <a:buClrTx/>
              <a:buSzTx/>
              <a:buFontTx/>
              <a:buNone/>
              <a:tabLst/>
              <a:defRPr/>
            </a:pPr>
            <a:r>
              <a:rPr lang="pt-BR" dirty="0" smtClean="0"/>
              <a:t>“Até hoje, como vimos, todas as sociedades sempre se assentaram na oposição entre classes opressoras e oprimidas. Contudo, para que uma classe possa ser oprimida, é preciso que lhe sejam asseguradas condições sob as quais ela possa ao menos levar sua existência servil. (...) O trabalhador moderno, ao contrário, em vez de se erguer com o progresso da indústria, afunda cada vez mais, abaixo das condições de sua própria classe. O trabalhador transforma-se em miserável, e a miséria desenvolve-se com rapidez (...) ”</a:t>
            </a:r>
          </a:p>
          <a:p>
            <a:pPr marL="0" marR="0" lvl="0" indent="0" defTabSz="914400" eaLnBrk="1" fontAlgn="auto" latinLnBrk="0" hangingPunct="1">
              <a:lnSpc>
                <a:spcPct val="100000"/>
              </a:lnSpc>
              <a:spcBef>
                <a:spcPts val="0"/>
              </a:spcBef>
              <a:spcAft>
                <a:spcPts val="0"/>
              </a:spcAft>
              <a:buClrTx/>
              <a:buSzTx/>
              <a:buFontTx/>
              <a:buNone/>
              <a:tabLst/>
              <a:defRPr/>
            </a:pPr>
            <a:endParaRPr lang="pt-BR" dirty="0" smtClean="0"/>
          </a:p>
          <a:p>
            <a:pPr marL="0" marR="0" lvl="0" indent="0" defTabSz="914400" eaLnBrk="1" fontAlgn="auto" latinLnBrk="0" hangingPunct="1">
              <a:lnSpc>
                <a:spcPct val="100000"/>
              </a:lnSpc>
              <a:spcBef>
                <a:spcPts val="0"/>
              </a:spcBef>
              <a:spcAft>
                <a:spcPts val="0"/>
              </a:spcAft>
              <a:buClrTx/>
              <a:buSzTx/>
              <a:buFontTx/>
              <a:buNone/>
              <a:tabLst/>
              <a:defRPr/>
            </a:pPr>
            <a:endParaRPr lang="pt-BR" dirty="0"/>
          </a:p>
          <a:p>
            <a:pPr marL="0" marR="0" lvl="0" indent="0" defTabSz="914400" eaLnBrk="1" fontAlgn="auto" latinLnBrk="0" hangingPunct="1">
              <a:lnSpc>
                <a:spcPct val="100000"/>
              </a:lnSpc>
              <a:spcBef>
                <a:spcPts val="0"/>
              </a:spcBef>
              <a:spcAft>
                <a:spcPts val="0"/>
              </a:spcAft>
              <a:buClrTx/>
              <a:buSzTx/>
              <a:buFontTx/>
              <a:buNone/>
              <a:tabLst/>
              <a:defRPr/>
            </a:pPr>
            <a:endParaRPr lang="pt-BR" dirty="0"/>
          </a:p>
        </p:txBody>
      </p:sp>
    </p:spTree>
    <p:extLst>
      <p:ext uri="{BB962C8B-B14F-4D97-AF65-F5344CB8AC3E}">
        <p14:creationId xmlns:p14="http://schemas.microsoft.com/office/powerpoint/2010/main" val="486697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O regime de Stalin (1929 em diante)</a:t>
            </a:r>
            <a:br>
              <a:rPr lang="pt-BR" dirty="0" smtClean="0"/>
            </a:br>
            <a:r>
              <a:rPr lang="pt-BR" dirty="0" smtClean="0"/>
              <a:t>ARENDT, Hannah. </a:t>
            </a:r>
            <a:r>
              <a:rPr lang="pt-BR" i="1" dirty="0" smtClean="0"/>
              <a:t>Origens do totalitarismo</a:t>
            </a:r>
            <a:r>
              <a:rPr lang="pt-BR" dirty="0" smtClean="0"/>
              <a:t>. São Paulo: Companhia das Letras, 1989. </a:t>
            </a:r>
            <a:endParaRPr lang="pt-BR" dirty="0"/>
          </a:p>
        </p:txBody>
      </p:sp>
      <p:sp>
        <p:nvSpPr>
          <p:cNvPr id="3" name="Espaço Reservado para Conteúdo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pt-BR" dirty="0" smtClean="0"/>
          </a:p>
          <a:p>
            <a:pPr marL="0" marR="0" lvl="0" indent="0" defTabSz="914400" eaLnBrk="1" fontAlgn="auto" latinLnBrk="0" hangingPunct="1">
              <a:lnSpc>
                <a:spcPct val="100000"/>
              </a:lnSpc>
              <a:spcBef>
                <a:spcPts val="0"/>
              </a:spcBef>
              <a:spcAft>
                <a:spcPts val="0"/>
              </a:spcAft>
              <a:buClrTx/>
              <a:buSzTx/>
              <a:buFontTx/>
              <a:buNone/>
              <a:tabLst/>
              <a:defRPr/>
            </a:pPr>
            <a:r>
              <a:rPr lang="pt-BR" dirty="0" smtClean="0"/>
              <a:t>“Eram tratados como mentiras todos os fatos que não concordassem, ou pudessem discordar, com a ficção oficial, fossem dados sobre a colheita de trigo, a criminalidade (...)” (p.346)</a:t>
            </a:r>
          </a:p>
          <a:p>
            <a:pPr marL="0" marR="0" lvl="0" indent="0" defTabSz="914400" eaLnBrk="1" fontAlgn="auto" latinLnBrk="0" hangingPunct="1">
              <a:lnSpc>
                <a:spcPct val="100000"/>
              </a:lnSpc>
              <a:spcBef>
                <a:spcPts val="0"/>
              </a:spcBef>
              <a:spcAft>
                <a:spcPts val="0"/>
              </a:spcAft>
              <a:buClrTx/>
              <a:buSzTx/>
              <a:buFontTx/>
              <a:buNone/>
              <a:tabLst/>
              <a:defRPr/>
            </a:pPr>
            <a:endParaRPr lang="pt-BR" dirty="0"/>
          </a:p>
          <a:p>
            <a:pPr marL="0" marR="0" lvl="0" indent="0" defTabSz="914400" eaLnBrk="1" fontAlgn="auto" latinLnBrk="0" hangingPunct="1">
              <a:lnSpc>
                <a:spcPct val="100000"/>
              </a:lnSpc>
              <a:spcBef>
                <a:spcPts val="0"/>
              </a:spcBef>
              <a:spcAft>
                <a:spcPts val="0"/>
              </a:spcAft>
              <a:buClrTx/>
              <a:buSzTx/>
              <a:buFontTx/>
              <a:buNone/>
              <a:tabLst/>
              <a:defRPr/>
            </a:pPr>
            <a:endParaRPr lang="pt-BR" dirty="0" smtClean="0"/>
          </a:p>
          <a:p>
            <a:pPr marL="0" marR="0" lvl="0" indent="0" defTabSz="914400" eaLnBrk="1" fontAlgn="auto" latinLnBrk="0" hangingPunct="1">
              <a:lnSpc>
                <a:spcPct val="100000"/>
              </a:lnSpc>
              <a:spcBef>
                <a:spcPts val="0"/>
              </a:spcBef>
              <a:spcAft>
                <a:spcPts val="0"/>
              </a:spcAft>
              <a:buClrTx/>
              <a:buSzTx/>
              <a:buFontTx/>
              <a:buNone/>
              <a:tabLst/>
              <a:defRPr/>
            </a:pPr>
            <a:r>
              <a:rPr lang="pt-BR" dirty="0" smtClean="0"/>
              <a:t>Ramo executivo do governo era a polícia.</a:t>
            </a:r>
          </a:p>
          <a:p>
            <a:pPr marL="0" marR="0" lvl="0" indent="0" defTabSz="914400" eaLnBrk="1" fontAlgn="auto" latinLnBrk="0" hangingPunct="1">
              <a:lnSpc>
                <a:spcPct val="100000"/>
              </a:lnSpc>
              <a:spcBef>
                <a:spcPts val="0"/>
              </a:spcBef>
              <a:spcAft>
                <a:spcPts val="0"/>
              </a:spcAft>
              <a:buClrTx/>
              <a:buSzTx/>
              <a:buFontTx/>
              <a:buNone/>
              <a:tabLst/>
              <a:defRPr/>
            </a:pPr>
            <a:endParaRPr lang="pt-BR" dirty="0"/>
          </a:p>
          <a:p>
            <a:pPr marL="0" marR="0" lvl="0" indent="0" defTabSz="914400" eaLnBrk="1" fontAlgn="auto" latinLnBrk="0" hangingPunct="1">
              <a:lnSpc>
                <a:spcPct val="100000"/>
              </a:lnSpc>
              <a:spcBef>
                <a:spcPts val="0"/>
              </a:spcBef>
              <a:spcAft>
                <a:spcPts val="0"/>
              </a:spcAft>
              <a:buClrTx/>
              <a:buSzTx/>
              <a:buFontTx/>
              <a:buNone/>
              <a:tabLst/>
              <a:defRPr/>
            </a:pPr>
            <a:r>
              <a:rPr lang="pt-BR" dirty="0" smtClean="0"/>
              <a:t> </a:t>
            </a:r>
            <a:endParaRPr lang="pt-BR" dirty="0"/>
          </a:p>
        </p:txBody>
      </p:sp>
    </p:spTree>
    <p:extLst>
      <p:ext uri="{BB962C8B-B14F-4D97-AF65-F5344CB8AC3E}">
        <p14:creationId xmlns:p14="http://schemas.microsoft.com/office/powerpoint/2010/main" val="802650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O regime de Stálin (1929 em diante)</a:t>
            </a:r>
            <a:br>
              <a:rPr lang="pt-BR" dirty="0" smtClean="0"/>
            </a:br>
            <a:r>
              <a:rPr lang="pt-BR" dirty="0" smtClean="0"/>
              <a:t>ARENDT, Hannah. </a:t>
            </a:r>
            <a:r>
              <a:rPr lang="pt-BR" i="1" dirty="0" smtClean="0"/>
              <a:t>Origens do totalitarismo</a:t>
            </a:r>
            <a:r>
              <a:rPr lang="pt-BR" dirty="0" smtClean="0"/>
              <a:t>. São Paulo: Companhia das Letras, 1989. </a:t>
            </a:r>
            <a:endParaRPr lang="pt-BR" dirty="0"/>
          </a:p>
        </p:txBody>
      </p:sp>
      <p:sp>
        <p:nvSpPr>
          <p:cNvPr id="3" name="Espaço Reservado para Conteúdo 2"/>
          <p:cNvSpPr>
            <a:spLocks noGrp="1"/>
          </p:cNvSpPr>
          <p:nvPr>
            <p:ph idx="1"/>
          </p:nvPr>
        </p:nvSpPr>
        <p:spPr/>
        <p:txBody>
          <a:bodyPr>
            <a:normAutofit fontScale="775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endParaRPr lang="pt-BR" dirty="0" smtClean="0"/>
          </a:p>
          <a:p>
            <a:pPr marL="0" marR="0" lvl="0" indent="0" algn="just" defTabSz="914400" eaLnBrk="1" fontAlgn="auto" latinLnBrk="0" hangingPunct="1">
              <a:lnSpc>
                <a:spcPct val="100000"/>
              </a:lnSpc>
              <a:spcBef>
                <a:spcPts val="0"/>
              </a:spcBef>
              <a:spcAft>
                <a:spcPts val="0"/>
              </a:spcAft>
              <a:buClrTx/>
              <a:buSzTx/>
              <a:buFontTx/>
              <a:buNone/>
              <a:tabLst/>
              <a:defRPr/>
            </a:pPr>
            <a:r>
              <a:rPr lang="pt-BR" sz="3300" dirty="0" smtClean="0"/>
              <a:t>“As pessoas inteiramente inocentes, as quais o regime liquidava aos milhões, os “inimigos objetivos” (...) eram “criminosos sem crime”. (...) Pois, tal como a “solução final” de Hitler significava tornar realmente obrigatório para a elite do partido nazista o mandamento  “Matarás”, o pronunciamento de Stálin recomendava como regra de conduta para todos os membros do partido bolchevista: “Levantarás falso testemunho”. (...) O terror não produziu industrialização nem progresso.” (p.347-8)  O que o regime produziu foi fome, “caóticas condições de produção de alimentos” e despovoamento. </a:t>
            </a:r>
          </a:p>
          <a:p>
            <a:pPr marL="0" marR="0" lvl="0" indent="0" defTabSz="914400" eaLnBrk="1" fontAlgn="auto" latinLnBrk="0" hangingPunct="1">
              <a:lnSpc>
                <a:spcPct val="100000"/>
              </a:lnSpc>
              <a:spcBef>
                <a:spcPts val="0"/>
              </a:spcBef>
              <a:spcAft>
                <a:spcPts val="0"/>
              </a:spcAft>
              <a:buClrTx/>
              <a:buSzTx/>
              <a:buFontTx/>
              <a:buNone/>
              <a:tabLst/>
              <a:defRPr/>
            </a:pPr>
            <a:endParaRPr lang="pt-BR" dirty="0"/>
          </a:p>
          <a:p>
            <a:pPr marL="0" marR="0" lvl="0" indent="0" defTabSz="914400" eaLnBrk="1" fontAlgn="auto" latinLnBrk="0" hangingPunct="1">
              <a:lnSpc>
                <a:spcPct val="100000"/>
              </a:lnSpc>
              <a:spcBef>
                <a:spcPts val="0"/>
              </a:spcBef>
              <a:spcAft>
                <a:spcPts val="0"/>
              </a:spcAft>
              <a:buClrTx/>
              <a:buSzTx/>
              <a:buFontTx/>
              <a:buNone/>
              <a:tabLst/>
              <a:defRPr/>
            </a:pPr>
            <a:endParaRPr lang="pt-BR" dirty="0" smtClean="0"/>
          </a:p>
          <a:p>
            <a:pPr marL="0" marR="0" lvl="0" indent="0" defTabSz="914400" eaLnBrk="1" fontAlgn="auto" latinLnBrk="0" hangingPunct="1">
              <a:lnSpc>
                <a:spcPct val="100000"/>
              </a:lnSpc>
              <a:spcBef>
                <a:spcPts val="0"/>
              </a:spcBef>
              <a:spcAft>
                <a:spcPts val="0"/>
              </a:spcAft>
              <a:buClrTx/>
              <a:buSzTx/>
              <a:buFontTx/>
              <a:buNone/>
              <a:tabLst/>
              <a:defRPr/>
            </a:pPr>
            <a:endParaRPr lang="pt-BR" dirty="0"/>
          </a:p>
          <a:p>
            <a:pPr marL="0" marR="0" lvl="0" indent="0" defTabSz="914400" eaLnBrk="1" fontAlgn="auto" latinLnBrk="0" hangingPunct="1">
              <a:lnSpc>
                <a:spcPct val="100000"/>
              </a:lnSpc>
              <a:spcBef>
                <a:spcPts val="0"/>
              </a:spcBef>
              <a:spcAft>
                <a:spcPts val="0"/>
              </a:spcAft>
              <a:buClrTx/>
              <a:buSzTx/>
              <a:buFontTx/>
              <a:buNone/>
              <a:tabLst/>
              <a:defRPr/>
            </a:pPr>
            <a:r>
              <a:rPr lang="pt-BR" dirty="0" smtClean="0"/>
              <a:t> </a:t>
            </a:r>
            <a:endParaRPr lang="pt-BR" dirty="0"/>
          </a:p>
        </p:txBody>
      </p:sp>
    </p:spTree>
    <p:extLst>
      <p:ext uri="{BB962C8B-B14F-4D97-AF65-F5344CB8AC3E}">
        <p14:creationId xmlns:p14="http://schemas.microsoft.com/office/powerpoint/2010/main" val="69562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Formas do comunismo	</a:t>
            </a:r>
            <a:endParaRPr lang="pt-BR" dirty="0"/>
          </a:p>
        </p:txBody>
      </p:sp>
      <p:sp>
        <p:nvSpPr>
          <p:cNvPr id="3" name="Espaço Reservado para Conteúdo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pt-BR" dirty="0" smtClean="0"/>
          </a:p>
          <a:p>
            <a:pPr marR="0" lvl="0" defTabSz="914400" eaLnBrk="1" fontAlgn="auto" latinLnBrk="0" hangingPunct="1">
              <a:lnSpc>
                <a:spcPct val="100000"/>
              </a:lnSpc>
              <a:spcBef>
                <a:spcPts val="0"/>
              </a:spcBef>
              <a:spcAft>
                <a:spcPts val="0"/>
              </a:spcAft>
              <a:buClrTx/>
              <a:buSzTx/>
              <a:buFontTx/>
              <a:buChar char="-"/>
              <a:tabLst/>
              <a:defRPr/>
            </a:pPr>
            <a:r>
              <a:rPr lang="pt-BR" sz="4400" dirty="0" smtClean="0"/>
              <a:t>Expressão de luta de classes</a:t>
            </a:r>
          </a:p>
          <a:p>
            <a:pPr marR="0" lvl="0" defTabSz="914400" eaLnBrk="1" fontAlgn="auto" latinLnBrk="0" hangingPunct="1">
              <a:lnSpc>
                <a:spcPct val="100000"/>
              </a:lnSpc>
              <a:spcBef>
                <a:spcPts val="0"/>
              </a:spcBef>
              <a:spcAft>
                <a:spcPts val="0"/>
              </a:spcAft>
              <a:buClrTx/>
              <a:buSzTx/>
              <a:buFontTx/>
              <a:buChar char="-"/>
              <a:tabLst/>
              <a:defRPr/>
            </a:pPr>
            <a:endParaRPr lang="pt-BR" sz="4400" dirty="0"/>
          </a:p>
          <a:p>
            <a:pPr marR="0" lvl="0" defTabSz="914400" eaLnBrk="1" fontAlgn="auto" latinLnBrk="0" hangingPunct="1">
              <a:lnSpc>
                <a:spcPct val="100000"/>
              </a:lnSpc>
              <a:spcBef>
                <a:spcPts val="0"/>
              </a:spcBef>
              <a:spcAft>
                <a:spcPts val="0"/>
              </a:spcAft>
              <a:buClrTx/>
              <a:buSzTx/>
              <a:buFontTx/>
              <a:buChar char="-"/>
              <a:tabLst/>
              <a:defRPr/>
            </a:pPr>
            <a:r>
              <a:rPr lang="pt-BR" sz="4400" dirty="0" smtClean="0"/>
              <a:t>Domínio de massas </a:t>
            </a:r>
            <a:endParaRPr lang="pt-BR" sz="4400" dirty="0"/>
          </a:p>
          <a:p>
            <a:pPr marL="0" marR="0" lvl="0" indent="0" defTabSz="914400" eaLnBrk="1" fontAlgn="auto" latinLnBrk="0" hangingPunct="1">
              <a:lnSpc>
                <a:spcPct val="100000"/>
              </a:lnSpc>
              <a:spcBef>
                <a:spcPts val="0"/>
              </a:spcBef>
              <a:spcAft>
                <a:spcPts val="0"/>
              </a:spcAft>
              <a:buClrTx/>
              <a:buSzTx/>
              <a:buFontTx/>
              <a:buNone/>
              <a:tabLst/>
              <a:defRPr/>
            </a:pPr>
            <a:endParaRPr lang="pt-BR" sz="4400" dirty="0"/>
          </a:p>
        </p:txBody>
      </p:sp>
    </p:spTree>
    <p:extLst>
      <p:ext uri="{BB962C8B-B14F-4D97-AF65-F5344CB8AC3E}">
        <p14:creationId xmlns:p14="http://schemas.microsoft.com/office/powerpoint/2010/main" val="909092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Comunismo no Brasil</a:t>
            </a:r>
            <a:endParaRPr lang="pt-BR" dirty="0"/>
          </a:p>
        </p:txBody>
      </p:sp>
      <p:sp>
        <p:nvSpPr>
          <p:cNvPr id="3" name="Espaço Reservado para Conteúdo 2"/>
          <p:cNvSpPr>
            <a:spLocks noGrp="1"/>
          </p:cNvSpPr>
          <p:nvPr>
            <p:ph idx="1"/>
          </p:nvPr>
        </p:nvSpPr>
        <p:spPr/>
        <p:txBody>
          <a:bodyPr>
            <a:normAutofit fontScale="92500" lnSpcReduction="10000"/>
          </a:bodyPr>
          <a:lstStyle/>
          <a:p>
            <a:pPr marR="0" lvl="0" defTabSz="914400" eaLnBrk="1" fontAlgn="auto" latinLnBrk="0" hangingPunct="1">
              <a:lnSpc>
                <a:spcPct val="100000"/>
              </a:lnSpc>
              <a:spcBef>
                <a:spcPts val="0"/>
              </a:spcBef>
              <a:spcAft>
                <a:spcPts val="0"/>
              </a:spcAft>
              <a:buClrTx/>
              <a:buSzTx/>
              <a:buFontTx/>
              <a:buChar char="-"/>
              <a:tabLst/>
              <a:defRPr/>
            </a:pPr>
            <a:r>
              <a:rPr lang="pt-BR" dirty="0" smtClean="0"/>
              <a:t>Ilegalidade do Partido Comunista</a:t>
            </a:r>
          </a:p>
          <a:p>
            <a:pPr marR="0" lvl="0" defTabSz="914400" eaLnBrk="1" fontAlgn="auto" latinLnBrk="0" hangingPunct="1">
              <a:lnSpc>
                <a:spcPct val="100000"/>
              </a:lnSpc>
              <a:spcBef>
                <a:spcPts val="0"/>
              </a:spcBef>
              <a:spcAft>
                <a:spcPts val="0"/>
              </a:spcAft>
              <a:buClrTx/>
              <a:buSzTx/>
              <a:buFontTx/>
              <a:buChar char="-"/>
              <a:tabLst/>
              <a:defRPr/>
            </a:pPr>
            <a:endParaRPr lang="pt-BR" dirty="0"/>
          </a:p>
          <a:p>
            <a:pPr marR="0" lvl="0" defTabSz="914400" eaLnBrk="1" fontAlgn="auto" latinLnBrk="0" hangingPunct="1">
              <a:lnSpc>
                <a:spcPct val="100000"/>
              </a:lnSpc>
              <a:spcBef>
                <a:spcPts val="0"/>
              </a:spcBef>
              <a:spcAft>
                <a:spcPts val="0"/>
              </a:spcAft>
              <a:buClrTx/>
              <a:buSzTx/>
              <a:buFontTx/>
              <a:buChar char="-"/>
              <a:tabLst/>
              <a:defRPr/>
            </a:pPr>
            <a:r>
              <a:rPr lang="pt-BR" dirty="0" smtClean="0"/>
              <a:t>Luiz Carlos Prestes</a:t>
            </a:r>
            <a:endParaRPr lang="pt-BR" dirty="0"/>
          </a:p>
          <a:p>
            <a:pPr marR="0" lvl="0" defTabSz="914400" eaLnBrk="1" fontAlgn="auto" latinLnBrk="0" hangingPunct="1">
              <a:lnSpc>
                <a:spcPct val="100000"/>
              </a:lnSpc>
              <a:spcBef>
                <a:spcPts val="0"/>
              </a:spcBef>
              <a:spcAft>
                <a:spcPts val="0"/>
              </a:spcAft>
              <a:buClrTx/>
              <a:buSzTx/>
              <a:buFontTx/>
              <a:buChar char="-"/>
              <a:tabLst/>
              <a:defRPr/>
            </a:pPr>
            <a:r>
              <a:rPr lang="pt-BR" dirty="0" smtClean="0"/>
              <a:t>1934: estratégias para o comunismo</a:t>
            </a:r>
          </a:p>
          <a:p>
            <a:pPr marR="0" lvl="0" defTabSz="914400" eaLnBrk="1" fontAlgn="auto" latinLnBrk="0" hangingPunct="1">
              <a:lnSpc>
                <a:spcPct val="100000"/>
              </a:lnSpc>
              <a:spcBef>
                <a:spcPts val="0"/>
              </a:spcBef>
              <a:spcAft>
                <a:spcPts val="0"/>
              </a:spcAft>
              <a:buClrTx/>
              <a:buSzTx/>
              <a:buFontTx/>
              <a:buChar char="-"/>
              <a:tabLst/>
              <a:defRPr/>
            </a:pPr>
            <a:endParaRPr lang="pt-BR" dirty="0"/>
          </a:p>
          <a:p>
            <a:pPr marR="0" lvl="0" defTabSz="914400" eaLnBrk="1" fontAlgn="auto" latinLnBrk="0" hangingPunct="1">
              <a:lnSpc>
                <a:spcPct val="100000"/>
              </a:lnSpc>
              <a:spcBef>
                <a:spcPts val="0"/>
              </a:spcBef>
              <a:spcAft>
                <a:spcPts val="0"/>
              </a:spcAft>
              <a:buClrTx/>
              <a:buSzTx/>
              <a:buFontTx/>
              <a:buChar char="-"/>
              <a:tabLst/>
              <a:defRPr/>
            </a:pPr>
            <a:endParaRPr lang="pt-BR" dirty="0" smtClean="0"/>
          </a:p>
          <a:p>
            <a:pPr marR="0" lvl="0" defTabSz="914400" eaLnBrk="1" fontAlgn="auto" latinLnBrk="0" hangingPunct="1">
              <a:lnSpc>
                <a:spcPct val="100000"/>
              </a:lnSpc>
              <a:spcBef>
                <a:spcPts val="0"/>
              </a:spcBef>
              <a:spcAft>
                <a:spcPts val="0"/>
              </a:spcAft>
              <a:buClrTx/>
              <a:buSzTx/>
              <a:buFontTx/>
              <a:buChar char="-"/>
              <a:tabLst/>
              <a:defRPr/>
            </a:pPr>
            <a:r>
              <a:rPr lang="pt-BR" dirty="0" smtClean="0"/>
              <a:t>Stalinismo</a:t>
            </a:r>
          </a:p>
          <a:p>
            <a:pPr marR="0" lvl="0" defTabSz="914400" eaLnBrk="1" fontAlgn="auto" latinLnBrk="0" hangingPunct="1">
              <a:lnSpc>
                <a:spcPct val="100000"/>
              </a:lnSpc>
              <a:spcBef>
                <a:spcPts val="0"/>
              </a:spcBef>
              <a:spcAft>
                <a:spcPts val="0"/>
              </a:spcAft>
              <a:buClrTx/>
              <a:buSzTx/>
              <a:buFontTx/>
              <a:buChar char="-"/>
              <a:tabLst/>
              <a:defRPr/>
            </a:pPr>
            <a:r>
              <a:rPr lang="pt-BR" dirty="0" smtClean="0"/>
              <a:t>Frentes populares</a:t>
            </a:r>
          </a:p>
          <a:p>
            <a:pPr marR="0" lvl="0" defTabSz="914400" eaLnBrk="1" fontAlgn="auto" latinLnBrk="0" hangingPunct="1">
              <a:lnSpc>
                <a:spcPct val="100000"/>
              </a:lnSpc>
              <a:spcBef>
                <a:spcPts val="0"/>
              </a:spcBef>
              <a:spcAft>
                <a:spcPts val="0"/>
              </a:spcAft>
              <a:buClrTx/>
              <a:buSzTx/>
              <a:buFontTx/>
              <a:buChar char="-"/>
              <a:tabLst/>
              <a:defRPr/>
            </a:pPr>
            <a:endParaRPr lang="pt-BR" dirty="0"/>
          </a:p>
          <a:p>
            <a:pPr marL="0" marR="0" lvl="0" indent="0" defTabSz="914400" eaLnBrk="1" fontAlgn="auto" latinLnBrk="0" hangingPunct="1">
              <a:lnSpc>
                <a:spcPct val="100000"/>
              </a:lnSpc>
              <a:spcBef>
                <a:spcPts val="0"/>
              </a:spcBef>
              <a:spcAft>
                <a:spcPts val="0"/>
              </a:spcAft>
              <a:buClrTx/>
              <a:buSzTx/>
              <a:buNone/>
              <a:tabLst/>
              <a:defRPr/>
            </a:pPr>
            <a:r>
              <a:rPr lang="pt-BR" dirty="0" smtClean="0"/>
              <a:t>FAUSTO, Boris. A vida política. In: GOMES, </a:t>
            </a:r>
            <a:r>
              <a:rPr lang="pt-BR" dirty="0" err="1" smtClean="0"/>
              <a:t>Angela</a:t>
            </a:r>
            <a:r>
              <a:rPr lang="pt-BR" dirty="0" smtClean="0"/>
              <a:t>, org. </a:t>
            </a:r>
            <a:r>
              <a:rPr lang="pt-BR" i="1" dirty="0" smtClean="0"/>
              <a:t>Olhando para dentro. 1930-1964</a:t>
            </a:r>
            <a:r>
              <a:rPr lang="pt-BR" dirty="0" smtClean="0"/>
              <a:t>. São Paulo: Objetiva, 2013. (História do Brasil Nação)</a:t>
            </a:r>
          </a:p>
        </p:txBody>
      </p:sp>
    </p:spTree>
    <p:extLst>
      <p:ext uri="{BB962C8B-B14F-4D97-AF65-F5344CB8AC3E}">
        <p14:creationId xmlns:p14="http://schemas.microsoft.com/office/powerpoint/2010/main" val="949026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DESCARTES – “Discurso do método”</a:t>
            </a:r>
            <a:endParaRPr lang="pt-BR" dirty="0"/>
          </a:p>
        </p:txBody>
      </p:sp>
      <p:sp>
        <p:nvSpPr>
          <p:cNvPr id="3" name="Espaço Reservado para Conteúdo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pt-BR" dirty="0" smtClean="0"/>
          </a:p>
          <a:p>
            <a:pPr marL="0" marR="0" lvl="0" indent="0" defTabSz="914400" eaLnBrk="1" fontAlgn="auto" latinLnBrk="0" hangingPunct="1">
              <a:lnSpc>
                <a:spcPct val="100000"/>
              </a:lnSpc>
              <a:spcBef>
                <a:spcPts val="0"/>
              </a:spcBef>
              <a:spcAft>
                <a:spcPts val="0"/>
              </a:spcAft>
              <a:buClrTx/>
              <a:buSzTx/>
              <a:buFontTx/>
              <a:buNone/>
              <a:tabLst/>
              <a:defRPr/>
            </a:pPr>
            <a:endParaRPr lang="pt-BR" dirty="0"/>
          </a:p>
          <a:p>
            <a:pPr marL="0" marR="0" lvl="0" indent="0" defTabSz="914400" eaLnBrk="1" fontAlgn="auto" latinLnBrk="0" hangingPunct="1">
              <a:lnSpc>
                <a:spcPct val="100000"/>
              </a:lnSpc>
              <a:spcBef>
                <a:spcPts val="0"/>
              </a:spcBef>
              <a:spcAft>
                <a:spcPts val="0"/>
              </a:spcAft>
              <a:buClrTx/>
              <a:buSzTx/>
              <a:buFontTx/>
              <a:buNone/>
              <a:tabLst/>
              <a:defRPr/>
            </a:pPr>
            <a:r>
              <a:rPr lang="pt-BR" dirty="0" smtClean="0"/>
              <a:t>Produção de conhecimento </a:t>
            </a:r>
          </a:p>
          <a:p>
            <a:pPr marR="0" lvl="0" defTabSz="914400" eaLnBrk="1" fontAlgn="auto" latinLnBrk="0" hangingPunct="1">
              <a:lnSpc>
                <a:spcPct val="100000"/>
              </a:lnSpc>
              <a:spcBef>
                <a:spcPts val="0"/>
              </a:spcBef>
              <a:spcAft>
                <a:spcPts val="0"/>
              </a:spcAft>
              <a:buClrTx/>
              <a:buSzTx/>
              <a:buFontTx/>
              <a:buChar char="-"/>
              <a:tabLst/>
              <a:defRPr/>
            </a:pPr>
            <a:r>
              <a:rPr lang="pt-BR" dirty="0" smtClean="0"/>
              <a:t>Evitar precipitação</a:t>
            </a:r>
          </a:p>
          <a:p>
            <a:pPr marR="0" lvl="0" defTabSz="914400" eaLnBrk="1" fontAlgn="auto" latinLnBrk="0" hangingPunct="1">
              <a:lnSpc>
                <a:spcPct val="100000"/>
              </a:lnSpc>
              <a:spcBef>
                <a:spcPts val="0"/>
              </a:spcBef>
              <a:spcAft>
                <a:spcPts val="0"/>
              </a:spcAft>
              <a:buClrTx/>
              <a:buSzTx/>
              <a:buFontTx/>
              <a:buChar char="-"/>
              <a:tabLst/>
              <a:defRPr/>
            </a:pPr>
            <a:r>
              <a:rPr lang="pt-BR" dirty="0" smtClean="0"/>
              <a:t>Dividir cada problema em partes</a:t>
            </a:r>
          </a:p>
          <a:p>
            <a:pPr marR="0" lvl="0" defTabSz="914400" eaLnBrk="1" fontAlgn="auto" latinLnBrk="0" hangingPunct="1">
              <a:lnSpc>
                <a:spcPct val="100000"/>
              </a:lnSpc>
              <a:spcBef>
                <a:spcPts val="0"/>
              </a:spcBef>
              <a:spcAft>
                <a:spcPts val="0"/>
              </a:spcAft>
              <a:buClrTx/>
              <a:buSzTx/>
              <a:buFontTx/>
              <a:buChar char="-"/>
              <a:tabLst/>
              <a:defRPr/>
            </a:pPr>
            <a:r>
              <a:rPr lang="pt-BR" dirty="0" smtClean="0"/>
              <a:t>Gradação do simples ao complexo</a:t>
            </a:r>
          </a:p>
          <a:p>
            <a:pPr marR="0" lvl="0" defTabSz="914400" eaLnBrk="1" fontAlgn="auto" latinLnBrk="0" hangingPunct="1">
              <a:lnSpc>
                <a:spcPct val="100000"/>
              </a:lnSpc>
              <a:spcBef>
                <a:spcPts val="0"/>
              </a:spcBef>
              <a:spcAft>
                <a:spcPts val="0"/>
              </a:spcAft>
              <a:buClrTx/>
              <a:buSzTx/>
              <a:buFontTx/>
              <a:buChar char="-"/>
              <a:tabLst/>
              <a:defRPr/>
            </a:pPr>
            <a:r>
              <a:rPr lang="pt-BR" dirty="0" smtClean="0"/>
              <a:t>Revisão geral</a:t>
            </a:r>
          </a:p>
          <a:p>
            <a:pPr marR="0" lvl="0" defTabSz="914400" eaLnBrk="1" fontAlgn="auto" latinLnBrk="0" hangingPunct="1">
              <a:lnSpc>
                <a:spcPct val="100000"/>
              </a:lnSpc>
              <a:spcBef>
                <a:spcPts val="0"/>
              </a:spcBef>
              <a:spcAft>
                <a:spcPts val="0"/>
              </a:spcAft>
              <a:buClrTx/>
              <a:buSzTx/>
              <a:buFontTx/>
              <a:buChar char="-"/>
              <a:tabLst/>
              <a:defRPr/>
            </a:pPr>
            <a:endParaRPr lang="pt-BR" dirty="0" smtClean="0"/>
          </a:p>
          <a:p>
            <a:pPr marR="0" lvl="0" defTabSz="914400" eaLnBrk="1" fontAlgn="auto" latinLnBrk="0" hangingPunct="1">
              <a:lnSpc>
                <a:spcPct val="100000"/>
              </a:lnSpc>
              <a:spcBef>
                <a:spcPts val="0"/>
              </a:spcBef>
              <a:spcAft>
                <a:spcPts val="0"/>
              </a:spcAft>
              <a:buClrTx/>
              <a:buSzTx/>
              <a:buFontTx/>
              <a:buChar char="-"/>
              <a:tabLst/>
              <a:defRPr/>
            </a:pPr>
            <a:endParaRPr lang="pt-BR" dirty="0"/>
          </a:p>
        </p:txBody>
      </p:sp>
    </p:spTree>
    <p:extLst>
      <p:ext uri="{BB962C8B-B14F-4D97-AF65-F5344CB8AC3E}">
        <p14:creationId xmlns:p14="http://schemas.microsoft.com/office/powerpoint/2010/main" val="9600231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Pagu</a:t>
            </a:r>
            <a:r>
              <a:rPr lang="pt-BR" dirty="0" smtClean="0"/>
              <a:t>, </a:t>
            </a:r>
            <a:r>
              <a:rPr lang="pt-BR" i="1" dirty="0" smtClean="0"/>
              <a:t>Parque Industrial </a:t>
            </a:r>
            <a:r>
              <a:rPr lang="pt-BR" dirty="0" smtClean="0"/>
              <a:t>(1933)</a:t>
            </a:r>
            <a:br>
              <a:rPr lang="pt-BR" dirty="0" smtClean="0"/>
            </a:br>
            <a:r>
              <a:rPr lang="pt-BR" sz="2800" dirty="0" smtClean="0"/>
              <a:t>Rio de Janeiro: José Olympio, 2016. </a:t>
            </a:r>
            <a:endParaRPr lang="pt-BR" sz="2800" dirty="0"/>
          </a:p>
        </p:txBody>
      </p:sp>
      <p:sp>
        <p:nvSpPr>
          <p:cNvPr id="3" name="Espaço Reservado para Conteúdo 2"/>
          <p:cNvSpPr>
            <a:spLocks noGrp="1"/>
          </p:cNvSpPr>
          <p:nvPr>
            <p:ph idx="1"/>
          </p:nvPr>
        </p:nvSpPr>
        <p:spPr/>
        <p:txBody>
          <a:bodyPr>
            <a:normAutofit/>
          </a:bodyPr>
          <a:lstStyle/>
          <a:p>
            <a:pPr marL="0" indent="0" algn="just">
              <a:lnSpc>
                <a:spcPct val="100000"/>
              </a:lnSpc>
              <a:spcBef>
                <a:spcPts val="0"/>
              </a:spcBef>
              <a:buNone/>
            </a:pPr>
            <a:r>
              <a:rPr lang="pt-BR" sz="3600" dirty="0" smtClean="0"/>
              <a:t>“- Nós não podemos conhecer os nossos filhos! Saímos de casa às seis horas da manhã. Eles estão dormindo. Chegamos às dez horas. Eles estão dormindo. Não temos férias! Não temos descanso dominical” </a:t>
            </a:r>
            <a:endParaRPr lang="pt-BR" sz="3600" dirty="0"/>
          </a:p>
          <a:p>
            <a:pPr marL="0" marR="0" lvl="0" indent="0" algn="just" defTabSz="914400" eaLnBrk="1" fontAlgn="auto" latinLnBrk="0" hangingPunct="1">
              <a:lnSpc>
                <a:spcPct val="100000"/>
              </a:lnSpc>
              <a:spcBef>
                <a:spcPts val="0"/>
              </a:spcBef>
              <a:spcAft>
                <a:spcPts val="0"/>
              </a:spcAft>
              <a:buClrTx/>
              <a:buSzTx/>
              <a:buFontTx/>
              <a:buNone/>
              <a:tabLst/>
              <a:defRPr/>
            </a:pPr>
            <a:r>
              <a:rPr lang="pt-BR" sz="3600" dirty="0" smtClean="0"/>
              <a:t>    (p.32)</a:t>
            </a:r>
          </a:p>
          <a:p>
            <a:pPr marL="0" marR="0" lvl="0" indent="0" algn="just" defTabSz="914400" eaLnBrk="1" fontAlgn="auto" latinLnBrk="0" hangingPunct="1">
              <a:lnSpc>
                <a:spcPct val="100000"/>
              </a:lnSpc>
              <a:spcBef>
                <a:spcPts val="0"/>
              </a:spcBef>
              <a:spcAft>
                <a:spcPts val="0"/>
              </a:spcAft>
              <a:buClrTx/>
              <a:buSzTx/>
              <a:buFontTx/>
              <a:buNone/>
              <a:tabLst/>
              <a:defRPr/>
            </a:pPr>
            <a:endParaRPr lang="pt-BR" sz="3600" dirty="0"/>
          </a:p>
        </p:txBody>
      </p:sp>
    </p:spTree>
    <p:extLst>
      <p:ext uri="{BB962C8B-B14F-4D97-AF65-F5344CB8AC3E}">
        <p14:creationId xmlns:p14="http://schemas.microsoft.com/office/powerpoint/2010/main" val="6858823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Pagu</a:t>
            </a:r>
            <a:r>
              <a:rPr lang="pt-BR" dirty="0" smtClean="0"/>
              <a:t>, </a:t>
            </a:r>
            <a:r>
              <a:rPr lang="pt-BR" i="1" dirty="0" smtClean="0"/>
              <a:t>Parque Industrial </a:t>
            </a:r>
            <a:r>
              <a:rPr lang="pt-BR" dirty="0" smtClean="0"/>
              <a:t>(1933)</a:t>
            </a:r>
            <a:br>
              <a:rPr lang="pt-BR" dirty="0" smtClean="0"/>
            </a:br>
            <a:r>
              <a:rPr lang="pt-BR" sz="2800" dirty="0" smtClean="0"/>
              <a:t>Rio de Janeiro: José Olympio, 2016. </a:t>
            </a:r>
            <a:endParaRPr lang="pt-BR" sz="2800" dirty="0"/>
          </a:p>
        </p:txBody>
      </p:sp>
      <p:sp>
        <p:nvSpPr>
          <p:cNvPr id="3" name="Espaço Reservado para Conteúdo 2"/>
          <p:cNvSpPr>
            <a:spLocks noGrp="1"/>
          </p:cNvSpPr>
          <p:nvPr>
            <p:ph idx="1"/>
          </p:nvPr>
        </p:nvSpPr>
        <p:spPr/>
        <p:txBody>
          <a:bodyPr>
            <a:norm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pt-BR" sz="3600" dirty="0" smtClean="0"/>
              <a:t>“Os soldados (...) balançam as espadas (...) Alguns se embriagaram com permissão superior e caracoleiam. Têm ordem de pisar e matar o proletariado irredutível. Marcham em pelotão na direção do largo da Concórdia, pela noite que começa”   (p.113)</a:t>
            </a:r>
            <a:endParaRPr lang="pt-BR" sz="3600" dirty="0"/>
          </a:p>
        </p:txBody>
      </p:sp>
    </p:spTree>
    <p:extLst>
      <p:ext uri="{BB962C8B-B14F-4D97-AF65-F5344CB8AC3E}">
        <p14:creationId xmlns:p14="http://schemas.microsoft.com/office/powerpoint/2010/main" val="1706728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Pagu</a:t>
            </a:r>
            <a:r>
              <a:rPr lang="pt-BR" dirty="0" smtClean="0"/>
              <a:t>, </a:t>
            </a:r>
            <a:r>
              <a:rPr lang="pt-BR" i="1" dirty="0" smtClean="0"/>
              <a:t>Parque Industrial </a:t>
            </a:r>
            <a:r>
              <a:rPr lang="pt-BR" dirty="0" smtClean="0"/>
              <a:t>(1933)</a:t>
            </a:r>
            <a:br>
              <a:rPr lang="pt-BR" dirty="0" smtClean="0"/>
            </a:br>
            <a:r>
              <a:rPr lang="pt-BR" sz="2800" dirty="0" smtClean="0"/>
              <a:t>Rio de Janeiro: José Olympio, 2016. </a:t>
            </a:r>
            <a:endParaRPr lang="pt-BR" sz="2800" dirty="0"/>
          </a:p>
        </p:txBody>
      </p:sp>
      <p:sp>
        <p:nvSpPr>
          <p:cNvPr id="3" name="Espaço Reservado para Conteúdo 2"/>
          <p:cNvSpPr>
            <a:spLocks noGrp="1"/>
          </p:cNvSpPr>
          <p:nvPr>
            <p:ph idx="1"/>
          </p:nvPr>
        </p:nvSpPr>
        <p:spPr/>
        <p:txBody>
          <a:bodyPr>
            <a:norm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pt-BR" sz="3600" dirty="0" smtClean="0"/>
              <a:t>“- Minha mulher está aí. Vê quem vamos pisar! São nossas mulheres! Nossos filhos! Nossos irmãos!”   (p.114)</a:t>
            </a:r>
          </a:p>
          <a:p>
            <a:pPr marL="0" marR="0" lvl="0" indent="0" algn="just" defTabSz="914400" eaLnBrk="1" fontAlgn="auto" latinLnBrk="0" hangingPunct="1">
              <a:lnSpc>
                <a:spcPct val="100000"/>
              </a:lnSpc>
              <a:spcBef>
                <a:spcPts val="0"/>
              </a:spcBef>
              <a:spcAft>
                <a:spcPts val="0"/>
              </a:spcAft>
              <a:buClrTx/>
              <a:buSzTx/>
              <a:buFontTx/>
              <a:buNone/>
              <a:tabLst/>
              <a:defRPr/>
            </a:pPr>
            <a:endParaRPr lang="pt-BR" sz="3600" dirty="0"/>
          </a:p>
          <a:p>
            <a:pPr marL="0" marR="0" lvl="0" indent="0" algn="just" defTabSz="914400" eaLnBrk="1" fontAlgn="auto" latinLnBrk="0" hangingPunct="1">
              <a:lnSpc>
                <a:spcPct val="100000"/>
              </a:lnSpc>
              <a:spcBef>
                <a:spcPts val="0"/>
              </a:spcBef>
              <a:spcAft>
                <a:spcPts val="0"/>
              </a:spcAft>
              <a:buClrTx/>
              <a:buSzTx/>
              <a:buFontTx/>
              <a:buNone/>
              <a:tabLst/>
              <a:defRPr/>
            </a:pPr>
            <a:endParaRPr lang="pt-BR" sz="3600" dirty="0"/>
          </a:p>
        </p:txBody>
      </p:sp>
    </p:spTree>
    <p:extLst>
      <p:ext uri="{BB962C8B-B14F-4D97-AF65-F5344CB8AC3E}">
        <p14:creationId xmlns:p14="http://schemas.microsoft.com/office/powerpoint/2010/main" val="1227807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Pagu</a:t>
            </a:r>
            <a:r>
              <a:rPr lang="pt-BR" dirty="0" smtClean="0"/>
              <a:t>, </a:t>
            </a:r>
            <a:r>
              <a:rPr lang="pt-BR" i="1" dirty="0" smtClean="0"/>
              <a:t>Parque Industrial </a:t>
            </a:r>
            <a:r>
              <a:rPr lang="pt-BR" dirty="0" smtClean="0"/>
              <a:t>(1933)</a:t>
            </a:r>
            <a:br>
              <a:rPr lang="pt-BR" dirty="0" smtClean="0"/>
            </a:br>
            <a:r>
              <a:rPr lang="pt-BR" sz="2800" dirty="0" smtClean="0"/>
              <a:t>Rio de Janeiro: José Olympio, 2016. </a:t>
            </a:r>
            <a:endParaRPr lang="pt-BR" sz="2800" dirty="0"/>
          </a:p>
        </p:txBody>
      </p:sp>
      <p:sp>
        <p:nvSpPr>
          <p:cNvPr id="3" name="Espaço Reservado para Conteúdo 2"/>
          <p:cNvSpPr>
            <a:spLocks noGrp="1"/>
          </p:cNvSpPr>
          <p:nvPr>
            <p:ph idx="1"/>
          </p:nvPr>
        </p:nvSpPr>
        <p:spPr/>
        <p:txBody>
          <a:bodyPr>
            <a:norm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pt-BR" sz="3600" dirty="0" smtClean="0"/>
              <a:t>	“O corpo enorme está deitado. Levanta-se mal para gritar rolando da escada.</a:t>
            </a:r>
          </a:p>
          <a:p>
            <a:pPr marL="0" marR="0" lvl="0" indent="0" algn="just" defTabSz="914400" eaLnBrk="1" fontAlgn="auto" latinLnBrk="0" hangingPunct="1">
              <a:lnSpc>
                <a:spcPct val="100000"/>
              </a:lnSpc>
              <a:spcBef>
                <a:spcPts val="0"/>
              </a:spcBef>
              <a:spcAft>
                <a:spcPts val="0"/>
              </a:spcAft>
              <a:buClrTx/>
              <a:buSzTx/>
              <a:buFontTx/>
              <a:buNone/>
              <a:tabLst/>
              <a:defRPr/>
            </a:pPr>
            <a:r>
              <a:rPr lang="pt-BR" sz="3600" dirty="0" smtClean="0"/>
              <a:t>	Grita alguma coisa que ninguém ouve mas que todos entendem. Que é preciso continuar a luta, caia quem caia, morra quem morrer!”   (p.114)</a:t>
            </a:r>
          </a:p>
          <a:p>
            <a:pPr marL="0" marR="0" lvl="0" indent="0" algn="just" defTabSz="914400" eaLnBrk="1" fontAlgn="auto" latinLnBrk="0" hangingPunct="1">
              <a:lnSpc>
                <a:spcPct val="100000"/>
              </a:lnSpc>
              <a:spcBef>
                <a:spcPts val="0"/>
              </a:spcBef>
              <a:spcAft>
                <a:spcPts val="0"/>
              </a:spcAft>
              <a:buClrTx/>
              <a:buSzTx/>
              <a:buFontTx/>
              <a:buNone/>
              <a:tabLst/>
              <a:defRPr/>
            </a:pPr>
            <a:endParaRPr lang="pt-BR" sz="3600" dirty="0"/>
          </a:p>
          <a:p>
            <a:pPr marL="0" marR="0" lvl="0" indent="0" algn="just" defTabSz="914400" eaLnBrk="1" fontAlgn="auto" latinLnBrk="0" hangingPunct="1">
              <a:lnSpc>
                <a:spcPct val="100000"/>
              </a:lnSpc>
              <a:spcBef>
                <a:spcPts val="0"/>
              </a:spcBef>
              <a:spcAft>
                <a:spcPts val="0"/>
              </a:spcAft>
              <a:buClrTx/>
              <a:buSzTx/>
              <a:buFontTx/>
              <a:buNone/>
              <a:tabLst/>
              <a:defRPr/>
            </a:pPr>
            <a:endParaRPr lang="pt-BR" sz="3600" dirty="0"/>
          </a:p>
        </p:txBody>
      </p:sp>
    </p:spTree>
    <p:extLst>
      <p:ext uri="{BB962C8B-B14F-4D97-AF65-F5344CB8AC3E}">
        <p14:creationId xmlns:p14="http://schemas.microsoft.com/office/powerpoint/2010/main" val="6911984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Antonio</a:t>
            </a:r>
            <a:r>
              <a:rPr lang="pt-BR" dirty="0" smtClean="0"/>
              <a:t> Candido, </a:t>
            </a:r>
            <a:r>
              <a:rPr lang="pt-BR" i="1" dirty="0" smtClean="0"/>
              <a:t>Textos de intervenção</a:t>
            </a:r>
            <a:br>
              <a:rPr lang="pt-BR" i="1" dirty="0" smtClean="0"/>
            </a:br>
            <a:r>
              <a:rPr lang="pt-BR" sz="2800" dirty="0" smtClean="0"/>
              <a:t>p. 341</a:t>
            </a:r>
            <a:endParaRPr lang="pt-BR" sz="2800" dirty="0"/>
          </a:p>
        </p:txBody>
      </p:sp>
      <p:sp>
        <p:nvSpPr>
          <p:cNvPr id="3" name="Espaço Reservado para Conteúdo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pt-BR" dirty="0" smtClean="0"/>
          </a:p>
          <a:p>
            <a:pPr marL="0" marR="0" lvl="0" indent="0" defTabSz="914400" eaLnBrk="1" fontAlgn="auto" latinLnBrk="0" hangingPunct="1">
              <a:lnSpc>
                <a:spcPct val="100000"/>
              </a:lnSpc>
              <a:spcBef>
                <a:spcPts val="0"/>
              </a:spcBef>
              <a:spcAft>
                <a:spcPts val="0"/>
              </a:spcAft>
              <a:buClrTx/>
              <a:buSzTx/>
              <a:buFontTx/>
              <a:buNone/>
              <a:tabLst/>
              <a:defRPr/>
            </a:pPr>
            <a:r>
              <a:rPr lang="pt-BR" dirty="0" smtClean="0"/>
              <a:t>O comunismo no Brasil é descrito, em 1947, como uma combinação de “stalinismo” e “oportunismo”.</a:t>
            </a:r>
          </a:p>
          <a:p>
            <a:pPr marL="0" marR="0" lvl="0" indent="0" defTabSz="914400" eaLnBrk="1" fontAlgn="auto" latinLnBrk="0" hangingPunct="1">
              <a:lnSpc>
                <a:spcPct val="100000"/>
              </a:lnSpc>
              <a:spcBef>
                <a:spcPts val="0"/>
              </a:spcBef>
              <a:spcAft>
                <a:spcPts val="0"/>
              </a:spcAft>
              <a:buClrTx/>
              <a:buSzTx/>
              <a:buFontTx/>
              <a:buNone/>
              <a:tabLst/>
              <a:defRPr/>
            </a:pPr>
            <a:endParaRPr lang="pt-BR" dirty="0"/>
          </a:p>
          <a:p>
            <a:pPr marL="0" marR="0" lvl="0" indent="0" defTabSz="914400" eaLnBrk="1" fontAlgn="auto" latinLnBrk="0" hangingPunct="1">
              <a:lnSpc>
                <a:spcPct val="100000"/>
              </a:lnSpc>
              <a:spcBef>
                <a:spcPts val="0"/>
              </a:spcBef>
              <a:spcAft>
                <a:spcPts val="0"/>
              </a:spcAft>
              <a:buClrTx/>
              <a:buSzTx/>
              <a:buFontTx/>
              <a:buNone/>
              <a:tabLst/>
              <a:defRPr/>
            </a:pPr>
            <a:r>
              <a:rPr lang="pt-BR" dirty="0" smtClean="0"/>
              <a:t>Escolhe as ”piores situações eleitorais, com “os candidatos mais errados”</a:t>
            </a:r>
          </a:p>
          <a:p>
            <a:pPr marL="0" marR="0" lvl="0" indent="0" defTabSz="914400" eaLnBrk="1" fontAlgn="auto" latinLnBrk="0" hangingPunct="1">
              <a:lnSpc>
                <a:spcPct val="100000"/>
              </a:lnSpc>
              <a:spcBef>
                <a:spcPts val="0"/>
              </a:spcBef>
              <a:spcAft>
                <a:spcPts val="0"/>
              </a:spcAft>
              <a:buClrTx/>
              <a:buSzTx/>
              <a:buFontTx/>
              <a:buNone/>
              <a:tabLst/>
              <a:defRPr/>
            </a:pPr>
            <a:endParaRPr lang="pt-BR" dirty="0"/>
          </a:p>
          <a:p>
            <a:pPr marL="0" marR="0" lvl="0" indent="0" defTabSz="914400" eaLnBrk="1" fontAlgn="auto" latinLnBrk="0" hangingPunct="1">
              <a:lnSpc>
                <a:spcPct val="100000"/>
              </a:lnSpc>
              <a:spcBef>
                <a:spcPts val="0"/>
              </a:spcBef>
              <a:spcAft>
                <a:spcPts val="0"/>
              </a:spcAft>
              <a:buClrTx/>
              <a:buSzTx/>
              <a:buFontTx/>
              <a:buNone/>
              <a:tabLst/>
              <a:defRPr/>
            </a:pPr>
            <a:r>
              <a:rPr lang="pt-BR" dirty="0" smtClean="0"/>
              <a:t>Tendência contra a democracia</a:t>
            </a:r>
          </a:p>
          <a:p>
            <a:pPr marL="0" marR="0" lvl="0" indent="0" defTabSz="914400" eaLnBrk="1" fontAlgn="auto" latinLnBrk="0" hangingPunct="1">
              <a:lnSpc>
                <a:spcPct val="100000"/>
              </a:lnSpc>
              <a:spcBef>
                <a:spcPts val="0"/>
              </a:spcBef>
              <a:spcAft>
                <a:spcPts val="0"/>
              </a:spcAft>
              <a:buClrTx/>
              <a:buSzTx/>
              <a:buFontTx/>
              <a:buNone/>
              <a:tabLst/>
              <a:defRPr/>
            </a:pPr>
            <a:r>
              <a:rPr lang="pt-BR" dirty="0" smtClean="0"/>
              <a:t>Interesse por uma ditadura</a:t>
            </a:r>
            <a:endParaRPr lang="pt-BR" dirty="0"/>
          </a:p>
        </p:txBody>
      </p:sp>
    </p:spTree>
    <p:extLst>
      <p:ext uri="{BB962C8B-B14F-4D97-AF65-F5344CB8AC3E}">
        <p14:creationId xmlns:p14="http://schemas.microsoft.com/office/powerpoint/2010/main" val="14161454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Manuel Bandeira, “Perdi a fé e a esperança no Brasil”. 1952. </a:t>
            </a:r>
            <a:endParaRPr lang="pt-BR" dirty="0"/>
          </a:p>
        </p:txBody>
      </p:sp>
      <p:sp>
        <p:nvSpPr>
          <p:cNvPr id="3" name="Espaço Reservado para Conteúdo 2"/>
          <p:cNvSpPr>
            <a:spLocks noGrp="1"/>
          </p:cNvSpPr>
          <p:nvPr>
            <p:ph idx="1"/>
          </p:nvPr>
        </p:nvSpPr>
        <p:spPr/>
        <p:txBody>
          <a:bodyPr>
            <a:normAutofit fontScale="92500" lnSpcReduction="20000"/>
          </a:bodyPr>
          <a:lstStyle/>
          <a:p>
            <a:pPr marL="0" indent="0">
              <a:lnSpc>
                <a:spcPct val="100000"/>
              </a:lnSpc>
              <a:spcBef>
                <a:spcPts val="0"/>
              </a:spcBef>
              <a:buNone/>
            </a:pPr>
            <a:r>
              <a:rPr lang="pt-BR" dirty="0" smtClean="0"/>
              <a:t>“Houve um tempo em que vi com bons olhos os nossos comunistas. É que ainda não estava a par da política celerada deles. Por isso fui um inocente útil. Coloquei meu nome em abaixo-assinados protestando contra a violência da polícia. Fui convidado e aceitei saudar Pablo Neruda, numa festa comunista. A pedido deles, levei Neruda e Nicolas </a:t>
            </a:r>
            <a:r>
              <a:rPr lang="pt-BR" dirty="0" err="1" smtClean="0"/>
              <a:t>Guillén</a:t>
            </a:r>
            <a:r>
              <a:rPr lang="pt-BR" dirty="0" smtClean="0"/>
              <a:t> à Academia e saudei-os lá.</a:t>
            </a:r>
          </a:p>
          <a:p>
            <a:pPr marL="0" indent="0">
              <a:lnSpc>
                <a:spcPct val="100000"/>
              </a:lnSpc>
              <a:spcBef>
                <a:spcPts val="0"/>
              </a:spcBef>
              <a:buNone/>
            </a:pPr>
            <a:r>
              <a:rPr lang="pt-BR" dirty="0" smtClean="0"/>
              <a:t>Mas o </a:t>
            </a:r>
            <a:r>
              <a:rPr lang="pt-BR" dirty="0" err="1" smtClean="0"/>
              <a:t>inicidente</a:t>
            </a:r>
            <a:r>
              <a:rPr lang="pt-BR" dirty="0" smtClean="0"/>
              <a:t> da ABDE me abriu os olhos. Hoje sou insultado por eles ao mesmo tempo que sou tido como comunista por minha gente. A verdade é que me recuso a admitir a forçosa alternativa do binômio sinistro: Rússia – Estados Unidos”.</a:t>
            </a:r>
          </a:p>
          <a:p>
            <a:pPr marL="0" indent="0">
              <a:lnSpc>
                <a:spcPct val="100000"/>
              </a:lnSpc>
              <a:spcBef>
                <a:spcPts val="0"/>
              </a:spcBef>
              <a:buNone/>
            </a:pPr>
            <a:r>
              <a:rPr lang="pt-BR" dirty="0" smtClean="0"/>
              <a:t>CAMILO, Vagner. </a:t>
            </a:r>
            <a:r>
              <a:rPr lang="pt-BR" i="1" dirty="0" smtClean="0"/>
              <a:t>Da Rosa do Povo à Rosa das Trevas</a:t>
            </a:r>
            <a:r>
              <a:rPr lang="pt-BR" dirty="0" smtClean="0"/>
              <a:t>. São Paulo: Ateliê, 2001. p.65.</a:t>
            </a:r>
            <a:endParaRPr lang="pt-BR" dirty="0"/>
          </a:p>
          <a:p>
            <a:pPr marL="0" lvl="0" indent="0">
              <a:lnSpc>
                <a:spcPct val="100000"/>
              </a:lnSpc>
              <a:spcBef>
                <a:spcPts val="0"/>
              </a:spcBef>
              <a:buNone/>
            </a:pPr>
            <a:endParaRPr lang="pt-BR" dirty="0"/>
          </a:p>
        </p:txBody>
      </p:sp>
    </p:spTree>
    <p:extLst>
      <p:ext uri="{BB962C8B-B14F-4D97-AF65-F5344CB8AC3E}">
        <p14:creationId xmlns:p14="http://schemas.microsoft.com/office/powerpoint/2010/main" val="14565796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poço”, de Mário de Andrade</a:t>
            </a:r>
            <a:endParaRPr lang="pt-BR" dirty="0"/>
          </a:p>
        </p:txBody>
      </p:sp>
      <p:sp>
        <p:nvSpPr>
          <p:cNvPr id="3" name="Espaço Reservado para Conteúdo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pt-BR" dirty="0" smtClean="0"/>
          </a:p>
          <a:p>
            <a:pPr marL="0" marR="0" lvl="0" indent="0" defTabSz="914400" eaLnBrk="1" fontAlgn="auto" latinLnBrk="0" hangingPunct="1">
              <a:lnSpc>
                <a:spcPct val="100000"/>
              </a:lnSpc>
              <a:spcBef>
                <a:spcPts val="0"/>
              </a:spcBef>
              <a:spcAft>
                <a:spcPts val="0"/>
              </a:spcAft>
              <a:buClrTx/>
              <a:buSzTx/>
              <a:buFontTx/>
              <a:buNone/>
              <a:tabLst/>
              <a:defRPr/>
            </a:pPr>
            <a:r>
              <a:rPr lang="pt-BR" u="sng" dirty="0" smtClean="0"/>
              <a:t>Joaquim Prestes</a:t>
            </a:r>
          </a:p>
          <a:p>
            <a:pPr marL="0" marR="0" lvl="0" indent="0" defTabSz="914400" eaLnBrk="1" fontAlgn="auto" latinLnBrk="0" hangingPunct="1">
              <a:lnSpc>
                <a:spcPct val="100000"/>
              </a:lnSpc>
              <a:spcBef>
                <a:spcPts val="0"/>
              </a:spcBef>
              <a:spcAft>
                <a:spcPts val="0"/>
              </a:spcAft>
              <a:buClrTx/>
              <a:buSzTx/>
              <a:buFontTx/>
              <a:buNone/>
              <a:tabLst/>
              <a:defRPr/>
            </a:pPr>
            <a:endParaRPr lang="pt-BR" dirty="0" smtClean="0"/>
          </a:p>
          <a:p>
            <a:pPr marL="0" marR="0" lvl="0" indent="0" defTabSz="914400" eaLnBrk="1" fontAlgn="auto" latinLnBrk="0" hangingPunct="1">
              <a:lnSpc>
                <a:spcPct val="100000"/>
              </a:lnSpc>
              <a:spcBef>
                <a:spcPts val="0"/>
              </a:spcBef>
              <a:spcAft>
                <a:spcPts val="0"/>
              </a:spcAft>
              <a:buClrTx/>
              <a:buSzTx/>
              <a:buFontTx/>
              <a:buNone/>
              <a:tabLst/>
              <a:defRPr/>
            </a:pPr>
            <a:r>
              <a:rPr lang="pt-BR" dirty="0" smtClean="0"/>
              <a:t>Três automóveis</a:t>
            </a:r>
          </a:p>
          <a:p>
            <a:pPr marL="0" marR="0" lvl="0" indent="0" defTabSz="914400" eaLnBrk="1" fontAlgn="auto" latinLnBrk="0" hangingPunct="1">
              <a:lnSpc>
                <a:spcPct val="100000"/>
              </a:lnSpc>
              <a:spcBef>
                <a:spcPts val="0"/>
              </a:spcBef>
              <a:spcAft>
                <a:spcPts val="0"/>
              </a:spcAft>
              <a:buClrTx/>
              <a:buSzTx/>
              <a:buFontTx/>
              <a:buNone/>
              <a:tabLst/>
              <a:defRPr/>
            </a:pPr>
            <a:r>
              <a:rPr lang="pt-BR" dirty="0" smtClean="0"/>
              <a:t>Fazenda – quase uma “casa-grande”</a:t>
            </a:r>
          </a:p>
          <a:p>
            <a:pPr marL="0" marR="0" lvl="0" indent="0" defTabSz="914400" eaLnBrk="1" fontAlgn="auto" latinLnBrk="0" hangingPunct="1">
              <a:lnSpc>
                <a:spcPct val="100000"/>
              </a:lnSpc>
              <a:spcBef>
                <a:spcPts val="0"/>
              </a:spcBef>
              <a:spcAft>
                <a:spcPts val="0"/>
              </a:spcAft>
              <a:buClrTx/>
              <a:buSzTx/>
              <a:buFontTx/>
              <a:buNone/>
              <a:tabLst/>
              <a:defRPr/>
            </a:pPr>
            <a:endParaRPr lang="pt-BR" dirty="0" smtClean="0"/>
          </a:p>
          <a:p>
            <a:pPr marL="0" marR="0" lvl="0" indent="0" defTabSz="914400" eaLnBrk="1" fontAlgn="auto" latinLnBrk="0" hangingPunct="1">
              <a:lnSpc>
                <a:spcPct val="100000"/>
              </a:lnSpc>
              <a:spcBef>
                <a:spcPts val="0"/>
              </a:spcBef>
              <a:spcAft>
                <a:spcPts val="0"/>
              </a:spcAft>
              <a:buClrTx/>
              <a:buSzTx/>
              <a:buFontTx/>
              <a:buNone/>
              <a:tabLst/>
              <a:defRPr/>
            </a:pPr>
            <a:r>
              <a:rPr lang="pt-BR" dirty="0" smtClean="0"/>
              <a:t>Canetas</a:t>
            </a:r>
            <a:endParaRPr lang="pt-BR" dirty="0"/>
          </a:p>
          <a:p>
            <a:pPr marL="0" marR="0" lvl="0" indent="0" defTabSz="914400" eaLnBrk="1" fontAlgn="auto" latinLnBrk="0" hangingPunct="1">
              <a:lnSpc>
                <a:spcPct val="100000"/>
              </a:lnSpc>
              <a:spcBef>
                <a:spcPts val="0"/>
              </a:spcBef>
              <a:spcAft>
                <a:spcPts val="0"/>
              </a:spcAft>
              <a:buClrTx/>
              <a:buSzTx/>
              <a:buFontTx/>
              <a:buNone/>
              <a:tabLst/>
              <a:defRPr/>
            </a:pPr>
            <a:endParaRPr lang="pt-BR" dirty="0" smtClean="0"/>
          </a:p>
          <a:p>
            <a:pPr marL="0" marR="0" lvl="0" indent="0" defTabSz="914400" eaLnBrk="1" fontAlgn="auto" latinLnBrk="0" hangingPunct="1">
              <a:lnSpc>
                <a:spcPct val="100000"/>
              </a:lnSpc>
              <a:spcBef>
                <a:spcPts val="0"/>
              </a:spcBef>
              <a:spcAft>
                <a:spcPts val="0"/>
              </a:spcAft>
              <a:buClrTx/>
              <a:buSzTx/>
              <a:buFontTx/>
              <a:buNone/>
              <a:tabLst/>
              <a:defRPr/>
            </a:pPr>
            <a:r>
              <a:rPr lang="pt-BR" dirty="0" smtClean="0"/>
              <a:t>Frio de inverno, chuvas diluviais</a:t>
            </a:r>
          </a:p>
          <a:p>
            <a:pPr marL="0" marR="0" lvl="0" indent="0" defTabSz="914400" eaLnBrk="1" fontAlgn="auto" latinLnBrk="0" hangingPunct="1">
              <a:lnSpc>
                <a:spcPct val="100000"/>
              </a:lnSpc>
              <a:spcBef>
                <a:spcPts val="0"/>
              </a:spcBef>
              <a:spcAft>
                <a:spcPts val="0"/>
              </a:spcAft>
              <a:buClrTx/>
              <a:buSzTx/>
              <a:buFontTx/>
              <a:buNone/>
              <a:tabLst/>
              <a:defRPr/>
            </a:pPr>
            <a:endParaRPr lang="pt-BR" dirty="0"/>
          </a:p>
        </p:txBody>
      </p:sp>
    </p:spTree>
    <p:extLst>
      <p:ext uri="{BB962C8B-B14F-4D97-AF65-F5344CB8AC3E}">
        <p14:creationId xmlns:p14="http://schemas.microsoft.com/office/powerpoint/2010/main" val="15209958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poço”, de Mário de Andrade</a:t>
            </a:r>
            <a:endParaRPr lang="pt-BR" dirty="0"/>
          </a:p>
        </p:txBody>
      </p:sp>
      <p:sp>
        <p:nvSpPr>
          <p:cNvPr id="3" name="Espaço Reservado para Conteúdo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pt-BR" dirty="0" smtClean="0"/>
          </a:p>
          <a:p>
            <a:pPr marL="0" marR="0" lvl="0" indent="0" defTabSz="914400" eaLnBrk="1" fontAlgn="auto" latinLnBrk="0" hangingPunct="1">
              <a:lnSpc>
                <a:spcPct val="100000"/>
              </a:lnSpc>
              <a:spcBef>
                <a:spcPts val="0"/>
              </a:spcBef>
              <a:spcAft>
                <a:spcPts val="0"/>
              </a:spcAft>
              <a:buClrTx/>
              <a:buSzTx/>
              <a:buFontTx/>
              <a:buNone/>
              <a:tabLst/>
              <a:defRPr/>
            </a:pPr>
            <a:r>
              <a:rPr lang="pt-BR" u="sng" dirty="0" smtClean="0"/>
              <a:t>José e Albino: irmãos</a:t>
            </a:r>
            <a:endParaRPr lang="pt-BR" dirty="0" smtClean="0"/>
          </a:p>
          <a:p>
            <a:pPr marL="0" marR="0" lvl="0" indent="0" defTabSz="914400" eaLnBrk="1" fontAlgn="auto" latinLnBrk="0" hangingPunct="1">
              <a:lnSpc>
                <a:spcPct val="100000"/>
              </a:lnSpc>
              <a:spcBef>
                <a:spcPts val="0"/>
              </a:spcBef>
              <a:spcAft>
                <a:spcPts val="0"/>
              </a:spcAft>
              <a:buClrTx/>
              <a:buSzTx/>
              <a:buFontTx/>
              <a:buNone/>
              <a:tabLst/>
              <a:defRPr/>
            </a:pPr>
            <a:endParaRPr lang="pt-BR" dirty="0" smtClean="0"/>
          </a:p>
          <a:p>
            <a:pPr marL="0" marR="0" lvl="0" indent="0" defTabSz="914400" eaLnBrk="1" fontAlgn="auto" latinLnBrk="0" hangingPunct="1">
              <a:lnSpc>
                <a:spcPct val="100000"/>
              </a:lnSpc>
              <a:spcBef>
                <a:spcPts val="0"/>
              </a:spcBef>
              <a:spcAft>
                <a:spcPts val="0"/>
              </a:spcAft>
              <a:buClrTx/>
              <a:buSzTx/>
              <a:buFontTx/>
              <a:buNone/>
              <a:tabLst/>
              <a:defRPr/>
            </a:pPr>
            <a:r>
              <a:rPr lang="pt-BR" dirty="0" smtClean="0"/>
              <a:t>Albino desaparece no poço. Uivo.</a:t>
            </a:r>
          </a:p>
          <a:p>
            <a:pPr marL="0" marR="0" lvl="0" indent="0" defTabSz="914400" eaLnBrk="1" fontAlgn="auto" latinLnBrk="0" hangingPunct="1">
              <a:lnSpc>
                <a:spcPct val="100000"/>
              </a:lnSpc>
              <a:spcBef>
                <a:spcPts val="0"/>
              </a:spcBef>
              <a:spcAft>
                <a:spcPts val="0"/>
              </a:spcAft>
              <a:buClrTx/>
              <a:buSzTx/>
              <a:buFontTx/>
              <a:buNone/>
              <a:tabLst/>
              <a:defRPr/>
            </a:pPr>
            <a:endParaRPr lang="pt-BR" dirty="0"/>
          </a:p>
          <a:p>
            <a:pPr marL="0" marR="0" lvl="0" indent="0" defTabSz="914400" eaLnBrk="1" fontAlgn="auto" latinLnBrk="0" hangingPunct="1">
              <a:lnSpc>
                <a:spcPct val="100000"/>
              </a:lnSpc>
              <a:spcBef>
                <a:spcPts val="0"/>
              </a:spcBef>
              <a:spcAft>
                <a:spcPts val="0"/>
              </a:spcAft>
              <a:buClrTx/>
              <a:buSzTx/>
              <a:buFontTx/>
              <a:buNone/>
              <a:tabLst/>
              <a:defRPr/>
            </a:pPr>
            <a:r>
              <a:rPr lang="pt-BR" u="sng" dirty="0" smtClean="0"/>
              <a:t>Conflito social</a:t>
            </a:r>
            <a:r>
              <a:rPr lang="pt-BR" dirty="0" smtClean="0"/>
              <a:t>:</a:t>
            </a:r>
          </a:p>
          <a:p>
            <a:pPr marL="0" marR="0" lvl="0" indent="0" defTabSz="914400" eaLnBrk="1" fontAlgn="auto" latinLnBrk="0" hangingPunct="1">
              <a:lnSpc>
                <a:spcPct val="100000"/>
              </a:lnSpc>
              <a:spcBef>
                <a:spcPts val="0"/>
              </a:spcBef>
              <a:spcAft>
                <a:spcPts val="0"/>
              </a:spcAft>
              <a:buClrTx/>
              <a:buSzTx/>
              <a:buFontTx/>
              <a:buNone/>
              <a:tabLst/>
              <a:defRPr/>
            </a:pPr>
            <a:r>
              <a:rPr lang="pt-BR" dirty="0" smtClean="0"/>
              <a:t>José: afirma que Albino não desce mais</a:t>
            </a:r>
          </a:p>
          <a:p>
            <a:pPr marL="0" marR="0" lvl="0" indent="0" defTabSz="914400" eaLnBrk="1" fontAlgn="auto" latinLnBrk="0" hangingPunct="1">
              <a:lnSpc>
                <a:spcPct val="100000"/>
              </a:lnSpc>
              <a:spcBef>
                <a:spcPts val="0"/>
              </a:spcBef>
              <a:spcAft>
                <a:spcPts val="0"/>
              </a:spcAft>
              <a:buClrTx/>
              <a:buSzTx/>
              <a:buFontTx/>
              <a:buNone/>
              <a:tabLst/>
              <a:defRPr/>
            </a:pPr>
            <a:r>
              <a:rPr lang="pt-BR" dirty="0" smtClean="0"/>
              <a:t>Joaquim Prestes: aponta um revólver</a:t>
            </a:r>
            <a:endParaRPr lang="pt-BR" dirty="0"/>
          </a:p>
          <a:p>
            <a:pPr marL="0" marR="0" lvl="0" indent="0" defTabSz="914400" eaLnBrk="1" fontAlgn="auto" latinLnBrk="0" hangingPunct="1">
              <a:lnSpc>
                <a:spcPct val="100000"/>
              </a:lnSpc>
              <a:spcBef>
                <a:spcPts val="0"/>
              </a:spcBef>
              <a:spcAft>
                <a:spcPts val="0"/>
              </a:spcAft>
              <a:buClrTx/>
              <a:buSzTx/>
              <a:buFontTx/>
              <a:buNone/>
              <a:tabLst/>
              <a:defRPr/>
            </a:pPr>
            <a:endParaRPr lang="pt-BR" dirty="0"/>
          </a:p>
        </p:txBody>
      </p:sp>
    </p:spTree>
    <p:extLst>
      <p:ext uri="{BB962C8B-B14F-4D97-AF65-F5344CB8AC3E}">
        <p14:creationId xmlns:p14="http://schemas.microsoft.com/office/powerpoint/2010/main" val="14138454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“Túmulo, túmulo, túmulo” de Mário de Andrade</a:t>
            </a:r>
            <a:endParaRPr lang="pt-BR" dirty="0"/>
          </a:p>
        </p:txBody>
      </p:sp>
      <p:sp>
        <p:nvSpPr>
          <p:cNvPr id="3" name="Espaço Reservado para Conteúdo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pt-BR" dirty="0" smtClean="0"/>
          </a:p>
          <a:p>
            <a:pPr marL="0" marR="0" lvl="0" indent="0" defTabSz="914400" eaLnBrk="1" fontAlgn="auto" latinLnBrk="0" hangingPunct="1">
              <a:lnSpc>
                <a:spcPct val="100000"/>
              </a:lnSpc>
              <a:spcBef>
                <a:spcPts val="0"/>
              </a:spcBef>
              <a:spcAft>
                <a:spcPts val="0"/>
              </a:spcAft>
              <a:buClrTx/>
              <a:buSzTx/>
              <a:buFontTx/>
              <a:buNone/>
              <a:tabLst/>
              <a:defRPr/>
            </a:pPr>
            <a:r>
              <a:rPr lang="pt-BR" dirty="0" smtClean="0"/>
              <a:t>Conflito social</a:t>
            </a:r>
          </a:p>
          <a:p>
            <a:pPr marL="0" marR="0" lvl="0" indent="0" defTabSz="914400" eaLnBrk="1" fontAlgn="auto" latinLnBrk="0" hangingPunct="1">
              <a:lnSpc>
                <a:spcPct val="100000"/>
              </a:lnSpc>
              <a:spcBef>
                <a:spcPts val="0"/>
              </a:spcBef>
              <a:spcAft>
                <a:spcPts val="0"/>
              </a:spcAft>
              <a:buClrTx/>
              <a:buSzTx/>
              <a:buFontTx/>
              <a:buNone/>
              <a:tabLst/>
              <a:defRPr/>
            </a:pPr>
            <a:endParaRPr lang="pt-BR" dirty="0"/>
          </a:p>
          <a:p>
            <a:pPr marL="0" marR="0" lvl="0" indent="0" defTabSz="914400" eaLnBrk="1" fontAlgn="auto" latinLnBrk="0" hangingPunct="1">
              <a:lnSpc>
                <a:spcPct val="100000"/>
              </a:lnSpc>
              <a:spcBef>
                <a:spcPts val="0"/>
              </a:spcBef>
              <a:spcAft>
                <a:spcPts val="0"/>
              </a:spcAft>
              <a:buClrTx/>
              <a:buSzTx/>
              <a:buFontTx/>
              <a:buNone/>
              <a:tabLst/>
              <a:defRPr/>
            </a:pPr>
            <a:r>
              <a:rPr lang="pt-BR" dirty="0" smtClean="0"/>
              <a:t>Ponto de vista de classe – superioridade</a:t>
            </a:r>
          </a:p>
          <a:p>
            <a:pPr marL="0" marR="0" lvl="0" indent="0" defTabSz="914400" eaLnBrk="1" fontAlgn="auto" latinLnBrk="0" hangingPunct="1">
              <a:lnSpc>
                <a:spcPct val="100000"/>
              </a:lnSpc>
              <a:spcBef>
                <a:spcPts val="0"/>
              </a:spcBef>
              <a:spcAft>
                <a:spcPts val="0"/>
              </a:spcAft>
              <a:buClrTx/>
              <a:buSzTx/>
              <a:buFontTx/>
              <a:buNone/>
              <a:tabLst/>
              <a:defRPr/>
            </a:pPr>
            <a:r>
              <a:rPr lang="pt-BR" dirty="0" smtClean="0"/>
              <a:t>Racismo</a:t>
            </a:r>
          </a:p>
          <a:p>
            <a:pPr marL="0" marR="0" lvl="0" indent="0" defTabSz="914400" eaLnBrk="1" fontAlgn="auto" latinLnBrk="0" hangingPunct="1">
              <a:lnSpc>
                <a:spcPct val="100000"/>
              </a:lnSpc>
              <a:spcBef>
                <a:spcPts val="0"/>
              </a:spcBef>
              <a:spcAft>
                <a:spcPts val="0"/>
              </a:spcAft>
              <a:buClrTx/>
              <a:buSzTx/>
              <a:buFontTx/>
              <a:buNone/>
              <a:tabLst/>
              <a:defRPr/>
            </a:pPr>
            <a:endParaRPr lang="pt-BR" dirty="0" smtClean="0"/>
          </a:p>
          <a:p>
            <a:pPr marL="0" marR="0" lvl="0" indent="0" defTabSz="914400" eaLnBrk="1" fontAlgn="auto" latinLnBrk="0" hangingPunct="1">
              <a:lnSpc>
                <a:spcPct val="100000"/>
              </a:lnSpc>
              <a:spcBef>
                <a:spcPts val="0"/>
              </a:spcBef>
              <a:spcAft>
                <a:spcPts val="0"/>
              </a:spcAft>
              <a:buClrTx/>
              <a:buSzTx/>
              <a:buFontTx/>
              <a:buNone/>
              <a:tabLst/>
              <a:defRPr/>
            </a:pPr>
            <a:endParaRPr lang="pt-BR" dirty="0"/>
          </a:p>
          <a:p>
            <a:pPr marL="0" marR="0" lvl="0" indent="0" defTabSz="914400" eaLnBrk="1" fontAlgn="auto" latinLnBrk="0" hangingPunct="1">
              <a:lnSpc>
                <a:spcPct val="100000"/>
              </a:lnSpc>
              <a:spcBef>
                <a:spcPts val="0"/>
              </a:spcBef>
              <a:spcAft>
                <a:spcPts val="0"/>
              </a:spcAft>
              <a:buClrTx/>
              <a:buSzTx/>
              <a:buFontTx/>
              <a:buNone/>
              <a:tabLst/>
              <a:defRPr/>
            </a:pPr>
            <a:r>
              <a:rPr lang="pt-BR" dirty="0" smtClean="0"/>
              <a:t>Desumanização (enumeração)</a:t>
            </a:r>
            <a:endParaRPr lang="pt-BR" dirty="0"/>
          </a:p>
        </p:txBody>
      </p:sp>
    </p:spTree>
    <p:extLst>
      <p:ext uri="{BB962C8B-B14F-4D97-AF65-F5344CB8AC3E}">
        <p14:creationId xmlns:p14="http://schemas.microsoft.com/office/powerpoint/2010/main" val="5883419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“Morte de Mário de Andrade”, de Carlos Drummond de Andrade</a:t>
            </a:r>
            <a:endParaRPr lang="pt-BR" dirty="0"/>
          </a:p>
        </p:txBody>
      </p:sp>
      <p:sp>
        <p:nvSpPr>
          <p:cNvPr id="3" name="Espaço Reservado para Conteúdo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lang="pt-BR" dirty="0" smtClean="0"/>
          </a:p>
          <a:p>
            <a:pPr marL="0" marR="0" lvl="0" indent="0" defTabSz="914400" eaLnBrk="1" fontAlgn="auto" latinLnBrk="0" hangingPunct="1">
              <a:lnSpc>
                <a:spcPct val="100000"/>
              </a:lnSpc>
              <a:spcBef>
                <a:spcPts val="0"/>
              </a:spcBef>
              <a:spcAft>
                <a:spcPts val="0"/>
              </a:spcAft>
              <a:buClrTx/>
              <a:buSzTx/>
              <a:buFontTx/>
              <a:buNone/>
              <a:tabLst/>
              <a:defRPr/>
            </a:pPr>
            <a:r>
              <a:rPr lang="pt-BR" sz="3600" dirty="0" smtClean="0"/>
              <a:t>Expectativa de libertação em 1945</a:t>
            </a:r>
          </a:p>
          <a:p>
            <a:pPr marL="0" marR="0" lvl="0" indent="0" defTabSz="914400" eaLnBrk="1" fontAlgn="auto" latinLnBrk="0" hangingPunct="1">
              <a:lnSpc>
                <a:spcPct val="100000"/>
              </a:lnSpc>
              <a:spcBef>
                <a:spcPts val="0"/>
              </a:spcBef>
              <a:spcAft>
                <a:spcPts val="0"/>
              </a:spcAft>
              <a:buClrTx/>
              <a:buSzTx/>
              <a:buFontTx/>
              <a:buNone/>
              <a:tabLst/>
              <a:defRPr/>
            </a:pPr>
            <a:endParaRPr lang="pt-BR" sz="3600" dirty="0"/>
          </a:p>
          <a:p>
            <a:pPr marL="0" marR="0" lvl="0" indent="0" defTabSz="914400" eaLnBrk="1" fontAlgn="auto" latinLnBrk="0" hangingPunct="1">
              <a:lnSpc>
                <a:spcPct val="100000"/>
              </a:lnSpc>
              <a:spcBef>
                <a:spcPts val="0"/>
              </a:spcBef>
              <a:spcAft>
                <a:spcPts val="0"/>
              </a:spcAft>
              <a:buClrTx/>
              <a:buSzTx/>
              <a:buFontTx/>
              <a:buNone/>
              <a:tabLst/>
              <a:defRPr/>
            </a:pPr>
            <a:r>
              <a:rPr lang="pt-BR" sz="3600" dirty="0" smtClean="0"/>
              <a:t>Movimento entre a descrição e a emoção</a:t>
            </a:r>
          </a:p>
          <a:p>
            <a:pPr marL="0" marR="0" lvl="0" indent="0" defTabSz="914400" eaLnBrk="1" fontAlgn="auto" latinLnBrk="0" hangingPunct="1">
              <a:lnSpc>
                <a:spcPct val="100000"/>
              </a:lnSpc>
              <a:spcBef>
                <a:spcPts val="0"/>
              </a:spcBef>
              <a:spcAft>
                <a:spcPts val="0"/>
              </a:spcAft>
              <a:buClrTx/>
              <a:buSzTx/>
              <a:buFontTx/>
              <a:buNone/>
              <a:tabLst/>
              <a:defRPr/>
            </a:pPr>
            <a:endParaRPr lang="pt-BR" u="sng" dirty="0"/>
          </a:p>
          <a:p>
            <a:pPr marL="0" marR="0" lvl="0" indent="0" defTabSz="914400" eaLnBrk="1" fontAlgn="auto" latinLnBrk="0" hangingPunct="1">
              <a:lnSpc>
                <a:spcPct val="100000"/>
              </a:lnSpc>
              <a:spcBef>
                <a:spcPts val="0"/>
              </a:spcBef>
              <a:spcAft>
                <a:spcPts val="0"/>
              </a:spcAft>
              <a:buClrTx/>
              <a:buSzTx/>
              <a:buFontTx/>
              <a:buNone/>
              <a:tabLst/>
              <a:defRPr/>
            </a:pPr>
            <a:endParaRPr lang="pt-BR" u="sng" dirty="0" smtClean="0"/>
          </a:p>
          <a:p>
            <a:pPr marL="0" marR="0" lvl="0" indent="0" defTabSz="914400" eaLnBrk="1" fontAlgn="auto" latinLnBrk="0" hangingPunct="1">
              <a:lnSpc>
                <a:spcPct val="100000"/>
              </a:lnSpc>
              <a:spcBef>
                <a:spcPts val="0"/>
              </a:spcBef>
              <a:spcAft>
                <a:spcPts val="0"/>
              </a:spcAft>
              <a:buClrTx/>
              <a:buSzTx/>
              <a:buFontTx/>
              <a:buNone/>
              <a:tabLst/>
              <a:defRPr/>
            </a:pPr>
            <a:endParaRPr lang="pt-BR" dirty="0"/>
          </a:p>
        </p:txBody>
      </p:sp>
    </p:spTree>
    <p:extLst>
      <p:ext uri="{BB962C8B-B14F-4D97-AF65-F5344CB8AC3E}">
        <p14:creationId xmlns:p14="http://schemas.microsoft.com/office/powerpoint/2010/main" val="956778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Limitações do modelo cartesiano	</a:t>
            </a:r>
            <a:endParaRPr lang="pt-BR" dirty="0"/>
          </a:p>
        </p:txBody>
      </p:sp>
      <p:sp>
        <p:nvSpPr>
          <p:cNvPr id="3" name="Espaço Reservado para Conteúdo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pt-BR" dirty="0" smtClean="0"/>
          </a:p>
          <a:p>
            <a:pPr marL="0" marR="0" lvl="0" indent="0" algn="ctr" defTabSz="914400" eaLnBrk="1" fontAlgn="auto" latinLnBrk="0" hangingPunct="1">
              <a:lnSpc>
                <a:spcPct val="100000"/>
              </a:lnSpc>
              <a:spcBef>
                <a:spcPts val="0"/>
              </a:spcBef>
              <a:spcAft>
                <a:spcPts val="0"/>
              </a:spcAft>
              <a:buClrTx/>
              <a:buSzTx/>
              <a:buFontTx/>
              <a:buNone/>
              <a:tabLst/>
              <a:defRPr/>
            </a:pPr>
            <a:r>
              <a:rPr lang="pt-BR" sz="3600" dirty="0" smtClean="0"/>
              <a:t>MARX : a alienação</a:t>
            </a:r>
          </a:p>
          <a:p>
            <a:pPr marL="0" marR="0" lvl="0" indent="0" algn="ctr" defTabSz="914400" eaLnBrk="1" fontAlgn="auto" latinLnBrk="0" hangingPunct="1">
              <a:lnSpc>
                <a:spcPct val="100000"/>
              </a:lnSpc>
              <a:spcBef>
                <a:spcPts val="0"/>
              </a:spcBef>
              <a:spcAft>
                <a:spcPts val="0"/>
              </a:spcAft>
              <a:buClrTx/>
              <a:buSzTx/>
              <a:buFontTx/>
              <a:buNone/>
              <a:tabLst/>
              <a:defRPr/>
            </a:pPr>
            <a:endParaRPr lang="pt-BR" sz="3600" dirty="0"/>
          </a:p>
          <a:p>
            <a:pPr marL="0" marR="0" lvl="0" indent="0" algn="ctr" defTabSz="914400" eaLnBrk="1" fontAlgn="auto" latinLnBrk="0" hangingPunct="1">
              <a:lnSpc>
                <a:spcPct val="100000"/>
              </a:lnSpc>
              <a:spcBef>
                <a:spcPts val="0"/>
              </a:spcBef>
              <a:spcAft>
                <a:spcPts val="0"/>
              </a:spcAft>
              <a:buClrTx/>
              <a:buSzTx/>
              <a:buFontTx/>
              <a:buNone/>
              <a:tabLst/>
              <a:defRPr/>
            </a:pPr>
            <a:r>
              <a:rPr lang="pt-BR" sz="3600" dirty="0" smtClean="0"/>
              <a:t>FREUD: o inconsciente</a:t>
            </a:r>
          </a:p>
          <a:p>
            <a:pPr marL="0" marR="0" lvl="0" indent="0" algn="ctr" defTabSz="914400" eaLnBrk="1" fontAlgn="auto" latinLnBrk="0" hangingPunct="1">
              <a:lnSpc>
                <a:spcPct val="100000"/>
              </a:lnSpc>
              <a:spcBef>
                <a:spcPts val="0"/>
              </a:spcBef>
              <a:spcAft>
                <a:spcPts val="0"/>
              </a:spcAft>
              <a:buClrTx/>
              <a:buSzTx/>
              <a:buFontTx/>
              <a:buNone/>
              <a:tabLst/>
              <a:defRPr/>
            </a:pPr>
            <a:endParaRPr lang="pt-BR" sz="3600" dirty="0"/>
          </a:p>
          <a:p>
            <a:pPr marL="0" marR="0" lvl="0" indent="0" algn="ctr" defTabSz="914400" eaLnBrk="1" fontAlgn="auto" latinLnBrk="0" hangingPunct="1">
              <a:lnSpc>
                <a:spcPct val="100000"/>
              </a:lnSpc>
              <a:spcBef>
                <a:spcPts val="0"/>
              </a:spcBef>
              <a:spcAft>
                <a:spcPts val="0"/>
              </a:spcAft>
              <a:buClrTx/>
              <a:buSzTx/>
              <a:buFontTx/>
              <a:buNone/>
              <a:tabLst/>
              <a:defRPr/>
            </a:pPr>
            <a:r>
              <a:rPr lang="pt-BR" sz="3600" dirty="0" smtClean="0"/>
              <a:t>NIETZSCHE: o ilógico </a:t>
            </a:r>
          </a:p>
          <a:p>
            <a:pPr marL="0" marR="0" lvl="0" indent="0" defTabSz="914400" eaLnBrk="1" fontAlgn="auto" latinLnBrk="0" hangingPunct="1">
              <a:lnSpc>
                <a:spcPct val="100000"/>
              </a:lnSpc>
              <a:spcBef>
                <a:spcPts val="0"/>
              </a:spcBef>
              <a:spcAft>
                <a:spcPts val="0"/>
              </a:spcAft>
              <a:buClrTx/>
              <a:buSzTx/>
              <a:buFontTx/>
              <a:buNone/>
              <a:tabLst/>
              <a:defRPr/>
            </a:pPr>
            <a:endParaRPr lang="pt-BR" sz="3600" dirty="0"/>
          </a:p>
        </p:txBody>
      </p:sp>
    </p:spTree>
    <p:extLst>
      <p:ext uri="{BB962C8B-B14F-4D97-AF65-F5344CB8AC3E}">
        <p14:creationId xmlns:p14="http://schemas.microsoft.com/office/powerpoint/2010/main" val="2007537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Sofrimento humano</a:t>
            </a:r>
            <a:endParaRPr lang="pt-BR" dirty="0"/>
          </a:p>
        </p:txBody>
      </p:sp>
      <p:sp>
        <p:nvSpPr>
          <p:cNvPr id="3" name="Espaço Reservado para Conteúdo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pt-BR" dirty="0" smtClean="0"/>
              <a:t>MARX: a desigualdade social</a:t>
            </a:r>
          </a:p>
          <a:p>
            <a:pPr marL="0" marR="0" lvl="0" indent="0" defTabSz="914400" eaLnBrk="1" fontAlgn="auto" latinLnBrk="0" hangingPunct="1">
              <a:lnSpc>
                <a:spcPct val="100000"/>
              </a:lnSpc>
              <a:spcBef>
                <a:spcPts val="0"/>
              </a:spcBef>
              <a:spcAft>
                <a:spcPts val="0"/>
              </a:spcAft>
              <a:buClrTx/>
              <a:buSzTx/>
              <a:buFontTx/>
              <a:buNone/>
              <a:tabLst/>
              <a:defRPr/>
            </a:pPr>
            <a:endParaRPr lang="pt-BR" dirty="0"/>
          </a:p>
          <a:p>
            <a:pPr marL="0" marR="0" lvl="0" indent="0" defTabSz="914400" eaLnBrk="1" fontAlgn="auto" latinLnBrk="0" hangingPunct="1">
              <a:lnSpc>
                <a:spcPct val="100000"/>
              </a:lnSpc>
              <a:spcBef>
                <a:spcPts val="0"/>
              </a:spcBef>
              <a:spcAft>
                <a:spcPts val="0"/>
              </a:spcAft>
              <a:buClrTx/>
              <a:buSzTx/>
              <a:buFontTx/>
              <a:buNone/>
              <a:tabLst/>
              <a:defRPr/>
            </a:pPr>
            <a:endParaRPr lang="pt-BR" dirty="0" smtClean="0"/>
          </a:p>
          <a:p>
            <a:pPr marL="0" marR="0" lvl="0" indent="0" defTabSz="914400" eaLnBrk="1" fontAlgn="auto" latinLnBrk="0" hangingPunct="1">
              <a:lnSpc>
                <a:spcPct val="100000"/>
              </a:lnSpc>
              <a:spcBef>
                <a:spcPts val="0"/>
              </a:spcBef>
              <a:spcAft>
                <a:spcPts val="0"/>
              </a:spcAft>
              <a:buClrTx/>
              <a:buSzTx/>
              <a:buFontTx/>
              <a:buNone/>
              <a:tabLst/>
              <a:defRPr/>
            </a:pPr>
            <a:r>
              <a:rPr lang="pt-BR" dirty="0" smtClean="0"/>
              <a:t>FREUD: vulnerabilidade do corpo; catástrofes da natureza; relações sociais</a:t>
            </a:r>
            <a:endParaRPr lang="pt-BR" dirty="0"/>
          </a:p>
        </p:txBody>
      </p:sp>
    </p:spTree>
    <p:extLst>
      <p:ext uri="{BB962C8B-B14F-4D97-AF65-F5344CB8AC3E}">
        <p14:creationId xmlns:p14="http://schemas.microsoft.com/office/powerpoint/2010/main" val="219295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“Do conformismo”, de Mário de Andrade</a:t>
            </a:r>
            <a:endParaRPr lang="pt-BR" dirty="0"/>
          </a:p>
        </p:txBody>
      </p:sp>
      <p:sp>
        <p:nvSpPr>
          <p:cNvPr id="3" name="Espaço Reservado para Conteúdo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lang="pt-BR" dirty="0" smtClean="0"/>
          </a:p>
          <a:p>
            <a:pPr marL="0" marR="0" lvl="0" indent="0" defTabSz="914400" eaLnBrk="1" fontAlgn="auto" latinLnBrk="0" hangingPunct="1">
              <a:lnSpc>
                <a:spcPct val="100000"/>
              </a:lnSpc>
              <a:spcBef>
                <a:spcPts val="0"/>
              </a:spcBef>
              <a:spcAft>
                <a:spcPts val="0"/>
              </a:spcAft>
              <a:buClrTx/>
              <a:buSzTx/>
              <a:buFontTx/>
              <a:buNone/>
              <a:tabLst/>
              <a:defRPr/>
            </a:pPr>
            <a:r>
              <a:rPr lang="pt-BR" dirty="0" smtClean="0"/>
              <a:t>A poesia deriva de uma insatisfação, de um inconformismo</a:t>
            </a:r>
          </a:p>
          <a:p>
            <a:pPr marL="0" marR="0" lvl="0" indent="0" defTabSz="914400" eaLnBrk="1" fontAlgn="auto" latinLnBrk="0" hangingPunct="1">
              <a:lnSpc>
                <a:spcPct val="100000"/>
              </a:lnSpc>
              <a:spcBef>
                <a:spcPts val="0"/>
              </a:spcBef>
              <a:spcAft>
                <a:spcPts val="0"/>
              </a:spcAft>
              <a:buClrTx/>
              <a:buSzTx/>
              <a:buFontTx/>
              <a:buNone/>
              <a:tabLst/>
              <a:defRPr/>
            </a:pPr>
            <a:endParaRPr lang="pt-BR" dirty="0"/>
          </a:p>
          <a:p>
            <a:pPr marL="0" marR="0" lvl="0" indent="0" defTabSz="914400" eaLnBrk="1" fontAlgn="auto" latinLnBrk="0" hangingPunct="1">
              <a:lnSpc>
                <a:spcPct val="100000"/>
              </a:lnSpc>
              <a:spcBef>
                <a:spcPts val="0"/>
              </a:spcBef>
              <a:spcAft>
                <a:spcPts val="0"/>
              </a:spcAft>
              <a:buClrTx/>
              <a:buSzTx/>
              <a:buFontTx/>
              <a:buNone/>
              <a:tabLst/>
              <a:defRPr/>
            </a:pPr>
            <a:endParaRPr lang="pt-BR" dirty="0" smtClean="0"/>
          </a:p>
          <a:p>
            <a:pPr marL="0" marR="0" lvl="0" indent="0" defTabSz="914400" eaLnBrk="1" fontAlgn="auto" latinLnBrk="0" hangingPunct="1">
              <a:lnSpc>
                <a:spcPct val="100000"/>
              </a:lnSpc>
              <a:spcBef>
                <a:spcPts val="0"/>
              </a:spcBef>
              <a:spcAft>
                <a:spcPts val="0"/>
              </a:spcAft>
              <a:buClrTx/>
              <a:buSzTx/>
              <a:buFontTx/>
              <a:buNone/>
              <a:tabLst/>
              <a:defRPr/>
            </a:pPr>
            <a:r>
              <a:rPr lang="pt-BR" dirty="0" smtClean="0"/>
              <a:t>A poesia é filha da dor</a:t>
            </a:r>
          </a:p>
          <a:p>
            <a:pPr marL="0" marR="0" lvl="0" indent="0" defTabSz="914400" eaLnBrk="1" fontAlgn="auto" latinLnBrk="0" hangingPunct="1">
              <a:lnSpc>
                <a:spcPct val="100000"/>
              </a:lnSpc>
              <a:spcBef>
                <a:spcPts val="0"/>
              </a:spcBef>
              <a:spcAft>
                <a:spcPts val="0"/>
              </a:spcAft>
              <a:buClrTx/>
              <a:buSzTx/>
              <a:buFontTx/>
              <a:buNone/>
              <a:tabLst/>
              <a:defRPr/>
            </a:pPr>
            <a:endParaRPr lang="pt-BR" dirty="0"/>
          </a:p>
        </p:txBody>
      </p:sp>
    </p:spTree>
    <p:extLst>
      <p:ext uri="{BB962C8B-B14F-4D97-AF65-F5344CB8AC3E}">
        <p14:creationId xmlns:p14="http://schemas.microsoft.com/office/powerpoint/2010/main" val="726899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2800" dirty="0" smtClean="0"/>
              <a:t>Exemplo</a:t>
            </a:r>
            <a:r>
              <a:rPr lang="pt-BR" sz="1800" dirty="0" smtClean="0"/>
              <a:t>	</a:t>
            </a:r>
            <a:endParaRPr lang="pt-BR" sz="1800" dirty="0"/>
          </a:p>
        </p:txBody>
      </p:sp>
      <p:sp>
        <p:nvSpPr>
          <p:cNvPr id="3" name="Espaço Reservado para Conteúdo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pt-BR" sz="3600" dirty="0" smtClean="0"/>
              <a:t>“Profundamente”, de Manuel Bandeira</a:t>
            </a:r>
          </a:p>
          <a:p>
            <a:pPr marL="0" marR="0" lvl="0" indent="0" defTabSz="914400" eaLnBrk="1" fontAlgn="auto" latinLnBrk="0" hangingPunct="1">
              <a:lnSpc>
                <a:spcPct val="100000"/>
              </a:lnSpc>
              <a:spcBef>
                <a:spcPts val="0"/>
              </a:spcBef>
              <a:spcAft>
                <a:spcPts val="0"/>
              </a:spcAft>
              <a:buClrTx/>
              <a:buSzTx/>
              <a:buFontTx/>
              <a:buNone/>
              <a:tabLst/>
              <a:defRPr/>
            </a:pPr>
            <a:endParaRPr lang="pt-BR" sz="3600" dirty="0"/>
          </a:p>
          <a:p>
            <a:pPr marL="0" marR="0" lvl="0" indent="0" defTabSz="914400" eaLnBrk="1" fontAlgn="auto" latinLnBrk="0" hangingPunct="1">
              <a:lnSpc>
                <a:spcPct val="100000"/>
              </a:lnSpc>
              <a:spcBef>
                <a:spcPts val="0"/>
              </a:spcBef>
              <a:spcAft>
                <a:spcPts val="0"/>
              </a:spcAft>
              <a:buClrTx/>
              <a:buSzTx/>
              <a:buFontTx/>
              <a:buNone/>
              <a:tabLst/>
              <a:defRPr/>
            </a:pPr>
            <a:r>
              <a:rPr lang="pt-BR" sz="3600" dirty="0" smtClean="0"/>
              <a:t>Diferenças entre o passado e o presente</a:t>
            </a:r>
          </a:p>
          <a:p>
            <a:pPr marL="0" marR="0" lvl="0" indent="0" defTabSz="914400" eaLnBrk="1" fontAlgn="auto" latinLnBrk="0" hangingPunct="1">
              <a:lnSpc>
                <a:spcPct val="100000"/>
              </a:lnSpc>
              <a:spcBef>
                <a:spcPts val="0"/>
              </a:spcBef>
              <a:spcAft>
                <a:spcPts val="0"/>
              </a:spcAft>
              <a:buClrTx/>
              <a:buSzTx/>
              <a:buFontTx/>
              <a:buNone/>
              <a:tabLst/>
              <a:defRPr/>
            </a:pPr>
            <a:endParaRPr lang="pt-BR" sz="3600" dirty="0"/>
          </a:p>
          <a:p>
            <a:pPr marL="0" marR="0" lvl="0" indent="0" defTabSz="914400" eaLnBrk="1" fontAlgn="auto" latinLnBrk="0" hangingPunct="1">
              <a:lnSpc>
                <a:spcPct val="100000"/>
              </a:lnSpc>
              <a:spcBef>
                <a:spcPts val="0"/>
              </a:spcBef>
              <a:spcAft>
                <a:spcPts val="0"/>
              </a:spcAft>
              <a:buClrTx/>
              <a:buSzTx/>
              <a:buFontTx/>
              <a:buNone/>
              <a:tabLst/>
              <a:defRPr/>
            </a:pPr>
            <a:endParaRPr lang="pt-BR" sz="3600" dirty="0" smtClean="0"/>
          </a:p>
          <a:p>
            <a:pPr marL="0" marR="0" lvl="0" indent="0" defTabSz="914400" eaLnBrk="1" fontAlgn="auto" latinLnBrk="0" hangingPunct="1">
              <a:lnSpc>
                <a:spcPct val="100000"/>
              </a:lnSpc>
              <a:spcBef>
                <a:spcPts val="0"/>
              </a:spcBef>
              <a:spcAft>
                <a:spcPts val="0"/>
              </a:spcAft>
              <a:buClrTx/>
              <a:buSzTx/>
              <a:buFontTx/>
              <a:buNone/>
              <a:tabLst/>
              <a:defRPr/>
            </a:pPr>
            <a:r>
              <a:rPr lang="pt-BR" sz="3600" dirty="0" smtClean="0"/>
              <a:t>A melancolia: a perda não superada</a:t>
            </a:r>
          </a:p>
          <a:p>
            <a:pPr marL="0" marR="0" lvl="0" indent="0" defTabSz="914400" eaLnBrk="1" fontAlgn="auto" latinLnBrk="0" hangingPunct="1">
              <a:lnSpc>
                <a:spcPct val="100000"/>
              </a:lnSpc>
              <a:spcBef>
                <a:spcPts val="0"/>
              </a:spcBef>
              <a:spcAft>
                <a:spcPts val="0"/>
              </a:spcAft>
              <a:buClrTx/>
              <a:buSzTx/>
              <a:buFontTx/>
              <a:buNone/>
              <a:tabLst/>
              <a:defRPr/>
            </a:pPr>
            <a:r>
              <a:rPr lang="pt-BR" sz="3600" dirty="0" smtClean="0"/>
              <a:t>O eufemismo: lidar com o impacto da perda</a:t>
            </a:r>
            <a:endParaRPr lang="pt-BR" sz="3600" dirty="0"/>
          </a:p>
        </p:txBody>
      </p:sp>
    </p:spTree>
    <p:extLst>
      <p:ext uri="{BB962C8B-B14F-4D97-AF65-F5344CB8AC3E}">
        <p14:creationId xmlns:p14="http://schemas.microsoft.com/office/powerpoint/2010/main" val="42279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Oswald de Andrade, “O poeta e o trabalhador”	</a:t>
            </a:r>
            <a:endParaRPr lang="pt-BR" dirty="0"/>
          </a:p>
        </p:txBody>
      </p:sp>
      <p:sp>
        <p:nvSpPr>
          <p:cNvPr id="3" name="Espaço Reservado para Conteúdo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pt-BR" sz="4400" dirty="0" smtClean="0"/>
              <a:t>Poesia: “revolta, oposição e queixa”</a:t>
            </a:r>
          </a:p>
          <a:p>
            <a:pPr marL="0" marR="0" lvl="0" indent="0" defTabSz="914400" eaLnBrk="1" fontAlgn="auto" latinLnBrk="0" hangingPunct="1">
              <a:lnSpc>
                <a:spcPct val="100000"/>
              </a:lnSpc>
              <a:spcBef>
                <a:spcPts val="0"/>
              </a:spcBef>
              <a:spcAft>
                <a:spcPts val="0"/>
              </a:spcAft>
              <a:buClrTx/>
              <a:buSzTx/>
              <a:buFontTx/>
              <a:buNone/>
              <a:tabLst/>
              <a:defRPr/>
            </a:pPr>
            <a:endParaRPr lang="pt-BR" sz="4400" dirty="0"/>
          </a:p>
          <a:p>
            <a:pPr marL="0" marR="0" lvl="0" indent="0" defTabSz="914400" eaLnBrk="1" fontAlgn="auto" latinLnBrk="0" hangingPunct="1">
              <a:lnSpc>
                <a:spcPct val="100000"/>
              </a:lnSpc>
              <a:spcBef>
                <a:spcPts val="0"/>
              </a:spcBef>
              <a:spcAft>
                <a:spcPts val="0"/>
              </a:spcAft>
              <a:buClrTx/>
              <a:buSzTx/>
              <a:buFontTx/>
              <a:buNone/>
              <a:tabLst/>
              <a:defRPr/>
            </a:pPr>
            <a:endParaRPr lang="pt-BR" sz="4400" dirty="0" smtClean="0"/>
          </a:p>
          <a:p>
            <a:pPr marL="0" marR="0" lvl="0" indent="0" defTabSz="914400" eaLnBrk="1" fontAlgn="auto" latinLnBrk="0" hangingPunct="1">
              <a:lnSpc>
                <a:spcPct val="100000"/>
              </a:lnSpc>
              <a:spcBef>
                <a:spcPts val="0"/>
              </a:spcBef>
              <a:spcAft>
                <a:spcPts val="0"/>
              </a:spcAft>
              <a:buClrTx/>
              <a:buSzTx/>
              <a:buFontTx/>
              <a:buNone/>
              <a:tabLst/>
              <a:defRPr/>
            </a:pPr>
            <a:r>
              <a:rPr lang="pt-BR" sz="4400" dirty="0" smtClean="0"/>
              <a:t>Pablo Neruda: “a luta ao lado do povo”</a:t>
            </a:r>
            <a:endParaRPr lang="pt-BR" sz="4400" dirty="0"/>
          </a:p>
        </p:txBody>
      </p:sp>
    </p:spTree>
    <p:extLst>
      <p:ext uri="{BB962C8B-B14F-4D97-AF65-F5344CB8AC3E}">
        <p14:creationId xmlns:p14="http://schemas.microsoft.com/office/powerpoint/2010/main" val="1456495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Oswald de Andrade, “O poeta e o trabalhador”	</a:t>
            </a:r>
            <a:endParaRPr lang="pt-BR" dirty="0"/>
          </a:p>
        </p:txBody>
      </p:sp>
      <p:sp>
        <p:nvSpPr>
          <p:cNvPr id="3" name="Espaço Reservado para Conteúdo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pt-BR" sz="4400" dirty="0" smtClean="0"/>
              <a:t>Poesia: “(...)como Prestes, a poesia de hoje só tem um compromisso, o compromisso com o povo.”</a:t>
            </a:r>
          </a:p>
          <a:p>
            <a:pPr marL="0" marR="0" lvl="0" indent="0" defTabSz="914400" eaLnBrk="1" fontAlgn="auto" latinLnBrk="0" hangingPunct="1">
              <a:lnSpc>
                <a:spcPct val="100000"/>
              </a:lnSpc>
              <a:spcBef>
                <a:spcPts val="0"/>
              </a:spcBef>
              <a:spcAft>
                <a:spcPts val="0"/>
              </a:spcAft>
              <a:buClrTx/>
              <a:buSzTx/>
              <a:buFontTx/>
              <a:buNone/>
              <a:tabLst/>
              <a:defRPr/>
            </a:pPr>
            <a:endParaRPr lang="pt-BR" sz="4400" dirty="0"/>
          </a:p>
          <a:p>
            <a:pPr marL="0" marR="0" lvl="0" indent="0" defTabSz="914400" eaLnBrk="1" fontAlgn="auto" latinLnBrk="0" hangingPunct="1">
              <a:lnSpc>
                <a:spcPct val="100000"/>
              </a:lnSpc>
              <a:spcBef>
                <a:spcPts val="0"/>
              </a:spcBef>
              <a:spcAft>
                <a:spcPts val="0"/>
              </a:spcAft>
              <a:buClrTx/>
              <a:buSzTx/>
              <a:buFontTx/>
              <a:buNone/>
              <a:tabLst/>
              <a:defRPr/>
            </a:pPr>
            <a:r>
              <a:rPr lang="pt-BR" sz="4400" dirty="0" smtClean="0"/>
              <a:t>Versos de Neruda são “granadas”</a:t>
            </a:r>
            <a:endParaRPr lang="pt-BR" sz="4400" dirty="0"/>
          </a:p>
        </p:txBody>
      </p:sp>
    </p:spTree>
    <p:extLst>
      <p:ext uri="{BB962C8B-B14F-4D97-AF65-F5344CB8AC3E}">
        <p14:creationId xmlns:p14="http://schemas.microsoft.com/office/powerpoint/2010/main" val="1130039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NUNES, Benedito. </a:t>
            </a:r>
            <a:r>
              <a:rPr lang="pt-BR" i="1" dirty="0" smtClean="0"/>
              <a:t>Oswald Canibal</a:t>
            </a:r>
            <a:r>
              <a:rPr lang="pt-BR" dirty="0" smtClean="0"/>
              <a:t>. São Paulo: Perspectiva, 1979. </a:t>
            </a:r>
            <a:endParaRPr lang="pt-BR" dirty="0"/>
          </a:p>
        </p:txBody>
      </p:sp>
      <p:sp>
        <p:nvSpPr>
          <p:cNvPr id="3" name="Espaço Reservado para Conteúdo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pt-BR" dirty="0" smtClean="0"/>
          </a:p>
          <a:p>
            <a:pPr marL="0" marR="0" lvl="0" indent="0" defTabSz="914400" eaLnBrk="1" fontAlgn="auto" latinLnBrk="0" hangingPunct="1">
              <a:lnSpc>
                <a:spcPct val="100000"/>
              </a:lnSpc>
              <a:spcBef>
                <a:spcPts val="0"/>
              </a:spcBef>
              <a:spcAft>
                <a:spcPts val="0"/>
              </a:spcAft>
              <a:buClrTx/>
              <a:buSzTx/>
              <a:buFontTx/>
              <a:buNone/>
              <a:tabLst/>
              <a:defRPr/>
            </a:pPr>
            <a:r>
              <a:rPr lang="pt-BR" dirty="0" smtClean="0"/>
              <a:t>Espírito de vanguarda é impulsivo e incoerente.</a:t>
            </a:r>
          </a:p>
          <a:p>
            <a:pPr marL="0" marR="0" lvl="0" indent="0" defTabSz="914400" eaLnBrk="1" fontAlgn="auto" latinLnBrk="0" hangingPunct="1">
              <a:lnSpc>
                <a:spcPct val="100000"/>
              </a:lnSpc>
              <a:spcBef>
                <a:spcPts val="0"/>
              </a:spcBef>
              <a:spcAft>
                <a:spcPts val="0"/>
              </a:spcAft>
              <a:buClrTx/>
              <a:buSzTx/>
              <a:buFontTx/>
              <a:buNone/>
              <a:tabLst/>
              <a:defRPr/>
            </a:pPr>
            <a:endParaRPr lang="pt-BR" dirty="0"/>
          </a:p>
          <a:p>
            <a:pPr marL="0" marR="0" lvl="0" indent="0" defTabSz="914400" eaLnBrk="1" fontAlgn="auto" latinLnBrk="0" hangingPunct="1">
              <a:lnSpc>
                <a:spcPct val="100000"/>
              </a:lnSpc>
              <a:spcBef>
                <a:spcPts val="0"/>
              </a:spcBef>
              <a:spcAft>
                <a:spcPts val="0"/>
              </a:spcAft>
              <a:buClrTx/>
              <a:buSzTx/>
              <a:buFontTx/>
              <a:buNone/>
              <a:tabLst/>
              <a:defRPr/>
            </a:pPr>
            <a:endParaRPr lang="pt-BR" dirty="0" smtClean="0"/>
          </a:p>
          <a:p>
            <a:pPr marL="0" marR="0" lvl="0" indent="0" defTabSz="914400" eaLnBrk="1" fontAlgn="auto" latinLnBrk="0" hangingPunct="1">
              <a:lnSpc>
                <a:spcPct val="100000"/>
              </a:lnSpc>
              <a:spcBef>
                <a:spcPts val="0"/>
              </a:spcBef>
              <a:spcAft>
                <a:spcPts val="0"/>
              </a:spcAft>
              <a:buClrTx/>
              <a:buSzTx/>
              <a:buFontTx/>
              <a:buNone/>
              <a:tabLst/>
              <a:defRPr/>
            </a:pPr>
            <a:r>
              <a:rPr lang="pt-BR" dirty="0" smtClean="0"/>
              <a:t>Descrença no progresso econômico.</a:t>
            </a:r>
          </a:p>
          <a:p>
            <a:pPr marL="0" marR="0" lvl="0" indent="0" defTabSz="914400" eaLnBrk="1" fontAlgn="auto" latinLnBrk="0" hangingPunct="1">
              <a:lnSpc>
                <a:spcPct val="100000"/>
              </a:lnSpc>
              <a:spcBef>
                <a:spcPts val="0"/>
              </a:spcBef>
              <a:spcAft>
                <a:spcPts val="0"/>
              </a:spcAft>
              <a:buClrTx/>
              <a:buSzTx/>
              <a:buFontTx/>
              <a:buNone/>
              <a:tabLst/>
              <a:defRPr/>
            </a:pPr>
            <a:endParaRPr lang="pt-BR" dirty="0"/>
          </a:p>
          <a:p>
            <a:pPr marL="0" marR="0" lvl="0" indent="0" defTabSz="914400" eaLnBrk="1" fontAlgn="auto" latinLnBrk="0" hangingPunct="1">
              <a:lnSpc>
                <a:spcPct val="100000"/>
              </a:lnSpc>
              <a:spcBef>
                <a:spcPts val="0"/>
              </a:spcBef>
              <a:spcAft>
                <a:spcPts val="0"/>
              </a:spcAft>
              <a:buClrTx/>
              <a:buSzTx/>
              <a:buFontTx/>
              <a:buNone/>
              <a:tabLst/>
              <a:defRPr/>
            </a:pPr>
            <a:endParaRPr lang="pt-BR" dirty="0" smtClean="0"/>
          </a:p>
          <a:p>
            <a:pPr marL="0" marR="0" lvl="0" indent="0" defTabSz="914400" eaLnBrk="1" fontAlgn="auto" latinLnBrk="0" hangingPunct="1">
              <a:lnSpc>
                <a:spcPct val="100000"/>
              </a:lnSpc>
              <a:spcBef>
                <a:spcPts val="0"/>
              </a:spcBef>
              <a:spcAft>
                <a:spcPts val="0"/>
              </a:spcAft>
              <a:buClrTx/>
              <a:buSzTx/>
              <a:buFontTx/>
              <a:buNone/>
              <a:tabLst/>
              <a:defRPr/>
            </a:pPr>
            <a:r>
              <a:rPr lang="pt-BR" dirty="0" smtClean="0"/>
              <a:t>História como mal, que desagua na primeira guerra mundial</a:t>
            </a:r>
            <a:endParaRPr lang="pt-BR" dirty="0"/>
          </a:p>
        </p:txBody>
      </p:sp>
    </p:spTree>
    <p:extLst>
      <p:ext uri="{BB962C8B-B14F-4D97-AF65-F5344CB8AC3E}">
        <p14:creationId xmlns:p14="http://schemas.microsoft.com/office/powerpoint/2010/main" val="1616085789"/>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1298</Words>
  <Application>Microsoft Macintosh PowerPoint</Application>
  <PresentationFormat>Widescreen</PresentationFormat>
  <Paragraphs>171</Paragraphs>
  <Slides>29</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29</vt:i4>
      </vt:variant>
    </vt:vector>
  </HeadingPairs>
  <TitlesOfParts>
    <vt:vector size="33" baseType="lpstr">
      <vt:lpstr>Calibri</vt:lpstr>
      <vt:lpstr>Calibri Light</vt:lpstr>
      <vt:lpstr>Arial</vt:lpstr>
      <vt:lpstr>Tema do Office</vt:lpstr>
      <vt:lpstr>Aula de Literatura Brasileira I</vt:lpstr>
      <vt:lpstr>DESCARTES – “Discurso do método”</vt:lpstr>
      <vt:lpstr>Limitações do modelo cartesiano </vt:lpstr>
      <vt:lpstr>Sofrimento humano</vt:lpstr>
      <vt:lpstr>“Do conformismo”, de Mário de Andrade</vt:lpstr>
      <vt:lpstr>Exemplo </vt:lpstr>
      <vt:lpstr>Oswald de Andrade, “O poeta e o trabalhador” </vt:lpstr>
      <vt:lpstr>Oswald de Andrade, “O poeta e o trabalhador” </vt:lpstr>
      <vt:lpstr>NUNES, Benedito. Oswald Canibal. São Paulo: Perspectiva, 1979. </vt:lpstr>
      <vt:lpstr>NUNES, Benedito. Oswald Canibal. São Paulo: Perspectiva, 1979. </vt:lpstr>
      <vt:lpstr>“Para os céticos”, de Carlos Drummond de Andrade</vt:lpstr>
      <vt:lpstr>Antonio Candido – “Literatura e cultura de 1900 a 1945”</vt:lpstr>
      <vt:lpstr>Antonio Candido – Textos de intervenção</vt:lpstr>
      <vt:lpstr>MARX, Karl &amp; ENGELS, Friedrich. Manifesto do partido comunista. São Paulo: Companhia das Letras/Penguin Books, 2012. p.44.</vt:lpstr>
      <vt:lpstr>MARX, Karl &amp; ENGELS, Friedrich. Manifesto do partido comunista. São Paulo: Companhia das Letras/Penguin Books, 2012. p.57.</vt:lpstr>
      <vt:lpstr>O regime de Stalin (1929 em diante) ARENDT, Hannah. Origens do totalitarismo. São Paulo: Companhia das Letras, 1989. </vt:lpstr>
      <vt:lpstr>O regime de Stálin (1929 em diante) ARENDT, Hannah. Origens do totalitarismo. São Paulo: Companhia das Letras, 1989. </vt:lpstr>
      <vt:lpstr>Formas do comunismo </vt:lpstr>
      <vt:lpstr>Comunismo no Brasil</vt:lpstr>
      <vt:lpstr>Pagu, Parque Industrial (1933) Rio de Janeiro: José Olympio, 2016. </vt:lpstr>
      <vt:lpstr>Pagu, Parque Industrial (1933) Rio de Janeiro: José Olympio, 2016. </vt:lpstr>
      <vt:lpstr>Pagu, Parque Industrial (1933) Rio de Janeiro: José Olympio, 2016. </vt:lpstr>
      <vt:lpstr>Pagu, Parque Industrial (1933) Rio de Janeiro: José Olympio, 2016. </vt:lpstr>
      <vt:lpstr>Antonio Candido, Textos de intervenção p. 341</vt:lpstr>
      <vt:lpstr>Manuel Bandeira, “Perdi a fé e a esperança no Brasil”. 1952. </vt:lpstr>
      <vt:lpstr>“O poço”, de Mário de Andrade</vt:lpstr>
      <vt:lpstr>“O poço”, de Mário de Andrade</vt:lpstr>
      <vt:lpstr>“Túmulo, túmulo, túmulo” de Mário de Andrade</vt:lpstr>
      <vt:lpstr>“Morte de Mário de Andrade”, de Carlos Drummond de Andrade</vt:lpstr>
    </vt:vector>
  </TitlesOfParts>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Aula de Literatura Brasileira I</dc:title>
  <dc:creator>Jaime Ginzburg</dc:creator>
  <cp:lastModifiedBy>Jaime Ginzburg</cp:lastModifiedBy>
  <cp:revision>37</cp:revision>
  <dcterms:created xsi:type="dcterms:W3CDTF">2019-04-30T10:13:45Z</dcterms:created>
  <dcterms:modified xsi:type="dcterms:W3CDTF">2019-05-01T10:34:39Z</dcterms:modified>
</cp:coreProperties>
</file>