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1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43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95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9/10/2023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74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9/10/2023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93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9/10/2023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40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9/10/2023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91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9/10/2023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568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9/10/2023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16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9/10/2023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9501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9/10/2023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44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ão segurando um número de sombreamento de caneta em uma folha">
            <a:extLst>
              <a:ext uri="{FF2B5EF4-FFF2-40B4-BE49-F238E27FC236}">
                <a16:creationId xmlns:a16="http://schemas.microsoft.com/office/drawing/2014/main" id="{A646249D-3FF0-1ED7-B17E-497D79C3716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b="15730"/>
          <a:stretch/>
        </p:blipFill>
        <p:spPr>
          <a:xfrm>
            <a:off x="1" y="10"/>
            <a:ext cx="12191999" cy="685798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pt-BR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  <p:txBody>
          <a:bodyPr/>
          <a:lstStyle/>
          <a:p>
            <a:endParaRPr lang="pt-BR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641CB4A-A32B-DB66-F63E-6A9799B84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 fontScale="90000"/>
          </a:bodyPr>
          <a:lstStyle/>
          <a:p>
            <a:r>
              <a:rPr lang="pt-BR" sz="5800" dirty="0"/>
              <a:t>Teoria Geral do Processo do trabalho</a:t>
            </a:r>
            <a:br>
              <a:rPr lang="pt-BR" sz="5800" dirty="0"/>
            </a:br>
            <a:endParaRPr lang="pt-BR" sz="58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6626EC5-E57E-2277-1E5B-A658BD4FC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r>
              <a:rPr lang="pt-BR" dirty="0"/>
              <a:t>Faculdade de Direito da USP – Prof. Jorge Luiz Souto Maior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t-BR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1631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81DE75-C09C-F293-292F-D7568471E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F2EB7A-336F-3E72-489A-5C90425D4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Técnicas de aplicação do Processo do Trabalho</a:t>
            </a:r>
          </a:p>
          <a:p>
            <a:pPr marL="0" indent="0">
              <a:buNone/>
            </a:pPr>
            <a:r>
              <a:rPr lang="pt-BR" sz="3200" dirty="0"/>
              <a:t>- Respeito à história dos direitos trabalhistas</a:t>
            </a:r>
          </a:p>
          <a:p>
            <a:pPr marL="0" indent="0">
              <a:buNone/>
            </a:pPr>
            <a:r>
              <a:rPr lang="pt-BR" sz="3200" dirty="0"/>
              <a:t>- Norma mais favorável; condição mais benéfica; in dubio pro operário</a:t>
            </a:r>
          </a:p>
          <a:p>
            <a:pPr marL="0" indent="0">
              <a:buNone/>
            </a:pPr>
            <a:r>
              <a:rPr lang="pt-BR" sz="3200" dirty="0"/>
              <a:t>- Primazia da realidade</a:t>
            </a:r>
          </a:p>
          <a:p>
            <a:pPr marL="0" indent="0">
              <a:buNone/>
            </a:pPr>
            <a:r>
              <a:rPr lang="pt-BR" sz="3200" dirty="0"/>
              <a:t>- Irrenunciabilidade</a:t>
            </a:r>
          </a:p>
          <a:p>
            <a:pPr marL="0" indent="0">
              <a:buNone/>
            </a:pPr>
            <a:r>
              <a:rPr lang="pt-BR" sz="3200" dirty="0"/>
              <a:t>- Coletivização do conflito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3940158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182257-F8C3-B344-C538-053849749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916F177-8143-774E-D121-A17C0ED269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sz="3200" dirty="0"/>
              <a:t>. Problema central</a:t>
            </a:r>
          </a:p>
          <a:p>
            <a:pPr marL="0" indent="0">
              <a:buNone/>
            </a:pPr>
            <a:endParaRPr lang="pt-BR" sz="3200" dirty="0"/>
          </a:p>
          <a:p>
            <a:pPr marL="0" indent="0" algn="ctr">
              <a:buNone/>
            </a:pPr>
            <a:r>
              <a:rPr lang="pt-BR" sz="3200" dirty="0">
                <a:solidFill>
                  <a:srgbClr val="FF0000"/>
                </a:solidFill>
              </a:rPr>
              <a:t>TENTAR COMPREENDER O PROCESSO DO TRABALHO A PARTIR DO PROCESSO CIVIL</a:t>
            </a:r>
          </a:p>
        </p:txBody>
      </p:sp>
    </p:spTree>
    <p:extLst>
      <p:ext uri="{BB962C8B-B14F-4D97-AF65-F5344CB8AC3E}">
        <p14:creationId xmlns:p14="http://schemas.microsoft.com/office/powerpoint/2010/main" val="2713317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FEB15-E912-4E6E-CB90-16D415BAC9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F0715A-202D-EE05-D97C-769C9AF05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3200" dirty="0"/>
              <a:t>Processo é Instrumento de aplicação do Direito Material</a:t>
            </a:r>
          </a:p>
          <a:p>
            <a:endParaRPr lang="pt-BR" sz="3200" dirty="0"/>
          </a:p>
          <a:p>
            <a:r>
              <a:rPr lang="pt-BR" sz="3200" dirty="0"/>
              <a:t>Direito do Trabalho surge como técnica jurídica específica para fugir dos preceitos e princípios do Direito Civil</a:t>
            </a:r>
          </a:p>
          <a:p>
            <a:endParaRPr lang="pt-BR" sz="3200" dirty="0"/>
          </a:p>
          <a:p>
            <a:r>
              <a:rPr lang="pt-BR" sz="3200" dirty="0"/>
              <a:t>Processo Civil é instrumento do Direito Civil</a:t>
            </a:r>
          </a:p>
        </p:txBody>
      </p:sp>
    </p:spTree>
    <p:extLst>
      <p:ext uri="{BB962C8B-B14F-4D97-AF65-F5344CB8AC3E}">
        <p14:creationId xmlns:p14="http://schemas.microsoft.com/office/powerpoint/2010/main" val="1477916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344A7A-849B-8DFD-DC76-C6891D4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DC38AF-5A73-9ECE-67EA-AD86C3F0AA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Processo do Trabalho é instrumento do Direito do Trabalho</a:t>
            </a:r>
          </a:p>
          <a:p>
            <a:endParaRPr lang="pt-BR" sz="3200" dirty="0"/>
          </a:p>
          <a:p>
            <a:r>
              <a:rPr lang="pt-BR" sz="3200" dirty="0"/>
              <a:t>Se Direito do Trabalho é diferente de Direito Civil, Processo do Trabalho é diferente do Processo Civil</a:t>
            </a:r>
          </a:p>
          <a:p>
            <a:endParaRPr lang="pt-BR" sz="3200" dirty="0"/>
          </a:p>
          <a:p>
            <a:r>
              <a:rPr lang="pt-BR" sz="3200" dirty="0"/>
              <a:t>Do contrário, o Processo do Trabalho será um obstáculo para a aplicação do Direito do Trabalho</a:t>
            </a:r>
          </a:p>
        </p:txBody>
      </p:sp>
    </p:spTree>
    <p:extLst>
      <p:ext uri="{BB962C8B-B14F-4D97-AF65-F5344CB8AC3E}">
        <p14:creationId xmlns:p14="http://schemas.microsoft.com/office/powerpoint/2010/main" val="3955251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F74C6-6AC9-FC6A-E97B-FF826EE15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AAF2B51-4AD2-0C02-99DE-FA97555675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13FC17B-ED06-0662-1F1B-09D29F467D9B}"/>
              </a:ext>
            </a:extLst>
          </p:cNvPr>
          <p:cNvSpPr/>
          <p:nvPr/>
        </p:nvSpPr>
        <p:spPr>
          <a:xfrm>
            <a:off x="1238250" y="2209800"/>
            <a:ext cx="2809875" cy="9620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Direito Civil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F4B64A36-70FE-B77A-8A73-6C1E5F8A142D}"/>
              </a:ext>
            </a:extLst>
          </p:cNvPr>
          <p:cNvSpPr/>
          <p:nvPr/>
        </p:nvSpPr>
        <p:spPr>
          <a:xfrm>
            <a:off x="7991475" y="2209800"/>
            <a:ext cx="2562225" cy="96202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Direito do Trabalho</a:t>
            </a:r>
          </a:p>
        </p:txBody>
      </p:sp>
      <p:sp>
        <p:nvSpPr>
          <p:cNvPr id="9" name="Seta: para Baixo 8">
            <a:extLst>
              <a:ext uri="{FF2B5EF4-FFF2-40B4-BE49-F238E27FC236}">
                <a16:creationId xmlns:a16="http://schemas.microsoft.com/office/drawing/2014/main" id="{BF391FFF-A45B-D5AF-15A5-6C145FDE8B5F}"/>
              </a:ext>
            </a:extLst>
          </p:cNvPr>
          <p:cNvSpPr/>
          <p:nvPr/>
        </p:nvSpPr>
        <p:spPr>
          <a:xfrm>
            <a:off x="2276475" y="3474720"/>
            <a:ext cx="484632" cy="55435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8E7934D7-8805-38D7-0BC2-C01B0C81F751}"/>
              </a:ext>
            </a:extLst>
          </p:cNvPr>
          <p:cNvSpPr/>
          <p:nvPr/>
        </p:nvSpPr>
        <p:spPr>
          <a:xfrm>
            <a:off x="1314450" y="4152900"/>
            <a:ext cx="2771775" cy="5543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Processo Civil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BEE26DC-0AF2-CA6B-F86F-531E656ACEBF}"/>
              </a:ext>
            </a:extLst>
          </p:cNvPr>
          <p:cNvSpPr/>
          <p:nvPr/>
        </p:nvSpPr>
        <p:spPr>
          <a:xfrm>
            <a:off x="8105775" y="4152900"/>
            <a:ext cx="2447925" cy="55435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/>
              <a:t>Processo do Trabalho</a:t>
            </a:r>
          </a:p>
        </p:txBody>
      </p:sp>
      <p:sp>
        <p:nvSpPr>
          <p:cNvPr id="14" name="Seta: para Baixo 13">
            <a:extLst>
              <a:ext uri="{FF2B5EF4-FFF2-40B4-BE49-F238E27FC236}">
                <a16:creationId xmlns:a16="http://schemas.microsoft.com/office/drawing/2014/main" id="{D924E63E-DEB4-C7E9-47F7-2D238387AE69}"/>
              </a:ext>
            </a:extLst>
          </p:cNvPr>
          <p:cNvSpPr/>
          <p:nvPr/>
        </p:nvSpPr>
        <p:spPr>
          <a:xfrm>
            <a:off x="9087421" y="3474719"/>
            <a:ext cx="484632" cy="55435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968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C0D3A8-53A6-7A47-6822-89C53F531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96332F-4A88-BA72-E06B-35810FA3E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Princípios do Direito do Trabalho</a:t>
            </a:r>
          </a:p>
          <a:p>
            <a:pPr marL="0" indent="0">
              <a:buNone/>
            </a:pPr>
            <a:r>
              <a:rPr lang="pt-BR" sz="3200" dirty="0"/>
              <a:t>- Estruturação do modo de produção capitalista</a:t>
            </a:r>
          </a:p>
          <a:p>
            <a:pPr marL="0" indent="0">
              <a:buNone/>
            </a:pPr>
            <a:r>
              <a:rPr lang="pt-BR" sz="3200" dirty="0"/>
              <a:t>- Reconhecimento da desigualdade material dos sujeitos</a:t>
            </a:r>
          </a:p>
          <a:p>
            <a:pPr marL="0" indent="0">
              <a:buNone/>
            </a:pPr>
            <a:r>
              <a:rPr lang="pt-BR" sz="3200" dirty="0"/>
              <a:t>- Proteção jurídica do trabalhador</a:t>
            </a:r>
          </a:p>
          <a:p>
            <a:pPr marL="0" indent="0">
              <a:buNone/>
            </a:pPr>
            <a:r>
              <a:rPr lang="pt-BR" sz="3200" dirty="0"/>
              <a:t>- Melhoria da condição social e econômica do trabalhador</a:t>
            </a:r>
          </a:p>
          <a:p>
            <a:pPr marL="0" indent="0">
              <a:buNone/>
            </a:pPr>
            <a:r>
              <a:rPr lang="pt-BR" sz="3200" dirty="0"/>
              <a:t>- Democratização das relações de trabalho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4272940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CB7F0-4781-8576-67C2-C41529CF1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836B21-012D-B0A6-3821-BD13D52CE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3200" dirty="0"/>
              <a:t>Técnicas de aplicação do Direito do Trabalho</a:t>
            </a:r>
          </a:p>
          <a:p>
            <a:endParaRPr lang="pt-BR" sz="3200" dirty="0"/>
          </a:p>
          <a:p>
            <a:pPr marL="0" indent="0">
              <a:buNone/>
            </a:pPr>
            <a:r>
              <a:rPr lang="pt-BR" sz="3200" dirty="0"/>
              <a:t>- Norma mais favorável; condição mais benéfica; in dubio pro operário</a:t>
            </a:r>
          </a:p>
          <a:p>
            <a:pPr marL="0" indent="0">
              <a:buNone/>
            </a:pPr>
            <a:r>
              <a:rPr lang="pt-BR" sz="3200" dirty="0"/>
              <a:t>- Primazia da realidade</a:t>
            </a:r>
          </a:p>
          <a:p>
            <a:pPr marL="0" indent="0">
              <a:buNone/>
            </a:pPr>
            <a:r>
              <a:rPr lang="pt-BR" sz="3200" dirty="0"/>
              <a:t>- Irrenunciabilidade</a:t>
            </a:r>
          </a:p>
        </p:txBody>
      </p:sp>
    </p:spTree>
    <p:extLst>
      <p:ext uri="{BB962C8B-B14F-4D97-AF65-F5344CB8AC3E}">
        <p14:creationId xmlns:p14="http://schemas.microsoft.com/office/powerpoint/2010/main" val="37000597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DC80C8-EA57-2F0C-5EBF-FBAD69F42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6AB4A0-74BC-059D-3EA1-6922B83F5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Princípios do Processo do Trabalho</a:t>
            </a:r>
          </a:p>
          <a:p>
            <a:endParaRPr lang="pt-BR" sz="3200" dirty="0"/>
          </a:p>
          <a:p>
            <a:pPr marL="0" indent="0">
              <a:buNone/>
            </a:pPr>
            <a:r>
              <a:rPr lang="pt-BR" sz="3200" dirty="0"/>
              <a:t>- Reconhecimento da desigualdade das partes</a:t>
            </a:r>
          </a:p>
          <a:p>
            <a:pPr marL="0" indent="0">
              <a:buNone/>
            </a:pPr>
            <a:r>
              <a:rPr lang="pt-BR" sz="3200" dirty="0"/>
              <a:t>- Proteção jurídica do trabalhador</a:t>
            </a:r>
          </a:p>
          <a:p>
            <a:pPr marL="0" indent="0">
              <a:buNone/>
            </a:pPr>
            <a:r>
              <a:rPr lang="pt-BR" sz="3200" dirty="0"/>
              <a:t>- Natureza coletiva do conflito</a:t>
            </a:r>
          </a:p>
          <a:p>
            <a:pPr marL="0" indent="0">
              <a:buNone/>
            </a:pPr>
            <a:endParaRPr lang="pt-BR" sz="3200" dirty="0"/>
          </a:p>
          <a:p>
            <a:pPr marL="0" indent="0">
              <a:buNone/>
            </a:pPr>
            <a:r>
              <a:rPr lang="pt-BR" sz="3200" dirty="0"/>
              <a:t>OBS: Empregador possui a autotutela dos seus interesses</a:t>
            </a:r>
          </a:p>
          <a:p>
            <a:pPr marL="0" indent="0">
              <a:buNone/>
            </a:pP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441090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143270-D3AB-C4BF-6C85-15F7CCC95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8538C4-5228-550B-CFD6-5E76A4920C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3200" dirty="0"/>
              <a:t>Acesso à justiça</a:t>
            </a:r>
          </a:p>
          <a:p>
            <a:pPr marL="0" indent="0">
              <a:buNone/>
            </a:pPr>
            <a:r>
              <a:rPr lang="pt-BR" dirty="0"/>
              <a:t>- Barreiras de informação</a:t>
            </a:r>
          </a:p>
          <a:p>
            <a:pPr marL="0" indent="0">
              <a:buNone/>
            </a:pPr>
            <a:r>
              <a:rPr lang="pt-BR" dirty="0"/>
              <a:t>- Barreiras econômicas</a:t>
            </a:r>
          </a:p>
          <a:p>
            <a:pPr marL="0" indent="0">
              <a:buNone/>
            </a:pPr>
            <a:r>
              <a:rPr lang="pt-BR" dirty="0"/>
              <a:t>- Barreiras procedimentais/organizacionais</a:t>
            </a:r>
          </a:p>
          <a:p>
            <a:r>
              <a:rPr lang="pt-BR" sz="3200" dirty="0"/>
              <a:t>Efetividade</a:t>
            </a:r>
          </a:p>
          <a:p>
            <a:pPr marL="0" indent="0">
              <a:buNone/>
            </a:pPr>
            <a:r>
              <a:rPr lang="pt-BR" dirty="0"/>
              <a:t>- Instrumentalidade das formas; Dar a cada um o que é seu por direito, nem mais, nem menos</a:t>
            </a:r>
          </a:p>
          <a:p>
            <a:r>
              <a:rPr lang="pt-BR" sz="3200" dirty="0"/>
              <a:t>Oralidade</a:t>
            </a:r>
          </a:p>
          <a:p>
            <a:pPr marL="0" indent="0">
              <a:buNone/>
            </a:pPr>
            <a:r>
              <a:rPr lang="pt-BR" dirty="0"/>
              <a:t>- Primazia da palavra; imediatidade; concentração dos atos; irrecorribilidades das decisões interlocutórias; identidade física do juiz; participação ativa do juiz</a:t>
            </a:r>
          </a:p>
        </p:txBody>
      </p:sp>
    </p:spTree>
    <p:extLst>
      <p:ext uri="{BB962C8B-B14F-4D97-AF65-F5344CB8AC3E}">
        <p14:creationId xmlns:p14="http://schemas.microsoft.com/office/powerpoint/2010/main" val="4807870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LightSeedLeftStep">
      <a:dk1>
        <a:srgbClr val="000000"/>
      </a:dk1>
      <a:lt1>
        <a:srgbClr val="FFFFFF"/>
      </a:lt1>
      <a:dk2>
        <a:srgbClr val="412924"/>
      </a:dk2>
      <a:lt2>
        <a:srgbClr val="E2E3E8"/>
      </a:lt2>
      <a:accent1>
        <a:srgbClr val="AAA081"/>
      </a:accent1>
      <a:accent2>
        <a:srgbClr val="BA937F"/>
      </a:accent2>
      <a:accent3>
        <a:srgbClr val="C49396"/>
      </a:accent3>
      <a:accent4>
        <a:srgbClr val="BA7F9C"/>
      </a:accent4>
      <a:accent5>
        <a:srgbClr val="C38FBE"/>
      </a:accent5>
      <a:accent6>
        <a:srgbClr val="A77FBA"/>
      </a:accent6>
      <a:hlink>
        <a:srgbClr val="697AAE"/>
      </a:hlink>
      <a:folHlink>
        <a:srgbClr val="7F7F7F"/>
      </a:folHlink>
    </a:clrScheme>
    <a:fontScheme name="Savon">
      <a:maj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314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Garamond</vt:lpstr>
      <vt:lpstr>SavonVTI</vt:lpstr>
      <vt:lpstr>Teoria Geral do Processo do trabalho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Teoria Geral do Processo do trabalho </dc:title>
  <dc:creator>Jorge Luiz Souto Maior</dc:creator>
  <cp:lastModifiedBy>Jorge Luiz Souto Maior</cp:lastModifiedBy>
  <cp:revision>4</cp:revision>
  <dcterms:created xsi:type="dcterms:W3CDTF">2023-09-10T20:05:31Z</dcterms:created>
  <dcterms:modified xsi:type="dcterms:W3CDTF">2023-09-11T13:19:39Z</dcterms:modified>
</cp:coreProperties>
</file>