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9" r:id="rId2"/>
    <p:sldId id="570" r:id="rId3"/>
    <p:sldId id="571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45" r:id="rId14"/>
    <p:sldId id="549" r:id="rId15"/>
    <p:sldId id="550" r:id="rId16"/>
    <p:sldId id="547" r:id="rId17"/>
    <p:sldId id="543" r:id="rId18"/>
    <p:sldId id="544" r:id="rId19"/>
    <p:sldId id="552" r:id="rId20"/>
    <p:sldId id="551" r:id="rId21"/>
    <p:sldId id="553" r:id="rId22"/>
    <p:sldId id="555" r:id="rId23"/>
    <p:sldId id="554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DE3C7-BCB2-4C2C-AEEF-ED760DBD312B}" v="5" dt="2019-10-29T12:48:1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>
      <p:cViewPr varScale="1">
        <p:scale>
          <a:sx n="55" d="100"/>
          <a:sy n="55" d="100"/>
        </p:scale>
        <p:origin x="1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9AFDE3C7-BCB2-4C2C-AEEF-ED760DBD312B}"/>
    <pc:docChg chg="modSld">
      <pc:chgData name="Amaury Gremaud" userId="d26e1613d7451de6" providerId="Windows Live" clId="Web-{9AFDE3C7-BCB2-4C2C-AEEF-ED760DBD312B}" dt="2019-10-29T11:10:01.306" v="3" actId="20577"/>
      <pc:docMkLst>
        <pc:docMk/>
      </pc:docMkLst>
      <pc:sldChg chg="modSp">
        <pc:chgData name="Amaury Gremaud" userId="d26e1613d7451de6" providerId="Windows Live" clId="Web-{9AFDE3C7-BCB2-4C2C-AEEF-ED760DBD312B}" dt="2019-10-29T11:10:01.306" v="2" actId="20577"/>
        <pc:sldMkLst>
          <pc:docMk/>
          <pc:sldMk cId="0" sldId="269"/>
        </pc:sldMkLst>
        <pc:spChg chg="mod">
          <ac:chgData name="Amaury Gremaud" userId="d26e1613d7451de6" providerId="Windows Live" clId="Web-{9AFDE3C7-BCB2-4C2C-AEEF-ED760DBD312B}" dt="2019-10-29T11:10:01.306" v="2" actId="20577"/>
          <ac:spMkLst>
            <pc:docMk/>
            <pc:sldMk cId="0" sldId="269"/>
            <ac:spMk id="6147" creationId="{DC473EED-680B-4ED6-8EDD-AB69349AFB6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FE0612CC-14D7-45D2-BC7B-18E03B71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0C089165-53CC-4679-9416-3D3616CD3F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A4DCF5D3-DDA6-45E8-95A1-871F8CBC1616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CCB4633C-21F8-4C26-820B-8634E38EE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28189A3F-63C9-437F-8F5B-33906DFE0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B32D7F64-CBC8-4D90-BE06-6921714B2A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DF525404-095E-42A2-9D02-DBCE647C1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3D91637A-FF03-4D72-AC13-C3B0E254AC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500A1EE-0B66-400F-92C5-6B4D7636CB11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52EA6710-275D-47A5-A9B4-BAD1E1D5A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09512796-F211-4C51-887E-D8B8A453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F049692B-2E7D-404B-93FF-7C696862A5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E5308965-FF40-4487-8F98-C1D17AAD4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BF631F74-6664-4AFF-BCF2-C4FC7DDEDF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CF40E4B-43A4-4D67-915A-9BD21D4356E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564D185-EC24-4C85-AC82-CE7895594059}" type="slidenum">
              <a:rPr lang="pt-BR" altLang="pt-BR" sz="1200">
                <a:latin typeface="Times New Roman" panose="02020603050405020304" pitchFamily="18" charset="0"/>
              </a:rPr>
              <a:pPr algn="r"/>
              <a:t>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7F08ED0-ABDA-4E44-B993-93A82B29B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9E11592-C63A-44E3-9E9F-877B98FB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99B139C-E592-4D55-AE1F-FBEE63659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FAE5707-529B-4B7D-AF95-EBD195289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3B54E5-E7C3-4DDF-AC9F-A6EE25469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C89D7AF-C655-42AB-AE24-A1B8019FB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DE1E97-2ACE-47AC-9A2F-F3488290A3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32AA23F-4297-4CE4-A7EC-AC99F2E79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C037521-E66C-4DE6-8EAB-BF0B6A2A9D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0294CEB-3323-465A-82CA-62E7EDDD4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73B295E-F7D7-4A5C-BCC8-B296369E30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2FC51CD-75C0-416E-A8F9-110A9778A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F9AB26B-71A2-46EB-9E95-550C1307D8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7F24246-B64A-45BC-9B91-2C5F158F780D}" type="slidenum">
              <a:rPr lang="pt-BR" altLang="pt-BR" sz="1200">
                <a:latin typeface="Times New Roman" panose="02020603050405020304" pitchFamily="18" charset="0"/>
              </a:rPr>
              <a:pPr algn="r"/>
              <a:t>20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7DA53DB-0676-46CD-9057-BA9F1071B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D89ADDD-0061-4BF1-9240-3657E7108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873CB33-F2CD-4970-86D7-92E39A02F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02C0CB-4BA5-4D0C-AAA9-081FBCDD5F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1F1EC54-A533-47A1-953E-64010A1B35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44DB7D3-9DDA-4F70-85E5-9B42DD29F1AA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22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150E0A6-9236-484C-9D69-5453587CA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148D83F-085F-45EB-AD3A-337F2EDCB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4E15C12E-069A-47A3-8A08-39F3F26642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9B1A722-D772-437A-B1F9-217A400D111D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24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7B4C13C-8675-4BA2-89B0-8E8418996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ABF8BFC-1131-4659-8A58-AEEE08D53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9C2B79-A47D-468F-B77D-FA05422663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245AB1-DC3A-4993-BD4D-792379D98783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25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C74CD4E-D3B7-4DD3-A6EC-79CB9F02A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9AAF9C2-3C7E-47BB-A4BA-C22877462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6DE6E71-77D9-4CBD-BAB5-668CADDC2F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5A907BE-EDC7-474F-9B0E-F4F12386CB27}" type="slidenum">
              <a:rPr lang="pt-BR" altLang="pt-BR" sz="1200">
                <a:latin typeface="Calibri" panose="020F0502020204030204" pitchFamily="34" charset="0"/>
              </a:rPr>
              <a:pPr algn="r"/>
              <a:t>4</a:t>
            </a:fld>
            <a:endParaRPr lang="pt-BR" altLang="pt-BR" sz="1200">
              <a:latin typeface="Calibri" panose="020F050202020403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4F7A247-8592-4190-8894-624D6FD3D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C0B43CE-2143-4153-9DC8-DEEC18570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FFC12D-D6E7-4069-91A5-F406C1A084C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07A460E-31CD-47EF-915E-658F6EBC5683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26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AAA8959-D7DA-4850-8507-C02CD72DC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ABF3FC7-F0C1-4836-82A2-FFF1234CB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43B4584-73FD-4F46-B264-D472AC980B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B8C0B7-67E1-460A-B5D4-DADC51D87B24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27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0A9AFA3-0FD7-424E-A448-BFCE99244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DC4CEA4-C9F3-41DE-8B0F-0F72D2658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5C42134-07E0-4F46-A85A-EE280B0D2C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CA28309-9660-4A27-8708-AD8D169FFDC7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29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4E55CC4-E7E8-4A66-98FD-3E091EA9CE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A014DAF-E461-4D03-9F88-B9F97E588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E58A4D6-71AF-4DE8-919D-7E8DE8716B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F55ABC9-32EF-41F9-AE8C-C2386F298FF1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30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641DDD9-CE8B-4B25-8B02-9DA293261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5617172-CC6C-4A16-B575-F2EBC3835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6BA8B4D-3A3C-41A6-85C5-B732A00AF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D57427D-E28D-4864-86F8-75992286A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5FCC3B-E2BB-466E-BD61-DE186722D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99B8CED-7C60-4016-86E9-2BD875EAD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D75710F-0EC5-44D9-AB12-A9C79133B2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B39EF82-E751-4F36-B220-E4784290D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8DF26B6-3220-48D1-BCA1-123160C86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B9BAB36-BDFE-449C-AD9E-EDA834A87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4879F7C-0CBA-4EB8-B617-5F4FC5CDE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E6F05BE-716F-4CCB-9E19-D7383B583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FCFAA91-69BB-4F62-9341-44BD0246F2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83F5592-D8BD-4BC6-8825-939F2AA9D409}" type="slidenum">
              <a:rPr lang="pt-BR" altLang="pt-BR" sz="1200">
                <a:latin typeface="Times New Roman" panose="02020603050405020304" pitchFamily="18" charset="0"/>
                <a:cs typeface="Arial" panose="020B0604020202020204" pitchFamily="34" charset="0"/>
              </a:rPr>
              <a:pPr algn="r"/>
              <a:t>36</a:t>
            </a:fld>
            <a:endParaRPr lang="pt-BR" altLang="pt-BR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AFE2C24-E3BF-4263-A7C9-8DED69B85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64534F2-633E-4740-B2E6-C304A25DF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AD12AB1-5EFA-4C59-BB7E-FBE6B36868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F125B64-3EF6-499D-BE28-E082E80261AC}" type="slidenum">
              <a:rPr lang="pt-BR" altLang="pt-BR" sz="1200">
                <a:latin typeface="Times New Roman" panose="02020603050405020304" pitchFamily="18" charset="0"/>
              </a:rPr>
              <a:pPr algn="r"/>
              <a:t>5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4C1A4B5-A5E7-49EE-8FE8-2FBA01473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DF269D8-06FD-4AE5-837B-A3BDB05BC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EE0D63-5F2D-4249-91E8-94FE4F7BF6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74D9699-EA87-45DB-AD90-9CD28CEF56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795D78F-212B-435B-AA02-E1E605E1A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3B0AC59-FB79-4ABD-A2B5-1FB127FE3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942A742-4F48-4F37-B5FC-E7941A3B44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BFD2C9-1229-4F92-90BB-34CFEE363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4DDF036-1601-4198-B537-CC81E171A4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4D32251-02F7-439E-8D79-8DF887370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8D98DF-C8C1-4DEB-A966-373906EBB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C20453-B97A-423E-A419-24B81F66A0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4F565C1-8B69-412E-86E1-44B9E2D1A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6B7180E-2B0A-4D5C-9BC2-945636CC8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B1443608-FDCF-4B2F-9808-64B88C6AA226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44805EAC-55F2-40CC-82B5-1B0F0CF8A3A8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B8297393-7FA4-4353-A1D3-8B07ADA33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066FEE69-88CE-4125-85E9-B7E8E464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920B-9579-49BF-8D67-B683919246A7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C1FDC556-A5E2-4190-B9D5-024B0051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DBA76F00-CE39-4B9F-B05F-427C9A7C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E4E3-D6C2-45B4-92EC-C99984653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87879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7345212B-129A-4775-A347-5782BAD3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E12E-E9E3-48E0-AD73-EC5D2C818845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51FFE0B4-AD38-489B-A6CA-35576957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E0C6C015-8238-4DDB-B170-6C9AF3A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B4F5-39B5-4B31-81FB-B5DDE53DAF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45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3213794-B2A8-4E90-B35E-DC2589FF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6017-8F8D-4735-AB71-C72A20AD7C2B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4C6ACBB7-4E8F-40F4-B8C3-6FFAC596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19290AA4-B063-4BC1-A206-B2C46D94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0490-9F8E-492F-BD9D-F5CCA0C093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10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9C3CC690-DA29-4FFA-AAC9-3E46E631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D6E8-5DEF-4E0C-AF58-3EDDA524AF9B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E41FFB15-C022-4BB6-9A8C-FD05B27D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BE3D15F-4321-4139-BAF5-BE65931A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2057-4DBC-460B-920C-5EFDD5BE7C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49731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2B63E0F-1F66-48A3-8DE2-747081E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BFF1-C6DE-44B9-A2E6-ABE5F4191FD1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35CCE93B-FEF6-41EC-8F20-C05FB7ED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8DF1F8B0-A5EF-426E-9929-B0F2DAA4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3A55-7EDF-4F6D-AD1F-411AEE7EDC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7867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434D8BC-FD47-488E-AB00-8C55ED8E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8F66-0F81-4FE6-A694-7DB904610825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9D292A29-4959-4C20-B640-979948ED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4654019-119C-4EE1-9C22-5E88DFAF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4457-C59E-4561-B0FD-1336E1F3C1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2297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8B37FACB-A997-42D8-A016-CE49564F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B1DF-685C-49B6-A8E2-74738E738DD3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AEC23A9A-9741-4E45-A69A-341B7DEB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7983EA9F-26DC-4DE6-94FF-29ADC09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C1A32-2F40-49AB-84B1-87622C2202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446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ECB0E4FA-C8FB-436B-AEF4-DF22CD77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D515-64C8-420A-B7BE-D5250281E205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CAA94EB4-E49C-491F-857A-3122C0C1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5C729C16-A3B4-4D60-BC0D-E58249A2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6166-D613-4246-990D-2A69A07CBF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33966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8C6717FD-EC06-4326-9454-1379B4BC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E566-AA6C-417F-85B9-9A7B8900A791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3688B67B-097D-4AD4-AF25-97154BC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0CD55573-63A8-43F5-B20A-4A092FB7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87A6-8715-49C7-8B8D-3B739634B0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2866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CB3FAA9F-47E0-4EAF-93F7-2E5596B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0423-12ED-4A48-BF85-F0E316B3BEA4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662293EF-009B-4B10-BD61-F24DC1B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29C0516E-A904-46DE-965E-5712054C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1D54-0F65-40B7-9FF2-A14D6F75BD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50770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2C169EEE-5360-48F4-A5C3-CD33EE60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CC10-BDD3-47E8-97FD-416A473A4844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37EE31EA-EC5B-42DA-A0FC-2947A032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D11EFB3-D09F-4BD6-B379-FE729611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F4BC-8333-403C-BABF-E863F7F5BE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4090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35F270F2-5755-4C03-B29A-BBB0C30AC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0768A511-A847-490F-8178-264D4B9DDE66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8CB4974C-30F3-43D2-8BEE-8E83F8FEA462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E7E63FD5-C186-431F-BAC9-1203944A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553B-B91C-43DC-853B-1309A467D0D4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8A222B2B-7A5A-4AA4-9616-F6A90D35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E2101081-1F89-4EFE-B126-F05EDE42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D92D-F375-4733-AE9D-CD8C539085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585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D9ED0894-642F-46AF-A7C1-93AB60B171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95C12D-9DC0-40AB-AD40-6D1DD1F95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010B0A14-C874-4F76-87ED-0E0616973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27DB8-D66C-4475-AA68-F2C061DAF712}" type="datetimeFigureOut">
              <a:rPr lang="pt-BR"/>
              <a:pPr>
                <a:defRPr/>
              </a:pPr>
              <a:t>30/10/2019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669A116B-E532-437E-A11C-EF56624C5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E0C9B2E2-6B20-46E9-A35B-B79FB0A4B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270F591E-F231-4D60-BA2F-F781E20CE1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E29AECA5-759D-4F62-8824-B0AF59DE532A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E8FFE2FF-A374-4181-A436-8977C8DDDDA2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190C7F26-68F9-43EE-91E6-962BCA7F5543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19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eaw.com.br/marcilio.jpg&amp;imgrefurl=http://www.eaw.com.br/highlights-marcilio.htm&amp;usg=__80JwofZIEQGrZspqzym8csZsRHI=&amp;h=445&amp;w=364&amp;sz=17&amp;hl=pt-BR&amp;start=2&amp;um=1&amp;tbnid=vGTJnx-tiJXjwM:&amp;tbnh=127&amp;tbnw=104&amp;prev=/images?q=marcilio+marques+moreira&amp;hl=pt-BR&amp;sa=N&amp;um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2/Cirogomes2006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hyperlink" Target="http://pt.wikipedia.org/wiki/Ficheiro:Eliseu_resende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6B3905-B7C5-4405-A5DC-75605857A3D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</a:t>
            </a:r>
            <a:r>
              <a:rPr altLang="pt-BR" sz="4000" cap="none" smtClean="0"/>
              <a:t>19.  </a:t>
            </a:r>
            <a:r>
              <a:rPr altLang="pt-BR" sz="4000" cap="none" dirty="0"/>
              <a:t>Da abertura financeira ao Plano Real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473EED-680B-4ED6-8EDD-AB69349AFB6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</a:t>
            </a:r>
            <a:r>
              <a:rPr altLang="pt-BR" dirty="0" err="1"/>
              <a:t>Gremaud</a:t>
            </a:r>
            <a:r>
              <a:rPr lang="pt-PT" altLang="pt-BR" dirty="0"/>
              <a:t> </a:t>
            </a:r>
            <a:r>
              <a:rPr altLang="pt-BR" dirty="0"/>
              <a:t> - REC2413- Economia Brasileira Contemporânea </a:t>
            </a:r>
            <a:r>
              <a:rPr lang="pt-PT" altLang="pt-BR" dirty="0"/>
              <a:t>2019</a:t>
            </a:r>
            <a:endParaRPr altLang="pt-B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FDB8BF3-E7EF-4F7D-B995-B6001A5C0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557338"/>
            <a:ext cx="10890250" cy="5005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3300"/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Renegociação da dívida externa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300"/>
              <a:t>Plano Brady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Abertura financeira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400"/>
              <a:t>Possibilidade de financiamento externo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800"/>
              <a:t>Política Monetária austera e cambio “fixo”</a:t>
            </a:r>
          </a:p>
          <a:p>
            <a:pPr marL="1339850" lvl="3" indent="-315913">
              <a:lnSpc>
                <a:spcPct val="95000"/>
              </a:lnSpc>
            </a:pPr>
            <a:r>
              <a:rPr altLang="pt-BR" sz="2300"/>
              <a:t>Juros elevados </a:t>
            </a:r>
          </a:p>
          <a:p>
            <a:pPr marL="1022350" lvl="2" indent="-350838">
              <a:lnSpc>
                <a:spcPct val="95000"/>
              </a:lnSpc>
            </a:pPr>
            <a:r>
              <a:rPr altLang="pt-BR" sz="2900"/>
              <a:t>Reversão do Balanço de Pagamentos </a:t>
            </a:r>
          </a:p>
          <a:p>
            <a:pPr marL="1339850" lvl="3" indent="-315913">
              <a:lnSpc>
                <a:spcPct val="95000"/>
              </a:lnSpc>
              <a:buSzPct val="125000"/>
              <a:buFont typeface="Wingdings" panose="05000000000000000000" pitchFamily="2" charset="2"/>
              <a:buChar char="è"/>
            </a:pPr>
            <a:r>
              <a:rPr altLang="pt-BR" sz="2300"/>
              <a:t> Existência de reservas</a:t>
            </a:r>
          </a:p>
          <a:p>
            <a:pPr marL="1339850" lvl="3" indent="-315913">
              <a:lnSpc>
                <a:spcPct val="95000"/>
              </a:lnSpc>
              <a:buSzPct val="125000"/>
              <a:buFont typeface="Wingdings" panose="05000000000000000000" pitchFamily="2" charset="2"/>
              <a:buChar char="è"/>
            </a:pPr>
            <a:r>
              <a:rPr altLang="pt-BR" sz="2300"/>
              <a:t> Possibilidade de financiamento externo</a:t>
            </a:r>
          </a:p>
        </p:txBody>
      </p:sp>
      <p:pic>
        <p:nvPicPr>
          <p:cNvPr id="20483" name="Picture 4" descr="marcilio">
            <a:hlinkClick r:id="rId3"/>
            <a:extLst>
              <a:ext uri="{FF2B5EF4-FFF2-40B4-BE49-F238E27FC236}">
                <a16:creationId xmlns:a16="http://schemas.microsoft.com/office/drawing/2014/main" id="{8A0299FB-017F-461C-9405-3F11B39C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700213"/>
            <a:ext cx="26257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ítulo 1">
            <a:extLst>
              <a:ext uri="{FF2B5EF4-FFF2-40B4-BE49-F238E27FC236}">
                <a16:creationId xmlns:a16="http://schemas.microsoft.com/office/drawing/2014/main" id="{1C72E4B8-7BF3-4AEC-AF97-3B57CD5C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Marcilio Marques Moreira (maio 91 – abril 1992)</a:t>
            </a:r>
            <a:br>
              <a:rPr altLang="pt-BR"/>
            </a:br>
            <a:endParaRPr altLang="pt-BR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9B4F553-7B60-4B79-BD9E-F0B4DCF3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47688"/>
            <a:ext cx="115316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829DC6E7-0EAC-4EF2-888F-B08F65D092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" y="655638"/>
          <a:ext cx="11150600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Gráfico" r:id="rId4" imgW="7267575" imgH="3771900" progId="Excel.Sheet.8">
                  <p:embed/>
                </p:oleObj>
              </mc:Choice>
              <mc:Fallback>
                <p:oleObj name="Gráfico" r:id="rId4" imgW="7267575" imgH="3771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655638"/>
                        <a:ext cx="11150600" cy="624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2BA88A-D503-4433-B073-212973DB0F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/>
              <a:t>Itamar Franco: 2 anos e 2 meses</a:t>
            </a:r>
          </a:p>
        </p:txBody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B290A88D-F0A2-4AFE-BFA3-9C69A5F21C5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201613" y="1412875"/>
            <a:ext cx="560705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>
                <a:solidFill>
                  <a:srgbClr val="FB2C09"/>
                </a:solidFill>
              </a:rPr>
              <a:t>6 Ministros da Fazenda</a:t>
            </a:r>
          </a:p>
          <a:p>
            <a:pPr marL="669925" lvl="1" indent="-325438"/>
            <a:r>
              <a:rPr altLang="pt-BR" sz="2400"/>
              <a:t>Gustavo Krause (02.10.92 – 16.12.92)</a:t>
            </a:r>
          </a:p>
          <a:p>
            <a:pPr marL="669925" lvl="1" indent="-325438"/>
            <a:r>
              <a:rPr altLang="pt-BR" sz="2400"/>
              <a:t>Paulo Haddad (16.12.92 - 01.03.93)</a:t>
            </a:r>
          </a:p>
          <a:p>
            <a:pPr marL="669925" lvl="1" indent="-325438"/>
            <a:r>
              <a:rPr altLang="pt-BR" sz="2400"/>
              <a:t>Eliseu Resende (01.03.93 – 19.05.93)</a:t>
            </a:r>
          </a:p>
          <a:p>
            <a:pPr marL="669925" lvl="1" indent="-325438"/>
            <a:r>
              <a:rPr altLang="pt-BR" sz="2400"/>
              <a:t>Fernando H. Cardoso (19.05.93 – 30.03.94)</a:t>
            </a:r>
          </a:p>
          <a:p>
            <a:pPr marL="669925" lvl="1" indent="-325438"/>
            <a:r>
              <a:rPr altLang="pt-BR" sz="2400"/>
              <a:t>Rubens Ricupero (30.03.94 – 06.09.94)</a:t>
            </a:r>
          </a:p>
          <a:p>
            <a:pPr marL="669925" lvl="1" indent="-325438"/>
            <a:r>
              <a:rPr altLang="pt-BR" sz="2400"/>
              <a:t>Ciro Gomes (06.09.94 – 31-12-94)</a:t>
            </a:r>
          </a:p>
        </p:txBody>
      </p:sp>
      <p:pic>
        <p:nvPicPr>
          <p:cNvPr id="444420" name="Picture 4" descr="80605">
            <a:extLst>
              <a:ext uri="{FF2B5EF4-FFF2-40B4-BE49-F238E27FC236}">
                <a16:creationId xmlns:a16="http://schemas.microsoft.com/office/drawing/2014/main" id="{F11E0646-133E-4E34-80A9-BFBEB339D1F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52513"/>
            <a:ext cx="420846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ph">
            <a:extLst>
              <a:ext uri="{FF2B5EF4-FFF2-40B4-BE49-F238E27FC236}">
                <a16:creationId xmlns:a16="http://schemas.microsoft.com/office/drawing/2014/main" id="{BC3E41C1-886D-4875-8E27-F3C88E26525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981075"/>
            <a:ext cx="2400300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2" name="Picture 6" descr="Eliseu Resende">
            <a:hlinkClick r:id="rId5" tooltip="Eliseu Resende"/>
            <a:extLst>
              <a:ext uri="{FF2B5EF4-FFF2-40B4-BE49-F238E27FC236}">
                <a16:creationId xmlns:a16="http://schemas.microsoft.com/office/drawing/2014/main" id="{93C0E30E-8C9B-4A61-A690-D196DF70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540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3" name="Picture 7" descr="noticia_16577">
            <a:extLst>
              <a:ext uri="{FF2B5EF4-FFF2-40B4-BE49-F238E27FC236}">
                <a16:creationId xmlns:a16="http://schemas.microsoft.com/office/drawing/2014/main" id="{CC94C620-B542-4AFD-BD87-BB557361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068638"/>
            <a:ext cx="393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4" name="Picture 8" descr="Ficheiro:Cirogomes2006.jpg">
            <a:hlinkClick r:id="rId8"/>
            <a:extLst>
              <a:ext uri="{FF2B5EF4-FFF2-40B4-BE49-F238E27FC236}">
                <a16:creationId xmlns:a16="http://schemas.microsoft.com/office/drawing/2014/main" id="{2B23F042-F101-4CC6-873A-C4F71C40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4464050"/>
            <a:ext cx="2838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5" name="Picture 9" descr="Rubens+Ricupero">
            <a:extLst>
              <a:ext uri="{FF2B5EF4-FFF2-40B4-BE49-F238E27FC236}">
                <a16:creationId xmlns:a16="http://schemas.microsoft.com/office/drawing/2014/main" id="{2485C61E-D637-492E-8979-1DD4469E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508500"/>
            <a:ext cx="238442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FC0358-492A-4EA1-A816-C3A265F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3600" b="1"/>
              <a:t>O Plano Real: 3 fases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B638C47-2AFE-4A22-831A-99659BDE70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3875" y="1381125"/>
            <a:ext cx="1105535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endParaRPr altLang="pt-BR" sz="1600"/>
          </a:p>
          <a:p>
            <a:pPr marL="990600" lvl="1" indent="-533400">
              <a:buClr>
                <a:schemeClr val="tx1"/>
              </a:buClr>
              <a:buFontTx/>
              <a:buAutoNum type="alphaLcParenR"/>
            </a:pPr>
            <a:r>
              <a:rPr altLang="pt-BR" sz="2900"/>
              <a:t>Ajuste fiscal prévio (14.06.93)</a:t>
            </a:r>
          </a:p>
          <a:p>
            <a:pPr marL="1371600" lvl="2" indent="-457200">
              <a:buClr>
                <a:schemeClr val="tx1"/>
              </a:buClr>
            </a:pPr>
            <a:r>
              <a:rPr altLang="pt-BR" sz="2400"/>
              <a:t>Corte de despesas (PAI), aumento de impostos (IPMF),  diminuição de transferências (FSE)</a:t>
            </a:r>
          </a:p>
          <a:p>
            <a:pPr marL="1828800" lvl="3" indent="-457200">
              <a:buClr>
                <a:schemeClr val="tx1"/>
              </a:buClr>
            </a:pPr>
            <a:r>
              <a:rPr altLang="pt-BR" sz="2400"/>
              <a:t>1.09.93 – cruzeiro real (1CR = 1000 cruzeiros)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/>
              <a:t>b) Indexação completa da economia URV (28.02.94)</a:t>
            </a:r>
          </a:p>
          <a:p>
            <a:pPr marL="1371600" lvl="2" indent="-457200"/>
            <a:r>
              <a:rPr altLang="pt-BR" sz="2400"/>
              <a:t>URV – unidade de conta com paridade fixa com o dólar</a:t>
            </a:r>
          </a:p>
          <a:p>
            <a:pPr marL="1371600" lvl="2" indent="-457200"/>
            <a:r>
              <a:rPr altLang="pt-BR" sz="2400"/>
              <a:t>conversão dos preços e rendimentos </a:t>
            </a:r>
          </a:p>
          <a:p>
            <a:pPr marL="1371600" lvl="2" indent="-457200"/>
            <a:r>
              <a:rPr altLang="pt-BR" sz="2400"/>
              <a:t>Sistema bi-monetário, </a:t>
            </a:r>
          </a:p>
          <a:p>
            <a:pPr marL="990600" lvl="1" indent="-533400">
              <a:buFont typeface="Wingdings" panose="05000000000000000000" pitchFamily="2" charset="2"/>
              <a:buNone/>
            </a:pPr>
            <a:r>
              <a:rPr altLang="pt-BR" sz="2900"/>
              <a:t>c) Reforma monetária – Real (01.07.94)</a:t>
            </a:r>
          </a:p>
          <a:p>
            <a:pPr marL="1371600" lvl="2" indent="-457200"/>
            <a:r>
              <a:rPr altLang="pt-BR" sz="2400"/>
              <a:t>troca URV por Real (1Real = 2750 CR)</a:t>
            </a:r>
          </a:p>
          <a:p>
            <a:pPr marL="990600" lvl="1" indent="-533400">
              <a:buFontTx/>
              <a:buAutoNum type="alphaUcParenR"/>
            </a:pPr>
            <a:endParaRPr altLang="pt-BR" sz="2900"/>
          </a:p>
        </p:txBody>
      </p:sp>
      <p:pic>
        <p:nvPicPr>
          <p:cNvPr id="28676" name="Picture 4" descr="notadeumreal150108">
            <a:extLst>
              <a:ext uri="{FF2B5EF4-FFF2-40B4-BE49-F238E27FC236}">
                <a16:creationId xmlns:a16="http://schemas.microsoft.com/office/drawing/2014/main" id="{C0EC01D3-DF0D-4630-AF29-C341AEE6F5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35550"/>
            <a:ext cx="4191000" cy="158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427EC3-F603-4819-BAF4-D55599F2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/>
              <a:t>A Condução do Plano Real: 3 períodos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07D1BB9-C2E0-4A49-9068-272E4D7EE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419225"/>
            <a:ext cx="11477625" cy="518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Período 1 (Itamar)</a:t>
            </a:r>
          </a:p>
          <a:p>
            <a:pPr lvl="1">
              <a:lnSpc>
                <a:spcPct val="80000"/>
              </a:lnSpc>
            </a:pPr>
            <a:r>
              <a:rPr altLang="pt-BR" sz="2000" u="sng"/>
              <a:t>Ancora Cambial</a:t>
            </a:r>
            <a:r>
              <a:rPr altLang="pt-BR" sz="2000"/>
              <a:t>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Valorização cambial,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Crescimento </a:t>
            </a:r>
          </a:p>
          <a:p>
            <a:pPr algn="ctr">
              <a:lnSpc>
                <a:spcPct val="80000"/>
              </a:lnSpc>
            </a:pPr>
            <a:r>
              <a:rPr altLang="pt-BR" sz="2800"/>
              <a:t>Período 2 (FHC 1)</a:t>
            </a:r>
          </a:p>
          <a:p>
            <a:pPr lvl="1" algn="ctr">
              <a:lnSpc>
                <a:spcPct val="80000"/>
              </a:lnSpc>
            </a:pPr>
            <a:r>
              <a:rPr altLang="pt-BR" sz="2000" u="sng"/>
              <a:t>Ancora Monetária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Juros elevados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Desemprego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Estabilidade real cambio</a:t>
            </a:r>
          </a:p>
          <a:p>
            <a:pPr algn="r">
              <a:lnSpc>
                <a:spcPct val="80000"/>
              </a:lnSpc>
            </a:pPr>
            <a:r>
              <a:rPr altLang="pt-BR" sz="2800"/>
              <a:t>Período 3 (FHC 2)</a:t>
            </a:r>
          </a:p>
          <a:p>
            <a:pPr lvl="1" algn="r">
              <a:lnSpc>
                <a:spcPct val="80000"/>
              </a:lnSpc>
            </a:pPr>
            <a:r>
              <a:rPr altLang="pt-BR" sz="2000" u="sng"/>
              <a:t>Três Pilares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Superávit Primário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Metas de inflação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Cambio flexível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B6809640-8799-4AD4-8DC5-3D042231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546475"/>
            <a:ext cx="1946275" cy="762000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do México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1995</a:t>
            </a:r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EE13D5B9-B78D-46A9-BD7A-107A97591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2943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7DD8355F-B440-4ADC-A6FB-0524C5B28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894138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50E0A07D-1AC7-4E2E-A9CD-2B9F22E3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457825"/>
            <a:ext cx="3152775" cy="788988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cambial à Brasileira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1999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ADDE3012-668E-44E0-A46D-82E200BEB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7815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08BF6F60-043A-46D9-B3DF-3A00FDDFA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5748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08EC0FB6-11B1-466F-A1A5-4490E139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127250"/>
            <a:ext cx="2879725" cy="831850"/>
          </a:xfrm>
          <a:prstGeom prst="rect">
            <a:avLst/>
          </a:prstGeom>
          <a:solidFill>
            <a:srgbClr val="EDE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Ancoras múltiplas e flexíveis ???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5EA9102-3DDE-44ED-B121-307ECA6C8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863" y="209550"/>
            <a:ext cx="9344025" cy="831850"/>
          </a:xfrm>
        </p:spPr>
        <p:txBody>
          <a:bodyPr lIns="91440" rIns="91440" anchor="ctr"/>
          <a:lstStyle/>
          <a:p>
            <a:r>
              <a:rPr altLang="pt-BR" sz="3600" b="1"/>
              <a:t>Plano Real: Pressupostos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71F5FF8-2D7E-470C-8945-4D17550606A8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431800" y="1557338"/>
            <a:ext cx="117602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/>
              <a:t>Pré condições - Contexto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7A1A77D-ABA8-4AEB-9CF2-FD7B51F0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47688"/>
            <a:ext cx="115316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C3B5450A-21DE-4D0A-97BC-AA0C553CF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" y="655638"/>
          <a:ext cx="11150600" cy="624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Gráfico" r:id="rId4" imgW="7267575" imgH="3771900" progId="Excel.Sheet.8">
                  <p:embed/>
                </p:oleObj>
              </mc:Choice>
              <mc:Fallback>
                <p:oleObj name="Gráfico" r:id="rId4" imgW="7267575" imgH="37719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655638"/>
                        <a:ext cx="11150600" cy="624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>
            <a:extLst>
              <a:ext uri="{FF2B5EF4-FFF2-40B4-BE49-F238E27FC236}">
                <a16:creationId xmlns:a16="http://schemas.microsoft.com/office/drawing/2014/main" id="{042DA730-24D3-4226-948D-23FEC334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2170113"/>
            <a:ext cx="11417300" cy="3349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5">
            <a:extLst>
              <a:ext uri="{FF2B5EF4-FFF2-40B4-BE49-F238E27FC236}">
                <a16:creationId xmlns:a16="http://schemas.microsoft.com/office/drawing/2014/main" id="{49CB27E6-8B1A-4981-B4E6-8C13310C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 b="1"/>
              <a:t>Abertura Comercial</a:t>
            </a:r>
            <a:r>
              <a:rPr altLang="pt-BR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82381C76-CA85-47BF-B29D-95844B43C0C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7025" y="2851150"/>
            <a:ext cx="6305550" cy="2219325"/>
          </a:xfrm>
        </p:spPr>
        <p:txBody>
          <a:bodyPr anchor="ctr"/>
          <a:lstStyle/>
          <a:p>
            <a:r>
              <a:rPr altLang="pt-BR" sz="4800"/>
              <a:t>ABERTURA:</a:t>
            </a:r>
            <a:br>
              <a:rPr altLang="pt-BR" sz="4800"/>
            </a:br>
            <a:r>
              <a:rPr altLang="pt-BR" sz="4800"/>
              <a:t>	FINANCEIRA</a:t>
            </a:r>
            <a:br>
              <a:rPr altLang="pt-BR" sz="4800"/>
            </a:br>
            <a:r>
              <a:rPr altLang="pt-BR" sz="1100"/>
              <a:t>	</a:t>
            </a:r>
            <a:r>
              <a:rPr altLang="pt-BR" sz="4800"/>
              <a:t/>
            </a:r>
            <a:br>
              <a:rPr altLang="pt-BR" sz="4800"/>
            </a:br>
            <a:r>
              <a:rPr altLang="pt-BR" sz="4800"/>
              <a:t>	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6077BB-1CB0-4784-A8E1-0762F3AC798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981825" y="1311275"/>
            <a:ext cx="5210175" cy="4208463"/>
          </a:xfrm>
          <a:solidFill>
            <a:schemeClr val="tx1">
              <a:lumMod val="20000"/>
              <a:lumOff val="80000"/>
            </a:schemeClr>
          </a:solidFill>
        </p:spPr>
      </p:sp>
      <p:pic>
        <p:nvPicPr>
          <p:cNvPr id="7172" name="Picture 6" descr="Economia brasileira (Foto: Arquivo Google)">
            <a:extLst>
              <a:ext uri="{FF2B5EF4-FFF2-40B4-BE49-F238E27FC236}">
                <a16:creationId xmlns:a16="http://schemas.microsoft.com/office/drawing/2014/main" id="{96A9B0BA-2798-4434-AD02-30D6B767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293813"/>
            <a:ext cx="521493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1">
            <a:extLst>
              <a:ext uri="{FF2B5EF4-FFF2-40B4-BE49-F238E27FC236}">
                <a16:creationId xmlns:a16="http://schemas.microsoft.com/office/drawing/2014/main" id="{2335F120-B05D-4E89-BAAB-21A094813774}"/>
              </a:ext>
            </a:extLst>
          </p:cNvPr>
          <p:cNvSpPr txBox="1">
            <a:spLocks noGrp="1"/>
          </p:cNvSpPr>
          <p:nvPr/>
        </p:nvSpPr>
        <p:spPr bwMode="auto">
          <a:xfrm>
            <a:off x="1981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pt-BR" sz="1200">
                <a:latin typeface="+mj-lt"/>
              </a:rPr>
              <a:t>Parte IV Capítulo 22</a:t>
            </a: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5508CF1C-89EC-4354-92DA-DB241D4DDE03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pt-BR" sz="1200">
                <a:latin typeface="+mj-lt"/>
              </a:rPr>
              <a:t>Gremaud, Vasconcellos e Toneto Jr.</a:t>
            </a:r>
          </a:p>
        </p:txBody>
      </p:sp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865F6A06-DFD0-4911-8918-90C54128DFE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67FF3163-E77F-4C92-B465-C216D3099046}" type="slidenum">
              <a:rPr lang="pt-BR" sz="1200">
                <a:latin typeface="+mj-lt"/>
              </a:rPr>
              <a:pPr algn="r" eaLnBrk="1" hangingPunct="1">
                <a:defRPr/>
              </a:pPr>
              <a:t>20</a:t>
            </a:fld>
            <a:endParaRPr lang="pt-BR" sz="1200">
              <a:latin typeface="+mj-lt"/>
            </a:endParaRPr>
          </a:p>
        </p:txBody>
      </p:sp>
      <p:graphicFrame>
        <p:nvGraphicFramePr>
          <p:cNvPr id="39941" name="Object 2">
            <a:extLst>
              <a:ext uri="{FF2B5EF4-FFF2-40B4-BE49-F238E27FC236}">
                <a16:creationId xmlns:a16="http://schemas.microsoft.com/office/drawing/2014/main" id="{60114894-8DE4-47F1-BA40-28463D210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" y="152400"/>
          <a:ext cx="11860213" cy="654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Imagem de bitmap" r:id="rId4" imgW="5838095" imgH="4382112" progId="PBrush">
                  <p:embed/>
                </p:oleObj>
              </mc:Choice>
              <mc:Fallback>
                <p:oleObj name="Imagem de bitmap" r:id="rId4" imgW="5838095" imgH="438211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52400"/>
                        <a:ext cx="11860213" cy="654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3DA7B65-B0F7-42D7-95A6-C0CF30A74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8863" y="209550"/>
            <a:ext cx="9344025" cy="831850"/>
          </a:xfrm>
        </p:spPr>
        <p:txBody>
          <a:bodyPr lIns="91440" rIns="91440" anchor="ctr"/>
          <a:lstStyle/>
          <a:p>
            <a:r>
              <a:rPr altLang="pt-BR" sz="3600" b="1"/>
              <a:t>Plano Real: Pressupostos</a:t>
            </a:r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459625A3-7E2C-4858-8A32-46B2E21AAAFE}"/>
              </a:ext>
            </a:extLst>
          </p:cNvPr>
          <p:cNvSpPr>
            <a:spLocks noGrp="1"/>
          </p:cNvSpPr>
          <p:nvPr>
            <p:ph type="body" idx="4294967295"/>
          </p:nvPr>
        </p:nvSpPr>
        <p:spPr bwMode="auto">
          <a:xfrm>
            <a:off x="431800" y="1557338"/>
            <a:ext cx="11760200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800"/>
              <a:t>Pré condições - Contexto</a:t>
            </a:r>
          </a:p>
          <a:p>
            <a:pPr marL="342900" indent="-342900"/>
            <a:r>
              <a:rPr altLang="pt-BR" sz="2800"/>
              <a:t>Inflação: caráter inercial </a:t>
            </a:r>
          </a:p>
          <a:p>
            <a:pPr marL="669925" lvl="1" indent="-325438"/>
            <a:r>
              <a:rPr altLang="pt-BR" sz="2000"/>
              <a:t>aproxima-se da proposta Larida (reforma monetária)</a:t>
            </a:r>
          </a:p>
          <a:p>
            <a:pPr marL="342900" indent="-342900"/>
            <a:r>
              <a:rPr altLang="pt-BR" sz="2800"/>
              <a:t>Cuidado com erros anteriores:</a:t>
            </a:r>
          </a:p>
          <a:p>
            <a:pPr marL="669925" lvl="1" indent="-325438"/>
            <a:r>
              <a:rPr altLang="pt-BR" sz="2000"/>
              <a:t>Adoção gradualista; </a:t>
            </a:r>
          </a:p>
          <a:p>
            <a:pPr marL="1022350" lvl="2" indent="-350838"/>
            <a:r>
              <a:rPr altLang="pt-BR" sz="1800"/>
              <a:t>não congelamento mas substituição “natural” da moeda</a:t>
            </a:r>
          </a:p>
          <a:p>
            <a:pPr marL="1022350" lvl="2" indent="-350838"/>
            <a:r>
              <a:rPr altLang="pt-BR" sz="1800"/>
              <a:t>Relacionamento com sociedade e mercado</a:t>
            </a:r>
          </a:p>
          <a:p>
            <a:pPr marL="669925" lvl="1" indent="-325438"/>
            <a:r>
              <a:rPr altLang="pt-BR" sz="2000"/>
              <a:t>Acopla-se forte conteúdo ortodoxo, especialmente na condução pós plano e na idéia de dar credibilidade à nova moeda</a:t>
            </a:r>
          </a:p>
          <a:p>
            <a:pPr marL="1339850" lvl="3" indent="-315913"/>
            <a:r>
              <a:rPr altLang="pt-BR" sz="1800"/>
              <a:t>Problemas com déficit público, </a:t>
            </a:r>
          </a:p>
          <a:p>
            <a:pPr marL="1339850" lvl="3" indent="-315913"/>
            <a:r>
              <a:rPr altLang="pt-BR" sz="1800"/>
              <a:t>Cuidado com explosão do crescimento, </a:t>
            </a:r>
          </a:p>
          <a:p>
            <a:pPr marL="1339850" lvl="3" indent="-315913"/>
            <a:r>
              <a:rPr altLang="pt-BR" sz="1800"/>
              <a:t>Tratamento ao setor externo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>
            <a:extLst>
              <a:ext uri="{FF2B5EF4-FFF2-40B4-BE49-F238E27FC236}">
                <a16:creationId xmlns:a16="http://schemas.microsoft.com/office/drawing/2014/main" id="{BFB779EE-FF3F-430F-8EAA-44D3F9607A53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89F140-FC27-4C1F-B563-65F7632637E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8C1E316-ED67-4A82-A518-11C67B8A3B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33475" y="496888"/>
            <a:ext cx="9979025" cy="1096962"/>
          </a:xfrm>
        </p:spPr>
        <p:txBody>
          <a:bodyPr lIns="91440" rIns="91440" anchor="t"/>
          <a:lstStyle/>
          <a:p>
            <a:r>
              <a:rPr altLang="pt-BR" sz="3600"/>
              <a:t>1) Ajuste fiscal prévio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24942DF-8C18-4216-8D04-CD4B5BB3CCC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3513" y="1230313"/>
            <a:ext cx="11814175" cy="5254625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776288" indent="-700088">
              <a:lnSpc>
                <a:spcPct val="100000"/>
              </a:lnSpc>
              <a:buSzPct val="120000"/>
              <a:buFont typeface="Wingdings" panose="05000000000000000000" pitchFamily="2" charset="2"/>
              <a:buChar char="Ø"/>
              <a:defRPr/>
            </a:pPr>
            <a:r>
              <a:rPr altLang="pt-BR" sz="3300"/>
              <a:t>Plano de Ação Imediata (PAI) - 14/06/93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Redução e maior eficiência dos gastos da União em 1993 (corte de US$ 6 bilhões)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Recuperação da receita tributária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Equacionamento das dívidas dos estados e municípios com a União</a:t>
            </a:r>
          </a:p>
          <a:p>
            <a:pPr marL="1752600" lvl="3" indent="-728663">
              <a:lnSpc>
                <a:spcPct val="80000"/>
              </a:lnSpc>
              <a:buClr>
                <a:schemeClr val="tx1"/>
              </a:buClr>
              <a:defRPr/>
            </a:pPr>
            <a:r>
              <a:rPr altLang="pt-BR" sz="2500"/>
              <a:t>Redefinição das relações Estados e Municípios com União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Controle mais rígido dos bancos estaduais e saneamento dos bancos federais</a:t>
            </a:r>
          </a:p>
          <a:p>
            <a:pPr marL="1752600" lvl="3" indent="-728663">
              <a:lnSpc>
                <a:spcPct val="80000"/>
              </a:lnSpc>
              <a:buClr>
                <a:schemeClr val="tx1"/>
              </a:buClr>
              <a:defRPr/>
            </a:pPr>
            <a:r>
              <a:rPr altLang="pt-BR" sz="2500"/>
              <a:t>Redefinição relação bancos estaduais com BC</a:t>
            </a:r>
          </a:p>
          <a:p>
            <a:pPr marL="1295400" lvl="2" indent="-728663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altLang="pt-BR" sz="2400"/>
              <a:t>Aperfeiçoamento do programa de privatização</a:t>
            </a:r>
          </a:p>
          <a:p>
            <a:pPr marL="776288" indent="-700088">
              <a:buClr>
                <a:schemeClr val="tx1"/>
              </a:buClr>
              <a:defRPr/>
            </a:pPr>
            <a:r>
              <a:rPr altLang="pt-BR" sz="3600"/>
              <a:t>PAI assume a origem fiscal da inflação</a:t>
            </a:r>
          </a:p>
          <a:p>
            <a:pPr marL="990600" lvl="1" indent="-646113">
              <a:buClr>
                <a:schemeClr val="tx1"/>
              </a:buClr>
              <a:defRPr/>
            </a:pPr>
            <a:r>
              <a:rPr altLang="pt-BR" sz="2800"/>
              <a:t>Efetividade do PAI baixa – carta de intenção (plano de governo)</a:t>
            </a:r>
          </a:p>
          <a:p>
            <a:pPr marL="1295400" lvl="2" indent="-728663">
              <a:buClr>
                <a:schemeClr val="tx1"/>
              </a:buClr>
              <a:defRPr/>
            </a:pPr>
            <a:r>
              <a:rPr altLang="pt-BR" sz="2500"/>
              <a:t>Demora na aprovação de medidas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2E91B861-DA46-4D56-AAC2-A31B387B0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963" y="228600"/>
            <a:ext cx="11617325" cy="990600"/>
          </a:xfrm>
        </p:spPr>
        <p:txBody>
          <a:bodyPr lIns="91440" rIns="91440" anchor="ctr"/>
          <a:lstStyle/>
          <a:p>
            <a:pPr algn="ctr"/>
            <a:r>
              <a:rPr altLang="pt-BR"/>
              <a:t>1) </a:t>
            </a:r>
            <a:r>
              <a:rPr altLang="pt-BR" sz="3200"/>
              <a:t>Ajuste fiscal prévio</a:t>
            </a:r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F7CF1916-6B30-46DA-9DF1-9BD89F9E918D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334963" y="1341438"/>
            <a:ext cx="11857037" cy="551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5000"/>
              </a:lnSpc>
            </a:pPr>
            <a:r>
              <a:rPr altLang="pt-BR" sz="3600"/>
              <a:t>Em parte em função do Efeito Bacha </a:t>
            </a:r>
            <a:r>
              <a:rPr altLang="pt-BR" sz="3300"/>
              <a:t>(Guardia-Bacha) </a:t>
            </a:r>
            <a:endParaRPr altLang="pt-BR" sz="3600"/>
          </a:p>
          <a:p>
            <a:pPr marL="639763" lvl="1" indent="-273050">
              <a:lnSpc>
                <a:spcPct val="85000"/>
              </a:lnSpc>
            </a:pPr>
            <a:r>
              <a:rPr altLang="pt-BR" sz="2800"/>
              <a:t>Edmar Bacha – fato de coexistir baixo déficit operacional com elevada inflação, não quer dizer que déficit não causa a inflação,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Inflação elevada ajuda a conter déficit público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Existe um déficit potencial escamoteado por inflação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Ou seja se inflação cair déficit aumenta – o que pode ser um problema</a:t>
            </a:r>
          </a:p>
          <a:p>
            <a:pPr marL="639763" lvl="1" indent="-273050">
              <a:lnSpc>
                <a:spcPct val="85000"/>
              </a:lnSpc>
            </a:pPr>
            <a:r>
              <a:rPr altLang="pt-BR" sz="2800"/>
              <a:t>Efeito Bacha (EB) = Efeito Oliveira-Tanzi (EOT) as avessas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EOT – com aceleração da inflação perda de receita (não indexada) e não ganho com despesas, 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aumenta inflação piora o déficit</a:t>
            </a:r>
          </a:p>
          <a:p>
            <a:pPr marL="914400" lvl="2">
              <a:lnSpc>
                <a:spcPct val="85000"/>
              </a:lnSpc>
            </a:pPr>
            <a:r>
              <a:rPr altLang="pt-BR" sz="2100"/>
              <a:t>EB: indexação de receita e controle da boca de caixa (contingenciamento de gasto ou fixação de despesa nominal com previsão de inflação abaixo da real), </a:t>
            </a:r>
          </a:p>
          <a:p>
            <a:pPr lvl="3">
              <a:lnSpc>
                <a:spcPct val="85000"/>
              </a:lnSpc>
            </a:pPr>
            <a:r>
              <a:rPr altLang="pt-BR" sz="2400"/>
              <a:t>inflação reduz déficit</a:t>
            </a:r>
            <a:endParaRPr altLang="pt-BR" sz="1300"/>
          </a:p>
          <a:p>
            <a:pPr marL="639763" lvl="1" indent="-273050">
              <a:lnSpc>
                <a:spcPct val="80000"/>
              </a:lnSpc>
            </a:pPr>
            <a:endParaRPr altLang="pt-BR" sz="150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>
            <a:extLst>
              <a:ext uri="{FF2B5EF4-FFF2-40B4-BE49-F238E27FC236}">
                <a16:creationId xmlns:a16="http://schemas.microsoft.com/office/drawing/2014/main" id="{20B06E77-C367-45DA-9E2F-14F622A4F056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576EA8-9FEE-43FC-AE36-32056449DBFA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D10FD8D-5438-4145-B3A6-C6F610DDB1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1088" y="422275"/>
            <a:ext cx="9980612" cy="565150"/>
          </a:xfrm>
        </p:spPr>
        <p:txBody>
          <a:bodyPr lIns="91440" rIns="91440" anchor="t"/>
          <a:lstStyle/>
          <a:p>
            <a:r>
              <a:rPr altLang="pt-BR"/>
              <a:t>1) Ajuste fiscal prévio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95205BF-3D55-453D-89BA-CE5BF3550E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341438"/>
            <a:ext cx="109728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altLang="pt-BR" sz="2400"/>
              <a:t>Espaço para ajuste e criação do Fundo Social de Emergência (FSE)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None/>
            </a:pPr>
            <a:r>
              <a:rPr altLang="pt-BR" sz="2400">
                <a:sym typeface="Wingdings" panose="05000000000000000000" pitchFamily="2" charset="2"/>
              </a:rPr>
              <a:t>	</a:t>
            </a:r>
            <a:r>
              <a:rPr altLang="pt-BR">
                <a:sym typeface="Wingdings" panose="05000000000000000000" pitchFamily="2" charset="2"/>
              </a:rPr>
              <a:t> Atenuar a rigidez de gastos da União (constituição de 88)</a:t>
            </a:r>
            <a:endParaRPr altLang="pt-BR"/>
          </a:p>
          <a:p>
            <a:pPr marL="661988" lvl="1" indent="-342900"/>
            <a:r>
              <a:rPr altLang="pt-BR" sz="1800"/>
              <a:t>Desvinculação de algumas receitas do governo federal </a:t>
            </a:r>
          </a:p>
          <a:p>
            <a:pPr marL="942975" lvl="2" indent="-325438"/>
            <a:r>
              <a:rPr altLang="pt-BR" sz="1600"/>
              <a:t>20% de todos as vinculações de impostos e contribuições instituídos ou a serem criados</a:t>
            </a:r>
          </a:p>
          <a:p>
            <a:pPr marL="942975" lvl="2" indent="-325438"/>
            <a:r>
              <a:rPr altLang="pt-BR" sz="1600"/>
              <a:t>Inicialmente – provisório (2 anos) (atualmente DRU)</a:t>
            </a:r>
          </a:p>
          <a:p>
            <a:pPr marL="942975" lvl="2" indent="-325438"/>
            <a:endParaRPr altLang="pt-BR" sz="160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altLang="pt-BR" sz="2500"/>
              <a:t>Ampliação de receitas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Criação do IPMF (anterior) e alguns outros impostos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Campanha contra a sonegação</a:t>
            </a:r>
          </a:p>
          <a:p>
            <a:pPr marL="661988" lvl="1" indent="-342900">
              <a:lnSpc>
                <a:spcPct val="80000"/>
              </a:lnSpc>
            </a:pPr>
            <a:r>
              <a:rPr altLang="pt-BR" sz="2000"/>
              <a:t>Melhoria na adm. do patrimônio da União</a:t>
            </a:r>
          </a:p>
          <a:p>
            <a:pPr marL="942975" lvl="2" indent="-325438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600"/>
          </a:p>
          <a:p>
            <a:pPr marL="942975" lvl="2" indent="-325438"/>
            <a:endParaRPr altLang="pt-BR" sz="1800"/>
          </a:p>
          <a:p>
            <a:pPr marL="942975" lvl="2" indent="-325438"/>
            <a:endParaRPr altLang="pt-BR" sz="160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>
            <a:extLst>
              <a:ext uri="{FF2B5EF4-FFF2-40B4-BE49-F238E27FC236}">
                <a16:creationId xmlns:a16="http://schemas.microsoft.com/office/drawing/2014/main" id="{E8BD3EA3-994D-469F-A19C-F050945C771C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783B050-E7D2-4BCE-877C-5562D3BDFABB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0AB57D0-4C94-411B-AE7D-0D268FA78B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06525" y="558800"/>
            <a:ext cx="9979025" cy="1096963"/>
          </a:xfrm>
        </p:spPr>
        <p:txBody>
          <a:bodyPr lIns="91440" rIns="91440" anchor="t"/>
          <a:lstStyle/>
          <a:p>
            <a:r>
              <a:rPr altLang="pt-BR" sz="3600"/>
              <a:t>1) Ajuste fiscal prévio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361E9F6-F2A2-4797-B52D-A8E9625F45E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60338" y="1316038"/>
            <a:ext cx="11760200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00000"/>
              </a:lnSpc>
            </a:pPr>
            <a:r>
              <a:rPr altLang="pt-BR" sz="4000"/>
              <a:t>Na verdade mais anuncio do que fato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800"/>
              <a:t>Ajuste fiscal não impediu o crescimento da inflação em 1993 e primeiro semestre de 1994 (ajuste pequeno ?)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900"/>
              <a:t>Contas pioram depois do Plano Real (</a:t>
            </a:r>
            <a:r>
              <a:rPr altLang="pt-BR" sz="2800"/>
              <a:t>Juros são altos, mas existe déficit primário)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existe efeito Bacha e prevenção (medidas ex-ante) não foram eficientes (?)</a:t>
            </a:r>
          </a:p>
          <a:p>
            <a:pPr marL="661988" lvl="1" indent="-342900">
              <a:lnSpc>
                <a:spcPct val="100000"/>
              </a:lnSpc>
            </a:pPr>
            <a:r>
              <a:rPr altLang="pt-BR" sz="2800"/>
              <a:t>Ausência de equilíbrio fiscal não impede estabilização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não era pré condição de fato ?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Era apenas uma questão de credibilidade ? </a:t>
            </a:r>
          </a:p>
          <a:p>
            <a:pPr marL="936625" lvl="2" indent="-342900">
              <a:lnSpc>
                <a:spcPct val="100000"/>
              </a:lnSpc>
            </a:pPr>
            <a:r>
              <a:rPr altLang="pt-BR" sz="2400"/>
              <a:t>A não existência de um ajuste foi um problema ?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>
            <a:extLst>
              <a:ext uri="{FF2B5EF4-FFF2-40B4-BE49-F238E27FC236}">
                <a16:creationId xmlns:a16="http://schemas.microsoft.com/office/drawing/2014/main" id="{A77346E7-4952-45A9-AA49-458886CE94C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2B31CC-CE67-4077-B370-F2739BCC2095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623464C-B2A3-4FEA-826A-8F395F14CF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471488"/>
            <a:ext cx="9979025" cy="701675"/>
          </a:xfrm>
        </p:spPr>
        <p:txBody>
          <a:bodyPr lIns="91440" rIns="91440" anchor="t"/>
          <a:lstStyle/>
          <a:p>
            <a:pPr marL="342900" indent="-342900"/>
            <a:r>
              <a:rPr altLang="pt-BR"/>
              <a:t>2) Indexação completa da economia: URV</a:t>
            </a:r>
            <a:endParaRPr altLang="pt-BR" sz="360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D37D722-3B9C-456D-A566-184D93AB4AB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31800" y="1484313"/>
            <a:ext cx="11520488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9250" indent="-325438">
              <a:lnSpc>
                <a:spcPct val="80000"/>
              </a:lnSpc>
            </a:pPr>
            <a:r>
              <a:rPr altLang="pt-BR" sz="2500"/>
              <a:t>URV – Unidade Real de valor (01.03.94)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800"/>
              <a:t>Elemento de transição para a nova moeda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Oferta de uma moeda com parte de suas funções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Objetivos: 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900"/>
              <a:t>Busca acabar com memória inflacionária por meio de troca de moeda em duas fases: </a:t>
            </a:r>
            <a:r>
              <a:rPr altLang="pt-BR" sz="1800"/>
              <a:t>URV (1ª fase); Real (2ª fase)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Restaurar a função de </a:t>
            </a:r>
            <a:r>
              <a:rPr altLang="pt-BR" sz="1600" u="sng"/>
              <a:t>unidade de conta</a:t>
            </a:r>
            <a:r>
              <a:rPr altLang="pt-BR" sz="1600"/>
              <a:t> da moeda perdida (1ª fase)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2000"/>
              <a:t>Ordenar vetor de preços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Sincronizar ajustes de preços na moeda antiga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1600"/>
              <a:t>neutralidade distributiva, preservação dos contratos e equilíbrio econômico das empresas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Experiência no fim dos processo hiperinflacionários europeus: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800"/>
              <a:t>troca de moeda: nova moeda sem memória (ou mecanismos de realimentação)</a:t>
            </a:r>
          </a:p>
          <a:p>
            <a:pPr marL="349250" indent="-325438">
              <a:lnSpc>
                <a:spcPct val="80000"/>
              </a:lnSpc>
            </a:pPr>
            <a:r>
              <a:rPr altLang="pt-BR" sz="2100"/>
              <a:t>Desindexação por superindexação (redução do tempo de reajuste de preços) e troca de moeda (sem congelamento)</a:t>
            </a:r>
          </a:p>
          <a:p>
            <a:pPr marL="669925" lvl="1" indent="-325438">
              <a:lnSpc>
                <a:spcPct val="80000"/>
              </a:lnSpc>
            </a:pPr>
            <a:r>
              <a:rPr altLang="pt-BR" sz="1400"/>
              <a:t>Mais fácil estabilizar com hiperinflação do que com inflação alta</a:t>
            </a:r>
          </a:p>
          <a:p>
            <a:pPr marL="669925" lvl="1" indent="-325438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>
            <a:extLst>
              <a:ext uri="{FF2B5EF4-FFF2-40B4-BE49-F238E27FC236}">
                <a16:creationId xmlns:a16="http://schemas.microsoft.com/office/drawing/2014/main" id="{10F63630-C266-4B8C-8673-B39A7619150A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DF9214-6D97-48F5-8D60-7E0AC7AA069F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FE23450-016C-4E92-A64C-B614131DA4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74675"/>
            <a:ext cx="11161713" cy="896938"/>
          </a:xfrm>
        </p:spPr>
        <p:txBody>
          <a:bodyPr lIns="91440" rIns="91440" anchor="t"/>
          <a:lstStyle/>
          <a:p>
            <a:pPr algn="ctr"/>
            <a:r>
              <a:rPr altLang="pt-BR" sz="2400"/>
              <a:t>2) Indexação completa da economia: URV</a:t>
            </a:r>
            <a:br>
              <a:rPr altLang="pt-BR" sz="2400"/>
            </a:br>
            <a:endParaRPr altLang="pt-BR" sz="2400"/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F0D1DA9-8D8D-4D78-AD70-623E959C350F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211138" y="1279525"/>
            <a:ext cx="1179830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669925" lvl="1" indent="-325438"/>
            <a:r>
              <a:rPr altLang="pt-BR" sz="2400"/>
              <a:t>URV – unidade de conta com paridade fixa com o dólar</a:t>
            </a:r>
          </a:p>
          <a:p>
            <a:pPr lvl="3"/>
            <a:r>
              <a:rPr altLang="pt-BR" sz="2000"/>
              <a:t>01.03.1994: 1 URV = 1US$ = 647,50 Cruzeiros reais </a:t>
            </a:r>
          </a:p>
          <a:p>
            <a:pPr marL="942975" lvl="2" indent="-325438"/>
            <a:r>
              <a:rPr altLang="pt-BR" sz="2000"/>
              <a:t>Valorização diária de acordo com a inflação em cruzeiros reais com base em uma m</a:t>
            </a:r>
            <a:r>
              <a:rPr altLang="pt-BR" sz="2100"/>
              <a:t>édia de três índices (IGP-M, IPCA, IPC- FIPE) – para amenizar possíveis distorções decorrentes do uso de apenas um índice</a:t>
            </a:r>
          </a:p>
          <a:p>
            <a:pPr lvl="3"/>
            <a:r>
              <a:rPr altLang="pt-BR" sz="2100"/>
              <a:t>02.03.1994: </a:t>
            </a:r>
            <a:r>
              <a:rPr altLang="pt-BR" sz="2000"/>
              <a:t>1 URV = 1US$ = 657,50 Cruzeiros reais </a:t>
            </a:r>
            <a:endParaRPr altLang="pt-BR" sz="2100"/>
          </a:p>
          <a:p>
            <a:pPr lvl="3"/>
            <a:r>
              <a:rPr altLang="pt-BR" sz="2100"/>
              <a:t>01.07.1994: </a:t>
            </a:r>
            <a:r>
              <a:rPr altLang="pt-BR" sz="2000"/>
              <a:t>1 URV = 1US$ = 2750,00 Cruzeiros reais </a:t>
            </a:r>
            <a:endParaRPr altLang="pt-BR" sz="2100"/>
          </a:p>
          <a:p>
            <a:pPr marL="669925" lvl="1" indent="-325438"/>
            <a:r>
              <a:rPr altLang="pt-BR" sz="2100"/>
              <a:t>Salários e benefícios previdenciários foram os primeiros a serem convertidos </a:t>
            </a:r>
          </a:p>
          <a:p>
            <a:pPr marL="942975" lvl="2" indent="-325438"/>
            <a:r>
              <a:rPr altLang="pt-BR" sz="2000"/>
              <a:t>Conversão pela média real dos últimos 4 meses, pagamento na moeda antiga, mas com valor da URV no dia do pagamento (“</a:t>
            </a:r>
            <a:r>
              <a:rPr altLang="pt-BR" sz="1900"/>
              <a:t>Mensaliza” reajuste dos salários - adesão dos trabalhadores)</a:t>
            </a:r>
          </a:p>
          <a:p>
            <a:pPr marL="669925" lvl="1" indent="-325438"/>
            <a:r>
              <a:rPr altLang="pt-BR" sz="2100"/>
              <a:t>tarifas e preços públicos – tb urvizados</a:t>
            </a:r>
          </a:p>
          <a:p>
            <a:pPr marL="669925" lvl="1" indent="-325438"/>
            <a:r>
              <a:rPr altLang="pt-BR" sz="2100"/>
              <a:t>Busca de urvização (voluntária) dos preços </a:t>
            </a:r>
            <a:r>
              <a:rPr altLang="pt-BR" sz="2000"/>
              <a:t>(evita tablitas e outras conversões forçadas)</a:t>
            </a:r>
          </a:p>
          <a:p>
            <a:pPr marL="669925" lvl="1" indent="-325438"/>
            <a:r>
              <a:rPr altLang="pt-BR" sz="2100"/>
              <a:t>Prazo de 1 ano para transformação em Real </a:t>
            </a:r>
          </a:p>
          <a:p>
            <a:pPr marL="942975" lvl="2" indent="-325438"/>
            <a:r>
              <a:rPr altLang="pt-BR" sz="2000"/>
              <a:t>Na prática 4 meses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>
            <a:extLst>
              <a:ext uri="{FF2B5EF4-FFF2-40B4-BE49-F238E27FC236}">
                <a16:creationId xmlns:a16="http://schemas.microsoft.com/office/drawing/2014/main" id="{5BEBDBB0-0C32-4233-B4E3-57B9ACBD2F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Diferenças com Larida</a:t>
            </a:r>
          </a:p>
        </p:txBody>
      </p:sp>
      <p:sp>
        <p:nvSpPr>
          <p:cNvPr id="55299" name="Espaço Reservado para Conteúdo 2">
            <a:extLst>
              <a:ext uri="{FF2B5EF4-FFF2-40B4-BE49-F238E27FC236}">
                <a16:creationId xmlns:a16="http://schemas.microsoft.com/office/drawing/2014/main" id="{F69A085B-FD2F-463A-9D81-4FEA9E3E257F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401638" y="1600200"/>
            <a:ext cx="11501437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500"/>
              <a:t>Larida: não nova moeda em duas etapas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Idéia era introdução de uma unidade monetária indexada (ORTN), conseqüentemente sem inflação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Deixar duas moeda conviverem – depois troca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Simonsen:  problema: com aceleração da inflação existe contaminação e inflação em ORTN pois indexador não é perfeito 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500"/>
              <a:t>URV – não existe nova moeda – existe nova unidade de conta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Preços ainda expressos (cotação em URV facultativa) e pagos em Cruzeiros reais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500"/>
              <a:t>Outras: 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Indexador – usa média de índices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Política monetária apertada pos plano</a:t>
            </a:r>
          </a:p>
          <a:p>
            <a:pPr marL="639763" lvl="1" indent="-273050">
              <a:lnSpc>
                <a:spcPct val="80000"/>
              </a:lnSpc>
            </a:pPr>
            <a:r>
              <a:rPr altLang="pt-BR" sz="1800"/>
              <a:t>Salários convertidos pela media mas pagos pelo conceito caixa</a:t>
            </a:r>
          </a:p>
          <a:p>
            <a:pPr marL="639763" lvl="1" indent="-273050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5">
            <a:extLst>
              <a:ext uri="{FF2B5EF4-FFF2-40B4-BE49-F238E27FC236}">
                <a16:creationId xmlns:a16="http://schemas.microsoft.com/office/drawing/2014/main" id="{73549D2F-47A4-432E-8592-41A5A1843D1F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6D9953-652E-4DE6-87E6-ECD921C4D582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5EB8882-CFA4-4168-855A-833AB1A538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76250"/>
            <a:ext cx="10871200" cy="990600"/>
          </a:xfrm>
        </p:spPr>
        <p:txBody>
          <a:bodyPr lIns="91440" rIns="91440" anchor="t"/>
          <a:lstStyle/>
          <a:p>
            <a:pPr marL="342900" indent="-342900" algn="ctr"/>
            <a:r>
              <a:rPr altLang="pt-BR" sz="2500"/>
              <a:t>3) Reforma monetária: MP 542: Real (01/07/1994)</a:t>
            </a:r>
            <a:endParaRPr altLang="pt-BR" sz="4000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922AA81-B8A9-4F3B-99CB-2654EE3977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04925"/>
            <a:ext cx="121920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1022350" lvl="2" indent="-350838">
              <a:lnSpc>
                <a:spcPct val="80000"/>
              </a:lnSpc>
            </a:pPr>
            <a:r>
              <a:rPr altLang="pt-BR" sz="2400"/>
              <a:t>Troca do meio circulante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000"/>
              <a:t>Quando todos os preços “estivessem urvizados” e não existisse inflação em URV faz-se a troca: URV por Real 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000"/>
              <a:t>Completa transição da moeda, co m meio de pagamento (e reserva de valor)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100"/>
              <a:t>Troca em 01.07: Preços nem todos urvizados, mas alguma inflação em URV detectada (medo de congelamento etc)</a:t>
            </a:r>
          </a:p>
          <a:p>
            <a:pPr marL="1936750" lvl="4" indent="-350838">
              <a:lnSpc>
                <a:spcPct val="80000"/>
              </a:lnSpc>
            </a:pPr>
            <a:r>
              <a:rPr altLang="pt-BR" sz="2100"/>
              <a:t>Influência do calendário eleitoral (?)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000"/>
              <a:t>Ancoragem: 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R$ 1,00 = 1 URV = US$ 1,00 = CR$ 2.750,00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2000"/>
              <a:buFont typeface="Wingdings" panose="05000000000000000000" pitchFamily="2" charset="2"/>
              <a:buChar char="Ä"/>
            </a:pPr>
            <a:r>
              <a:rPr altLang="pt-BR" sz="2100"/>
              <a:t>Inicio cambio fixo, depois: banda assimétrica</a:t>
            </a:r>
          </a:p>
          <a:p>
            <a:pPr marL="1022350" lvl="2" indent="-350838">
              <a:lnSpc>
                <a:spcPct val="80000"/>
              </a:lnSpc>
            </a:pPr>
            <a:r>
              <a:rPr altLang="pt-BR" sz="2000"/>
              <a:t>Política monetária: fixação de tetos máximos de emissão pelo Congresso Nacional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CMN (composição alterada) poderia alterar no máximo 20%</a:t>
            </a:r>
          </a:p>
          <a:p>
            <a:pPr marL="1479550" lvl="3" indent="-350838">
              <a:lnSpc>
                <a:spcPct val="80000"/>
              </a:lnSpc>
            </a:pPr>
            <a:r>
              <a:rPr altLang="pt-BR" sz="2100"/>
              <a:t>Remonetização possível mas limitada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5000"/>
              <a:buFont typeface="Wingdings" panose="05000000000000000000" pitchFamily="2" charset="2"/>
              <a:buChar char="Ä"/>
            </a:pPr>
            <a:r>
              <a:rPr altLang="pt-BR" sz="2100"/>
              <a:t>Metas não cumpridas; Inconsistência ?: ancora cambial e monetária e livre fluxo de capital </a:t>
            </a:r>
          </a:p>
          <a:p>
            <a:pPr marL="1479550" lvl="3" indent="-350838">
              <a:lnSpc>
                <a:spcPct val="80000"/>
              </a:lnSpc>
              <a:buClr>
                <a:srgbClr val="FF0000"/>
              </a:buClr>
              <a:buSzPct val="105000"/>
              <a:buFont typeface="Wingdings" panose="05000000000000000000" pitchFamily="2" charset="2"/>
              <a:buChar char="Ä"/>
            </a:pPr>
            <a:r>
              <a:rPr altLang="pt-BR" sz="2100"/>
              <a:t>Credibilidade ? Nova moeda: Não monetização, atrelada a moeda estrangeira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5161210-5075-4FF7-9053-2CD8B43F6A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 sz="4400" b="1" i="1"/>
              <a:t>As opções cambiais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E20C03C-22FF-4513-96EB-CFCEAFF0DCDF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379538" y="2135188"/>
          <a:ext cx="9261475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Bitmap Image" r:id="rId4" imgW="10390476" imgH="1448002" progId="PBrush">
                  <p:embed/>
                </p:oleObj>
              </mc:Choice>
              <mc:Fallback>
                <p:oleObj name="Bitmap Image" r:id="rId4" imgW="10390476" imgH="1448002" progId="PBrus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135188"/>
                        <a:ext cx="9261475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o Explicativo 3 3">
            <a:extLst>
              <a:ext uri="{FF2B5EF4-FFF2-40B4-BE49-F238E27FC236}">
                <a16:creationId xmlns:a16="http://schemas.microsoft.com/office/drawing/2014/main" id="{E9289BDF-BBC6-4DEC-9142-07FEBF473D16}"/>
              </a:ext>
            </a:extLst>
          </p:cNvPr>
          <p:cNvSpPr>
            <a:spLocks/>
          </p:cNvSpPr>
          <p:nvPr/>
        </p:nvSpPr>
        <p:spPr bwMode="auto">
          <a:xfrm>
            <a:off x="8996363" y="625475"/>
            <a:ext cx="2360612" cy="1577975"/>
          </a:xfrm>
          <a:prstGeom prst="borderCallout3">
            <a:avLst>
              <a:gd name="adj1" fmla="val 7245"/>
              <a:gd name="adj2" fmla="val 103227"/>
              <a:gd name="adj3" fmla="val 7245"/>
              <a:gd name="adj4" fmla="val 107935"/>
              <a:gd name="adj5" fmla="val 81991"/>
              <a:gd name="adj6" fmla="val 107935"/>
              <a:gd name="adj7" fmla="val 109356"/>
              <a:gd name="adj8" fmla="val -848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Formação dos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preços 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 taxa de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cambio</a:t>
            </a:r>
          </a:p>
        </p:txBody>
      </p:sp>
      <p:sp>
        <p:nvSpPr>
          <p:cNvPr id="8197" name="Texto Explicativo 3 5">
            <a:extLst>
              <a:ext uri="{FF2B5EF4-FFF2-40B4-BE49-F238E27FC236}">
                <a16:creationId xmlns:a16="http://schemas.microsoft.com/office/drawing/2014/main" id="{E90FE951-9D0E-4BCF-A78C-409055509BA3}"/>
              </a:ext>
            </a:extLst>
          </p:cNvPr>
          <p:cNvSpPr>
            <a:spLocks/>
          </p:cNvSpPr>
          <p:nvPr/>
        </p:nvSpPr>
        <p:spPr bwMode="auto">
          <a:xfrm>
            <a:off x="2935288" y="5114925"/>
            <a:ext cx="7954962" cy="1295400"/>
          </a:xfrm>
          <a:prstGeom prst="borderCallout3">
            <a:avLst>
              <a:gd name="adj1" fmla="val 8824"/>
              <a:gd name="adj2" fmla="val -958"/>
              <a:gd name="adj3" fmla="val 8824"/>
              <a:gd name="adj4" fmla="val -19116"/>
              <a:gd name="adj5" fmla="val -51347"/>
              <a:gd name="adj6" fmla="val -19116"/>
              <a:gd name="adj7" fmla="val -73773"/>
              <a:gd name="adj8" fmla="val -183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Existência ou não de controle sobre fluxos de recursos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externos – possibilidade  de trocar livremente, em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EDE433"/>
                </a:solidFill>
                <a:latin typeface="Times New Roman" panose="02020603050405020304" pitchFamily="18" charset="0"/>
              </a:rPr>
              <a:t>qualquer situação, recursos externos por internos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24721B5-9DC1-42C6-9F7A-4116E5A5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0" y="2570163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(Flutuante)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DA6C3BB0-6B23-4E47-8D47-10946DB7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8" y="2535238"/>
            <a:ext cx="1508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(Fixo) </a:t>
            </a:r>
          </a:p>
        </p:txBody>
      </p:sp>
      <p:sp>
        <p:nvSpPr>
          <p:cNvPr id="67592" name="AutoShape 8">
            <a:extLst>
              <a:ext uri="{FF2B5EF4-FFF2-40B4-BE49-F238E27FC236}">
                <a16:creationId xmlns:a16="http://schemas.microsoft.com/office/drawing/2014/main" id="{1DC75F93-E2C3-4DDB-A57E-1B97F80A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3482975"/>
            <a:ext cx="409575" cy="914400"/>
          </a:xfrm>
          <a:prstGeom prst="curvedRightArrow">
            <a:avLst>
              <a:gd name="adj1" fmla="val 44651"/>
              <a:gd name="adj2" fmla="val 893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7593" name="AutoShape 9">
            <a:extLst>
              <a:ext uri="{FF2B5EF4-FFF2-40B4-BE49-F238E27FC236}">
                <a16:creationId xmlns:a16="http://schemas.microsoft.com/office/drawing/2014/main" id="{1D02FD04-3815-4187-87E0-279FAC0BDC3D}"/>
              </a:ext>
            </a:extLst>
          </p:cNvPr>
          <p:cNvSpPr>
            <a:spLocks/>
          </p:cNvSpPr>
          <p:nvPr/>
        </p:nvSpPr>
        <p:spPr bwMode="auto">
          <a:xfrm>
            <a:off x="1311275" y="1466850"/>
            <a:ext cx="3719513" cy="584200"/>
          </a:xfrm>
          <a:prstGeom prst="borderCallout2">
            <a:avLst>
              <a:gd name="adj1" fmla="val 19565"/>
              <a:gd name="adj2" fmla="val -2051"/>
              <a:gd name="adj3" fmla="val 19565"/>
              <a:gd name="adj4" fmla="val -4782"/>
              <a:gd name="adj5" fmla="val 433968"/>
              <a:gd name="adj6" fmla="val -13699"/>
            </a:avLst>
          </a:prstGeom>
          <a:solidFill>
            <a:srgbClr val="A3A1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i="1" u="sng">
                <a:solidFill>
                  <a:schemeClr val="tx2"/>
                </a:solidFill>
                <a:latin typeface="Arial" panose="020B0604020202020204" pitchFamily="34" charset="0"/>
              </a:rPr>
              <a:t>Abertura Financeira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  <p:bldP spid="675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5">
            <a:extLst>
              <a:ext uri="{FF2B5EF4-FFF2-40B4-BE49-F238E27FC236}">
                <a16:creationId xmlns:a16="http://schemas.microsoft.com/office/drawing/2014/main" id="{A7653291-290E-4AC8-88F0-663817F78AD5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A8B4B0-D7F9-41AF-97CA-A768B2850C24}" type="slidenum">
              <a:rPr lang="pt-BR" altLang="en-US" sz="1200">
                <a:latin typeface="Tw Cen MT" panose="020B0602020104020603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t-BR" altLang="en-US" sz="1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2A1D72-1BCE-4B72-B556-B1B775BB86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8163" y="611188"/>
            <a:ext cx="11156950" cy="990600"/>
          </a:xfrm>
        </p:spPr>
        <p:txBody>
          <a:bodyPr lIns="91440" rIns="91440" anchor="t"/>
          <a:lstStyle/>
          <a:p>
            <a:r>
              <a:rPr altLang="pt-BR"/>
              <a:t>3. Reforma monetária – Real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51447F4-29EA-4098-9499-447D6599EA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600200"/>
            <a:ext cx="1166495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None/>
            </a:pPr>
            <a:r>
              <a:rPr altLang="pt-BR" sz="3200"/>
              <a:t>Metas para a Política Monetária:</a:t>
            </a:r>
          </a:p>
          <a:p>
            <a:pPr marL="669925" lvl="1" indent="-325438"/>
            <a:r>
              <a:rPr altLang="pt-BR" sz="2400"/>
              <a:t>30/09/94: R$ 7,5 bilhões</a:t>
            </a:r>
          </a:p>
          <a:p>
            <a:pPr marL="669925" lvl="1" indent="-325438"/>
            <a:r>
              <a:rPr altLang="pt-BR" sz="2400"/>
              <a:t>31/12/94: R$ 8,5 bilhões</a:t>
            </a:r>
          </a:p>
          <a:p>
            <a:pPr marL="669925" lvl="1" indent="-325438"/>
            <a:r>
              <a:rPr altLang="pt-BR" sz="2400"/>
              <a:t>31/03/95: R$ 9,5 bilhões</a:t>
            </a:r>
          </a:p>
          <a:p>
            <a:pPr marL="936625" lvl="2" indent="-342900"/>
            <a:r>
              <a:rPr altLang="pt-BR" sz="2000"/>
              <a:t>Nov/94: R$ 14 bilhões já emitidos</a:t>
            </a:r>
          </a:p>
          <a:p>
            <a:pPr marL="342900" indent="-342900"/>
            <a:r>
              <a:rPr altLang="pt-BR" sz="3200"/>
              <a:t>existe aperto na política monetária</a:t>
            </a:r>
          </a:p>
          <a:p>
            <a:pPr marL="669925" lvl="1" indent="-325438"/>
            <a:r>
              <a:rPr altLang="pt-BR" sz="2400"/>
              <a:t>Compulsórios sobre depósitos à vista (novos) sai de 40% para 100% (depósitos à prazo: 20%)</a:t>
            </a:r>
          </a:p>
          <a:p>
            <a:pPr marL="936625" lvl="2" indent="-342900"/>
            <a:r>
              <a:rPr altLang="pt-BR" sz="2000"/>
              <a:t>Depois redução</a:t>
            </a:r>
          </a:p>
          <a:p>
            <a:pPr marL="342900" indent="-342900"/>
            <a:r>
              <a:rPr altLang="pt-BR" sz="3200"/>
              <a:t>Lastro efetivo do Real: Reservas internacionais</a:t>
            </a:r>
          </a:p>
          <a:p>
            <a:pPr marL="669925" lvl="1" indent="-325438"/>
            <a:r>
              <a:rPr altLang="pt-BR" sz="2400"/>
              <a:t>US$ 42 bilhões</a:t>
            </a:r>
          </a:p>
          <a:p>
            <a:pPr marL="342900" indent="-342900"/>
            <a:endParaRPr altLang="pt-BR" sz="320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3FEB856-2756-4BA1-87A4-E39F2F15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/>
              <a:t>A Condução do Plano Real: 3 períodos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1E0BF28-178C-4973-93A2-0D89D9B21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419225"/>
            <a:ext cx="11477625" cy="518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Período 1 (Itamar)</a:t>
            </a:r>
          </a:p>
          <a:p>
            <a:pPr lvl="1">
              <a:lnSpc>
                <a:spcPct val="80000"/>
              </a:lnSpc>
            </a:pPr>
            <a:r>
              <a:rPr altLang="pt-BR" sz="2000" u="sng"/>
              <a:t>Ancora Cambial</a:t>
            </a:r>
            <a:r>
              <a:rPr altLang="pt-BR" sz="2000"/>
              <a:t>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Valorização cambial,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Crescimento </a:t>
            </a:r>
          </a:p>
          <a:p>
            <a:pPr algn="ctr">
              <a:lnSpc>
                <a:spcPct val="80000"/>
              </a:lnSpc>
            </a:pPr>
            <a:r>
              <a:rPr altLang="pt-BR" sz="2800"/>
              <a:t>Período 2 (FHC 1)</a:t>
            </a:r>
          </a:p>
          <a:p>
            <a:pPr lvl="1" algn="ctr">
              <a:lnSpc>
                <a:spcPct val="80000"/>
              </a:lnSpc>
            </a:pPr>
            <a:r>
              <a:rPr altLang="pt-BR" sz="2000" u="sng"/>
              <a:t>Ancora Monetária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Juros elevados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Desemprego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Estabilidade real cambio</a:t>
            </a:r>
          </a:p>
          <a:p>
            <a:pPr algn="r">
              <a:lnSpc>
                <a:spcPct val="80000"/>
              </a:lnSpc>
            </a:pPr>
            <a:r>
              <a:rPr altLang="pt-BR" sz="2800"/>
              <a:t>Período 3 (FHC 2)</a:t>
            </a:r>
          </a:p>
          <a:p>
            <a:pPr lvl="1" algn="r">
              <a:lnSpc>
                <a:spcPct val="80000"/>
              </a:lnSpc>
            </a:pPr>
            <a:r>
              <a:rPr altLang="pt-BR" sz="2000" u="sng"/>
              <a:t>Três Pilares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Superávit Primário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Metas de inflação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Cambio flexível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D56C5FB1-6D66-471B-A08D-FD5B55F1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546475"/>
            <a:ext cx="1946275" cy="762000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do México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1995</a:t>
            </a:r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791C91B6-7C07-441A-8509-30252DD2E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2943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50FD76AA-57C9-4696-A487-944755BC2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894138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FF76F33C-BA7D-4FA0-BDFF-1AA2E3F8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457825"/>
            <a:ext cx="3152775" cy="788988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cambial à Brasileira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1999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466F3E28-7359-48ED-A186-C019A155D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7815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FA4AACD6-D3C1-4BB7-ADCA-0BDFA50E5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5748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05E01649-9D66-4BBE-A9C8-6B4A65A0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127250"/>
            <a:ext cx="2879725" cy="831850"/>
          </a:xfrm>
          <a:prstGeom prst="rect">
            <a:avLst/>
          </a:prstGeom>
          <a:solidFill>
            <a:srgbClr val="EDE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Ancoras múltiplas e flexíveis ???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E2D6254-E1AE-47C1-8B02-E4364CA3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Plano Real: 1ª etapa de condução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CA4E55F-1E0E-46C0-85FF-810AD8BF7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695450"/>
            <a:ext cx="109728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2800"/>
              <a:t>Políticas:</a:t>
            </a:r>
          </a:p>
          <a:p>
            <a:pPr lvl="1"/>
            <a:r>
              <a:rPr altLang="pt-BR" sz="2000"/>
              <a:t>Cambio: Fixo para cima - Banda Assimétrica</a:t>
            </a:r>
          </a:p>
          <a:p>
            <a:pPr lvl="1"/>
            <a:r>
              <a:rPr altLang="pt-BR" sz="2000"/>
              <a:t>Metas Quantitativas para a Política Monetária</a:t>
            </a:r>
          </a:p>
          <a:p>
            <a:pPr lvl="2"/>
            <a:r>
              <a:rPr altLang="pt-BR" sz="1900"/>
              <a:t>Manutenção juros relativamente altos </a:t>
            </a:r>
          </a:p>
          <a:p>
            <a:r>
              <a:rPr altLang="pt-BR" sz="2100"/>
              <a:t>Conseqüências e causas</a:t>
            </a:r>
          </a:p>
          <a:p>
            <a:pPr lvl="1"/>
            <a:r>
              <a:rPr altLang="pt-BR" sz="2000"/>
              <a:t>Queda rápida da inflação</a:t>
            </a:r>
            <a:r>
              <a:rPr altLang="pt-BR"/>
              <a:t> </a:t>
            </a:r>
            <a:r>
              <a:rPr altLang="pt-BR" sz="1400"/>
              <a:t>(</a:t>
            </a:r>
            <a:r>
              <a:rPr altLang="pt-BR" sz="1700"/>
              <a:t>Mais lento que Cruzado) </a:t>
            </a:r>
          </a:p>
          <a:p>
            <a:pPr lvl="2"/>
            <a:r>
              <a:rPr altLang="pt-BR" sz="1600"/>
              <a:t>Bens tradeables x não tradeables – trajetórias diferentes</a:t>
            </a:r>
            <a:endParaRPr altLang="pt-BR" sz="1500"/>
          </a:p>
          <a:p>
            <a:pPr lvl="1"/>
            <a:r>
              <a:rPr altLang="pt-BR" sz="1900"/>
              <a:t>Valorização cambial (real e nominal), entrada de recursos externos e abertura comercial – camisa de força para preços</a:t>
            </a:r>
          </a:p>
          <a:p>
            <a:pPr lvl="2">
              <a:buFont typeface="Wingdings" panose="05000000000000000000" pitchFamily="2" charset="2"/>
              <a:buNone/>
            </a:pPr>
            <a:endParaRPr altLang="pt-BR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E9ED461F-41E0-4DEF-A8C8-C9D7C7D9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Line 3">
            <a:extLst>
              <a:ext uri="{FF2B5EF4-FFF2-40B4-BE49-F238E27FC236}">
                <a16:creationId xmlns:a16="http://schemas.microsoft.com/office/drawing/2014/main" id="{950B5B3A-0A19-41C0-8E72-FC1234BA8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3429000"/>
            <a:ext cx="0" cy="79216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73C80B1-5D09-4B2A-AB72-2696202C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Plano Real: 1ª etapa de condução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C98EE3F-183D-4C68-BB8A-668EF600F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695450"/>
            <a:ext cx="10972800" cy="493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2400"/>
              <a:t>Políticas:</a:t>
            </a:r>
          </a:p>
          <a:p>
            <a:pPr lvl="1"/>
            <a:r>
              <a:rPr altLang="pt-BR" sz="1800"/>
              <a:t>Cambio: Fixo para cima - Banda Assimétrica</a:t>
            </a:r>
          </a:p>
          <a:p>
            <a:pPr lvl="1"/>
            <a:r>
              <a:rPr altLang="pt-BR" sz="1800"/>
              <a:t>Metas Quantitativas para a Política Monetária</a:t>
            </a:r>
          </a:p>
          <a:p>
            <a:pPr lvl="2"/>
            <a:r>
              <a:rPr altLang="pt-BR" sz="1700"/>
              <a:t>Manutenção juros relativamente altos </a:t>
            </a:r>
          </a:p>
          <a:p>
            <a:r>
              <a:rPr altLang="pt-BR" sz="1900"/>
              <a:t>Conseqüências e causas</a:t>
            </a:r>
          </a:p>
          <a:p>
            <a:pPr lvl="1"/>
            <a:r>
              <a:rPr altLang="pt-BR" sz="1800"/>
              <a:t>Queda rápida da inflação</a:t>
            </a:r>
            <a:r>
              <a:rPr altLang="pt-BR" sz="1400"/>
              <a:t> </a:t>
            </a:r>
            <a:r>
              <a:rPr altLang="pt-BR" sz="1200"/>
              <a:t>(</a:t>
            </a:r>
            <a:r>
              <a:rPr altLang="pt-BR" sz="1500"/>
              <a:t>Mais lento que Cruzado) </a:t>
            </a:r>
          </a:p>
          <a:p>
            <a:pPr lvl="2"/>
            <a:r>
              <a:rPr altLang="pt-BR"/>
              <a:t>Bens tradeables x não tradeables – trajetórias diferentes</a:t>
            </a:r>
            <a:endParaRPr altLang="pt-BR" sz="1300"/>
          </a:p>
          <a:p>
            <a:pPr lvl="1"/>
            <a:r>
              <a:rPr altLang="pt-BR" sz="1700"/>
              <a:t>Valorização cambial (real e nominal), entrada de recursos externos e abertura comercial – camisa de força para preços</a:t>
            </a:r>
          </a:p>
          <a:p>
            <a:r>
              <a:rPr altLang="pt-BR" sz="1900"/>
              <a:t>Crescimento da demanda: Consumo e Investimento </a:t>
            </a:r>
          </a:p>
          <a:p>
            <a:pPr lvl="1"/>
            <a:r>
              <a:rPr altLang="pt-BR" sz="1700"/>
              <a:t>Aumento do poder aquisitivo – fim do imposto inflacionário</a:t>
            </a:r>
          </a:p>
          <a:p>
            <a:pPr lvl="1"/>
            <a:r>
              <a:rPr altLang="pt-BR" sz="1700"/>
              <a:t>Recomposição dos mecanismos de crédito </a:t>
            </a:r>
          </a:p>
          <a:p>
            <a:pPr lvl="1"/>
            <a:r>
              <a:rPr altLang="pt-BR" sz="1700"/>
              <a:t>Demanda reprimida</a:t>
            </a:r>
          </a:p>
          <a:p>
            <a:pPr lvl="1"/>
            <a:r>
              <a:rPr altLang="pt-BR" sz="1700"/>
              <a:t>Aumento do horizonte de previsão</a:t>
            </a:r>
          </a:p>
          <a:p>
            <a:pPr lvl="2">
              <a:buFont typeface="Wingdings" panose="05000000000000000000" pitchFamily="2" charset="2"/>
              <a:buNone/>
            </a:pPr>
            <a:endParaRPr altLang="pt-BR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0123_chicofh_asa">
            <a:extLst>
              <a:ext uri="{FF2B5EF4-FFF2-40B4-BE49-F238E27FC236}">
                <a16:creationId xmlns:a16="http://schemas.microsoft.com/office/drawing/2014/main" id="{8BB584F4-4B43-4A6A-B528-3AD21E05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909638"/>
            <a:ext cx="825658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>
            <a:extLst>
              <a:ext uri="{FF2B5EF4-FFF2-40B4-BE49-F238E27FC236}">
                <a16:creationId xmlns:a16="http://schemas.microsoft.com/office/drawing/2014/main" id="{768A27F6-989F-45AA-A45B-4EB994024711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969537-604F-4F0D-8556-9654DE2F844E}" type="slidenum">
              <a:rPr lang="pt-BR" altLang="en-US" sz="1200">
                <a:latin typeface="Plantagenet Cherokee" panose="02020602070100000000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t-BR" altLang="en-US" sz="1200">
              <a:latin typeface="Plantagenet Cherokee" panose="02020602070100000000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E78784A-0FCD-445F-BF8D-3A19AA206C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369888"/>
            <a:ext cx="12192000" cy="1143000"/>
          </a:xfrm>
        </p:spPr>
        <p:txBody>
          <a:bodyPr lIns="91440" rIns="91440" anchor="t"/>
          <a:lstStyle/>
          <a:p>
            <a:pPr algn="ctr"/>
            <a:r>
              <a:rPr altLang="pt-BR"/>
              <a:t>Problemas com a primeira fase da condução do Plano Real: a questão externa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993959E-E2B3-48DF-BE69-657B8DB52B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514475"/>
            <a:ext cx="11136313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3200"/>
              <a:t>Combinação de apreciação cambial, abertura e demanda aquecida - aparecimento de déficits comerciais </a:t>
            </a:r>
          </a:p>
          <a:p>
            <a:pPr marL="342900" indent="-342900"/>
            <a:r>
              <a:rPr altLang="pt-BR" sz="3200"/>
              <a:t>Financiamento com queima de reservas e/ou entrada de recursos (endividamento externo)</a:t>
            </a:r>
          </a:p>
          <a:p>
            <a:pPr marL="342900" indent="-342900"/>
            <a:r>
              <a:rPr altLang="pt-BR" sz="3200"/>
              <a:t>Brasil - dois problemas:</a:t>
            </a:r>
          </a:p>
          <a:p>
            <a:pPr marL="669925" lvl="1" indent="-325438"/>
            <a:r>
              <a:rPr altLang="pt-BR" sz="2400"/>
              <a:t>Pauta de importação: excesso de bens de consumo – dificuldade com capacidade futura de pagamento da dívida</a:t>
            </a:r>
          </a:p>
          <a:p>
            <a:pPr marL="669925" lvl="1" indent="-325438"/>
            <a:r>
              <a:rPr altLang="pt-BR" sz="2400"/>
              <a:t>Entrada de capital de curto prazo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251DA0A-1333-405B-82F2-F901D8F3D9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476250"/>
            <a:ext cx="12047537" cy="857250"/>
          </a:xfrm>
        </p:spPr>
        <p:txBody>
          <a:bodyPr lIns="69120" tIns="34560" rIns="69120" bIns="34560" anchor="ctr"/>
          <a:lstStyle/>
          <a:p>
            <a:pPr algn="ctr" defTabSz="33655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altLang="pt-BR" sz="3200" b="1"/>
              <a:t>Tipos de Controles de fluxos (restrições/acessibilidade)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D530D78-B8CD-4C9E-A2C0-182DBF16C35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38863" y="1458913"/>
            <a:ext cx="5522912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120" tIns="34560" rIns="69120" bIns="34560" numCol="1" anchor="t" anchorCtr="0" compatLnSpc="1">
            <a:prstTxWarp prst="textNoShape">
              <a:avLst/>
            </a:prstTxWarp>
          </a:bodyPr>
          <a:lstStyle/>
          <a:p>
            <a:pPr marL="255588" indent="-255588" defTabSz="336550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None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900" b="1"/>
              <a:t>Qual a forma do controle ? </a:t>
            </a:r>
          </a:p>
          <a:p>
            <a:pPr marL="255588" indent="-255588" defTabSz="336550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None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endParaRPr lang="en-GB" altLang="pt-BR" sz="2900" b="1"/>
          </a:p>
          <a:p>
            <a:pPr marL="255588" indent="-255588" defTabSz="336550">
              <a:lnSpc>
                <a:spcPct val="80000"/>
              </a:lnSpc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500" b="1"/>
              <a:t>Diretos – controles administrativos</a:t>
            </a:r>
          </a:p>
          <a:p>
            <a:pPr marL="555625" lvl="1" indent="-212725" defTabSz="336550">
              <a:lnSpc>
                <a:spcPct val="80000"/>
              </a:lnSpc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1900" b="1"/>
              <a:t>Controle de volume</a:t>
            </a:r>
          </a:p>
          <a:p>
            <a:pPr marL="855663" lvl="2" indent="-212725" defTabSz="33655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/>
              <a:t>Limites quantitativos (proibição)</a:t>
            </a:r>
          </a:p>
          <a:p>
            <a:pPr marL="855663" lvl="2" indent="-212725" defTabSz="33655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/>
              <a:t>Procedimentos de aprovação </a:t>
            </a:r>
          </a:p>
          <a:p>
            <a:pPr marL="255588" indent="-255588" defTabSz="336550">
              <a:lnSpc>
                <a:spcPct val="80000"/>
              </a:lnSpc>
              <a:spcBef>
                <a:spcPts val="675"/>
              </a:spcBef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500" b="1"/>
              <a:t>Indiretos – controles baseados no mercado</a:t>
            </a:r>
          </a:p>
          <a:p>
            <a:pPr marL="555625" lvl="1" indent="-212725" defTabSz="336550">
              <a:lnSpc>
                <a:spcPct val="80000"/>
              </a:lnSpc>
              <a:buFont typeface="Wingdings" panose="05000000000000000000" pitchFamily="2" charset="2"/>
              <a:buChar char="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1900" b="1"/>
              <a:t>Aumento do custo</a:t>
            </a:r>
          </a:p>
          <a:p>
            <a:pPr marL="855663" lvl="2" indent="-212725" defTabSz="33655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/>
              <a:t>Taxas múltiplas de câmbio</a:t>
            </a:r>
          </a:p>
          <a:p>
            <a:pPr marL="855663" lvl="2" indent="-212725" defTabSz="33655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/>
              <a:t>Taxação – impostos (saídas e entradas)</a:t>
            </a:r>
          </a:p>
          <a:p>
            <a:pPr marL="855663" lvl="2" indent="-212725" defTabSz="336550">
              <a:lnSpc>
                <a:spcPct val="80000"/>
              </a:lnSpc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b="1"/>
              <a:t>Depositos compulsórios, “quarentenas”</a:t>
            </a:r>
          </a:p>
          <a:p>
            <a:pPr marL="255588" indent="-255588" defTabSz="3365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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</a:tabLst>
            </a:pPr>
            <a:r>
              <a:rPr lang="en-GB" altLang="pt-BR" sz="2500" b="1"/>
              <a:t>Prudenciais </a:t>
            </a:r>
            <a:endParaRPr lang="en-GB" altLang="pt-BR" sz="2800" b="1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8443237-CFBD-4AC6-A740-04823894702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98438" y="1527175"/>
            <a:ext cx="5664200" cy="3990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  <a:defRPr/>
            </a:pPr>
            <a:r>
              <a:rPr altLang="pt-BR" sz="2900" b="1"/>
              <a:t>Controle sobre qual fluxo?</a:t>
            </a:r>
          </a:p>
          <a:p>
            <a:pPr>
              <a:defRPr/>
            </a:pPr>
            <a:r>
              <a:rPr altLang="pt-BR" sz="2900" b="1"/>
              <a:t>Entrada ou saída</a:t>
            </a:r>
          </a:p>
          <a:p>
            <a:pPr lvl="1">
              <a:defRPr/>
            </a:pPr>
            <a:r>
              <a:rPr altLang="pt-BR" sz="2500" b="1"/>
              <a:t>Fluxos da Conta financeira</a:t>
            </a:r>
          </a:p>
          <a:p>
            <a:pPr lvl="2">
              <a:defRPr/>
            </a:pPr>
            <a:r>
              <a:rPr altLang="pt-BR" sz="1800" b="1"/>
              <a:t>Portfolio</a:t>
            </a:r>
          </a:p>
          <a:p>
            <a:pPr lvl="2">
              <a:defRPr/>
            </a:pPr>
            <a:r>
              <a:rPr altLang="pt-BR" sz="1800" b="1"/>
              <a:t>IED</a:t>
            </a:r>
          </a:p>
          <a:p>
            <a:pPr lvl="2">
              <a:defRPr/>
            </a:pPr>
            <a:r>
              <a:rPr altLang="pt-BR" sz="1800" b="1"/>
              <a:t>Curto x longo prazo</a:t>
            </a:r>
          </a:p>
          <a:p>
            <a:pPr lvl="1">
              <a:defRPr/>
            </a:pPr>
            <a:r>
              <a:rPr altLang="pt-BR" sz="2500" b="1"/>
              <a:t>Fluxos das Conta de Transações correntes</a:t>
            </a:r>
          </a:p>
          <a:p>
            <a:pPr lvl="2">
              <a:defRPr/>
            </a:pPr>
            <a:r>
              <a:rPr altLang="pt-BR" sz="1800" b="1"/>
              <a:t>Remessas de lucros e pagamento de juros</a:t>
            </a:r>
          </a:p>
          <a:p>
            <a:pPr lvl="2">
              <a:defRPr/>
            </a:pPr>
            <a:r>
              <a:rPr altLang="pt-BR" sz="1800" b="1"/>
              <a:t>importações</a:t>
            </a:r>
          </a:p>
          <a:p>
            <a:pPr lvl="1">
              <a:defRPr/>
            </a:pPr>
            <a:endParaRPr altLang="pt-BR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60F43B-A63A-4628-B81C-522B097E7D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09813" y="214313"/>
            <a:ext cx="7772400" cy="608012"/>
          </a:xfrm>
        </p:spPr>
        <p:txBody>
          <a:bodyPr anchor="t"/>
          <a:lstStyle/>
          <a:p>
            <a:r>
              <a:rPr altLang="pt-BR" sz="3600"/>
              <a:t>Abertura Financeira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23F3FAF-948C-4650-BFD6-688A550C17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68288" y="1284288"/>
            <a:ext cx="11485562" cy="4824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altLang="pt-BR" sz="2700"/>
              <a:t>Anos 80: controles fortes – muito em função da crise de BP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000"/>
              <a:t>Controles de saída, não acesso ao dólar (mercado paralelo)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800"/>
              <a:t>  mas tb limitações de entrada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altLang="pt-BR" sz="2700"/>
              <a:t>Abertura financeira início: fim década 80, acelera nos anos 90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400"/>
              <a:t>liberalização cambial – ampliação da conversibilidade da moeda nacional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2000"/>
              <a:t>fim do mercado paralelo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400"/>
              <a:t>Flexibilização do ingresso/saída de recursos externos na economia brasileira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altLang="pt-BR" sz="2700"/>
              <a:t>Mecanismos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400"/>
              <a:t>“Unificação” mercado cambial  e ampliação dos limites de aquisição de divisas e permissão para manter divisas e ativos denominados em moeda externa 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400"/>
              <a:t>Possibilidade de efetuar transferências e investimentos no exterior</a:t>
            </a:r>
          </a:p>
          <a:p>
            <a:pPr marL="669925" lvl="1" indent="-325438">
              <a:lnSpc>
                <a:spcPct val="80000"/>
              </a:lnSpc>
              <a:defRPr/>
            </a:pPr>
            <a:r>
              <a:rPr altLang="pt-BR" sz="2400"/>
              <a:t>Resolução 1832 (1991) que regula Anexo IV da resolução 1289 (87): permissão para investidores estrangeiros acessarem mercado de ações e de renda fixa brasileiros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6">
            <a:extLst>
              <a:ext uri="{FF2B5EF4-FFF2-40B4-BE49-F238E27FC236}">
                <a16:creationId xmlns:a16="http://schemas.microsoft.com/office/drawing/2014/main" id="{7F71A20E-FFD6-4C5F-A721-4E1DCBB6CDAE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C56A14-2D81-43DC-B17B-3DB3BC04542B}" type="slidenum">
              <a:rPr lang="en-US" altLang="pt-BR" sz="140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895F4A-2E28-4B7B-9D23-4ECB40B67F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altLang="pt-BR" sz="3200"/>
              <a:t>Abertura (financeira) Balanço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D42603-6E01-43BF-B452-A1DF3B966B8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5813" y="1566863"/>
            <a:ext cx="399573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altLang="pt-BR" sz="2500" u="sng"/>
              <a:t>Positivos</a:t>
            </a:r>
            <a:endParaRPr altLang="pt-BR" sz="25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altLang="pt-BR" sz="2500"/>
              <a:t>integração dos mercados: melhora alocação de recursos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altLang="pt-BR" sz="2500"/>
              <a:t>diminui spread - custo da intermediação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554D948-735B-45E0-9C06-8FCA01870D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314950" y="1544638"/>
            <a:ext cx="4918075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altLang="pt-BR" sz="2500" u="sng"/>
              <a:t>Negativos</a:t>
            </a:r>
            <a:endParaRPr altLang="pt-BR" sz="250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z="2500"/>
              <a:t>instabilidade cresce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z="2500"/>
              <a:t>aumento risco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z="2500"/>
              <a:t>vulnerabilidade à crises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z="1900"/>
              <a:t>crise sistêmica e efeito dominó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altLang="pt-BR" sz="2500"/>
              <a:t>dificuldade de ação das Autoridades nacionais:refém dos mercados</a:t>
            </a:r>
          </a:p>
        </p:txBody>
      </p:sp>
      <p:graphicFrame>
        <p:nvGraphicFramePr>
          <p:cNvPr id="14342" name="Object 8">
            <a:extLst>
              <a:ext uri="{FF2B5EF4-FFF2-40B4-BE49-F238E27FC236}">
                <a16:creationId xmlns:a16="http://schemas.microsoft.com/office/drawing/2014/main" id="{F844C8CB-51A9-4A7E-A1F7-AEEAAC03B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1750" y="4773613"/>
          <a:ext cx="2233613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Clip" r:id="rId4" imgW="4762500" imgH="3505200" progId="">
                  <p:embed/>
                </p:oleObj>
              </mc:Choice>
              <mc:Fallback>
                <p:oleObj name="Clip" r:id="rId4" imgW="4762500" imgH="3505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773613"/>
                        <a:ext cx="2233613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9" descr="Resultado de imagem para globalização financeira">
            <a:extLst>
              <a:ext uri="{FF2B5EF4-FFF2-40B4-BE49-F238E27FC236}">
                <a16:creationId xmlns:a16="http://schemas.microsoft.com/office/drawing/2014/main" id="{E07AE878-8A0C-48A4-8B21-D1E938AC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1422400"/>
            <a:ext cx="30448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  <p:bldP spid="29700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1F3C14F6-EB3F-4D74-94C4-EB75A78C1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/>
            <a:r>
              <a:rPr altLang="pt-BR" sz="3600" b="1"/>
              <a:t>Defesa da abertura</a:t>
            </a:r>
          </a:p>
        </p:txBody>
      </p:sp>
      <p:sp>
        <p:nvSpPr>
          <p:cNvPr id="50179" name="Espaço Reservado para Conteúdo 2">
            <a:extLst>
              <a:ext uri="{FF2B5EF4-FFF2-40B4-BE49-F238E27FC236}">
                <a16:creationId xmlns:a16="http://schemas.microsoft.com/office/drawing/2014/main" id="{70DEEA7E-1AD2-4D0B-AA61-4411D74FE4E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altLang="pt-BR" sz="3300"/>
              <a:t>a liberdade de movimentação permite aumentar a eficiência com que opera a economia, 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800"/>
              <a:t>o que seria particularmente benéfico a países em desenvolvimento, já que os capitais deveriam fluir dos países mais ricos, onde sua produtividade seria menor, para os mais pobres, onde sua escassez permitiria obter altos retornos.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800"/>
              <a:t>a remoção de barreiras à circulação de capital deveria levar a um aumento da poupança disponível para investimento nesses países, acelerando seu crescimento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2500"/>
              <a:t>mesmo que se trate de capitais de curto prazo, que circulam pelo mundo em busca de oportunidades de arbitragem de taxas de juros.</a:t>
            </a:r>
          </a:p>
          <a:p>
            <a:pPr lvl="1">
              <a:lnSpc>
                <a:spcPct val="80000"/>
              </a:lnSpc>
              <a:defRPr/>
            </a:pPr>
            <a:endParaRPr altLang="pt-BR" sz="280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21B0CE11-25CD-4BA7-8324-1690964397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12179300" cy="1447800"/>
          </a:xfrm>
        </p:spPr>
        <p:txBody>
          <a:bodyPr lIns="91440" rIns="91440" anchor="ctr"/>
          <a:lstStyle/>
          <a:p>
            <a:pPr algn="ctr"/>
            <a:r>
              <a:rPr altLang="pt-BR" sz="3200"/>
              <a:t>A racionalidade atual para os controles de capital: </a:t>
            </a:r>
            <a:br>
              <a:rPr altLang="pt-BR" sz="3200"/>
            </a:br>
            <a:r>
              <a:rPr altLang="pt-BR" sz="3200" b="1" u="sng"/>
              <a:t>os grandes medos</a:t>
            </a:r>
            <a:r>
              <a:rPr altLang="pt-BR" sz="240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FCC8E7-D0F4-4DE1-B9BF-4F9362F9A1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19250"/>
            <a:ext cx="11245850" cy="4608513"/>
          </a:xfrm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altLang="pt-BR" sz="2400"/>
              <a:t>Medo do “hot money”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800"/>
              <a:t>Entrada de recursos pode ser fugaz , vantagens (ou esterilização dos problemas) da entrada inicial não compensam problemas de saída </a:t>
            </a:r>
          </a:p>
          <a:p>
            <a:pPr>
              <a:lnSpc>
                <a:spcPct val="80000"/>
              </a:lnSpc>
              <a:defRPr/>
            </a:pPr>
            <a:r>
              <a:rPr altLang="pt-BR" sz="2400"/>
              <a:t>Medo de um afluxo excessivo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800"/>
              <a:t>Nem tudo é hot money, mas às vezes o volume dos fluxos é considerado excessivo.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1800"/>
              <a:t>Um grande volume de entrada de capitais, sobretudo quando é indiscriminado na busca de rendimentos mais elevados traz problemas para o sistema financeiro.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600"/>
              <a:t>podem ser combustível para bolhas de preços de ativos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600"/>
              <a:t>Podem incentivar a uma exposição excessiva a risco (ou à sua subestimação)</a:t>
            </a:r>
          </a:p>
          <a:p>
            <a:pPr>
              <a:lnSpc>
                <a:spcPct val="80000"/>
              </a:lnSpc>
              <a:defRPr/>
            </a:pPr>
            <a:r>
              <a:rPr altLang="pt-BR" sz="2400"/>
              <a:t>Medo de valorização cambial</a:t>
            </a:r>
          </a:p>
          <a:p>
            <a:pPr lvl="1">
              <a:defRPr/>
            </a:pPr>
            <a:r>
              <a:rPr altLang="pt-BR" sz="1800"/>
              <a:t>Problemas de competitividade dos produtos industrializados</a:t>
            </a:r>
          </a:p>
          <a:p>
            <a:pPr>
              <a:defRPr/>
            </a:pPr>
            <a:r>
              <a:rPr altLang="pt-BR" sz="2400"/>
              <a:t>Medo da perda da soberania na condução da política econômica (perda de autonomia na política Monetária)</a:t>
            </a:r>
          </a:p>
          <a:p>
            <a:pPr lvl="1">
              <a:defRPr/>
            </a:pPr>
            <a:r>
              <a:rPr altLang="pt-BR" sz="1800"/>
              <a:t>Trindade impossível: estabilidade cambio, liberdade de fluxos e autonomia na política monetária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altLang="pt-BR" sz="190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E8C52D7F-9EDF-44A5-986C-8FAD47F797DF}"/>
              </a:ext>
            </a:extLst>
          </p:cNvPr>
          <p:cNvGrpSpPr>
            <a:grpSpLocks/>
          </p:cNvGrpSpPr>
          <p:nvPr/>
        </p:nvGrpSpPr>
        <p:grpSpPr bwMode="auto">
          <a:xfrm>
            <a:off x="2711450" y="765175"/>
            <a:ext cx="7416800" cy="5111750"/>
            <a:chOff x="1008" y="1059"/>
            <a:chExt cx="3768" cy="2733"/>
          </a:xfrm>
        </p:grpSpPr>
        <p:sp>
          <p:nvSpPr>
            <p:cNvPr id="18438" name="AutoShape 3">
              <a:extLst>
                <a:ext uri="{FF2B5EF4-FFF2-40B4-BE49-F238E27FC236}">
                  <a16:creationId xmlns:a16="http://schemas.microsoft.com/office/drawing/2014/main" id="{7D726D62-4FA5-445D-A7D7-2C0AB3DBFF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8439" name="Oval 4">
              <a:extLst>
                <a:ext uri="{FF2B5EF4-FFF2-40B4-BE49-F238E27FC236}">
                  <a16:creationId xmlns:a16="http://schemas.microsoft.com/office/drawing/2014/main" id="{86B53A9D-9160-41E4-9A0B-ADC7273F9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8440" name="Oval 5">
              <a:extLst>
                <a:ext uri="{FF2B5EF4-FFF2-40B4-BE49-F238E27FC236}">
                  <a16:creationId xmlns:a16="http://schemas.microsoft.com/office/drawing/2014/main" id="{9DFC9478-57A0-4B32-A74B-BADD55F9F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  <p:sp>
          <p:nvSpPr>
            <p:cNvPr id="18441" name="Oval 6">
              <a:extLst>
                <a:ext uri="{FF2B5EF4-FFF2-40B4-BE49-F238E27FC236}">
                  <a16:creationId xmlns:a16="http://schemas.microsoft.com/office/drawing/2014/main" id="{BEC3A12D-0985-4923-86AD-2DD3689D2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8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18435" name="Text Box 7">
            <a:extLst>
              <a:ext uri="{FF2B5EF4-FFF2-40B4-BE49-F238E27FC236}">
                <a16:creationId xmlns:a16="http://schemas.microsoft.com/office/drawing/2014/main" id="{96E9326F-576A-4676-9900-299FB08D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836613"/>
            <a:ext cx="15113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333399"/>
                </a:solidFill>
                <a:latin typeface="Arial" panose="020B0604020202020204" pitchFamily="34" charset="0"/>
              </a:rPr>
              <a:t>Cambio fixo</a:t>
            </a:r>
            <a:r>
              <a:rPr lang="pt-BR" altLang="pt-BR" sz="2800" b="1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5EAEFCEE-325B-483D-8468-11FCAE031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941888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333399"/>
                </a:solidFill>
                <a:latin typeface="Arial" panose="020B0604020202020204" pitchFamily="34" charset="0"/>
              </a:rPr>
              <a:t>Mobilidade  de capital</a:t>
            </a: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06A2CF2A-9516-4402-8BDC-3372A134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4868863"/>
            <a:ext cx="1511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333399"/>
                </a:solidFill>
                <a:latin typeface="Arial" panose="020B0604020202020204" pitchFamily="34" charset="0"/>
              </a:rPr>
              <a:t>Autonomia política monetária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2247</Words>
  <Application>Microsoft Office PowerPoint</Application>
  <PresentationFormat>Widescreen</PresentationFormat>
  <Paragraphs>322</Paragraphs>
  <Slides>36</Slides>
  <Notes>29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36</vt:i4>
      </vt:variant>
    </vt:vector>
  </HeadingPairs>
  <TitlesOfParts>
    <vt:vector size="48" baseType="lpstr">
      <vt:lpstr>Arial</vt:lpstr>
      <vt:lpstr>Calibri</vt:lpstr>
      <vt:lpstr>Euphemia</vt:lpstr>
      <vt:lpstr>Plantagenet Cherokee</vt:lpstr>
      <vt:lpstr>Times New Roman</vt:lpstr>
      <vt:lpstr>Tw Cen MT</vt:lpstr>
      <vt:lpstr>Wingdings</vt:lpstr>
      <vt:lpstr>Literatura acadêmica 16x9</vt:lpstr>
      <vt:lpstr>Bitmap Image</vt:lpstr>
      <vt:lpstr>Clip</vt:lpstr>
      <vt:lpstr>Gráfico</vt:lpstr>
      <vt:lpstr>Imagem de bitmap</vt:lpstr>
      <vt:lpstr>AULA 19.  Da abertura financeira ao Plano Real</vt:lpstr>
      <vt:lpstr>ABERTURA:  FINANCEIRA    </vt:lpstr>
      <vt:lpstr>As opções cambiais</vt:lpstr>
      <vt:lpstr>Tipos de Controles de fluxos (restrições/acessibilidade)</vt:lpstr>
      <vt:lpstr>Abertura Financeira</vt:lpstr>
      <vt:lpstr>Abertura (financeira) Balanço</vt:lpstr>
      <vt:lpstr>Defesa da abertura</vt:lpstr>
      <vt:lpstr>A racionalidade atual para os controles de capital:  os grandes medos </vt:lpstr>
      <vt:lpstr>Apresentação do PowerPoint</vt:lpstr>
      <vt:lpstr>Marcilio Marques Moreira (maio 91 – abril 1992) </vt:lpstr>
      <vt:lpstr>Apresentação do PowerPoint</vt:lpstr>
      <vt:lpstr>Apresentação do PowerPoint</vt:lpstr>
      <vt:lpstr>Itamar Franco: 2 anos e 2 meses</vt:lpstr>
      <vt:lpstr>O Plano Real: 3 fases</vt:lpstr>
      <vt:lpstr>A Condução do Plano Real: 3 períodos</vt:lpstr>
      <vt:lpstr>Plano Real: Pressupostos</vt:lpstr>
      <vt:lpstr>Apresentação do PowerPoint</vt:lpstr>
      <vt:lpstr>Apresentação do PowerPoint</vt:lpstr>
      <vt:lpstr>Abertura Comercial </vt:lpstr>
      <vt:lpstr>Apresentação do PowerPoint</vt:lpstr>
      <vt:lpstr>Plano Real: Pressupostos</vt:lpstr>
      <vt:lpstr>1) Ajuste fiscal prévio</vt:lpstr>
      <vt:lpstr>1) Ajuste fiscal prévio</vt:lpstr>
      <vt:lpstr>1) Ajuste fiscal prévio</vt:lpstr>
      <vt:lpstr>1) Ajuste fiscal prévio</vt:lpstr>
      <vt:lpstr>2) Indexação completa da economia: URV</vt:lpstr>
      <vt:lpstr>2) Indexação completa da economia: URV </vt:lpstr>
      <vt:lpstr>Diferenças com Larida</vt:lpstr>
      <vt:lpstr>3) Reforma monetária: MP 542: Real (01/07/1994)</vt:lpstr>
      <vt:lpstr>3. Reforma monetária – Real</vt:lpstr>
      <vt:lpstr>A Condução do Plano Real: 3 períodos</vt:lpstr>
      <vt:lpstr>Plano Real: 1ª etapa de condução</vt:lpstr>
      <vt:lpstr>Apresentação do PowerPoint</vt:lpstr>
      <vt:lpstr>Plano Real: 1ª etapa de condução</vt:lpstr>
      <vt:lpstr>Apresentação do PowerPoint</vt:lpstr>
      <vt:lpstr>Problemas com a primeira fase da condução do Plano Real: a questão externa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52</cp:revision>
  <dcterms:created xsi:type="dcterms:W3CDTF">2013-04-05T19:49:59Z</dcterms:created>
  <dcterms:modified xsi:type="dcterms:W3CDTF">2019-10-30T17:35:06Z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