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7"/>
  </p:notesMasterIdLst>
  <p:handoutMasterIdLst>
    <p:handoutMasterId r:id="rId78"/>
  </p:handoutMasterIdLst>
  <p:sldIdLst>
    <p:sldId id="256"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31" r:id="rId63"/>
    <p:sldId id="324" r:id="rId64"/>
    <p:sldId id="325" r:id="rId65"/>
    <p:sldId id="326" r:id="rId66"/>
    <p:sldId id="327" r:id="rId67"/>
    <p:sldId id="328" r:id="rId68"/>
    <p:sldId id="329" r:id="rId69"/>
    <p:sldId id="330" r:id="rId70"/>
    <p:sldId id="332" r:id="rId71"/>
    <p:sldId id="333" r:id="rId72"/>
    <p:sldId id="334" r:id="rId73"/>
    <p:sldId id="335" r:id="rId74"/>
    <p:sldId id="336" r:id="rId75"/>
    <p:sldId id="262" r:id="rId76"/>
  </p:sldIdLst>
  <p:sldSz cx="12188825" cy="6858000"/>
  <p:notesSz cx="6858000" cy="9144000"/>
  <p:defaultTextStyle>
    <a:defPPr rtl="0">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107" d="100"/>
          <a:sy n="107" d="100"/>
        </p:scale>
        <p:origin x="672" y="102"/>
      </p:cViewPr>
      <p:guideLst>
        <p:guide pos="3839"/>
        <p:guide orient="horz" pos="2160"/>
      </p:guideLst>
    </p:cSldViewPr>
  </p:slideViewPr>
  <p:notesTextViewPr>
    <p:cViewPr>
      <p:scale>
        <a:sx n="1" d="1"/>
        <a:sy n="1" d="1"/>
      </p:scale>
      <p:origin x="0" y="0"/>
    </p:cViewPr>
  </p:notesTextViewPr>
  <p:notesViewPr>
    <p:cSldViewPr showGuides="1">
      <p:cViewPr varScale="1">
        <p:scale>
          <a:sx n="90" d="100"/>
          <a:sy n="90" d="100"/>
        </p:scale>
        <p:origin x="266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FF729A2F-661C-40DA-BE5E-78584C012B62}" type="datetime1">
              <a:rPr lang="pt-BR" smtClean="0"/>
              <a:t>17/11/2022</a:t>
            </a:fld>
            <a:endParaRPr lang="pt-BR" dirty="0"/>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pt-BR" dirty="0"/>
          </a:p>
        </p:txBody>
      </p:sp>
      <p:sp>
        <p:nvSpPr>
          <p:cNvPr id="5" name="Espaço reservado para número do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98ED8CD-4E4C-49AC-BDC6-2963BA49E54F}" type="slidenum">
              <a:rPr lang="pt-BR" smtClean="0"/>
              <a:t>‹nº›</a:t>
            </a:fld>
            <a:endParaRPr lang="pt-BR" dirty="0"/>
          </a:p>
        </p:txBody>
      </p:sp>
    </p:spTree>
    <p:extLst>
      <p:ext uri="{BB962C8B-B14F-4D97-AF65-F5344CB8AC3E}">
        <p14:creationId xmlns:p14="http://schemas.microsoft.com/office/powerpoint/2010/main" val="3434179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pt-BR" dirty="0"/>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927ACE28-1D46-4BF7-9EED-FE9F49A16D4F}" type="datetime1">
              <a:rPr lang="pt-BR" smtClean="0"/>
              <a:t>17/11/2022</a:t>
            </a:fld>
            <a:endParaRPr lang="pt-BR" dirty="0"/>
          </a:p>
        </p:txBody>
      </p:sp>
      <p:sp>
        <p:nvSpPr>
          <p:cNvPr id="4" name="Espaço reservado para imagem do slid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pt-BR" dirty="0"/>
          </a:p>
        </p:txBody>
      </p:sp>
      <p:sp>
        <p:nvSpPr>
          <p:cNvPr id="5" name="Espaço reservado para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pt-BR" dirty="0"/>
              <a:t>Clique para editar o texto Mestre</a:t>
            </a:r>
          </a:p>
          <a:p>
            <a:pPr lvl="1" rtl="0"/>
            <a:r>
              <a:rPr lang="pt-BR" dirty="0"/>
              <a:t>Segundo nível</a:t>
            </a:r>
          </a:p>
          <a:p>
            <a:pPr lvl="2" rtl="0"/>
            <a:r>
              <a:rPr lang="pt-BR" dirty="0"/>
              <a:t>Terceiro nível</a:t>
            </a:r>
          </a:p>
          <a:p>
            <a:pPr lvl="3" rtl="0"/>
            <a:r>
              <a:rPr lang="pt-BR" dirty="0"/>
              <a:t>Quarto nível</a:t>
            </a:r>
          </a:p>
          <a:p>
            <a:pPr lvl="4" rtl="0"/>
            <a:r>
              <a:rPr lang="pt-BR" dirty="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pt-BR" dirty="0"/>
          </a:p>
        </p:txBody>
      </p:sp>
      <p:sp>
        <p:nvSpPr>
          <p:cNvPr id="7" name="Espaço reservado para número do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5FB91549-43BF-425A-AF25-75262019208C}" type="slidenum">
              <a:rPr lang="pt-BR" smtClean="0"/>
              <a:t>‹nº›</a:t>
            </a:fld>
            <a:endParaRPr lang="pt-BR" dirty="0"/>
          </a:p>
        </p:txBody>
      </p:sp>
    </p:spTree>
    <p:extLst>
      <p:ext uri="{BB962C8B-B14F-4D97-AF65-F5344CB8AC3E}">
        <p14:creationId xmlns:p14="http://schemas.microsoft.com/office/powerpoint/2010/main" val="423928641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a:t>
            </a:fld>
            <a:endParaRPr lang="pt-BR" dirty="0"/>
          </a:p>
        </p:txBody>
      </p:sp>
    </p:spTree>
    <p:extLst>
      <p:ext uri="{BB962C8B-B14F-4D97-AF65-F5344CB8AC3E}">
        <p14:creationId xmlns:p14="http://schemas.microsoft.com/office/powerpoint/2010/main" val="1900388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10</a:t>
            </a:fld>
            <a:endParaRPr lang="pt-BR" dirty="0"/>
          </a:p>
        </p:txBody>
      </p:sp>
    </p:spTree>
    <p:extLst>
      <p:ext uri="{BB962C8B-B14F-4D97-AF65-F5344CB8AC3E}">
        <p14:creationId xmlns:p14="http://schemas.microsoft.com/office/powerpoint/2010/main" val="411012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11</a:t>
            </a:fld>
            <a:endParaRPr lang="pt-BR" dirty="0"/>
          </a:p>
        </p:txBody>
      </p:sp>
    </p:spTree>
    <p:extLst>
      <p:ext uri="{BB962C8B-B14F-4D97-AF65-F5344CB8AC3E}">
        <p14:creationId xmlns:p14="http://schemas.microsoft.com/office/powerpoint/2010/main" val="1867086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12</a:t>
            </a:fld>
            <a:endParaRPr lang="pt-BR" dirty="0"/>
          </a:p>
        </p:txBody>
      </p:sp>
    </p:spTree>
    <p:extLst>
      <p:ext uri="{BB962C8B-B14F-4D97-AF65-F5344CB8AC3E}">
        <p14:creationId xmlns:p14="http://schemas.microsoft.com/office/powerpoint/2010/main" val="1657550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13</a:t>
            </a:fld>
            <a:endParaRPr lang="pt-BR" dirty="0"/>
          </a:p>
        </p:txBody>
      </p:sp>
    </p:spTree>
    <p:extLst>
      <p:ext uri="{BB962C8B-B14F-4D97-AF65-F5344CB8AC3E}">
        <p14:creationId xmlns:p14="http://schemas.microsoft.com/office/powerpoint/2010/main" val="3821393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14</a:t>
            </a:fld>
            <a:endParaRPr lang="pt-BR" dirty="0"/>
          </a:p>
        </p:txBody>
      </p:sp>
    </p:spTree>
    <p:extLst>
      <p:ext uri="{BB962C8B-B14F-4D97-AF65-F5344CB8AC3E}">
        <p14:creationId xmlns:p14="http://schemas.microsoft.com/office/powerpoint/2010/main" val="3196600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15</a:t>
            </a:fld>
            <a:endParaRPr lang="pt-BR" dirty="0"/>
          </a:p>
        </p:txBody>
      </p:sp>
    </p:spTree>
    <p:extLst>
      <p:ext uri="{BB962C8B-B14F-4D97-AF65-F5344CB8AC3E}">
        <p14:creationId xmlns:p14="http://schemas.microsoft.com/office/powerpoint/2010/main" val="1310262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16</a:t>
            </a:fld>
            <a:endParaRPr lang="pt-BR" dirty="0"/>
          </a:p>
        </p:txBody>
      </p:sp>
    </p:spTree>
    <p:extLst>
      <p:ext uri="{BB962C8B-B14F-4D97-AF65-F5344CB8AC3E}">
        <p14:creationId xmlns:p14="http://schemas.microsoft.com/office/powerpoint/2010/main" val="1372286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17</a:t>
            </a:fld>
            <a:endParaRPr lang="pt-BR" dirty="0"/>
          </a:p>
        </p:txBody>
      </p:sp>
    </p:spTree>
    <p:extLst>
      <p:ext uri="{BB962C8B-B14F-4D97-AF65-F5344CB8AC3E}">
        <p14:creationId xmlns:p14="http://schemas.microsoft.com/office/powerpoint/2010/main" val="39347217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18</a:t>
            </a:fld>
            <a:endParaRPr lang="pt-BR" dirty="0"/>
          </a:p>
        </p:txBody>
      </p:sp>
    </p:spTree>
    <p:extLst>
      <p:ext uri="{BB962C8B-B14F-4D97-AF65-F5344CB8AC3E}">
        <p14:creationId xmlns:p14="http://schemas.microsoft.com/office/powerpoint/2010/main" val="3322515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19</a:t>
            </a:fld>
            <a:endParaRPr lang="pt-BR" dirty="0"/>
          </a:p>
        </p:txBody>
      </p:sp>
    </p:spTree>
    <p:extLst>
      <p:ext uri="{BB962C8B-B14F-4D97-AF65-F5344CB8AC3E}">
        <p14:creationId xmlns:p14="http://schemas.microsoft.com/office/powerpoint/2010/main" val="2618305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a:t>
            </a:fld>
            <a:endParaRPr lang="pt-BR" dirty="0"/>
          </a:p>
        </p:txBody>
      </p:sp>
    </p:spTree>
    <p:extLst>
      <p:ext uri="{BB962C8B-B14F-4D97-AF65-F5344CB8AC3E}">
        <p14:creationId xmlns:p14="http://schemas.microsoft.com/office/powerpoint/2010/main" val="163661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20</a:t>
            </a:fld>
            <a:endParaRPr lang="pt-BR" dirty="0"/>
          </a:p>
        </p:txBody>
      </p:sp>
    </p:spTree>
    <p:extLst>
      <p:ext uri="{BB962C8B-B14F-4D97-AF65-F5344CB8AC3E}">
        <p14:creationId xmlns:p14="http://schemas.microsoft.com/office/powerpoint/2010/main" val="1704102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21</a:t>
            </a:fld>
            <a:endParaRPr lang="pt-BR" dirty="0"/>
          </a:p>
        </p:txBody>
      </p:sp>
    </p:spTree>
    <p:extLst>
      <p:ext uri="{BB962C8B-B14F-4D97-AF65-F5344CB8AC3E}">
        <p14:creationId xmlns:p14="http://schemas.microsoft.com/office/powerpoint/2010/main" val="3169615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22</a:t>
            </a:fld>
            <a:endParaRPr lang="pt-BR" dirty="0"/>
          </a:p>
        </p:txBody>
      </p:sp>
    </p:spTree>
    <p:extLst>
      <p:ext uri="{BB962C8B-B14F-4D97-AF65-F5344CB8AC3E}">
        <p14:creationId xmlns:p14="http://schemas.microsoft.com/office/powerpoint/2010/main" val="1295766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23</a:t>
            </a:fld>
            <a:endParaRPr lang="pt-BR" dirty="0"/>
          </a:p>
        </p:txBody>
      </p:sp>
    </p:spTree>
    <p:extLst>
      <p:ext uri="{BB962C8B-B14F-4D97-AF65-F5344CB8AC3E}">
        <p14:creationId xmlns:p14="http://schemas.microsoft.com/office/powerpoint/2010/main" val="362905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24</a:t>
            </a:fld>
            <a:endParaRPr lang="pt-BR" dirty="0"/>
          </a:p>
        </p:txBody>
      </p:sp>
    </p:spTree>
    <p:extLst>
      <p:ext uri="{BB962C8B-B14F-4D97-AF65-F5344CB8AC3E}">
        <p14:creationId xmlns:p14="http://schemas.microsoft.com/office/powerpoint/2010/main" val="1762569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25</a:t>
            </a:fld>
            <a:endParaRPr lang="pt-BR" dirty="0"/>
          </a:p>
        </p:txBody>
      </p:sp>
    </p:spTree>
    <p:extLst>
      <p:ext uri="{BB962C8B-B14F-4D97-AF65-F5344CB8AC3E}">
        <p14:creationId xmlns:p14="http://schemas.microsoft.com/office/powerpoint/2010/main" val="3683798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26</a:t>
            </a:fld>
            <a:endParaRPr lang="pt-BR" dirty="0"/>
          </a:p>
        </p:txBody>
      </p:sp>
    </p:spTree>
    <p:extLst>
      <p:ext uri="{BB962C8B-B14F-4D97-AF65-F5344CB8AC3E}">
        <p14:creationId xmlns:p14="http://schemas.microsoft.com/office/powerpoint/2010/main" val="522071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27</a:t>
            </a:fld>
            <a:endParaRPr lang="pt-BR" dirty="0"/>
          </a:p>
        </p:txBody>
      </p:sp>
    </p:spTree>
    <p:extLst>
      <p:ext uri="{BB962C8B-B14F-4D97-AF65-F5344CB8AC3E}">
        <p14:creationId xmlns:p14="http://schemas.microsoft.com/office/powerpoint/2010/main" val="3782244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28</a:t>
            </a:fld>
            <a:endParaRPr lang="pt-BR" dirty="0"/>
          </a:p>
        </p:txBody>
      </p:sp>
    </p:spTree>
    <p:extLst>
      <p:ext uri="{BB962C8B-B14F-4D97-AF65-F5344CB8AC3E}">
        <p14:creationId xmlns:p14="http://schemas.microsoft.com/office/powerpoint/2010/main" val="3535609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29</a:t>
            </a:fld>
            <a:endParaRPr lang="pt-BR" dirty="0"/>
          </a:p>
        </p:txBody>
      </p:sp>
    </p:spTree>
    <p:extLst>
      <p:ext uri="{BB962C8B-B14F-4D97-AF65-F5344CB8AC3E}">
        <p14:creationId xmlns:p14="http://schemas.microsoft.com/office/powerpoint/2010/main" val="1945324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a:t>
            </a:fld>
            <a:endParaRPr lang="pt-BR" dirty="0"/>
          </a:p>
        </p:txBody>
      </p:sp>
    </p:spTree>
    <p:extLst>
      <p:ext uri="{BB962C8B-B14F-4D97-AF65-F5344CB8AC3E}">
        <p14:creationId xmlns:p14="http://schemas.microsoft.com/office/powerpoint/2010/main" val="3819627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30</a:t>
            </a:fld>
            <a:endParaRPr lang="pt-BR" dirty="0"/>
          </a:p>
        </p:txBody>
      </p:sp>
    </p:spTree>
    <p:extLst>
      <p:ext uri="{BB962C8B-B14F-4D97-AF65-F5344CB8AC3E}">
        <p14:creationId xmlns:p14="http://schemas.microsoft.com/office/powerpoint/2010/main" val="2995904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31</a:t>
            </a:fld>
            <a:endParaRPr lang="pt-BR" dirty="0"/>
          </a:p>
        </p:txBody>
      </p:sp>
    </p:spTree>
    <p:extLst>
      <p:ext uri="{BB962C8B-B14F-4D97-AF65-F5344CB8AC3E}">
        <p14:creationId xmlns:p14="http://schemas.microsoft.com/office/powerpoint/2010/main" val="22274334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32</a:t>
            </a:fld>
            <a:endParaRPr lang="pt-BR" dirty="0"/>
          </a:p>
        </p:txBody>
      </p:sp>
    </p:spTree>
    <p:extLst>
      <p:ext uri="{BB962C8B-B14F-4D97-AF65-F5344CB8AC3E}">
        <p14:creationId xmlns:p14="http://schemas.microsoft.com/office/powerpoint/2010/main" val="1302578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33</a:t>
            </a:fld>
            <a:endParaRPr lang="pt-BR" dirty="0"/>
          </a:p>
        </p:txBody>
      </p:sp>
    </p:spTree>
    <p:extLst>
      <p:ext uri="{BB962C8B-B14F-4D97-AF65-F5344CB8AC3E}">
        <p14:creationId xmlns:p14="http://schemas.microsoft.com/office/powerpoint/2010/main" val="5695797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34</a:t>
            </a:fld>
            <a:endParaRPr lang="pt-BR" dirty="0"/>
          </a:p>
        </p:txBody>
      </p:sp>
    </p:spTree>
    <p:extLst>
      <p:ext uri="{BB962C8B-B14F-4D97-AF65-F5344CB8AC3E}">
        <p14:creationId xmlns:p14="http://schemas.microsoft.com/office/powerpoint/2010/main" val="4088624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35</a:t>
            </a:fld>
            <a:endParaRPr lang="pt-BR" dirty="0"/>
          </a:p>
        </p:txBody>
      </p:sp>
    </p:spTree>
    <p:extLst>
      <p:ext uri="{BB962C8B-B14F-4D97-AF65-F5344CB8AC3E}">
        <p14:creationId xmlns:p14="http://schemas.microsoft.com/office/powerpoint/2010/main" val="1460930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36</a:t>
            </a:fld>
            <a:endParaRPr lang="pt-BR" dirty="0"/>
          </a:p>
        </p:txBody>
      </p:sp>
    </p:spTree>
    <p:extLst>
      <p:ext uri="{BB962C8B-B14F-4D97-AF65-F5344CB8AC3E}">
        <p14:creationId xmlns:p14="http://schemas.microsoft.com/office/powerpoint/2010/main" val="2494286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37</a:t>
            </a:fld>
            <a:endParaRPr lang="pt-BR" dirty="0"/>
          </a:p>
        </p:txBody>
      </p:sp>
    </p:spTree>
    <p:extLst>
      <p:ext uri="{BB962C8B-B14F-4D97-AF65-F5344CB8AC3E}">
        <p14:creationId xmlns:p14="http://schemas.microsoft.com/office/powerpoint/2010/main" val="5309523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38</a:t>
            </a:fld>
            <a:endParaRPr lang="pt-BR" dirty="0"/>
          </a:p>
        </p:txBody>
      </p:sp>
    </p:spTree>
    <p:extLst>
      <p:ext uri="{BB962C8B-B14F-4D97-AF65-F5344CB8AC3E}">
        <p14:creationId xmlns:p14="http://schemas.microsoft.com/office/powerpoint/2010/main" val="5167375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39</a:t>
            </a:fld>
            <a:endParaRPr lang="pt-BR" dirty="0"/>
          </a:p>
        </p:txBody>
      </p:sp>
    </p:spTree>
    <p:extLst>
      <p:ext uri="{BB962C8B-B14F-4D97-AF65-F5344CB8AC3E}">
        <p14:creationId xmlns:p14="http://schemas.microsoft.com/office/powerpoint/2010/main" val="2428620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a:t>
            </a:fld>
            <a:endParaRPr lang="pt-BR" dirty="0"/>
          </a:p>
        </p:txBody>
      </p:sp>
    </p:spTree>
    <p:extLst>
      <p:ext uri="{BB962C8B-B14F-4D97-AF65-F5344CB8AC3E}">
        <p14:creationId xmlns:p14="http://schemas.microsoft.com/office/powerpoint/2010/main" val="26470635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40</a:t>
            </a:fld>
            <a:endParaRPr lang="pt-BR" dirty="0"/>
          </a:p>
        </p:txBody>
      </p:sp>
    </p:spTree>
    <p:extLst>
      <p:ext uri="{BB962C8B-B14F-4D97-AF65-F5344CB8AC3E}">
        <p14:creationId xmlns:p14="http://schemas.microsoft.com/office/powerpoint/2010/main" val="2655450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41</a:t>
            </a:fld>
            <a:endParaRPr lang="pt-BR" dirty="0"/>
          </a:p>
        </p:txBody>
      </p:sp>
    </p:spTree>
    <p:extLst>
      <p:ext uri="{BB962C8B-B14F-4D97-AF65-F5344CB8AC3E}">
        <p14:creationId xmlns:p14="http://schemas.microsoft.com/office/powerpoint/2010/main" val="1287587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42</a:t>
            </a:fld>
            <a:endParaRPr lang="pt-BR" dirty="0"/>
          </a:p>
        </p:txBody>
      </p:sp>
    </p:spTree>
    <p:extLst>
      <p:ext uri="{BB962C8B-B14F-4D97-AF65-F5344CB8AC3E}">
        <p14:creationId xmlns:p14="http://schemas.microsoft.com/office/powerpoint/2010/main" val="539569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43</a:t>
            </a:fld>
            <a:endParaRPr lang="pt-BR" dirty="0"/>
          </a:p>
        </p:txBody>
      </p:sp>
    </p:spTree>
    <p:extLst>
      <p:ext uri="{BB962C8B-B14F-4D97-AF65-F5344CB8AC3E}">
        <p14:creationId xmlns:p14="http://schemas.microsoft.com/office/powerpoint/2010/main" val="12030764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44</a:t>
            </a:fld>
            <a:endParaRPr lang="pt-BR" dirty="0"/>
          </a:p>
        </p:txBody>
      </p:sp>
    </p:spTree>
    <p:extLst>
      <p:ext uri="{BB962C8B-B14F-4D97-AF65-F5344CB8AC3E}">
        <p14:creationId xmlns:p14="http://schemas.microsoft.com/office/powerpoint/2010/main" val="35139287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45</a:t>
            </a:fld>
            <a:endParaRPr lang="pt-BR" dirty="0"/>
          </a:p>
        </p:txBody>
      </p:sp>
    </p:spTree>
    <p:extLst>
      <p:ext uri="{BB962C8B-B14F-4D97-AF65-F5344CB8AC3E}">
        <p14:creationId xmlns:p14="http://schemas.microsoft.com/office/powerpoint/2010/main" val="7682590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46</a:t>
            </a:fld>
            <a:endParaRPr lang="pt-BR" dirty="0"/>
          </a:p>
        </p:txBody>
      </p:sp>
    </p:spTree>
    <p:extLst>
      <p:ext uri="{BB962C8B-B14F-4D97-AF65-F5344CB8AC3E}">
        <p14:creationId xmlns:p14="http://schemas.microsoft.com/office/powerpoint/2010/main" val="437261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47</a:t>
            </a:fld>
            <a:endParaRPr lang="pt-BR" dirty="0"/>
          </a:p>
        </p:txBody>
      </p:sp>
    </p:spTree>
    <p:extLst>
      <p:ext uri="{BB962C8B-B14F-4D97-AF65-F5344CB8AC3E}">
        <p14:creationId xmlns:p14="http://schemas.microsoft.com/office/powerpoint/2010/main" val="12534441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48</a:t>
            </a:fld>
            <a:endParaRPr lang="pt-BR" dirty="0"/>
          </a:p>
        </p:txBody>
      </p:sp>
    </p:spTree>
    <p:extLst>
      <p:ext uri="{BB962C8B-B14F-4D97-AF65-F5344CB8AC3E}">
        <p14:creationId xmlns:p14="http://schemas.microsoft.com/office/powerpoint/2010/main" val="2202556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49</a:t>
            </a:fld>
            <a:endParaRPr lang="pt-BR" dirty="0"/>
          </a:p>
        </p:txBody>
      </p:sp>
    </p:spTree>
    <p:extLst>
      <p:ext uri="{BB962C8B-B14F-4D97-AF65-F5344CB8AC3E}">
        <p14:creationId xmlns:p14="http://schemas.microsoft.com/office/powerpoint/2010/main" val="721739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a:t>
            </a:fld>
            <a:endParaRPr lang="pt-BR" dirty="0"/>
          </a:p>
        </p:txBody>
      </p:sp>
    </p:spTree>
    <p:extLst>
      <p:ext uri="{BB962C8B-B14F-4D97-AF65-F5344CB8AC3E}">
        <p14:creationId xmlns:p14="http://schemas.microsoft.com/office/powerpoint/2010/main" val="3853726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50</a:t>
            </a:fld>
            <a:endParaRPr lang="pt-BR" dirty="0"/>
          </a:p>
        </p:txBody>
      </p:sp>
    </p:spTree>
    <p:extLst>
      <p:ext uri="{BB962C8B-B14F-4D97-AF65-F5344CB8AC3E}">
        <p14:creationId xmlns:p14="http://schemas.microsoft.com/office/powerpoint/2010/main" val="19336072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51</a:t>
            </a:fld>
            <a:endParaRPr lang="pt-BR" dirty="0"/>
          </a:p>
        </p:txBody>
      </p:sp>
    </p:spTree>
    <p:extLst>
      <p:ext uri="{BB962C8B-B14F-4D97-AF65-F5344CB8AC3E}">
        <p14:creationId xmlns:p14="http://schemas.microsoft.com/office/powerpoint/2010/main" val="16534191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52</a:t>
            </a:fld>
            <a:endParaRPr lang="pt-BR" dirty="0"/>
          </a:p>
        </p:txBody>
      </p:sp>
    </p:spTree>
    <p:extLst>
      <p:ext uri="{BB962C8B-B14F-4D97-AF65-F5344CB8AC3E}">
        <p14:creationId xmlns:p14="http://schemas.microsoft.com/office/powerpoint/2010/main" val="24459089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53</a:t>
            </a:fld>
            <a:endParaRPr lang="pt-BR" dirty="0"/>
          </a:p>
        </p:txBody>
      </p:sp>
    </p:spTree>
    <p:extLst>
      <p:ext uri="{BB962C8B-B14F-4D97-AF65-F5344CB8AC3E}">
        <p14:creationId xmlns:p14="http://schemas.microsoft.com/office/powerpoint/2010/main" val="10907742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54</a:t>
            </a:fld>
            <a:endParaRPr lang="pt-BR" dirty="0"/>
          </a:p>
        </p:txBody>
      </p:sp>
    </p:spTree>
    <p:extLst>
      <p:ext uri="{BB962C8B-B14F-4D97-AF65-F5344CB8AC3E}">
        <p14:creationId xmlns:p14="http://schemas.microsoft.com/office/powerpoint/2010/main" val="7413711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55</a:t>
            </a:fld>
            <a:endParaRPr lang="pt-BR" dirty="0"/>
          </a:p>
        </p:txBody>
      </p:sp>
    </p:spTree>
    <p:extLst>
      <p:ext uri="{BB962C8B-B14F-4D97-AF65-F5344CB8AC3E}">
        <p14:creationId xmlns:p14="http://schemas.microsoft.com/office/powerpoint/2010/main" val="4200927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56</a:t>
            </a:fld>
            <a:endParaRPr lang="pt-BR" dirty="0"/>
          </a:p>
        </p:txBody>
      </p:sp>
    </p:spTree>
    <p:extLst>
      <p:ext uri="{BB962C8B-B14F-4D97-AF65-F5344CB8AC3E}">
        <p14:creationId xmlns:p14="http://schemas.microsoft.com/office/powerpoint/2010/main" val="8857373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57</a:t>
            </a:fld>
            <a:endParaRPr lang="pt-BR" dirty="0"/>
          </a:p>
        </p:txBody>
      </p:sp>
    </p:spTree>
    <p:extLst>
      <p:ext uri="{BB962C8B-B14F-4D97-AF65-F5344CB8AC3E}">
        <p14:creationId xmlns:p14="http://schemas.microsoft.com/office/powerpoint/2010/main" val="22106631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58</a:t>
            </a:fld>
            <a:endParaRPr lang="pt-BR" dirty="0"/>
          </a:p>
        </p:txBody>
      </p:sp>
    </p:spTree>
    <p:extLst>
      <p:ext uri="{BB962C8B-B14F-4D97-AF65-F5344CB8AC3E}">
        <p14:creationId xmlns:p14="http://schemas.microsoft.com/office/powerpoint/2010/main" val="39448961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59</a:t>
            </a:fld>
            <a:endParaRPr lang="pt-BR" dirty="0"/>
          </a:p>
        </p:txBody>
      </p:sp>
    </p:spTree>
    <p:extLst>
      <p:ext uri="{BB962C8B-B14F-4D97-AF65-F5344CB8AC3E}">
        <p14:creationId xmlns:p14="http://schemas.microsoft.com/office/powerpoint/2010/main" val="3943349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a:t>
            </a:fld>
            <a:endParaRPr lang="pt-BR" dirty="0"/>
          </a:p>
        </p:txBody>
      </p:sp>
    </p:spTree>
    <p:extLst>
      <p:ext uri="{BB962C8B-B14F-4D97-AF65-F5344CB8AC3E}">
        <p14:creationId xmlns:p14="http://schemas.microsoft.com/office/powerpoint/2010/main" val="36423063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60</a:t>
            </a:fld>
            <a:endParaRPr lang="pt-BR" dirty="0"/>
          </a:p>
        </p:txBody>
      </p:sp>
    </p:spTree>
    <p:extLst>
      <p:ext uri="{BB962C8B-B14F-4D97-AF65-F5344CB8AC3E}">
        <p14:creationId xmlns:p14="http://schemas.microsoft.com/office/powerpoint/2010/main" val="37486949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61</a:t>
            </a:fld>
            <a:endParaRPr lang="pt-BR" dirty="0"/>
          </a:p>
        </p:txBody>
      </p:sp>
    </p:spTree>
    <p:extLst>
      <p:ext uri="{BB962C8B-B14F-4D97-AF65-F5344CB8AC3E}">
        <p14:creationId xmlns:p14="http://schemas.microsoft.com/office/powerpoint/2010/main" val="17392233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62</a:t>
            </a:fld>
            <a:endParaRPr lang="pt-BR" dirty="0"/>
          </a:p>
        </p:txBody>
      </p:sp>
    </p:spTree>
    <p:extLst>
      <p:ext uri="{BB962C8B-B14F-4D97-AF65-F5344CB8AC3E}">
        <p14:creationId xmlns:p14="http://schemas.microsoft.com/office/powerpoint/2010/main" val="26529352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63</a:t>
            </a:fld>
            <a:endParaRPr lang="pt-BR" dirty="0"/>
          </a:p>
        </p:txBody>
      </p:sp>
    </p:spTree>
    <p:extLst>
      <p:ext uri="{BB962C8B-B14F-4D97-AF65-F5344CB8AC3E}">
        <p14:creationId xmlns:p14="http://schemas.microsoft.com/office/powerpoint/2010/main" val="12208541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64</a:t>
            </a:fld>
            <a:endParaRPr lang="pt-BR" dirty="0"/>
          </a:p>
        </p:txBody>
      </p:sp>
    </p:spTree>
    <p:extLst>
      <p:ext uri="{BB962C8B-B14F-4D97-AF65-F5344CB8AC3E}">
        <p14:creationId xmlns:p14="http://schemas.microsoft.com/office/powerpoint/2010/main" val="29579021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65</a:t>
            </a:fld>
            <a:endParaRPr lang="pt-BR" dirty="0"/>
          </a:p>
        </p:txBody>
      </p:sp>
    </p:spTree>
    <p:extLst>
      <p:ext uri="{BB962C8B-B14F-4D97-AF65-F5344CB8AC3E}">
        <p14:creationId xmlns:p14="http://schemas.microsoft.com/office/powerpoint/2010/main" val="3328934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66</a:t>
            </a:fld>
            <a:endParaRPr lang="pt-BR" dirty="0"/>
          </a:p>
        </p:txBody>
      </p:sp>
    </p:spTree>
    <p:extLst>
      <p:ext uri="{BB962C8B-B14F-4D97-AF65-F5344CB8AC3E}">
        <p14:creationId xmlns:p14="http://schemas.microsoft.com/office/powerpoint/2010/main" val="25470818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67</a:t>
            </a:fld>
            <a:endParaRPr lang="pt-BR" dirty="0"/>
          </a:p>
        </p:txBody>
      </p:sp>
    </p:spTree>
    <p:extLst>
      <p:ext uri="{BB962C8B-B14F-4D97-AF65-F5344CB8AC3E}">
        <p14:creationId xmlns:p14="http://schemas.microsoft.com/office/powerpoint/2010/main" val="40052073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68</a:t>
            </a:fld>
            <a:endParaRPr lang="pt-BR" dirty="0"/>
          </a:p>
        </p:txBody>
      </p:sp>
    </p:spTree>
    <p:extLst>
      <p:ext uri="{BB962C8B-B14F-4D97-AF65-F5344CB8AC3E}">
        <p14:creationId xmlns:p14="http://schemas.microsoft.com/office/powerpoint/2010/main" val="3020081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69</a:t>
            </a:fld>
            <a:endParaRPr lang="pt-BR" dirty="0"/>
          </a:p>
        </p:txBody>
      </p:sp>
    </p:spTree>
    <p:extLst>
      <p:ext uri="{BB962C8B-B14F-4D97-AF65-F5344CB8AC3E}">
        <p14:creationId xmlns:p14="http://schemas.microsoft.com/office/powerpoint/2010/main" val="4024682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7</a:t>
            </a:fld>
            <a:endParaRPr lang="pt-BR" dirty="0"/>
          </a:p>
        </p:txBody>
      </p:sp>
    </p:spTree>
    <p:extLst>
      <p:ext uri="{BB962C8B-B14F-4D97-AF65-F5344CB8AC3E}">
        <p14:creationId xmlns:p14="http://schemas.microsoft.com/office/powerpoint/2010/main" val="17204788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70</a:t>
            </a:fld>
            <a:endParaRPr lang="pt-BR" dirty="0"/>
          </a:p>
        </p:txBody>
      </p:sp>
    </p:spTree>
    <p:extLst>
      <p:ext uri="{BB962C8B-B14F-4D97-AF65-F5344CB8AC3E}">
        <p14:creationId xmlns:p14="http://schemas.microsoft.com/office/powerpoint/2010/main" val="33216038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71</a:t>
            </a:fld>
            <a:endParaRPr lang="pt-BR" dirty="0"/>
          </a:p>
        </p:txBody>
      </p:sp>
    </p:spTree>
    <p:extLst>
      <p:ext uri="{BB962C8B-B14F-4D97-AF65-F5344CB8AC3E}">
        <p14:creationId xmlns:p14="http://schemas.microsoft.com/office/powerpoint/2010/main" val="22010679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a:xfrm>
            <a:off x="382588" y="685800"/>
            <a:ext cx="6092825" cy="3429000"/>
          </a:xfrm>
        </p:spPr>
      </p:sp>
      <p:sp>
        <p:nvSpPr>
          <p:cNvPr id="3" name="Espaço reservado para notas 2"/>
          <p:cNvSpPr>
            <a:spLocks noGrp="1"/>
          </p:cNvSpPr>
          <p:nvPr>
            <p:ph type="body" idx="1"/>
          </p:nvPr>
        </p:nvSpPr>
        <p:spPr/>
        <p:txBody>
          <a:bodyPr rtlCol="0"/>
          <a:lstStyle/>
          <a:p>
            <a:pPr rtl="0"/>
            <a:endParaRPr lang="pt-BR" dirty="0"/>
          </a:p>
        </p:txBody>
      </p:sp>
      <p:sp>
        <p:nvSpPr>
          <p:cNvPr id="4" name="Espaço reservado para número do slide 3"/>
          <p:cNvSpPr>
            <a:spLocks noGrp="1"/>
          </p:cNvSpPr>
          <p:nvPr>
            <p:ph type="sldNum" sz="quarter" idx="10"/>
          </p:nvPr>
        </p:nvSpPr>
        <p:spPr/>
        <p:txBody>
          <a:bodyPr rtlCol="0"/>
          <a:lstStyle/>
          <a:p>
            <a:pPr rtl="0"/>
            <a:fld id="{A0D00EA6-0821-4AC5-933C-321AA6545349}" type="slidenum">
              <a:rPr lang="pt-BR" smtClean="0"/>
              <a:t>72</a:t>
            </a:fld>
            <a:endParaRPr lang="pt-BR" dirty="0"/>
          </a:p>
        </p:txBody>
      </p:sp>
    </p:spTree>
    <p:extLst>
      <p:ext uri="{BB962C8B-B14F-4D97-AF65-F5344CB8AC3E}">
        <p14:creationId xmlns:p14="http://schemas.microsoft.com/office/powerpoint/2010/main" val="4010772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8</a:t>
            </a:fld>
            <a:endParaRPr lang="pt-BR" dirty="0"/>
          </a:p>
        </p:txBody>
      </p:sp>
    </p:spTree>
    <p:extLst>
      <p:ext uri="{BB962C8B-B14F-4D97-AF65-F5344CB8AC3E}">
        <p14:creationId xmlns:p14="http://schemas.microsoft.com/office/powerpoint/2010/main" val="346623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o slide 1"/>
          <p:cNvSpPr>
            <a:spLocks noGrp="1" noRot="1" noChangeAspect="1"/>
          </p:cNvSpPr>
          <p:nvPr>
            <p:ph type="sldImg"/>
          </p:nvPr>
        </p:nvSpPr>
        <p:spPr/>
      </p:sp>
      <p:sp>
        <p:nvSpPr>
          <p:cNvPr id="3" name="Espaço reservado para notas 2"/>
          <p:cNvSpPr>
            <a:spLocks noGrp="1"/>
          </p:cNvSpPr>
          <p:nvPr>
            <p:ph type="body" idx="1"/>
          </p:nvPr>
        </p:nvSpPr>
        <p:spPr/>
        <p:txBody>
          <a:bodyPr/>
          <a:lstStyle/>
          <a:p>
            <a:endParaRPr lang="pt-BR" dirty="0"/>
          </a:p>
        </p:txBody>
      </p:sp>
      <p:sp>
        <p:nvSpPr>
          <p:cNvPr id="4" name="Espaço reservado para número do slide 3"/>
          <p:cNvSpPr>
            <a:spLocks noGrp="1"/>
          </p:cNvSpPr>
          <p:nvPr>
            <p:ph type="sldNum" sz="quarter" idx="10"/>
          </p:nvPr>
        </p:nvSpPr>
        <p:spPr/>
        <p:txBody>
          <a:bodyPr/>
          <a:lstStyle/>
          <a:p>
            <a:pPr rtl="0"/>
            <a:fld id="{5FB91549-43BF-425A-AF25-75262019208C}" type="slidenum">
              <a:rPr lang="pt-BR" smtClean="0"/>
              <a:t>9</a:t>
            </a:fld>
            <a:endParaRPr lang="pt-BR" dirty="0"/>
          </a:p>
        </p:txBody>
      </p:sp>
    </p:spTree>
    <p:extLst>
      <p:ext uri="{BB962C8B-B14F-4D97-AF65-F5344CB8AC3E}">
        <p14:creationId xmlns:p14="http://schemas.microsoft.com/office/powerpoint/2010/main" val="18099651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bg>
      <p:bgRef idx="1002">
        <a:schemeClr val="bg2"/>
      </p:bgRef>
    </p:bg>
    <p:spTree>
      <p:nvGrpSpPr>
        <p:cNvPr id="1" name=""/>
        <p:cNvGrpSpPr/>
        <p:nvPr/>
      </p:nvGrpSpPr>
      <p:grpSpPr>
        <a:xfrm>
          <a:off x="0" y="0"/>
          <a:ext cx="0" cy="0"/>
          <a:chOff x="0" y="0"/>
          <a:chExt cx="0" cy="0"/>
        </a:xfrm>
      </p:grpSpPr>
      <p:pic>
        <p:nvPicPr>
          <p:cNvPr id="5" name="Imagem 4" descr="Olhando para o céu azul e para as nuvens cercado por edifícios com paredes de vidro"/>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873625" y="0"/>
            <a:ext cx="7315200" cy="6858001"/>
          </a:xfrm>
          <a:prstGeom prst="rect">
            <a:avLst/>
          </a:prstGeom>
        </p:spPr>
      </p:pic>
      <p:sp>
        <p:nvSpPr>
          <p:cNvPr id="2" name="Título 1"/>
          <p:cNvSpPr>
            <a:spLocks noGrp="1"/>
          </p:cNvSpPr>
          <p:nvPr>
            <p:ph type="ctrTitle"/>
          </p:nvPr>
        </p:nvSpPr>
        <p:spPr>
          <a:xfrm>
            <a:off x="608013" y="685801"/>
            <a:ext cx="3962400" cy="4724399"/>
          </a:xfrm>
        </p:spPr>
        <p:txBody>
          <a:bodyPr rtlCol="0">
            <a:normAutofit/>
          </a:bodyPr>
          <a:lstStyle>
            <a:lvl1pPr>
              <a:defRPr sz="4800"/>
            </a:lvl1pPr>
          </a:lstStyle>
          <a:p>
            <a:pPr rtl="0"/>
            <a:r>
              <a:rPr lang="pt-BR"/>
              <a:t>Clique para editar o título Mestre</a:t>
            </a:r>
            <a:endParaRPr lang="pt-BR" dirty="0"/>
          </a:p>
        </p:txBody>
      </p:sp>
      <p:sp>
        <p:nvSpPr>
          <p:cNvPr id="3" name="Subtítulo 2"/>
          <p:cNvSpPr>
            <a:spLocks noGrp="1"/>
          </p:cNvSpPr>
          <p:nvPr>
            <p:ph type="subTitle" idx="1"/>
          </p:nvPr>
        </p:nvSpPr>
        <p:spPr>
          <a:xfrm>
            <a:off x="608013" y="5410200"/>
            <a:ext cx="3962400" cy="762000"/>
          </a:xfrm>
        </p:spPr>
        <p:txBody>
          <a:bodyPr rtlCol="0">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pt-BR"/>
              <a:t>Clique para editar o estilo do subtítulo Mestre</a:t>
            </a:r>
            <a:endParaRPr lang="pt-BR" dirty="0"/>
          </a:p>
        </p:txBody>
      </p:sp>
      <p:sp>
        <p:nvSpPr>
          <p:cNvPr id="8" name="Espaço reservado para data 7"/>
          <p:cNvSpPr>
            <a:spLocks noGrp="1"/>
          </p:cNvSpPr>
          <p:nvPr>
            <p:ph type="dt" sz="half" idx="10"/>
          </p:nvPr>
        </p:nvSpPr>
        <p:spPr/>
        <p:txBody>
          <a:bodyPr rtlCol="0"/>
          <a:lstStyle/>
          <a:p>
            <a:pPr rtl="0"/>
            <a:fld id="{3EFEA495-1377-4081-8487-A57E79A0FC0A}" type="datetime1">
              <a:rPr lang="pt-BR" smtClean="0"/>
              <a:t>17/11/2022</a:t>
            </a:fld>
            <a:endParaRPr lang="pt-BR" dirty="0"/>
          </a:p>
        </p:txBody>
      </p:sp>
      <p:sp>
        <p:nvSpPr>
          <p:cNvPr id="9" name="Espaço reservado para rodapé 8"/>
          <p:cNvSpPr>
            <a:spLocks noGrp="1"/>
          </p:cNvSpPr>
          <p:nvPr>
            <p:ph type="ftr" sz="quarter" idx="11"/>
          </p:nvPr>
        </p:nvSpPr>
        <p:spPr/>
        <p:txBody>
          <a:bodyPr rtlCol="0"/>
          <a:lstStyle/>
          <a:p>
            <a:pPr rtl="0"/>
            <a:r>
              <a:rPr lang="pt-BR" dirty="0"/>
              <a:t>Adicionar um rodapé</a:t>
            </a:r>
          </a:p>
        </p:txBody>
      </p:sp>
      <p:sp>
        <p:nvSpPr>
          <p:cNvPr id="10" name="Espaço reservado para número do slide 9"/>
          <p:cNvSpPr>
            <a:spLocks noGrp="1"/>
          </p:cNvSpPr>
          <p:nvPr>
            <p:ph type="sldNum" sz="quarter" idx="12"/>
          </p:nvPr>
        </p:nvSpPr>
        <p:spPr/>
        <p:txBody>
          <a:bodyPr rtlCol="0"/>
          <a:lstStyle/>
          <a:p>
            <a:pPr rtl="0"/>
            <a:fld id="{A3F31473-23EB-4724-8B59-FE6D21D89FA4}" type="slidenum">
              <a:rPr lang="pt-BR" smtClean="0"/>
              <a:pPr rtl="0"/>
              <a:t>‹nº›</a:t>
            </a:fld>
            <a:endParaRPr lang="pt-BR" dirty="0"/>
          </a:p>
        </p:txBody>
      </p:sp>
    </p:spTree>
    <p:extLst>
      <p:ext uri="{BB962C8B-B14F-4D97-AF65-F5344CB8AC3E}">
        <p14:creationId xmlns:p14="http://schemas.microsoft.com/office/powerpoint/2010/main" val="2734839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pt-BR" dirty="0"/>
          </a:p>
        </p:txBody>
      </p:sp>
      <p:sp>
        <p:nvSpPr>
          <p:cNvPr id="3" name="Espaço reservado para texto vertical 2"/>
          <p:cNvSpPr>
            <a:spLocks noGrp="1"/>
          </p:cNvSpPr>
          <p:nvPr>
            <p:ph type="body" orient="vert" idx="1"/>
          </p:nvPr>
        </p:nvSpPr>
        <p:spPr/>
        <p:txBody>
          <a:bodyPr vert="eaVert" rtlCol="0"/>
          <a:lstStyle>
            <a:lvl5pPr>
              <a:defRPr/>
            </a:lvl5pPr>
            <a:lvl6pPr>
              <a:defRPr/>
            </a:lvl6pPr>
            <a:lvl7pPr>
              <a:defRPr/>
            </a:lvl7pPr>
            <a:lvl8pPr>
              <a:defRPr baseline="0"/>
            </a:lvl8pPr>
            <a:lvl9pPr>
              <a:defRPr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data 3"/>
          <p:cNvSpPr>
            <a:spLocks noGrp="1"/>
          </p:cNvSpPr>
          <p:nvPr>
            <p:ph type="dt" sz="half" idx="10"/>
          </p:nvPr>
        </p:nvSpPr>
        <p:spPr/>
        <p:txBody>
          <a:bodyPr rtlCol="0"/>
          <a:lstStyle/>
          <a:p>
            <a:pPr rtl="0"/>
            <a:fld id="{836F12AA-B048-43CA-9E51-FA29B05E9B92}" type="datetime1">
              <a:rPr lang="pt-BR" smtClean="0"/>
              <a:t>17/11/2022</a:t>
            </a:fld>
            <a:endParaRPr lang="pt-BR" dirty="0"/>
          </a:p>
        </p:txBody>
      </p:sp>
      <p:sp>
        <p:nvSpPr>
          <p:cNvPr id="5" name="Espaço reservado para rodapé 4"/>
          <p:cNvSpPr>
            <a:spLocks noGrp="1"/>
          </p:cNvSpPr>
          <p:nvPr>
            <p:ph type="ftr" sz="quarter" idx="11"/>
          </p:nvPr>
        </p:nvSpPr>
        <p:spPr/>
        <p:txBody>
          <a:bodyPr rtlCol="0"/>
          <a:lstStyle/>
          <a:p>
            <a:pPr rtl="0"/>
            <a:r>
              <a:rPr lang="pt-BR" dirty="0"/>
              <a:t>Adicionar um rodapé</a:t>
            </a:r>
          </a:p>
        </p:txBody>
      </p:sp>
      <p:sp>
        <p:nvSpPr>
          <p:cNvPr id="6" name="Espaço reservado para número do slide 5"/>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217629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0285412" y="685800"/>
            <a:ext cx="1295401" cy="5486400"/>
          </a:xfrm>
        </p:spPr>
        <p:txBody>
          <a:bodyPr vert="eaVert" rtlCol="0"/>
          <a:lstStyle/>
          <a:p>
            <a:pPr rtl="0"/>
            <a:r>
              <a:rPr lang="pt-BR"/>
              <a:t>Clique para editar o título Mestre</a:t>
            </a:r>
            <a:endParaRPr lang="pt-BR" dirty="0"/>
          </a:p>
        </p:txBody>
      </p:sp>
      <p:sp>
        <p:nvSpPr>
          <p:cNvPr id="3" name="Espaço reservado para texto vertical 2"/>
          <p:cNvSpPr>
            <a:spLocks noGrp="1"/>
          </p:cNvSpPr>
          <p:nvPr>
            <p:ph type="body" orient="vert" idx="1"/>
          </p:nvPr>
        </p:nvSpPr>
        <p:spPr>
          <a:xfrm>
            <a:off x="608012" y="685800"/>
            <a:ext cx="9474253" cy="5486400"/>
          </a:xfrm>
        </p:spPr>
        <p:txBody>
          <a:bodyPr vert="eaVert" rtlCol="0"/>
          <a:lstStyle>
            <a:lvl5pPr>
              <a:defRPr/>
            </a:lvl5pPr>
            <a:lvl6pPr>
              <a:defRPr/>
            </a:lvl6pPr>
            <a:lvl7pPr>
              <a:defRPr/>
            </a:lvl7pPr>
            <a:lvl8pPr>
              <a:defRPr baseline="0"/>
            </a:lvl8pPr>
            <a:lvl9pPr>
              <a:defRPr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data 3"/>
          <p:cNvSpPr>
            <a:spLocks noGrp="1"/>
          </p:cNvSpPr>
          <p:nvPr>
            <p:ph type="dt" sz="half" idx="10"/>
          </p:nvPr>
        </p:nvSpPr>
        <p:spPr/>
        <p:txBody>
          <a:bodyPr rtlCol="0"/>
          <a:lstStyle/>
          <a:p>
            <a:pPr rtl="0"/>
            <a:fld id="{3493E30C-ECE6-470F-B84C-8D301EC93CCD}" type="datetime1">
              <a:rPr lang="pt-BR" smtClean="0"/>
              <a:t>17/11/2022</a:t>
            </a:fld>
            <a:endParaRPr lang="pt-BR" dirty="0"/>
          </a:p>
        </p:txBody>
      </p:sp>
      <p:sp>
        <p:nvSpPr>
          <p:cNvPr id="5" name="Espaço reservado para rodapé 4"/>
          <p:cNvSpPr>
            <a:spLocks noGrp="1"/>
          </p:cNvSpPr>
          <p:nvPr>
            <p:ph type="ftr" sz="quarter" idx="11"/>
          </p:nvPr>
        </p:nvSpPr>
        <p:spPr/>
        <p:txBody>
          <a:bodyPr rtlCol="0"/>
          <a:lstStyle/>
          <a:p>
            <a:pPr rtl="0"/>
            <a:r>
              <a:rPr lang="pt-BR" dirty="0"/>
              <a:t>Adicionar um rodapé</a:t>
            </a:r>
          </a:p>
        </p:txBody>
      </p:sp>
      <p:sp>
        <p:nvSpPr>
          <p:cNvPr id="6" name="Espaço reservado para número do slide 5"/>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385005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pt-BR" dirty="0"/>
          </a:p>
        </p:txBody>
      </p:sp>
      <p:sp>
        <p:nvSpPr>
          <p:cNvPr id="3" name="Espaço reservado para conteúdo 2"/>
          <p:cNvSpPr>
            <a:spLocks noGrp="1"/>
          </p:cNvSpPr>
          <p:nvPr>
            <p:ph idx="1"/>
          </p:nvPr>
        </p:nvSpPr>
        <p:spPr/>
        <p:txBody>
          <a:bodyPr rtlCol="0"/>
          <a:lstStyle>
            <a:lvl5pPr>
              <a:defRPr/>
            </a:lvl5pPr>
            <a:lvl6pPr>
              <a:defRPr/>
            </a:lvl6pPr>
            <a:lvl7pPr>
              <a:defRPr/>
            </a:lvl7pPr>
            <a:lvl8pPr>
              <a:defRPr/>
            </a:lvl8pPr>
            <a:lvl9pPr>
              <a:defRPr/>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data 3"/>
          <p:cNvSpPr>
            <a:spLocks noGrp="1"/>
          </p:cNvSpPr>
          <p:nvPr>
            <p:ph type="dt" sz="half" idx="10"/>
          </p:nvPr>
        </p:nvSpPr>
        <p:spPr/>
        <p:txBody>
          <a:bodyPr rtlCol="0"/>
          <a:lstStyle/>
          <a:p>
            <a:pPr rtl="0"/>
            <a:fld id="{4119554C-0547-4F55-B571-992B97991C6E}" type="datetime1">
              <a:rPr lang="pt-BR" smtClean="0"/>
              <a:t>17/11/2022</a:t>
            </a:fld>
            <a:endParaRPr lang="pt-BR" dirty="0"/>
          </a:p>
        </p:txBody>
      </p:sp>
      <p:sp>
        <p:nvSpPr>
          <p:cNvPr id="5" name="Espaço reservado para rodapé 4"/>
          <p:cNvSpPr>
            <a:spLocks noGrp="1"/>
          </p:cNvSpPr>
          <p:nvPr>
            <p:ph type="ftr" sz="quarter" idx="11"/>
          </p:nvPr>
        </p:nvSpPr>
        <p:spPr/>
        <p:txBody>
          <a:bodyPr rtlCol="0"/>
          <a:lstStyle/>
          <a:p>
            <a:pPr rtl="0"/>
            <a:r>
              <a:rPr lang="pt-BR" dirty="0"/>
              <a:t>Adicionar um rodapé</a:t>
            </a:r>
          </a:p>
        </p:txBody>
      </p:sp>
      <p:sp>
        <p:nvSpPr>
          <p:cNvPr id="6" name="Espaço reservado para número do slide 5"/>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313786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08013" y="2590800"/>
            <a:ext cx="8229599" cy="2819400"/>
          </a:xfrm>
        </p:spPr>
        <p:txBody>
          <a:bodyPr rtlCol="0" anchor="b">
            <a:normAutofit/>
          </a:bodyPr>
          <a:lstStyle>
            <a:lvl1pPr algn="l">
              <a:defRPr sz="4800" b="0" cap="none" baseline="0"/>
            </a:lvl1pPr>
          </a:lstStyle>
          <a:p>
            <a:pPr rtl="0"/>
            <a:r>
              <a:rPr lang="pt-BR"/>
              <a:t>Clique para editar o título Mestre</a:t>
            </a:r>
            <a:endParaRPr lang="pt-BR" dirty="0"/>
          </a:p>
        </p:txBody>
      </p:sp>
      <p:sp>
        <p:nvSpPr>
          <p:cNvPr id="3" name="Espaço reservado para texto 2"/>
          <p:cNvSpPr>
            <a:spLocks noGrp="1"/>
          </p:cNvSpPr>
          <p:nvPr>
            <p:ph type="body" idx="1"/>
          </p:nvPr>
        </p:nvSpPr>
        <p:spPr>
          <a:xfrm>
            <a:off x="606425" y="5410200"/>
            <a:ext cx="8231187" cy="762000"/>
          </a:xfrm>
        </p:spPr>
        <p:txBody>
          <a:bodyPr rtlCol="0"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pt-BR"/>
              <a:t>Clique para editar os estilos de texto Mestres</a:t>
            </a:r>
          </a:p>
        </p:txBody>
      </p:sp>
      <p:sp>
        <p:nvSpPr>
          <p:cNvPr id="7" name="Espaço reservado para data 6"/>
          <p:cNvSpPr>
            <a:spLocks noGrp="1"/>
          </p:cNvSpPr>
          <p:nvPr>
            <p:ph type="dt" sz="half" idx="10"/>
          </p:nvPr>
        </p:nvSpPr>
        <p:spPr/>
        <p:txBody>
          <a:bodyPr rtlCol="0"/>
          <a:lstStyle/>
          <a:p>
            <a:pPr rtl="0"/>
            <a:fld id="{75B9D48C-0D4C-443D-A248-8EE31D8AD969}" type="datetime1">
              <a:rPr lang="pt-BR" smtClean="0"/>
              <a:t>17/11/2022</a:t>
            </a:fld>
            <a:endParaRPr lang="pt-BR" dirty="0"/>
          </a:p>
        </p:txBody>
      </p:sp>
      <p:sp>
        <p:nvSpPr>
          <p:cNvPr id="8" name="Espaço reservado para rodapé 7"/>
          <p:cNvSpPr>
            <a:spLocks noGrp="1"/>
          </p:cNvSpPr>
          <p:nvPr>
            <p:ph type="ftr" sz="quarter" idx="11"/>
          </p:nvPr>
        </p:nvSpPr>
        <p:spPr/>
        <p:txBody>
          <a:bodyPr rtlCol="0"/>
          <a:lstStyle/>
          <a:p>
            <a:pPr rtl="0"/>
            <a:r>
              <a:rPr lang="pt-BR" dirty="0"/>
              <a:t>Adicionar um rodapé</a:t>
            </a:r>
          </a:p>
        </p:txBody>
      </p:sp>
      <p:sp>
        <p:nvSpPr>
          <p:cNvPr id="9" name="Espaço reservado para número do slide 8"/>
          <p:cNvSpPr>
            <a:spLocks noGrp="1"/>
          </p:cNvSpPr>
          <p:nvPr>
            <p:ph type="sldNum" sz="quarter" idx="12"/>
          </p:nvPr>
        </p:nvSpPr>
        <p:spPr/>
        <p:txBody>
          <a:bodyPr rtlCol="0"/>
          <a:lstStyle/>
          <a:p>
            <a:pPr rtl="0"/>
            <a:fld id="{A3F31473-23EB-4724-8B59-FE6D21D89FA4}" type="slidenum">
              <a:rPr lang="pt-BR" smtClean="0"/>
              <a:pPr rtl="0"/>
              <a:t>‹nº›</a:t>
            </a:fld>
            <a:endParaRPr lang="pt-BR" dirty="0"/>
          </a:p>
        </p:txBody>
      </p:sp>
    </p:spTree>
    <p:extLst>
      <p:ext uri="{BB962C8B-B14F-4D97-AF65-F5344CB8AC3E}">
        <p14:creationId xmlns:p14="http://schemas.microsoft.com/office/powerpoint/2010/main" val="32251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is Conteúd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pt-BR" dirty="0"/>
          </a:p>
        </p:txBody>
      </p:sp>
      <p:sp>
        <p:nvSpPr>
          <p:cNvPr id="3" name="Espaço reservado para conteúdo 2"/>
          <p:cNvSpPr>
            <a:spLocks noGrp="1"/>
          </p:cNvSpPr>
          <p:nvPr>
            <p:ph sz="half" idx="1"/>
          </p:nvPr>
        </p:nvSpPr>
        <p:spPr>
          <a:xfrm>
            <a:off x="1293813" y="685800"/>
            <a:ext cx="5029200" cy="41910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conteúdo 3"/>
          <p:cNvSpPr>
            <a:spLocks noGrp="1"/>
          </p:cNvSpPr>
          <p:nvPr>
            <p:ph sz="half" idx="2"/>
          </p:nvPr>
        </p:nvSpPr>
        <p:spPr>
          <a:xfrm>
            <a:off x="6551614" y="685800"/>
            <a:ext cx="5029199" cy="4191000"/>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5" name="Espaço reservado para data 4"/>
          <p:cNvSpPr>
            <a:spLocks noGrp="1"/>
          </p:cNvSpPr>
          <p:nvPr>
            <p:ph type="dt" sz="half" idx="10"/>
          </p:nvPr>
        </p:nvSpPr>
        <p:spPr/>
        <p:txBody>
          <a:bodyPr rtlCol="0"/>
          <a:lstStyle/>
          <a:p>
            <a:pPr rtl="0"/>
            <a:fld id="{30739E27-4C45-4096-9E66-F78222CFB392}" type="datetime1">
              <a:rPr lang="pt-BR" smtClean="0"/>
              <a:t>17/11/2022</a:t>
            </a:fld>
            <a:endParaRPr lang="pt-BR" dirty="0"/>
          </a:p>
        </p:txBody>
      </p:sp>
      <p:sp>
        <p:nvSpPr>
          <p:cNvPr id="6" name="Espaço reservado para rodapé 5"/>
          <p:cNvSpPr>
            <a:spLocks noGrp="1"/>
          </p:cNvSpPr>
          <p:nvPr>
            <p:ph type="ftr" sz="quarter" idx="11"/>
          </p:nvPr>
        </p:nvSpPr>
        <p:spPr/>
        <p:txBody>
          <a:bodyPr rtlCol="0"/>
          <a:lstStyle/>
          <a:p>
            <a:pPr rtl="0"/>
            <a:r>
              <a:rPr lang="pt-BR" dirty="0"/>
              <a:t>Adicionar um rodapé</a:t>
            </a:r>
          </a:p>
        </p:txBody>
      </p:sp>
      <p:sp>
        <p:nvSpPr>
          <p:cNvPr id="7" name="Espaço reservado para número do slide 6"/>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389701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a:defRPr/>
            </a:lvl1pPr>
          </a:lstStyle>
          <a:p>
            <a:pPr rtl="0"/>
            <a:r>
              <a:rPr lang="pt-BR"/>
              <a:t>Clique para editar o título Mestre</a:t>
            </a:r>
            <a:endParaRPr lang="pt-BR" dirty="0"/>
          </a:p>
        </p:txBody>
      </p:sp>
      <p:sp>
        <p:nvSpPr>
          <p:cNvPr id="3" name="Espaço reservado para texto 2"/>
          <p:cNvSpPr>
            <a:spLocks noGrp="1"/>
          </p:cNvSpPr>
          <p:nvPr>
            <p:ph type="body" idx="1"/>
          </p:nvPr>
        </p:nvSpPr>
        <p:spPr>
          <a:xfrm>
            <a:off x="1293664" y="685800"/>
            <a:ext cx="5029200" cy="990600"/>
          </a:xfrm>
        </p:spPr>
        <p:txBody>
          <a:bodyPr rtlCol="0"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4" name="Espaço reservado para conteúdo 3"/>
          <p:cNvSpPr>
            <a:spLocks noGrp="1"/>
          </p:cNvSpPr>
          <p:nvPr>
            <p:ph sz="half" idx="2"/>
          </p:nvPr>
        </p:nvSpPr>
        <p:spPr>
          <a:xfrm>
            <a:off x="1293664" y="1676400"/>
            <a:ext cx="5029200" cy="3200400"/>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5" name="Espaço reservado para texto 4"/>
          <p:cNvSpPr>
            <a:spLocks noGrp="1"/>
          </p:cNvSpPr>
          <p:nvPr>
            <p:ph type="body" sz="quarter" idx="3"/>
          </p:nvPr>
        </p:nvSpPr>
        <p:spPr>
          <a:xfrm>
            <a:off x="6551613" y="685800"/>
            <a:ext cx="5029200" cy="990600"/>
          </a:xfrm>
        </p:spPr>
        <p:txBody>
          <a:bodyPr rtlCol="0" anchor="ctr">
            <a:normAutofit/>
          </a:bodyPr>
          <a:lstStyle>
            <a:lvl1pPr marL="0" indent="0">
              <a:spcBef>
                <a:spcPts val="0"/>
              </a:spcBef>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t-BR"/>
              <a:t>Clique para editar os estilos de texto Mestres</a:t>
            </a:r>
          </a:p>
        </p:txBody>
      </p:sp>
      <p:sp>
        <p:nvSpPr>
          <p:cNvPr id="6" name="Espaço reservado para conteúdo 5"/>
          <p:cNvSpPr>
            <a:spLocks noGrp="1"/>
          </p:cNvSpPr>
          <p:nvPr>
            <p:ph sz="quarter" idx="4"/>
          </p:nvPr>
        </p:nvSpPr>
        <p:spPr>
          <a:xfrm>
            <a:off x="6550025" y="1676400"/>
            <a:ext cx="5029200" cy="3200400"/>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7" name="Espaço reservado para data 6"/>
          <p:cNvSpPr>
            <a:spLocks noGrp="1"/>
          </p:cNvSpPr>
          <p:nvPr>
            <p:ph type="dt" sz="half" idx="10"/>
          </p:nvPr>
        </p:nvSpPr>
        <p:spPr/>
        <p:txBody>
          <a:bodyPr rtlCol="0"/>
          <a:lstStyle/>
          <a:p>
            <a:pPr rtl="0"/>
            <a:fld id="{2927C313-CC12-4443-B073-2550DE31C7AB}" type="datetime1">
              <a:rPr lang="pt-BR" smtClean="0"/>
              <a:t>17/11/2022</a:t>
            </a:fld>
            <a:endParaRPr lang="pt-BR" dirty="0"/>
          </a:p>
        </p:txBody>
      </p:sp>
      <p:sp>
        <p:nvSpPr>
          <p:cNvPr id="8" name="Espaço reservado para rodapé 7"/>
          <p:cNvSpPr>
            <a:spLocks noGrp="1"/>
          </p:cNvSpPr>
          <p:nvPr>
            <p:ph type="ftr" sz="quarter" idx="11"/>
          </p:nvPr>
        </p:nvSpPr>
        <p:spPr/>
        <p:txBody>
          <a:bodyPr rtlCol="0"/>
          <a:lstStyle/>
          <a:p>
            <a:pPr rtl="0"/>
            <a:r>
              <a:rPr lang="pt-BR" dirty="0"/>
              <a:t>Adicionar um rodapé</a:t>
            </a:r>
          </a:p>
        </p:txBody>
      </p:sp>
      <p:sp>
        <p:nvSpPr>
          <p:cNvPr id="9" name="Espaço reservado para número do slide 8"/>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51309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pt-BR"/>
              <a:t>Clique para editar o título Mestre</a:t>
            </a:r>
            <a:endParaRPr lang="pt-BR" dirty="0"/>
          </a:p>
        </p:txBody>
      </p:sp>
      <p:sp>
        <p:nvSpPr>
          <p:cNvPr id="3" name="Espaço reservado para data 2"/>
          <p:cNvSpPr>
            <a:spLocks noGrp="1"/>
          </p:cNvSpPr>
          <p:nvPr>
            <p:ph type="dt" sz="half" idx="10"/>
          </p:nvPr>
        </p:nvSpPr>
        <p:spPr/>
        <p:txBody>
          <a:bodyPr rtlCol="0"/>
          <a:lstStyle/>
          <a:p>
            <a:pPr rtl="0"/>
            <a:fld id="{A4664782-8B13-4035-A71F-096C989206C1}" type="datetime1">
              <a:rPr lang="pt-BR" smtClean="0"/>
              <a:t>17/11/2022</a:t>
            </a:fld>
            <a:endParaRPr lang="pt-BR" dirty="0"/>
          </a:p>
        </p:txBody>
      </p:sp>
      <p:sp>
        <p:nvSpPr>
          <p:cNvPr id="4" name="Espaço reservado para rodapé 3"/>
          <p:cNvSpPr>
            <a:spLocks noGrp="1"/>
          </p:cNvSpPr>
          <p:nvPr>
            <p:ph type="ftr" sz="quarter" idx="11"/>
          </p:nvPr>
        </p:nvSpPr>
        <p:spPr/>
        <p:txBody>
          <a:bodyPr rtlCol="0"/>
          <a:lstStyle/>
          <a:p>
            <a:pPr rtl="0"/>
            <a:r>
              <a:rPr lang="pt-BR" dirty="0"/>
              <a:t>Adicionar um rodapé</a:t>
            </a:r>
          </a:p>
        </p:txBody>
      </p:sp>
      <p:sp>
        <p:nvSpPr>
          <p:cNvPr id="5" name="Espaço reservado para número do slide 4"/>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313442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rtlCol="0"/>
          <a:lstStyle/>
          <a:p>
            <a:pPr rtl="0"/>
            <a:fld id="{FC30266D-5730-45DE-B4B8-CCD39AE68920}" type="datetime1">
              <a:rPr lang="pt-BR" smtClean="0"/>
              <a:t>17/11/2022</a:t>
            </a:fld>
            <a:endParaRPr lang="pt-BR" dirty="0"/>
          </a:p>
        </p:txBody>
      </p:sp>
      <p:sp>
        <p:nvSpPr>
          <p:cNvPr id="3" name="Espaço reservado para rodapé 2"/>
          <p:cNvSpPr>
            <a:spLocks noGrp="1"/>
          </p:cNvSpPr>
          <p:nvPr>
            <p:ph type="ftr" sz="quarter" idx="11"/>
          </p:nvPr>
        </p:nvSpPr>
        <p:spPr/>
        <p:txBody>
          <a:bodyPr rtlCol="0"/>
          <a:lstStyle/>
          <a:p>
            <a:pPr rtl="0"/>
            <a:r>
              <a:rPr lang="pt-BR" dirty="0"/>
              <a:t>Adicionar um rodapé</a:t>
            </a:r>
          </a:p>
        </p:txBody>
      </p:sp>
      <p:sp>
        <p:nvSpPr>
          <p:cNvPr id="4" name="Espaço reservado para número do slide 3"/>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191031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8014" y="685800"/>
            <a:ext cx="3962400" cy="4724400"/>
          </a:xfrm>
        </p:spPr>
        <p:txBody>
          <a:bodyPr rtlCol="0" anchor="b">
            <a:noAutofit/>
          </a:bodyPr>
          <a:lstStyle>
            <a:lvl1pPr algn="l">
              <a:defRPr sz="3600" b="0"/>
            </a:lvl1pPr>
          </a:lstStyle>
          <a:p>
            <a:pPr rtl="0"/>
            <a:r>
              <a:rPr lang="pt-BR"/>
              <a:t>Clique para editar o título Mestre</a:t>
            </a:r>
            <a:endParaRPr lang="pt-BR" dirty="0"/>
          </a:p>
        </p:txBody>
      </p:sp>
      <p:sp>
        <p:nvSpPr>
          <p:cNvPr id="3" name="Espaço reservado para conteúdo 2"/>
          <p:cNvSpPr>
            <a:spLocks noGrp="1"/>
          </p:cNvSpPr>
          <p:nvPr>
            <p:ph idx="1"/>
          </p:nvPr>
        </p:nvSpPr>
        <p:spPr>
          <a:xfrm>
            <a:off x="4875212" y="685800"/>
            <a:ext cx="6704171" cy="5486400"/>
          </a:xfrm>
        </p:spPr>
        <p:txBody>
          <a:bodyPr rtlCol="0">
            <a:normAutofit/>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rtl="0"/>
            <a:r>
              <a:rPr lang="pt-BR"/>
              <a:t>Clique para editar os estilos de texto Mestres</a:t>
            </a:r>
          </a:p>
          <a:p>
            <a:pPr lvl="1" rtl="0"/>
            <a:r>
              <a:rPr lang="pt-BR"/>
              <a:t>Segundo nível</a:t>
            </a:r>
          </a:p>
          <a:p>
            <a:pPr lvl="2" rtl="0"/>
            <a:r>
              <a:rPr lang="pt-BR"/>
              <a:t>Terceiro nível</a:t>
            </a:r>
          </a:p>
          <a:p>
            <a:pPr lvl="3" rtl="0"/>
            <a:r>
              <a:rPr lang="pt-BR"/>
              <a:t>Quarto nível</a:t>
            </a:r>
          </a:p>
          <a:p>
            <a:pPr lvl="4" rtl="0"/>
            <a:r>
              <a:rPr lang="pt-BR"/>
              <a:t>Quinto nível</a:t>
            </a:r>
            <a:endParaRPr lang="pt-BR" dirty="0"/>
          </a:p>
        </p:txBody>
      </p:sp>
      <p:sp>
        <p:nvSpPr>
          <p:cNvPr id="4" name="Espaço reservado para texto 3"/>
          <p:cNvSpPr>
            <a:spLocks noGrp="1"/>
          </p:cNvSpPr>
          <p:nvPr>
            <p:ph type="body" sz="half" idx="2"/>
          </p:nvPr>
        </p:nvSpPr>
        <p:spPr>
          <a:xfrm>
            <a:off x="608013" y="5410200"/>
            <a:ext cx="3962400" cy="762000"/>
          </a:xfrm>
        </p:spPr>
        <p:txBody>
          <a:bodyPr rtlCol="0">
            <a:normAutofit/>
          </a:bodyPr>
          <a:lstStyle>
            <a:lvl1pPr marL="0" indent="0">
              <a:spcBef>
                <a:spcPts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a:t>Clique para editar os estilos de texto Mestres</a:t>
            </a:r>
          </a:p>
        </p:txBody>
      </p:sp>
      <p:sp>
        <p:nvSpPr>
          <p:cNvPr id="5" name="Espaço reservado para data 4"/>
          <p:cNvSpPr>
            <a:spLocks noGrp="1"/>
          </p:cNvSpPr>
          <p:nvPr>
            <p:ph type="dt" sz="half" idx="10"/>
          </p:nvPr>
        </p:nvSpPr>
        <p:spPr/>
        <p:txBody>
          <a:bodyPr rtlCol="0"/>
          <a:lstStyle/>
          <a:p>
            <a:pPr rtl="0"/>
            <a:fld id="{44818E1C-A9B2-4DCB-8218-B89214494B9E}" type="datetime1">
              <a:rPr lang="pt-BR" smtClean="0"/>
              <a:t>17/11/2022</a:t>
            </a:fld>
            <a:endParaRPr lang="pt-BR" dirty="0"/>
          </a:p>
        </p:txBody>
      </p:sp>
      <p:sp>
        <p:nvSpPr>
          <p:cNvPr id="6" name="Espaço reservado para rodapé 5"/>
          <p:cNvSpPr>
            <a:spLocks noGrp="1"/>
          </p:cNvSpPr>
          <p:nvPr>
            <p:ph type="ftr" sz="quarter" idx="11"/>
          </p:nvPr>
        </p:nvSpPr>
        <p:spPr/>
        <p:txBody>
          <a:bodyPr rtlCol="0"/>
          <a:lstStyle/>
          <a:p>
            <a:pPr rtl="0"/>
            <a:r>
              <a:rPr lang="pt-BR" dirty="0"/>
              <a:t>Adicionar um rodapé</a:t>
            </a:r>
          </a:p>
        </p:txBody>
      </p:sp>
      <p:sp>
        <p:nvSpPr>
          <p:cNvPr id="7" name="Espaço reservado para número do slide 6"/>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223472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8014" y="685800"/>
            <a:ext cx="3962400" cy="4724400"/>
          </a:xfrm>
        </p:spPr>
        <p:txBody>
          <a:bodyPr rtlCol="0" anchor="b">
            <a:normAutofit/>
          </a:bodyPr>
          <a:lstStyle>
            <a:lvl1pPr algn="l">
              <a:defRPr sz="3600" b="0"/>
            </a:lvl1pPr>
          </a:lstStyle>
          <a:p>
            <a:pPr rtl="0"/>
            <a:r>
              <a:rPr lang="pt-BR"/>
              <a:t>Clique para editar o título Mestre</a:t>
            </a:r>
            <a:endParaRPr lang="pt-BR" dirty="0"/>
          </a:p>
        </p:txBody>
      </p:sp>
      <p:sp>
        <p:nvSpPr>
          <p:cNvPr id="3" name="Espaço reservado para imagem 2" descr="Um espaço reservado vazio para adicionar uma imagem. Clique no espaço reservado e selecione a imagem que você deseja adicionar"/>
          <p:cNvSpPr>
            <a:spLocks noGrp="1"/>
          </p:cNvSpPr>
          <p:nvPr>
            <p:ph type="pic" idx="1"/>
          </p:nvPr>
        </p:nvSpPr>
        <p:spPr>
          <a:xfrm>
            <a:off x="4875213" y="685800"/>
            <a:ext cx="6705600" cy="5486400"/>
          </a:xfrm>
          <a:ln w="63500">
            <a:solidFill>
              <a:schemeClr val="bg1"/>
            </a:solidFill>
            <a:miter lim="800000"/>
          </a:ln>
        </p:spPr>
        <p:txBody>
          <a:bodyPr rtlCol="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pt-BR"/>
              <a:t>Clique no ícone para adicionar uma imagem</a:t>
            </a:r>
            <a:endParaRPr lang="pt-BR" dirty="0"/>
          </a:p>
        </p:txBody>
      </p:sp>
      <p:sp>
        <p:nvSpPr>
          <p:cNvPr id="4" name="Espaço reservado para texto 3"/>
          <p:cNvSpPr>
            <a:spLocks noGrp="1"/>
          </p:cNvSpPr>
          <p:nvPr>
            <p:ph type="body" sz="half" idx="2"/>
          </p:nvPr>
        </p:nvSpPr>
        <p:spPr>
          <a:xfrm>
            <a:off x="608013" y="5410200"/>
            <a:ext cx="3962400" cy="762000"/>
          </a:xfrm>
        </p:spPr>
        <p:txBody>
          <a:bodyPr rtlCol="0">
            <a:normAutofit/>
          </a:bodyPr>
          <a:lstStyle>
            <a:lvl1pPr marL="0" indent="0">
              <a:spcBef>
                <a:spcPts val="0"/>
              </a:spcBef>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pt-BR"/>
              <a:t>Clique para editar os estilos de texto Mestres</a:t>
            </a:r>
          </a:p>
        </p:txBody>
      </p:sp>
      <p:sp>
        <p:nvSpPr>
          <p:cNvPr id="5" name="Espaço reservado para data 4"/>
          <p:cNvSpPr>
            <a:spLocks noGrp="1"/>
          </p:cNvSpPr>
          <p:nvPr>
            <p:ph type="dt" sz="half" idx="10"/>
          </p:nvPr>
        </p:nvSpPr>
        <p:spPr/>
        <p:txBody>
          <a:bodyPr rtlCol="0"/>
          <a:lstStyle/>
          <a:p>
            <a:pPr rtl="0"/>
            <a:fld id="{3FA09E6B-0B76-4410-9689-637C01D8537F}" type="datetime1">
              <a:rPr lang="pt-BR" smtClean="0"/>
              <a:t>17/11/2022</a:t>
            </a:fld>
            <a:endParaRPr lang="pt-BR" dirty="0"/>
          </a:p>
        </p:txBody>
      </p:sp>
      <p:sp>
        <p:nvSpPr>
          <p:cNvPr id="6" name="Espaço reservado para rodapé 5"/>
          <p:cNvSpPr>
            <a:spLocks noGrp="1"/>
          </p:cNvSpPr>
          <p:nvPr>
            <p:ph type="ftr" sz="quarter" idx="11"/>
          </p:nvPr>
        </p:nvSpPr>
        <p:spPr/>
        <p:txBody>
          <a:bodyPr rtlCol="0"/>
          <a:lstStyle/>
          <a:p>
            <a:pPr rtl="0"/>
            <a:r>
              <a:rPr lang="pt-BR" dirty="0"/>
              <a:t>Adicionar um rodapé</a:t>
            </a:r>
          </a:p>
        </p:txBody>
      </p:sp>
      <p:sp>
        <p:nvSpPr>
          <p:cNvPr id="7" name="Espaço reservado para número do slide 6"/>
          <p:cNvSpPr>
            <a:spLocks noGrp="1"/>
          </p:cNvSpPr>
          <p:nvPr>
            <p:ph type="sldNum" sz="quarter" idx="12"/>
          </p:nvPr>
        </p:nvSpPr>
        <p:spPr/>
        <p:txBody>
          <a:bodyPr rtlCol="0"/>
          <a:lstStyle/>
          <a:p>
            <a:pPr rtl="0"/>
            <a:fld id="{A3F31473-23EB-4724-8B59-FE6D21D89FA4}" type="slidenum">
              <a:rPr lang="pt-BR" smtClean="0"/>
              <a:t>‹nº›</a:t>
            </a:fld>
            <a:endParaRPr lang="pt-BR" dirty="0"/>
          </a:p>
        </p:txBody>
      </p:sp>
    </p:spTree>
    <p:extLst>
      <p:ext uri="{BB962C8B-B14F-4D97-AF65-F5344CB8AC3E}">
        <p14:creationId xmlns:p14="http://schemas.microsoft.com/office/powerpoint/2010/main" val="335204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09441" y="5105400"/>
            <a:ext cx="10971372" cy="1066800"/>
          </a:xfrm>
          <a:prstGeom prst="rect">
            <a:avLst/>
          </a:prstGeom>
        </p:spPr>
        <p:txBody>
          <a:bodyPr vert="horz" lIns="91440" tIns="45720" rIns="91440" bIns="45720" rtlCol="0" anchor="b">
            <a:normAutofit/>
          </a:bodyPr>
          <a:lstStyle/>
          <a:p>
            <a:pPr rtl="0"/>
            <a:r>
              <a:rPr lang="pt-BR" dirty="0"/>
              <a:t>Clique para editar o estilo de título mestre</a:t>
            </a:r>
          </a:p>
        </p:txBody>
      </p:sp>
      <p:sp>
        <p:nvSpPr>
          <p:cNvPr id="3" name="Espaço Reservado para Texto 2"/>
          <p:cNvSpPr>
            <a:spLocks noGrp="1"/>
          </p:cNvSpPr>
          <p:nvPr>
            <p:ph type="body" idx="1"/>
          </p:nvPr>
        </p:nvSpPr>
        <p:spPr>
          <a:xfrm>
            <a:off x="1293813" y="685800"/>
            <a:ext cx="10287000" cy="4190999"/>
          </a:xfrm>
          <a:prstGeom prst="rect">
            <a:avLst/>
          </a:prstGeom>
        </p:spPr>
        <p:txBody>
          <a:bodyPr vert="horz" lIns="91440" tIns="45720" rIns="91440" bIns="45720" rtlCol="0">
            <a:normAutofit/>
          </a:bodyPr>
          <a:lstStyle/>
          <a:p>
            <a:pPr lvl="0" rtl="0"/>
            <a:r>
              <a:rPr lang="pt-BR" dirty="0"/>
              <a:t>Clique para editar o texto Mestre</a:t>
            </a:r>
          </a:p>
          <a:p>
            <a:pPr lvl="1" rtl="0"/>
            <a:r>
              <a:rPr lang="pt-BR" dirty="0"/>
              <a:t>Segundo nível</a:t>
            </a:r>
          </a:p>
          <a:p>
            <a:pPr lvl="2" rtl="0"/>
            <a:r>
              <a:rPr lang="pt-BR" dirty="0"/>
              <a:t>Terceiro nível</a:t>
            </a:r>
          </a:p>
          <a:p>
            <a:pPr lvl="3" rtl="0"/>
            <a:r>
              <a:rPr lang="pt-BR" dirty="0"/>
              <a:t>Quarto nível</a:t>
            </a:r>
          </a:p>
          <a:p>
            <a:pPr lvl="4" rtl="0"/>
            <a:r>
              <a:rPr lang="pt-BR" dirty="0"/>
              <a:t>Quinto nível</a:t>
            </a:r>
          </a:p>
        </p:txBody>
      </p:sp>
      <p:sp>
        <p:nvSpPr>
          <p:cNvPr id="4" name="Espaço reservado para data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2">
                    <a:lumMod val="65000"/>
                    <a:lumOff val="35000"/>
                  </a:schemeClr>
                </a:solidFill>
              </a:defRPr>
            </a:lvl1pPr>
          </a:lstStyle>
          <a:p>
            <a:pPr rtl="0"/>
            <a:fld id="{C0D96394-F5B7-4FCD-912B-4B16AE8884DB}" type="datetime1">
              <a:rPr lang="pt-BR" smtClean="0"/>
              <a:t>17/11/2022</a:t>
            </a:fld>
            <a:endParaRPr lang="pt-BR" dirty="0"/>
          </a:p>
        </p:txBody>
      </p:sp>
      <p:sp>
        <p:nvSpPr>
          <p:cNvPr id="5" name="Espaço reservado para rodapé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2">
                    <a:lumMod val="65000"/>
                    <a:lumOff val="35000"/>
                  </a:schemeClr>
                </a:solidFill>
              </a:defRPr>
            </a:lvl1pPr>
          </a:lstStyle>
          <a:p>
            <a:pPr rtl="0"/>
            <a:r>
              <a:rPr lang="pt-BR" dirty="0"/>
              <a:t>Adicionar um rodapé</a:t>
            </a:r>
          </a:p>
        </p:txBody>
      </p:sp>
      <p:sp>
        <p:nvSpPr>
          <p:cNvPr id="6" name="Espaço reservado para número do slide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2">
                    <a:lumMod val="65000"/>
                    <a:lumOff val="35000"/>
                  </a:schemeClr>
                </a:solidFill>
              </a:defRPr>
            </a:lvl1pPr>
          </a:lstStyle>
          <a:p>
            <a:pPr rtl="0"/>
            <a:fld id="{A3F31473-23EB-4724-8B59-FE6D21D89FA4}" type="slidenum">
              <a:rPr lang="pt-BR" smtClean="0"/>
              <a:pPr rtl="0"/>
              <a:t>‹nº›</a:t>
            </a:fld>
            <a:endParaRPr lang="pt-BR" dirty="0"/>
          </a:p>
        </p:txBody>
      </p:sp>
    </p:spTree>
    <p:extLst>
      <p:ext uri="{BB962C8B-B14F-4D97-AF65-F5344CB8AC3E}">
        <p14:creationId xmlns:p14="http://schemas.microsoft.com/office/powerpoint/2010/main" val="3449289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tx1"/>
        </a:buClr>
        <a:buSzPct val="80000"/>
        <a:buFont typeface="Arial" pitchFamily="34" charset="0"/>
        <a:buChar char="•"/>
        <a:defRPr sz="2800" kern="1200">
          <a:solidFill>
            <a:schemeClr val="tx1"/>
          </a:solidFill>
          <a:latin typeface="+mn-lt"/>
          <a:ea typeface="+mn-ea"/>
          <a:cs typeface="+mn-cs"/>
        </a:defRPr>
      </a:lvl1pPr>
      <a:lvl2pPr marL="615950" indent="-285750" algn="l" defTabSz="914400" rtl="0" eaLnBrk="1" latinLnBrk="0" hangingPunct="1">
        <a:lnSpc>
          <a:spcPct val="90000"/>
        </a:lnSpc>
        <a:spcBef>
          <a:spcPts val="600"/>
        </a:spcBef>
        <a:buSzPct val="80000"/>
        <a:buFont typeface="Corbel" pitchFamily="34" charset="0"/>
        <a:buChar char="–"/>
        <a:defRPr sz="2400" kern="1200">
          <a:solidFill>
            <a:schemeClr val="tx1"/>
          </a:solidFill>
          <a:latin typeface="+mn-lt"/>
          <a:ea typeface="+mn-ea"/>
          <a:cs typeface="+mn-cs"/>
        </a:defRPr>
      </a:lvl2pPr>
      <a:lvl3pPr marL="996696"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3pPr>
      <a:lvl4pPr marL="1380744" indent="-283464" algn="l" defTabSz="914400" rtl="0" eaLnBrk="1" latinLnBrk="0" hangingPunct="1">
        <a:lnSpc>
          <a:spcPct val="90000"/>
        </a:lnSpc>
        <a:spcBef>
          <a:spcPts val="600"/>
        </a:spcBef>
        <a:buFont typeface="Corbel" pitchFamily="34" charset="0"/>
        <a:buChar char="–"/>
        <a:defRPr sz="1800" kern="1200">
          <a:solidFill>
            <a:schemeClr val="tx1"/>
          </a:solidFill>
          <a:latin typeface="+mn-lt"/>
          <a:ea typeface="+mn-ea"/>
          <a:cs typeface="+mn-cs"/>
        </a:defRPr>
      </a:lvl4pPr>
      <a:lvl5pPr marL="1764792"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5pPr>
      <a:lvl6pPr marL="2148840"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6pPr>
      <a:lvl7pPr marL="2532888"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2916936" indent="-283464" algn="l" defTabSz="914400" rtl="0" eaLnBrk="1" latinLnBrk="0" hangingPunct="1">
        <a:lnSpc>
          <a:spcPct val="90000"/>
        </a:lnSpc>
        <a:spcBef>
          <a:spcPts val="600"/>
        </a:spcBef>
        <a:buFont typeface="Corbel" pitchFamily="34" charset="0"/>
        <a:buChar char="–"/>
        <a:defRPr sz="1800" kern="1200" baseline="0">
          <a:solidFill>
            <a:schemeClr val="tx1"/>
          </a:solidFill>
          <a:latin typeface="+mn-lt"/>
          <a:ea typeface="+mn-ea"/>
          <a:cs typeface="+mn-cs"/>
        </a:defRPr>
      </a:lvl8pPr>
      <a:lvl9pPr marL="3300984"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7.emf"/></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emf"/></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16.emf"/></Relationships>
</file>

<file path=ppt/slides/_rels/slide2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18.emf"/></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19.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22.emf"/></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23.emf"/></Relationships>
</file>

<file path=ppt/slides/_rels/slide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25.em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26.emf"/></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27.emf"/></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29.emf"/></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7.xml"/><Relationship Id="rId1" Type="http://schemas.openxmlformats.org/officeDocument/2006/relationships/slideLayout" Target="../slideLayouts/slideLayout8.xml"/><Relationship Id="rId5" Type="http://schemas.openxmlformats.org/officeDocument/2006/relationships/image" Target="../media/image38.emf"/><Relationship Id="rId4" Type="http://schemas.openxmlformats.org/officeDocument/2006/relationships/image" Target="../media/image37.emf"/></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8.xml"/><Relationship Id="rId4" Type="http://schemas.openxmlformats.org/officeDocument/2006/relationships/image" Target="../media/image39.emf"/></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68659" y="2780928"/>
            <a:ext cx="3962400" cy="1117104"/>
          </a:xfrm>
        </p:spPr>
        <p:txBody>
          <a:bodyPr rtlCol="0">
            <a:normAutofit fontScale="90000"/>
          </a:bodyPr>
          <a:lstStyle/>
          <a:p>
            <a:pPr algn="ctr" rtl="0"/>
            <a:r>
              <a:rPr lang="pt-BR" sz="3200" b="1" dirty="0"/>
              <a:t>Aula 07 </a:t>
            </a:r>
            <a:br>
              <a:rPr lang="pt-BR" sz="3200" b="1" dirty="0"/>
            </a:br>
            <a:br>
              <a:rPr lang="pt-BR" sz="3200" b="1" dirty="0"/>
            </a:br>
            <a:r>
              <a:rPr lang="pt-BR" sz="3200" b="1" dirty="0"/>
              <a:t>Indústria do Vidro - 2</a:t>
            </a:r>
          </a:p>
        </p:txBody>
      </p:sp>
      <p:sp>
        <p:nvSpPr>
          <p:cNvPr id="3" name="Subtítulo 2"/>
          <p:cNvSpPr>
            <a:spLocks noGrp="1"/>
          </p:cNvSpPr>
          <p:nvPr>
            <p:ph type="subTitle" idx="1"/>
          </p:nvPr>
        </p:nvSpPr>
        <p:spPr>
          <a:xfrm>
            <a:off x="333772" y="5410200"/>
            <a:ext cx="4236641" cy="762000"/>
          </a:xfrm>
        </p:spPr>
        <p:txBody>
          <a:bodyPr rtlCol="0">
            <a:normAutofit/>
          </a:bodyPr>
          <a:lstStyle/>
          <a:p>
            <a:pPr rtl="0"/>
            <a:r>
              <a:rPr lang="pt-BR" b="1" dirty="0"/>
              <a:t>Prof. Dr. Sergio A. S. Machado</a:t>
            </a:r>
          </a:p>
        </p:txBody>
      </p:sp>
      <p:sp>
        <p:nvSpPr>
          <p:cNvPr id="4" name="CaixaDeTexto 3">
            <a:extLst>
              <a:ext uri="{FF2B5EF4-FFF2-40B4-BE49-F238E27FC236}">
                <a16:creationId xmlns:a16="http://schemas.microsoft.com/office/drawing/2014/main" id="{8D7F906B-2A80-2C5E-8590-EE4CD8BD5638}"/>
              </a:ext>
            </a:extLst>
          </p:cNvPr>
          <p:cNvSpPr txBox="1"/>
          <p:nvPr/>
        </p:nvSpPr>
        <p:spPr>
          <a:xfrm>
            <a:off x="203547" y="685800"/>
            <a:ext cx="4092625" cy="1077218"/>
          </a:xfrm>
          <a:prstGeom prst="rect">
            <a:avLst/>
          </a:prstGeom>
          <a:noFill/>
        </p:spPr>
        <p:txBody>
          <a:bodyPr wrap="square" rtlCol="0">
            <a:spAutoFit/>
          </a:bodyPr>
          <a:lstStyle/>
          <a:p>
            <a:pPr algn="ctr"/>
            <a:r>
              <a:rPr lang="pt-BR" sz="3200" b="1" dirty="0">
                <a:effectLst>
                  <a:outerShdw blurRad="38100" dist="38100" dir="2700000" algn="tl">
                    <a:srgbClr val="000000">
                      <a:alpha val="43137"/>
                    </a:srgbClr>
                  </a:outerShdw>
                </a:effectLst>
              </a:rPr>
              <a:t>Processos Industriais Inorgânicos</a:t>
            </a:r>
          </a:p>
        </p:txBody>
      </p:sp>
    </p:spTree>
    <p:extLst>
      <p:ext uri="{BB962C8B-B14F-4D97-AF65-F5344CB8AC3E}">
        <p14:creationId xmlns:p14="http://schemas.microsoft.com/office/powerpoint/2010/main" val="34408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10</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1026" name="Picture 2" descr="Ver a imagem de origem">
            <a:extLst>
              <a:ext uri="{FF2B5EF4-FFF2-40B4-BE49-F238E27FC236}">
                <a16:creationId xmlns:a16="http://schemas.microsoft.com/office/drawing/2014/main" id="{36F95A89-2A1A-71CF-FCCE-7DEFC7C31C3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764" y="764704"/>
            <a:ext cx="6231859"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40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620688"/>
            <a:ext cx="6264696" cy="5262979"/>
          </a:xfrm>
          <a:prstGeom prst="rect">
            <a:avLst/>
          </a:prstGeom>
          <a:noFill/>
        </p:spPr>
        <p:txBody>
          <a:bodyPr wrap="square" rtlCol="0">
            <a:spAutoFit/>
          </a:bodyPr>
          <a:lstStyle/>
          <a:p>
            <a:pPr algn="just"/>
            <a:r>
              <a:rPr lang="pt-BR" sz="2800" b="1" dirty="0"/>
              <a:t>	O controle da quantidade enfornada se dá por um sistema que mede o nível do banho com grande precisão. </a:t>
            </a:r>
          </a:p>
          <a:p>
            <a:pPr algn="just"/>
            <a:endParaRPr lang="pt-BR" sz="2800" b="1" dirty="0"/>
          </a:p>
          <a:p>
            <a:pPr algn="just"/>
            <a:r>
              <a:rPr lang="pt-BR" sz="2800" b="1" dirty="0"/>
              <a:t>	Quando a extração está muito alta o nível tende a baixar e o medidor informa para a </a:t>
            </a:r>
            <a:r>
              <a:rPr lang="pt-BR" sz="2800" b="1" dirty="0" err="1"/>
              <a:t>enfornadeira</a:t>
            </a:r>
            <a:r>
              <a:rPr lang="pt-BR" sz="2800" b="1" dirty="0"/>
              <a:t> trabalhar mais rápido. </a:t>
            </a:r>
          </a:p>
          <a:p>
            <a:pPr algn="just"/>
            <a:endParaRPr lang="pt-BR" sz="2800" b="1" dirty="0"/>
          </a:p>
          <a:p>
            <a:pPr algn="just"/>
            <a:r>
              <a:rPr lang="pt-BR" sz="2800" b="1" dirty="0"/>
              <a:t>	Se o nível está alto ele informa para a </a:t>
            </a:r>
            <a:r>
              <a:rPr lang="pt-BR" sz="2800" b="1" dirty="0" err="1"/>
              <a:t>enfornadeira</a:t>
            </a:r>
            <a:r>
              <a:rPr lang="pt-BR" sz="2800" b="1" dirty="0"/>
              <a:t> reduzir seu ritmo.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11</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236864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260648"/>
            <a:ext cx="6264696" cy="3970318"/>
          </a:xfrm>
          <a:prstGeom prst="rect">
            <a:avLst/>
          </a:prstGeom>
          <a:noFill/>
        </p:spPr>
        <p:txBody>
          <a:bodyPr wrap="square" rtlCol="0">
            <a:spAutoFit/>
          </a:bodyPr>
          <a:lstStyle/>
          <a:p>
            <a:pPr algn="just"/>
            <a:r>
              <a:rPr lang="pt-BR" sz="2800" b="1" dirty="0"/>
              <a:t>	Sobre a piscina existe um espaço onde se faz a combustão do combustível que pode ser óleo, mas preferencialmente se usa gás. A chama desta combustão mantém a piscina aquecida e líquida e fornece energia para fundir a composição que está entrando e que fica boiando sobre o banho até vir a fazer parte dele.</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12</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6" name="Imagem 5">
            <a:extLst>
              <a:ext uri="{FF2B5EF4-FFF2-40B4-BE49-F238E27FC236}">
                <a16:creationId xmlns:a16="http://schemas.microsoft.com/office/drawing/2014/main" id="{7C1F286B-0A23-AA62-00D6-1D69B6E5F49F}"/>
              </a:ext>
            </a:extLst>
          </p:cNvPr>
          <p:cNvPicPr>
            <a:picLocks noChangeAspect="1"/>
          </p:cNvPicPr>
          <p:nvPr/>
        </p:nvPicPr>
        <p:blipFill>
          <a:blip r:embed="rId4"/>
          <a:stretch>
            <a:fillRect/>
          </a:stretch>
        </p:blipFill>
        <p:spPr>
          <a:xfrm>
            <a:off x="261764" y="4270290"/>
            <a:ext cx="8208912" cy="2484276"/>
          </a:xfrm>
          <a:prstGeom prst="rect">
            <a:avLst/>
          </a:prstGeom>
        </p:spPr>
      </p:pic>
    </p:spTree>
    <p:extLst>
      <p:ext uri="{BB962C8B-B14F-4D97-AF65-F5344CB8AC3E}">
        <p14:creationId xmlns:p14="http://schemas.microsoft.com/office/powerpoint/2010/main" val="119321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1124744"/>
            <a:ext cx="6264696" cy="4401205"/>
          </a:xfrm>
          <a:prstGeom prst="rect">
            <a:avLst/>
          </a:prstGeom>
          <a:noFill/>
        </p:spPr>
        <p:txBody>
          <a:bodyPr wrap="square" rtlCol="0">
            <a:spAutoFit/>
          </a:bodyPr>
          <a:lstStyle/>
          <a:p>
            <a:pPr algn="just"/>
            <a:r>
              <a:rPr lang="pt-BR" sz="2800" b="1" dirty="0"/>
              <a:t>	Os fornos de fusão empregados em vidro plano são regenerativos, isto é, aproveitam o calor da fumaça antes de descartá-la para aquecer o ar que em conjunto com o gás fará a combustão.</a:t>
            </a:r>
          </a:p>
          <a:p>
            <a:pPr algn="just"/>
            <a:endParaRPr lang="pt-BR" sz="2800" b="1" dirty="0"/>
          </a:p>
          <a:p>
            <a:pPr algn="just"/>
            <a:r>
              <a:rPr lang="pt-BR" sz="2800" b="1" dirty="0"/>
              <a:t>	A Figura a seguir mostra um corte transversal do forno mostrando as câmaras de regeneração e o sistema de funcionamento.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13</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360300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14</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678587" y="0"/>
            <a:ext cx="4479505" cy="6172200"/>
          </a:xfrm>
          <a:prstGeom prst="rect">
            <a:avLst/>
          </a:prstGeom>
          <a:solidFill>
            <a:srgbClr val="FFFFFF"/>
          </a:solidFill>
        </p:spPr>
      </p:pic>
      <p:pic>
        <p:nvPicPr>
          <p:cNvPr id="6" name="Imagem 5">
            <a:extLst>
              <a:ext uri="{FF2B5EF4-FFF2-40B4-BE49-F238E27FC236}">
                <a16:creationId xmlns:a16="http://schemas.microsoft.com/office/drawing/2014/main" id="{C2F2C076-E5C5-6747-C15D-F86FAFC7C103}"/>
              </a:ext>
            </a:extLst>
          </p:cNvPr>
          <p:cNvPicPr>
            <a:picLocks noChangeAspect="1"/>
          </p:cNvPicPr>
          <p:nvPr/>
        </p:nvPicPr>
        <p:blipFill>
          <a:blip r:embed="rId4"/>
          <a:stretch>
            <a:fillRect/>
          </a:stretch>
        </p:blipFill>
        <p:spPr>
          <a:xfrm>
            <a:off x="189755" y="188640"/>
            <a:ext cx="4072505" cy="4392488"/>
          </a:xfrm>
          <a:prstGeom prst="rect">
            <a:avLst/>
          </a:prstGeom>
        </p:spPr>
      </p:pic>
      <p:pic>
        <p:nvPicPr>
          <p:cNvPr id="8" name="Imagem 7">
            <a:extLst>
              <a:ext uri="{FF2B5EF4-FFF2-40B4-BE49-F238E27FC236}">
                <a16:creationId xmlns:a16="http://schemas.microsoft.com/office/drawing/2014/main" id="{3E60D15D-B762-FE91-3D29-B5382201A4AD}"/>
              </a:ext>
            </a:extLst>
          </p:cNvPr>
          <p:cNvPicPr>
            <a:picLocks noChangeAspect="1"/>
          </p:cNvPicPr>
          <p:nvPr/>
        </p:nvPicPr>
        <p:blipFill>
          <a:blip r:embed="rId5"/>
          <a:stretch>
            <a:fillRect/>
          </a:stretch>
        </p:blipFill>
        <p:spPr>
          <a:xfrm>
            <a:off x="4262260" y="2780928"/>
            <a:ext cx="3425783" cy="4077072"/>
          </a:xfrm>
          <a:prstGeom prst="rect">
            <a:avLst/>
          </a:prstGeom>
        </p:spPr>
      </p:pic>
    </p:spTree>
    <p:extLst>
      <p:ext uri="{BB962C8B-B14F-4D97-AF65-F5344CB8AC3E}">
        <p14:creationId xmlns:p14="http://schemas.microsoft.com/office/powerpoint/2010/main" val="152491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264696" cy="6124754"/>
          </a:xfrm>
          <a:prstGeom prst="rect">
            <a:avLst/>
          </a:prstGeom>
          <a:noFill/>
        </p:spPr>
        <p:txBody>
          <a:bodyPr wrap="square" rtlCol="0">
            <a:spAutoFit/>
          </a:bodyPr>
          <a:lstStyle/>
          <a:p>
            <a:pPr algn="just"/>
            <a:r>
              <a:rPr lang="pt-BR" sz="2800" b="1" dirty="0"/>
              <a:t>	Existe um ventilador que capta o ar do ambiente e o injeta no forno, antes, porém passando por uma câmara de regeneração de calor. </a:t>
            </a:r>
          </a:p>
          <a:p>
            <a:pPr algn="just"/>
            <a:endParaRPr lang="pt-BR" sz="2800" b="1" dirty="0"/>
          </a:p>
          <a:p>
            <a:pPr algn="just"/>
            <a:r>
              <a:rPr lang="pt-BR" sz="2800" b="1" dirty="0"/>
              <a:t>	Na entrada do forno é misturado com o combustível e gera a chama. No primeiro esquema da Figura mostra o ar entrando pelo lado esquerdo do forno e a fumaça saindo pelo direito. A fumaça quente passa pelo regenerador do lado direito e o aquece (ao mesmo tempo em que ela se esfria) indo em seguida para o filtro e a chaminé.</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15</a:t>
            </a:fld>
            <a:endParaRPr lang="pt-BR" sz="2800" b="1" dirty="0">
              <a:effectLst>
                <a:outerShdw blurRad="38100" dist="38100" dir="2700000" algn="tl">
                  <a:srgbClr val="000000">
                    <a:alpha val="43137"/>
                  </a:srgbClr>
                </a:outerShdw>
              </a:effectLst>
            </a:endParaRPr>
          </a:p>
        </p:txBody>
      </p:sp>
      <p:pic>
        <p:nvPicPr>
          <p:cNvPr id="3" name="Imagem 2">
            <a:extLst>
              <a:ext uri="{FF2B5EF4-FFF2-40B4-BE49-F238E27FC236}">
                <a16:creationId xmlns:a16="http://schemas.microsoft.com/office/drawing/2014/main" id="{979FAC5A-0324-45DB-5081-AE0C25034445}"/>
              </a:ext>
            </a:extLst>
          </p:cNvPr>
          <p:cNvPicPr>
            <a:picLocks noChangeAspect="1"/>
          </p:cNvPicPr>
          <p:nvPr/>
        </p:nvPicPr>
        <p:blipFill>
          <a:blip r:embed="rId3"/>
          <a:stretch>
            <a:fillRect/>
          </a:stretch>
        </p:blipFill>
        <p:spPr>
          <a:xfrm>
            <a:off x="6814492" y="260648"/>
            <a:ext cx="5407753" cy="5832648"/>
          </a:xfrm>
          <a:prstGeom prst="rect">
            <a:avLst/>
          </a:prstGeom>
        </p:spPr>
      </p:pic>
    </p:spTree>
    <p:extLst>
      <p:ext uri="{BB962C8B-B14F-4D97-AF65-F5344CB8AC3E}">
        <p14:creationId xmlns:p14="http://schemas.microsoft.com/office/powerpoint/2010/main" val="426695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264696" cy="6124754"/>
          </a:xfrm>
          <a:prstGeom prst="rect">
            <a:avLst/>
          </a:prstGeom>
          <a:noFill/>
        </p:spPr>
        <p:txBody>
          <a:bodyPr wrap="square" rtlCol="0">
            <a:spAutoFit/>
          </a:bodyPr>
          <a:lstStyle/>
          <a:p>
            <a:pPr algn="just"/>
            <a:r>
              <a:rPr lang="pt-BR" sz="2800" b="1" dirty="0"/>
              <a:t>	Depois de 20 minutos nesta situação se corta o combustível e se apaga a chama. </a:t>
            </a:r>
          </a:p>
          <a:p>
            <a:pPr algn="just"/>
            <a:endParaRPr lang="pt-BR" sz="2800" b="1" dirty="0"/>
          </a:p>
          <a:p>
            <a:pPr algn="just"/>
            <a:r>
              <a:rPr lang="pt-BR" sz="2800" b="1" dirty="0"/>
              <a:t>	A válvula de inversão muda de posição e o ar captado pelo ventilador passa a entrar pelo lado direito. </a:t>
            </a:r>
          </a:p>
          <a:p>
            <a:pPr algn="just"/>
            <a:endParaRPr lang="pt-BR" sz="2800" b="1" dirty="0"/>
          </a:p>
          <a:p>
            <a:pPr algn="just"/>
            <a:r>
              <a:rPr lang="pt-BR" sz="2800" b="1" dirty="0"/>
              <a:t>	A câmara de regeneração do lado direito está bem aquecida, pois recebeu fumaça quente por vinte minutos, e então o ar se aquece antes de entrar no forno recuperando parte da energia que seria perdida pela fumaça.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16</a:t>
            </a:fld>
            <a:endParaRPr lang="pt-BR" sz="2800" b="1" dirty="0">
              <a:effectLst>
                <a:outerShdw blurRad="38100" dist="38100" dir="2700000" algn="tl">
                  <a:srgbClr val="000000">
                    <a:alpha val="43137"/>
                  </a:srgbClr>
                </a:outerShdw>
              </a:effectLst>
            </a:endParaRPr>
          </a:p>
        </p:txBody>
      </p:sp>
      <p:pic>
        <p:nvPicPr>
          <p:cNvPr id="3" name="Imagem 2">
            <a:extLst>
              <a:ext uri="{FF2B5EF4-FFF2-40B4-BE49-F238E27FC236}">
                <a16:creationId xmlns:a16="http://schemas.microsoft.com/office/drawing/2014/main" id="{66F1B8A0-5351-9F47-7142-8D85CBA09EE0}"/>
              </a:ext>
            </a:extLst>
          </p:cNvPr>
          <p:cNvPicPr>
            <a:picLocks noChangeAspect="1"/>
          </p:cNvPicPr>
          <p:nvPr/>
        </p:nvPicPr>
        <p:blipFill>
          <a:blip r:embed="rId3"/>
          <a:stretch>
            <a:fillRect/>
          </a:stretch>
        </p:blipFill>
        <p:spPr>
          <a:xfrm>
            <a:off x="6670476" y="260648"/>
            <a:ext cx="5407753" cy="5832648"/>
          </a:xfrm>
          <a:prstGeom prst="rect">
            <a:avLst/>
          </a:prstGeom>
        </p:spPr>
      </p:pic>
    </p:spTree>
    <p:extLst>
      <p:ext uri="{BB962C8B-B14F-4D97-AF65-F5344CB8AC3E}">
        <p14:creationId xmlns:p14="http://schemas.microsoft.com/office/powerpoint/2010/main" val="137879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188640"/>
            <a:ext cx="6264696" cy="6124754"/>
          </a:xfrm>
          <a:prstGeom prst="rect">
            <a:avLst/>
          </a:prstGeom>
          <a:noFill/>
        </p:spPr>
        <p:txBody>
          <a:bodyPr wrap="square" rtlCol="0">
            <a:spAutoFit/>
          </a:bodyPr>
          <a:lstStyle/>
          <a:p>
            <a:pPr algn="just"/>
            <a:r>
              <a:rPr lang="pt-BR" sz="2800" b="1" dirty="0"/>
              <a:t>	Em seguida se abre o combustível do lado direito, a combustão reinicia e a fumaça quente passa a aquecer a câmara esquerda que agora está fria, pois recebeu ar da atmosfera pelos últimos vinte minutos.</a:t>
            </a:r>
          </a:p>
          <a:p>
            <a:pPr algn="just"/>
            <a:endParaRPr lang="pt-BR" sz="2800" b="1" dirty="0"/>
          </a:p>
          <a:p>
            <a:pPr algn="just"/>
            <a:r>
              <a:rPr lang="pt-BR" sz="2800" b="1" dirty="0"/>
              <a:t>	A foto da figura ao lado mostra o interior do forno de combustão. No momento está queimando do lado esquerdo e a fumaça saindo pelo lado oposto. A superfície do banho é espelhada e podemos notar as imagens refletidas na mesma</a:t>
            </a:r>
            <a:r>
              <a:rPr lang="pt-BR" sz="1800" b="0" i="0" u="none" strike="noStrike" baseline="0" dirty="0">
                <a:solidFill>
                  <a:srgbClr val="000000"/>
                </a:solidFill>
                <a:latin typeface="Calibri" panose="020F0502020204030204" pitchFamily="34" charset="0"/>
              </a:rPr>
              <a:t>. </a:t>
            </a:r>
            <a:endParaRPr lang="pt-BR" sz="2800" b="1" dirty="0"/>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17</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4AECE550-8A92-6574-C772-33122C7E9A0E}"/>
              </a:ext>
            </a:extLst>
          </p:cNvPr>
          <p:cNvPicPr>
            <a:picLocks noChangeAspect="1"/>
          </p:cNvPicPr>
          <p:nvPr/>
        </p:nvPicPr>
        <p:blipFill>
          <a:blip r:embed="rId3"/>
          <a:stretch>
            <a:fillRect/>
          </a:stretch>
        </p:blipFill>
        <p:spPr>
          <a:xfrm>
            <a:off x="6886500" y="3093670"/>
            <a:ext cx="5169026" cy="3262681"/>
          </a:xfrm>
          <a:prstGeom prst="rect">
            <a:avLst/>
          </a:prstGeom>
        </p:spPr>
      </p:pic>
    </p:spTree>
    <p:extLst>
      <p:ext uri="{BB962C8B-B14F-4D97-AF65-F5344CB8AC3E}">
        <p14:creationId xmlns:p14="http://schemas.microsoft.com/office/powerpoint/2010/main" val="279138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7344816" cy="6124754"/>
          </a:xfrm>
          <a:prstGeom prst="rect">
            <a:avLst/>
          </a:prstGeom>
          <a:noFill/>
        </p:spPr>
        <p:txBody>
          <a:bodyPr wrap="square" rtlCol="0">
            <a:spAutoFit/>
          </a:bodyPr>
          <a:lstStyle/>
          <a:p>
            <a:pPr algn="just"/>
            <a:r>
              <a:rPr lang="pt-BR" sz="2800" b="1" i="0" u="none" strike="noStrike" baseline="0" dirty="0">
                <a:solidFill>
                  <a:srgbClr val="FF0000"/>
                </a:solidFill>
                <a:latin typeface="Calibri" panose="020F0502020204030204" pitchFamily="34" charset="0"/>
              </a:rPr>
              <a:t>Refratários</a:t>
            </a:r>
            <a:r>
              <a:rPr lang="pt-BR" sz="2800" b="1" i="0" u="none" strike="noStrike" baseline="0" dirty="0">
                <a:solidFill>
                  <a:srgbClr val="000000"/>
                </a:solidFill>
                <a:latin typeface="Calibri" panose="020F0502020204030204" pitchFamily="34" charset="0"/>
              </a:rPr>
              <a:t> </a:t>
            </a:r>
          </a:p>
          <a:p>
            <a:pPr algn="just"/>
            <a:endParaRPr lang="pt-BR" sz="2800" b="1" i="0" u="none" strike="noStrike" baseline="0" dirty="0">
              <a:solidFill>
                <a:srgbClr val="000000"/>
              </a:solidFill>
              <a:latin typeface="Calibri" panose="020F0502020204030204" pitchFamily="34" charset="0"/>
            </a:endParaRPr>
          </a:p>
          <a:p>
            <a:pPr algn="just"/>
            <a:r>
              <a:rPr lang="pt-BR" sz="2800" b="1" dirty="0">
                <a:solidFill>
                  <a:srgbClr val="000000"/>
                </a:solidFill>
                <a:latin typeface="Calibri" panose="020F0502020204030204" pitchFamily="34" charset="0"/>
              </a:rPr>
              <a:t>	</a:t>
            </a:r>
            <a:r>
              <a:rPr lang="pt-BR" sz="2800" b="1" i="0" u="none" strike="noStrike" baseline="0" dirty="0">
                <a:solidFill>
                  <a:srgbClr val="000000"/>
                </a:solidFill>
                <a:latin typeface="Calibri" panose="020F0502020204030204" pitchFamily="34" charset="0"/>
              </a:rPr>
              <a:t>Todo o interior do forno é revestido de material refratário que é feito especialmente para fornos de vidro devendo resistir ao calor e não contaminar o vidro. Os fornos trabalham ininterruptamente por diversos anos e os refratários devem permanecer íntegros durante todo esse período.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Depois de determinado período de funcionamento, que pode ser até superior a 15 anos, o forno é apagado para ser reformado se procedendo a troca dos refratários. </a:t>
            </a:r>
            <a:endParaRPr lang="pt-BR" sz="4000" b="1" dirty="0"/>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18</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606580" y="0"/>
            <a:ext cx="4586416" cy="6172200"/>
          </a:xfrm>
          <a:prstGeom prst="rect">
            <a:avLst/>
          </a:prstGeom>
          <a:solidFill>
            <a:srgbClr val="FFFFFF"/>
          </a:solidFill>
        </p:spPr>
      </p:pic>
    </p:spTree>
    <p:extLst>
      <p:ext uri="{BB962C8B-B14F-4D97-AF65-F5344CB8AC3E}">
        <p14:creationId xmlns:p14="http://schemas.microsoft.com/office/powerpoint/2010/main" val="14452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362679" y="1628800"/>
            <a:ext cx="5400600" cy="3108543"/>
          </a:xfrm>
          <a:prstGeom prst="rect">
            <a:avLst/>
          </a:prstGeom>
          <a:noFill/>
        </p:spPr>
        <p:txBody>
          <a:bodyPr wrap="square" rtlCol="0">
            <a:spAutoFit/>
          </a:bodyPr>
          <a:lstStyle/>
          <a:p>
            <a:pPr algn="just"/>
            <a:r>
              <a:rPr lang="pt-BR" sz="2800" b="1" dirty="0"/>
              <a:t>Os refratários são feitos sob medida e as fotos das figuras ao lado mostram a pré-montagem de partes do forno, feita ainda no fabricante, para se certificar que na montagem vão se encaixar perfeitamente.</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19</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7F033D44-8CBC-F74D-B80E-13C0F71718E5}"/>
              </a:ext>
            </a:extLst>
          </p:cNvPr>
          <p:cNvPicPr>
            <a:picLocks noChangeAspect="1"/>
          </p:cNvPicPr>
          <p:nvPr/>
        </p:nvPicPr>
        <p:blipFill>
          <a:blip r:embed="rId3"/>
          <a:stretch>
            <a:fillRect/>
          </a:stretch>
        </p:blipFill>
        <p:spPr>
          <a:xfrm>
            <a:off x="8110636" y="106791"/>
            <a:ext cx="3357858" cy="4156572"/>
          </a:xfrm>
          <a:prstGeom prst="rect">
            <a:avLst/>
          </a:prstGeom>
        </p:spPr>
      </p:pic>
      <p:pic>
        <p:nvPicPr>
          <p:cNvPr id="8" name="Imagem 7">
            <a:extLst>
              <a:ext uri="{FF2B5EF4-FFF2-40B4-BE49-F238E27FC236}">
                <a16:creationId xmlns:a16="http://schemas.microsoft.com/office/drawing/2014/main" id="{EA72A339-A2F2-20CD-1A41-75A031476AB1}"/>
              </a:ext>
            </a:extLst>
          </p:cNvPr>
          <p:cNvPicPr>
            <a:picLocks noChangeAspect="1"/>
          </p:cNvPicPr>
          <p:nvPr/>
        </p:nvPicPr>
        <p:blipFill>
          <a:blip r:embed="rId4"/>
          <a:stretch>
            <a:fillRect/>
          </a:stretch>
        </p:blipFill>
        <p:spPr>
          <a:xfrm>
            <a:off x="5158308" y="4373936"/>
            <a:ext cx="5137264" cy="2439440"/>
          </a:xfrm>
          <a:prstGeom prst="rect">
            <a:avLst/>
          </a:prstGeom>
        </p:spPr>
      </p:pic>
    </p:spTree>
    <p:extLst>
      <p:ext uri="{BB962C8B-B14F-4D97-AF65-F5344CB8AC3E}">
        <p14:creationId xmlns:p14="http://schemas.microsoft.com/office/powerpoint/2010/main" val="300211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1012954"/>
            <a:ext cx="6264696" cy="4832092"/>
          </a:xfrm>
          <a:prstGeom prst="rect">
            <a:avLst/>
          </a:prstGeom>
          <a:noFill/>
        </p:spPr>
        <p:txBody>
          <a:bodyPr wrap="square" rtlCol="0">
            <a:spAutoFit/>
          </a:bodyPr>
          <a:lstStyle/>
          <a:p>
            <a:pPr algn="just"/>
            <a:r>
              <a:rPr lang="pt-BR" sz="2800" b="1" dirty="0">
                <a:solidFill>
                  <a:srgbClr val="FF0000"/>
                </a:solidFill>
              </a:rPr>
              <a:t>Processo Produtivo Industrial</a:t>
            </a:r>
          </a:p>
          <a:p>
            <a:pPr algn="just"/>
            <a:endParaRPr lang="pt-BR" sz="2800" b="1" dirty="0"/>
          </a:p>
          <a:p>
            <a:pPr algn="just"/>
            <a:r>
              <a:rPr lang="pt-BR" sz="2800" b="1" dirty="0"/>
              <a:t>	Agora que já conhecemos o vidro e do que ele é feito vamos ver como ele é feito.</a:t>
            </a:r>
          </a:p>
          <a:p>
            <a:pPr algn="just"/>
            <a:endParaRPr lang="pt-BR" sz="2800" b="1" dirty="0"/>
          </a:p>
          <a:p>
            <a:pPr algn="just"/>
            <a:r>
              <a:rPr lang="pt-BR" sz="2800" b="1" dirty="0"/>
              <a:t>	A figura abaixo mostra o processo completo de produção em uma fábrica de vidro plano </a:t>
            </a:r>
            <a:r>
              <a:rPr lang="pt-BR" sz="2800" b="1" dirty="0" err="1"/>
              <a:t>float</a:t>
            </a:r>
            <a:r>
              <a:rPr lang="pt-BR" sz="2800" b="1" dirty="0"/>
              <a:t> e a figura seguinte numa fábrica de embalagens.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030516" y="0"/>
            <a:ext cx="5162480" cy="6172200"/>
          </a:xfrm>
          <a:prstGeom prst="rect">
            <a:avLst/>
          </a:prstGeom>
          <a:solidFill>
            <a:srgbClr val="FFFFFF"/>
          </a:solidFill>
        </p:spPr>
      </p:pic>
    </p:spTree>
    <p:extLst>
      <p:ext uri="{BB962C8B-B14F-4D97-AF65-F5344CB8AC3E}">
        <p14:creationId xmlns:p14="http://schemas.microsoft.com/office/powerpoint/2010/main" val="62705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7560840" cy="2677656"/>
          </a:xfrm>
          <a:prstGeom prst="rect">
            <a:avLst/>
          </a:prstGeom>
          <a:noFill/>
        </p:spPr>
        <p:txBody>
          <a:bodyPr wrap="square" rtlCol="0">
            <a:spAutoFit/>
          </a:bodyPr>
          <a:lstStyle/>
          <a:p>
            <a:pPr algn="just"/>
            <a:r>
              <a:rPr lang="pt-BR" sz="2800" b="1" dirty="0"/>
              <a:t>	A figura abaixo mostra esquema dos refratários de um forno de vidro plano. No mesmo se observam os regeneradores dispostos de ambos os lados. As diferentes cores representam diferentes qualidades de refratários que se empregam.</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20</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966620" y="0"/>
            <a:ext cx="4226375" cy="6172200"/>
          </a:xfrm>
          <a:prstGeom prst="rect">
            <a:avLst/>
          </a:prstGeom>
          <a:solidFill>
            <a:srgbClr val="FFFFFF"/>
          </a:solidFill>
        </p:spPr>
      </p:pic>
      <p:sp>
        <p:nvSpPr>
          <p:cNvPr id="3" name="CaixaDeTexto 2">
            <a:extLst>
              <a:ext uri="{FF2B5EF4-FFF2-40B4-BE49-F238E27FC236}">
                <a16:creationId xmlns:a16="http://schemas.microsoft.com/office/drawing/2014/main" id="{128EDF23-B4C9-EFBF-C2E1-DFD1AA61BE6A}"/>
              </a:ext>
            </a:extLst>
          </p:cNvPr>
          <p:cNvSpPr txBox="1"/>
          <p:nvPr/>
        </p:nvSpPr>
        <p:spPr>
          <a:xfrm>
            <a:off x="333772" y="3573016"/>
            <a:ext cx="7416824" cy="2246769"/>
          </a:xfrm>
          <a:prstGeom prst="rect">
            <a:avLst/>
          </a:prstGeom>
          <a:noFill/>
        </p:spPr>
        <p:txBody>
          <a:bodyPr wrap="square" rtlCol="0">
            <a:spAutoFit/>
          </a:bodyPr>
          <a:lstStyle/>
          <a:p>
            <a:pPr algn="just"/>
            <a:r>
              <a:rPr lang="pt-BR" sz="2800" b="1" dirty="0"/>
              <a:t>	Um forno desses comporta em torno de 20 000 toneladas de refratários a um custo da ordem de sessenta milhões de euros podendo trabalhar mais de 15 anos até ser necessária sua parada para reparação.</a:t>
            </a:r>
          </a:p>
        </p:txBody>
      </p:sp>
    </p:spTree>
    <p:extLst>
      <p:ext uri="{BB962C8B-B14F-4D97-AF65-F5344CB8AC3E}">
        <p14:creationId xmlns:p14="http://schemas.microsoft.com/office/powerpoint/2010/main" val="165766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21</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BFE78016-C9A9-D667-6D36-2A3D7D5B4F18}"/>
              </a:ext>
            </a:extLst>
          </p:cNvPr>
          <p:cNvPicPr>
            <a:picLocks noChangeAspect="1"/>
          </p:cNvPicPr>
          <p:nvPr/>
        </p:nvPicPr>
        <p:blipFill>
          <a:blip r:embed="rId3"/>
          <a:stretch>
            <a:fillRect/>
          </a:stretch>
        </p:blipFill>
        <p:spPr>
          <a:xfrm>
            <a:off x="981844" y="1052736"/>
            <a:ext cx="9694812" cy="4120295"/>
          </a:xfrm>
          <a:prstGeom prst="rect">
            <a:avLst/>
          </a:prstGeom>
        </p:spPr>
      </p:pic>
    </p:spTree>
    <p:extLst>
      <p:ext uri="{BB962C8B-B14F-4D97-AF65-F5344CB8AC3E}">
        <p14:creationId xmlns:p14="http://schemas.microsoft.com/office/powerpoint/2010/main" val="62087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1772816"/>
            <a:ext cx="5832648" cy="2677656"/>
          </a:xfrm>
          <a:prstGeom prst="rect">
            <a:avLst/>
          </a:prstGeom>
          <a:noFill/>
        </p:spPr>
        <p:txBody>
          <a:bodyPr wrap="square" rtlCol="0">
            <a:spAutoFit/>
          </a:bodyPr>
          <a:lstStyle/>
          <a:p>
            <a:pPr algn="just"/>
            <a:r>
              <a:rPr lang="pt-BR" sz="2800" b="1" dirty="0"/>
              <a:t>A figura ao lado mostra esquema dos refratários de um forno de vidro embalagem. Se observam os regeneradores, sempre em número de dois, dispostos na parte anterior do forno.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22</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75C78761-D30C-5DC7-CF6F-0B84E84EAB94}"/>
              </a:ext>
            </a:extLst>
          </p:cNvPr>
          <p:cNvPicPr>
            <a:picLocks noChangeAspect="1"/>
          </p:cNvPicPr>
          <p:nvPr/>
        </p:nvPicPr>
        <p:blipFill>
          <a:blip r:embed="rId3"/>
          <a:stretch>
            <a:fillRect/>
          </a:stretch>
        </p:blipFill>
        <p:spPr>
          <a:xfrm>
            <a:off x="6310436" y="1196752"/>
            <a:ext cx="5499642" cy="4020118"/>
          </a:xfrm>
          <a:prstGeom prst="rect">
            <a:avLst/>
          </a:prstGeom>
        </p:spPr>
      </p:pic>
    </p:spTree>
    <p:extLst>
      <p:ext uri="{BB962C8B-B14F-4D97-AF65-F5344CB8AC3E}">
        <p14:creationId xmlns:p14="http://schemas.microsoft.com/office/powerpoint/2010/main" val="355480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7056784" cy="6124754"/>
          </a:xfrm>
          <a:prstGeom prst="rect">
            <a:avLst/>
          </a:prstGeom>
          <a:noFill/>
        </p:spPr>
        <p:txBody>
          <a:bodyPr wrap="square" rtlCol="0">
            <a:spAutoFit/>
          </a:bodyPr>
          <a:lstStyle/>
          <a:p>
            <a:pPr algn="just"/>
            <a:r>
              <a:rPr lang="pt-BR" sz="2800" b="1" dirty="0">
                <a:solidFill>
                  <a:srgbClr val="FF0000"/>
                </a:solidFill>
              </a:rPr>
              <a:t>Processo de Conformação</a:t>
            </a:r>
          </a:p>
          <a:p>
            <a:pPr algn="just"/>
            <a:endParaRPr lang="pt-BR" sz="2800" b="1" dirty="0"/>
          </a:p>
          <a:p>
            <a:pPr algn="just"/>
            <a:r>
              <a:rPr lang="pt-BR" sz="2800" b="1" dirty="0"/>
              <a:t>	Após o vidro ter sido elaborado no forno de fusão ele será conformado nos diversos produtos.</a:t>
            </a:r>
          </a:p>
          <a:p>
            <a:pPr algn="just"/>
            <a:endParaRPr lang="pt-BR" sz="2800" b="1" dirty="0"/>
          </a:p>
          <a:p>
            <a:pPr algn="just"/>
            <a:r>
              <a:rPr lang="pt-BR" sz="2800" b="1" dirty="0"/>
              <a:t>	A conformação inicia quando o vidro ainda está viscoso e pode fluir. Ao mesmo tempo em que vai sendo conformado ele se esfria e a viscosidade aumenta. </a:t>
            </a:r>
          </a:p>
          <a:p>
            <a:pPr algn="just"/>
            <a:endParaRPr lang="pt-BR" sz="2800" b="1" dirty="0"/>
          </a:p>
          <a:p>
            <a:pPr algn="just"/>
            <a:r>
              <a:rPr lang="pt-BR" sz="2800" b="1" dirty="0"/>
              <a:t>	O processo de conformação deve terminar no exato momento em que o vidro fica rígido para manter a forma do produto.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23</a:t>
            </a:fld>
            <a:endParaRPr lang="pt-BR" sz="2800" b="1" dirty="0">
              <a:effectLst>
                <a:outerShdw blurRad="38100" dist="38100" dir="2700000" algn="tl">
                  <a:srgbClr val="000000">
                    <a:alpha val="43137"/>
                  </a:srgbClr>
                </a:outerShdw>
              </a:effectLst>
            </a:endParaRPr>
          </a:p>
        </p:txBody>
      </p:sp>
      <p:pic>
        <p:nvPicPr>
          <p:cNvPr id="1026" name="Picture 2" descr="Ver a imagem de origem">
            <a:extLst>
              <a:ext uri="{FF2B5EF4-FFF2-40B4-BE49-F238E27FC236}">
                <a16:creationId xmlns:a16="http://schemas.microsoft.com/office/drawing/2014/main" id="{7421312C-B3E6-7147-36A5-95B4276FE5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78"/>
          <a:stretch/>
        </p:blipFill>
        <p:spPr bwMode="auto">
          <a:xfrm>
            <a:off x="7534571" y="1412776"/>
            <a:ext cx="4573179"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58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264696" cy="5262979"/>
          </a:xfrm>
          <a:prstGeom prst="rect">
            <a:avLst/>
          </a:prstGeom>
          <a:noFill/>
        </p:spPr>
        <p:txBody>
          <a:bodyPr wrap="square" rtlCol="0">
            <a:spAutoFit/>
          </a:bodyPr>
          <a:lstStyle/>
          <a:p>
            <a:pPr algn="just"/>
            <a:r>
              <a:rPr lang="pt-BR" sz="2800" b="1" dirty="0"/>
              <a:t>	Existem vários processos de conformação empregados de acordo com o produto almejado. </a:t>
            </a:r>
          </a:p>
          <a:p>
            <a:pPr algn="just"/>
            <a:endParaRPr lang="pt-BR" sz="2800" b="1" dirty="0"/>
          </a:p>
          <a:p>
            <a:pPr algn="just"/>
            <a:r>
              <a:rPr lang="pt-BR" sz="2800" b="1" dirty="0"/>
              <a:t>	O vidro plano no passado era estirado e agora é </a:t>
            </a:r>
            <a:r>
              <a:rPr lang="pt-BR" sz="2800" b="1" dirty="0" err="1"/>
              <a:t>flotado</a:t>
            </a:r>
            <a:r>
              <a:rPr lang="pt-BR" sz="2800" b="1" dirty="0"/>
              <a:t> como já foi discutido. </a:t>
            </a:r>
          </a:p>
          <a:p>
            <a:pPr algn="just"/>
            <a:endParaRPr lang="pt-BR" sz="2800" b="1" dirty="0"/>
          </a:p>
          <a:p>
            <a:pPr algn="just"/>
            <a:r>
              <a:rPr lang="pt-BR" sz="2800" b="1" dirty="0"/>
              <a:t>	Os produtos de cozinha normalmente são prensados em um molde que confere a forma final ao mesmo tempo em que resfria o vidro. </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24</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277474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332656"/>
            <a:ext cx="6264696" cy="1384995"/>
          </a:xfrm>
          <a:prstGeom prst="rect">
            <a:avLst/>
          </a:prstGeom>
          <a:noFill/>
        </p:spPr>
        <p:txBody>
          <a:bodyPr wrap="square" rtlCol="0">
            <a:spAutoFit/>
          </a:bodyPr>
          <a:lstStyle/>
          <a:p>
            <a:pPr algn="just"/>
            <a:r>
              <a:rPr lang="pt-BR" sz="2800" b="1" dirty="0"/>
              <a:t>A figura abaixo mostra o esquema da prensagem de uma gota de vidro a fim de produzir uma saladeira.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25</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6" name="Imagem 5">
            <a:extLst>
              <a:ext uri="{FF2B5EF4-FFF2-40B4-BE49-F238E27FC236}">
                <a16:creationId xmlns:a16="http://schemas.microsoft.com/office/drawing/2014/main" id="{7FFD0816-223D-7EC4-3DCD-3462D4523ED0}"/>
              </a:ext>
            </a:extLst>
          </p:cNvPr>
          <p:cNvPicPr>
            <a:picLocks noChangeAspect="1"/>
          </p:cNvPicPr>
          <p:nvPr/>
        </p:nvPicPr>
        <p:blipFill>
          <a:blip r:embed="rId4"/>
          <a:stretch>
            <a:fillRect/>
          </a:stretch>
        </p:blipFill>
        <p:spPr>
          <a:xfrm>
            <a:off x="788581" y="2276872"/>
            <a:ext cx="4760518" cy="3150343"/>
          </a:xfrm>
          <a:prstGeom prst="rect">
            <a:avLst/>
          </a:prstGeom>
        </p:spPr>
      </p:pic>
    </p:spTree>
    <p:extLst>
      <p:ext uri="{BB962C8B-B14F-4D97-AF65-F5344CB8AC3E}">
        <p14:creationId xmlns:p14="http://schemas.microsoft.com/office/powerpoint/2010/main" val="19220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11089232" cy="1815882"/>
          </a:xfrm>
          <a:prstGeom prst="rect">
            <a:avLst/>
          </a:prstGeom>
          <a:noFill/>
        </p:spPr>
        <p:txBody>
          <a:bodyPr wrap="square" rtlCol="0">
            <a:spAutoFit/>
          </a:bodyPr>
          <a:lstStyle/>
          <a:p>
            <a:pPr algn="just"/>
            <a:r>
              <a:rPr lang="pt-BR" sz="2800" b="1" dirty="0"/>
              <a:t>	Fibras de vidro empregadas no reforço de plásticos são estiradas, ou seja, são esticadas até chegarem na espessura necessária que é de alguns milésimos de milímetro. A figura mostra a </a:t>
            </a:r>
            <a:r>
              <a:rPr lang="pt-BR" sz="2800" b="1" dirty="0" err="1"/>
              <a:t>estiragem</a:t>
            </a:r>
            <a:r>
              <a:rPr lang="pt-BR" sz="2800" b="1" dirty="0"/>
              <a:t> de fibras de reforço, alguns produtos e algumas aplicações.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26</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F0FE4940-81DE-C9B0-04A9-D21A026C96F5}"/>
              </a:ext>
            </a:extLst>
          </p:cNvPr>
          <p:cNvPicPr>
            <a:picLocks noChangeAspect="1"/>
          </p:cNvPicPr>
          <p:nvPr/>
        </p:nvPicPr>
        <p:blipFill>
          <a:blip r:embed="rId3"/>
          <a:stretch>
            <a:fillRect/>
          </a:stretch>
        </p:blipFill>
        <p:spPr>
          <a:xfrm>
            <a:off x="405780" y="2326075"/>
            <a:ext cx="10412814" cy="3892408"/>
          </a:xfrm>
          <a:prstGeom prst="rect">
            <a:avLst/>
          </a:prstGeom>
        </p:spPr>
      </p:pic>
    </p:spTree>
    <p:extLst>
      <p:ext uri="{BB962C8B-B14F-4D97-AF65-F5344CB8AC3E}">
        <p14:creationId xmlns:p14="http://schemas.microsoft.com/office/powerpoint/2010/main" val="954650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264696" cy="2246769"/>
          </a:xfrm>
          <a:prstGeom prst="rect">
            <a:avLst/>
          </a:prstGeom>
          <a:noFill/>
        </p:spPr>
        <p:txBody>
          <a:bodyPr wrap="square" rtlCol="0">
            <a:spAutoFit/>
          </a:bodyPr>
          <a:lstStyle/>
          <a:p>
            <a:pPr algn="just"/>
            <a:r>
              <a:rPr lang="pt-BR" sz="2800" b="1" dirty="0"/>
              <a:t>A figura abaixo mostra o processo de </a:t>
            </a:r>
            <a:r>
              <a:rPr lang="pt-BR" sz="2800" b="1" dirty="0" err="1"/>
              <a:t>fibragem</a:t>
            </a:r>
            <a:r>
              <a:rPr lang="pt-BR" sz="2800" b="1" dirty="0"/>
              <a:t> da lã de vidro e um exemplo de aplicação deste material, excelente isolante termo acústico. É o mesmo princípio da produção do algodão doce.</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27</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6" name="Imagem 5">
            <a:extLst>
              <a:ext uri="{FF2B5EF4-FFF2-40B4-BE49-F238E27FC236}">
                <a16:creationId xmlns:a16="http://schemas.microsoft.com/office/drawing/2014/main" id="{DBA32DDC-C500-E09B-FF0E-91242E5A217D}"/>
              </a:ext>
            </a:extLst>
          </p:cNvPr>
          <p:cNvPicPr>
            <a:picLocks noChangeAspect="1"/>
          </p:cNvPicPr>
          <p:nvPr/>
        </p:nvPicPr>
        <p:blipFill>
          <a:blip r:embed="rId4"/>
          <a:stretch>
            <a:fillRect/>
          </a:stretch>
        </p:blipFill>
        <p:spPr>
          <a:xfrm>
            <a:off x="576316" y="2579425"/>
            <a:ext cx="5635592" cy="4154903"/>
          </a:xfrm>
          <a:prstGeom prst="rect">
            <a:avLst/>
          </a:prstGeom>
        </p:spPr>
      </p:pic>
    </p:spTree>
    <p:extLst>
      <p:ext uri="{BB962C8B-B14F-4D97-AF65-F5344CB8AC3E}">
        <p14:creationId xmlns:p14="http://schemas.microsoft.com/office/powerpoint/2010/main" val="331907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264696" cy="6124754"/>
          </a:xfrm>
          <a:prstGeom prst="rect">
            <a:avLst/>
          </a:prstGeom>
          <a:noFill/>
        </p:spPr>
        <p:txBody>
          <a:bodyPr wrap="square" rtlCol="0">
            <a:spAutoFit/>
          </a:bodyPr>
          <a:lstStyle/>
          <a:p>
            <a:pPr algn="just"/>
            <a:r>
              <a:rPr lang="pt-BR" sz="2800" b="1" dirty="0"/>
              <a:t>	As garrafas são sopradas dentro de um molde. </a:t>
            </a:r>
          </a:p>
          <a:p>
            <a:pPr algn="just"/>
            <a:endParaRPr lang="pt-BR" sz="2800" b="1" dirty="0"/>
          </a:p>
          <a:p>
            <a:pPr algn="just"/>
            <a:r>
              <a:rPr lang="pt-BR" sz="2800" b="1" dirty="0"/>
              <a:t>	No processo primeiramente se faz uma pré-garrafa e num segundo sopro se conclui a forma final. </a:t>
            </a:r>
          </a:p>
          <a:p>
            <a:pPr algn="just"/>
            <a:endParaRPr lang="pt-BR" sz="2800" b="1" dirty="0"/>
          </a:p>
          <a:p>
            <a:pPr algn="just"/>
            <a:r>
              <a:rPr lang="pt-BR" sz="2800" b="1" dirty="0"/>
              <a:t>	O processo é feito em duas fases, pois na primeira deve-se formar a boca e no segundo o corpo da embalagem. </a:t>
            </a:r>
          </a:p>
          <a:p>
            <a:pPr algn="just"/>
            <a:endParaRPr lang="pt-BR" sz="2800" b="1" dirty="0"/>
          </a:p>
          <a:p>
            <a:pPr algn="just"/>
            <a:r>
              <a:rPr lang="pt-BR" sz="2800" b="1" dirty="0"/>
              <a:t>	A figura a seguir representa as etapas da conformação de uma embalagem.</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28</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129524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29</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6" name="Imagem 5">
            <a:extLst>
              <a:ext uri="{FF2B5EF4-FFF2-40B4-BE49-F238E27FC236}">
                <a16:creationId xmlns:a16="http://schemas.microsoft.com/office/drawing/2014/main" id="{3681A93C-6997-F5E4-AC4B-8DB2B7EA82AF}"/>
              </a:ext>
            </a:extLst>
          </p:cNvPr>
          <p:cNvPicPr>
            <a:picLocks noChangeAspect="1"/>
          </p:cNvPicPr>
          <p:nvPr/>
        </p:nvPicPr>
        <p:blipFill>
          <a:blip r:embed="rId4"/>
          <a:stretch>
            <a:fillRect/>
          </a:stretch>
        </p:blipFill>
        <p:spPr>
          <a:xfrm>
            <a:off x="333772" y="1052736"/>
            <a:ext cx="6156039" cy="4636760"/>
          </a:xfrm>
          <a:prstGeom prst="rect">
            <a:avLst/>
          </a:prstGeom>
        </p:spPr>
      </p:pic>
    </p:spTree>
    <p:extLst>
      <p:ext uri="{BB962C8B-B14F-4D97-AF65-F5344CB8AC3E}">
        <p14:creationId xmlns:p14="http://schemas.microsoft.com/office/powerpoint/2010/main" val="206046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8F7AA4F4-1D04-AF3A-D3BB-5B4563FC261C}"/>
              </a:ext>
            </a:extLst>
          </p:cNvPr>
          <p:cNvPicPr>
            <a:picLocks noChangeAspect="1"/>
          </p:cNvPicPr>
          <p:nvPr/>
        </p:nvPicPr>
        <p:blipFill>
          <a:blip r:embed="rId3"/>
          <a:stretch>
            <a:fillRect/>
          </a:stretch>
        </p:blipFill>
        <p:spPr>
          <a:xfrm>
            <a:off x="549796" y="303244"/>
            <a:ext cx="10547457" cy="2438306"/>
          </a:xfrm>
          <a:prstGeom prst="rect">
            <a:avLst/>
          </a:prstGeom>
        </p:spPr>
      </p:pic>
      <p:pic>
        <p:nvPicPr>
          <p:cNvPr id="8" name="Imagem 7">
            <a:extLst>
              <a:ext uri="{FF2B5EF4-FFF2-40B4-BE49-F238E27FC236}">
                <a16:creationId xmlns:a16="http://schemas.microsoft.com/office/drawing/2014/main" id="{28417EE2-37E6-6CAD-AD15-D7DAAEB9CCDE}"/>
              </a:ext>
            </a:extLst>
          </p:cNvPr>
          <p:cNvPicPr>
            <a:picLocks noChangeAspect="1"/>
          </p:cNvPicPr>
          <p:nvPr/>
        </p:nvPicPr>
        <p:blipFill>
          <a:blip r:embed="rId4"/>
          <a:stretch>
            <a:fillRect/>
          </a:stretch>
        </p:blipFill>
        <p:spPr>
          <a:xfrm>
            <a:off x="549796" y="3068960"/>
            <a:ext cx="10547457" cy="3120693"/>
          </a:xfrm>
          <a:prstGeom prst="rect">
            <a:avLst/>
          </a:prstGeom>
        </p:spPr>
      </p:pic>
    </p:spTree>
    <p:extLst>
      <p:ext uri="{BB962C8B-B14F-4D97-AF65-F5344CB8AC3E}">
        <p14:creationId xmlns:p14="http://schemas.microsoft.com/office/powerpoint/2010/main" val="338382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7488832" cy="5693866"/>
          </a:xfrm>
          <a:prstGeom prst="rect">
            <a:avLst/>
          </a:prstGeom>
          <a:noFill/>
        </p:spPr>
        <p:txBody>
          <a:bodyPr wrap="square" rtlCol="0">
            <a:spAutoFit/>
          </a:bodyPr>
          <a:lstStyle/>
          <a:p>
            <a:pPr algn="just"/>
            <a:r>
              <a:rPr lang="pt-BR" sz="2800" b="1" dirty="0">
                <a:solidFill>
                  <a:srgbClr val="FF0000"/>
                </a:solidFill>
              </a:rPr>
              <a:t>Processo </a:t>
            </a:r>
            <a:r>
              <a:rPr lang="pt-BR" sz="2800" b="1" dirty="0" err="1">
                <a:solidFill>
                  <a:srgbClr val="FF0000"/>
                </a:solidFill>
              </a:rPr>
              <a:t>Float</a:t>
            </a:r>
            <a:endParaRPr lang="pt-BR" sz="2800" b="1" dirty="0">
              <a:solidFill>
                <a:srgbClr val="FF0000"/>
              </a:solidFill>
            </a:endParaRPr>
          </a:p>
          <a:p>
            <a:pPr algn="just"/>
            <a:endParaRPr lang="pt-BR" sz="2800" b="1" dirty="0"/>
          </a:p>
          <a:p>
            <a:pPr algn="just"/>
            <a:r>
              <a:rPr lang="pt-BR" sz="2800" b="1" dirty="0"/>
              <a:t>	Na saída do forno o vidro escorre sobre um banho de estanho fundido onde se esfria até enrijecer saindo deste já na forma final.</a:t>
            </a:r>
          </a:p>
          <a:p>
            <a:pPr algn="just"/>
            <a:endParaRPr lang="pt-BR" sz="2800" b="1" dirty="0"/>
          </a:p>
          <a:p>
            <a:pPr algn="just"/>
            <a:r>
              <a:rPr lang="pt-BR" sz="2800" b="1" dirty="0"/>
              <a:t>A Figura abaixo mostra um esquema da conformação da chapa de vidro, onde se observa o vidro escorrendo sobre o banho de estanho fundido a 1050 </a:t>
            </a:r>
            <a:r>
              <a:rPr lang="pt-BR" sz="2800" b="1" baseline="30000" dirty="0" err="1"/>
              <a:t>o</a:t>
            </a:r>
            <a:r>
              <a:rPr lang="pt-BR" sz="2800" b="1" dirty="0" err="1"/>
              <a:t>C</a:t>
            </a:r>
            <a:r>
              <a:rPr lang="pt-BR" sz="2800" b="1" dirty="0"/>
              <a:t>, esfriando e enrijecendo, saindo a 600 </a:t>
            </a:r>
            <a:r>
              <a:rPr lang="pt-BR" sz="2800" b="1" baseline="30000" dirty="0" err="1"/>
              <a:t>o</a:t>
            </a:r>
            <a:r>
              <a:rPr lang="pt-BR" sz="2800" b="1" dirty="0" err="1"/>
              <a:t>C</a:t>
            </a:r>
            <a:r>
              <a:rPr lang="pt-BR" sz="2800" b="1" dirty="0"/>
              <a:t> quando já se comporta como um sólido não sendo mais marcado por contato. </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30</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894612" y="0"/>
            <a:ext cx="4298384" cy="6172200"/>
          </a:xfrm>
          <a:prstGeom prst="rect">
            <a:avLst/>
          </a:prstGeom>
          <a:solidFill>
            <a:srgbClr val="FFFFFF"/>
          </a:solidFill>
        </p:spPr>
      </p:pic>
    </p:spTree>
    <p:extLst>
      <p:ext uri="{BB962C8B-B14F-4D97-AF65-F5344CB8AC3E}">
        <p14:creationId xmlns:p14="http://schemas.microsoft.com/office/powerpoint/2010/main" val="306109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11665296" cy="3539430"/>
          </a:xfrm>
          <a:prstGeom prst="rect">
            <a:avLst/>
          </a:prstGeom>
          <a:noFill/>
        </p:spPr>
        <p:txBody>
          <a:bodyPr wrap="square" rtlCol="0">
            <a:spAutoFit/>
          </a:bodyPr>
          <a:lstStyle/>
          <a:p>
            <a:pPr algn="just"/>
            <a:r>
              <a:rPr lang="pt-BR" sz="2800" b="1" dirty="0"/>
              <a:t>	Esta parte do processo é denominada “</a:t>
            </a:r>
            <a:r>
              <a:rPr lang="pt-BR" sz="2800" b="1" dirty="0" err="1"/>
              <a:t>float</a:t>
            </a:r>
            <a:r>
              <a:rPr lang="pt-BR" sz="2800" b="1" dirty="0"/>
              <a:t>”. O fato da chapa se enrijecer apenas em contato com a superfície do líquido garante que ela tenha suas superfícies perfeitamente lisas e paralelas garantindo uma excelente qualidade ótica.</a:t>
            </a:r>
          </a:p>
          <a:p>
            <a:pPr algn="just"/>
            <a:endParaRPr lang="pt-BR" sz="2800" b="1" dirty="0"/>
          </a:p>
          <a:p>
            <a:pPr algn="just"/>
            <a:r>
              <a:rPr lang="pt-BR" sz="2800" b="1" dirty="0"/>
              <a:t>	A região do banho de estanho é hermeticamente fechada e se injeta nitrogênio em seu interior para evitar contato do estanho com oxigênio que o oxida e gera defeitos no vidro.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31</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C527E24B-98CF-5E7E-FF9C-FDD843255913}"/>
              </a:ext>
            </a:extLst>
          </p:cNvPr>
          <p:cNvPicPr>
            <a:picLocks noChangeAspect="1"/>
          </p:cNvPicPr>
          <p:nvPr/>
        </p:nvPicPr>
        <p:blipFill>
          <a:blip r:embed="rId3"/>
          <a:stretch>
            <a:fillRect/>
          </a:stretch>
        </p:blipFill>
        <p:spPr>
          <a:xfrm>
            <a:off x="1485900" y="3917539"/>
            <a:ext cx="8807846" cy="2803937"/>
          </a:xfrm>
          <a:prstGeom prst="rect">
            <a:avLst/>
          </a:prstGeom>
        </p:spPr>
      </p:pic>
    </p:spTree>
    <p:extLst>
      <p:ext uri="{BB962C8B-B14F-4D97-AF65-F5344CB8AC3E}">
        <p14:creationId xmlns:p14="http://schemas.microsoft.com/office/powerpoint/2010/main" val="217639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5832648" cy="5693866"/>
          </a:xfrm>
          <a:prstGeom prst="rect">
            <a:avLst/>
          </a:prstGeom>
          <a:noFill/>
        </p:spPr>
        <p:txBody>
          <a:bodyPr wrap="square" rtlCol="0">
            <a:spAutoFit/>
          </a:bodyPr>
          <a:lstStyle/>
          <a:p>
            <a:pPr algn="just"/>
            <a:r>
              <a:rPr lang="pt-BR" sz="2800" b="1" dirty="0"/>
              <a:t>Na saída do banho de estanho o vidro já está rígido e é conduzido sobre uma sequência de rolos acionados por um motor que controlam a velocidade de saída da fita.</a:t>
            </a:r>
          </a:p>
          <a:p>
            <a:pPr algn="just"/>
            <a:endParaRPr lang="pt-BR" sz="2800" b="1" dirty="0"/>
          </a:p>
          <a:p>
            <a:pPr algn="just"/>
            <a:r>
              <a:rPr lang="pt-BR" sz="2800" b="1" dirty="0"/>
              <a:t>A figura ao lado mostra estes rolos. Eles conduzem a fita de vidro desde a saída do banho de estanho, passando pelo forno de recozimento até o ponto de corte e estocagem das chapas.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32</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F9E67089-7188-CF32-8C0A-F48EC3C77664}"/>
              </a:ext>
            </a:extLst>
          </p:cNvPr>
          <p:cNvPicPr>
            <a:picLocks noChangeAspect="1"/>
          </p:cNvPicPr>
          <p:nvPr/>
        </p:nvPicPr>
        <p:blipFill>
          <a:blip r:embed="rId3"/>
          <a:stretch>
            <a:fillRect/>
          </a:stretch>
        </p:blipFill>
        <p:spPr>
          <a:xfrm>
            <a:off x="6187509" y="973248"/>
            <a:ext cx="5979802" cy="4412682"/>
          </a:xfrm>
          <a:prstGeom prst="rect">
            <a:avLst/>
          </a:prstGeom>
        </p:spPr>
      </p:pic>
    </p:spTree>
    <p:extLst>
      <p:ext uri="{BB962C8B-B14F-4D97-AF65-F5344CB8AC3E}">
        <p14:creationId xmlns:p14="http://schemas.microsoft.com/office/powerpoint/2010/main" val="270099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797510"/>
            <a:ext cx="6264696" cy="5262979"/>
          </a:xfrm>
          <a:prstGeom prst="rect">
            <a:avLst/>
          </a:prstGeom>
          <a:noFill/>
        </p:spPr>
        <p:txBody>
          <a:bodyPr wrap="square" rtlCol="0">
            <a:spAutoFit/>
          </a:bodyPr>
          <a:lstStyle/>
          <a:p>
            <a:pPr algn="just"/>
            <a:r>
              <a:rPr lang="pt-BR" sz="2800" b="1" dirty="0"/>
              <a:t>	A espessura da fita de vidro é dada pela velocidade dos rolos, quanto mais rápido eles puxarem o vidro mais este vai se afinar e vice versa.</a:t>
            </a:r>
          </a:p>
          <a:p>
            <a:pPr algn="just"/>
            <a:endParaRPr lang="pt-BR" sz="2800" b="1" dirty="0"/>
          </a:p>
          <a:p>
            <a:pPr algn="just"/>
            <a:r>
              <a:rPr lang="pt-BR" sz="2800" b="1" dirty="0"/>
              <a:t>	Quando se puxa o vidro ele tende a se afinar, mas também tende a estreitar e por esta razão dentro do </a:t>
            </a:r>
            <a:r>
              <a:rPr lang="pt-BR" sz="2800" b="1" dirty="0" err="1"/>
              <a:t>float</a:t>
            </a:r>
            <a:r>
              <a:rPr lang="pt-BR" sz="2800" b="1" dirty="0"/>
              <a:t> há uma série de rodas metálicas dentadas chamadas de “</a:t>
            </a:r>
            <a:r>
              <a:rPr lang="pt-BR" sz="2800" b="1" dirty="0" err="1"/>
              <a:t>moletes</a:t>
            </a:r>
            <a:r>
              <a:rPr lang="pt-BR" sz="2800" b="1" dirty="0"/>
              <a:t>” que seguram o vidro impedindo a fita de se estreitar.</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33</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178314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7128792" cy="6124754"/>
          </a:xfrm>
          <a:prstGeom prst="rect">
            <a:avLst/>
          </a:prstGeom>
          <a:noFill/>
        </p:spPr>
        <p:txBody>
          <a:bodyPr wrap="square" rtlCol="0">
            <a:spAutoFit/>
          </a:bodyPr>
          <a:lstStyle/>
          <a:p>
            <a:pPr algn="just"/>
            <a:r>
              <a:rPr lang="pt-BR" sz="2800" b="1" dirty="0">
                <a:solidFill>
                  <a:srgbClr val="FF0000"/>
                </a:solidFill>
              </a:rPr>
              <a:t>Princípio de funcionamento do </a:t>
            </a:r>
            <a:r>
              <a:rPr lang="pt-BR" sz="2800" b="1" dirty="0" err="1">
                <a:solidFill>
                  <a:srgbClr val="FF0000"/>
                </a:solidFill>
              </a:rPr>
              <a:t>float</a:t>
            </a:r>
            <a:endParaRPr lang="pt-BR" sz="2800" b="1" dirty="0">
              <a:solidFill>
                <a:srgbClr val="FF0000"/>
              </a:solidFill>
            </a:endParaRPr>
          </a:p>
          <a:p>
            <a:pPr algn="just"/>
            <a:endParaRPr lang="pt-BR" sz="2800" b="1" dirty="0"/>
          </a:p>
          <a:p>
            <a:pPr algn="just"/>
            <a:r>
              <a:rPr lang="pt-BR" sz="2800" b="1" dirty="0"/>
              <a:t>	Sempre que vertemos um líquido sobre uma superfície sólida este líquido vai se esparramar até que forma uma camada estável com determinada espessura. </a:t>
            </a:r>
          </a:p>
          <a:p>
            <a:pPr algn="just"/>
            <a:endParaRPr lang="pt-BR" sz="2800" b="1" dirty="0"/>
          </a:p>
          <a:p>
            <a:pPr algn="just"/>
            <a:r>
              <a:rPr lang="pt-BR" sz="2800" b="1" dirty="0"/>
              <a:t>	Esta espessura depende de algumas propriedades tanto do sólido como do líquido. A força da gravidade tende a “espalhar” ao máximo o líquido. Por outro lado, a tensão superficial tende a ter o mínimo de superfície no líquido formando uma esfera.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34</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534572" y="0"/>
            <a:ext cx="4658424" cy="6172200"/>
          </a:xfrm>
          <a:prstGeom prst="rect">
            <a:avLst/>
          </a:prstGeom>
          <a:solidFill>
            <a:srgbClr val="FFFFFF"/>
          </a:solidFill>
        </p:spPr>
      </p:pic>
    </p:spTree>
    <p:extLst>
      <p:ext uri="{BB962C8B-B14F-4D97-AF65-F5344CB8AC3E}">
        <p14:creationId xmlns:p14="http://schemas.microsoft.com/office/powerpoint/2010/main" val="363659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264696" cy="2677656"/>
          </a:xfrm>
          <a:prstGeom prst="rect">
            <a:avLst/>
          </a:prstGeom>
          <a:noFill/>
        </p:spPr>
        <p:txBody>
          <a:bodyPr wrap="square" rtlCol="0">
            <a:spAutoFit/>
          </a:bodyPr>
          <a:lstStyle/>
          <a:p>
            <a:pPr algn="just"/>
            <a:r>
              <a:rPr lang="pt-BR" sz="2800" b="1" dirty="0"/>
              <a:t>	O equilíbrio, entre estas duas forças, vai gerar uma espessura de equilíbrio deste líquido derramado. No caso de vidro fundido sobre estanho esta espessura é de 6 mm como representado abaixo.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35</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6" name="Imagem 5">
            <a:extLst>
              <a:ext uri="{FF2B5EF4-FFF2-40B4-BE49-F238E27FC236}">
                <a16:creationId xmlns:a16="http://schemas.microsoft.com/office/drawing/2014/main" id="{FB4E9E87-B17B-2325-93EA-65144394094A}"/>
              </a:ext>
            </a:extLst>
          </p:cNvPr>
          <p:cNvPicPr>
            <a:picLocks noChangeAspect="1"/>
          </p:cNvPicPr>
          <p:nvPr/>
        </p:nvPicPr>
        <p:blipFill>
          <a:blip r:embed="rId4"/>
          <a:stretch>
            <a:fillRect/>
          </a:stretch>
        </p:blipFill>
        <p:spPr>
          <a:xfrm>
            <a:off x="405780" y="3640940"/>
            <a:ext cx="5976664" cy="2292934"/>
          </a:xfrm>
          <a:prstGeom prst="rect">
            <a:avLst/>
          </a:prstGeom>
        </p:spPr>
      </p:pic>
    </p:spTree>
    <p:extLst>
      <p:ext uri="{BB962C8B-B14F-4D97-AF65-F5344CB8AC3E}">
        <p14:creationId xmlns:p14="http://schemas.microsoft.com/office/powerpoint/2010/main" val="137191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792867"/>
            <a:ext cx="6264696" cy="2246769"/>
          </a:xfrm>
          <a:prstGeom prst="rect">
            <a:avLst/>
          </a:prstGeom>
          <a:noFill/>
        </p:spPr>
        <p:txBody>
          <a:bodyPr wrap="square" rtlCol="0">
            <a:spAutoFit/>
          </a:bodyPr>
          <a:lstStyle/>
          <a:p>
            <a:pPr algn="just"/>
            <a:r>
              <a:rPr lang="pt-BR" sz="2800" b="1" dirty="0"/>
              <a:t>	Nesta próxima figura se mostra a vista superior de uma fita de vidro se formando sobre o banho de estanho e produzindo chapa de 6mm de espessura.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36</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6" name="Imagem 5">
            <a:extLst>
              <a:ext uri="{FF2B5EF4-FFF2-40B4-BE49-F238E27FC236}">
                <a16:creationId xmlns:a16="http://schemas.microsoft.com/office/drawing/2014/main" id="{DB20E104-A2E8-280F-9966-0754035F6FEC}"/>
              </a:ext>
            </a:extLst>
          </p:cNvPr>
          <p:cNvPicPr>
            <a:picLocks noChangeAspect="1"/>
          </p:cNvPicPr>
          <p:nvPr/>
        </p:nvPicPr>
        <p:blipFill>
          <a:blip r:embed="rId4"/>
          <a:stretch>
            <a:fillRect/>
          </a:stretch>
        </p:blipFill>
        <p:spPr>
          <a:xfrm>
            <a:off x="45740" y="3284201"/>
            <a:ext cx="6564385" cy="1872991"/>
          </a:xfrm>
          <a:prstGeom prst="rect">
            <a:avLst/>
          </a:prstGeom>
        </p:spPr>
      </p:pic>
    </p:spTree>
    <p:extLst>
      <p:ext uri="{BB962C8B-B14F-4D97-AF65-F5344CB8AC3E}">
        <p14:creationId xmlns:p14="http://schemas.microsoft.com/office/powerpoint/2010/main" val="304297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404664"/>
            <a:ext cx="6840760" cy="5693866"/>
          </a:xfrm>
          <a:prstGeom prst="rect">
            <a:avLst/>
          </a:prstGeom>
          <a:noFill/>
        </p:spPr>
        <p:txBody>
          <a:bodyPr wrap="square" rtlCol="0">
            <a:spAutoFit/>
          </a:bodyPr>
          <a:lstStyle/>
          <a:p>
            <a:pPr algn="just"/>
            <a:r>
              <a:rPr lang="pt-BR" sz="2800" b="1" dirty="0"/>
              <a:t>	Ou seja, se produzíssemos sempre só chapas de 6 mm de espessura bastaria escorrer o vidro sobre o estanho e puxá-lo para fora. </a:t>
            </a:r>
          </a:p>
          <a:p>
            <a:pPr algn="just"/>
            <a:endParaRPr lang="pt-BR" sz="2800" b="1" dirty="0"/>
          </a:p>
          <a:p>
            <a:pPr algn="just"/>
            <a:r>
              <a:rPr lang="pt-BR" sz="2800" b="1" dirty="0"/>
              <a:t>	Como isso não é o caso, quando queremos fazer vidro mais fino temos que aumentar a velocidade de extração do vidro que vai esticar e afinar. </a:t>
            </a:r>
          </a:p>
          <a:p>
            <a:pPr algn="just"/>
            <a:endParaRPr lang="pt-BR" sz="2800" b="1" dirty="0"/>
          </a:p>
          <a:p>
            <a:pPr algn="just"/>
            <a:r>
              <a:rPr lang="pt-BR" sz="2800" b="1" dirty="0"/>
              <a:t>	Só que além de afinar a espessura ele também vai afinar na largura, como uma bexiga.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37</a:t>
            </a:fld>
            <a:endParaRPr lang="pt-BR" sz="2800" b="1" dirty="0">
              <a:effectLst>
                <a:outerShdw blurRad="38100" dist="38100" dir="2700000" algn="tl">
                  <a:srgbClr val="000000">
                    <a:alpha val="43137"/>
                  </a:srgbClr>
                </a:outerShdw>
              </a:effectLst>
            </a:endParaRPr>
          </a:p>
        </p:txBody>
      </p:sp>
      <p:pic>
        <p:nvPicPr>
          <p:cNvPr id="7" name="Imagem 6">
            <a:extLst>
              <a:ext uri="{FF2B5EF4-FFF2-40B4-BE49-F238E27FC236}">
                <a16:creationId xmlns:a16="http://schemas.microsoft.com/office/drawing/2014/main" id="{43169116-DDAE-E4F1-E2BD-E6C6AA01949E}"/>
              </a:ext>
            </a:extLst>
          </p:cNvPr>
          <p:cNvPicPr>
            <a:picLocks noChangeAspect="1"/>
          </p:cNvPicPr>
          <p:nvPr/>
        </p:nvPicPr>
        <p:blipFill>
          <a:blip r:embed="rId3"/>
          <a:stretch>
            <a:fillRect/>
          </a:stretch>
        </p:blipFill>
        <p:spPr>
          <a:xfrm rot="16200000">
            <a:off x="6690830" y="2040494"/>
            <a:ext cx="5796032" cy="2524372"/>
          </a:xfrm>
          <a:prstGeom prst="rect">
            <a:avLst/>
          </a:prstGeom>
        </p:spPr>
      </p:pic>
    </p:spTree>
    <p:extLst>
      <p:ext uri="{BB962C8B-B14F-4D97-AF65-F5344CB8AC3E}">
        <p14:creationId xmlns:p14="http://schemas.microsoft.com/office/powerpoint/2010/main" val="2658722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792867"/>
            <a:ext cx="6264696" cy="5262979"/>
          </a:xfrm>
          <a:prstGeom prst="rect">
            <a:avLst/>
          </a:prstGeom>
          <a:noFill/>
        </p:spPr>
        <p:txBody>
          <a:bodyPr wrap="square" rtlCol="0">
            <a:spAutoFit/>
          </a:bodyPr>
          <a:lstStyle/>
          <a:p>
            <a:pPr algn="just"/>
            <a:r>
              <a:rPr lang="pt-BR" sz="2800" b="1" dirty="0"/>
              <a:t>	Para evitar que ele afine na largura dentro do </a:t>
            </a:r>
            <a:r>
              <a:rPr lang="pt-BR" sz="2800" b="1" dirty="0" err="1"/>
              <a:t>float</a:t>
            </a:r>
            <a:r>
              <a:rPr lang="pt-BR" sz="2800" b="1" dirty="0"/>
              <a:t>, que é a região onde há o banho de estanho, se utilizam as </a:t>
            </a:r>
            <a:r>
              <a:rPr lang="pt-BR" sz="2800" b="1" dirty="0" err="1">
                <a:solidFill>
                  <a:srgbClr val="FF0000"/>
                </a:solidFill>
              </a:rPr>
              <a:t>moletes</a:t>
            </a:r>
            <a:r>
              <a:rPr lang="pt-BR" sz="2800" b="1" dirty="0"/>
              <a:t> que seguram o vidro e não o deixam diminuir na largura enquanto a espessura adequada é obtida ajustando-se a velocidade de extração. </a:t>
            </a:r>
          </a:p>
          <a:p>
            <a:pPr algn="just"/>
            <a:endParaRPr lang="pt-BR" sz="2800" b="1" dirty="0"/>
          </a:p>
          <a:p>
            <a:pPr algn="just"/>
            <a:r>
              <a:rPr lang="pt-BR" sz="2800" b="1" dirty="0"/>
              <a:t>	A velocidade de extração é regulada pelos rolos que conduzem o vidro na saída do </a:t>
            </a:r>
            <a:r>
              <a:rPr lang="pt-BR" sz="2800" b="1" dirty="0" err="1"/>
              <a:t>float</a:t>
            </a:r>
            <a:r>
              <a:rPr lang="pt-BR" sz="2800" b="1" dirty="0"/>
              <a:t>.</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38</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241209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792867"/>
            <a:ext cx="6264696" cy="1384995"/>
          </a:xfrm>
          <a:prstGeom prst="rect">
            <a:avLst/>
          </a:prstGeom>
          <a:noFill/>
        </p:spPr>
        <p:txBody>
          <a:bodyPr wrap="square" rtlCol="0">
            <a:spAutoFit/>
          </a:bodyPr>
          <a:lstStyle/>
          <a:p>
            <a:pPr algn="just"/>
            <a:r>
              <a:rPr lang="pt-BR" sz="2800" b="1" dirty="0"/>
              <a:t>	A figura mostra a posição das </a:t>
            </a:r>
            <a:r>
              <a:rPr lang="pt-BR" sz="2800" b="1" dirty="0" err="1"/>
              <a:t>moletes</a:t>
            </a:r>
            <a:r>
              <a:rPr lang="pt-BR" sz="2800" b="1" dirty="0"/>
              <a:t> quando se produz vidro mais fino que 6mm.</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39</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6" name="Imagem 5">
            <a:extLst>
              <a:ext uri="{FF2B5EF4-FFF2-40B4-BE49-F238E27FC236}">
                <a16:creationId xmlns:a16="http://schemas.microsoft.com/office/drawing/2014/main" id="{BB0B7DCF-F0F7-87B8-2A0B-2D29E6E1C06A}"/>
              </a:ext>
            </a:extLst>
          </p:cNvPr>
          <p:cNvPicPr>
            <a:picLocks noChangeAspect="1"/>
          </p:cNvPicPr>
          <p:nvPr/>
        </p:nvPicPr>
        <p:blipFill>
          <a:blip r:embed="rId4"/>
          <a:stretch>
            <a:fillRect/>
          </a:stretch>
        </p:blipFill>
        <p:spPr>
          <a:xfrm>
            <a:off x="180038" y="2708920"/>
            <a:ext cx="6185479" cy="3049785"/>
          </a:xfrm>
          <a:prstGeom prst="rect">
            <a:avLst/>
          </a:prstGeom>
        </p:spPr>
      </p:pic>
    </p:spTree>
    <p:extLst>
      <p:ext uri="{BB962C8B-B14F-4D97-AF65-F5344CB8AC3E}">
        <p14:creationId xmlns:p14="http://schemas.microsoft.com/office/powerpoint/2010/main" val="309918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0" y="620688"/>
            <a:ext cx="7318548" cy="5262979"/>
          </a:xfrm>
          <a:prstGeom prst="rect">
            <a:avLst/>
          </a:prstGeom>
          <a:noFill/>
        </p:spPr>
        <p:txBody>
          <a:bodyPr wrap="square" rtlCol="0">
            <a:spAutoFit/>
          </a:bodyPr>
          <a:lstStyle/>
          <a:p>
            <a:pPr algn="just"/>
            <a:r>
              <a:rPr lang="pt-BR" sz="2800" b="1" dirty="0"/>
              <a:t>	As matérias-primas chegam à vidraria já prontas para serem utilizadas. </a:t>
            </a:r>
          </a:p>
          <a:p>
            <a:pPr algn="just"/>
            <a:endParaRPr lang="pt-BR" sz="2800" b="1" dirty="0"/>
          </a:p>
          <a:p>
            <a:pPr algn="just"/>
            <a:r>
              <a:rPr lang="pt-BR" sz="2800" b="1" dirty="0"/>
              <a:t>	A massa de matérias-primas empregadas supera a massa de vidro correspondente produzida, pois algumas delas perdem gases durante o processo de elaboração. </a:t>
            </a:r>
          </a:p>
          <a:p>
            <a:pPr algn="just"/>
            <a:endParaRPr lang="pt-BR" sz="2800" b="1" dirty="0"/>
          </a:p>
          <a:p>
            <a:pPr algn="just"/>
            <a:r>
              <a:rPr lang="pt-BR" sz="2800" b="1" dirty="0"/>
              <a:t>	Para cada 1000 quilos de vidro produzido são necessários, aproximadamente, 1200 quilos de matérias-primas.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390556" y="0"/>
            <a:ext cx="4802440" cy="6172200"/>
          </a:xfrm>
          <a:prstGeom prst="rect">
            <a:avLst/>
          </a:prstGeom>
          <a:solidFill>
            <a:srgbClr val="FFFFFF"/>
          </a:solidFill>
        </p:spPr>
      </p:pic>
    </p:spTree>
    <p:extLst>
      <p:ext uri="{BB962C8B-B14F-4D97-AF65-F5344CB8AC3E}">
        <p14:creationId xmlns:p14="http://schemas.microsoft.com/office/powerpoint/2010/main" val="134168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792867"/>
            <a:ext cx="6264696" cy="5262979"/>
          </a:xfrm>
          <a:prstGeom prst="rect">
            <a:avLst/>
          </a:prstGeom>
          <a:noFill/>
        </p:spPr>
        <p:txBody>
          <a:bodyPr wrap="square" rtlCol="0">
            <a:spAutoFit/>
          </a:bodyPr>
          <a:lstStyle/>
          <a:p>
            <a:pPr algn="just"/>
            <a:r>
              <a:rPr lang="pt-BR" sz="2800" b="1" dirty="0"/>
              <a:t>	A figura a seguir mostra a posição das </a:t>
            </a:r>
            <a:r>
              <a:rPr lang="pt-BR" sz="2800" b="1" dirty="0" err="1"/>
              <a:t>moletes</a:t>
            </a:r>
            <a:r>
              <a:rPr lang="pt-BR" sz="2800" b="1" dirty="0"/>
              <a:t> quando se produz vidro mais grosso que 6mm. </a:t>
            </a:r>
          </a:p>
          <a:p>
            <a:pPr algn="just"/>
            <a:endParaRPr lang="pt-BR" sz="2800" b="1" dirty="0"/>
          </a:p>
          <a:p>
            <a:pPr algn="just"/>
            <a:r>
              <a:rPr lang="pt-BR" sz="2800" b="1" dirty="0"/>
              <a:t>	Neste caso a velocidade de extração é diminuída e o vidro tende a escoar sobre os banhos em direção às laterais, mas é impedido pelas </a:t>
            </a:r>
            <a:r>
              <a:rPr lang="pt-BR" sz="2800" b="1" dirty="0" err="1"/>
              <a:t>moletes</a:t>
            </a:r>
            <a:r>
              <a:rPr lang="pt-BR" sz="2800" b="1" dirty="0"/>
              <a:t>. </a:t>
            </a:r>
          </a:p>
          <a:p>
            <a:pPr algn="just"/>
            <a:endParaRPr lang="pt-BR" sz="2800" b="1" dirty="0"/>
          </a:p>
          <a:p>
            <a:pPr algn="just"/>
            <a:r>
              <a:rPr lang="pt-BR" sz="2800" b="1" dirty="0"/>
              <a:t>	Para vidros muito grossos esse fenômeno se agrava e </a:t>
            </a:r>
            <a:r>
              <a:rPr lang="pt-BR" sz="2800" b="1" dirty="0" err="1"/>
              <a:t>moletes</a:t>
            </a:r>
            <a:r>
              <a:rPr lang="pt-BR" sz="2800" b="1" dirty="0"/>
              <a:t> adicionais devem ser introduzidas.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40</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241316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41</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6" name="Imagem 5">
            <a:extLst>
              <a:ext uri="{FF2B5EF4-FFF2-40B4-BE49-F238E27FC236}">
                <a16:creationId xmlns:a16="http://schemas.microsoft.com/office/drawing/2014/main" id="{777002A8-EF2E-B307-9184-777B235A4034}"/>
              </a:ext>
            </a:extLst>
          </p:cNvPr>
          <p:cNvPicPr>
            <a:picLocks noChangeAspect="1"/>
          </p:cNvPicPr>
          <p:nvPr/>
        </p:nvPicPr>
        <p:blipFill>
          <a:blip r:embed="rId4"/>
          <a:stretch>
            <a:fillRect/>
          </a:stretch>
        </p:blipFill>
        <p:spPr>
          <a:xfrm>
            <a:off x="207475" y="116632"/>
            <a:ext cx="6318985" cy="6604844"/>
          </a:xfrm>
          <a:prstGeom prst="rect">
            <a:avLst/>
          </a:prstGeom>
        </p:spPr>
      </p:pic>
    </p:spTree>
    <p:extLst>
      <p:ext uri="{BB962C8B-B14F-4D97-AF65-F5344CB8AC3E}">
        <p14:creationId xmlns:p14="http://schemas.microsoft.com/office/powerpoint/2010/main" val="1652603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260648"/>
            <a:ext cx="7992888" cy="3539430"/>
          </a:xfrm>
          <a:prstGeom prst="rect">
            <a:avLst/>
          </a:prstGeom>
          <a:noFill/>
        </p:spPr>
        <p:txBody>
          <a:bodyPr wrap="square" rtlCol="0">
            <a:spAutoFit/>
          </a:bodyPr>
          <a:lstStyle/>
          <a:p>
            <a:pPr algn="just"/>
            <a:r>
              <a:rPr lang="pt-BR" sz="2800" b="1" dirty="0"/>
              <a:t>	Enquanto a espessura da fita é regulada com a velocidade dos rolos de extração e o número e posicionamento das </a:t>
            </a:r>
            <a:r>
              <a:rPr lang="pt-BR" sz="2800" b="1" dirty="0" err="1"/>
              <a:t>moletes</a:t>
            </a:r>
            <a:r>
              <a:rPr lang="pt-BR" sz="2800" b="1" dirty="0"/>
              <a:t>, a quantidade de vidro produzida, em toneladas, é regulada por um registro na saída do forno chamado de </a:t>
            </a:r>
            <a:r>
              <a:rPr lang="pt-BR" sz="2800" b="1" dirty="0">
                <a:solidFill>
                  <a:srgbClr val="FF0000"/>
                </a:solidFill>
              </a:rPr>
              <a:t>“front </a:t>
            </a:r>
            <a:r>
              <a:rPr lang="pt-BR" sz="2800" b="1" dirty="0" err="1">
                <a:solidFill>
                  <a:srgbClr val="FF0000"/>
                </a:solidFill>
              </a:rPr>
              <a:t>tweel</a:t>
            </a:r>
            <a:r>
              <a:rPr lang="pt-BR" sz="2800" b="1" dirty="0">
                <a:solidFill>
                  <a:srgbClr val="FF0000"/>
                </a:solidFill>
              </a:rPr>
              <a:t>” </a:t>
            </a:r>
            <a:r>
              <a:rPr lang="pt-BR" sz="2800" b="1" dirty="0"/>
              <a:t>representado na Figura abaixo. O front </a:t>
            </a:r>
            <a:r>
              <a:rPr lang="pt-BR" sz="2800" b="1" dirty="0" err="1"/>
              <a:t>tweel</a:t>
            </a:r>
            <a:r>
              <a:rPr lang="pt-BR" sz="2800" b="1" dirty="0"/>
              <a:t> é levantado ou abaixado de acordo com a extração e espessura necessárias.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42</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8326660" y="0"/>
            <a:ext cx="3866336" cy="3140968"/>
          </a:xfrm>
          <a:prstGeom prst="rect">
            <a:avLst/>
          </a:prstGeom>
          <a:solidFill>
            <a:srgbClr val="FFFFFF"/>
          </a:solidFill>
        </p:spPr>
      </p:pic>
      <p:pic>
        <p:nvPicPr>
          <p:cNvPr id="6" name="Imagem 5">
            <a:extLst>
              <a:ext uri="{FF2B5EF4-FFF2-40B4-BE49-F238E27FC236}">
                <a16:creationId xmlns:a16="http://schemas.microsoft.com/office/drawing/2014/main" id="{22513438-3644-A0CC-D1F3-F36EB5DAE662}"/>
              </a:ext>
            </a:extLst>
          </p:cNvPr>
          <p:cNvPicPr>
            <a:picLocks noChangeAspect="1"/>
          </p:cNvPicPr>
          <p:nvPr/>
        </p:nvPicPr>
        <p:blipFill>
          <a:blip r:embed="rId4"/>
          <a:stretch>
            <a:fillRect/>
          </a:stretch>
        </p:blipFill>
        <p:spPr>
          <a:xfrm>
            <a:off x="1197868" y="3814310"/>
            <a:ext cx="8856983" cy="2783042"/>
          </a:xfrm>
          <a:prstGeom prst="rect">
            <a:avLst/>
          </a:prstGeom>
        </p:spPr>
      </p:pic>
    </p:spTree>
    <p:extLst>
      <p:ext uri="{BB962C8B-B14F-4D97-AF65-F5344CB8AC3E}">
        <p14:creationId xmlns:p14="http://schemas.microsoft.com/office/powerpoint/2010/main" val="226902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17748" y="427742"/>
            <a:ext cx="6768752" cy="6124754"/>
          </a:xfrm>
          <a:prstGeom prst="rect">
            <a:avLst/>
          </a:prstGeom>
          <a:noFill/>
        </p:spPr>
        <p:txBody>
          <a:bodyPr wrap="square" rtlCol="0">
            <a:spAutoFit/>
          </a:bodyPr>
          <a:lstStyle/>
          <a:p>
            <a:pPr algn="just"/>
            <a:r>
              <a:rPr lang="pt-BR" sz="2800" b="1" dirty="0">
                <a:solidFill>
                  <a:srgbClr val="FF0000"/>
                </a:solidFill>
              </a:rPr>
              <a:t>Recozimento</a:t>
            </a:r>
          </a:p>
          <a:p>
            <a:pPr algn="just"/>
            <a:endParaRPr lang="pt-BR" sz="2800" b="1" dirty="0"/>
          </a:p>
          <a:p>
            <a:pPr algn="just"/>
            <a:r>
              <a:rPr lang="pt-BR" sz="2800" b="1" dirty="0"/>
              <a:t>	Durante a conformação, como consequência do fato de que a massa de vidro não se esfria por igual, são geradas muitas tensões. </a:t>
            </a:r>
          </a:p>
          <a:p>
            <a:pPr algn="just"/>
            <a:endParaRPr lang="pt-BR" sz="2800" b="1" dirty="0"/>
          </a:p>
          <a:p>
            <a:pPr algn="just"/>
            <a:r>
              <a:rPr lang="pt-BR" sz="2800" b="1" dirty="0"/>
              <a:t>	Por isto, o vidro deve ser recozido, ou seja, levado até a temperatura de recozimento para alívio de tensões e em seguida esfriado lentamente, todo por igual. Isto é feito no forno de recozimento que aproveita a própria energia térmica que os produtos trazem do forno.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43</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030516" y="0"/>
            <a:ext cx="5162480" cy="6172200"/>
          </a:xfrm>
          <a:prstGeom prst="rect">
            <a:avLst/>
          </a:prstGeom>
          <a:solidFill>
            <a:srgbClr val="FFFFFF"/>
          </a:solidFill>
        </p:spPr>
      </p:pic>
    </p:spTree>
    <p:extLst>
      <p:ext uri="{BB962C8B-B14F-4D97-AF65-F5344CB8AC3E}">
        <p14:creationId xmlns:p14="http://schemas.microsoft.com/office/powerpoint/2010/main" val="35574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260648"/>
            <a:ext cx="7848872" cy="6124754"/>
          </a:xfrm>
          <a:prstGeom prst="rect">
            <a:avLst/>
          </a:prstGeom>
          <a:noFill/>
        </p:spPr>
        <p:txBody>
          <a:bodyPr wrap="square" rtlCol="0">
            <a:spAutoFit/>
          </a:bodyPr>
          <a:lstStyle/>
          <a:p>
            <a:pPr algn="just"/>
            <a:r>
              <a:rPr lang="pt-BR" sz="2800" b="1" dirty="0"/>
              <a:t>	O forno de recozimento é um túnel cuja entrada fica logo na saída da conformação do produto e tem um perfil de temperatura adequado para o tratamento térmico. </a:t>
            </a:r>
          </a:p>
          <a:p>
            <a:pPr algn="just"/>
            <a:endParaRPr lang="pt-BR" sz="2800" b="1" dirty="0"/>
          </a:p>
          <a:p>
            <a:pPr algn="just"/>
            <a:r>
              <a:rPr lang="pt-BR" sz="2800" b="1" dirty="0"/>
              <a:t>	O vidro é conduzido dentro dele por um conjunto de rolos, no caso do vidro plano, ou por uma esteira metálica nos demais.</a:t>
            </a:r>
          </a:p>
          <a:p>
            <a:pPr algn="just"/>
            <a:endParaRPr lang="pt-BR" sz="2800" b="1" dirty="0"/>
          </a:p>
          <a:p>
            <a:pPr algn="just"/>
            <a:r>
              <a:rPr lang="pt-BR" sz="2800" b="1" dirty="0"/>
              <a:t>	Após o forno de recozimento o vidro tem a sua qualidade verificada e é cortado e empilhado para ser expedido, no caso de vidro plano, ou embalado em </a:t>
            </a:r>
            <a:r>
              <a:rPr lang="pt-BR" sz="2800" b="1" dirty="0" err="1"/>
              <a:t>palets</a:t>
            </a:r>
            <a:r>
              <a:rPr lang="pt-BR" sz="2800" b="1" dirty="0"/>
              <a:t> no caso de vidros de embalagem,</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44</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8069777" y="548680"/>
            <a:ext cx="4075312" cy="5085184"/>
          </a:xfrm>
          <a:prstGeom prst="rect">
            <a:avLst/>
          </a:prstGeom>
          <a:solidFill>
            <a:srgbClr val="FFFFFF"/>
          </a:solidFill>
        </p:spPr>
      </p:pic>
    </p:spTree>
    <p:extLst>
      <p:ext uri="{BB962C8B-B14F-4D97-AF65-F5344CB8AC3E}">
        <p14:creationId xmlns:p14="http://schemas.microsoft.com/office/powerpoint/2010/main" val="135601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103189" y="476672"/>
            <a:ext cx="4752528" cy="2246769"/>
          </a:xfrm>
          <a:prstGeom prst="rect">
            <a:avLst/>
          </a:prstGeom>
          <a:noFill/>
        </p:spPr>
        <p:txBody>
          <a:bodyPr wrap="square" rtlCol="0">
            <a:spAutoFit/>
          </a:bodyPr>
          <a:lstStyle/>
          <a:p>
            <a:pPr algn="just"/>
            <a:r>
              <a:rPr lang="pt-BR" sz="2800" b="1" dirty="0"/>
              <a:t>	As Figuras mostram um forno de recozimento de uma linha de produção de vidro plano e também um forno de recozimento de embalagens.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45</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EF9DD273-736A-B9C3-6CC6-948BC6452A4F}"/>
              </a:ext>
            </a:extLst>
          </p:cNvPr>
          <p:cNvPicPr>
            <a:picLocks noChangeAspect="1"/>
          </p:cNvPicPr>
          <p:nvPr/>
        </p:nvPicPr>
        <p:blipFill>
          <a:blip r:embed="rId3"/>
          <a:stretch>
            <a:fillRect/>
          </a:stretch>
        </p:blipFill>
        <p:spPr>
          <a:xfrm>
            <a:off x="6365600" y="190998"/>
            <a:ext cx="5384464" cy="4030089"/>
          </a:xfrm>
          <a:prstGeom prst="rect">
            <a:avLst/>
          </a:prstGeom>
        </p:spPr>
      </p:pic>
      <p:pic>
        <p:nvPicPr>
          <p:cNvPr id="8" name="Imagem 7">
            <a:extLst>
              <a:ext uri="{FF2B5EF4-FFF2-40B4-BE49-F238E27FC236}">
                <a16:creationId xmlns:a16="http://schemas.microsoft.com/office/drawing/2014/main" id="{B27B49B3-F865-4821-9C60-E6736586E20C}"/>
              </a:ext>
            </a:extLst>
          </p:cNvPr>
          <p:cNvPicPr>
            <a:picLocks noChangeAspect="1"/>
          </p:cNvPicPr>
          <p:nvPr/>
        </p:nvPicPr>
        <p:blipFill>
          <a:blip r:embed="rId4"/>
          <a:stretch>
            <a:fillRect/>
          </a:stretch>
        </p:blipFill>
        <p:spPr>
          <a:xfrm>
            <a:off x="789204" y="3120404"/>
            <a:ext cx="5328592" cy="3580148"/>
          </a:xfrm>
          <a:prstGeom prst="rect">
            <a:avLst/>
          </a:prstGeom>
        </p:spPr>
      </p:pic>
    </p:spTree>
    <p:extLst>
      <p:ext uri="{BB962C8B-B14F-4D97-AF65-F5344CB8AC3E}">
        <p14:creationId xmlns:p14="http://schemas.microsoft.com/office/powerpoint/2010/main" val="303983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792867"/>
            <a:ext cx="5832648" cy="3970318"/>
          </a:xfrm>
          <a:prstGeom prst="rect">
            <a:avLst/>
          </a:prstGeom>
          <a:noFill/>
        </p:spPr>
        <p:txBody>
          <a:bodyPr wrap="square" rtlCol="0">
            <a:spAutoFit/>
          </a:bodyPr>
          <a:lstStyle/>
          <a:p>
            <a:pPr algn="just"/>
            <a:r>
              <a:rPr lang="pt-BR" sz="2800" b="1" dirty="0">
                <a:solidFill>
                  <a:srgbClr val="FF0000"/>
                </a:solidFill>
              </a:rPr>
              <a:t>Transformação do Vidro</a:t>
            </a:r>
          </a:p>
          <a:p>
            <a:pPr algn="just"/>
            <a:endParaRPr lang="pt-BR" sz="2800" b="1" dirty="0"/>
          </a:p>
          <a:p>
            <a:pPr algn="just"/>
            <a:r>
              <a:rPr lang="pt-BR" sz="2800" b="1" dirty="0"/>
              <a:t>	O vidro plano, diferentemente da maioria dos produtos de vidro, depois de pronto pode ser utilizado diretamente ou sofrer diversas transformações que lhe agregam valor ou mesmo o transformam em um novo produto.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46</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238428" y="0"/>
            <a:ext cx="5954568" cy="6172200"/>
          </a:xfrm>
          <a:prstGeom prst="rect">
            <a:avLst/>
          </a:prstGeom>
          <a:solidFill>
            <a:srgbClr val="FFFFFF"/>
          </a:solidFill>
        </p:spPr>
      </p:pic>
    </p:spTree>
    <p:extLst>
      <p:ext uri="{BB962C8B-B14F-4D97-AF65-F5344CB8AC3E}">
        <p14:creationId xmlns:p14="http://schemas.microsoft.com/office/powerpoint/2010/main" val="187301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17748" y="302359"/>
            <a:ext cx="6984776" cy="5693866"/>
          </a:xfrm>
          <a:prstGeom prst="rect">
            <a:avLst/>
          </a:prstGeom>
          <a:noFill/>
        </p:spPr>
        <p:txBody>
          <a:bodyPr wrap="square" rtlCol="0">
            <a:spAutoFit/>
          </a:bodyPr>
          <a:lstStyle/>
          <a:p>
            <a:pPr algn="just"/>
            <a:r>
              <a:rPr lang="pt-BR" sz="2800" b="1" dirty="0"/>
              <a:t>	Um exemplo típico são os espelhos. </a:t>
            </a:r>
          </a:p>
          <a:p>
            <a:pPr algn="just"/>
            <a:endParaRPr lang="pt-BR" sz="2800" b="1" dirty="0"/>
          </a:p>
          <a:p>
            <a:pPr algn="just"/>
            <a:r>
              <a:rPr lang="pt-BR" sz="2800" b="1" dirty="0"/>
              <a:t>	Na verdade, o que reflete a imagem não é o vidro, mas uma fina camada de prata que é aplicada em sua superfície. </a:t>
            </a:r>
          </a:p>
          <a:p>
            <a:pPr algn="just"/>
            <a:endParaRPr lang="pt-BR" sz="2800" b="1" dirty="0"/>
          </a:p>
          <a:p>
            <a:pPr algn="just"/>
            <a:r>
              <a:rPr lang="pt-BR" sz="2800" b="1" dirty="0"/>
              <a:t>	O vidro só tem a função de suportar a prata e por ser uma superfície perfeitamente lisa não distorce as imagens. </a:t>
            </a:r>
          </a:p>
          <a:p>
            <a:pPr algn="just"/>
            <a:endParaRPr lang="pt-BR" sz="2800" b="1" dirty="0"/>
          </a:p>
          <a:p>
            <a:pPr algn="just"/>
            <a:r>
              <a:rPr lang="pt-BR" sz="2800" b="1" dirty="0"/>
              <a:t>	A prata também se oxida em contato com o ar e como o vidro é totalmente impermeável, a protege. </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47</a:t>
            </a:fld>
            <a:endParaRPr lang="pt-BR" sz="2800" b="1" dirty="0">
              <a:effectLst>
                <a:outerShdw blurRad="38100" dist="38100" dir="2700000" algn="tl">
                  <a:srgbClr val="000000">
                    <a:alpha val="43137"/>
                  </a:srgbClr>
                </a:outerShdw>
              </a:effectLst>
            </a:endParaRPr>
          </a:p>
        </p:txBody>
      </p:sp>
      <p:pic>
        <p:nvPicPr>
          <p:cNvPr id="1026" name="Picture 2" descr="Ver a imagem de origem">
            <a:extLst>
              <a:ext uri="{FF2B5EF4-FFF2-40B4-BE49-F238E27FC236}">
                <a16:creationId xmlns:a16="http://schemas.microsoft.com/office/drawing/2014/main" id="{DD5EE423-193D-E3A4-D7EC-5C75BF2AD0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93" r="15866"/>
          <a:stretch/>
        </p:blipFill>
        <p:spPr bwMode="auto">
          <a:xfrm>
            <a:off x="7330534" y="1196752"/>
            <a:ext cx="4746624" cy="4799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469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405780" y="1874728"/>
            <a:ext cx="6552728" cy="3108543"/>
          </a:xfrm>
          <a:prstGeom prst="rect">
            <a:avLst/>
          </a:prstGeom>
          <a:noFill/>
        </p:spPr>
        <p:txBody>
          <a:bodyPr wrap="square" rtlCol="0">
            <a:spAutoFit/>
          </a:bodyPr>
          <a:lstStyle/>
          <a:p>
            <a:pPr algn="just"/>
            <a:r>
              <a:rPr lang="pt-BR" sz="2800" b="1" dirty="0"/>
              <a:t>	Para se fazer um espelho, do lado oposto ao vidro várias camadas são adicionadas após a aplicação da prata tanto para protegê-la como para impedir que alguma luz atravesse o vidro e atrapalhe a observação da imagem refletida.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48</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318548" y="0"/>
            <a:ext cx="4874448" cy="6172200"/>
          </a:xfrm>
          <a:prstGeom prst="rect">
            <a:avLst/>
          </a:prstGeom>
          <a:solidFill>
            <a:srgbClr val="FFFFFF"/>
          </a:solidFill>
        </p:spPr>
      </p:pic>
    </p:spTree>
    <p:extLst>
      <p:ext uri="{BB962C8B-B14F-4D97-AF65-F5344CB8AC3E}">
        <p14:creationId xmlns:p14="http://schemas.microsoft.com/office/powerpoint/2010/main" val="4160701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477788" y="1331386"/>
            <a:ext cx="5532107" cy="3970318"/>
          </a:xfrm>
          <a:prstGeom prst="rect">
            <a:avLst/>
          </a:prstGeom>
          <a:noFill/>
        </p:spPr>
        <p:txBody>
          <a:bodyPr wrap="square" rtlCol="0">
            <a:spAutoFit/>
          </a:bodyPr>
          <a:lstStyle/>
          <a:p>
            <a:pPr algn="just"/>
            <a:r>
              <a:rPr lang="pt-BR" sz="2800" b="1" dirty="0"/>
              <a:t>	A têmpera aplicada ao vidro é uma forma de aumentar de 3 a 5 vezes a sua resistência mecânica. O princípio da têmpera se baseia no fato de que quando o vidro esfria mais rapidamente (mais desordenado) tende a ocupar maior espaço do que vidro esfriado lentamente (mais ordenado).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49</a:t>
            </a:fld>
            <a:endParaRPr lang="pt-BR" sz="2800" b="1" dirty="0">
              <a:effectLst>
                <a:outerShdw blurRad="38100" dist="38100" dir="2700000" algn="tl">
                  <a:srgbClr val="000000">
                    <a:alpha val="43137"/>
                  </a:srgbClr>
                </a:outerShdw>
              </a:effectLst>
            </a:endParaRPr>
          </a:p>
        </p:txBody>
      </p:sp>
      <p:pic>
        <p:nvPicPr>
          <p:cNvPr id="2050" name="Picture 2" descr="Ver a imagem de origem">
            <a:extLst>
              <a:ext uri="{FF2B5EF4-FFF2-40B4-BE49-F238E27FC236}">
                <a16:creationId xmlns:a16="http://schemas.microsoft.com/office/drawing/2014/main" id="{9956AE59-8A28-E2E8-8100-BECCA7BC0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468" y="1340768"/>
            <a:ext cx="5532107" cy="4149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936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264696" cy="5693866"/>
          </a:xfrm>
          <a:prstGeom prst="rect">
            <a:avLst/>
          </a:prstGeom>
          <a:noFill/>
        </p:spPr>
        <p:txBody>
          <a:bodyPr wrap="square" rtlCol="0">
            <a:spAutoFit/>
          </a:bodyPr>
          <a:lstStyle/>
          <a:p>
            <a:pPr algn="just"/>
            <a:r>
              <a:rPr lang="pt-BR" sz="2800" b="1" dirty="0"/>
              <a:t> </a:t>
            </a:r>
            <a:r>
              <a:rPr lang="pt-BR" sz="2800" b="1" dirty="0">
                <a:solidFill>
                  <a:srgbClr val="FF0000"/>
                </a:solidFill>
              </a:rPr>
              <a:t>Usina de Composição</a:t>
            </a:r>
          </a:p>
          <a:p>
            <a:pPr algn="just"/>
            <a:endParaRPr lang="pt-BR" sz="2800" b="1" dirty="0">
              <a:solidFill>
                <a:srgbClr val="FF0000"/>
              </a:solidFill>
            </a:endParaRPr>
          </a:p>
          <a:p>
            <a:pPr algn="just"/>
            <a:r>
              <a:rPr lang="pt-BR" sz="2800" b="1" dirty="0"/>
              <a:t>	Chegando à vidraria as matérias-primas são encaminhadas para a “usina de composição” que tem a função de armazenar, dosar e misturar os materiais.</a:t>
            </a:r>
          </a:p>
          <a:p>
            <a:pPr algn="just"/>
            <a:endParaRPr lang="pt-BR" sz="2800" b="1" dirty="0"/>
          </a:p>
          <a:p>
            <a:pPr algn="just"/>
            <a:r>
              <a:rPr lang="pt-BR" sz="2800" b="1" dirty="0"/>
              <a:t>	Fazer vidro é semelhante a cozinhar. A usina de composição é semelhante à parte da cozinha onde se guarda os mantimentos e se faz sua dosagem seguindo a receita do bolo.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238736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405780" y="548680"/>
            <a:ext cx="6264696" cy="4832092"/>
          </a:xfrm>
          <a:prstGeom prst="rect">
            <a:avLst/>
          </a:prstGeom>
          <a:noFill/>
        </p:spPr>
        <p:txBody>
          <a:bodyPr wrap="square" rtlCol="0">
            <a:spAutoFit/>
          </a:bodyPr>
          <a:lstStyle/>
          <a:p>
            <a:pPr algn="just"/>
            <a:r>
              <a:rPr lang="pt-BR" sz="2800" b="1" dirty="0"/>
              <a:t>	Para se temperar uma chapa de vidro ela é aquecida até que quase comece a escoar. Em seguida se esfria com jatos de ar direcionado por toda a sua superfície. Desta forma o vidro que está na camada externa, como se fosse a sua pele, esfria rapidamente com o jato de ar. Porem o vidro do centro, que está protegido pela pele, se esfria lentamente (o vidro é um mau condutor de calor).</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50</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318548" y="0"/>
            <a:ext cx="4874448" cy="6172200"/>
          </a:xfrm>
          <a:prstGeom prst="rect">
            <a:avLst/>
          </a:prstGeom>
          <a:solidFill>
            <a:srgbClr val="FFFFFF"/>
          </a:solidFill>
        </p:spPr>
      </p:pic>
    </p:spTree>
    <p:extLst>
      <p:ext uri="{BB962C8B-B14F-4D97-AF65-F5344CB8AC3E}">
        <p14:creationId xmlns:p14="http://schemas.microsoft.com/office/powerpoint/2010/main" val="447110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333772" y="1556792"/>
            <a:ext cx="6912768" cy="3970318"/>
          </a:xfrm>
          <a:prstGeom prst="rect">
            <a:avLst/>
          </a:prstGeom>
          <a:noFill/>
        </p:spPr>
        <p:txBody>
          <a:bodyPr wrap="square" rtlCol="0">
            <a:spAutoFit/>
          </a:bodyPr>
          <a:lstStyle/>
          <a:p>
            <a:pPr algn="just"/>
            <a:r>
              <a:rPr lang="pt-BR" sz="2800" b="1" dirty="0"/>
              <a:t>	No final do processo o vidro da pele ocupa um volume maior, como se ele quisesse crescer, mas fica impedido pelo núcleo que ocupa um volume menor e quer se encolher. Isso tudo gera uma tensão de compressão na superfície que impede, ou ao menos dificulta, qualquer defeito superficial de se tornar uma trinca que quebraria o vidro.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51</a:t>
            </a:fld>
            <a:endParaRPr lang="pt-BR" sz="2800" b="1" dirty="0">
              <a:effectLst>
                <a:outerShdw blurRad="38100" dist="38100" dir="2700000" algn="tl">
                  <a:srgbClr val="000000">
                    <a:alpha val="43137"/>
                  </a:srgbClr>
                </a:outerShdw>
              </a:effectLst>
            </a:endParaRPr>
          </a:p>
        </p:txBody>
      </p:sp>
      <p:pic>
        <p:nvPicPr>
          <p:cNvPr id="3074" name="Picture 2" descr="Ver a imagem de origem">
            <a:extLst>
              <a:ext uri="{FF2B5EF4-FFF2-40B4-BE49-F238E27FC236}">
                <a16:creationId xmlns:a16="http://schemas.microsoft.com/office/drawing/2014/main" id="{123F0BE2-2B63-3083-C9F0-91DCC8B0B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81809" y="1736290"/>
            <a:ext cx="6537949" cy="3432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286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333772" y="1228397"/>
            <a:ext cx="6408712" cy="4401205"/>
          </a:xfrm>
          <a:prstGeom prst="rect">
            <a:avLst/>
          </a:prstGeom>
          <a:noFill/>
        </p:spPr>
        <p:txBody>
          <a:bodyPr wrap="square" rtlCol="0">
            <a:spAutoFit/>
          </a:bodyPr>
          <a:lstStyle/>
          <a:p>
            <a:pPr algn="just"/>
            <a:r>
              <a:rPr lang="pt-BR" sz="2800" b="1" dirty="0"/>
              <a:t>	Entretanto se por alguma razão alguma trinca penetrar no vidro e atingir a zona em tração no núcleo, o vidro se quebra em muitos pedaços. Esta é uma vantagem do vidro temperado, chamado muitas vezes de “vidro de segurança”, pois por não se quebrar em pedaços grandes tem menos chance de ferir pessoas e normalmente os ferimentos são menos importantes.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52</a:t>
            </a:fld>
            <a:endParaRPr lang="pt-BR" sz="2800" b="1" dirty="0">
              <a:effectLst>
                <a:outerShdw blurRad="38100" dist="38100" dir="2700000" algn="tl">
                  <a:srgbClr val="000000">
                    <a:alpha val="43137"/>
                  </a:srgbClr>
                </a:outerShdw>
              </a:effectLst>
            </a:endParaRPr>
          </a:p>
        </p:txBody>
      </p:sp>
      <p:pic>
        <p:nvPicPr>
          <p:cNvPr id="4098" name="Picture 2" descr="Ver a imagem de origem">
            <a:extLst>
              <a:ext uri="{FF2B5EF4-FFF2-40B4-BE49-F238E27FC236}">
                <a16:creationId xmlns:a16="http://schemas.microsoft.com/office/drawing/2014/main" id="{21351F64-2D7D-9607-B066-AD06B78E70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508" y="1340768"/>
            <a:ext cx="5184576"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195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17748" y="548680"/>
            <a:ext cx="8812914" cy="5262979"/>
          </a:xfrm>
          <a:prstGeom prst="rect">
            <a:avLst/>
          </a:prstGeom>
          <a:noFill/>
        </p:spPr>
        <p:txBody>
          <a:bodyPr wrap="square" rtlCol="0">
            <a:spAutoFit/>
          </a:bodyPr>
          <a:lstStyle/>
          <a:p>
            <a:pPr algn="just"/>
            <a:r>
              <a:rPr lang="pt-BR" sz="2800" b="1" dirty="0"/>
              <a:t>	O esquema da Figura 67 mostra a quebra em três tipos de vidro: o primeiro é um recozido, que é o vidro como sai do processo </a:t>
            </a:r>
            <a:r>
              <a:rPr lang="pt-BR" sz="2800" b="1" dirty="0" err="1"/>
              <a:t>float</a:t>
            </a:r>
            <a:r>
              <a:rPr lang="pt-BR" sz="2800" b="1" dirty="0"/>
              <a:t>, o segundo é um vidro laminado constituído por duas lâminas de vidro recozido com uma camada interna de um plástico especial chamado de </a:t>
            </a:r>
            <a:r>
              <a:rPr lang="pt-BR" sz="2800" b="1" dirty="0" err="1"/>
              <a:t>polivinilbutiral</a:t>
            </a:r>
            <a:r>
              <a:rPr lang="pt-BR" sz="2800" b="1" dirty="0"/>
              <a:t> ou PVB que adere ao vidro, não interferindo em sua transparência, e segurando firmemente os cacos em caso de quebra evitando assim riscos de cortes nas pessoas que estiverem próximas. O terceiro é um vidro temperado que se quebra (com mais dificuldade) em muitos pedaços pequenos e com os bordos arredondados.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53</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9046740" y="0"/>
            <a:ext cx="3146256" cy="3983902"/>
          </a:xfrm>
          <a:prstGeom prst="rect">
            <a:avLst/>
          </a:prstGeom>
          <a:solidFill>
            <a:srgbClr val="FFFFFF"/>
          </a:solidFill>
        </p:spPr>
      </p:pic>
    </p:spTree>
    <p:extLst>
      <p:ext uri="{BB962C8B-B14F-4D97-AF65-F5344CB8AC3E}">
        <p14:creationId xmlns:p14="http://schemas.microsoft.com/office/powerpoint/2010/main" val="2312519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54</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E414724C-57E5-8D06-098A-882146F576CB}"/>
              </a:ext>
            </a:extLst>
          </p:cNvPr>
          <p:cNvPicPr>
            <a:picLocks noChangeAspect="1"/>
          </p:cNvPicPr>
          <p:nvPr/>
        </p:nvPicPr>
        <p:blipFill>
          <a:blip r:embed="rId3"/>
          <a:stretch>
            <a:fillRect/>
          </a:stretch>
        </p:blipFill>
        <p:spPr>
          <a:xfrm>
            <a:off x="549796" y="332656"/>
            <a:ext cx="11305256" cy="5915251"/>
          </a:xfrm>
          <a:prstGeom prst="rect">
            <a:avLst/>
          </a:prstGeom>
        </p:spPr>
      </p:pic>
    </p:spTree>
    <p:extLst>
      <p:ext uri="{BB962C8B-B14F-4D97-AF65-F5344CB8AC3E}">
        <p14:creationId xmlns:p14="http://schemas.microsoft.com/office/powerpoint/2010/main" val="14698427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17748" y="239167"/>
            <a:ext cx="7056784" cy="6555641"/>
          </a:xfrm>
          <a:prstGeom prst="rect">
            <a:avLst/>
          </a:prstGeom>
          <a:noFill/>
        </p:spPr>
        <p:txBody>
          <a:bodyPr wrap="square" rtlCol="0">
            <a:spAutoFit/>
          </a:bodyPr>
          <a:lstStyle/>
          <a:p>
            <a:pPr algn="just"/>
            <a:r>
              <a:rPr lang="pt-BR" sz="2800" b="1" dirty="0"/>
              <a:t>	Os para brisas de todos os veículos são fabricados em vidro laminado por questões de segurança. Em caso de quebra o vão não fica vazado e se pode prosseguir a viagem, além de gerar menos riscos ao condutor e passageiros. </a:t>
            </a:r>
          </a:p>
          <a:p>
            <a:pPr algn="just"/>
            <a:endParaRPr lang="pt-BR" sz="2800" b="1" dirty="0"/>
          </a:p>
          <a:p>
            <a:pPr algn="just"/>
            <a:r>
              <a:rPr lang="pt-BR" sz="2800" b="1" dirty="0"/>
              <a:t>	O vidro temperado quando se quebra o faz em muitos fragmentos que podem voar na direção dos ocupantes do veículo. Se por outro lado ele quebrar e ficar no local a visibilidade do motorista fica prejudicada e em casos assim, por instinto, é comum ele brecar violentamente o carro podendo sofrer colisão do veículo de trás.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55</a:t>
            </a:fld>
            <a:endParaRPr lang="pt-BR" sz="2800" b="1" dirty="0">
              <a:effectLst>
                <a:outerShdw blurRad="38100" dist="38100" dir="2700000" algn="tl">
                  <a:srgbClr val="000000">
                    <a:alpha val="43137"/>
                  </a:srgbClr>
                </a:outerShdw>
              </a:effectLst>
            </a:endParaRPr>
          </a:p>
        </p:txBody>
      </p:sp>
      <p:pic>
        <p:nvPicPr>
          <p:cNvPr id="5122" name="Picture 2" descr="Ver a imagem de origem">
            <a:extLst>
              <a:ext uri="{FF2B5EF4-FFF2-40B4-BE49-F238E27FC236}">
                <a16:creationId xmlns:a16="http://schemas.microsoft.com/office/drawing/2014/main" id="{22E7E726-53D8-80A6-2CE2-CE86D8934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556" y="800100"/>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064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792867"/>
            <a:ext cx="6840760" cy="5262979"/>
          </a:xfrm>
          <a:prstGeom prst="rect">
            <a:avLst/>
          </a:prstGeom>
          <a:noFill/>
        </p:spPr>
        <p:txBody>
          <a:bodyPr wrap="square" rtlCol="0">
            <a:spAutoFit/>
          </a:bodyPr>
          <a:lstStyle/>
          <a:p>
            <a:pPr algn="just"/>
            <a:r>
              <a:rPr lang="pt-BR" sz="2800" b="1" dirty="0"/>
              <a:t>	O carro da foto da primeira Figura abaixo esta apoiado sobre um vidro temperado e a cabine telefônica da foto da segunda Figura, vandalizada, também tinha vidro temperado, enquanto a da terceira Figura, vidro laminado. </a:t>
            </a:r>
          </a:p>
          <a:p>
            <a:pPr algn="just"/>
            <a:endParaRPr lang="pt-BR" sz="2800" b="1" dirty="0"/>
          </a:p>
          <a:p>
            <a:pPr algn="just"/>
            <a:r>
              <a:rPr lang="pt-BR" sz="2800" b="1" dirty="0"/>
              <a:t>	O plástico garante o fechamento e a segurança tanto do imóvel como de pessoas que estivessem por perto e poderiam se machucar se fosse vidro recozido ou mesmo temperado.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56</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318548" y="0"/>
            <a:ext cx="4874448" cy="6172200"/>
          </a:xfrm>
          <a:prstGeom prst="rect">
            <a:avLst/>
          </a:prstGeom>
          <a:solidFill>
            <a:srgbClr val="FFFFFF"/>
          </a:solidFill>
        </p:spPr>
      </p:pic>
    </p:spTree>
    <p:extLst>
      <p:ext uri="{BB962C8B-B14F-4D97-AF65-F5344CB8AC3E}">
        <p14:creationId xmlns:p14="http://schemas.microsoft.com/office/powerpoint/2010/main" val="36867385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57</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D6159BCF-9589-668B-903F-8C5AA1843FA2}"/>
              </a:ext>
            </a:extLst>
          </p:cNvPr>
          <p:cNvPicPr>
            <a:picLocks noChangeAspect="1"/>
          </p:cNvPicPr>
          <p:nvPr/>
        </p:nvPicPr>
        <p:blipFill>
          <a:blip r:embed="rId3"/>
          <a:stretch>
            <a:fillRect/>
          </a:stretch>
        </p:blipFill>
        <p:spPr>
          <a:xfrm>
            <a:off x="765820" y="548680"/>
            <a:ext cx="4454788" cy="2552511"/>
          </a:xfrm>
          <a:prstGeom prst="rect">
            <a:avLst/>
          </a:prstGeom>
        </p:spPr>
      </p:pic>
      <p:pic>
        <p:nvPicPr>
          <p:cNvPr id="8" name="Imagem 7">
            <a:extLst>
              <a:ext uri="{FF2B5EF4-FFF2-40B4-BE49-F238E27FC236}">
                <a16:creationId xmlns:a16="http://schemas.microsoft.com/office/drawing/2014/main" id="{3ED88BFF-254B-DF08-6465-BA9D1C590852}"/>
              </a:ext>
            </a:extLst>
          </p:cNvPr>
          <p:cNvPicPr>
            <a:picLocks noChangeAspect="1"/>
          </p:cNvPicPr>
          <p:nvPr/>
        </p:nvPicPr>
        <p:blipFill>
          <a:blip r:embed="rId4"/>
          <a:stretch>
            <a:fillRect/>
          </a:stretch>
        </p:blipFill>
        <p:spPr>
          <a:xfrm>
            <a:off x="5878388" y="134655"/>
            <a:ext cx="5902547" cy="3727195"/>
          </a:xfrm>
          <a:prstGeom prst="rect">
            <a:avLst/>
          </a:prstGeom>
        </p:spPr>
      </p:pic>
      <p:pic>
        <p:nvPicPr>
          <p:cNvPr id="10" name="Imagem 9">
            <a:extLst>
              <a:ext uri="{FF2B5EF4-FFF2-40B4-BE49-F238E27FC236}">
                <a16:creationId xmlns:a16="http://schemas.microsoft.com/office/drawing/2014/main" id="{3C8B8936-6E24-2EC6-38B9-F207F874789F}"/>
              </a:ext>
            </a:extLst>
          </p:cNvPr>
          <p:cNvPicPr>
            <a:picLocks noChangeAspect="1"/>
          </p:cNvPicPr>
          <p:nvPr/>
        </p:nvPicPr>
        <p:blipFill>
          <a:blip r:embed="rId5"/>
          <a:stretch>
            <a:fillRect/>
          </a:stretch>
        </p:blipFill>
        <p:spPr>
          <a:xfrm>
            <a:off x="233343" y="3215936"/>
            <a:ext cx="8614692" cy="3311562"/>
          </a:xfrm>
          <a:prstGeom prst="rect">
            <a:avLst/>
          </a:prstGeom>
        </p:spPr>
      </p:pic>
    </p:spTree>
    <p:extLst>
      <p:ext uri="{BB962C8B-B14F-4D97-AF65-F5344CB8AC3E}">
        <p14:creationId xmlns:p14="http://schemas.microsoft.com/office/powerpoint/2010/main" val="2763595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404664"/>
            <a:ext cx="6984776" cy="1815882"/>
          </a:xfrm>
          <a:prstGeom prst="rect">
            <a:avLst/>
          </a:prstGeom>
          <a:noFill/>
        </p:spPr>
        <p:txBody>
          <a:bodyPr wrap="square" rtlCol="0">
            <a:spAutoFit/>
          </a:bodyPr>
          <a:lstStyle/>
          <a:p>
            <a:pPr algn="just"/>
            <a:r>
              <a:rPr lang="pt-BR" sz="2800" b="1" dirty="0"/>
              <a:t>	O plástico intercalar pode ser de diversas cores com aplicações interessantes em arquitetura. Um exemplo é o edifício da foto da Figura abaixo.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58</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318548" y="0"/>
            <a:ext cx="4874448" cy="6172200"/>
          </a:xfrm>
          <a:prstGeom prst="rect">
            <a:avLst/>
          </a:prstGeom>
          <a:solidFill>
            <a:srgbClr val="FFFFFF"/>
          </a:solidFill>
        </p:spPr>
      </p:pic>
      <p:pic>
        <p:nvPicPr>
          <p:cNvPr id="6" name="Imagem 5">
            <a:extLst>
              <a:ext uri="{FF2B5EF4-FFF2-40B4-BE49-F238E27FC236}">
                <a16:creationId xmlns:a16="http://schemas.microsoft.com/office/drawing/2014/main" id="{B07231C9-0A78-4D41-65EF-1320CA84640D}"/>
              </a:ext>
            </a:extLst>
          </p:cNvPr>
          <p:cNvPicPr>
            <a:picLocks noChangeAspect="1"/>
          </p:cNvPicPr>
          <p:nvPr/>
        </p:nvPicPr>
        <p:blipFill>
          <a:blip r:embed="rId4"/>
          <a:stretch>
            <a:fillRect/>
          </a:stretch>
        </p:blipFill>
        <p:spPr>
          <a:xfrm>
            <a:off x="1845940" y="2348880"/>
            <a:ext cx="3360373" cy="4320480"/>
          </a:xfrm>
          <a:prstGeom prst="rect">
            <a:avLst/>
          </a:prstGeom>
        </p:spPr>
      </p:pic>
    </p:spTree>
    <p:extLst>
      <p:ext uri="{BB962C8B-B14F-4D97-AF65-F5344CB8AC3E}">
        <p14:creationId xmlns:p14="http://schemas.microsoft.com/office/powerpoint/2010/main" val="34666054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405780" y="1340768"/>
            <a:ext cx="6552728" cy="3539430"/>
          </a:xfrm>
          <a:prstGeom prst="rect">
            <a:avLst/>
          </a:prstGeom>
          <a:noFill/>
        </p:spPr>
        <p:txBody>
          <a:bodyPr wrap="square" rtlCol="0">
            <a:spAutoFit/>
          </a:bodyPr>
          <a:lstStyle/>
          <a:p>
            <a:pPr algn="just"/>
            <a:r>
              <a:rPr lang="pt-BR" sz="2800" b="1" dirty="0">
                <a:solidFill>
                  <a:srgbClr val="FF0000"/>
                </a:solidFill>
              </a:rPr>
              <a:t>Revestimentos superficiais</a:t>
            </a:r>
          </a:p>
          <a:p>
            <a:pPr algn="just"/>
            <a:endParaRPr lang="pt-BR" sz="2800" b="1" dirty="0"/>
          </a:p>
          <a:p>
            <a:pPr algn="just"/>
            <a:r>
              <a:rPr lang="pt-BR" sz="2800" b="1" dirty="0"/>
              <a:t>	Vários tipos de revestimentos superficiais podem ser adicionados ao vidro melhorando algumas de suas características e agregando outras novas ao mesmo. A seguir são apresentados três exemplos: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59</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318548" y="0"/>
            <a:ext cx="4874448" cy="6172200"/>
          </a:xfrm>
          <a:prstGeom prst="rect">
            <a:avLst/>
          </a:prstGeom>
          <a:solidFill>
            <a:srgbClr val="FFFFFF"/>
          </a:solidFill>
        </p:spPr>
      </p:pic>
    </p:spTree>
    <p:extLst>
      <p:ext uri="{BB962C8B-B14F-4D97-AF65-F5344CB8AC3E}">
        <p14:creationId xmlns:p14="http://schemas.microsoft.com/office/powerpoint/2010/main" val="186868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65239" y="27275"/>
            <a:ext cx="6264696" cy="3970318"/>
          </a:xfrm>
          <a:prstGeom prst="rect">
            <a:avLst/>
          </a:prstGeom>
          <a:noFill/>
        </p:spPr>
        <p:txBody>
          <a:bodyPr wrap="square" rtlCol="0">
            <a:spAutoFit/>
          </a:bodyPr>
          <a:lstStyle/>
          <a:p>
            <a:pPr algn="just"/>
            <a:r>
              <a:rPr lang="pt-BR" sz="2800" b="1" dirty="0"/>
              <a:t>	A usina de composição é constituída de </a:t>
            </a:r>
            <a:r>
              <a:rPr lang="pt-BR" sz="2800" b="1" dirty="0">
                <a:solidFill>
                  <a:srgbClr val="FF0000"/>
                </a:solidFill>
              </a:rPr>
              <a:t>silos de armazenagem</a:t>
            </a:r>
            <a:r>
              <a:rPr lang="pt-BR" sz="2800" b="1" dirty="0"/>
              <a:t>, pelo menos um para cada material, </a:t>
            </a:r>
            <a:r>
              <a:rPr lang="pt-BR" sz="2800" b="1" dirty="0">
                <a:solidFill>
                  <a:srgbClr val="FF0000"/>
                </a:solidFill>
              </a:rPr>
              <a:t>balanças dosadoras</a:t>
            </a:r>
            <a:r>
              <a:rPr lang="pt-BR" sz="2800" b="1" dirty="0"/>
              <a:t> e um </a:t>
            </a:r>
            <a:r>
              <a:rPr lang="pt-BR" sz="2800" b="1" dirty="0">
                <a:solidFill>
                  <a:srgbClr val="FF0000"/>
                </a:solidFill>
              </a:rPr>
              <a:t>misturador</a:t>
            </a:r>
            <a:r>
              <a:rPr lang="pt-BR" sz="2800" b="1" dirty="0"/>
              <a:t> para misturar todos os materiais e homogeneizar a composição, semelhante a uma batedeira, que será em seguida enfornada e fundida para se tornar vidro.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pic>
        <p:nvPicPr>
          <p:cNvPr id="1026" name="Picture 2" descr="Ver a imagem de origem">
            <a:extLst>
              <a:ext uri="{FF2B5EF4-FFF2-40B4-BE49-F238E27FC236}">
                <a16:creationId xmlns:a16="http://schemas.microsoft.com/office/drawing/2014/main" id="{37EA75CE-18FE-5D8A-DEF5-77F7274F241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828" y="3861048"/>
            <a:ext cx="5256584" cy="2943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86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405780" y="1196752"/>
            <a:ext cx="6336704" cy="3970318"/>
          </a:xfrm>
          <a:prstGeom prst="rect">
            <a:avLst/>
          </a:prstGeom>
          <a:noFill/>
        </p:spPr>
        <p:txBody>
          <a:bodyPr wrap="square" rtlCol="0">
            <a:spAutoFit/>
          </a:bodyPr>
          <a:lstStyle/>
          <a:p>
            <a:pPr algn="just"/>
            <a:r>
              <a:rPr lang="pt-BR" sz="2800" b="1" dirty="0"/>
              <a:t>	A Figura ao lado mostra a foto de um vidro </a:t>
            </a:r>
            <a:r>
              <a:rPr lang="pt-BR" sz="2800" b="1" dirty="0" err="1"/>
              <a:t>auto-limpante</a:t>
            </a:r>
            <a:r>
              <a:rPr lang="pt-BR" sz="2800" b="1" dirty="0"/>
              <a:t> que possui um revestimento superficial que com a ação da luz reage com partículas de sujeira depositadas na superfície eliminando-as e assim reduzindo a necessidade de limpeza. Eles são ótimos em aplicações onde o difícil acesso torna complicada a limpeza.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60</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A03BBC47-08BF-5561-27E0-1FFA7B73DC2E}"/>
              </a:ext>
            </a:extLst>
          </p:cNvPr>
          <p:cNvPicPr>
            <a:picLocks noChangeAspect="1"/>
          </p:cNvPicPr>
          <p:nvPr/>
        </p:nvPicPr>
        <p:blipFill>
          <a:blip r:embed="rId3"/>
          <a:stretch>
            <a:fillRect/>
          </a:stretch>
        </p:blipFill>
        <p:spPr>
          <a:xfrm>
            <a:off x="7174532" y="1328297"/>
            <a:ext cx="4722416" cy="3614771"/>
          </a:xfrm>
          <a:prstGeom prst="rect">
            <a:avLst/>
          </a:prstGeom>
        </p:spPr>
      </p:pic>
    </p:spTree>
    <p:extLst>
      <p:ext uri="{BB962C8B-B14F-4D97-AF65-F5344CB8AC3E}">
        <p14:creationId xmlns:p14="http://schemas.microsoft.com/office/powerpoint/2010/main" val="11800042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404664"/>
            <a:ext cx="11809312" cy="2677656"/>
          </a:xfrm>
          <a:prstGeom prst="rect">
            <a:avLst/>
          </a:prstGeom>
          <a:noFill/>
        </p:spPr>
        <p:txBody>
          <a:bodyPr wrap="square" rtlCol="0">
            <a:spAutoFit/>
          </a:bodyPr>
          <a:lstStyle/>
          <a:p>
            <a:pPr algn="just"/>
            <a:r>
              <a:rPr lang="pt-BR" sz="2800" b="1" dirty="0"/>
              <a:t>	A Figura mostra a foto de um vidro </a:t>
            </a:r>
            <a:r>
              <a:rPr lang="pt-BR" sz="2800" b="1" dirty="0" err="1"/>
              <a:t>anti-reflexo</a:t>
            </a:r>
            <a:r>
              <a:rPr lang="pt-BR" sz="2800" b="1" dirty="0"/>
              <a:t> muito empregado em vitrines de lojas de rua evitando que durante o dia, quando há mais luz refletida pelo vidro do que saindo de dentro da loja, seja impedida ou pelo menos dificultada a visualização do interior, justamente o que os lojistas buscam quando expõem produtos na vitrine. Esta aplicação também é muito utilizada em lentes oftálmicas.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61</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F1F7105D-4B96-B188-44FD-976910B880E1}"/>
              </a:ext>
            </a:extLst>
          </p:cNvPr>
          <p:cNvPicPr>
            <a:picLocks noChangeAspect="1"/>
          </p:cNvPicPr>
          <p:nvPr/>
        </p:nvPicPr>
        <p:blipFill>
          <a:blip r:embed="rId3"/>
          <a:stretch>
            <a:fillRect/>
          </a:stretch>
        </p:blipFill>
        <p:spPr>
          <a:xfrm>
            <a:off x="2803448" y="3057611"/>
            <a:ext cx="6581927" cy="3655889"/>
          </a:xfrm>
          <a:prstGeom prst="rect">
            <a:avLst/>
          </a:prstGeom>
        </p:spPr>
      </p:pic>
    </p:spTree>
    <p:extLst>
      <p:ext uri="{BB962C8B-B14F-4D97-AF65-F5344CB8AC3E}">
        <p14:creationId xmlns:p14="http://schemas.microsoft.com/office/powerpoint/2010/main" val="1492429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621804" y="548680"/>
            <a:ext cx="10513168" cy="1815882"/>
          </a:xfrm>
          <a:prstGeom prst="rect">
            <a:avLst/>
          </a:prstGeom>
          <a:noFill/>
        </p:spPr>
        <p:txBody>
          <a:bodyPr wrap="square" rtlCol="0">
            <a:spAutoFit/>
          </a:bodyPr>
          <a:lstStyle/>
          <a:p>
            <a:pPr algn="just"/>
            <a:r>
              <a:rPr lang="pt-BR" sz="2800" b="1" dirty="0"/>
              <a:t>	Vidros </a:t>
            </a:r>
            <a:r>
              <a:rPr lang="pt-BR" sz="2800" b="1" dirty="0" err="1"/>
              <a:t>semi-refletivos</a:t>
            </a:r>
            <a:r>
              <a:rPr lang="pt-BR" sz="2800" b="1" dirty="0"/>
              <a:t> refletem parte da luz solar incidindo sobre eles reduzindo o aquecimento interno dos edifícios. A foto da Figura mostra algumas aplicações deste tipo de vidro na arquitetura.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62</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3136E4D0-8815-4E14-5550-02EB57608BD4}"/>
              </a:ext>
            </a:extLst>
          </p:cNvPr>
          <p:cNvPicPr>
            <a:picLocks noChangeAspect="1"/>
          </p:cNvPicPr>
          <p:nvPr/>
        </p:nvPicPr>
        <p:blipFill>
          <a:blip r:embed="rId3"/>
          <a:stretch>
            <a:fillRect/>
          </a:stretch>
        </p:blipFill>
        <p:spPr>
          <a:xfrm>
            <a:off x="382317" y="2636912"/>
            <a:ext cx="11423004" cy="3346583"/>
          </a:xfrm>
          <a:prstGeom prst="rect">
            <a:avLst/>
          </a:prstGeom>
        </p:spPr>
      </p:pic>
    </p:spTree>
    <p:extLst>
      <p:ext uri="{BB962C8B-B14F-4D97-AF65-F5344CB8AC3E}">
        <p14:creationId xmlns:p14="http://schemas.microsoft.com/office/powerpoint/2010/main" val="62205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17748" y="421405"/>
            <a:ext cx="7632848" cy="6124754"/>
          </a:xfrm>
          <a:prstGeom prst="rect">
            <a:avLst/>
          </a:prstGeom>
          <a:noFill/>
        </p:spPr>
        <p:txBody>
          <a:bodyPr wrap="square" rtlCol="0">
            <a:spAutoFit/>
          </a:bodyPr>
          <a:lstStyle/>
          <a:p>
            <a:pPr algn="just"/>
            <a:r>
              <a:rPr lang="pt-BR" sz="2800" b="1" dirty="0"/>
              <a:t>	Os vidros de baixa emissividade também conhecidos como </a:t>
            </a:r>
            <a:r>
              <a:rPr lang="pt-BR" sz="2800" b="1" dirty="0" err="1"/>
              <a:t>Low</a:t>
            </a:r>
            <a:r>
              <a:rPr lang="pt-BR" sz="2800" b="1" dirty="0"/>
              <a:t> E (sua designação em inglês) são uma evolução a partir dos </a:t>
            </a:r>
            <a:r>
              <a:rPr lang="pt-BR" sz="2800" b="1" dirty="0" err="1"/>
              <a:t>semi-refletivos</a:t>
            </a:r>
            <a:r>
              <a:rPr lang="pt-BR" sz="2800" b="1" dirty="0"/>
              <a:t>. Eles deixam passar toda a luz visível e, portanto, não dão aquele aspecto de espelho dos anteriores, mas impedem a passagem da radiação infravermelha responsável pelo aquecimento.</a:t>
            </a:r>
          </a:p>
          <a:p>
            <a:pPr algn="just"/>
            <a:endParaRPr lang="pt-BR" sz="2800" b="1" dirty="0"/>
          </a:p>
          <a:p>
            <a:pPr algn="just"/>
            <a:r>
              <a:rPr lang="pt-BR" sz="2800" b="1" dirty="0"/>
              <a:t>	Eles são aplicados em refrigeradores comerciais de bares e supermercados que precisam exibir os produtos e não deixam o calor entrar nos mesmos evitando assim necessidade de maior consumo de energia na refrigeração.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63</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772693" y="178834"/>
            <a:ext cx="4298384" cy="6172200"/>
          </a:xfrm>
          <a:prstGeom prst="rect">
            <a:avLst/>
          </a:prstGeom>
          <a:solidFill>
            <a:srgbClr val="FFFFFF"/>
          </a:solidFill>
        </p:spPr>
      </p:pic>
    </p:spTree>
    <p:extLst>
      <p:ext uri="{BB962C8B-B14F-4D97-AF65-F5344CB8AC3E}">
        <p14:creationId xmlns:p14="http://schemas.microsoft.com/office/powerpoint/2010/main" val="4284184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333772" y="260648"/>
            <a:ext cx="11389628" cy="2246769"/>
          </a:xfrm>
          <a:prstGeom prst="rect">
            <a:avLst/>
          </a:prstGeom>
          <a:noFill/>
        </p:spPr>
        <p:txBody>
          <a:bodyPr wrap="square" rtlCol="0">
            <a:spAutoFit/>
          </a:bodyPr>
          <a:lstStyle/>
          <a:p>
            <a:pPr algn="just"/>
            <a:r>
              <a:rPr lang="pt-BR" sz="2800" b="1" dirty="0"/>
              <a:t>	O mesmo acontece em residências. Em clima frio não deixa o calor do aquecimento interno se evadir pela janela e em clima quente não deixa o calor do exterior penetrar no imóvel. Isso gera conforto térmico e economia de energia e indiretamente redução de emissões de gases produtores de efeito estufa.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64</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0C506DE2-D118-5592-3A34-3F1181993000}"/>
              </a:ext>
            </a:extLst>
          </p:cNvPr>
          <p:cNvPicPr>
            <a:picLocks noChangeAspect="1"/>
          </p:cNvPicPr>
          <p:nvPr/>
        </p:nvPicPr>
        <p:blipFill>
          <a:blip r:embed="rId3"/>
          <a:stretch>
            <a:fillRect/>
          </a:stretch>
        </p:blipFill>
        <p:spPr>
          <a:xfrm>
            <a:off x="609441" y="2568691"/>
            <a:ext cx="10589155" cy="3787660"/>
          </a:xfrm>
          <a:prstGeom prst="rect">
            <a:avLst/>
          </a:prstGeom>
        </p:spPr>
      </p:pic>
    </p:spTree>
    <p:extLst>
      <p:ext uri="{BB962C8B-B14F-4D97-AF65-F5344CB8AC3E}">
        <p14:creationId xmlns:p14="http://schemas.microsoft.com/office/powerpoint/2010/main" val="3046568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157448"/>
            <a:ext cx="11809312" cy="2677656"/>
          </a:xfrm>
          <a:prstGeom prst="rect">
            <a:avLst/>
          </a:prstGeom>
          <a:noFill/>
        </p:spPr>
        <p:txBody>
          <a:bodyPr wrap="square" rtlCol="0">
            <a:spAutoFit/>
          </a:bodyPr>
          <a:lstStyle/>
          <a:p>
            <a:pPr algn="just"/>
            <a:r>
              <a:rPr lang="pt-BR" sz="2800" b="1" dirty="0"/>
              <a:t>	Vidros podem ser pintados com uma tinta que adere a sua superfície permanecendo para sempre. Essas tintas são à base de vidros coloridos que com o aquecimento se fundem e se soldam á superfície do vidro. Inúmeras aplicações podem ser realizadas com este recurso. A Figura mostra alguns exemplos de aplicações destas tintas realizadas pelo processo de </a:t>
            </a:r>
            <a:r>
              <a:rPr lang="pt-BR" sz="2800" b="1" dirty="0" err="1"/>
              <a:t>silk</a:t>
            </a:r>
            <a:r>
              <a:rPr lang="pt-BR" sz="2800" b="1" dirty="0"/>
              <a:t> </a:t>
            </a:r>
            <a:r>
              <a:rPr lang="pt-BR" sz="2800" b="1" dirty="0" err="1"/>
              <a:t>screen</a:t>
            </a:r>
            <a:r>
              <a:rPr lang="pt-BR" sz="2800" b="1" dirty="0"/>
              <a:t>, o mesmo empregado para aplicação de desenhos em tecidos.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65</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79B2B110-070E-0953-8F05-64DCC360D5F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854052" y="2877672"/>
            <a:ext cx="6264696" cy="3813293"/>
          </a:xfrm>
          <a:prstGeom prst="rect">
            <a:avLst/>
          </a:prstGeom>
        </p:spPr>
      </p:pic>
    </p:spTree>
    <p:extLst>
      <p:ext uri="{BB962C8B-B14F-4D97-AF65-F5344CB8AC3E}">
        <p14:creationId xmlns:p14="http://schemas.microsoft.com/office/powerpoint/2010/main" val="687538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165835"/>
            <a:ext cx="6624736" cy="6555641"/>
          </a:xfrm>
          <a:prstGeom prst="rect">
            <a:avLst/>
          </a:prstGeom>
          <a:noFill/>
        </p:spPr>
        <p:txBody>
          <a:bodyPr wrap="square" rtlCol="0">
            <a:spAutoFit/>
          </a:bodyPr>
          <a:lstStyle/>
          <a:p>
            <a:pPr algn="just"/>
            <a:r>
              <a:rPr lang="pt-BR" sz="2800" b="1" dirty="0"/>
              <a:t>	Um ponto fraco do vidro em imóveis que é a resistência à passagem de fogo em caso de incêndio também já foi solucionado com vidros laminados especialmente projetados para esse fim. </a:t>
            </a:r>
          </a:p>
          <a:p>
            <a:pPr algn="just"/>
            <a:endParaRPr lang="pt-BR" sz="2800" b="1" dirty="0"/>
          </a:p>
          <a:p>
            <a:pPr algn="just"/>
            <a:r>
              <a:rPr lang="pt-BR" sz="2800" b="1" dirty="0"/>
              <a:t>	Vidros à prova de fogo apresentam o mesmo aspecto dos utilizados cotidianamente, mas garantem a segurança de pessoas e equipamentos em caso de sinistro além de reduzir prêmios de seguro impostos pelas seguradoras. A Figura mostra um ensaio deste tipo de produto que resistiu à intensa ação das chamas.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66</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96428033-4364-DE52-46E9-31856B23BA46}"/>
              </a:ext>
            </a:extLst>
          </p:cNvPr>
          <p:cNvPicPr>
            <a:picLocks noChangeAspect="1"/>
          </p:cNvPicPr>
          <p:nvPr/>
        </p:nvPicPr>
        <p:blipFill>
          <a:blip r:embed="rId3"/>
          <a:stretch>
            <a:fillRect/>
          </a:stretch>
        </p:blipFill>
        <p:spPr>
          <a:xfrm>
            <a:off x="6905780" y="2132856"/>
            <a:ext cx="5237304" cy="3287703"/>
          </a:xfrm>
          <a:prstGeom prst="rect">
            <a:avLst/>
          </a:prstGeom>
        </p:spPr>
      </p:pic>
    </p:spTree>
    <p:extLst>
      <p:ext uri="{BB962C8B-B14F-4D97-AF65-F5344CB8AC3E}">
        <p14:creationId xmlns:p14="http://schemas.microsoft.com/office/powerpoint/2010/main" val="20642845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17748" y="260648"/>
            <a:ext cx="11953328" cy="1815882"/>
          </a:xfrm>
          <a:prstGeom prst="rect">
            <a:avLst/>
          </a:prstGeom>
          <a:noFill/>
        </p:spPr>
        <p:txBody>
          <a:bodyPr wrap="square" rtlCol="0">
            <a:spAutoFit/>
          </a:bodyPr>
          <a:lstStyle/>
          <a:p>
            <a:pPr algn="just"/>
            <a:r>
              <a:rPr lang="pt-BR" sz="2800" b="1" dirty="0"/>
              <a:t>	Já existe no mercado vidros que ao apertar de um botão se tornam transparentes ou opacos dependendo da vontade do utilizador dispensando cortinas e alternando privacidade e possibilidade de observação. As fotos da Figura mostram as duas situações deste produto: transparente e opaco.</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67</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EBCFF831-8665-4379-C81F-77C21D992F70}"/>
              </a:ext>
            </a:extLst>
          </p:cNvPr>
          <p:cNvPicPr>
            <a:picLocks noChangeAspect="1"/>
          </p:cNvPicPr>
          <p:nvPr/>
        </p:nvPicPr>
        <p:blipFill>
          <a:blip r:embed="rId3"/>
          <a:stretch>
            <a:fillRect/>
          </a:stretch>
        </p:blipFill>
        <p:spPr>
          <a:xfrm>
            <a:off x="1341884" y="2492896"/>
            <a:ext cx="9046740" cy="3509772"/>
          </a:xfrm>
          <a:prstGeom prst="rect">
            <a:avLst/>
          </a:prstGeom>
        </p:spPr>
      </p:pic>
    </p:spTree>
    <p:extLst>
      <p:ext uri="{BB962C8B-B14F-4D97-AF65-F5344CB8AC3E}">
        <p14:creationId xmlns:p14="http://schemas.microsoft.com/office/powerpoint/2010/main" val="158365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404664"/>
            <a:ext cx="11809312" cy="1384995"/>
          </a:xfrm>
          <a:prstGeom prst="rect">
            <a:avLst/>
          </a:prstGeom>
          <a:noFill/>
        </p:spPr>
        <p:txBody>
          <a:bodyPr wrap="square" rtlCol="0">
            <a:spAutoFit/>
          </a:bodyPr>
          <a:lstStyle/>
          <a:p>
            <a:pPr algn="just"/>
            <a:r>
              <a:rPr lang="pt-BR" sz="2800" b="1" dirty="0"/>
              <a:t>	Vidros foto crômicos permitem escolher o nível de escurecimento desejado para ele. São muito adequados para tetos de veículos. As fotos da Figura são alguns exemplos.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68</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258AE83D-75FD-06DD-4D82-566B773B2172}"/>
              </a:ext>
            </a:extLst>
          </p:cNvPr>
          <p:cNvPicPr>
            <a:picLocks noChangeAspect="1"/>
          </p:cNvPicPr>
          <p:nvPr/>
        </p:nvPicPr>
        <p:blipFill>
          <a:blip r:embed="rId3"/>
          <a:stretch>
            <a:fillRect/>
          </a:stretch>
        </p:blipFill>
        <p:spPr>
          <a:xfrm>
            <a:off x="3017253" y="1976879"/>
            <a:ext cx="5718072" cy="4744597"/>
          </a:xfrm>
          <a:prstGeom prst="rect">
            <a:avLst/>
          </a:prstGeom>
        </p:spPr>
      </p:pic>
    </p:spTree>
    <p:extLst>
      <p:ext uri="{BB962C8B-B14F-4D97-AF65-F5344CB8AC3E}">
        <p14:creationId xmlns:p14="http://schemas.microsoft.com/office/powerpoint/2010/main" val="38599821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792867"/>
            <a:ext cx="5400600" cy="3539430"/>
          </a:xfrm>
          <a:prstGeom prst="rect">
            <a:avLst/>
          </a:prstGeom>
          <a:noFill/>
        </p:spPr>
        <p:txBody>
          <a:bodyPr wrap="square" rtlCol="0">
            <a:spAutoFit/>
          </a:bodyPr>
          <a:lstStyle/>
          <a:p>
            <a:pPr algn="just"/>
            <a:r>
              <a:rPr lang="pt-BR" sz="2800" b="1" dirty="0"/>
              <a:t>	Vidros foto cromáticos podem ser considerados materiais inteligentes que clareiam quando há pouca incidência de luz no ambiente e escurecem quando há muita luz. São muito empregados em lentes oftálmicas como mostra a Figura.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69</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AF4A5678-5006-5E13-F404-4AFCE5DFE13C}"/>
              </a:ext>
            </a:extLst>
          </p:cNvPr>
          <p:cNvPicPr>
            <a:picLocks noChangeAspect="1"/>
          </p:cNvPicPr>
          <p:nvPr/>
        </p:nvPicPr>
        <p:blipFill>
          <a:blip r:embed="rId3"/>
          <a:stretch>
            <a:fillRect/>
          </a:stretch>
        </p:blipFill>
        <p:spPr>
          <a:xfrm>
            <a:off x="6077798" y="989914"/>
            <a:ext cx="5786554" cy="3890284"/>
          </a:xfrm>
          <a:prstGeom prst="rect">
            <a:avLst/>
          </a:prstGeom>
        </p:spPr>
      </p:pic>
    </p:spTree>
    <p:extLst>
      <p:ext uri="{BB962C8B-B14F-4D97-AF65-F5344CB8AC3E}">
        <p14:creationId xmlns:p14="http://schemas.microsoft.com/office/powerpoint/2010/main" val="2593522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768752" cy="6124754"/>
          </a:xfrm>
          <a:prstGeom prst="rect">
            <a:avLst/>
          </a:prstGeom>
          <a:noFill/>
        </p:spPr>
        <p:txBody>
          <a:bodyPr wrap="square" rtlCol="0">
            <a:spAutoFit/>
          </a:bodyPr>
          <a:lstStyle/>
          <a:p>
            <a:pPr algn="just"/>
            <a:r>
              <a:rPr lang="pt-BR" sz="2800" b="1" dirty="0"/>
              <a:t>	Um esquema de usina de composição é apresentado na Figura acima. </a:t>
            </a:r>
          </a:p>
          <a:p>
            <a:pPr algn="just"/>
            <a:endParaRPr lang="pt-BR" sz="2800" b="1" dirty="0"/>
          </a:p>
          <a:p>
            <a:pPr algn="just"/>
            <a:r>
              <a:rPr lang="pt-BR" sz="2800" b="1" dirty="0"/>
              <a:t>	Por intermédio de elevadores de canecas e esteiras as matérias primas são conduzidas aos seus respectivos silos. </a:t>
            </a:r>
          </a:p>
          <a:p>
            <a:pPr algn="just"/>
            <a:endParaRPr lang="pt-BR" sz="2800" b="1" dirty="0"/>
          </a:p>
          <a:p>
            <a:pPr algn="just"/>
            <a:r>
              <a:rPr lang="pt-BR" sz="2800" b="1" dirty="0"/>
              <a:t>	Sob cada silo existe uma balança responsável por dosar cada material. Todos os materiais já pesados são conduzidos a um misturador que em poucos minutos gera uma mistura homogênea de todos eles.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7</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318548" y="0"/>
            <a:ext cx="4874448" cy="6172200"/>
          </a:xfrm>
          <a:prstGeom prst="rect">
            <a:avLst/>
          </a:prstGeom>
          <a:solidFill>
            <a:srgbClr val="FFFFFF"/>
          </a:solidFill>
        </p:spPr>
      </p:pic>
    </p:spTree>
    <p:extLst>
      <p:ext uri="{BB962C8B-B14F-4D97-AF65-F5344CB8AC3E}">
        <p14:creationId xmlns:p14="http://schemas.microsoft.com/office/powerpoint/2010/main" val="272983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25760" y="260648"/>
            <a:ext cx="11737304" cy="1384995"/>
          </a:xfrm>
          <a:prstGeom prst="rect">
            <a:avLst/>
          </a:prstGeom>
          <a:noFill/>
        </p:spPr>
        <p:txBody>
          <a:bodyPr wrap="square" rtlCol="0">
            <a:spAutoFit/>
          </a:bodyPr>
          <a:lstStyle/>
          <a:p>
            <a:pPr algn="just"/>
            <a:r>
              <a:rPr lang="pt-BR" sz="2800" b="1" dirty="0"/>
              <a:t>	Vidros muito finos e extremamente resistentes a riscos e quebras são aplicados hoje em tablets, telefones celulares, computadores, etc.. A Figura mostra alguns desses</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70</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6240CC20-4627-2BEB-C24E-B90FA596B267}"/>
              </a:ext>
            </a:extLst>
          </p:cNvPr>
          <p:cNvPicPr>
            <a:picLocks noChangeAspect="1"/>
          </p:cNvPicPr>
          <p:nvPr/>
        </p:nvPicPr>
        <p:blipFill>
          <a:blip r:embed="rId3"/>
          <a:stretch>
            <a:fillRect/>
          </a:stretch>
        </p:blipFill>
        <p:spPr>
          <a:xfrm>
            <a:off x="2226786" y="1570593"/>
            <a:ext cx="7735251" cy="5169230"/>
          </a:xfrm>
          <a:prstGeom prst="rect">
            <a:avLst/>
          </a:prstGeom>
        </p:spPr>
      </p:pic>
    </p:spTree>
    <p:extLst>
      <p:ext uri="{BB962C8B-B14F-4D97-AF65-F5344CB8AC3E}">
        <p14:creationId xmlns:p14="http://schemas.microsoft.com/office/powerpoint/2010/main" val="2439462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189756" y="404664"/>
            <a:ext cx="11809312" cy="1815882"/>
          </a:xfrm>
          <a:prstGeom prst="rect">
            <a:avLst/>
          </a:prstGeom>
          <a:noFill/>
        </p:spPr>
        <p:txBody>
          <a:bodyPr wrap="square" rtlCol="0">
            <a:spAutoFit/>
          </a:bodyPr>
          <a:lstStyle/>
          <a:p>
            <a:pPr algn="just"/>
            <a:r>
              <a:rPr lang="pt-BR" sz="2800" b="1" dirty="0"/>
              <a:t>	Vidros são imbatíveis nos sistemas de aproveitamento da energia solar quer seja no aquecimento quer seja na transformação da luz em energia elétrica em dispositivos foto- voltaicos como pode ser observado nas fotos da Figura.</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71</a:t>
            </a:fld>
            <a:endParaRPr lang="pt-BR" sz="2800" b="1" dirty="0">
              <a:effectLst>
                <a:outerShdw blurRad="38100" dist="38100" dir="2700000" algn="tl">
                  <a:srgbClr val="000000">
                    <a:alpha val="43137"/>
                  </a:srgbClr>
                </a:outerShdw>
              </a:effectLst>
            </a:endParaRPr>
          </a:p>
        </p:txBody>
      </p:sp>
      <p:pic>
        <p:nvPicPr>
          <p:cNvPr id="6" name="Imagem 5">
            <a:extLst>
              <a:ext uri="{FF2B5EF4-FFF2-40B4-BE49-F238E27FC236}">
                <a16:creationId xmlns:a16="http://schemas.microsoft.com/office/drawing/2014/main" id="{0D44A601-BD29-D068-3697-73D563451F6F}"/>
              </a:ext>
            </a:extLst>
          </p:cNvPr>
          <p:cNvPicPr>
            <a:picLocks noChangeAspect="1"/>
          </p:cNvPicPr>
          <p:nvPr/>
        </p:nvPicPr>
        <p:blipFill>
          <a:blip r:embed="rId3"/>
          <a:stretch>
            <a:fillRect/>
          </a:stretch>
        </p:blipFill>
        <p:spPr>
          <a:xfrm>
            <a:off x="384987" y="2261027"/>
            <a:ext cx="11418849" cy="4070195"/>
          </a:xfrm>
          <a:prstGeom prst="rect">
            <a:avLst/>
          </a:prstGeom>
        </p:spPr>
      </p:pic>
    </p:spTree>
    <p:extLst>
      <p:ext uri="{BB962C8B-B14F-4D97-AF65-F5344CB8AC3E}">
        <p14:creationId xmlns:p14="http://schemas.microsoft.com/office/powerpoint/2010/main" val="3369338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237762" y="2174104"/>
            <a:ext cx="3962400" cy="1549152"/>
          </a:xfrm>
        </p:spPr>
        <p:txBody>
          <a:bodyPr rtlCol="0"/>
          <a:lstStyle/>
          <a:p>
            <a:pPr rtl="0"/>
            <a:r>
              <a:rPr lang="pt-BR" dirty="0"/>
              <a:t>Não percam a aula 8! </a:t>
            </a:r>
            <a:r>
              <a:rPr lang="pt-BR" dirty="0">
                <a:solidFill>
                  <a:srgbClr val="FF0000"/>
                </a:solidFill>
              </a:rPr>
              <a:t>Gases Industriais</a:t>
            </a:r>
          </a:p>
        </p:txBody>
      </p:sp>
      <p:pic>
        <p:nvPicPr>
          <p:cNvPr id="6146" name="Picture 2" descr="Ver a imagem de origem">
            <a:extLst>
              <a:ext uri="{FF2B5EF4-FFF2-40B4-BE49-F238E27FC236}">
                <a16:creationId xmlns:a16="http://schemas.microsoft.com/office/drawing/2014/main" id="{160274D8-6F75-DC6E-8453-91B8D5EA1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220" y="1700808"/>
            <a:ext cx="7584843"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9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264696" cy="6124754"/>
          </a:xfrm>
          <a:prstGeom prst="rect">
            <a:avLst/>
          </a:prstGeom>
          <a:noFill/>
        </p:spPr>
        <p:txBody>
          <a:bodyPr wrap="square" rtlCol="0">
            <a:spAutoFit/>
          </a:bodyPr>
          <a:lstStyle/>
          <a:p>
            <a:pPr algn="just"/>
            <a:r>
              <a:rPr lang="pt-BR" sz="2800" b="1" dirty="0"/>
              <a:t>	O caco não entra no misturador, mas é igualmente dosado e acrescido à mistura na saída do misturador. A composição assim pronta é conduzida ao forno de fusão.</a:t>
            </a:r>
          </a:p>
          <a:p>
            <a:pPr algn="just"/>
            <a:endParaRPr lang="pt-BR" sz="2800" b="1" dirty="0"/>
          </a:p>
          <a:p>
            <a:pPr algn="just"/>
            <a:r>
              <a:rPr lang="pt-BR" sz="2800" b="1" dirty="0"/>
              <a:t>A receita que estabelece a quantidade necessária de cada material para produzir o vidro que precisamos é chamada de “cálculo de composição” e com essas informações se regulam as balanças que vão preparar a mistura para garantir a obtenção de um vidro com a composição química adequada. </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8</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6670476" y="0"/>
            <a:ext cx="5522520" cy="6172200"/>
          </a:xfrm>
          <a:prstGeom prst="rect">
            <a:avLst/>
          </a:prstGeom>
          <a:solidFill>
            <a:srgbClr val="FFFFFF"/>
          </a:solidFill>
        </p:spPr>
      </p:pic>
    </p:spTree>
    <p:extLst>
      <p:ext uri="{BB962C8B-B14F-4D97-AF65-F5344CB8AC3E}">
        <p14:creationId xmlns:p14="http://schemas.microsoft.com/office/powerpoint/2010/main" val="286646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4F5EF49-88DA-9649-5A34-C41BB918C054}"/>
              </a:ext>
            </a:extLst>
          </p:cNvPr>
          <p:cNvSpPr txBox="1"/>
          <p:nvPr/>
        </p:nvSpPr>
        <p:spPr>
          <a:xfrm>
            <a:off x="261764" y="332656"/>
            <a:ext cx="6840760" cy="6124754"/>
          </a:xfrm>
          <a:prstGeom prst="rect">
            <a:avLst/>
          </a:prstGeom>
          <a:noFill/>
        </p:spPr>
        <p:txBody>
          <a:bodyPr wrap="square" rtlCol="0">
            <a:spAutoFit/>
          </a:bodyPr>
          <a:lstStyle/>
          <a:p>
            <a:pPr algn="just"/>
            <a:r>
              <a:rPr lang="pt-BR" sz="2800" b="1" dirty="0"/>
              <a:t> </a:t>
            </a:r>
            <a:r>
              <a:rPr lang="pt-BR" sz="2800" b="1" dirty="0">
                <a:solidFill>
                  <a:srgbClr val="FF0000"/>
                </a:solidFill>
              </a:rPr>
              <a:t>Forno de Fusão</a:t>
            </a:r>
          </a:p>
          <a:p>
            <a:pPr algn="just"/>
            <a:endParaRPr lang="pt-BR" sz="2800" b="1" dirty="0">
              <a:solidFill>
                <a:srgbClr val="FF0000"/>
              </a:solidFill>
            </a:endParaRPr>
          </a:p>
          <a:p>
            <a:pPr algn="just"/>
            <a:r>
              <a:rPr lang="pt-BR" sz="2800" b="1" dirty="0"/>
              <a:t>	Depois de pronta a composição é levada ao forno onde é fundida e transformada em vidro. Da mesma forma que a massa do bolo se transforma em bolo dentro do forno.</a:t>
            </a:r>
          </a:p>
          <a:p>
            <a:pPr algn="just"/>
            <a:endParaRPr lang="pt-BR" sz="2800" b="1" dirty="0"/>
          </a:p>
          <a:p>
            <a:pPr algn="just"/>
            <a:r>
              <a:rPr lang="pt-BR" sz="2800" b="1" dirty="0"/>
              <a:t>	O forno é constituído por uma grande piscina sempre cheia de vidro fundido. De uma extremidade dessa “piscina” vai se tirando o vidro para produzir os artigos enquanto pela outra se repõe a mesma quantidade de composição. </a:t>
            </a:r>
          </a:p>
        </p:txBody>
      </p:sp>
      <p:sp>
        <p:nvSpPr>
          <p:cNvPr id="4" name="Espaço Reservado para Número de Slide 3">
            <a:extLst>
              <a:ext uri="{FF2B5EF4-FFF2-40B4-BE49-F238E27FC236}">
                <a16:creationId xmlns:a16="http://schemas.microsoft.com/office/drawing/2014/main" id="{1AEA78A7-2853-BDE5-6727-0EECE91DD7AF}"/>
              </a:ext>
            </a:extLst>
          </p:cNvPr>
          <p:cNvSpPr>
            <a:spLocks noGrp="1"/>
          </p:cNvSpPr>
          <p:nvPr>
            <p:ph type="sldNum" sz="quarter" idx="12"/>
          </p:nvPr>
        </p:nvSpPr>
        <p:spPr/>
        <p:txBody>
          <a:bodyPr/>
          <a:lstStyle/>
          <a:p>
            <a:pPr rtl="0"/>
            <a:fld id="{A3F31473-23EB-4724-8B59-FE6D21D89FA4}" type="slidenum">
              <a:rPr lang="pt-BR" sz="2800" b="1" smtClean="0">
                <a:effectLst>
                  <a:outerShdw blurRad="38100" dist="38100" dir="2700000" algn="tl">
                    <a:srgbClr val="000000">
                      <a:alpha val="43137"/>
                    </a:srgbClr>
                  </a:outerShdw>
                </a:effectLst>
              </a:rPr>
              <a:t>9</a:t>
            </a:fld>
            <a:endParaRPr lang="pt-BR" sz="2800" b="1" dirty="0">
              <a:effectLst>
                <a:outerShdw blurRad="38100" dist="38100" dir="2700000" algn="tl">
                  <a:srgbClr val="000000">
                    <a:alpha val="43137"/>
                  </a:srgbClr>
                </a:outerShdw>
              </a:effectLst>
            </a:endParaRPr>
          </a:p>
        </p:txBody>
      </p:sp>
      <p:pic>
        <p:nvPicPr>
          <p:cNvPr id="5" name="Picture 4" descr="Ver a imagem de origem">
            <a:extLst>
              <a:ext uri="{FF2B5EF4-FFF2-40B4-BE49-F238E27FC236}">
                <a16:creationId xmlns:a16="http://schemas.microsoft.com/office/drawing/2014/main" id="{0979EB18-2204-8919-7EF0-93991F208E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21" r="17220" b="2"/>
          <a:stretch/>
        </p:blipFill>
        <p:spPr bwMode="auto">
          <a:xfrm>
            <a:off x="7174532" y="0"/>
            <a:ext cx="5018464" cy="6172200"/>
          </a:xfrm>
          <a:prstGeom prst="rect">
            <a:avLst/>
          </a:prstGeom>
          <a:solidFill>
            <a:srgbClr val="FFFFFF"/>
          </a:solidFill>
        </p:spPr>
      </p:pic>
    </p:spTree>
    <p:extLst>
      <p:ext uri="{BB962C8B-B14F-4D97-AF65-F5344CB8AC3E}">
        <p14:creationId xmlns:p14="http://schemas.microsoft.com/office/powerpoint/2010/main" val="224801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rketing 16x9">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extLst>
    <a:ext uri="{05A4C25C-085E-4340-85A3-A5531E510DB2}">
      <thm15:themeFamily xmlns:thm15="http://schemas.microsoft.com/office/thememl/2012/main" name="Office_13665299_TF02801084" id="{4CB71A04-FC7F-4E23-B265-31458BDFEB09}" vid="{A2736EB8-80C8-4152-B4F4-57D7616B9B8E}"/>
    </a:ext>
  </a:extLst>
</a:theme>
</file>

<file path=ppt/theme/theme2.xml><?xml version="1.0" encoding="utf-8"?>
<a:theme xmlns:a="http://schemas.openxmlformats.org/drawingml/2006/main" name="Tema do Office">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ppt/theme/theme3.xml><?xml version="1.0" encoding="utf-8"?>
<a:theme xmlns:a="http://schemas.openxmlformats.org/drawingml/2006/main" name="Tema do Office">
  <a:themeElements>
    <a:clrScheme name="Marketing_16x9">
      <a:dk1>
        <a:srgbClr val="404040"/>
      </a:dk1>
      <a:lt1>
        <a:sysClr val="window" lastClr="FFFFFF"/>
      </a:lt1>
      <a:dk2>
        <a:srgbClr val="000000"/>
      </a:dk2>
      <a:lt2>
        <a:srgbClr val="A1C1DE"/>
      </a:lt2>
      <a:accent1>
        <a:srgbClr val="39527B"/>
      </a:accent1>
      <a:accent2>
        <a:srgbClr val="528DC2"/>
      </a:accent2>
      <a:accent3>
        <a:srgbClr val="7EA939"/>
      </a:accent3>
      <a:accent4>
        <a:srgbClr val="30AEAB"/>
      </a:accent4>
      <a:accent5>
        <a:srgbClr val="31A962"/>
      </a:accent5>
      <a:accent6>
        <a:srgbClr val="78648E"/>
      </a:accent6>
      <a:hlink>
        <a:srgbClr val="7EA939"/>
      </a:hlink>
      <a:folHlink>
        <a:srgbClr val="7F7F7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flip="none" rotWithShape="1">
          <a:gsLst>
            <a:gs pos="0">
              <a:schemeClr val="phClr">
                <a:lumMod val="20000"/>
                <a:lumOff val="80000"/>
              </a:schemeClr>
            </a:gs>
            <a:gs pos="58000">
              <a:schemeClr val="phClr">
                <a:lumMod val="40000"/>
                <a:lumOff val="60000"/>
              </a:schemeClr>
            </a:gs>
            <a:gs pos="100000">
              <a:schemeClr val="phClr"/>
            </a:gs>
          </a:gsLst>
          <a:lin ang="14400000" scaled="0"/>
          <a:tileRect/>
        </a:gradFill>
        <a:gradFill flip="none" rotWithShape="1">
          <a:gsLst>
            <a:gs pos="0">
              <a:schemeClr val="phClr">
                <a:lumMod val="20000"/>
                <a:lumOff val="80000"/>
              </a:schemeClr>
            </a:gs>
            <a:gs pos="58000">
              <a:schemeClr val="phClr">
                <a:lumMod val="40000"/>
                <a:lumOff val="60000"/>
              </a:schemeClr>
            </a:gs>
            <a:gs pos="100000">
              <a:schemeClr val="phClr"/>
            </a:gs>
          </a:gsLst>
          <a:lin ang="17400000" scaled="0"/>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AACE6D-8EB6-447A-8DFD-C2C0C52916AC}">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40262f94-9f35-4ac3-9a90-690165a166b7"/>
    <ds:schemaRef ds:uri="a4f35948-e619-41b3-aa29-22878b09cfd2"/>
    <ds:schemaRef ds:uri="http://www.w3.org/XML/1998/namespace"/>
  </ds:schemaRefs>
</ds:datastoreItem>
</file>

<file path=customXml/itemProps2.xml><?xml version="1.0" encoding="utf-8"?>
<ds:datastoreItem xmlns:ds="http://schemas.openxmlformats.org/officeDocument/2006/customXml" ds:itemID="{5CCB2C71-1ED8-4540-B003-293B5E75C7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9B8BCC-BF24-4800-92E1-9F891BBB27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Apresentação de marketing e negócios de cubo de vidro (widescreen)</Template>
  <TotalTime>166</TotalTime>
  <Words>3935</Words>
  <Application>Microsoft Office PowerPoint</Application>
  <PresentationFormat>Personalizar</PresentationFormat>
  <Paragraphs>315</Paragraphs>
  <Slides>72</Slides>
  <Notes>72</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72</vt:i4>
      </vt:variant>
    </vt:vector>
  </HeadingPairs>
  <TitlesOfParts>
    <vt:vector size="76" baseType="lpstr">
      <vt:lpstr>Arial</vt:lpstr>
      <vt:lpstr>Calibri</vt:lpstr>
      <vt:lpstr>Corbel</vt:lpstr>
      <vt:lpstr>Marketing 16x9</vt:lpstr>
      <vt:lpstr>Aula 07   Indústria do Vidro - 2</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Não percam a aula 8! Gases Industriais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Aula 07   Indústria do Vidro - 2</dc:title>
  <dc:creator>Sergio A S Machado</dc:creator>
  <cp:lastModifiedBy>Sergio A S Machado</cp:lastModifiedBy>
  <cp:revision>10</cp:revision>
  <dcterms:created xsi:type="dcterms:W3CDTF">2022-11-15T14:20:00Z</dcterms:created>
  <dcterms:modified xsi:type="dcterms:W3CDTF">2022-11-17T13:46:50Z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