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76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DAAA2-4826-40F8-9038-519D915D4B1A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CB13-DCF1-461C-94BE-4DCB046FB6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31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06363" y="750888"/>
            <a:ext cx="6664325" cy="37496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1B677D-B3CB-4105-8356-6DE85324B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C63CFF-8AFD-4F73-AFA6-0B79698CD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7EA251-DA6D-4548-8D58-FE2C2D4F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F2701B-0D90-4160-A334-FCFC31D4F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9907CD-54E8-434E-9395-5871F760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89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350A6-154E-4AFF-9AEF-D4F570FC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917313-8855-4708-81CB-92D337857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CEFA3E-9E13-44D7-975E-55C57D55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9E7AFD-1697-49E5-AD10-D93470ADD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2D2AA2-BFD4-46E7-AE53-0F6E7188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88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36D334-F1B4-42F2-AA0A-75F677067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595302-4DCE-4879-B679-C451C9798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5F678D-7DBF-469E-8251-9DF1A62C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A9441E-076E-470D-9D06-FDFEE11C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105726-7E0B-4305-AA84-8AB9E2CE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84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04242-E616-42C0-82B0-B63889E0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DC5830-CCED-438B-9B01-84EC2CF1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D84EE3-6F3A-4555-B983-1743AB08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6CFFB9-0C2D-4FC6-A15D-C426E261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83DE29-399F-49CD-BDFD-9EB1091A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46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B9D89C-BB02-4420-AB3B-C54B9579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92C7E0-6BA9-4D28-9932-142EB6CA9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972733-FBE8-423F-BB49-71FFC2F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4EC53A-85BD-4B17-A798-B2D085E7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ACBB84-EF31-446D-87E5-B6D998DC2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51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DDE5F-8330-476A-B727-799F306E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6B5E72-6D2E-4C45-8E4E-22CAD1BF3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993E056-1CB1-458E-8AAA-CC969188C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79857-DE3E-43D0-947B-C2E77440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9947EE-E422-4173-A603-53342CC0B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0DB153-2052-4C52-BF17-D0F0B00E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25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C888E-0C7A-45AF-B0EA-7C9D89B5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7E4D6E-CB00-4FBF-96E2-9CF104E768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28286B-FC05-4758-B8F2-F43C91272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636330C-76F1-46FD-97BA-15B7032BD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13E6BFB-C690-4D05-9EEA-F29AA4A16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D5DDA9A-C289-4675-8509-72C69AD6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832FB11-B390-4100-91F8-916E5C436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4953468-8460-4AD3-9034-085BE62C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34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64682F-E646-4403-AD59-B3D424D41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77043C-4C0A-4932-9C76-7F29C95F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1746167-1A2F-4664-ABFC-5ED15F7D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95BEA5-2C6C-4637-8D84-1AE214B1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07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8D2F31-F742-44C3-9D49-108BC7DE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E55C7D7-291D-4E0A-AEFE-C1092B3BA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F9E850-44CA-4312-AE3E-FA6706D35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824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BE0EE-1CD8-4739-ADD2-1486C7FB7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6EF7CD-2B90-452D-91D5-FA543C499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66308E-DDA6-4E2E-9D44-F8503B995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97DA5A-96F4-4BAD-AB9D-2C69AED4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88CE75-0A1F-4732-829D-C97325F1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CC8104-836D-4B24-9620-7D060172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22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62FCD-8170-4426-8E77-0BBB4E6A6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194B79E-CF93-4D9F-905A-76C9F6062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144B40F-AFC4-4078-A452-3002136BA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D77A4D-D392-4ED1-9818-A6A2598C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F91657-D522-4B50-9EA4-812A5BCA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85599F-C627-4C32-9D0E-D53B4CC16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50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33294CB-137B-4D29-AA9E-8FD1E4CCA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4C3BBB-6539-45CB-B8D0-997065BE4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B95238-7286-4F1C-A9EC-364FC40AC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01F40-7D1C-43CE-A1E7-60A55F781D2D}" type="datetimeFigureOut">
              <a:rPr lang="pt-BR" smtClean="0"/>
              <a:t>13/11/2020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08E184-5DF4-4C59-9431-573D88E1E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B2C3C6-C372-4468-8810-F8B4741F5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0F40-27B6-4589-A2AC-4AD7F6B93C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63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1583" y="2204864"/>
            <a:ext cx="8051373" cy="115212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Custos Conjuntos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9038" y="4455659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/>
              <a:t>                                   Prof.  Dr. Bruno </a:t>
            </a:r>
            <a:r>
              <a:rPr lang="pt-BR" dirty="0" err="1"/>
              <a:t>Figlioli</a:t>
            </a:r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53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DDB0C87-CCD8-40A2-B2C5-CB9629BC3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70402"/>
              </p:ext>
            </p:extLst>
          </p:nvPr>
        </p:nvGraphicFramePr>
        <p:xfrm>
          <a:off x="530088" y="504377"/>
          <a:ext cx="10601739" cy="314325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022573">
                  <a:extLst>
                    <a:ext uri="{9D8B030D-6E8A-4147-A177-3AD203B41FA5}">
                      <a16:colId xmlns:a16="http://schemas.microsoft.com/office/drawing/2014/main" val="131150351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784032698"/>
                    </a:ext>
                  </a:extLst>
                </a:gridCol>
                <a:gridCol w="1881809">
                  <a:extLst>
                    <a:ext uri="{9D8B030D-6E8A-4147-A177-3AD203B41FA5}">
                      <a16:colId xmlns:a16="http://schemas.microsoft.com/office/drawing/2014/main" val="4271470977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647393533"/>
                    </a:ext>
                  </a:extLst>
                </a:gridCol>
              </a:tblGrid>
              <a:tr h="31002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Tipo 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Tipo B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Total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960257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Valor de Venda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252.000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378.000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630.000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5010431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(-) Custo de processamento adicional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3850770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Valor realizável líquido no ponto de separação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252.000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378.000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630.000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4104257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Proporção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0783872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252.000/630.000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40%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8747520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378.000/630.000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243587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Custos conjuntos rateados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3557538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180.000 X 40%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72.000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3442107"/>
                  </a:ext>
                </a:extLst>
              </a:tr>
              <a:tr h="310021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180.000 X 60%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683407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5616D4F-46D1-41A7-925B-3CCB1E08C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32557"/>
              </p:ext>
            </p:extLst>
          </p:nvPr>
        </p:nvGraphicFramePr>
        <p:xfrm>
          <a:off x="530088" y="4094887"/>
          <a:ext cx="10601738" cy="241193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975652">
                  <a:extLst>
                    <a:ext uri="{9D8B030D-6E8A-4147-A177-3AD203B41FA5}">
                      <a16:colId xmlns:a16="http://schemas.microsoft.com/office/drawing/2014/main" val="681700977"/>
                    </a:ext>
                  </a:extLst>
                </a:gridCol>
                <a:gridCol w="2238543">
                  <a:extLst>
                    <a:ext uri="{9D8B030D-6E8A-4147-A177-3AD203B41FA5}">
                      <a16:colId xmlns:a16="http://schemas.microsoft.com/office/drawing/2014/main" val="1341740533"/>
                    </a:ext>
                  </a:extLst>
                </a:gridCol>
                <a:gridCol w="1862467">
                  <a:extLst>
                    <a:ext uri="{9D8B030D-6E8A-4147-A177-3AD203B41FA5}">
                      <a16:colId xmlns:a16="http://schemas.microsoft.com/office/drawing/2014/main" val="3970015994"/>
                    </a:ext>
                  </a:extLst>
                </a:gridCol>
                <a:gridCol w="2525076">
                  <a:extLst>
                    <a:ext uri="{9D8B030D-6E8A-4147-A177-3AD203B41FA5}">
                      <a16:colId xmlns:a16="http://schemas.microsoft.com/office/drawing/2014/main" val="3723258618"/>
                    </a:ext>
                  </a:extLst>
                </a:gridCol>
              </a:tblGrid>
              <a:tr h="482386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Tipo 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Tipo B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Total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5687376"/>
                  </a:ext>
                </a:extLst>
              </a:tr>
              <a:tr h="48238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Valor de Venda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252.000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378.000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630.000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3421690"/>
                  </a:ext>
                </a:extLst>
              </a:tr>
              <a:tr h="48238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(-) custos conjuntos rateados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72.000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180.000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1862988"/>
                  </a:ext>
                </a:extLst>
              </a:tr>
              <a:tr h="48238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(=) Resultado bruto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180.000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270.000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450.000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4838991"/>
                  </a:ext>
                </a:extLst>
              </a:tr>
              <a:tr h="48238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Margem bruta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71,43%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71,43%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71,43%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9240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0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A1EE2-A645-48CA-A190-87F3EC878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Fluxo de custos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90450F0-9859-47A5-B117-7EB6DFF6031C}"/>
              </a:ext>
            </a:extLst>
          </p:cNvPr>
          <p:cNvCxnSpPr/>
          <p:nvPr/>
        </p:nvCxnSpPr>
        <p:spPr>
          <a:xfrm>
            <a:off x="384313" y="2213113"/>
            <a:ext cx="1881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B879D827-5E4C-4A82-A48F-1DB7836B3E6E}"/>
              </a:ext>
            </a:extLst>
          </p:cNvPr>
          <p:cNvCxnSpPr/>
          <p:nvPr/>
        </p:nvCxnSpPr>
        <p:spPr>
          <a:xfrm>
            <a:off x="1205948" y="2226365"/>
            <a:ext cx="0" cy="1202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837E368-2290-45AA-8938-C3FF2EED50AB}"/>
              </a:ext>
            </a:extLst>
          </p:cNvPr>
          <p:cNvCxnSpPr/>
          <p:nvPr/>
        </p:nvCxnSpPr>
        <p:spPr>
          <a:xfrm>
            <a:off x="3995531" y="2226365"/>
            <a:ext cx="1881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1E40B64-9A74-4E9D-857A-C34181648125}"/>
              </a:ext>
            </a:extLst>
          </p:cNvPr>
          <p:cNvCxnSpPr/>
          <p:nvPr/>
        </p:nvCxnSpPr>
        <p:spPr>
          <a:xfrm>
            <a:off x="4817166" y="2239617"/>
            <a:ext cx="0" cy="1202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D5BC899B-37D8-4A59-9896-F6FE316025C4}"/>
              </a:ext>
            </a:extLst>
          </p:cNvPr>
          <p:cNvCxnSpPr/>
          <p:nvPr/>
        </p:nvCxnSpPr>
        <p:spPr>
          <a:xfrm>
            <a:off x="8580783" y="2239617"/>
            <a:ext cx="1881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6764ED3-927A-4E8D-8042-8C6723324E30}"/>
              </a:ext>
            </a:extLst>
          </p:cNvPr>
          <p:cNvCxnSpPr/>
          <p:nvPr/>
        </p:nvCxnSpPr>
        <p:spPr>
          <a:xfrm>
            <a:off x="9402418" y="2252869"/>
            <a:ext cx="0" cy="1202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E242EFE-A55B-4A10-8936-C4C68E8F2387}"/>
              </a:ext>
            </a:extLst>
          </p:cNvPr>
          <p:cNvCxnSpPr/>
          <p:nvPr/>
        </p:nvCxnSpPr>
        <p:spPr>
          <a:xfrm>
            <a:off x="8700052" y="4578626"/>
            <a:ext cx="1881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0304BB9-B773-4F9D-BAB9-3AA93F8AE2E2}"/>
              </a:ext>
            </a:extLst>
          </p:cNvPr>
          <p:cNvCxnSpPr/>
          <p:nvPr/>
        </p:nvCxnSpPr>
        <p:spPr>
          <a:xfrm>
            <a:off x="9521687" y="4591878"/>
            <a:ext cx="0" cy="1202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018623B-82C0-4DD9-BFE3-F6280042025F}"/>
              </a:ext>
            </a:extLst>
          </p:cNvPr>
          <p:cNvSpPr txBox="1"/>
          <p:nvPr/>
        </p:nvSpPr>
        <p:spPr>
          <a:xfrm>
            <a:off x="384313" y="1566782"/>
            <a:ext cx="2372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Estoque de Materiais- Toras de Madeira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9FD6BD5-990B-411F-8638-386DE4AD6217}"/>
              </a:ext>
            </a:extLst>
          </p:cNvPr>
          <p:cNvSpPr txBox="1"/>
          <p:nvPr/>
        </p:nvSpPr>
        <p:spPr>
          <a:xfrm>
            <a:off x="3631097" y="1566781"/>
            <a:ext cx="2372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Estoque de Produtos em Fabricação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D84397FE-8FB6-4064-A81C-E6F892F58E76}"/>
              </a:ext>
            </a:extLst>
          </p:cNvPr>
          <p:cNvSpPr txBox="1"/>
          <p:nvPr/>
        </p:nvSpPr>
        <p:spPr>
          <a:xfrm>
            <a:off x="1325217" y="2358887"/>
            <a:ext cx="940899" cy="37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125.000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1F8FF82-276C-4F58-B3DA-A124027AC90D}"/>
              </a:ext>
            </a:extLst>
          </p:cNvPr>
          <p:cNvSpPr txBox="1"/>
          <p:nvPr/>
        </p:nvSpPr>
        <p:spPr>
          <a:xfrm>
            <a:off x="2822729" y="2366203"/>
            <a:ext cx="199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Materiais- 125.000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47A4BAD-5AC5-49F4-BB76-EB4C4653FE3C}"/>
              </a:ext>
            </a:extLst>
          </p:cNvPr>
          <p:cNvSpPr txBox="1"/>
          <p:nvPr/>
        </p:nvSpPr>
        <p:spPr>
          <a:xfrm>
            <a:off x="2822728" y="2717215"/>
            <a:ext cx="199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CIFs</a:t>
            </a:r>
            <a:r>
              <a:rPr lang="pt-BR" dirty="0"/>
              <a:t>-             55.000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09EACD9-F402-4EEF-801C-29086748FDA6}"/>
              </a:ext>
            </a:extLst>
          </p:cNvPr>
          <p:cNvSpPr txBox="1"/>
          <p:nvPr/>
        </p:nvSpPr>
        <p:spPr>
          <a:xfrm>
            <a:off x="4880114" y="2369146"/>
            <a:ext cx="199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180.000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738C446-B941-49F2-9E21-F7E98CA95FF3}"/>
              </a:ext>
            </a:extLst>
          </p:cNvPr>
          <p:cNvSpPr txBox="1"/>
          <p:nvPr/>
        </p:nvSpPr>
        <p:spPr>
          <a:xfrm>
            <a:off x="8335618" y="1380773"/>
            <a:ext cx="2372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Estoque de Produtos Acabados- Madeira Serrada Tipo A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390CE4F7-5B14-4796-9B1F-E681168BEBF0}"/>
              </a:ext>
            </a:extLst>
          </p:cNvPr>
          <p:cNvSpPr txBox="1"/>
          <p:nvPr/>
        </p:nvSpPr>
        <p:spPr>
          <a:xfrm>
            <a:off x="8454887" y="3630568"/>
            <a:ext cx="23721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Estoque de Produtos Acabados- Madeira Serrada Tipo B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2D94D7A7-64B6-4A00-9747-C8F6EF9BF2C1}"/>
              </a:ext>
            </a:extLst>
          </p:cNvPr>
          <p:cNvSpPr txBox="1"/>
          <p:nvPr/>
        </p:nvSpPr>
        <p:spPr>
          <a:xfrm>
            <a:off x="8454887" y="2293637"/>
            <a:ext cx="912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72.000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39BF7BD7-7999-4341-9A0E-9F67272D5903}"/>
              </a:ext>
            </a:extLst>
          </p:cNvPr>
          <p:cNvSpPr txBox="1"/>
          <p:nvPr/>
        </p:nvSpPr>
        <p:spPr>
          <a:xfrm>
            <a:off x="8415131" y="4631634"/>
            <a:ext cx="103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108.000</a:t>
            </a:r>
          </a:p>
        </p:txBody>
      </p:sp>
      <p:cxnSp>
        <p:nvCxnSpPr>
          <p:cNvPr id="33" name="Conector: Angulado 32">
            <a:extLst>
              <a:ext uri="{FF2B5EF4-FFF2-40B4-BE49-F238E27FC236}">
                <a16:creationId xmlns:a16="http://schemas.microsoft.com/office/drawing/2014/main" id="{5078B03D-9F44-435B-B252-752FD98E6C69}"/>
              </a:ext>
            </a:extLst>
          </p:cNvPr>
          <p:cNvCxnSpPr/>
          <p:nvPr/>
        </p:nvCxnSpPr>
        <p:spPr>
          <a:xfrm>
            <a:off x="5877340" y="2517913"/>
            <a:ext cx="2458278" cy="230587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25E5E976-84D9-4457-A84E-D046DF5B690D}"/>
              </a:ext>
            </a:extLst>
          </p:cNvPr>
          <p:cNvCxnSpPr/>
          <p:nvPr/>
        </p:nvCxnSpPr>
        <p:spPr>
          <a:xfrm>
            <a:off x="7288696" y="2517913"/>
            <a:ext cx="104692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9EE9CB16-61F3-49A9-B650-BC16507C46E0}"/>
              </a:ext>
            </a:extLst>
          </p:cNvPr>
          <p:cNvCxnSpPr/>
          <p:nvPr/>
        </p:nvCxnSpPr>
        <p:spPr>
          <a:xfrm>
            <a:off x="2266116" y="2543701"/>
            <a:ext cx="55661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91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RA DE MADEIRA 1 MT (MATRA) – Onix">
            <a:extLst>
              <a:ext uri="{FF2B5EF4-FFF2-40B4-BE49-F238E27FC236}">
                <a16:creationId xmlns:a16="http://schemas.microsoft.com/office/drawing/2014/main" id="{FCCBBC95-6177-4319-9C7E-CAB27BE85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00" y="2910716"/>
            <a:ext cx="3014194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DEIRA SERRADA | Compensados Ecoplac">
            <a:extLst>
              <a:ext uri="{FF2B5EF4-FFF2-40B4-BE49-F238E27FC236}">
                <a16:creationId xmlns:a16="http://schemas.microsoft.com/office/drawing/2014/main" id="{2C9A551C-23E4-44DF-9ECD-8A6C21F7E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948" y="1123609"/>
            <a:ext cx="2000195" cy="173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nde Encontro Madeira Serrada para Construção Civil Freguesia do Ó - Madeira  para Construção - FREMADE COMERCIO DE MADEIRAS">
            <a:extLst>
              <a:ext uri="{FF2B5EF4-FFF2-40B4-BE49-F238E27FC236}">
                <a16:creationId xmlns:a16="http://schemas.microsoft.com/office/drawing/2014/main" id="{FCFB45E9-ECC1-4E12-85B7-A8AAB5473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681" y="4309369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AE5AE81-03FD-4528-A909-A022DC22EB0F}"/>
              </a:ext>
            </a:extLst>
          </p:cNvPr>
          <p:cNvCxnSpPr>
            <a:cxnSpLocks/>
          </p:cNvCxnSpPr>
          <p:nvPr/>
        </p:nvCxnSpPr>
        <p:spPr>
          <a:xfrm flipV="1">
            <a:off x="3559294" y="3538332"/>
            <a:ext cx="1198236" cy="1325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546BF075-7356-440D-AD4C-B6FFFD30CA20}"/>
              </a:ext>
            </a:extLst>
          </p:cNvPr>
          <p:cNvCxnSpPr/>
          <p:nvPr/>
        </p:nvCxnSpPr>
        <p:spPr>
          <a:xfrm flipV="1">
            <a:off x="4757530" y="2451788"/>
            <a:ext cx="1536631" cy="10734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50E507AD-9511-49DD-9390-341ADB011781}"/>
              </a:ext>
            </a:extLst>
          </p:cNvPr>
          <p:cNvCxnSpPr/>
          <p:nvPr/>
        </p:nvCxnSpPr>
        <p:spPr>
          <a:xfrm>
            <a:off x="4741380" y="3538332"/>
            <a:ext cx="1630017" cy="83488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1E678DD-13A2-4E40-A0D9-CD2773B904BB}"/>
              </a:ext>
            </a:extLst>
          </p:cNvPr>
          <p:cNvSpPr txBox="1"/>
          <p:nvPr/>
        </p:nvSpPr>
        <p:spPr>
          <a:xfrm>
            <a:off x="941783" y="2843456"/>
            <a:ext cx="181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Tora de Madeira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57E1326-A71E-42A4-9666-99432A198392}"/>
              </a:ext>
            </a:extLst>
          </p:cNvPr>
          <p:cNvSpPr txBox="1"/>
          <p:nvPr/>
        </p:nvSpPr>
        <p:spPr>
          <a:xfrm>
            <a:off x="6479681" y="754277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Madeira serrada tipo 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4B72788-AD72-48FC-A17D-FB554BEFB0DF}"/>
              </a:ext>
            </a:extLst>
          </p:cNvPr>
          <p:cNvSpPr txBox="1"/>
          <p:nvPr/>
        </p:nvSpPr>
        <p:spPr>
          <a:xfrm>
            <a:off x="6441580" y="3816761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Madeira serrada tipo B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5EE8DAE-75D8-458B-B330-D75E262ED349}"/>
              </a:ext>
            </a:extLst>
          </p:cNvPr>
          <p:cNvCxnSpPr/>
          <p:nvPr/>
        </p:nvCxnSpPr>
        <p:spPr>
          <a:xfrm>
            <a:off x="4757530" y="2378764"/>
            <a:ext cx="0" cy="2565952"/>
          </a:xfrm>
          <a:prstGeom prst="line">
            <a:avLst/>
          </a:prstGeom>
          <a:ln w="19050">
            <a:solidFill>
              <a:schemeClr val="accent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9DFB904-093D-4097-8590-09C1C1445BF5}"/>
              </a:ext>
            </a:extLst>
          </p:cNvPr>
          <p:cNvSpPr txBox="1"/>
          <p:nvPr/>
        </p:nvSpPr>
        <p:spPr>
          <a:xfrm>
            <a:off x="3869645" y="4939882"/>
            <a:ext cx="222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Ponto de Separação</a:t>
            </a:r>
          </a:p>
        </p:txBody>
      </p:sp>
      <p:pic>
        <p:nvPicPr>
          <p:cNvPr id="6146" name="Picture 2" descr="Ripas madeira 20pç 6x1,2x100cm aparelhada lixada Pinus Artes no Elo7 |  Escadas de Segurança - Fabrica (11718FE)">
            <a:extLst>
              <a:ext uri="{FF2B5EF4-FFF2-40B4-BE49-F238E27FC236}">
                <a16:creationId xmlns:a16="http://schemas.microsoft.com/office/drawing/2014/main" id="{CAB6153B-148E-4A38-8DE3-A7B4181CF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960" y="1216270"/>
            <a:ext cx="2143125" cy="154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88BCC15-68C1-4057-93C1-AD00033123BB}"/>
              </a:ext>
            </a:extLst>
          </p:cNvPr>
          <p:cNvSpPr txBox="1"/>
          <p:nvPr/>
        </p:nvSpPr>
        <p:spPr>
          <a:xfrm>
            <a:off x="9502357" y="754277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Madeira serrada tipo AA</a:t>
            </a:r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76DE9CF9-C7F6-44E6-A440-73FE2D6CE0E7}"/>
              </a:ext>
            </a:extLst>
          </p:cNvPr>
          <p:cNvCxnSpPr/>
          <p:nvPr/>
        </p:nvCxnSpPr>
        <p:spPr>
          <a:xfrm>
            <a:off x="8182143" y="1855304"/>
            <a:ext cx="177024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70811FB-AD5E-44FE-A99B-D6DAA1DBC631}"/>
              </a:ext>
            </a:extLst>
          </p:cNvPr>
          <p:cNvSpPr txBox="1"/>
          <p:nvPr/>
        </p:nvSpPr>
        <p:spPr>
          <a:xfrm>
            <a:off x="265043" y="304800"/>
            <a:ext cx="44924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 2</a:t>
            </a:r>
          </a:p>
        </p:txBody>
      </p:sp>
    </p:spTree>
    <p:extLst>
      <p:ext uri="{BB962C8B-B14F-4D97-AF65-F5344CB8AC3E}">
        <p14:creationId xmlns:p14="http://schemas.microsoft.com/office/powerpoint/2010/main" val="2044181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345850C-832D-4B43-A042-E05C641C5F5C}"/>
              </a:ext>
            </a:extLst>
          </p:cNvPr>
          <p:cNvCxnSpPr/>
          <p:nvPr/>
        </p:nvCxnSpPr>
        <p:spPr>
          <a:xfrm>
            <a:off x="2676939" y="3429000"/>
            <a:ext cx="2332383" cy="13020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590E427-FFC3-402E-8E3A-3D7032D6D0FC}"/>
              </a:ext>
            </a:extLst>
          </p:cNvPr>
          <p:cNvCxnSpPr/>
          <p:nvPr/>
        </p:nvCxnSpPr>
        <p:spPr>
          <a:xfrm flipV="1">
            <a:off x="2663687" y="2213113"/>
            <a:ext cx="2385391" cy="12158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920A9022-15F4-4FF1-A447-593DED4E68F2}"/>
              </a:ext>
            </a:extLst>
          </p:cNvPr>
          <p:cNvCxnSpPr/>
          <p:nvPr/>
        </p:nvCxnSpPr>
        <p:spPr>
          <a:xfrm>
            <a:off x="5049079" y="2213113"/>
            <a:ext cx="279620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86933BA5-BB93-44C6-8632-C9343677EC15}"/>
              </a:ext>
            </a:extLst>
          </p:cNvPr>
          <p:cNvCxnSpPr/>
          <p:nvPr/>
        </p:nvCxnSpPr>
        <p:spPr>
          <a:xfrm>
            <a:off x="5009322" y="4731026"/>
            <a:ext cx="133847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92D48FB-2144-46AF-9606-3356592BE54E}"/>
              </a:ext>
            </a:extLst>
          </p:cNvPr>
          <p:cNvSpPr txBox="1"/>
          <p:nvPr/>
        </p:nvSpPr>
        <p:spPr>
          <a:xfrm>
            <a:off x="8017564" y="2028447"/>
            <a:ext cx="359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Tipo AA: Valor de mercado $260.000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7FB3FED-56D8-4F66-B844-9F3FB38CB52A}"/>
              </a:ext>
            </a:extLst>
          </p:cNvPr>
          <p:cNvSpPr txBox="1"/>
          <p:nvPr/>
        </p:nvSpPr>
        <p:spPr>
          <a:xfrm>
            <a:off x="6447183" y="4546360"/>
            <a:ext cx="3591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Tipo B: Valor de mercado $378.000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963C5DD-7913-45F8-9F1A-C15D83B51771}"/>
              </a:ext>
            </a:extLst>
          </p:cNvPr>
          <p:cNvSpPr txBox="1"/>
          <p:nvPr/>
        </p:nvSpPr>
        <p:spPr>
          <a:xfrm>
            <a:off x="5009322" y="2336633"/>
            <a:ext cx="2531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98.000 de custos de processamento adicional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BD40F4B-F724-48A0-9387-8E24817FAFFA}"/>
              </a:ext>
            </a:extLst>
          </p:cNvPr>
          <p:cNvSpPr txBox="1"/>
          <p:nvPr/>
        </p:nvSpPr>
        <p:spPr>
          <a:xfrm>
            <a:off x="341244" y="3151569"/>
            <a:ext cx="2176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$ 180.000 de custos conjuntos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B2D5A760-708C-45A8-A776-2384E4EDE208}"/>
              </a:ext>
            </a:extLst>
          </p:cNvPr>
          <p:cNvCxnSpPr/>
          <p:nvPr/>
        </p:nvCxnSpPr>
        <p:spPr>
          <a:xfrm>
            <a:off x="2637181" y="2001943"/>
            <a:ext cx="0" cy="3139901"/>
          </a:xfrm>
          <a:prstGeom prst="line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75E8DDF-DAC5-4892-898B-18C17B4A8B11}"/>
              </a:ext>
            </a:extLst>
          </p:cNvPr>
          <p:cNvSpPr txBox="1"/>
          <p:nvPr/>
        </p:nvSpPr>
        <p:spPr>
          <a:xfrm>
            <a:off x="1636644" y="5141844"/>
            <a:ext cx="208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Ponto de Separação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AE2C5594-1D2A-4C21-B1F9-8E633CA1B5E8}"/>
              </a:ext>
            </a:extLst>
          </p:cNvPr>
          <p:cNvSpPr txBox="1"/>
          <p:nvPr/>
        </p:nvSpPr>
        <p:spPr>
          <a:xfrm>
            <a:off x="1429578" y="669523"/>
            <a:ext cx="38961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Valor Realizável Líquido estimado- Tipo AA, no ponto de separação: $ 162.000 (260.000 – 98.000)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E7940889-AC5F-46A7-A11B-1B044AD6D2A9}"/>
              </a:ext>
            </a:extLst>
          </p:cNvPr>
          <p:cNvSpPr txBox="1"/>
          <p:nvPr/>
        </p:nvSpPr>
        <p:spPr>
          <a:xfrm>
            <a:off x="1429578" y="5799699"/>
            <a:ext cx="3896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Valor de mercado- Tipo B no ponto de separação: $ 378.000</a:t>
            </a:r>
          </a:p>
        </p:txBody>
      </p:sp>
    </p:spTree>
    <p:extLst>
      <p:ext uri="{BB962C8B-B14F-4D97-AF65-F5344CB8AC3E}">
        <p14:creationId xmlns:p14="http://schemas.microsoft.com/office/powerpoint/2010/main" val="2773335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5D4E071-08FA-4623-8482-061F084086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48790"/>
              </p:ext>
            </p:extLst>
          </p:nvPr>
        </p:nvGraphicFramePr>
        <p:xfrm>
          <a:off x="278296" y="397566"/>
          <a:ext cx="11343861" cy="5208102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5247861">
                  <a:extLst>
                    <a:ext uri="{9D8B030D-6E8A-4147-A177-3AD203B41FA5}">
                      <a16:colId xmlns:a16="http://schemas.microsoft.com/office/drawing/2014/main" val="2089691569"/>
                    </a:ext>
                  </a:extLst>
                </a:gridCol>
                <a:gridCol w="2067339">
                  <a:extLst>
                    <a:ext uri="{9D8B030D-6E8A-4147-A177-3AD203B41FA5}">
                      <a16:colId xmlns:a16="http://schemas.microsoft.com/office/drawing/2014/main" val="1521607343"/>
                    </a:ext>
                  </a:extLst>
                </a:gridCol>
                <a:gridCol w="1961321">
                  <a:extLst>
                    <a:ext uri="{9D8B030D-6E8A-4147-A177-3AD203B41FA5}">
                      <a16:colId xmlns:a16="http://schemas.microsoft.com/office/drawing/2014/main" val="3167219917"/>
                    </a:ext>
                  </a:extLst>
                </a:gridCol>
                <a:gridCol w="2067340">
                  <a:extLst>
                    <a:ext uri="{9D8B030D-6E8A-4147-A177-3AD203B41FA5}">
                      <a16:colId xmlns:a16="http://schemas.microsoft.com/office/drawing/2014/main" val="4175011945"/>
                    </a:ext>
                  </a:extLst>
                </a:gridCol>
              </a:tblGrid>
              <a:tr h="578678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Tipo AA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Tipo B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Total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3281473"/>
                  </a:ext>
                </a:extLst>
              </a:tr>
              <a:tr h="57867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Valor de Venda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260.000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378.000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638.000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7636536"/>
                  </a:ext>
                </a:extLst>
              </a:tr>
              <a:tr h="57867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(-) Custo de processamento adicional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1674795"/>
                  </a:ext>
                </a:extLst>
              </a:tr>
              <a:tr h="57867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(=) Valor realizável líquido no ponto de separação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162.000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378.000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540.000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7385940"/>
                  </a:ext>
                </a:extLst>
              </a:tr>
              <a:tr h="57867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Rateio dos custos Conjuntos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1602771"/>
                  </a:ext>
                </a:extLst>
              </a:tr>
              <a:tr h="57867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(162.000/540.000) * 180.000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54.000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2841547"/>
                  </a:ext>
                </a:extLst>
              </a:tr>
              <a:tr h="57867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(378.000/540.000)*180.000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126.000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6428952"/>
                  </a:ext>
                </a:extLst>
              </a:tr>
              <a:tr h="57867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(=) Resultado Bruto (ponto de separação)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108.000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252.000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360.000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589227"/>
                  </a:ext>
                </a:extLst>
              </a:tr>
              <a:tr h="57867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Margem bruta (ponto de separação)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66,67%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66,67%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66,67%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6863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803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B7981-8A5E-456A-B175-ABEE6620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 das Quantidades Físicas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0227AA-CA1C-46C3-9E7F-A00720836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Método de rateio de custos conjuntos, em que a base de rateio é o volume, o peso ou outra medida física dos produtos conjuntos, no ponto de separação.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Esse método é utilizado, principalmente, quando:</a:t>
            </a:r>
          </a:p>
          <a:p>
            <a:pPr lvl="1" algn="just"/>
            <a:r>
              <a:rPr lang="pt-BR" dirty="0"/>
              <a:t>Os preços dos produtos são muito voláteis.</a:t>
            </a:r>
          </a:p>
          <a:p>
            <a:pPr lvl="1" algn="just"/>
            <a:r>
              <a:rPr lang="pt-BR" dirty="0"/>
              <a:t>Os preços dos produtos conjuntos não são estabelecidos pelo mercado. Exemplo disso se dá quando os preços são estabelecidos por autoridades reguladoras.</a:t>
            </a:r>
          </a:p>
        </p:txBody>
      </p:sp>
    </p:spTree>
    <p:extLst>
      <p:ext uri="{BB962C8B-B14F-4D97-AF65-F5344CB8AC3E}">
        <p14:creationId xmlns:p14="http://schemas.microsoft.com/office/powerpoint/2010/main" val="314914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7793379-AAD2-452C-9DD2-C793F9FA6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6632"/>
              </p:ext>
            </p:extLst>
          </p:nvPr>
        </p:nvGraphicFramePr>
        <p:xfrm>
          <a:off x="1404730" y="1577009"/>
          <a:ext cx="9541566" cy="3665801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2281987690"/>
                    </a:ext>
                  </a:extLst>
                </a:gridCol>
                <a:gridCol w="2014689">
                  <a:extLst>
                    <a:ext uri="{9D8B030D-6E8A-4147-A177-3AD203B41FA5}">
                      <a16:colId xmlns:a16="http://schemas.microsoft.com/office/drawing/2014/main" val="3545706292"/>
                    </a:ext>
                  </a:extLst>
                </a:gridCol>
                <a:gridCol w="1676221">
                  <a:extLst>
                    <a:ext uri="{9D8B030D-6E8A-4147-A177-3AD203B41FA5}">
                      <a16:colId xmlns:a16="http://schemas.microsoft.com/office/drawing/2014/main" val="1533697992"/>
                    </a:ext>
                  </a:extLst>
                </a:gridCol>
                <a:gridCol w="2272569">
                  <a:extLst>
                    <a:ext uri="{9D8B030D-6E8A-4147-A177-3AD203B41FA5}">
                      <a16:colId xmlns:a16="http://schemas.microsoft.com/office/drawing/2014/main" val="440316153"/>
                    </a:ext>
                  </a:extLst>
                </a:gridCol>
              </a:tblGrid>
              <a:tr h="723569">
                <a:tc>
                  <a:txBody>
                    <a:bodyPr/>
                    <a:lstStyle/>
                    <a:p>
                      <a:pPr algn="l" fontAlgn="b"/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</a:rPr>
                        <a:t>Tipo A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</a:rPr>
                        <a:t>Tipo B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>
                          <a:effectLst/>
                        </a:rPr>
                        <a:t>Total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9590689"/>
                  </a:ext>
                </a:extLst>
              </a:tr>
              <a:tr h="723569">
                <a:tc>
                  <a:txBody>
                    <a:bodyPr/>
                    <a:lstStyle/>
                    <a:p>
                      <a:pPr algn="l" fontAlgn="b"/>
                      <a:r>
                        <a:rPr lang="pt-BR" sz="2500" u="none" strike="noStrike">
                          <a:effectLst/>
                        </a:rPr>
                        <a:t>Quantidade produzida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</a:rPr>
                        <a:t>1.400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</a:rPr>
                        <a:t>1.960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u="none" strike="noStrike" dirty="0">
                          <a:effectLst/>
                        </a:rPr>
                        <a:t>3.360</a:t>
                      </a:r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569612"/>
                  </a:ext>
                </a:extLst>
              </a:tr>
              <a:tr h="723569">
                <a:tc>
                  <a:txBody>
                    <a:bodyPr/>
                    <a:lstStyle/>
                    <a:p>
                      <a:pPr algn="l" fontAlgn="b"/>
                      <a:r>
                        <a:rPr lang="pt-BR" sz="2500" u="none" strike="noStrike">
                          <a:effectLst/>
                        </a:rPr>
                        <a:t>Rateio dos custos conjuntos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5312293"/>
                  </a:ext>
                </a:extLst>
              </a:tr>
              <a:tr h="723569">
                <a:tc>
                  <a:txBody>
                    <a:bodyPr/>
                    <a:lstStyle/>
                    <a:p>
                      <a:pPr algn="l" fontAlgn="b"/>
                      <a:r>
                        <a:rPr lang="pt-BR" sz="2500" u="none" strike="noStrike">
                          <a:effectLst/>
                        </a:rPr>
                        <a:t>(1.400/3.360) * 180.000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b="1" u="none" strike="noStrike" dirty="0">
                          <a:effectLst/>
                        </a:rPr>
                        <a:t>75.000</a:t>
                      </a:r>
                      <a:endParaRPr lang="pt-BR" sz="2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4033247"/>
                  </a:ext>
                </a:extLst>
              </a:tr>
              <a:tr h="723569">
                <a:tc>
                  <a:txBody>
                    <a:bodyPr/>
                    <a:lstStyle/>
                    <a:p>
                      <a:pPr algn="l" fontAlgn="b"/>
                      <a:r>
                        <a:rPr lang="pt-BR" sz="2500" u="none" strike="noStrike">
                          <a:effectLst/>
                        </a:rPr>
                        <a:t>(1.960/3.360)* 180.000</a:t>
                      </a:r>
                      <a:endParaRPr lang="pt-BR" sz="25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500" b="1" u="none" strike="noStrike" dirty="0">
                          <a:effectLst/>
                        </a:rPr>
                        <a:t>105.000</a:t>
                      </a:r>
                      <a:endParaRPr lang="pt-BR" sz="2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8305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599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CA782-A3DA-428B-87EA-1C08E88C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Decisões de Vender ou Processar Mais os Produtos (Resultado Positivo)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6E7889D-AC01-4282-8A77-E4480328A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9562"/>
              </p:ext>
            </p:extLst>
          </p:nvPr>
        </p:nvGraphicFramePr>
        <p:xfrm>
          <a:off x="649358" y="2690190"/>
          <a:ext cx="10886659" cy="303474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405807">
                  <a:extLst>
                    <a:ext uri="{9D8B030D-6E8A-4147-A177-3AD203B41FA5}">
                      <a16:colId xmlns:a16="http://schemas.microsoft.com/office/drawing/2014/main" val="3459094402"/>
                    </a:ext>
                  </a:extLst>
                </a:gridCol>
                <a:gridCol w="2741955">
                  <a:extLst>
                    <a:ext uri="{9D8B030D-6E8A-4147-A177-3AD203B41FA5}">
                      <a16:colId xmlns:a16="http://schemas.microsoft.com/office/drawing/2014/main" val="3243139288"/>
                    </a:ext>
                  </a:extLst>
                </a:gridCol>
                <a:gridCol w="2145960">
                  <a:extLst>
                    <a:ext uri="{9D8B030D-6E8A-4147-A177-3AD203B41FA5}">
                      <a16:colId xmlns:a16="http://schemas.microsoft.com/office/drawing/2014/main" val="954771858"/>
                    </a:ext>
                  </a:extLst>
                </a:gridCol>
                <a:gridCol w="2592937">
                  <a:extLst>
                    <a:ext uri="{9D8B030D-6E8A-4147-A177-3AD203B41FA5}">
                      <a16:colId xmlns:a16="http://schemas.microsoft.com/office/drawing/2014/main" val="2125466609"/>
                    </a:ext>
                  </a:extLst>
                </a:gridCol>
              </a:tblGrid>
              <a:tr h="1154748"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Vender (Tipo B)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Processar Adicionalmente (BB)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Receita e Custo Adicionais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5019085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Receita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378.000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416.000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876551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(-) Processamento Adicional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20.000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20.000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8235797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(=) Resultado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378.000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396.000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18.000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85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229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CA782-A3DA-428B-87EA-1C08E88C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Decisões de Vender ou Processar Mais os Produtos (Ponto de Indiferença)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6E7889D-AC01-4282-8A77-E4480328A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83137"/>
              </p:ext>
            </p:extLst>
          </p:nvPr>
        </p:nvGraphicFramePr>
        <p:xfrm>
          <a:off x="649358" y="2690190"/>
          <a:ext cx="10886659" cy="303474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405807">
                  <a:extLst>
                    <a:ext uri="{9D8B030D-6E8A-4147-A177-3AD203B41FA5}">
                      <a16:colId xmlns:a16="http://schemas.microsoft.com/office/drawing/2014/main" val="3459094402"/>
                    </a:ext>
                  </a:extLst>
                </a:gridCol>
                <a:gridCol w="2741955">
                  <a:extLst>
                    <a:ext uri="{9D8B030D-6E8A-4147-A177-3AD203B41FA5}">
                      <a16:colId xmlns:a16="http://schemas.microsoft.com/office/drawing/2014/main" val="3243139288"/>
                    </a:ext>
                  </a:extLst>
                </a:gridCol>
                <a:gridCol w="2145960">
                  <a:extLst>
                    <a:ext uri="{9D8B030D-6E8A-4147-A177-3AD203B41FA5}">
                      <a16:colId xmlns:a16="http://schemas.microsoft.com/office/drawing/2014/main" val="954771858"/>
                    </a:ext>
                  </a:extLst>
                </a:gridCol>
                <a:gridCol w="2592937">
                  <a:extLst>
                    <a:ext uri="{9D8B030D-6E8A-4147-A177-3AD203B41FA5}">
                      <a16:colId xmlns:a16="http://schemas.microsoft.com/office/drawing/2014/main" val="2125466609"/>
                    </a:ext>
                  </a:extLst>
                </a:gridCol>
              </a:tblGrid>
              <a:tr h="1154748"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Vender (Tipo B)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Processar Adicionalmente (BB)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Receita e Custo Adicionais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5019085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Receita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378.000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416.000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876551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(-) Processamento Adicional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8235797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(=) Resultado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378.000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378.000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85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436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CA782-A3DA-428B-87EA-1C08E88C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/>
              <a:t>Decisões de Vender ou Processar Mais os Produtos (Resultado Negativo)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6E7889D-AC01-4282-8A77-E4480328A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935389"/>
              </p:ext>
            </p:extLst>
          </p:nvPr>
        </p:nvGraphicFramePr>
        <p:xfrm>
          <a:off x="649358" y="2690190"/>
          <a:ext cx="10886659" cy="3034749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405807">
                  <a:extLst>
                    <a:ext uri="{9D8B030D-6E8A-4147-A177-3AD203B41FA5}">
                      <a16:colId xmlns:a16="http://schemas.microsoft.com/office/drawing/2014/main" val="3459094402"/>
                    </a:ext>
                  </a:extLst>
                </a:gridCol>
                <a:gridCol w="2741955">
                  <a:extLst>
                    <a:ext uri="{9D8B030D-6E8A-4147-A177-3AD203B41FA5}">
                      <a16:colId xmlns:a16="http://schemas.microsoft.com/office/drawing/2014/main" val="3243139288"/>
                    </a:ext>
                  </a:extLst>
                </a:gridCol>
                <a:gridCol w="2145960">
                  <a:extLst>
                    <a:ext uri="{9D8B030D-6E8A-4147-A177-3AD203B41FA5}">
                      <a16:colId xmlns:a16="http://schemas.microsoft.com/office/drawing/2014/main" val="954771858"/>
                    </a:ext>
                  </a:extLst>
                </a:gridCol>
                <a:gridCol w="2592937">
                  <a:extLst>
                    <a:ext uri="{9D8B030D-6E8A-4147-A177-3AD203B41FA5}">
                      <a16:colId xmlns:a16="http://schemas.microsoft.com/office/drawing/2014/main" val="2125466609"/>
                    </a:ext>
                  </a:extLst>
                </a:gridCol>
              </a:tblGrid>
              <a:tr h="1154748">
                <a:tc>
                  <a:txBody>
                    <a:bodyPr/>
                    <a:lstStyle/>
                    <a:p>
                      <a:pPr algn="l" fontAlgn="b"/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Vender (Tipo B)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Processar Adicionalmente (BB)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>
                          <a:effectLst/>
                        </a:rPr>
                        <a:t>Receita e Custo Adicionais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5019085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Receita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378.000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416.000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876551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(-) Processamento Adicional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8235797"/>
                  </a:ext>
                </a:extLst>
              </a:tr>
              <a:tr h="62666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u="none" strike="noStrike">
                          <a:effectLst/>
                        </a:rPr>
                        <a:t>(=) Resultado</a:t>
                      </a:r>
                      <a:endParaRPr lang="pt-BR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378.000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u="none" strike="noStrike" dirty="0">
                          <a:effectLst/>
                        </a:rPr>
                        <a:t>371.000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(7.000)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85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48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RA DE MADEIRA 1 MT (MATRA) – Onix">
            <a:extLst>
              <a:ext uri="{FF2B5EF4-FFF2-40B4-BE49-F238E27FC236}">
                <a16:creationId xmlns:a16="http://schemas.microsoft.com/office/drawing/2014/main" id="{FCCBBC95-6177-4319-9C7E-CAB27BE85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6" y="2871374"/>
            <a:ext cx="374850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DEIRA SERRADA | Compensados Ecoplac">
            <a:extLst>
              <a:ext uri="{FF2B5EF4-FFF2-40B4-BE49-F238E27FC236}">
                <a16:creationId xmlns:a16="http://schemas.microsoft.com/office/drawing/2014/main" id="{2C9A551C-23E4-44DF-9ECD-8A6C21F7E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153" y="1071149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nde Encontro Madeira Serrada para Construção Civil Freguesia do Ó - Madeira  para Construção - FREMADE COMERCIO DE MADEIRAS">
            <a:extLst>
              <a:ext uri="{FF2B5EF4-FFF2-40B4-BE49-F238E27FC236}">
                <a16:creationId xmlns:a16="http://schemas.microsoft.com/office/drawing/2014/main" id="{FCFB45E9-ECC1-4E12-85B7-A8AAB5473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774" y="4027418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5AE5AE81-03FD-4528-A909-A022DC22EB0F}"/>
              </a:ext>
            </a:extLst>
          </p:cNvPr>
          <p:cNvCxnSpPr/>
          <p:nvPr/>
        </p:nvCxnSpPr>
        <p:spPr>
          <a:xfrm>
            <a:off x="4810538" y="3564835"/>
            <a:ext cx="141798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546BF075-7356-440D-AD4C-B6FFFD30CA20}"/>
              </a:ext>
            </a:extLst>
          </p:cNvPr>
          <p:cNvCxnSpPr/>
          <p:nvPr/>
        </p:nvCxnSpPr>
        <p:spPr>
          <a:xfrm flipV="1">
            <a:off x="6228522" y="2491409"/>
            <a:ext cx="1536631" cy="107342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50E507AD-9511-49DD-9390-341ADB011781}"/>
              </a:ext>
            </a:extLst>
          </p:cNvPr>
          <p:cNvCxnSpPr/>
          <p:nvPr/>
        </p:nvCxnSpPr>
        <p:spPr>
          <a:xfrm>
            <a:off x="6228522" y="3564835"/>
            <a:ext cx="1630017" cy="83488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1E678DD-13A2-4E40-A0D9-CD2773B904BB}"/>
              </a:ext>
            </a:extLst>
          </p:cNvPr>
          <p:cNvSpPr txBox="1"/>
          <p:nvPr/>
        </p:nvSpPr>
        <p:spPr>
          <a:xfrm>
            <a:off x="2133909" y="2871374"/>
            <a:ext cx="181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Tora de Madeira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57E1326-A71E-42A4-9666-99432A198392}"/>
              </a:ext>
            </a:extLst>
          </p:cNvPr>
          <p:cNvSpPr txBox="1"/>
          <p:nvPr/>
        </p:nvSpPr>
        <p:spPr>
          <a:xfrm>
            <a:off x="7900574" y="613400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Madeira serrada tipo 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4B72788-AD72-48FC-A17D-FB554BEFB0DF}"/>
              </a:ext>
            </a:extLst>
          </p:cNvPr>
          <p:cNvSpPr txBox="1"/>
          <p:nvPr/>
        </p:nvSpPr>
        <p:spPr>
          <a:xfrm>
            <a:off x="7976774" y="3429000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Madeira serrada tipo B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5EE8DAE-75D8-458B-B330-D75E262ED349}"/>
              </a:ext>
            </a:extLst>
          </p:cNvPr>
          <p:cNvCxnSpPr/>
          <p:nvPr/>
        </p:nvCxnSpPr>
        <p:spPr>
          <a:xfrm>
            <a:off x="6228522" y="2385391"/>
            <a:ext cx="0" cy="2565952"/>
          </a:xfrm>
          <a:prstGeom prst="line">
            <a:avLst/>
          </a:prstGeom>
          <a:ln w="19050">
            <a:solidFill>
              <a:schemeClr val="accent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9DFB904-093D-4097-8590-09C1C1445BF5}"/>
              </a:ext>
            </a:extLst>
          </p:cNvPr>
          <p:cNvSpPr txBox="1"/>
          <p:nvPr/>
        </p:nvSpPr>
        <p:spPr>
          <a:xfrm>
            <a:off x="5280479" y="5103816"/>
            <a:ext cx="222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Ponto de Separação</a:t>
            </a:r>
          </a:p>
        </p:txBody>
      </p:sp>
    </p:spTree>
    <p:extLst>
      <p:ext uri="{BB962C8B-B14F-4D97-AF65-F5344CB8AC3E}">
        <p14:creationId xmlns:p14="http://schemas.microsoft.com/office/powerpoint/2010/main" val="224066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EECD0-B789-4602-8F31-6B9EE0BD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101"/>
          </a:xfrm>
        </p:spPr>
        <p:txBody>
          <a:bodyPr/>
          <a:lstStyle/>
          <a:p>
            <a:r>
              <a:rPr lang="pt-BR" dirty="0"/>
              <a:t> Coprodutos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E197E3-1BC0-4829-A848-221CFF7BF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4798737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altLang="pt-B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Produtos que resultam dos mesmos insumos e do mesmo processo de produção.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10927E4-4898-42C6-AA8B-4281AE8B24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299690"/>
              </p:ext>
            </p:extLst>
          </p:nvPr>
        </p:nvGraphicFramePr>
        <p:xfrm>
          <a:off x="1007165" y="2690190"/>
          <a:ext cx="10346635" cy="2789584"/>
        </p:xfrm>
        <a:graphic>
          <a:graphicData uri="http://schemas.openxmlformats.org/drawingml/2006/table">
            <a:tbl>
              <a:tblPr firstRow="1" firstCol="1" bandRow="1" bandCol="1">
                <a:tableStyleId>{7E9639D4-E3E2-4D34-9284-5A2195B3D0D7}</a:tableStyleId>
              </a:tblPr>
              <a:tblGrid>
                <a:gridCol w="1729533">
                  <a:extLst>
                    <a:ext uri="{9D8B030D-6E8A-4147-A177-3AD203B41FA5}">
                      <a16:colId xmlns:a16="http://schemas.microsoft.com/office/drawing/2014/main" val="1745491849"/>
                    </a:ext>
                  </a:extLst>
                </a:gridCol>
                <a:gridCol w="1689528">
                  <a:extLst>
                    <a:ext uri="{9D8B030D-6E8A-4147-A177-3AD203B41FA5}">
                      <a16:colId xmlns:a16="http://schemas.microsoft.com/office/drawing/2014/main" val="1154644075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2083916572"/>
                    </a:ext>
                  </a:extLst>
                </a:gridCol>
                <a:gridCol w="1237764">
                  <a:extLst>
                    <a:ext uri="{9D8B030D-6E8A-4147-A177-3AD203B41FA5}">
                      <a16:colId xmlns:a16="http://schemas.microsoft.com/office/drawing/2014/main" val="3846720863"/>
                    </a:ext>
                  </a:extLst>
                </a:gridCol>
                <a:gridCol w="2065216">
                  <a:extLst>
                    <a:ext uri="{9D8B030D-6E8A-4147-A177-3AD203B41FA5}">
                      <a16:colId xmlns:a16="http://schemas.microsoft.com/office/drawing/2014/main" val="1447381754"/>
                    </a:ext>
                  </a:extLst>
                </a:gridCol>
                <a:gridCol w="1636768">
                  <a:extLst>
                    <a:ext uri="{9D8B030D-6E8A-4147-A177-3AD203B41FA5}">
                      <a16:colId xmlns:a16="http://schemas.microsoft.com/office/drawing/2014/main" val="486938639"/>
                    </a:ext>
                  </a:extLst>
                </a:gridCol>
              </a:tblGrid>
              <a:tr h="697396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Matéria-Prima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Cana-de-Açúcar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Madeira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Laranja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Gado Bovino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Papel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6323086"/>
                  </a:ext>
                </a:extLst>
              </a:tr>
              <a:tr h="6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Coproduto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Açúcar e álcool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Peças, ripas e barrotes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Suco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Carnes, miúdos e couro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Jornais e revistas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3901845"/>
                  </a:ext>
                </a:extLst>
              </a:tr>
              <a:tr h="6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Subproduto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Vinhoto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Óleo e álcool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Ossos, chifres e casco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3461065"/>
                  </a:ext>
                </a:extLst>
              </a:tr>
              <a:tr h="69739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Sucata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Bagaço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Serragem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Bagaço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Sebo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Aparas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8772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80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F20206A9-5B1B-4BB7-863D-B0356E7380BD}"/>
              </a:ext>
            </a:extLst>
          </p:cNvPr>
          <p:cNvSpPr/>
          <p:nvPr/>
        </p:nvSpPr>
        <p:spPr>
          <a:xfrm>
            <a:off x="1491184" y="1060001"/>
            <a:ext cx="1855304" cy="185530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Produtos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55641C1-9EBC-4320-862F-9A05DDD4BC83}"/>
              </a:ext>
            </a:extLst>
          </p:cNvPr>
          <p:cNvSpPr/>
          <p:nvPr/>
        </p:nvSpPr>
        <p:spPr>
          <a:xfrm>
            <a:off x="3777184" y="1060001"/>
            <a:ext cx="1855304" cy="1855304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Coprodutos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23461814-D189-4114-8D69-004FCEDA600C}"/>
              </a:ext>
            </a:extLst>
          </p:cNvPr>
          <p:cNvSpPr/>
          <p:nvPr/>
        </p:nvSpPr>
        <p:spPr>
          <a:xfrm>
            <a:off x="6063184" y="1060001"/>
            <a:ext cx="1855304" cy="185530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Subprodutos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4284A42B-81DC-4D5B-AF67-2C1C64CD0E9B}"/>
              </a:ext>
            </a:extLst>
          </p:cNvPr>
          <p:cNvSpPr/>
          <p:nvPr/>
        </p:nvSpPr>
        <p:spPr>
          <a:xfrm>
            <a:off x="8349184" y="1060001"/>
            <a:ext cx="1855304" cy="185530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Sucatas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A8D6856E-A095-4F37-A83B-C55C138509BF}"/>
              </a:ext>
            </a:extLst>
          </p:cNvPr>
          <p:cNvCxnSpPr>
            <a:cxnSpLocks/>
            <a:stCxn id="11" idx="4"/>
            <a:endCxn id="18" idx="0"/>
          </p:cNvCxnSpPr>
          <p:nvPr/>
        </p:nvCxnSpPr>
        <p:spPr>
          <a:xfrm>
            <a:off x="6990836" y="2915305"/>
            <a:ext cx="0" cy="119269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B66C7C4-8918-489A-88C3-0CF59C008FC0}"/>
              </a:ext>
            </a:extLst>
          </p:cNvPr>
          <p:cNvSpPr txBox="1"/>
          <p:nvPr/>
        </p:nvSpPr>
        <p:spPr>
          <a:xfrm>
            <a:off x="5937288" y="4108001"/>
            <a:ext cx="2107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Produtos que surgem do processo natural de produção da indústria e que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possuem valor de mercado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Representam parcela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ínfima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na receita da empresa.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9C0DFF9-8B97-455E-8720-AED82268FE1E}"/>
              </a:ext>
            </a:extLst>
          </p:cNvPr>
          <p:cNvSpPr txBox="1"/>
          <p:nvPr/>
        </p:nvSpPr>
        <p:spPr>
          <a:xfrm>
            <a:off x="8223288" y="4108001"/>
            <a:ext cx="21070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Produtos que surgem do processo natural de produção da indústria e que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não possuem valor de mercado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estável ou compradores para ele.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ector de Seta Reta 21">
            <a:extLst>
              <a:ext uri="{FF2B5EF4-FFF2-40B4-BE49-F238E27FC236}">
                <a16:creationId xmlns:a16="http://schemas.microsoft.com/office/drawing/2014/main" id="{3066F90D-419B-49A3-8183-504ED3C7124D}"/>
              </a:ext>
            </a:extLst>
          </p:cNvPr>
          <p:cNvCxnSpPr>
            <a:cxnSpLocks/>
            <a:stCxn id="13" idx="4"/>
            <a:endCxn id="21" idx="0"/>
          </p:cNvCxnSpPr>
          <p:nvPr/>
        </p:nvCxnSpPr>
        <p:spPr>
          <a:xfrm>
            <a:off x="9276836" y="2915305"/>
            <a:ext cx="0" cy="1192696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82EC5932-71DA-494F-9450-1D45D71A6ABB}"/>
              </a:ext>
            </a:extLst>
          </p:cNvPr>
          <p:cNvSpPr txBox="1"/>
          <p:nvPr/>
        </p:nvSpPr>
        <p:spPr>
          <a:xfrm>
            <a:off x="3651288" y="3984890"/>
            <a:ext cx="21070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Produtos que surgem do processo natural de produção da indústria e que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possuem valor de mercado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Representam parcela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significativa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na receita da empresa.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9B901C75-DBDE-475A-AE3F-51C8C5664066}"/>
              </a:ext>
            </a:extLst>
          </p:cNvPr>
          <p:cNvCxnSpPr>
            <a:cxnSpLocks/>
            <a:stCxn id="9" idx="4"/>
            <a:endCxn id="26" idx="0"/>
          </p:cNvCxnSpPr>
          <p:nvPr/>
        </p:nvCxnSpPr>
        <p:spPr>
          <a:xfrm>
            <a:off x="4704836" y="2915305"/>
            <a:ext cx="0" cy="106958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D4391EB-A69B-476C-A802-74C225749208}"/>
              </a:ext>
            </a:extLst>
          </p:cNvPr>
          <p:cNvSpPr txBox="1"/>
          <p:nvPr/>
        </p:nvSpPr>
        <p:spPr>
          <a:xfrm>
            <a:off x="1365287" y="3984889"/>
            <a:ext cx="2107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Produto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produzido e comercializado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pela empresa e resultado final do processo de produção.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12E8F9FA-B355-44F6-A071-058C27D0F64A}"/>
              </a:ext>
            </a:extLst>
          </p:cNvPr>
          <p:cNvCxnSpPr>
            <a:cxnSpLocks/>
            <a:stCxn id="7" idx="4"/>
            <a:endCxn id="32" idx="0"/>
          </p:cNvCxnSpPr>
          <p:nvPr/>
        </p:nvCxnSpPr>
        <p:spPr>
          <a:xfrm flipH="1">
            <a:off x="2418835" y="2915305"/>
            <a:ext cx="1" cy="1069584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ítulo 1">
            <a:extLst>
              <a:ext uri="{FF2B5EF4-FFF2-40B4-BE49-F238E27FC236}">
                <a16:creationId xmlns:a16="http://schemas.microsoft.com/office/drawing/2014/main" id="{0E23EE64-FE07-4C97-BC70-FA43442F2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88" y="25114"/>
            <a:ext cx="10515600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Resultados do processo de produção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8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C575D-23AB-4532-B15F-7CF424D9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Custo Conjunto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70A80F-7619-4A3F-AC31-691DB39A4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Custo relacionado comum processo de produção de que resultam dois ou mais produtos.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F3F7BAE-EAAB-4400-883C-83B25B7F5075}"/>
              </a:ext>
            </a:extLst>
          </p:cNvPr>
          <p:cNvSpPr txBox="1"/>
          <p:nvPr/>
        </p:nvSpPr>
        <p:spPr>
          <a:xfrm>
            <a:off x="838200" y="3564835"/>
            <a:ext cx="329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Insumo: Toras</a:t>
            </a:r>
          </a:p>
          <a:p>
            <a:r>
              <a:rPr lang="pt-BR" dirty="0"/>
              <a:t>Custo de materiais: $125.000</a:t>
            </a:r>
          </a:p>
          <a:p>
            <a:r>
              <a:rPr lang="pt-BR" dirty="0"/>
              <a:t>Custo de conversão: $ 55.000</a:t>
            </a:r>
          </a:p>
          <a:p>
            <a:r>
              <a:rPr lang="pt-BR" dirty="0"/>
              <a:t>Custo conjunto total: $ 180.000</a:t>
            </a: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8C71F953-539A-47E8-AE32-286B08E25109}"/>
              </a:ext>
            </a:extLst>
          </p:cNvPr>
          <p:cNvCxnSpPr/>
          <p:nvPr/>
        </p:nvCxnSpPr>
        <p:spPr>
          <a:xfrm>
            <a:off x="4253948" y="4253949"/>
            <a:ext cx="13782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A1881D49-D8E2-4BFF-8B8A-DB9FE8F29B31}"/>
              </a:ext>
            </a:extLst>
          </p:cNvPr>
          <p:cNvCxnSpPr/>
          <p:nvPr/>
        </p:nvCxnSpPr>
        <p:spPr>
          <a:xfrm flipV="1">
            <a:off x="5618922" y="3326296"/>
            <a:ext cx="1086678" cy="9409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BF29308B-A690-4D5C-98ED-CC1AD94CE646}"/>
              </a:ext>
            </a:extLst>
          </p:cNvPr>
          <p:cNvCxnSpPr/>
          <p:nvPr/>
        </p:nvCxnSpPr>
        <p:spPr>
          <a:xfrm>
            <a:off x="5632174" y="4267200"/>
            <a:ext cx="1166192" cy="6626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E43407D-4AAD-4FDB-92F6-97E2ABBDAA48}"/>
              </a:ext>
            </a:extLst>
          </p:cNvPr>
          <p:cNvSpPr txBox="1"/>
          <p:nvPr/>
        </p:nvSpPr>
        <p:spPr>
          <a:xfrm>
            <a:off x="6798366" y="2902226"/>
            <a:ext cx="441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Madeira serrada tipo A = X% de $ 180.000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20C16E3-F66E-4FD1-8E92-8A4934105610}"/>
              </a:ext>
            </a:extLst>
          </p:cNvPr>
          <p:cNvSpPr txBox="1"/>
          <p:nvPr/>
        </p:nvSpPr>
        <p:spPr>
          <a:xfrm>
            <a:off x="6940827" y="4745143"/>
            <a:ext cx="441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Madeira serrada tipo B = y% de $180.000 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20009015-15D6-462E-BAA5-770E83EA646E}"/>
              </a:ext>
            </a:extLst>
          </p:cNvPr>
          <p:cNvCxnSpPr>
            <a:cxnSpLocks/>
          </p:cNvCxnSpPr>
          <p:nvPr/>
        </p:nvCxnSpPr>
        <p:spPr>
          <a:xfrm>
            <a:off x="5618922" y="3086892"/>
            <a:ext cx="26504" cy="2386256"/>
          </a:xfrm>
          <a:prstGeom prst="line">
            <a:avLst/>
          </a:prstGeom>
          <a:ln w="5715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8C3236A3-437C-4B0C-92BC-DFB2236C8A0C}"/>
              </a:ext>
            </a:extLst>
          </p:cNvPr>
          <p:cNvSpPr txBox="1"/>
          <p:nvPr/>
        </p:nvSpPr>
        <p:spPr>
          <a:xfrm>
            <a:off x="1398104" y="5832978"/>
            <a:ext cx="9634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Ponto de separação</a:t>
            </a:r>
            <a:r>
              <a:rPr lang="pt-BR" dirty="0"/>
              <a:t>: estágio do processo de produção em que dois ou mais produtos são separados.</a:t>
            </a:r>
          </a:p>
        </p:txBody>
      </p:sp>
    </p:spTree>
    <p:extLst>
      <p:ext uri="{BB962C8B-B14F-4D97-AF65-F5344CB8AC3E}">
        <p14:creationId xmlns:p14="http://schemas.microsoft.com/office/powerpoint/2010/main" val="427806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92E46-304E-4A48-9C26-77577958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Rateio de Custos conjuntos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C81151-27ED-4677-BC41-C81F06A1A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Custos divisionais ou departamentais;</a:t>
            </a:r>
          </a:p>
          <a:p>
            <a:r>
              <a:rPr lang="pt-BR" dirty="0"/>
              <a:t>Mensuração do desempenho/remuneração dos executivos;</a:t>
            </a:r>
          </a:p>
          <a:p>
            <a:r>
              <a:rPr lang="pt-BR" dirty="0"/>
              <a:t>Avaliação de estoques;</a:t>
            </a:r>
          </a:p>
          <a:p>
            <a:r>
              <a:rPr lang="pt-BR" dirty="0"/>
              <a:t>Controle dos custos dos processos de fabricação;</a:t>
            </a:r>
          </a:p>
          <a:p>
            <a:r>
              <a:rPr lang="pt-BR" dirty="0"/>
              <a:t>Subsídios na precificação dos produtos.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err="1"/>
              <a:t>Obs</a:t>
            </a:r>
            <a:r>
              <a:rPr lang="pt-BR" dirty="0"/>
              <a:t>: qualquer método de rateio contém arbitrariedade(s). Consequentemente, o método de rateio deve ser claramente divulgado, antes de ser implantado. </a:t>
            </a:r>
          </a:p>
        </p:txBody>
      </p:sp>
    </p:spTree>
    <p:extLst>
      <p:ext uri="{BB962C8B-B14F-4D97-AF65-F5344CB8AC3E}">
        <p14:creationId xmlns:p14="http://schemas.microsoft.com/office/powerpoint/2010/main" val="919838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EBFBF5B-FCD8-4740-9785-F77ACB17A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"/>
            <a:ext cx="8610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Critérios de Rateio de Custos Conjuntos aos Coprodutos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A9F01877-7B07-4A6E-81F1-0285DC58C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00201"/>
            <a:ext cx="8610600" cy="506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7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Receita</a:t>
            </a:r>
          </a:p>
          <a:p>
            <a:pPr algn="ctr">
              <a:lnSpc>
                <a:spcPct val="17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Preço de Venda</a:t>
            </a:r>
          </a:p>
          <a:p>
            <a:pPr algn="ctr">
              <a:lnSpc>
                <a:spcPct val="17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Lucro Bruto</a:t>
            </a:r>
          </a:p>
          <a:p>
            <a:pPr algn="ctr">
              <a:lnSpc>
                <a:spcPct val="17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Volume</a:t>
            </a:r>
          </a:p>
          <a:p>
            <a:pPr algn="ctr">
              <a:lnSpc>
                <a:spcPct val="17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Complexidade</a:t>
            </a:r>
          </a:p>
          <a:p>
            <a:pPr algn="ctr">
              <a:lnSpc>
                <a:spcPct val="170000"/>
              </a:lnSpc>
            </a:pPr>
            <a:r>
              <a:rPr lang="pt-BR" altLang="pt-BR" sz="3200" b="1">
                <a:latin typeface="Arial" panose="020B0604020202020204" pitchFamily="34" charset="0"/>
              </a:rPr>
              <a:t>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8688AE9D-E1E0-46A9-AFCC-18A02D4C8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0"/>
            <a:ext cx="8610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Integração e Coordenação do Sistema de Custos com a Contabilidade Financeira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5C854D02-95CB-407D-91F4-B0B03D568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320800"/>
            <a:ext cx="9594574" cy="553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algn="just">
              <a:lnSpc>
                <a:spcPct val="170000"/>
              </a:lnSpc>
              <a:buFont typeface="Monotype Sorts" pitchFamily="2" charset="2"/>
              <a:buChar char="O"/>
            </a:pPr>
            <a:r>
              <a:rPr lang="pt-BR" altLang="pt-BR" sz="3000" b="1" dirty="0">
                <a:latin typeface="Arial" panose="020B0604020202020204" pitchFamily="34" charset="0"/>
              </a:rPr>
              <a:t>   Obediência aos Princípios Fundamentais de Contabilidade</a:t>
            </a:r>
          </a:p>
          <a:p>
            <a:pPr lvl="1" algn="just">
              <a:lnSpc>
                <a:spcPct val="170000"/>
              </a:lnSpc>
              <a:buFont typeface="Monotype Sorts" pitchFamily="2" charset="2"/>
              <a:buChar char="O"/>
            </a:pPr>
            <a:r>
              <a:rPr lang="pt-BR" altLang="pt-BR" sz="3000" b="1" dirty="0">
                <a:latin typeface="Arial" panose="020B0604020202020204" pitchFamily="34" charset="0"/>
              </a:rPr>
              <a:t> Custos apropriados devem ser            consistentes com valores contabilizados</a:t>
            </a:r>
          </a:p>
          <a:p>
            <a:pPr lvl="1" algn="just">
              <a:lnSpc>
                <a:spcPct val="170000"/>
              </a:lnSpc>
              <a:buFont typeface="Monotype Sorts" pitchFamily="2" charset="2"/>
              <a:buChar char="O"/>
            </a:pPr>
            <a:r>
              <a:rPr lang="pt-BR" altLang="pt-BR" sz="3000" b="1" dirty="0">
                <a:latin typeface="Arial" panose="020B0604020202020204" pitchFamily="34" charset="0"/>
              </a:rPr>
              <a:t> Mapas, demonstração, arquivos etc. mantidos em boa guarda</a:t>
            </a:r>
          </a:p>
          <a:p>
            <a:pPr lvl="1" algn="just">
              <a:lnSpc>
                <a:spcPct val="170000"/>
              </a:lnSpc>
              <a:buFont typeface="Monotype Sorts" pitchFamily="2" charset="2"/>
              <a:buChar char="O"/>
            </a:pPr>
            <a:r>
              <a:rPr lang="pt-BR" altLang="pt-BR" sz="3000" b="1" dirty="0">
                <a:latin typeface="Arial" panose="020B0604020202020204" pitchFamily="34" charset="0"/>
              </a:rPr>
              <a:t>  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3B5BD-88DB-4BCE-BB92-799A22CC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8632"/>
          </a:xfrm>
        </p:spPr>
        <p:txBody>
          <a:bodyPr/>
          <a:lstStyle/>
          <a:p>
            <a:r>
              <a:rPr lang="pt-BR" dirty="0"/>
              <a:t>Método do Valor Realizável Líquido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81CFD2-A84E-46FA-B2BF-E1971B98A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982817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Rateio de custos conjuntos com base no valor dos produtos conjuntos no ponto de separação.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 realizável líquido estimado: o preço de venda de um produto final menos os custos de processamento adicional necessário à colocação do produto em condições de ser vendido.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Exemplo: A companhia Sacramento fabrica madeira serrada do Tipo A e Tipo B. Em abril, o custo total foi de $ 180.000, correspondente a $125.000 de materiais (toras de madeira) e % $55.000 de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CIFs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madeiras serradas tipo A e Tipo B têm um valor de venda total de $630.000 no ponto de separação, a saber: Tipo A, $252.000,correspondentes a 40% do valor de venda total; Tipo B, $378.000, correspondentes a 60% do total. Não há processamento adicional das madeiras serradas tipo A e B, após o ponto de separação.</a:t>
            </a:r>
          </a:p>
        </p:txBody>
      </p:sp>
    </p:spTree>
    <p:extLst>
      <p:ext uri="{BB962C8B-B14F-4D97-AF65-F5344CB8AC3E}">
        <p14:creationId xmlns:p14="http://schemas.microsoft.com/office/powerpoint/2010/main" val="2193465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1038</Words>
  <Application>Microsoft Office PowerPoint</Application>
  <PresentationFormat>Widescreen</PresentationFormat>
  <Paragraphs>239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Calibri</vt:lpstr>
      <vt:lpstr>Calibri Light</vt:lpstr>
      <vt:lpstr>Monotype Sorts</vt:lpstr>
      <vt:lpstr>Times New Roman</vt:lpstr>
      <vt:lpstr>Tema do Office</vt:lpstr>
      <vt:lpstr>Custos Conjuntos</vt:lpstr>
      <vt:lpstr>Apresentação do PowerPoint</vt:lpstr>
      <vt:lpstr> Coprodutos</vt:lpstr>
      <vt:lpstr>Resultados do processo de produção</vt:lpstr>
      <vt:lpstr>Custo Conjunto</vt:lpstr>
      <vt:lpstr>Rateio de Custos conjuntos</vt:lpstr>
      <vt:lpstr>Apresentação do PowerPoint</vt:lpstr>
      <vt:lpstr>Apresentação do PowerPoint</vt:lpstr>
      <vt:lpstr>Método do Valor Realizável Líquido</vt:lpstr>
      <vt:lpstr>Apresentação do PowerPoint</vt:lpstr>
      <vt:lpstr>Fluxo de custos</vt:lpstr>
      <vt:lpstr>Apresentação do PowerPoint</vt:lpstr>
      <vt:lpstr>Apresentação do PowerPoint</vt:lpstr>
      <vt:lpstr>Apresentação do PowerPoint</vt:lpstr>
      <vt:lpstr>Método das Quantidades Físicas</vt:lpstr>
      <vt:lpstr>Apresentação do PowerPoint</vt:lpstr>
      <vt:lpstr>Decisões de Vender ou Processar Mais os Produtos (Resultado Positivo)</vt:lpstr>
      <vt:lpstr>Decisões de Vender ou Processar Mais os Produtos (Ponto de Indiferença)</vt:lpstr>
      <vt:lpstr>Decisões de Vender ou Processar Mais os Produtos (Resultado Negativo)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Custos Conjuntos</dc:title>
  <dc:creator>Usuário do Windows</dc:creator>
  <cp:lastModifiedBy>Usuário do Windows</cp:lastModifiedBy>
  <cp:revision>21</cp:revision>
  <dcterms:created xsi:type="dcterms:W3CDTF">2020-11-13T10:55:36Z</dcterms:created>
  <dcterms:modified xsi:type="dcterms:W3CDTF">2020-11-13T14:10:19Z</dcterms:modified>
</cp:coreProperties>
</file>