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26" r:id="rId4"/>
    <p:sldId id="328" r:id="rId5"/>
    <p:sldId id="327" r:id="rId6"/>
    <p:sldId id="329" r:id="rId7"/>
    <p:sldId id="330" r:id="rId8"/>
    <p:sldId id="324" r:id="rId9"/>
    <p:sldId id="331" r:id="rId10"/>
    <p:sldId id="323" r:id="rId11"/>
    <p:sldId id="332" r:id="rId12"/>
    <p:sldId id="322" r:id="rId13"/>
    <p:sldId id="333" r:id="rId14"/>
    <p:sldId id="334" r:id="rId15"/>
    <p:sldId id="337" r:id="rId16"/>
    <p:sldId id="338" r:id="rId17"/>
    <p:sldId id="325" r:id="rId18"/>
    <p:sldId id="339" r:id="rId19"/>
    <p:sldId id="340" r:id="rId20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4D29B-CC79-40E8-8740-9B10D5F8ED8C}" v="28" dt="2019-06-11T21:01:17.9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0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son Nassor Cardoso" userId="44c3dbdf-4db9-4bad-95b4-d75aae3d1257" providerId="ADAL" clId="{4624D29B-CC79-40E8-8740-9B10D5F8ED8C}"/>
    <pc:docChg chg="undo redo custSel addSld delSld modSld sldOrd">
      <pc:chgData name="Gerson Nassor Cardoso" userId="44c3dbdf-4db9-4bad-95b4-d75aae3d1257" providerId="ADAL" clId="{4624D29B-CC79-40E8-8740-9B10D5F8ED8C}" dt="2019-06-18T01:01:50.508" v="825" actId="2696"/>
      <pc:docMkLst>
        <pc:docMk/>
      </pc:docMkLst>
      <pc:sldChg chg="add del">
        <pc:chgData name="Gerson Nassor Cardoso" userId="44c3dbdf-4db9-4bad-95b4-d75aae3d1257" providerId="ADAL" clId="{4624D29B-CC79-40E8-8740-9B10D5F8ED8C}" dt="2019-06-18T01:01:50.508" v="825" actId="2696"/>
        <pc:sldMkLst>
          <pc:docMk/>
          <pc:sldMk cId="0" sldId="256"/>
        </pc:sldMkLst>
      </pc:sldChg>
      <pc:sldChg chg="add del">
        <pc:chgData name="Gerson Nassor Cardoso" userId="44c3dbdf-4db9-4bad-95b4-d75aae3d1257" providerId="ADAL" clId="{4624D29B-CC79-40E8-8740-9B10D5F8ED8C}" dt="2019-06-18T01:01:50.492" v="824" actId="2696"/>
        <pc:sldMkLst>
          <pc:docMk/>
          <pc:sldMk cId="0" sldId="257"/>
        </pc:sldMkLst>
      </pc:sldChg>
      <pc:sldChg chg="add del">
        <pc:chgData name="Gerson Nassor Cardoso" userId="44c3dbdf-4db9-4bad-95b4-d75aae3d1257" providerId="ADAL" clId="{4624D29B-CC79-40E8-8740-9B10D5F8ED8C}" dt="2019-06-18T01:01:50.449" v="814" actId="2696"/>
        <pc:sldMkLst>
          <pc:docMk/>
          <pc:sldMk cId="222986468" sldId="322"/>
        </pc:sldMkLst>
      </pc:sldChg>
      <pc:sldChg chg="add del">
        <pc:chgData name="Gerson Nassor Cardoso" userId="44c3dbdf-4db9-4bad-95b4-d75aae3d1257" providerId="ADAL" clId="{4624D29B-CC79-40E8-8740-9B10D5F8ED8C}" dt="2019-06-18T01:01:50.462" v="816" actId="2696"/>
        <pc:sldMkLst>
          <pc:docMk/>
          <pc:sldMk cId="1335684406" sldId="323"/>
        </pc:sldMkLst>
      </pc:sldChg>
      <pc:sldChg chg="add del">
        <pc:chgData name="Gerson Nassor Cardoso" userId="44c3dbdf-4db9-4bad-95b4-d75aae3d1257" providerId="ADAL" clId="{4624D29B-CC79-40E8-8740-9B10D5F8ED8C}" dt="2019-06-18T01:01:50.467" v="818" actId="2696"/>
        <pc:sldMkLst>
          <pc:docMk/>
          <pc:sldMk cId="2080403689" sldId="324"/>
        </pc:sldMkLst>
      </pc:sldChg>
      <pc:sldChg chg="add del">
        <pc:chgData name="Gerson Nassor Cardoso" userId="44c3dbdf-4db9-4bad-95b4-d75aae3d1257" providerId="ADAL" clId="{4624D29B-CC79-40E8-8740-9B10D5F8ED8C}" dt="2019-06-18T01:01:50.410" v="809" actId="2696"/>
        <pc:sldMkLst>
          <pc:docMk/>
          <pc:sldMk cId="4003042059" sldId="325"/>
        </pc:sldMkLst>
      </pc:sldChg>
      <pc:sldChg chg="add del">
        <pc:chgData name="Gerson Nassor Cardoso" userId="44c3dbdf-4db9-4bad-95b4-d75aae3d1257" providerId="ADAL" clId="{4624D29B-CC79-40E8-8740-9B10D5F8ED8C}" dt="2019-06-18T01:01:50.492" v="823" actId="2696"/>
        <pc:sldMkLst>
          <pc:docMk/>
          <pc:sldMk cId="2328042430" sldId="326"/>
        </pc:sldMkLst>
      </pc:sldChg>
      <pc:sldChg chg="add del">
        <pc:chgData name="Gerson Nassor Cardoso" userId="44c3dbdf-4db9-4bad-95b4-d75aae3d1257" providerId="ADAL" clId="{4624D29B-CC79-40E8-8740-9B10D5F8ED8C}" dt="2019-06-18T01:01:50.481" v="821" actId="2696"/>
        <pc:sldMkLst>
          <pc:docMk/>
          <pc:sldMk cId="1672699771" sldId="327"/>
        </pc:sldMkLst>
      </pc:sldChg>
      <pc:sldChg chg="add del">
        <pc:chgData name="Gerson Nassor Cardoso" userId="44c3dbdf-4db9-4bad-95b4-d75aae3d1257" providerId="ADAL" clId="{4624D29B-CC79-40E8-8740-9B10D5F8ED8C}" dt="2019-06-18T01:01:50.492" v="822" actId="2696"/>
        <pc:sldMkLst>
          <pc:docMk/>
          <pc:sldMk cId="1498946467" sldId="328"/>
        </pc:sldMkLst>
      </pc:sldChg>
      <pc:sldChg chg="add del">
        <pc:chgData name="Gerson Nassor Cardoso" userId="44c3dbdf-4db9-4bad-95b4-d75aae3d1257" providerId="ADAL" clId="{4624D29B-CC79-40E8-8740-9B10D5F8ED8C}" dt="2019-06-18T01:01:50.479" v="820" actId="2696"/>
        <pc:sldMkLst>
          <pc:docMk/>
          <pc:sldMk cId="461621066" sldId="329"/>
        </pc:sldMkLst>
      </pc:sldChg>
      <pc:sldChg chg="add del">
        <pc:chgData name="Gerson Nassor Cardoso" userId="44c3dbdf-4db9-4bad-95b4-d75aae3d1257" providerId="ADAL" clId="{4624D29B-CC79-40E8-8740-9B10D5F8ED8C}" dt="2019-06-18T01:01:50.478" v="819" actId="2696"/>
        <pc:sldMkLst>
          <pc:docMk/>
          <pc:sldMk cId="2900383289" sldId="330"/>
        </pc:sldMkLst>
      </pc:sldChg>
      <pc:sldChg chg="add del">
        <pc:chgData name="Gerson Nassor Cardoso" userId="44c3dbdf-4db9-4bad-95b4-d75aae3d1257" providerId="ADAL" clId="{4624D29B-CC79-40E8-8740-9B10D5F8ED8C}" dt="2019-06-18T01:01:50.465" v="817" actId="2696"/>
        <pc:sldMkLst>
          <pc:docMk/>
          <pc:sldMk cId="2700739794" sldId="331"/>
        </pc:sldMkLst>
      </pc:sldChg>
      <pc:sldChg chg="add del">
        <pc:chgData name="Gerson Nassor Cardoso" userId="44c3dbdf-4db9-4bad-95b4-d75aae3d1257" providerId="ADAL" clId="{4624D29B-CC79-40E8-8740-9B10D5F8ED8C}" dt="2019-06-18T01:01:50.452" v="815" actId="2696"/>
        <pc:sldMkLst>
          <pc:docMk/>
          <pc:sldMk cId="2694262612" sldId="332"/>
        </pc:sldMkLst>
      </pc:sldChg>
      <pc:sldChg chg="add del">
        <pc:chgData name="Gerson Nassor Cardoso" userId="44c3dbdf-4db9-4bad-95b4-d75aae3d1257" providerId="ADAL" clId="{4624D29B-CC79-40E8-8740-9B10D5F8ED8C}" dt="2019-06-18T01:01:50.445" v="813" actId="2696"/>
        <pc:sldMkLst>
          <pc:docMk/>
          <pc:sldMk cId="868594244" sldId="333"/>
        </pc:sldMkLst>
      </pc:sldChg>
      <pc:sldChg chg="modSp add del">
        <pc:chgData name="Gerson Nassor Cardoso" userId="44c3dbdf-4db9-4bad-95b4-d75aae3d1257" providerId="ADAL" clId="{4624D29B-CC79-40E8-8740-9B10D5F8ED8C}" dt="2019-06-18T01:01:50.426" v="812" actId="2696"/>
        <pc:sldMkLst>
          <pc:docMk/>
          <pc:sldMk cId="2736713485" sldId="334"/>
        </pc:sldMkLst>
        <pc:spChg chg="mod">
          <ac:chgData name="Gerson Nassor Cardoso" userId="44c3dbdf-4db9-4bad-95b4-d75aae3d1257" providerId="ADAL" clId="{4624D29B-CC79-40E8-8740-9B10D5F8ED8C}" dt="2019-06-11T20:09:47.570" v="3" actId="108"/>
          <ac:spMkLst>
            <pc:docMk/>
            <pc:sldMk cId="2736713485" sldId="334"/>
            <ac:spMk id="3" creationId="{00000000-0000-0000-0000-000000000000}"/>
          </ac:spMkLst>
        </pc:spChg>
      </pc:sldChg>
      <pc:sldChg chg="modSp add del">
        <pc:chgData name="Gerson Nassor Cardoso" userId="44c3dbdf-4db9-4bad-95b4-d75aae3d1257" providerId="ADAL" clId="{4624D29B-CC79-40E8-8740-9B10D5F8ED8C}" dt="2019-06-18T01:01:50.426" v="811" actId="2696"/>
        <pc:sldMkLst>
          <pc:docMk/>
          <pc:sldMk cId="2375403548" sldId="337"/>
        </pc:sldMkLst>
        <pc:picChg chg="mod modCrop">
          <ac:chgData name="Gerson Nassor Cardoso" userId="44c3dbdf-4db9-4bad-95b4-d75aae3d1257" providerId="ADAL" clId="{4624D29B-CC79-40E8-8740-9B10D5F8ED8C}" dt="2019-06-11T20:12:09.472" v="10" actId="1076"/>
          <ac:picMkLst>
            <pc:docMk/>
            <pc:sldMk cId="2375403548" sldId="337"/>
            <ac:picMk id="3" creationId="{00000000-0000-0000-0000-000000000000}"/>
          </ac:picMkLst>
        </pc:picChg>
      </pc:sldChg>
      <pc:sldChg chg="add del">
        <pc:chgData name="Gerson Nassor Cardoso" userId="44c3dbdf-4db9-4bad-95b4-d75aae3d1257" providerId="ADAL" clId="{4624D29B-CC79-40E8-8740-9B10D5F8ED8C}" dt="2019-06-18T01:01:50.410" v="810" actId="2696"/>
        <pc:sldMkLst>
          <pc:docMk/>
          <pc:sldMk cId="3856254488" sldId="338"/>
        </pc:sldMkLst>
      </pc:sldChg>
      <pc:sldChg chg="addSp delSp modSp add">
        <pc:chgData name="Gerson Nassor Cardoso" userId="44c3dbdf-4db9-4bad-95b4-d75aae3d1257" providerId="ADAL" clId="{4624D29B-CC79-40E8-8740-9B10D5F8ED8C}" dt="2019-06-11T21:02:51.066" v="703" actId="20577"/>
        <pc:sldMkLst>
          <pc:docMk/>
          <pc:sldMk cId="37983105" sldId="339"/>
        </pc:sldMkLst>
        <pc:spChg chg="del">
          <ac:chgData name="Gerson Nassor Cardoso" userId="44c3dbdf-4db9-4bad-95b4-d75aae3d1257" providerId="ADAL" clId="{4624D29B-CC79-40E8-8740-9B10D5F8ED8C}" dt="2019-06-11T20:25:58.104" v="20" actId="478"/>
          <ac:spMkLst>
            <pc:docMk/>
            <pc:sldMk cId="37983105" sldId="339"/>
            <ac:spMk id="2" creationId="{7106A051-366C-4AD4-99BA-BF65C0AE1908}"/>
          </ac:spMkLst>
        </pc:spChg>
        <pc:spChg chg="add del mod">
          <ac:chgData name="Gerson Nassor Cardoso" userId="44c3dbdf-4db9-4bad-95b4-d75aae3d1257" providerId="ADAL" clId="{4624D29B-CC79-40E8-8740-9B10D5F8ED8C}" dt="2019-06-11T21:02:51.066" v="703" actId="20577"/>
          <ac:spMkLst>
            <pc:docMk/>
            <pc:sldMk cId="37983105" sldId="339"/>
            <ac:spMk id="3" creationId="{6C0ADFE4-C00A-458D-9B15-56602DD57B6A}"/>
          </ac:spMkLst>
        </pc:spChg>
        <pc:spChg chg="add del mod">
          <ac:chgData name="Gerson Nassor Cardoso" userId="44c3dbdf-4db9-4bad-95b4-d75aae3d1257" providerId="ADAL" clId="{4624D29B-CC79-40E8-8740-9B10D5F8ED8C}" dt="2019-06-11T20:32:30.779" v="229" actId="478"/>
          <ac:spMkLst>
            <pc:docMk/>
            <pc:sldMk cId="37983105" sldId="339"/>
            <ac:spMk id="5" creationId="{B2A5DF2D-CC43-4FE9-94CC-EE5F3D05219B}"/>
          </ac:spMkLst>
        </pc:spChg>
      </pc:sldChg>
      <pc:sldChg chg="delSp modSp add">
        <pc:chgData name="Gerson Nassor Cardoso" userId="44c3dbdf-4db9-4bad-95b4-d75aae3d1257" providerId="ADAL" clId="{4624D29B-CC79-40E8-8740-9B10D5F8ED8C}" dt="2019-06-11T21:05:23.818" v="791" actId="20577"/>
        <pc:sldMkLst>
          <pc:docMk/>
          <pc:sldMk cId="2430508953" sldId="340"/>
        </pc:sldMkLst>
        <pc:spChg chg="del">
          <ac:chgData name="Gerson Nassor Cardoso" userId="44c3dbdf-4db9-4bad-95b4-d75aae3d1257" providerId="ADAL" clId="{4624D29B-CC79-40E8-8740-9B10D5F8ED8C}" dt="2019-06-11T21:00:43.501" v="534" actId="478"/>
          <ac:spMkLst>
            <pc:docMk/>
            <pc:sldMk cId="2430508953" sldId="340"/>
            <ac:spMk id="2" creationId="{083D7E4B-A679-4A09-B8CA-316363A409F8}"/>
          </ac:spMkLst>
        </pc:spChg>
        <pc:spChg chg="mod">
          <ac:chgData name="Gerson Nassor Cardoso" userId="44c3dbdf-4db9-4bad-95b4-d75aae3d1257" providerId="ADAL" clId="{4624D29B-CC79-40E8-8740-9B10D5F8ED8C}" dt="2019-06-11T21:05:23.818" v="791" actId="20577"/>
          <ac:spMkLst>
            <pc:docMk/>
            <pc:sldMk cId="2430508953" sldId="340"/>
            <ac:spMk id="3" creationId="{D0B1D403-6291-4ED5-A96E-0DAF29BC8D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709F7-7DEB-46F1-819B-29097986443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03484-C1BD-4F5E-BF6B-41DFBFC02C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2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18/09/18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80F0E1D-139B-4424-AB9F-F2142F7A3FEB}" type="slidenum">
              <a:rPr lang="pt-BR" sz="1200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28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1.globo.com/globo-news/oficio-em-cena/videos/t/outros-programas/v/paul-samuelson-venceu-o-premio-nobel-de-economia-em-1970/1175526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Wh3nICsLP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188380" y="1122480"/>
            <a:ext cx="5677481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>
                <a:solidFill>
                  <a:srgbClr val="000000"/>
                </a:solidFill>
                <a:latin typeface="Calibri Light"/>
              </a:rPr>
              <a:t>Economia para Computação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1523880" y="3602160"/>
            <a:ext cx="9143640" cy="1060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Prof. Gerson Nassor Cardoso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gersonnassor@usp.br</a:t>
            </a:r>
            <a:endParaRPr/>
          </a:p>
        </p:txBody>
      </p:sp>
      <p:pic>
        <p:nvPicPr>
          <p:cNvPr id="41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799" y="155714"/>
            <a:ext cx="3818520" cy="949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339635" y="1163502"/>
            <a:ext cx="11564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harterBT-Roman"/>
              </a:rPr>
              <a:t>Os pontos à esquerda (e acima) desta curva são pontos de excesso de oferta no mercado monetário, enquanto os pontos à direita (e abaixo) da mesma equivalem a combinações de </a:t>
            </a:r>
            <a:r>
              <a:rPr lang="pt-BR" i="1" dirty="0">
                <a:latin typeface="CharterBT-Italic"/>
              </a:rPr>
              <a:t>r </a:t>
            </a:r>
            <a:r>
              <a:rPr lang="pt-BR" dirty="0">
                <a:latin typeface="CharterBT-Roman"/>
              </a:rPr>
              <a:t>e </a:t>
            </a:r>
            <a:r>
              <a:rPr lang="pt-BR" i="1" dirty="0">
                <a:latin typeface="CharterBT-Italic"/>
              </a:rPr>
              <a:t>Y </a:t>
            </a:r>
            <a:r>
              <a:rPr lang="pt-BR" dirty="0">
                <a:latin typeface="CharterBT-Roman"/>
              </a:rPr>
              <a:t>em que a demanda por moeda é superior à oferta.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747" y="2220374"/>
            <a:ext cx="6090877" cy="393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844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613956" y="1029960"/>
            <a:ext cx="109727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harterBT-Roman"/>
              </a:rPr>
              <a:t>Fatores que deslocam a curva LM:</a:t>
            </a:r>
          </a:p>
          <a:p>
            <a:endParaRPr lang="pt-BR" dirty="0">
              <a:latin typeface="CharterBT-Roman"/>
            </a:endParaRPr>
          </a:p>
          <a:p>
            <a:endParaRPr lang="pt-BR" dirty="0">
              <a:latin typeface="CharterBT-Roman"/>
            </a:endParaRPr>
          </a:p>
          <a:p>
            <a:endParaRPr lang="pt-BR" dirty="0">
              <a:latin typeface="CharterBT-Roman"/>
            </a:endParaRPr>
          </a:p>
          <a:p>
            <a:pPr marL="342900" indent="-342900">
              <a:buAutoNum type="alphaLcParenR"/>
            </a:pPr>
            <a:r>
              <a:rPr lang="pt-BR" dirty="0">
                <a:latin typeface="CharterBT-Roman"/>
              </a:rPr>
              <a:t>aumento de oferta monetária </a:t>
            </a:r>
            <a:r>
              <a:rPr lang="pt-BR" i="1" dirty="0">
                <a:latin typeface="CharterBT-Italic"/>
              </a:rPr>
              <a:t>M</a:t>
            </a:r>
            <a:r>
              <a:rPr lang="pt-BR" dirty="0">
                <a:latin typeface="CharterBT-Roman"/>
              </a:rPr>
              <a:t>;</a:t>
            </a:r>
          </a:p>
          <a:p>
            <a:pPr marL="342900" indent="-342900">
              <a:buAutoNum type="alphaLcParenR"/>
            </a:pPr>
            <a:endParaRPr lang="pt-BR" dirty="0">
              <a:latin typeface="CharterBT-Roman"/>
            </a:endParaRPr>
          </a:p>
          <a:p>
            <a:pPr marL="342900" indent="-342900">
              <a:buAutoNum type="alphaLcParenR"/>
            </a:pPr>
            <a:endParaRPr lang="pt-BR" dirty="0">
              <a:latin typeface="CharterBT-Roman"/>
            </a:endParaRPr>
          </a:p>
          <a:p>
            <a:endParaRPr lang="pt-BR" dirty="0">
              <a:latin typeface="CharterBT-Roman"/>
            </a:endParaRPr>
          </a:p>
          <a:p>
            <a:r>
              <a:rPr lang="pt-BR" dirty="0">
                <a:latin typeface="CharterBT-Roman"/>
              </a:rPr>
              <a:t>b) queda do índice </a:t>
            </a:r>
            <a:r>
              <a:rPr lang="pt-BR" i="1" dirty="0">
                <a:latin typeface="CharterBT-Italic"/>
              </a:rPr>
              <a:t>P</a:t>
            </a:r>
            <a:r>
              <a:rPr lang="pt-BR" dirty="0">
                <a:latin typeface="CharterBT-Roman"/>
              </a:rPr>
              <a:t>, decorrente de diminuição dos salários nominais, de aumento de produtividade da mão de obra ou de queda das margens de oligopólio e vice-versa;</a:t>
            </a:r>
          </a:p>
          <a:p>
            <a:endParaRPr lang="pt-BR" dirty="0">
              <a:latin typeface="CharterBT-Roman"/>
            </a:endParaRPr>
          </a:p>
          <a:p>
            <a:endParaRPr lang="pt-BR" dirty="0">
              <a:latin typeface="CharterBT-Roman"/>
            </a:endParaRPr>
          </a:p>
          <a:p>
            <a:endParaRPr lang="pt-BR" dirty="0">
              <a:latin typeface="CharterBT-Roman"/>
            </a:endParaRPr>
          </a:p>
          <a:p>
            <a:r>
              <a:rPr lang="pt-BR" dirty="0">
                <a:latin typeface="CharterBT-Roman"/>
              </a:rPr>
              <a:t>c) diminuição da procura de moeda, resultante de inovações financeiras que reduzam os custos fixos ou os riscos nas trocas de títulos por moeda e vice-versa;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2626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299" y="2344114"/>
            <a:ext cx="5653501" cy="400710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56084" y="1193195"/>
            <a:ext cx="11207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harterBT-Roman"/>
              </a:rPr>
              <a:t>Uma vez fixados os valores exógenos dos modelos, as curvas IS e LM determinam o produto e a taxa nominal de juros que equilibram simultaneamente o mercado de produto e de moeda,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09748" y="370634"/>
            <a:ext cx="1401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latin typeface="Calibri"/>
              </a:rPr>
              <a:t>Equilíbrio</a:t>
            </a:r>
          </a:p>
        </p:txBody>
      </p:sp>
    </p:spTree>
    <p:extLst>
      <p:ext uri="{BB962C8B-B14F-4D97-AF65-F5344CB8AC3E}">
        <p14:creationId xmlns:p14="http://schemas.microsoft.com/office/powerpoint/2010/main" val="2229864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256084" y="1193195"/>
            <a:ext cx="11207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harterBT-Roman"/>
              </a:rPr>
              <a:t>Uma vez fixados os valores exógenos dos modelos, as curvas IS e LM determinam o produto e a taxa nominal de juros que equilibram simultaneamente o mercado de produto e de moeda,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09748" y="370634"/>
            <a:ext cx="1401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latin typeface="Calibri"/>
              </a:rPr>
              <a:t>Equilíbrio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87" y="2002761"/>
            <a:ext cx="8397449" cy="423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5942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483325" y="1446355"/>
            <a:ext cx="1139081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Tanto a política monetária quanto a fiscal expansiva levam a um aumento de produto. </a:t>
            </a:r>
          </a:p>
          <a:p>
            <a:endParaRPr lang="pt-BR" dirty="0"/>
          </a:p>
          <a:p>
            <a:r>
              <a:rPr lang="pt-BR" dirty="0"/>
              <a:t>A política fiscal injeta demanda diretamente no sistema econômico, enquanto que, na política monetária, o efeito de aumento de demanda se dá indiretamente, pela elevação de investimento decorrente da queda de juros. </a:t>
            </a:r>
          </a:p>
          <a:p>
            <a:endParaRPr lang="pt-BR" dirty="0"/>
          </a:p>
          <a:p>
            <a:r>
              <a:rPr lang="pt-BR" dirty="0"/>
              <a:t>O efeito de cada política é: os juros sobem, no caso de aumento do produto com política fiscal expansionista, e diminuem, no caso em que este objetivo é alcançado com base na política monetária.</a:t>
            </a:r>
          </a:p>
          <a:p>
            <a:endParaRPr lang="pt-BR" dirty="0"/>
          </a:p>
          <a:p>
            <a:r>
              <a:rPr lang="pt-BR" dirty="0"/>
              <a:t>Isso faz com que o reflexo sobre o investimento privado também seja distinto, já que este se considera função decrescente dos juros. </a:t>
            </a:r>
          </a:p>
          <a:p>
            <a:endParaRPr lang="pt-BR" dirty="0"/>
          </a:p>
          <a:p>
            <a:r>
              <a:rPr lang="pt-BR" dirty="0"/>
              <a:t>Com a política fiscal expansiva, os investimentos privados são em geral reduzidos devido aumento na taxa de juros.</a:t>
            </a:r>
          </a:p>
          <a:p>
            <a:endParaRPr lang="pt-BR" dirty="0"/>
          </a:p>
          <a:p>
            <a:r>
              <a:rPr lang="pt-BR" dirty="0"/>
              <a:t>A este fenômeno de queda dos investimentos privados decorrentes da política fiscal dá-se o nome de “efeito-deslocamento” (do inglês </a:t>
            </a:r>
            <a:r>
              <a:rPr lang="pt-BR" i="1" dirty="0" err="1"/>
              <a:t>crowding</a:t>
            </a:r>
            <a:r>
              <a:rPr lang="pt-BR" dirty="0"/>
              <a:t>-</a:t>
            </a:r>
            <a:r>
              <a:rPr lang="pt-BR" i="1" dirty="0"/>
              <a:t>out</a:t>
            </a:r>
            <a:r>
              <a:rPr lang="pt-B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7367134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t="7514" r="35364"/>
          <a:stretch/>
        </p:blipFill>
        <p:spPr>
          <a:xfrm>
            <a:off x="1605056" y="1372860"/>
            <a:ext cx="6676744" cy="478763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53143" y="324467"/>
            <a:ext cx="2110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latin typeface="Calibri"/>
              </a:rPr>
              <a:t>Casos Clássicos</a:t>
            </a:r>
          </a:p>
        </p:txBody>
      </p:sp>
    </p:spTree>
    <p:extLst>
      <p:ext uri="{BB962C8B-B14F-4D97-AF65-F5344CB8AC3E}">
        <p14:creationId xmlns:p14="http://schemas.microsoft.com/office/powerpoint/2010/main" val="23754035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431074" y="1258284"/>
            <a:ext cx="115516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harterBT-Roman"/>
              </a:rPr>
              <a:t>O caso da armadilha da liquidez ocorre quando a demanda por moeda é infinitamente elástica com relação à taxa de juros. </a:t>
            </a:r>
          </a:p>
          <a:p>
            <a:endParaRPr lang="pt-BR" dirty="0">
              <a:latin typeface="CharterBT-Roman"/>
            </a:endParaRPr>
          </a:p>
          <a:p>
            <a:r>
              <a:rPr lang="pt-BR" dirty="0">
                <a:latin typeface="CharterBT-Roman"/>
              </a:rPr>
              <a:t>Isto significa que o público está disposto a reter qualquer quantidade de moeda que o Banco Central coloque em circulação à taxa de juros vigente. </a:t>
            </a:r>
          </a:p>
          <a:p>
            <a:endParaRPr lang="pt-BR" dirty="0">
              <a:latin typeface="CharterBT-Roman"/>
            </a:endParaRPr>
          </a:p>
          <a:p>
            <a:r>
              <a:rPr lang="pt-BR" dirty="0">
                <a:latin typeface="CharterBT-Roman"/>
              </a:rPr>
              <a:t>Trata-se de uma aposta na queda dos preços dos títulos num futuro próximo, quando então valeria a pena reter qualquer quantidade de moeda, objetivando-se esperar a data mais apropriada para a mudança de composição da carteira de investimentos (comprando títulos).</a:t>
            </a:r>
          </a:p>
          <a:p>
            <a:endParaRPr lang="pt-BR" dirty="0">
              <a:latin typeface="CharterBT-Roman"/>
            </a:endParaRPr>
          </a:p>
          <a:p>
            <a:r>
              <a:rPr lang="pt-BR" dirty="0">
                <a:latin typeface="CharterBT-Roman"/>
              </a:rPr>
              <a:t>Na armadilha de liquidez, a política monetária é inoperante pois a queda dos juros não leva a um aumento do nível de investimentos. </a:t>
            </a:r>
          </a:p>
          <a:p>
            <a:endParaRPr lang="pt-BR" dirty="0">
              <a:latin typeface="CharterBT-Roman"/>
            </a:endParaRPr>
          </a:p>
          <a:p>
            <a:r>
              <a:rPr lang="pt-BR" dirty="0">
                <a:latin typeface="CharterBT-Roman"/>
              </a:rPr>
              <a:t>Seu único canal de ação se daria caso o consumo respondesse positivamente ao aumento de liquidez real, quando então a IS se deslocaria, levando a um incremento do emprego e do produto. </a:t>
            </a:r>
          </a:p>
          <a:p>
            <a:endParaRPr lang="pt-BR" dirty="0">
              <a:latin typeface="CharterBT-Roman"/>
            </a:endParaRPr>
          </a:p>
          <a:p>
            <a:r>
              <a:rPr lang="pt-BR" dirty="0">
                <a:latin typeface="CharterBT-Roman"/>
              </a:rPr>
              <a:t>A política fiscal, por outro lado, tem eficácia máxima, já que não ocorre o efeito de deslocamento do investimento privado.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53143" y="324467"/>
            <a:ext cx="3020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latin typeface="Calibri"/>
              </a:rPr>
              <a:t>Armadilha da Liquidez</a:t>
            </a:r>
          </a:p>
        </p:txBody>
      </p:sp>
    </p:spTree>
    <p:extLst>
      <p:ext uri="{BB962C8B-B14F-4D97-AF65-F5344CB8AC3E}">
        <p14:creationId xmlns:p14="http://schemas.microsoft.com/office/powerpoint/2010/main" val="38562544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579119" y="2967335"/>
            <a:ext cx="11181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http://g1.globo.com/globo-news/oficio-em-cena/videos/t/outros-programas/v/paul-samuelson-venceu-o-premio-nobel-de-economia-em-1970/1175526/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Episódio 2 – Livre para Escolher</a:t>
            </a:r>
          </a:p>
        </p:txBody>
      </p:sp>
      <p:sp>
        <p:nvSpPr>
          <p:cNvPr id="4" name="Retângulo 3"/>
          <p:cNvSpPr/>
          <p:nvPr/>
        </p:nvSpPr>
        <p:spPr>
          <a:xfrm>
            <a:off x="627241" y="1530485"/>
            <a:ext cx="55066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hlinkClick r:id="rId4"/>
              </a:rPr>
              <a:t>https://www.youtube.com/watch?v=cWh3nICsLPM</a:t>
            </a:r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Entrevista com o novo-</a:t>
            </a:r>
            <a:r>
              <a:rPr lang="pt-BR" dirty="0" err="1"/>
              <a:t>keynesiano</a:t>
            </a:r>
            <a:r>
              <a:rPr lang="pt-BR" dirty="0"/>
              <a:t> Paul Samuelson </a:t>
            </a:r>
          </a:p>
        </p:txBody>
      </p:sp>
      <p:sp>
        <p:nvSpPr>
          <p:cNvPr id="6" name="Retângulo 5"/>
          <p:cNvSpPr/>
          <p:nvPr/>
        </p:nvSpPr>
        <p:spPr>
          <a:xfrm>
            <a:off x="709748" y="370634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err="1">
                <a:solidFill>
                  <a:srgbClr val="000000"/>
                </a:solidFill>
                <a:latin typeface="Calibri"/>
              </a:rPr>
              <a:t>Videos</a:t>
            </a:r>
            <a:endParaRPr lang="pt-BR" sz="2400" b="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30420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C0ADFE4-C00A-458D-9B15-56602DD57B6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71475" y="178593"/>
            <a:ext cx="11210745" cy="6500813"/>
          </a:xfrm>
        </p:spPr>
        <p:txBody>
          <a:bodyPr/>
          <a:lstStyle/>
          <a:p>
            <a:pPr marL="0" indent="0" algn="ctr">
              <a:buNone/>
            </a:pPr>
            <a:r>
              <a:rPr lang="pt-BR" sz="2000" b="1" dirty="0"/>
              <a:t>Exercícios</a:t>
            </a:r>
          </a:p>
          <a:p>
            <a:pPr marL="0" indent="0" algn="ctr">
              <a:buNone/>
            </a:pPr>
            <a:r>
              <a:rPr lang="pt-BR" sz="1600" b="1" dirty="0"/>
              <a:t>Justifique sua resposta nas questões de múltipla escolha</a:t>
            </a:r>
          </a:p>
          <a:p>
            <a:pPr marL="0" indent="0">
              <a:buNone/>
            </a:pPr>
            <a:r>
              <a:rPr lang="pt-BR" sz="1400" b="1" dirty="0"/>
              <a:t>1-</a:t>
            </a:r>
            <a:r>
              <a:rPr lang="pt-BR" sz="1400" dirty="0"/>
              <a:t> Considerando o modelo IS/LM sem os denominados casos clássicos e da armadilha da liquidez julgue os itens a seguir (Verdadeiro ou Falso). Cada resposta incorreta é penalizada descontando-se uma correta. </a:t>
            </a:r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r>
              <a:rPr lang="pt-BR" sz="1400" dirty="0"/>
              <a:t>a.  (  ) Um aumento das aquisições de bens de capital, por parte dos empresários, eleva a taxa de juros. </a:t>
            </a:r>
          </a:p>
          <a:p>
            <a:pPr marL="0" indent="0">
              <a:buNone/>
            </a:pPr>
            <a:r>
              <a:rPr lang="pt-BR" sz="1400" dirty="0"/>
              <a:t>b.  (  ) Uma política monetária expansionista reduz a taxa de juros de equilíbrio. </a:t>
            </a:r>
          </a:p>
          <a:p>
            <a:pPr marL="0" indent="0">
              <a:buNone/>
            </a:pPr>
            <a:r>
              <a:rPr lang="pt-BR" sz="1400" dirty="0"/>
              <a:t>c.  (  ) O equilíbrio de curto prazo do modelo IS/LM não precisa ser o de pleno emprego. </a:t>
            </a:r>
          </a:p>
          <a:p>
            <a:pPr marL="0" indent="0">
              <a:buNone/>
            </a:pPr>
            <a:r>
              <a:rPr lang="pt-BR" sz="1400" dirty="0"/>
              <a:t>d.  (  ) Considerando uma função consumo linear do tipo C = C</a:t>
            </a:r>
            <a:r>
              <a:rPr lang="pt-BR" sz="1050" dirty="0"/>
              <a:t>0</a:t>
            </a:r>
            <a:r>
              <a:rPr lang="pt-BR" sz="1400" dirty="0"/>
              <a:t> + α.Y, com 0 &lt; α &lt; 1, um aumento de C</a:t>
            </a:r>
            <a:r>
              <a:rPr lang="pt-BR" sz="1050" dirty="0"/>
              <a:t>0</a:t>
            </a:r>
            <a:r>
              <a:rPr lang="pt-BR" sz="1400" dirty="0"/>
              <a:t> reduz a taxa de juros. </a:t>
            </a:r>
          </a:p>
          <a:p>
            <a:pPr marL="0" indent="0">
              <a:buNone/>
            </a:pPr>
            <a:r>
              <a:rPr lang="pt-BR" sz="1400" dirty="0"/>
              <a:t>e.  (  ) Uma política fiscal contracionista reduz a taxa de juros.</a:t>
            </a:r>
          </a:p>
          <a:p>
            <a:pPr marL="0" indent="0">
              <a:buNone/>
            </a:pPr>
            <a:r>
              <a:rPr lang="pt-BR" sz="1400" dirty="0"/>
              <a:t>f.   (  ) A demanda por moeda não varia com a renda e com a taxa de juros. </a:t>
            </a:r>
          </a:p>
          <a:p>
            <a:pPr marL="0" indent="0">
              <a:buNone/>
            </a:pPr>
            <a:r>
              <a:rPr lang="pt-BR" sz="1400" dirty="0"/>
              <a:t>g.  (  ) A demanda por moeda não depende da renda.</a:t>
            </a:r>
          </a:p>
          <a:p>
            <a:pPr marL="0" indent="0">
              <a:buNone/>
            </a:pPr>
            <a:r>
              <a:rPr lang="pt-BR" sz="1400" dirty="0"/>
              <a:t>h.  (  ) A demanda por moeda só depende da taxa de juros quando esta taxa produz juros reais negativos. </a:t>
            </a:r>
          </a:p>
          <a:p>
            <a:pPr marL="0" indent="0">
              <a:buNone/>
            </a:pPr>
            <a:r>
              <a:rPr lang="pt-BR" sz="1400" dirty="0"/>
              <a:t>i.   (  ) A demanda por moeda é inversamente proporcional à renda. </a:t>
            </a:r>
          </a:p>
          <a:p>
            <a:pPr marL="0" indent="0">
              <a:buNone/>
            </a:pPr>
            <a:r>
              <a:rPr lang="pt-BR" sz="1400" dirty="0"/>
              <a:t>j.   (  ) A demanda por moeda é inversamente proporcional à taxa de juros.</a:t>
            </a:r>
          </a:p>
          <a:p>
            <a:pPr marL="0" indent="0">
              <a:buNone/>
            </a:pPr>
            <a:r>
              <a:rPr lang="pt-BR" sz="1400" dirty="0"/>
              <a:t>k.  (  ) No caso keynesiano, a demanda por moeda pode ser expressa de forma semelhante à teoria quantitativa da moeda. </a:t>
            </a:r>
          </a:p>
          <a:p>
            <a:pPr marL="0" indent="0">
              <a:buNone/>
            </a:pPr>
            <a:r>
              <a:rPr lang="pt-BR" sz="1400" dirty="0"/>
              <a:t>l.   (  ) O caso da armadilha da liquidez ocorre quando a taxa de juros é extremamente alta. </a:t>
            </a:r>
          </a:p>
          <a:p>
            <a:pPr marL="0" indent="0">
              <a:buNone/>
            </a:pPr>
            <a:r>
              <a:rPr lang="pt-BR" sz="1400" dirty="0"/>
              <a:t>m. (  ) No caso clássico, a LM é horizontal. </a:t>
            </a:r>
          </a:p>
          <a:p>
            <a:pPr marL="0" indent="0">
              <a:buNone/>
            </a:pPr>
            <a:r>
              <a:rPr lang="pt-BR" sz="1400" dirty="0"/>
              <a:t>n.  (  ) O governo pode utilizar a política monetária para anular os efeitos de uma política fiscal expansionista sobre as taxas de juros. </a:t>
            </a:r>
          </a:p>
          <a:p>
            <a:pPr marL="0" indent="0">
              <a:buNone/>
            </a:pPr>
            <a:r>
              <a:rPr lang="pt-BR" sz="1400" dirty="0"/>
              <a:t>o.  (  ) Uma política fiscal expansionista aumenta as taxas de juros uma vez que reduz a demanda por moeda.</a:t>
            </a:r>
          </a:p>
          <a:p>
            <a:pPr marL="0" indent="0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7983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0B1D403-6291-4ED5-A96E-0DAF29BC8D5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614363"/>
            <a:ext cx="10972440" cy="4967797"/>
          </a:xfrm>
        </p:spPr>
        <p:txBody>
          <a:bodyPr/>
          <a:lstStyle/>
          <a:p>
            <a:pPr marL="0" indent="0">
              <a:buNone/>
            </a:pPr>
            <a:r>
              <a:rPr lang="pt-BR" sz="1400" b="1" dirty="0"/>
              <a:t>2-</a:t>
            </a:r>
            <a:r>
              <a:rPr lang="pt-BR" sz="1400" dirty="0"/>
              <a:t> A curva LM mostra combinações de: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pt-BR" sz="1400" dirty="0"/>
              <a:t>Renda e taxa de juros que equilibram o Balanço de Pagamentos. 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pt-BR" sz="1400" dirty="0"/>
              <a:t>Renda e taxa de juros que equilibram o mercado de bens. 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pt-BR" sz="1400" dirty="0"/>
              <a:t>Preço e taxa de juros que equilibram o mercado monetário.  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pt-BR" sz="1400" dirty="0"/>
              <a:t>Renda e taxa de juros que equilibram o mercado monetário. 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pt-BR" sz="1400" dirty="0"/>
              <a:t>Câmbio e taxa de juros que equilibram o Mercado monetário.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1400" b="1" dirty="0"/>
              <a:t>3-</a:t>
            </a:r>
            <a:r>
              <a:rPr lang="pt-BR" sz="1400" dirty="0"/>
              <a:t> Considere o modelo IS/LM. Em uma situação conhecida como “Armadilha da Liquidez”, um aumento no consumo: </a:t>
            </a:r>
          </a:p>
          <a:p>
            <a:pPr marL="342900" indent="-342900">
              <a:buAutoNum type="alphaLcParenR"/>
            </a:pPr>
            <a:r>
              <a:rPr lang="pt-BR" sz="1400" dirty="0"/>
              <a:t>Aumenta a taxa de juros de equilíbrio da economia e diminui a demanda agregada.  </a:t>
            </a:r>
          </a:p>
          <a:p>
            <a:pPr marL="342900" indent="-342900">
              <a:buAutoNum type="alphaLcParenR"/>
            </a:pPr>
            <a:r>
              <a:rPr lang="pt-BR" sz="1400" dirty="0"/>
              <a:t>Não produz efeito sobre o produto da economia, mas aumenta a taxa de juros de equilíbrio. </a:t>
            </a:r>
          </a:p>
          <a:p>
            <a:pPr marL="342900" indent="-342900">
              <a:buAutoNum type="alphaLcParenR"/>
            </a:pPr>
            <a:r>
              <a:rPr lang="pt-BR" sz="1400" dirty="0"/>
              <a:t>Aumenta a renda agregada, mas não altera a taxa de juros de equilíbrio.</a:t>
            </a:r>
          </a:p>
          <a:p>
            <a:pPr marL="342900" indent="-342900">
              <a:buAutoNum type="alphaLcParenR"/>
            </a:pPr>
            <a:r>
              <a:rPr lang="pt-BR" sz="1400" dirty="0"/>
              <a:t>Aumenta a taxa de juros e a renda de equilíbrio.</a:t>
            </a:r>
          </a:p>
          <a:p>
            <a:pPr marL="342900" indent="-342900">
              <a:buAutoNum type="alphaLcParenR"/>
            </a:pPr>
            <a:r>
              <a:rPr lang="pt-BR" sz="1400" dirty="0"/>
              <a:t>Reduz a demanda agregada e a taxa de juros de equilíbrio.</a:t>
            </a:r>
          </a:p>
        </p:txBody>
      </p:sp>
    </p:spTree>
    <p:extLst>
      <p:ext uri="{BB962C8B-B14F-4D97-AF65-F5344CB8AC3E}">
        <p14:creationId xmlns:p14="http://schemas.microsoft.com/office/powerpoint/2010/main" val="243050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365760" y="555300"/>
            <a:ext cx="4193177" cy="71179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rgbClr val="000000"/>
                </a:solidFill>
                <a:latin typeface="Calibri"/>
              </a:rPr>
              <a:t>Modelo IS-LM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65760" y="1687500"/>
            <a:ext cx="1109036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Ubuntu"/>
              </a:rPr>
              <a:t>O modelo IS-LM é um instrumento novo-</a:t>
            </a:r>
            <a:r>
              <a:rPr lang="pt-BR" sz="2000" dirty="0" err="1">
                <a:latin typeface="Ubuntu"/>
              </a:rPr>
              <a:t>keynesiano</a:t>
            </a:r>
            <a:r>
              <a:rPr lang="pt-BR" sz="2000" dirty="0">
                <a:latin typeface="Ubuntu"/>
              </a:rPr>
              <a:t> da macroeconomia para analisar o comportamento global de uma economia e o efeito de eventuais ações ao nível da política monetária e fiscal.</a:t>
            </a:r>
          </a:p>
          <a:p>
            <a:endParaRPr lang="pt-BR" sz="2000" dirty="0">
              <a:latin typeface="Ubuntu"/>
            </a:endParaRPr>
          </a:p>
          <a:p>
            <a:endParaRPr lang="pt-BR" sz="2000" dirty="0">
              <a:latin typeface="Ubuntu"/>
            </a:endParaRPr>
          </a:p>
          <a:p>
            <a:r>
              <a:rPr lang="pt-BR" sz="2000" dirty="0">
                <a:latin typeface="Ubuntu"/>
              </a:rPr>
              <a:t> A apresentação do modelo é feita graficamente onde são relacionadas duas variáveis: taxa de juros e produto.</a:t>
            </a:r>
          </a:p>
          <a:p>
            <a:endParaRPr lang="pt-BR" sz="2000" dirty="0"/>
          </a:p>
          <a:p>
            <a:br>
              <a:rPr lang="pt-BR" sz="2000" dirty="0"/>
            </a:br>
            <a:r>
              <a:rPr lang="pt-BR" sz="2000" dirty="0">
                <a:latin typeface="Ubuntu"/>
              </a:rPr>
              <a:t>A denominação IS-LM resulta do fato de o modelo combinar, normalmente em termos gráficos, duas curvas (curva IS e curva LM), cada uma delas representando a situação numa área fundamental da economia.</a:t>
            </a:r>
          </a:p>
          <a:p>
            <a:r>
              <a:rPr lang="pt-BR" dirty="0">
                <a:latin typeface="Ubuntu"/>
              </a:rPr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365760" y="555300"/>
            <a:ext cx="11734560" cy="3353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alibri"/>
              </a:rPr>
              <a:t>Curva IS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61256" y="1225689"/>
            <a:ext cx="118390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dirty="0"/>
            </a:br>
            <a:r>
              <a:rPr lang="pt-BR" dirty="0">
                <a:latin typeface="Ubuntu"/>
              </a:rPr>
              <a:t>A curva IS corresponde às diferentes combinações possíveis entre taxas de juro e níveis de produção para as quais o investimento iguala a poupança planeada. </a:t>
            </a:r>
          </a:p>
          <a:p>
            <a:endParaRPr lang="pt-BR" dirty="0">
              <a:latin typeface="Ubuntu"/>
            </a:endParaRPr>
          </a:p>
          <a:p>
            <a:endParaRPr lang="pt-BR" dirty="0">
              <a:latin typeface="Ubuntu"/>
            </a:endParaRPr>
          </a:p>
          <a:p>
            <a:r>
              <a:rPr lang="pt-BR" dirty="0">
                <a:latin typeface="Ubuntu"/>
              </a:rPr>
              <a:t>A curva IS assume a forma descendente da esquerda </a:t>
            </a:r>
            <a:r>
              <a:rPr lang="pt-BR" dirty="0" err="1">
                <a:latin typeface="Ubuntu"/>
              </a:rPr>
              <a:t>paraa</a:t>
            </a:r>
            <a:r>
              <a:rPr lang="pt-BR" dirty="0">
                <a:latin typeface="Ubuntu"/>
              </a:rPr>
              <a:t> direita no âmbito da representação gráfica do modelo IS-LM, traduzindo o fato de com a diminuição das taxas de juro se verificar o aumento do investimento e, por consequência, do produto.</a:t>
            </a:r>
          </a:p>
          <a:p>
            <a:endParaRPr lang="pt-BR" dirty="0">
              <a:latin typeface="Ubuntu"/>
            </a:endParaRPr>
          </a:p>
          <a:p>
            <a:endParaRPr lang="pt-BR" dirty="0">
              <a:latin typeface="Ubuntu"/>
            </a:endParaRPr>
          </a:p>
          <a:p>
            <a:endParaRPr lang="pt-BR" dirty="0">
              <a:latin typeface="Ubuntu"/>
            </a:endParaRPr>
          </a:p>
          <a:p>
            <a:r>
              <a:rPr lang="pt-BR" dirty="0"/>
              <a:t>A curva IS descreve as combinações de produto e taxa de juros que equilibram o mercado de bens e serviços:</a:t>
            </a:r>
          </a:p>
          <a:p>
            <a:endParaRPr lang="pt-BR" dirty="0"/>
          </a:p>
          <a:p>
            <a:endParaRPr lang="pt-BR" dirty="0"/>
          </a:p>
          <a:p>
            <a:pPr algn="ctr"/>
            <a:r>
              <a:rPr lang="pt-BR" sz="2400" dirty="0"/>
              <a:t>Y=C+I+G+NX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DA=OA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80424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365760" y="555300"/>
            <a:ext cx="11734560" cy="3353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alibri"/>
              </a:rPr>
              <a:t>Curva IS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/>
          <a:srcRect b="8227"/>
          <a:stretch/>
        </p:blipFill>
        <p:spPr>
          <a:xfrm>
            <a:off x="1589584" y="1249269"/>
            <a:ext cx="7384599" cy="531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464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365760" y="555300"/>
            <a:ext cx="11734560" cy="33537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09897" y="1369903"/>
            <a:ext cx="104502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harterBT-Roman"/>
              </a:rPr>
              <a:t>Pontos situados acima da IS correspondem a combinações de produto e taxa de juros que levam a um excesso de oferta no mercado de produto, ocorrendo o oposto para pontos situados abaixo desta curva.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898" y="2380858"/>
            <a:ext cx="6198719" cy="400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997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574766" y="1029960"/>
            <a:ext cx="112732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latin typeface="CharterBT-Roman"/>
            </a:endParaRPr>
          </a:p>
          <a:p>
            <a:r>
              <a:rPr lang="pt-BR" dirty="0"/>
              <a:t>A curva IS desloca-se para cima e para a direita nos casos de:</a:t>
            </a:r>
          </a:p>
          <a:p>
            <a:endParaRPr lang="pt-BR" dirty="0"/>
          </a:p>
          <a:p>
            <a:endParaRPr lang="pt-BR" dirty="0"/>
          </a:p>
          <a:p>
            <a:pPr marL="342900" indent="-342900">
              <a:buAutoNum type="alphaLcParenR"/>
            </a:pPr>
            <a:r>
              <a:rPr lang="pt-BR" dirty="0"/>
              <a:t>um deslocamento da função consumo (pela queda de restrições ao crédito, por exemplo) que aumente o consumo para um dado nível da renda disponível do setor privado;</a:t>
            </a:r>
          </a:p>
          <a:p>
            <a:pPr marL="342900" indent="-342900">
              <a:buAutoNum type="alphaLcParenR"/>
            </a:pPr>
            <a:endParaRPr lang="pt-BR" dirty="0"/>
          </a:p>
          <a:p>
            <a:pPr marL="342900" indent="-342900">
              <a:buAutoNum type="alphaLcParenR"/>
            </a:pPr>
            <a:endParaRPr lang="pt-BR" dirty="0"/>
          </a:p>
          <a:p>
            <a:r>
              <a:rPr lang="pt-BR" dirty="0"/>
              <a:t>b) um deslocamento da função investimento (por uma melhoria dos ânimos e expectativas dos empresários) que aumente o investimento privado para um dado nível de taxa de juros real esperada;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c) um deslocamento da função exportações líquidas de bens e serviços (devido a um redirecionamento da demanda externa a favor da produção do país, ou, por exemplo, a uma excelente safra agrícola) tal que, mantidos constantes a renda disponível do setor privado e o câmbio real, eleve a transferência líquida de recursos para o exterior;</a:t>
            </a:r>
          </a:p>
        </p:txBody>
      </p:sp>
    </p:spTree>
    <p:extLst>
      <p:ext uri="{BB962C8B-B14F-4D97-AF65-F5344CB8AC3E}">
        <p14:creationId xmlns:p14="http://schemas.microsoft.com/office/powerpoint/2010/main" val="4616210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404949" y="1591662"/>
            <a:ext cx="114038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dirty="0"/>
              <a:t>d) um aumento da taxa de inflação esperada (o que, dada a taxa nominal de juros, reduz a taxa real esperada e estimula os investimentos);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e) uma desvalorização do câmbio real (aumentando a transferência líquida de recursos para o exterior);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f) uma redução da tributação;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g) um aumento dos gastos de consumo ou investimento do Governo.</a:t>
            </a:r>
          </a:p>
        </p:txBody>
      </p:sp>
    </p:spTree>
    <p:extLst>
      <p:ext uri="{BB962C8B-B14F-4D97-AF65-F5344CB8AC3E}">
        <p14:creationId xmlns:p14="http://schemas.microsoft.com/office/powerpoint/2010/main" val="29003832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365760" y="555300"/>
            <a:ext cx="11734560" cy="3353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alibri"/>
              </a:rPr>
              <a:t>Curva LM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8882" y="1504620"/>
            <a:ext cx="1098174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harterBT-Roman"/>
              </a:rPr>
              <a:t>A curva LM descreve o equilíbrio no mercado monetário. </a:t>
            </a:r>
          </a:p>
          <a:p>
            <a:endParaRPr lang="pt-BR" dirty="0">
              <a:latin typeface="CharterBT-Roman"/>
            </a:endParaRPr>
          </a:p>
          <a:p>
            <a:r>
              <a:rPr lang="pt-BR" dirty="0">
                <a:latin typeface="CharterBT-Roman"/>
              </a:rPr>
              <a:t>Sua equação se obtém igualando a oferta de liquidez real (</a:t>
            </a:r>
            <a:r>
              <a:rPr lang="pt-BR" i="1" dirty="0">
                <a:latin typeface="CharterBT-Italic"/>
              </a:rPr>
              <a:t>M</a:t>
            </a:r>
            <a:r>
              <a:rPr lang="pt-BR" dirty="0">
                <a:latin typeface="CharterBT-Roman"/>
              </a:rPr>
              <a:t>/</a:t>
            </a:r>
            <a:r>
              <a:rPr lang="pt-BR" i="1" dirty="0">
                <a:latin typeface="CharterBT-Italic"/>
              </a:rPr>
              <a:t>P</a:t>
            </a:r>
            <a:r>
              <a:rPr lang="pt-BR" dirty="0">
                <a:latin typeface="CharterBT-Roman"/>
              </a:rPr>
              <a:t>) à demanda por liquidez real </a:t>
            </a:r>
            <a:r>
              <a:rPr lang="pt-BR" dirty="0" err="1">
                <a:latin typeface="CharterBT-Roman"/>
              </a:rPr>
              <a:t>keynesiana</a:t>
            </a:r>
            <a:r>
              <a:rPr lang="pt-BR" dirty="0">
                <a:latin typeface="CharterBT-Roman"/>
              </a:rPr>
              <a:t> </a:t>
            </a:r>
            <a:r>
              <a:rPr lang="pt-BR" i="1" dirty="0">
                <a:latin typeface="CharterBT-Italic"/>
              </a:rPr>
              <a:t>L</a:t>
            </a:r>
            <a:r>
              <a:rPr lang="pt-BR" dirty="0">
                <a:latin typeface="CharterBT-Roman"/>
              </a:rPr>
              <a:t>(</a:t>
            </a:r>
            <a:r>
              <a:rPr lang="pt-BR" i="1" dirty="0" err="1">
                <a:latin typeface="CharterBT-Italic"/>
              </a:rPr>
              <a:t>r</a:t>
            </a:r>
            <a:r>
              <a:rPr lang="pt-BR" dirty="0" err="1">
                <a:latin typeface="CharterBT-Roman"/>
              </a:rPr>
              <a:t>,</a:t>
            </a:r>
            <a:r>
              <a:rPr lang="pt-BR" i="1" dirty="0" err="1">
                <a:latin typeface="CharterBT-Italic"/>
              </a:rPr>
              <a:t>Y</a:t>
            </a:r>
            <a:r>
              <a:rPr lang="pt-BR" dirty="0">
                <a:latin typeface="CharterBT-Roman"/>
              </a:rPr>
              <a:t>):</a:t>
            </a:r>
          </a:p>
          <a:p>
            <a:endParaRPr lang="pt-BR" dirty="0">
              <a:latin typeface="CharterBT-Roman"/>
            </a:endParaRPr>
          </a:p>
          <a:p>
            <a:pPr algn="ctr"/>
            <a:r>
              <a:rPr lang="pt-BR" sz="2400" dirty="0"/>
              <a:t>M/P=L(</a:t>
            </a:r>
            <a:r>
              <a:rPr lang="pt-BR" sz="2400" dirty="0" err="1"/>
              <a:t>r,Y</a:t>
            </a:r>
            <a:r>
              <a:rPr lang="pt-BR" sz="2400" dirty="0"/>
              <a:t>)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 err="1"/>
              <a:t>M</a:t>
            </a:r>
            <a:r>
              <a:rPr lang="pt-BR" sz="2400" baseline="30000" dirty="0" err="1"/>
              <a:t>d</a:t>
            </a:r>
            <a:r>
              <a:rPr lang="pt-BR" sz="2400" dirty="0"/>
              <a:t>=</a:t>
            </a:r>
            <a:r>
              <a:rPr lang="pt-BR" sz="2400" dirty="0" err="1"/>
              <a:t>M</a:t>
            </a:r>
            <a:r>
              <a:rPr lang="pt-BR" sz="2400" baseline="30000" dirty="0" err="1"/>
              <a:t>o</a:t>
            </a:r>
            <a:endParaRPr lang="pt-BR" sz="2400" baseline="30000" dirty="0"/>
          </a:p>
          <a:p>
            <a:endParaRPr lang="pt-BR" i="1" dirty="0">
              <a:latin typeface="CharterBT-Italic"/>
            </a:endParaRPr>
          </a:p>
          <a:p>
            <a:r>
              <a:rPr lang="pt-BR" dirty="0">
                <a:latin typeface="CharterBT-Roman"/>
              </a:rPr>
              <a:t>Considera-se fixo o nível de preços.</a:t>
            </a:r>
          </a:p>
          <a:p>
            <a:endParaRPr lang="pt-BR" dirty="0">
              <a:latin typeface="CharterBT-Roman"/>
            </a:endParaRPr>
          </a:p>
          <a:p>
            <a:r>
              <a:rPr lang="pt-BR" dirty="0">
                <a:latin typeface="CharterBT-Roman"/>
              </a:rPr>
              <a:t>Quando </a:t>
            </a:r>
            <a:r>
              <a:rPr lang="pt-BR" i="1" dirty="0">
                <a:latin typeface="CharterBT-Italic"/>
              </a:rPr>
              <a:t>os juros </a:t>
            </a:r>
            <a:r>
              <a:rPr lang="pt-BR" dirty="0">
                <a:latin typeface="CharterBT-Roman"/>
              </a:rPr>
              <a:t>aumentam, diminui a demanda por moeda: isso é equivalente ao um aumento na oferta de moeda, assim a um nível de preços constantes, ocorre aumento do nível de produto, seguindo a teoria quantitativa da moeda:</a:t>
            </a:r>
          </a:p>
          <a:p>
            <a:endParaRPr lang="pt-BR" dirty="0">
              <a:latin typeface="CharterBT-Roman"/>
            </a:endParaRPr>
          </a:p>
          <a:p>
            <a:pPr algn="ctr"/>
            <a:r>
              <a:rPr lang="pt-BR" sz="2400" dirty="0" err="1"/>
              <a:t>Mk</a:t>
            </a:r>
            <a:r>
              <a:rPr lang="pt-BR" sz="2400" dirty="0"/>
              <a:t>=PY</a:t>
            </a:r>
          </a:p>
        </p:txBody>
      </p:sp>
    </p:spTree>
    <p:extLst>
      <p:ext uri="{BB962C8B-B14F-4D97-AF65-F5344CB8AC3E}">
        <p14:creationId xmlns:p14="http://schemas.microsoft.com/office/powerpoint/2010/main" val="20804036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210" y="1382656"/>
            <a:ext cx="7645356" cy="470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397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7056</TotalTime>
  <Words>1460</Words>
  <Application>Microsoft Office PowerPoint</Application>
  <PresentationFormat>Widescreen</PresentationFormat>
  <Paragraphs>144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CharterBT-Italic</vt:lpstr>
      <vt:lpstr>CharterBT-Roman</vt:lpstr>
      <vt:lpstr>StarSymbol</vt:lpstr>
      <vt:lpstr>Ubuntu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Gerson Nassor</dc:creator>
  <cp:lastModifiedBy>Gerson Nassor Cardoso</cp:lastModifiedBy>
  <cp:revision>211</cp:revision>
  <dcterms:modified xsi:type="dcterms:W3CDTF">2019-06-18T01:01:53Z</dcterms:modified>
</cp:coreProperties>
</file>