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2"/>
  </p:notesMasterIdLst>
  <p:sldIdLst>
    <p:sldId id="278" r:id="rId2"/>
    <p:sldId id="290" r:id="rId3"/>
    <p:sldId id="257" r:id="rId4"/>
    <p:sldId id="259" r:id="rId5"/>
    <p:sldId id="279" r:id="rId6"/>
    <p:sldId id="280" r:id="rId7"/>
    <p:sldId id="282" r:id="rId8"/>
    <p:sldId id="281" r:id="rId9"/>
    <p:sldId id="285" r:id="rId10"/>
    <p:sldId id="291" r:id="rId11"/>
    <p:sldId id="284" r:id="rId12"/>
    <p:sldId id="286" r:id="rId13"/>
    <p:sldId id="288" r:id="rId14"/>
    <p:sldId id="287" r:id="rId15"/>
    <p:sldId id="289" r:id="rId16"/>
    <p:sldId id="262" r:id="rId17"/>
    <p:sldId id="292" r:id="rId18"/>
    <p:sldId id="293" r:id="rId19"/>
    <p:sldId id="294" r:id="rId20"/>
    <p:sldId id="295" r:id="rId21"/>
    <p:sldId id="296" r:id="rId22"/>
    <p:sldId id="263" r:id="rId23"/>
    <p:sldId id="297" r:id="rId24"/>
    <p:sldId id="298" r:id="rId25"/>
    <p:sldId id="299" r:id="rId26"/>
    <p:sldId id="300" r:id="rId27"/>
    <p:sldId id="301" r:id="rId28"/>
    <p:sldId id="302" r:id="rId29"/>
    <p:sldId id="303" r:id="rId30"/>
    <p:sldId id="304" r:id="rId31"/>
  </p:sldIdLst>
  <p:sldSz cx="9144000" cy="5143500" type="screen16x9"/>
  <p:notesSz cx="6858000" cy="9144000"/>
  <p:embeddedFontLst>
    <p:embeddedFont>
      <p:font typeface="Oswald" pitchFamily="2" charset="77"/>
      <p:regular r:id="rId33"/>
      <p:bold r:id="rId34"/>
    </p:embeddedFont>
    <p:embeddedFont>
      <p:font typeface="Oswald SemiBold" panose="020F0502020204030204" pitchFamily="34" charset="0"/>
      <p:regular r:id="rId35"/>
      <p:bold r:id="rId36"/>
    </p:embeddedFont>
    <p:embeddedFont>
      <p:font typeface="Roboto" panose="02000000000000000000" pitchFamily="2" charset="0"/>
      <p:regular r:id="rId37"/>
      <p:bold r:id="rId38"/>
      <p:italic r:id="rId39"/>
      <p:boldItalic r:id="rId40"/>
    </p:embeddedFont>
    <p:embeddedFont>
      <p:font typeface="Roboto Medium" panose="02000000000000000000" pitchFamily="2" charset="0"/>
      <p:regular r:id="rId41"/>
      <p:bold r:id="rId42"/>
      <p:italic r:id="rId43"/>
      <p:bold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27E"/>
    <a:srgbClr val="D0A9A1"/>
    <a:srgbClr val="D0CE8D"/>
    <a:srgbClr val="66D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46EB3D-FA83-4EB4-9730-562C6ADFBDE9}">
  <a:tblStyle styleId="{D846EB3D-FA83-4EB4-9730-562C6ADFBD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p:restoredTop sz="94655"/>
  </p:normalViewPr>
  <p:slideViewPr>
    <p:cSldViewPr snapToGrid="0">
      <p:cViewPr varScale="1">
        <p:scale>
          <a:sx n="103" d="100"/>
          <a:sy n="103" d="100"/>
        </p:scale>
        <p:origin x="184" y="5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3991244ac1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3991244ac1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991244ac1_6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3991244ac1_6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17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98fef7f36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98fef7f36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98fef7f36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98fef7f3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98fef7f36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98fef7f3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1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98fef7f36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98fef7f3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93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98fef7f36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98fef7f3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28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98fef7f36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98fef7f3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37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98fef7f36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98fef7f3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54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991244ac1_6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3991244ac1_6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rpo 1">
  <p:cSld name="TITLE_AND_BODY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80000"/>
            <a:ext cx="8520600" cy="556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F2D7E"/>
              </a:buClr>
              <a:buSzPts val="3200"/>
              <a:buFont typeface="Oswald SemiBold"/>
              <a:buNone/>
              <a:defRPr>
                <a:solidFill>
                  <a:srgbClr val="2F2D7E"/>
                </a:solidFill>
                <a:latin typeface="Oswald SemiBold"/>
                <a:ea typeface="Oswald SemiBold"/>
                <a:cs typeface="Oswald SemiBold"/>
                <a:sym typeface="Oswald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712500" cy="3416400"/>
          </a:xfrm>
          <a:prstGeom prst="rect">
            <a:avLst/>
          </a:prstGeom>
        </p:spPr>
        <p:txBody>
          <a:bodyPr spcFirstLastPara="1" wrap="square" lIns="91425" tIns="91425" rIns="91425" bIns="91425" anchor="t" anchorCtr="0">
            <a:normAutofit/>
          </a:bodyPr>
          <a:lstStyle>
            <a:lvl1pPr marL="457200" lvl="0" indent="-387350" rtl="0">
              <a:spcBef>
                <a:spcPts val="0"/>
              </a:spcBef>
              <a:spcAft>
                <a:spcPts val="0"/>
              </a:spcAft>
              <a:buClr>
                <a:srgbClr val="5F5D66"/>
              </a:buClr>
              <a:buSzPts val="2500"/>
              <a:buFont typeface="Roboto"/>
              <a:buChar char="●"/>
              <a:defRPr>
                <a:solidFill>
                  <a:srgbClr val="5F5D66"/>
                </a:solidFill>
                <a:latin typeface="Roboto"/>
                <a:ea typeface="Roboto"/>
                <a:cs typeface="Roboto"/>
                <a:sym typeface="Roboto"/>
              </a:defRPr>
            </a:lvl1pPr>
            <a:lvl2pPr marL="914400" lvl="1" indent="-361950" rtl="0">
              <a:spcBef>
                <a:spcPts val="0"/>
              </a:spcBef>
              <a:spcAft>
                <a:spcPts val="0"/>
              </a:spcAft>
              <a:buClr>
                <a:srgbClr val="8E8D94"/>
              </a:buClr>
              <a:buSzPts val="2100"/>
              <a:buFont typeface="Roboto"/>
              <a:buChar char="○"/>
              <a:defRPr>
                <a:solidFill>
                  <a:srgbClr val="8E8D94"/>
                </a:solidFill>
                <a:latin typeface="Roboto"/>
                <a:ea typeface="Roboto"/>
                <a:cs typeface="Roboto"/>
                <a:sym typeface="Roboto"/>
              </a:defRPr>
            </a:lvl2pPr>
            <a:lvl3pPr marL="1371600" lvl="2" indent="-361950" rtl="0">
              <a:spcBef>
                <a:spcPts val="0"/>
              </a:spcBef>
              <a:spcAft>
                <a:spcPts val="0"/>
              </a:spcAft>
              <a:buClr>
                <a:srgbClr val="8E8D94"/>
              </a:buClr>
              <a:buSzPts val="2100"/>
              <a:buFont typeface="Roboto"/>
              <a:buChar char="■"/>
              <a:defRPr>
                <a:solidFill>
                  <a:srgbClr val="8E8D94"/>
                </a:solidFill>
                <a:latin typeface="Roboto"/>
                <a:ea typeface="Roboto"/>
                <a:cs typeface="Roboto"/>
                <a:sym typeface="Roboto"/>
              </a:defRPr>
            </a:lvl3pPr>
            <a:lvl4pPr marL="1828800" lvl="3" indent="-361950" rtl="0">
              <a:spcBef>
                <a:spcPts val="0"/>
              </a:spcBef>
              <a:spcAft>
                <a:spcPts val="0"/>
              </a:spcAft>
              <a:buClr>
                <a:srgbClr val="8E8D94"/>
              </a:buClr>
              <a:buSzPts val="2100"/>
              <a:buFont typeface="Roboto"/>
              <a:buChar char="●"/>
              <a:defRPr>
                <a:solidFill>
                  <a:srgbClr val="8E8D94"/>
                </a:solidFill>
                <a:latin typeface="Roboto"/>
                <a:ea typeface="Roboto"/>
                <a:cs typeface="Roboto"/>
                <a:sym typeface="Roboto"/>
              </a:defRPr>
            </a:lvl4pPr>
            <a:lvl5pPr marL="2286000" lvl="4" indent="-361950" rtl="0">
              <a:spcBef>
                <a:spcPts val="0"/>
              </a:spcBef>
              <a:spcAft>
                <a:spcPts val="0"/>
              </a:spcAft>
              <a:buClr>
                <a:srgbClr val="8E8D94"/>
              </a:buClr>
              <a:buSzPts val="2100"/>
              <a:buFont typeface="Roboto"/>
              <a:buChar char="○"/>
              <a:defRPr>
                <a:solidFill>
                  <a:srgbClr val="8E8D94"/>
                </a:solidFill>
                <a:latin typeface="Roboto"/>
                <a:ea typeface="Roboto"/>
                <a:cs typeface="Roboto"/>
                <a:sym typeface="Roboto"/>
              </a:defRPr>
            </a:lvl5pPr>
            <a:lvl6pPr marL="2743200" lvl="5" indent="-361950" rtl="0">
              <a:spcBef>
                <a:spcPts val="0"/>
              </a:spcBef>
              <a:spcAft>
                <a:spcPts val="0"/>
              </a:spcAft>
              <a:buClr>
                <a:srgbClr val="8E8D94"/>
              </a:buClr>
              <a:buSzPts val="2100"/>
              <a:buFont typeface="Roboto"/>
              <a:buChar char="■"/>
              <a:defRPr>
                <a:solidFill>
                  <a:srgbClr val="8E8D94"/>
                </a:solidFill>
                <a:latin typeface="Roboto"/>
                <a:ea typeface="Roboto"/>
                <a:cs typeface="Roboto"/>
                <a:sym typeface="Roboto"/>
              </a:defRPr>
            </a:lvl6pPr>
            <a:lvl7pPr marL="3200400" lvl="6" indent="-361950" rtl="0">
              <a:spcBef>
                <a:spcPts val="0"/>
              </a:spcBef>
              <a:spcAft>
                <a:spcPts val="0"/>
              </a:spcAft>
              <a:buClr>
                <a:srgbClr val="8E8D94"/>
              </a:buClr>
              <a:buSzPts val="2100"/>
              <a:buFont typeface="Roboto"/>
              <a:buChar char="●"/>
              <a:defRPr>
                <a:solidFill>
                  <a:srgbClr val="8E8D94"/>
                </a:solidFill>
                <a:latin typeface="Roboto"/>
                <a:ea typeface="Roboto"/>
                <a:cs typeface="Roboto"/>
                <a:sym typeface="Roboto"/>
              </a:defRPr>
            </a:lvl7pPr>
            <a:lvl8pPr marL="3657600" lvl="7" indent="-361950" rtl="0">
              <a:spcBef>
                <a:spcPts val="0"/>
              </a:spcBef>
              <a:spcAft>
                <a:spcPts val="0"/>
              </a:spcAft>
              <a:buClr>
                <a:srgbClr val="8E8D94"/>
              </a:buClr>
              <a:buSzPts val="2100"/>
              <a:buFont typeface="Roboto"/>
              <a:buChar char="○"/>
              <a:defRPr>
                <a:solidFill>
                  <a:srgbClr val="8E8D94"/>
                </a:solidFill>
                <a:latin typeface="Roboto"/>
                <a:ea typeface="Roboto"/>
                <a:cs typeface="Roboto"/>
                <a:sym typeface="Roboto"/>
              </a:defRPr>
            </a:lvl8pPr>
            <a:lvl9pPr marL="4114800" lvl="8" indent="-361950" rtl="0">
              <a:spcBef>
                <a:spcPts val="0"/>
              </a:spcBef>
              <a:spcAft>
                <a:spcPts val="0"/>
              </a:spcAft>
              <a:buClr>
                <a:srgbClr val="8E8D94"/>
              </a:buClr>
              <a:buSzPts val="2100"/>
              <a:buFont typeface="Roboto"/>
              <a:buChar char="■"/>
              <a:defRPr>
                <a:solidFill>
                  <a:srgbClr val="8E8D94"/>
                </a:solidFill>
                <a:latin typeface="Roboto"/>
                <a:ea typeface="Roboto"/>
                <a:cs typeface="Roboto"/>
                <a:sym typeface="Roboto"/>
              </a:defRPr>
            </a:lvl9pPr>
          </a:lstStyle>
          <a:p>
            <a:endParaRPr/>
          </a:p>
        </p:txBody>
      </p:sp>
      <p:sp>
        <p:nvSpPr>
          <p:cNvPr id="24" name="Google Shape;24;p5"/>
          <p:cNvSpPr txBox="1">
            <a:spLocks noGrp="1"/>
          </p:cNvSpPr>
          <p:nvPr>
            <p:ph type="sldNum" idx="12"/>
          </p:nvPr>
        </p:nvSpPr>
        <p:spPr>
          <a:xfrm>
            <a:off x="8283608" y="4749892"/>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pt-BR"/>
              <a:t>‹nº›</a:t>
            </a:fld>
            <a:endParaRPr/>
          </a:p>
        </p:txBody>
      </p:sp>
      <p:sp>
        <p:nvSpPr>
          <p:cNvPr id="25" name="Google Shape;25;p5"/>
          <p:cNvSpPr txBox="1">
            <a:spLocks noGrp="1"/>
          </p:cNvSpPr>
          <p:nvPr>
            <p:ph type="body" idx="2"/>
          </p:nvPr>
        </p:nvSpPr>
        <p:spPr>
          <a:xfrm>
            <a:off x="4353775" y="1091875"/>
            <a:ext cx="3783900" cy="3509400"/>
          </a:xfrm>
          <a:prstGeom prst="rect">
            <a:avLst/>
          </a:prstGeom>
        </p:spPr>
        <p:txBody>
          <a:bodyPr spcFirstLastPara="1" wrap="square" lIns="91425" tIns="91425" rIns="91425" bIns="91425" anchor="t" anchorCtr="0">
            <a:normAutofit/>
          </a:bodyPr>
          <a:lstStyle>
            <a:lvl1pPr marL="457200" lvl="0" indent="-387350">
              <a:spcBef>
                <a:spcPts val="0"/>
              </a:spcBef>
              <a:spcAft>
                <a:spcPts val="0"/>
              </a:spcAft>
              <a:buSzPts val="2500"/>
              <a:buChar char="●"/>
              <a:defRPr/>
            </a:lvl1pPr>
            <a:lvl2pPr marL="914400" lvl="1" indent="-361950">
              <a:spcBef>
                <a:spcPts val="0"/>
              </a:spcBef>
              <a:spcAft>
                <a:spcPts val="0"/>
              </a:spcAft>
              <a:buSzPts val="2100"/>
              <a:buChar char="○"/>
              <a:defRPr/>
            </a:lvl2pPr>
            <a:lvl3pPr marL="1371600" lvl="2" indent="-361950">
              <a:spcBef>
                <a:spcPts val="0"/>
              </a:spcBef>
              <a:spcAft>
                <a:spcPts val="0"/>
              </a:spcAft>
              <a:buSzPts val="2100"/>
              <a:buChar char="■"/>
              <a:defRPr/>
            </a:lvl3pPr>
            <a:lvl4pPr marL="1828800" lvl="3" indent="-361950">
              <a:spcBef>
                <a:spcPts val="0"/>
              </a:spcBef>
              <a:spcAft>
                <a:spcPts val="0"/>
              </a:spcAft>
              <a:buSzPts val="2100"/>
              <a:buChar char="●"/>
              <a:defRPr/>
            </a:lvl4pPr>
            <a:lvl5pPr marL="2286000" lvl="4" indent="-361950">
              <a:spcBef>
                <a:spcPts val="0"/>
              </a:spcBef>
              <a:spcAft>
                <a:spcPts val="0"/>
              </a:spcAft>
              <a:buSzPts val="2100"/>
              <a:buChar char="○"/>
              <a:defRPr/>
            </a:lvl5pPr>
            <a:lvl6pPr marL="2743200" lvl="5" indent="-361950">
              <a:spcBef>
                <a:spcPts val="0"/>
              </a:spcBef>
              <a:spcAft>
                <a:spcPts val="0"/>
              </a:spcAft>
              <a:buSzPts val="2100"/>
              <a:buChar char="■"/>
              <a:defRPr/>
            </a:lvl6pPr>
            <a:lvl7pPr marL="3200400" lvl="6" indent="-361950">
              <a:spcBef>
                <a:spcPts val="0"/>
              </a:spcBef>
              <a:spcAft>
                <a:spcPts val="0"/>
              </a:spcAft>
              <a:buSzPts val="2100"/>
              <a:buChar char="●"/>
              <a:defRPr/>
            </a:lvl7pPr>
            <a:lvl8pPr marL="3657600" lvl="7" indent="-361950">
              <a:spcBef>
                <a:spcPts val="0"/>
              </a:spcBef>
              <a:spcAft>
                <a:spcPts val="0"/>
              </a:spcAft>
              <a:buSzPts val="2100"/>
              <a:buChar char="○"/>
              <a:defRPr/>
            </a:lvl8pPr>
            <a:lvl9pPr marL="4114800" lvl="8" indent="-361950">
              <a:spcBef>
                <a:spcPts val="0"/>
              </a:spcBef>
              <a:spcAft>
                <a:spcPts val="0"/>
              </a:spcAft>
              <a:buSzPts val="21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staque">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530300" y="526350"/>
            <a:ext cx="60834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FFFF"/>
              </a:buClr>
              <a:buSzPts val="4200"/>
              <a:buFont typeface="Oswald SemiBold"/>
              <a:buNone/>
              <a:defRPr sz="4200">
                <a:solidFill>
                  <a:srgbClr val="FFFFFF"/>
                </a:solidFill>
                <a:latin typeface="Oswald SemiBold"/>
                <a:ea typeface="Oswald SemiBold"/>
                <a:cs typeface="Oswald SemiBold"/>
                <a:sym typeface="Oswald SemiBol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7"/>
          <p:cNvSpPr txBox="1">
            <a:spLocks noGrp="1"/>
          </p:cNvSpPr>
          <p:nvPr>
            <p:ph type="sldNum" idx="12"/>
          </p:nvPr>
        </p:nvSpPr>
        <p:spPr>
          <a:xfrm>
            <a:off x="8283600" y="474840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staque 1">
  <p:cSld name="MAIN_POINT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sldNum" idx="12"/>
          </p:nvPr>
        </p:nvSpPr>
        <p:spPr>
          <a:xfrm>
            <a:off x="8283600" y="474840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pt-BR"/>
              <a:t>‹nº›</a:t>
            </a:fld>
            <a:endParaRPr/>
          </a:p>
        </p:txBody>
      </p:sp>
      <p:sp>
        <p:nvSpPr>
          <p:cNvPr id="34" name="Google Shape;34;p8"/>
          <p:cNvSpPr txBox="1">
            <a:spLocks noGrp="1"/>
          </p:cNvSpPr>
          <p:nvPr>
            <p:ph type="title"/>
          </p:nvPr>
        </p:nvSpPr>
        <p:spPr>
          <a:xfrm>
            <a:off x="1083900" y="2214600"/>
            <a:ext cx="3671100" cy="71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3"/>
              </a:buClr>
              <a:buSzPts val="3200"/>
              <a:buNone/>
              <a:defRPr sz="4800" b="1">
                <a:solidFill>
                  <a:schemeClr val="accent3"/>
                </a:solidFill>
                <a:latin typeface="Oswald"/>
                <a:ea typeface="Oswald"/>
                <a:cs typeface="Oswald"/>
                <a:sym typeface="Oswald"/>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35" name="Google Shape;35;p8"/>
          <p:cNvSpPr txBox="1">
            <a:spLocks noGrp="1"/>
          </p:cNvSpPr>
          <p:nvPr>
            <p:ph type="body" idx="1"/>
          </p:nvPr>
        </p:nvSpPr>
        <p:spPr>
          <a:xfrm>
            <a:off x="1160550" y="3052325"/>
            <a:ext cx="3671100" cy="1126200"/>
          </a:xfrm>
          <a:prstGeom prst="rect">
            <a:avLst/>
          </a:prstGeom>
        </p:spPr>
        <p:txBody>
          <a:bodyPr spcFirstLastPara="1" wrap="square" lIns="91425" tIns="91425" rIns="91425" bIns="91425" anchor="t" anchorCtr="0">
            <a:normAutofit/>
          </a:bodyPr>
          <a:lstStyle>
            <a:lvl1pPr marL="457200" lvl="0" indent="-387350">
              <a:spcBef>
                <a:spcPts val="0"/>
              </a:spcBef>
              <a:spcAft>
                <a:spcPts val="0"/>
              </a:spcAft>
              <a:buClr>
                <a:schemeClr val="lt1"/>
              </a:buClr>
              <a:buSzPts val="2500"/>
              <a:buChar char="●"/>
              <a:defRPr>
                <a:solidFill>
                  <a:schemeClr val="lt1"/>
                </a:solidFill>
              </a:defRPr>
            </a:lvl1pPr>
            <a:lvl2pPr marL="914400" lvl="1" indent="-361950">
              <a:spcBef>
                <a:spcPts val="0"/>
              </a:spcBef>
              <a:spcAft>
                <a:spcPts val="0"/>
              </a:spcAft>
              <a:buClr>
                <a:schemeClr val="lt1"/>
              </a:buClr>
              <a:buSzPts val="2100"/>
              <a:buChar char="○"/>
              <a:defRPr>
                <a:solidFill>
                  <a:schemeClr val="lt1"/>
                </a:solidFill>
              </a:defRPr>
            </a:lvl2pPr>
            <a:lvl3pPr marL="1371600" lvl="2" indent="-361950">
              <a:spcBef>
                <a:spcPts val="0"/>
              </a:spcBef>
              <a:spcAft>
                <a:spcPts val="0"/>
              </a:spcAft>
              <a:buClr>
                <a:schemeClr val="lt1"/>
              </a:buClr>
              <a:buSzPts val="2100"/>
              <a:buChar char="■"/>
              <a:defRPr>
                <a:solidFill>
                  <a:schemeClr val="lt1"/>
                </a:solidFill>
              </a:defRPr>
            </a:lvl3pPr>
            <a:lvl4pPr marL="1828800" lvl="3" indent="-361950">
              <a:spcBef>
                <a:spcPts val="0"/>
              </a:spcBef>
              <a:spcAft>
                <a:spcPts val="0"/>
              </a:spcAft>
              <a:buClr>
                <a:schemeClr val="lt1"/>
              </a:buClr>
              <a:buSzPts val="2100"/>
              <a:buChar char="●"/>
              <a:defRPr>
                <a:solidFill>
                  <a:schemeClr val="lt1"/>
                </a:solidFill>
              </a:defRPr>
            </a:lvl4pPr>
            <a:lvl5pPr marL="2286000" lvl="4" indent="-361950">
              <a:spcBef>
                <a:spcPts val="0"/>
              </a:spcBef>
              <a:spcAft>
                <a:spcPts val="0"/>
              </a:spcAft>
              <a:buClr>
                <a:schemeClr val="lt1"/>
              </a:buClr>
              <a:buSzPts val="2100"/>
              <a:buChar char="○"/>
              <a:defRPr>
                <a:solidFill>
                  <a:schemeClr val="lt1"/>
                </a:solidFill>
              </a:defRPr>
            </a:lvl5pPr>
            <a:lvl6pPr marL="2743200" lvl="5" indent="-361950">
              <a:spcBef>
                <a:spcPts val="0"/>
              </a:spcBef>
              <a:spcAft>
                <a:spcPts val="0"/>
              </a:spcAft>
              <a:buClr>
                <a:schemeClr val="lt1"/>
              </a:buClr>
              <a:buSzPts val="2100"/>
              <a:buChar char="■"/>
              <a:defRPr>
                <a:solidFill>
                  <a:schemeClr val="lt1"/>
                </a:solidFill>
              </a:defRPr>
            </a:lvl6pPr>
            <a:lvl7pPr marL="3200400" lvl="6" indent="-361950">
              <a:spcBef>
                <a:spcPts val="0"/>
              </a:spcBef>
              <a:spcAft>
                <a:spcPts val="0"/>
              </a:spcAft>
              <a:buClr>
                <a:schemeClr val="lt1"/>
              </a:buClr>
              <a:buSzPts val="2100"/>
              <a:buChar char="●"/>
              <a:defRPr>
                <a:solidFill>
                  <a:schemeClr val="lt1"/>
                </a:solidFill>
              </a:defRPr>
            </a:lvl7pPr>
            <a:lvl8pPr marL="3657600" lvl="7" indent="-361950">
              <a:spcBef>
                <a:spcPts val="0"/>
              </a:spcBef>
              <a:spcAft>
                <a:spcPts val="0"/>
              </a:spcAft>
              <a:buClr>
                <a:schemeClr val="lt1"/>
              </a:buClr>
              <a:buSzPts val="2100"/>
              <a:buChar char="○"/>
              <a:defRPr>
                <a:solidFill>
                  <a:schemeClr val="lt1"/>
                </a:solidFill>
              </a:defRPr>
            </a:lvl8pPr>
            <a:lvl9pPr marL="4114800" lvl="8" indent="-361950">
              <a:spcBef>
                <a:spcPts val="0"/>
              </a:spcBef>
              <a:spcAft>
                <a:spcPts val="0"/>
              </a:spcAft>
              <a:buClr>
                <a:schemeClr val="lt1"/>
              </a:buClr>
              <a:buSzPts val="21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staque 2">
  <p:cSld name="SECTION_TITLE_AND_DESCRIPTION">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265500" y="180000"/>
            <a:ext cx="4045200" cy="1012500"/>
          </a:xfrm>
          <a:prstGeom prst="rect">
            <a:avLst/>
          </a:prstGeom>
        </p:spPr>
        <p:txBody>
          <a:bodyPr spcFirstLastPara="1" wrap="square" lIns="91425" tIns="91425" rIns="91425" bIns="91425" anchor="b" anchorCtr="0">
            <a:normAutofit/>
          </a:bodyPr>
          <a:lstStyle>
            <a:lvl1pPr lvl="0">
              <a:spcBef>
                <a:spcPts val="0"/>
              </a:spcBef>
              <a:spcAft>
                <a:spcPts val="0"/>
              </a:spcAft>
              <a:buClr>
                <a:srgbClr val="2F2D7E"/>
              </a:buClr>
              <a:buSzPts val="3200"/>
              <a:buFont typeface="Oswald SemiBold"/>
              <a:buNone/>
              <a:defRPr>
                <a:solidFill>
                  <a:srgbClr val="2F2D7E"/>
                </a:solidFill>
                <a:latin typeface="Oswald SemiBold"/>
                <a:ea typeface="Oswald SemiBold"/>
                <a:cs typeface="Oswald SemiBold"/>
                <a:sym typeface="Oswald SemiBol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1475200"/>
            <a:ext cx="4045200" cy="1235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8E8D94"/>
              </a:buClr>
              <a:buSzPts val="2100"/>
              <a:buFont typeface="Roboto Medium"/>
              <a:buNone/>
              <a:defRPr sz="2100">
                <a:solidFill>
                  <a:srgbClr val="8E8D94"/>
                </a:solidFill>
                <a:latin typeface="Roboto Medium"/>
                <a:ea typeface="Roboto Medium"/>
                <a:cs typeface="Roboto Medium"/>
                <a:sym typeface="Roboto Medium"/>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87350">
              <a:spcBef>
                <a:spcPts val="0"/>
              </a:spcBef>
              <a:spcAft>
                <a:spcPts val="0"/>
              </a:spcAft>
              <a:buClr>
                <a:schemeClr val="lt1"/>
              </a:buClr>
              <a:buSzPts val="2500"/>
              <a:buChar char="●"/>
              <a:defRPr>
                <a:solidFill>
                  <a:schemeClr val="lt1"/>
                </a:solidFill>
              </a:defRPr>
            </a:lvl1pPr>
            <a:lvl2pPr marL="914400" lvl="1" indent="-361950">
              <a:spcBef>
                <a:spcPts val="0"/>
              </a:spcBef>
              <a:spcAft>
                <a:spcPts val="0"/>
              </a:spcAft>
              <a:buClr>
                <a:schemeClr val="lt1"/>
              </a:buClr>
              <a:buSzPts val="2100"/>
              <a:buChar char="○"/>
              <a:defRPr>
                <a:solidFill>
                  <a:schemeClr val="lt1"/>
                </a:solidFill>
              </a:defRPr>
            </a:lvl2pPr>
            <a:lvl3pPr marL="1371600" lvl="2" indent="-361950">
              <a:spcBef>
                <a:spcPts val="0"/>
              </a:spcBef>
              <a:spcAft>
                <a:spcPts val="0"/>
              </a:spcAft>
              <a:buClr>
                <a:schemeClr val="lt1"/>
              </a:buClr>
              <a:buSzPts val="2100"/>
              <a:buChar char="■"/>
              <a:defRPr>
                <a:solidFill>
                  <a:schemeClr val="lt1"/>
                </a:solidFill>
              </a:defRPr>
            </a:lvl3pPr>
            <a:lvl4pPr marL="1828800" lvl="3" indent="-361950">
              <a:spcBef>
                <a:spcPts val="0"/>
              </a:spcBef>
              <a:spcAft>
                <a:spcPts val="0"/>
              </a:spcAft>
              <a:buClr>
                <a:schemeClr val="lt1"/>
              </a:buClr>
              <a:buSzPts val="2100"/>
              <a:buChar char="●"/>
              <a:defRPr>
                <a:solidFill>
                  <a:schemeClr val="lt1"/>
                </a:solidFill>
              </a:defRPr>
            </a:lvl4pPr>
            <a:lvl5pPr marL="2286000" lvl="4" indent="-361950">
              <a:spcBef>
                <a:spcPts val="0"/>
              </a:spcBef>
              <a:spcAft>
                <a:spcPts val="0"/>
              </a:spcAft>
              <a:buClr>
                <a:schemeClr val="lt1"/>
              </a:buClr>
              <a:buSzPts val="2100"/>
              <a:buChar char="○"/>
              <a:defRPr>
                <a:solidFill>
                  <a:schemeClr val="lt1"/>
                </a:solidFill>
              </a:defRPr>
            </a:lvl5pPr>
            <a:lvl6pPr marL="2743200" lvl="5" indent="-361950">
              <a:spcBef>
                <a:spcPts val="0"/>
              </a:spcBef>
              <a:spcAft>
                <a:spcPts val="0"/>
              </a:spcAft>
              <a:buClr>
                <a:schemeClr val="lt1"/>
              </a:buClr>
              <a:buSzPts val="2100"/>
              <a:buChar char="■"/>
              <a:defRPr>
                <a:solidFill>
                  <a:schemeClr val="lt1"/>
                </a:solidFill>
              </a:defRPr>
            </a:lvl6pPr>
            <a:lvl7pPr marL="3200400" lvl="6" indent="-361950">
              <a:spcBef>
                <a:spcPts val="0"/>
              </a:spcBef>
              <a:spcAft>
                <a:spcPts val="0"/>
              </a:spcAft>
              <a:buClr>
                <a:schemeClr val="lt1"/>
              </a:buClr>
              <a:buSzPts val="2100"/>
              <a:buChar char="●"/>
              <a:defRPr>
                <a:solidFill>
                  <a:schemeClr val="lt1"/>
                </a:solidFill>
              </a:defRPr>
            </a:lvl7pPr>
            <a:lvl8pPr marL="3657600" lvl="7" indent="-361950">
              <a:spcBef>
                <a:spcPts val="0"/>
              </a:spcBef>
              <a:spcAft>
                <a:spcPts val="0"/>
              </a:spcAft>
              <a:buClr>
                <a:schemeClr val="lt1"/>
              </a:buClr>
              <a:buSzPts val="2100"/>
              <a:buChar char="○"/>
              <a:defRPr>
                <a:solidFill>
                  <a:schemeClr val="lt1"/>
                </a:solidFill>
              </a:defRPr>
            </a:lvl8pPr>
            <a:lvl9pPr marL="4114800" lvl="8" indent="-361950">
              <a:spcBef>
                <a:spcPts val="0"/>
              </a:spcBef>
              <a:spcAft>
                <a:spcPts val="0"/>
              </a:spcAft>
              <a:buClr>
                <a:schemeClr val="lt1"/>
              </a:buClr>
              <a:buSzPts val="2100"/>
              <a:buChar char="■"/>
              <a:defRPr>
                <a:solidFill>
                  <a:schemeClr val="lt1"/>
                </a:solidFill>
              </a:defRPr>
            </a:lvl9pPr>
          </a:lstStyle>
          <a:p>
            <a:endParaRPr/>
          </a:p>
        </p:txBody>
      </p:sp>
      <p:sp>
        <p:nvSpPr>
          <p:cNvPr id="40" name="Google Shape;40;p9"/>
          <p:cNvSpPr txBox="1">
            <a:spLocks noGrp="1"/>
          </p:cNvSpPr>
          <p:nvPr>
            <p:ph type="sldNum" idx="12"/>
          </p:nvPr>
        </p:nvSpPr>
        <p:spPr>
          <a:xfrm>
            <a:off x="8283600" y="474840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1"/>
          <p:cNvSpPr txBox="1">
            <a:spLocks noGrp="1"/>
          </p:cNvSpPr>
          <p:nvPr>
            <p:ph type="sldNum" idx="12"/>
          </p:nvPr>
        </p:nvSpPr>
        <p:spPr>
          <a:xfrm>
            <a:off x="8283600" y="474840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F2D7E"/>
              </a:buClr>
              <a:buSzPts val="3200"/>
              <a:buFont typeface="Oswald SemiBold"/>
              <a:buNone/>
              <a:defRPr sz="3200">
                <a:solidFill>
                  <a:srgbClr val="2F2D7E"/>
                </a:solidFill>
                <a:latin typeface="Oswald SemiBold"/>
                <a:ea typeface="Oswald SemiBold"/>
                <a:cs typeface="Oswald SemiBold"/>
                <a:sym typeface="Oswal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7350">
              <a:lnSpc>
                <a:spcPct val="115000"/>
              </a:lnSpc>
              <a:spcBef>
                <a:spcPts val="0"/>
              </a:spcBef>
              <a:spcAft>
                <a:spcPts val="0"/>
              </a:spcAft>
              <a:buClr>
                <a:schemeClr val="accent6"/>
              </a:buClr>
              <a:buSzPts val="2500"/>
              <a:buFont typeface="Roboto"/>
              <a:buChar char="●"/>
              <a:defRPr sz="2500">
                <a:solidFill>
                  <a:srgbClr val="5F5D66"/>
                </a:solidFill>
                <a:latin typeface="Roboto"/>
                <a:ea typeface="Roboto"/>
                <a:cs typeface="Roboto"/>
                <a:sym typeface="Roboto"/>
              </a:defRPr>
            </a:lvl1pPr>
            <a:lvl2pPr marL="914400" lvl="1" indent="-361950">
              <a:lnSpc>
                <a:spcPct val="115000"/>
              </a:lnSpc>
              <a:spcBef>
                <a:spcPts val="0"/>
              </a:spcBef>
              <a:spcAft>
                <a:spcPts val="0"/>
              </a:spcAft>
              <a:buClr>
                <a:schemeClr val="accent6"/>
              </a:buClr>
              <a:buSzPts val="2100"/>
              <a:buFont typeface="Roboto"/>
              <a:buChar char="○"/>
              <a:defRPr sz="2100">
                <a:solidFill>
                  <a:srgbClr val="5F5D66"/>
                </a:solidFill>
                <a:latin typeface="Roboto"/>
                <a:ea typeface="Roboto"/>
                <a:cs typeface="Roboto"/>
                <a:sym typeface="Roboto"/>
              </a:defRPr>
            </a:lvl2pPr>
            <a:lvl3pPr marL="1371600" lvl="2" indent="-361950">
              <a:lnSpc>
                <a:spcPct val="115000"/>
              </a:lnSpc>
              <a:spcBef>
                <a:spcPts val="0"/>
              </a:spcBef>
              <a:spcAft>
                <a:spcPts val="0"/>
              </a:spcAft>
              <a:buClr>
                <a:schemeClr val="accent6"/>
              </a:buClr>
              <a:buSzPts val="2100"/>
              <a:buFont typeface="Roboto"/>
              <a:buChar char="■"/>
              <a:defRPr sz="2100">
                <a:solidFill>
                  <a:srgbClr val="5F5D66"/>
                </a:solidFill>
                <a:latin typeface="Roboto"/>
                <a:ea typeface="Roboto"/>
                <a:cs typeface="Roboto"/>
                <a:sym typeface="Roboto"/>
              </a:defRPr>
            </a:lvl3pPr>
            <a:lvl4pPr marL="1828800" lvl="3" indent="-361950">
              <a:lnSpc>
                <a:spcPct val="115000"/>
              </a:lnSpc>
              <a:spcBef>
                <a:spcPts val="0"/>
              </a:spcBef>
              <a:spcAft>
                <a:spcPts val="0"/>
              </a:spcAft>
              <a:buClr>
                <a:srgbClr val="5F5D66"/>
              </a:buClr>
              <a:buSzPts val="2100"/>
              <a:buFont typeface="Roboto"/>
              <a:buChar char="●"/>
              <a:defRPr sz="2100">
                <a:solidFill>
                  <a:srgbClr val="5F5D66"/>
                </a:solidFill>
                <a:latin typeface="Roboto"/>
                <a:ea typeface="Roboto"/>
                <a:cs typeface="Roboto"/>
                <a:sym typeface="Roboto"/>
              </a:defRPr>
            </a:lvl4pPr>
            <a:lvl5pPr marL="2286000" lvl="4" indent="-361950">
              <a:lnSpc>
                <a:spcPct val="115000"/>
              </a:lnSpc>
              <a:spcBef>
                <a:spcPts val="0"/>
              </a:spcBef>
              <a:spcAft>
                <a:spcPts val="0"/>
              </a:spcAft>
              <a:buClr>
                <a:srgbClr val="5F5D66"/>
              </a:buClr>
              <a:buSzPts val="2100"/>
              <a:buFont typeface="Roboto"/>
              <a:buChar char="○"/>
              <a:defRPr sz="2100">
                <a:solidFill>
                  <a:srgbClr val="5F5D66"/>
                </a:solidFill>
                <a:latin typeface="Roboto"/>
                <a:ea typeface="Roboto"/>
                <a:cs typeface="Roboto"/>
                <a:sym typeface="Roboto"/>
              </a:defRPr>
            </a:lvl5pPr>
            <a:lvl6pPr marL="2743200" lvl="5" indent="-361950">
              <a:lnSpc>
                <a:spcPct val="115000"/>
              </a:lnSpc>
              <a:spcBef>
                <a:spcPts val="0"/>
              </a:spcBef>
              <a:spcAft>
                <a:spcPts val="0"/>
              </a:spcAft>
              <a:buClr>
                <a:srgbClr val="5F5D66"/>
              </a:buClr>
              <a:buSzPts val="2100"/>
              <a:buFont typeface="Roboto"/>
              <a:buChar char="■"/>
              <a:defRPr sz="2100">
                <a:solidFill>
                  <a:srgbClr val="5F5D66"/>
                </a:solidFill>
                <a:latin typeface="Roboto"/>
                <a:ea typeface="Roboto"/>
                <a:cs typeface="Roboto"/>
                <a:sym typeface="Roboto"/>
              </a:defRPr>
            </a:lvl6pPr>
            <a:lvl7pPr marL="3200400" lvl="6" indent="-361950">
              <a:lnSpc>
                <a:spcPct val="115000"/>
              </a:lnSpc>
              <a:spcBef>
                <a:spcPts val="0"/>
              </a:spcBef>
              <a:spcAft>
                <a:spcPts val="0"/>
              </a:spcAft>
              <a:buClr>
                <a:srgbClr val="5F5D66"/>
              </a:buClr>
              <a:buSzPts val="2100"/>
              <a:buFont typeface="Roboto"/>
              <a:buChar char="●"/>
              <a:defRPr sz="2100">
                <a:solidFill>
                  <a:srgbClr val="5F5D66"/>
                </a:solidFill>
                <a:latin typeface="Roboto"/>
                <a:ea typeface="Roboto"/>
                <a:cs typeface="Roboto"/>
                <a:sym typeface="Roboto"/>
              </a:defRPr>
            </a:lvl7pPr>
            <a:lvl8pPr marL="3657600" lvl="7" indent="-361950">
              <a:lnSpc>
                <a:spcPct val="115000"/>
              </a:lnSpc>
              <a:spcBef>
                <a:spcPts val="0"/>
              </a:spcBef>
              <a:spcAft>
                <a:spcPts val="0"/>
              </a:spcAft>
              <a:buClr>
                <a:srgbClr val="5F5D66"/>
              </a:buClr>
              <a:buSzPts val="2100"/>
              <a:buFont typeface="Roboto"/>
              <a:buChar char="○"/>
              <a:defRPr sz="2100">
                <a:solidFill>
                  <a:srgbClr val="5F5D66"/>
                </a:solidFill>
                <a:latin typeface="Roboto"/>
                <a:ea typeface="Roboto"/>
                <a:cs typeface="Roboto"/>
                <a:sym typeface="Roboto"/>
              </a:defRPr>
            </a:lvl8pPr>
            <a:lvl9pPr marL="4114800" lvl="8" indent="-361950">
              <a:lnSpc>
                <a:spcPct val="115000"/>
              </a:lnSpc>
              <a:spcBef>
                <a:spcPts val="0"/>
              </a:spcBef>
              <a:spcAft>
                <a:spcPts val="0"/>
              </a:spcAft>
              <a:buClr>
                <a:srgbClr val="5F5D66"/>
              </a:buClr>
              <a:buSzPts val="2100"/>
              <a:buFont typeface="Roboto"/>
              <a:buChar char="■"/>
              <a:defRPr sz="2100">
                <a:solidFill>
                  <a:srgbClr val="5F5D66"/>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283600" y="474840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13">
          <p15:clr>
            <a:srgbClr val="EA4335"/>
          </p15:clr>
        </p15:guide>
        <p15:guide id="2" pos="5647">
          <p15:clr>
            <a:srgbClr val="EA4335"/>
          </p15:clr>
        </p15:guide>
        <p15:guide id="3" orient="horz" pos="3127">
          <p15:clr>
            <a:srgbClr val="EA4335"/>
          </p15:clr>
        </p15:guide>
        <p15:guide id="4" orient="horz" pos="11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81A116BB-8AF5-E44F-F3E9-782197E87A80}"/>
              </a:ext>
            </a:extLst>
          </p:cNvPr>
          <p:cNvSpPr txBox="1">
            <a:spLocks noGrp="1"/>
          </p:cNvSpPr>
          <p:nvPr>
            <p:ph type="body" idx="1"/>
          </p:nvPr>
        </p:nvSpPr>
        <p:spPr>
          <a:xfrm>
            <a:off x="989100" y="1446381"/>
            <a:ext cx="7983450" cy="3299334"/>
          </a:xfrm>
          <a:prstGeom prst="rect">
            <a:avLst/>
          </a:prstGeom>
          <a:noFill/>
        </p:spPr>
        <p:txBody>
          <a:bodyPr wrap="square">
            <a:spAutoFit/>
          </a:bodyPr>
          <a:lstStyle/>
          <a:p>
            <a:pPr marL="69850" indent="0" algn="just">
              <a:buNone/>
            </a:pPr>
            <a:r>
              <a:rPr lang="pt-BR" sz="1600" dirty="0"/>
              <a:t>"a disciplina dedicada ao estudo e desenvolvimento dos </a:t>
            </a:r>
            <a:r>
              <a:rPr lang="pt-BR" sz="1600" b="1" dirty="0"/>
              <a:t>FUNDAMENTOS E TÉCNICAS</a:t>
            </a:r>
            <a:r>
              <a:rPr lang="pt-BR" sz="1600" dirty="0"/>
              <a:t> de </a:t>
            </a:r>
            <a:r>
              <a:rPr lang="pt-BR" sz="1600" b="1" dirty="0"/>
              <a:t>PLANEJAMENTO, CONSTRUÇÃO, GESTÃO, USO e AVALIAÇÃO </a:t>
            </a:r>
            <a:r>
              <a:rPr lang="pt-BR" sz="1600" dirty="0"/>
              <a:t>de sistemas de descrição, catalogação, ordenação, classificação, armazenamento, comunicação e recuperação de documentos criados pelo homem para testemunhar, preservar e transmitir seus conhecimentos e atos, com base em seu conteúdo, a fim de garantir sua conversão em informações capazes de gerar novos conhecimentos. É, portanto, uma ciência tridimensional, pois trata dos princípios, métodos e instrumentos postos em ação para a gestão do conhecimento humano a partir de uma perspectiva tripla: sua representação, organização e comunicação documental".</a:t>
            </a:r>
          </a:p>
          <a:p>
            <a:pPr marL="69850" indent="0">
              <a:buNone/>
            </a:pPr>
            <a:endParaRPr lang="pt-BR" sz="1600" dirty="0"/>
          </a:p>
          <a:p>
            <a:pPr marL="69850" indent="0">
              <a:buNone/>
            </a:pPr>
            <a:r>
              <a:rPr lang="pt-BR" sz="1600" dirty="0"/>
              <a:t>                                                                  Esteban Navarro e García Marco (1995, p. 149)</a:t>
            </a:r>
          </a:p>
        </p:txBody>
      </p:sp>
      <p:sp>
        <p:nvSpPr>
          <p:cNvPr id="5" name="Google Shape;66;p14">
            <a:extLst>
              <a:ext uri="{FF2B5EF4-FFF2-40B4-BE49-F238E27FC236}">
                <a16:creationId xmlns:a16="http://schemas.microsoft.com/office/drawing/2014/main" id="{B723CC24-1DA1-7072-9CEF-E57D2837CD78}"/>
              </a:ext>
            </a:extLst>
          </p:cNvPr>
          <p:cNvSpPr txBox="1">
            <a:spLocks noGrp="1"/>
          </p:cNvSpPr>
          <p:nvPr>
            <p:ph type="title"/>
          </p:nvPr>
        </p:nvSpPr>
        <p:spPr>
          <a:xfrm>
            <a:off x="763062" y="627132"/>
            <a:ext cx="7998875" cy="605790"/>
          </a:xfrm>
          <a:prstGeom prst="rect">
            <a:avLst/>
          </a:prstGeom>
        </p:spPr>
        <p:txBody>
          <a:bodyPr spcFirstLastPara="1" wrap="square" lIns="91425" tIns="91425" rIns="91425" bIns="91425" anchor="ctr" anchorCtr="0">
            <a:normAutofit fontScale="90000"/>
          </a:bodyPr>
          <a:lstStyle/>
          <a:p>
            <a:pPr lvl="0" algn="r" rtl="0">
              <a:spcBef>
                <a:spcPts val="0"/>
              </a:spcBef>
              <a:spcAft>
                <a:spcPts val="0"/>
              </a:spcAft>
            </a:pPr>
            <a:r>
              <a:rPr lang="en-US" dirty="0"/>
              <a:t>ORGANIZAÇÃO DO CONHECIMENTO</a:t>
            </a:r>
            <a:br>
              <a:rPr lang="en-US" dirty="0"/>
            </a:br>
            <a:br>
              <a:rPr lang="en-US" dirty="0"/>
            </a:br>
            <a:endParaRPr sz="2155" dirty="0"/>
          </a:p>
        </p:txBody>
      </p:sp>
    </p:spTree>
    <p:extLst>
      <p:ext uri="{BB962C8B-B14F-4D97-AF65-F5344CB8AC3E}">
        <p14:creationId xmlns:p14="http://schemas.microsoft.com/office/powerpoint/2010/main" val="356297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0AE3AA82-FD5E-83B7-1905-1FEB6E2EA9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7" t="5168" r="26453" b="25409"/>
          <a:stretch/>
        </p:blipFill>
        <p:spPr bwMode="auto">
          <a:xfrm>
            <a:off x="0" y="1"/>
            <a:ext cx="4012658" cy="25145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5CC8C02F-1825-95F4-E0E1-CF02BC1830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24" t="5778" r="14001" b="26222"/>
          <a:stretch/>
        </p:blipFill>
        <p:spPr bwMode="auto">
          <a:xfrm>
            <a:off x="4572000" y="0"/>
            <a:ext cx="4572000" cy="254085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A0A4037A-2E9C-35FF-E2EB-2B882B6C46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50" t="7332" r="16250" b="25556"/>
          <a:stretch/>
        </p:blipFill>
        <p:spPr bwMode="auto">
          <a:xfrm>
            <a:off x="1589134" y="2628901"/>
            <a:ext cx="6131160" cy="24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82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mesa, segurando, em pé, grupo&#10;&#10;Descrição gerada automaticamente">
            <a:extLst>
              <a:ext uri="{FF2B5EF4-FFF2-40B4-BE49-F238E27FC236}">
                <a16:creationId xmlns:a16="http://schemas.microsoft.com/office/drawing/2014/main" id="{86FB4EBF-BFB0-9601-43B5-C736DDD28524}"/>
              </a:ext>
            </a:extLst>
          </p:cNvPr>
          <p:cNvPicPr>
            <a:picLocks noChangeAspect="1"/>
          </p:cNvPicPr>
          <p:nvPr/>
        </p:nvPicPr>
        <p:blipFill>
          <a:blip r:embed="rId2"/>
          <a:stretch>
            <a:fillRect/>
          </a:stretch>
        </p:blipFill>
        <p:spPr>
          <a:xfrm>
            <a:off x="0" y="0"/>
            <a:ext cx="8830564" cy="4013200"/>
          </a:xfrm>
          <a:prstGeom prst="rect">
            <a:avLst/>
          </a:prstGeom>
        </p:spPr>
      </p:pic>
      <p:sp>
        <p:nvSpPr>
          <p:cNvPr id="7" name="CaixaDeTexto 6">
            <a:extLst>
              <a:ext uri="{FF2B5EF4-FFF2-40B4-BE49-F238E27FC236}">
                <a16:creationId xmlns:a16="http://schemas.microsoft.com/office/drawing/2014/main" id="{8F3736C1-AACE-1AB2-1BEE-3436426EB4AC}"/>
              </a:ext>
            </a:extLst>
          </p:cNvPr>
          <p:cNvSpPr txBox="1"/>
          <p:nvPr/>
        </p:nvSpPr>
        <p:spPr>
          <a:xfrm>
            <a:off x="386080" y="4318000"/>
            <a:ext cx="8575040" cy="523220"/>
          </a:xfrm>
          <a:prstGeom prst="rect">
            <a:avLst/>
          </a:prstGeom>
          <a:noFill/>
        </p:spPr>
        <p:txBody>
          <a:bodyPr wrap="square" rtlCol="0">
            <a:spAutoFit/>
          </a:bodyPr>
          <a:lstStyle/>
          <a:p>
            <a:r>
              <a:rPr lang="pt-BR" sz="2800" dirty="0">
                <a:highlight>
                  <a:srgbClr val="C0C0C0"/>
                </a:highlight>
              </a:rPr>
              <a:t>APRESENTAÇÃO: SISTEMÁTICA E ALFABÉTICA</a:t>
            </a:r>
          </a:p>
        </p:txBody>
      </p:sp>
    </p:spTree>
    <p:extLst>
      <p:ext uri="{BB962C8B-B14F-4D97-AF65-F5344CB8AC3E}">
        <p14:creationId xmlns:p14="http://schemas.microsoft.com/office/powerpoint/2010/main" val="79940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907212CC-4DF0-F2C8-2762-DF599B6895F7}"/>
              </a:ext>
            </a:extLst>
          </p:cNvPr>
          <p:cNvSpPr>
            <a:spLocks noGrp="1"/>
          </p:cNvSpPr>
          <p:nvPr>
            <p:ph type="body" idx="1"/>
          </p:nvPr>
        </p:nvSpPr>
        <p:spPr/>
        <p:txBody>
          <a:bodyPr/>
          <a:lstStyle/>
          <a:p>
            <a:endParaRPr lang="pt-BR" dirty="0"/>
          </a:p>
        </p:txBody>
      </p:sp>
      <p:pic>
        <p:nvPicPr>
          <p:cNvPr id="4" name="Picture 2">
            <a:extLst>
              <a:ext uri="{FF2B5EF4-FFF2-40B4-BE49-F238E27FC236}">
                <a16:creationId xmlns:a16="http://schemas.microsoft.com/office/drawing/2014/main" id="{9789A919-B3DA-2318-D827-810F2A71F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01"/>
          <a:stretch/>
        </p:blipFill>
        <p:spPr bwMode="auto">
          <a:xfrm>
            <a:off x="0" y="0"/>
            <a:ext cx="9144000" cy="5141913"/>
          </a:xfrm>
          <a:prstGeom prst="rect">
            <a:avLst/>
          </a:prstGeom>
          <a:noFill/>
          <a:extLst>
            <a:ext uri="{909E8E84-426E-40DD-AFC4-6F175D3DCCD1}">
              <a14:hiddenFill xmlns:a14="http://schemas.microsoft.com/office/drawing/2010/main">
                <a:solidFill>
                  <a:srgbClr val="FFFFFF"/>
                </a:solidFill>
              </a14:hiddenFill>
            </a:ext>
          </a:extLst>
        </p:spPr>
      </p:pic>
      <p:sp>
        <p:nvSpPr>
          <p:cNvPr id="5" name="Balão de Seta para a Esquerda 4">
            <a:extLst>
              <a:ext uri="{FF2B5EF4-FFF2-40B4-BE49-F238E27FC236}">
                <a16:creationId xmlns:a16="http://schemas.microsoft.com/office/drawing/2014/main" id="{BE6BBFB2-7A4C-5A0F-6642-C07434283C89}"/>
              </a:ext>
            </a:extLst>
          </p:cNvPr>
          <p:cNvSpPr/>
          <p:nvPr/>
        </p:nvSpPr>
        <p:spPr>
          <a:xfrm>
            <a:off x="4434840" y="3126003"/>
            <a:ext cx="3870960" cy="978844"/>
          </a:xfrm>
          <a:prstGeom prst="leftArrowCallout">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SISTEMÁTICO</a:t>
            </a:r>
          </a:p>
          <a:p>
            <a:pPr algn="ctr"/>
            <a:endParaRPr lang="pt-BR" dirty="0"/>
          </a:p>
          <a:p>
            <a:pPr algn="ctr"/>
            <a:r>
              <a:rPr lang="pt-BR" dirty="0"/>
              <a:t>CATEGORIAS</a:t>
            </a:r>
          </a:p>
        </p:txBody>
      </p:sp>
    </p:spTree>
    <p:extLst>
      <p:ext uri="{BB962C8B-B14F-4D97-AF65-F5344CB8AC3E}">
        <p14:creationId xmlns:p14="http://schemas.microsoft.com/office/powerpoint/2010/main" val="390525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hidrante&#10;&#10;Descrição gerada automaticamente">
            <a:extLst>
              <a:ext uri="{FF2B5EF4-FFF2-40B4-BE49-F238E27FC236}">
                <a16:creationId xmlns:a16="http://schemas.microsoft.com/office/drawing/2014/main" id="{7BDA32BB-0AEA-575B-B13B-1137217ABF04}"/>
              </a:ext>
            </a:extLst>
          </p:cNvPr>
          <p:cNvPicPr>
            <a:picLocks noChangeAspect="1"/>
          </p:cNvPicPr>
          <p:nvPr/>
        </p:nvPicPr>
        <p:blipFill>
          <a:blip r:embed="rId2"/>
          <a:stretch>
            <a:fillRect/>
          </a:stretch>
        </p:blipFill>
        <p:spPr>
          <a:xfrm>
            <a:off x="3784600" y="0"/>
            <a:ext cx="5359400" cy="5143500"/>
          </a:xfrm>
          <a:prstGeom prst="rect">
            <a:avLst/>
          </a:prstGeom>
        </p:spPr>
      </p:pic>
      <p:pic>
        <p:nvPicPr>
          <p:cNvPr id="6" name="Imagem 5" descr="Diagrama&#10;&#10;Descrição gerada automaticamente com confiança média">
            <a:extLst>
              <a:ext uri="{FF2B5EF4-FFF2-40B4-BE49-F238E27FC236}">
                <a16:creationId xmlns:a16="http://schemas.microsoft.com/office/drawing/2014/main" id="{BCC01DB3-8621-A0C5-8856-4F4EA8694EB8}"/>
              </a:ext>
            </a:extLst>
          </p:cNvPr>
          <p:cNvPicPr>
            <a:picLocks noChangeAspect="1"/>
          </p:cNvPicPr>
          <p:nvPr/>
        </p:nvPicPr>
        <p:blipFill>
          <a:blip r:embed="rId3"/>
          <a:stretch>
            <a:fillRect/>
          </a:stretch>
        </p:blipFill>
        <p:spPr>
          <a:xfrm>
            <a:off x="0" y="0"/>
            <a:ext cx="3784600" cy="5143500"/>
          </a:xfrm>
          <a:prstGeom prst="rect">
            <a:avLst/>
          </a:prstGeom>
        </p:spPr>
      </p:pic>
    </p:spTree>
    <p:extLst>
      <p:ext uri="{BB962C8B-B14F-4D97-AF65-F5344CB8AC3E}">
        <p14:creationId xmlns:p14="http://schemas.microsoft.com/office/powerpoint/2010/main" val="39001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D642869-0959-2556-D20E-5B4696EDE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66"/>
          <a:stretch/>
        </p:blipFill>
        <p:spPr bwMode="auto">
          <a:xfrm>
            <a:off x="0" y="0"/>
            <a:ext cx="9144000" cy="5141913"/>
          </a:xfrm>
          <a:prstGeom prst="rect">
            <a:avLst/>
          </a:prstGeom>
          <a:noFill/>
          <a:extLst>
            <a:ext uri="{909E8E84-426E-40DD-AFC4-6F175D3DCCD1}">
              <a14:hiddenFill xmlns:a14="http://schemas.microsoft.com/office/drawing/2010/main">
                <a:solidFill>
                  <a:srgbClr val="FFFFFF"/>
                </a:solidFill>
              </a14:hiddenFill>
            </a:ext>
          </a:extLst>
        </p:spPr>
      </p:pic>
      <p:sp>
        <p:nvSpPr>
          <p:cNvPr id="2" name="Balão de Seta para a Esquerda 1">
            <a:extLst>
              <a:ext uri="{FF2B5EF4-FFF2-40B4-BE49-F238E27FC236}">
                <a16:creationId xmlns:a16="http://schemas.microsoft.com/office/drawing/2014/main" id="{CC951431-EBE0-909B-BF6D-B9DA612AD1F4}"/>
              </a:ext>
            </a:extLst>
          </p:cNvPr>
          <p:cNvSpPr/>
          <p:nvPr/>
        </p:nvSpPr>
        <p:spPr>
          <a:xfrm>
            <a:off x="3454400" y="2026013"/>
            <a:ext cx="3870960" cy="1089885"/>
          </a:xfrm>
          <a:prstGeom prst="leftArrowCallout">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dirty="0"/>
          </a:p>
          <a:p>
            <a:pPr algn="ctr"/>
            <a:r>
              <a:rPr lang="pt-BR" sz="2800" dirty="0"/>
              <a:t>ALFABÉTICO</a:t>
            </a:r>
          </a:p>
          <a:p>
            <a:pPr algn="ctr"/>
            <a:endParaRPr lang="pt-BR" dirty="0"/>
          </a:p>
          <a:p>
            <a:pPr algn="ctr"/>
            <a:endParaRPr lang="pt-BR" dirty="0"/>
          </a:p>
        </p:txBody>
      </p:sp>
      <p:pic>
        <p:nvPicPr>
          <p:cNvPr id="4" name="Imagem 3" descr="Uma imagem contendo instrumento, material de papelaria, lápis&#10;&#10;Descrição gerada automaticamente">
            <a:extLst>
              <a:ext uri="{FF2B5EF4-FFF2-40B4-BE49-F238E27FC236}">
                <a16:creationId xmlns:a16="http://schemas.microsoft.com/office/drawing/2014/main" id="{FDB33855-0D80-F15D-FFE5-2982521F81A6}"/>
              </a:ext>
            </a:extLst>
          </p:cNvPr>
          <p:cNvPicPr>
            <a:picLocks noChangeAspect="1"/>
          </p:cNvPicPr>
          <p:nvPr/>
        </p:nvPicPr>
        <p:blipFill>
          <a:blip r:embed="rId3"/>
          <a:stretch>
            <a:fillRect/>
          </a:stretch>
        </p:blipFill>
        <p:spPr>
          <a:xfrm>
            <a:off x="3454400" y="3218404"/>
            <a:ext cx="5575300" cy="2354580"/>
          </a:xfrm>
          <a:prstGeom prst="rect">
            <a:avLst/>
          </a:prstGeom>
        </p:spPr>
      </p:pic>
    </p:spTree>
    <p:extLst>
      <p:ext uri="{BB962C8B-B14F-4D97-AF65-F5344CB8AC3E}">
        <p14:creationId xmlns:p14="http://schemas.microsoft.com/office/powerpoint/2010/main" val="393430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iagrama&#10;&#10;Descrição gerada automaticamente">
            <a:extLst>
              <a:ext uri="{FF2B5EF4-FFF2-40B4-BE49-F238E27FC236}">
                <a16:creationId xmlns:a16="http://schemas.microsoft.com/office/drawing/2014/main" id="{C023B7B1-0886-C966-FE8F-5C7FA4145B02}"/>
              </a:ext>
            </a:extLst>
          </p:cNvPr>
          <p:cNvPicPr>
            <a:picLocks noChangeAspect="1"/>
          </p:cNvPicPr>
          <p:nvPr/>
        </p:nvPicPr>
        <p:blipFill>
          <a:blip r:embed="rId2"/>
          <a:stretch>
            <a:fillRect/>
          </a:stretch>
        </p:blipFill>
        <p:spPr>
          <a:xfrm>
            <a:off x="0" y="-91440"/>
            <a:ext cx="9144000" cy="5497830"/>
          </a:xfrm>
          <a:prstGeom prst="rect">
            <a:avLst/>
          </a:prstGeom>
        </p:spPr>
      </p:pic>
      <p:sp>
        <p:nvSpPr>
          <p:cNvPr id="2" name="CaixaDeTexto 1">
            <a:extLst>
              <a:ext uri="{FF2B5EF4-FFF2-40B4-BE49-F238E27FC236}">
                <a16:creationId xmlns:a16="http://schemas.microsoft.com/office/drawing/2014/main" id="{8F67A1B2-8DC0-56FB-AE70-6C6CFF1906E3}"/>
              </a:ext>
            </a:extLst>
          </p:cNvPr>
          <p:cNvSpPr txBox="1"/>
          <p:nvPr/>
        </p:nvSpPr>
        <p:spPr>
          <a:xfrm>
            <a:off x="605481" y="716692"/>
            <a:ext cx="1952368" cy="395416"/>
          </a:xfrm>
          <a:prstGeom prst="rect">
            <a:avLst/>
          </a:prstGeom>
          <a:solidFill>
            <a:schemeClr val="bg1"/>
          </a:solidFill>
        </p:spPr>
        <p:txBody>
          <a:bodyPr wrap="square" rtlCol="0">
            <a:spAutoFit/>
          </a:bodyPr>
          <a:lstStyle/>
          <a:p>
            <a:endParaRPr lang="pt-BR" dirty="0"/>
          </a:p>
        </p:txBody>
      </p:sp>
    </p:spTree>
    <p:extLst>
      <p:ext uri="{BB962C8B-B14F-4D97-AF65-F5344CB8AC3E}">
        <p14:creationId xmlns:p14="http://schemas.microsoft.com/office/powerpoint/2010/main" val="124285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180000"/>
            <a:ext cx="8520600" cy="55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dirty="0"/>
              <a:t>1. FORMA GRAMATICAL DOS TERMOS</a:t>
            </a:r>
            <a:endParaRPr dirty="0"/>
          </a:p>
        </p:txBody>
      </p:sp>
      <p:sp>
        <p:nvSpPr>
          <p:cNvPr id="101" name="Google Shape;101;p18"/>
          <p:cNvSpPr txBox="1">
            <a:spLocks noGrp="1"/>
          </p:cNvSpPr>
          <p:nvPr>
            <p:ph type="body" idx="1"/>
          </p:nvPr>
        </p:nvSpPr>
        <p:spPr>
          <a:xfrm>
            <a:off x="311700" y="736500"/>
            <a:ext cx="6294840" cy="3832375"/>
          </a:xfrm>
          <a:prstGeom prst="rect">
            <a:avLst/>
          </a:prstGeom>
        </p:spPr>
        <p:txBody>
          <a:bodyPr spcFirstLastPara="1" wrap="square" lIns="91425" tIns="91425" rIns="91425" bIns="91425" anchor="t" anchorCtr="0">
            <a:normAutofit lnSpcReduction="10000"/>
          </a:bodyPr>
          <a:lstStyle/>
          <a:p>
            <a:pPr marL="342900" lvl="0" indent="-342900" algn="l" rtl="0">
              <a:spcBef>
                <a:spcPts val="0"/>
              </a:spcBef>
              <a:spcAft>
                <a:spcPts val="0"/>
              </a:spcAft>
              <a:buFont typeface="Wingdings" pitchFamily="2" charset="2"/>
              <a:buChar char="ü"/>
            </a:pP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en-US" b="1" dirty="0" err="1">
                <a:solidFill>
                  <a:schemeClr val="accent5"/>
                </a:solidFill>
                <a:latin typeface="Oswald"/>
                <a:ea typeface="Oswald"/>
                <a:cs typeface="Oswald"/>
                <a:sym typeface="Oswald"/>
              </a:rPr>
              <a:t>Substantivos</a:t>
            </a:r>
            <a:r>
              <a:rPr lang="en-US" b="1" dirty="0">
                <a:solidFill>
                  <a:schemeClr val="accent5"/>
                </a:solidFill>
                <a:latin typeface="Oswald"/>
                <a:ea typeface="Oswald"/>
                <a:cs typeface="Oswald"/>
                <a:sym typeface="Oswald"/>
              </a:rPr>
              <a:t> e </a:t>
            </a:r>
            <a:r>
              <a:rPr lang="en-US" b="1" dirty="0" err="1">
                <a:solidFill>
                  <a:schemeClr val="accent5"/>
                </a:solidFill>
                <a:latin typeface="Oswald"/>
                <a:ea typeface="Oswald"/>
                <a:cs typeface="Oswald"/>
                <a:sym typeface="Oswald"/>
              </a:rPr>
              <a:t>Frases</a:t>
            </a:r>
            <a:r>
              <a:rPr lang="en-US" b="1" dirty="0">
                <a:solidFill>
                  <a:schemeClr val="accent5"/>
                </a:solidFill>
                <a:latin typeface="Oswald"/>
                <a:ea typeface="Oswald"/>
                <a:cs typeface="Oswald"/>
                <a:sym typeface="Oswald"/>
              </a:rPr>
              <a:t> </a:t>
            </a:r>
            <a:r>
              <a:rPr lang="en-US" b="1" dirty="0" err="1">
                <a:solidFill>
                  <a:schemeClr val="accent5"/>
                </a:solidFill>
                <a:latin typeface="Oswald"/>
                <a:ea typeface="Oswald"/>
                <a:cs typeface="Oswald"/>
                <a:sym typeface="Oswald"/>
              </a:rPr>
              <a:t>Nominais</a:t>
            </a: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en-US" b="1" dirty="0" err="1">
                <a:solidFill>
                  <a:schemeClr val="accent5"/>
                </a:solidFill>
                <a:latin typeface="Oswald"/>
                <a:ea typeface="Oswald"/>
                <a:cs typeface="Oswald"/>
                <a:sym typeface="Oswald"/>
              </a:rPr>
              <a:t>Adjetivos</a:t>
            </a: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en-US" b="1" dirty="0" err="1">
                <a:solidFill>
                  <a:schemeClr val="accent5"/>
                </a:solidFill>
                <a:latin typeface="Oswald"/>
                <a:ea typeface="Oswald"/>
                <a:cs typeface="Oswald"/>
                <a:sym typeface="Oswald"/>
              </a:rPr>
              <a:t>Advérbios</a:t>
            </a: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en-US" b="1" dirty="0" err="1">
                <a:solidFill>
                  <a:schemeClr val="accent5"/>
                </a:solidFill>
                <a:latin typeface="Oswald"/>
                <a:ea typeface="Oswald"/>
                <a:cs typeface="Oswald"/>
                <a:sym typeface="Oswald"/>
              </a:rPr>
              <a:t>Verbos</a:t>
            </a: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en-US" b="1" dirty="0" err="1">
                <a:solidFill>
                  <a:schemeClr val="accent5"/>
                </a:solidFill>
                <a:latin typeface="Oswald"/>
                <a:ea typeface="Oswald"/>
                <a:cs typeface="Oswald"/>
                <a:sym typeface="Oswald"/>
              </a:rPr>
              <a:t>Artigos</a:t>
            </a:r>
            <a:r>
              <a:rPr lang="en-US" b="1" dirty="0">
                <a:solidFill>
                  <a:schemeClr val="accent5"/>
                </a:solidFill>
                <a:latin typeface="Oswald"/>
                <a:ea typeface="Oswald"/>
                <a:cs typeface="Oswald"/>
                <a:sym typeface="Oswald"/>
              </a:rPr>
              <a:t> </a:t>
            </a:r>
            <a:r>
              <a:rPr lang="en-US" b="1" dirty="0" err="1">
                <a:solidFill>
                  <a:schemeClr val="accent5"/>
                </a:solidFill>
                <a:latin typeface="Oswald"/>
                <a:ea typeface="Oswald"/>
                <a:cs typeface="Oswald"/>
                <a:sym typeface="Oswald"/>
              </a:rPr>
              <a:t>Iniciais</a:t>
            </a: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en-US" b="1" dirty="0" err="1">
                <a:solidFill>
                  <a:schemeClr val="accent5"/>
                </a:solidFill>
                <a:latin typeface="Oswald"/>
                <a:ea typeface="Oswald"/>
                <a:cs typeface="Oswald"/>
                <a:sym typeface="Oswald"/>
              </a:rPr>
              <a:t>Capitalização</a:t>
            </a:r>
            <a:r>
              <a:rPr lang="en-US" b="1" dirty="0">
                <a:solidFill>
                  <a:schemeClr val="accent5"/>
                </a:solidFill>
                <a:latin typeface="Oswald"/>
                <a:ea typeface="Oswald"/>
                <a:cs typeface="Oswald"/>
                <a:sym typeface="Oswald"/>
              </a:rPr>
              <a:t>, </a:t>
            </a:r>
            <a:r>
              <a:rPr lang="en-US" b="1" dirty="0" err="1">
                <a:solidFill>
                  <a:schemeClr val="accent5"/>
                </a:solidFill>
                <a:latin typeface="Oswald"/>
                <a:ea typeface="Oswald"/>
                <a:cs typeface="Oswald"/>
                <a:sym typeface="Oswald"/>
              </a:rPr>
              <a:t>Pontuação</a:t>
            </a:r>
            <a:r>
              <a:rPr lang="en-US" b="1" dirty="0">
                <a:solidFill>
                  <a:schemeClr val="accent5"/>
                </a:solidFill>
                <a:latin typeface="Oswald"/>
                <a:ea typeface="Oswald"/>
                <a:cs typeface="Oswald"/>
                <a:sym typeface="Oswald"/>
              </a:rPr>
              <a:t> e </a:t>
            </a:r>
            <a:r>
              <a:rPr lang="en-US" b="1" dirty="0" err="1">
                <a:solidFill>
                  <a:schemeClr val="accent5"/>
                </a:solidFill>
                <a:latin typeface="Oswald"/>
                <a:ea typeface="Oswald"/>
                <a:cs typeface="Oswald"/>
                <a:sym typeface="Oswald"/>
              </a:rPr>
              <a:t>Caracteres</a:t>
            </a:r>
            <a:r>
              <a:rPr lang="en-US" b="1" dirty="0">
                <a:solidFill>
                  <a:schemeClr val="accent5"/>
                </a:solidFill>
                <a:latin typeface="Oswald"/>
                <a:ea typeface="Oswald"/>
                <a:cs typeface="Oswald"/>
                <a:sym typeface="Oswald"/>
              </a:rPr>
              <a:t> </a:t>
            </a:r>
            <a:r>
              <a:rPr lang="en-US" b="1" dirty="0" err="1">
                <a:solidFill>
                  <a:schemeClr val="accent5"/>
                </a:solidFill>
                <a:latin typeface="Oswald"/>
                <a:ea typeface="Oswald"/>
                <a:cs typeface="Oswald"/>
                <a:sym typeface="Oswald"/>
              </a:rPr>
              <a:t>Especiais</a:t>
            </a: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en-US" b="1" dirty="0" err="1">
                <a:solidFill>
                  <a:schemeClr val="accent5"/>
                </a:solidFill>
                <a:latin typeface="Oswald"/>
                <a:ea typeface="Oswald"/>
                <a:cs typeface="Oswald"/>
                <a:sym typeface="Oswald"/>
              </a:rPr>
              <a:t>Formas</a:t>
            </a:r>
            <a:r>
              <a:rPr lang="en-US" b="1" dirty="0">
                <a:solidFill>
                  <a:schemeClr val="accent5"/>
                </a:solidFill>
                <a:latin typeface="Oswald"/>
                <a:ea typeface="Oswald"/>
                <a:cs typeface="Oswald"/>
                <a:sym typeface="Oswald"/>
              </a:rPr>
              <a:t> </a:t>
            </a:r>
            <a:r>
              <a:rPr lang="en-US" b="1" dirty="0" err="1">
                <a:solidFill>
                  <a:schemeClr val="accent5"/>
                </a:solidFill>
                <a:latin typeface="Oswald"/>
                <a:ea typeface="Oswald"/>
                <a:cs typeface="Oswald"/>
                <a:sym typeface="Oswald"/>
              </a:rPr>
              <a:t>Singulares</a:t>
            </a:r>
            <a:r>
              <a:rPr lang="en-US" b="1" dirty="0">
                <a:solidFill>
                  <a:schemeClr val="accent5"/>
                </a:solidFill>
                <a:latin typeface="Oswald"/>
                <a:ea typeface="Oswald"/>
                <a:cs typeface="Oswald"/>
                <a:sym typeface="Oswald"/>
              </a:rPr>
              <a:t> </a:t>
            </a:r>
            <a:r>
              <a:rPr lang="en-US" b="1" dirty="0" err="1">
                <a:solidFill>
                  <a:schemeClr val="accent5"/>
                </a:solidFill>
                <a:latin typeface="Oswald"/>
                <a:ea typeface="Oswald"/>
                <a:cs typeface="Oswald"/>
                <a:sym typeface="Oswald"/>
              </a:rPr>
              <a:t>ou</a:t>
            </a:r>
            <a:r>
              <a:rPr lang="en-US" b="1" dirty="0">
                <a:solidFill>
                  <a:schemeClr val="accent5"/>
                </a:solidFill>
                <a:latin typeface="Oswald"/>
                <a:ea typeface="Oswald"/>
                <a:cs typeface="Oswald"/>
                <a:sym typeface="Oswald"/>
              </a:rPr>
              <a:t> </a:t>
            </a:r>
            <a:r>
              <a:rPr lang="en-US" b="1" dirty="0" err="1">
                <a:solidFill>
                  <a:schemeClr val="accent5"/>
                </a:solidFill>
                <a:latin typeface="Oswald"/>
                <a:ea typeface="Oswald"/>
                <a:cs typeface="Oswald"/>
                <a:sym typeface="Oswald"/>
              </a:rPr>
              <a:t>Plurais</a:t>
            </a: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endParaRPr b="1" dirty="0">
              <a:solidFill>
                <a:schemeClr val="accent5"/>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180000"/>
            <a:ext cx="8520600" cy="55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2. CLARIFICAÇÃO E DESAMBIGUAÇÃO DOS TERMOS </a:t>
            </a:r>
            <a:endParaRPr dirty="0"/>
          </a:p>
        </p:txBody>
      </p:sp>
      <p:sp>
        <p:nvSpPr>
          <p:cNvPr id="101" name="Google Shape;101;p18"/>
          <p:cNvSpPr txBox="1">
            <a:spLocks noGrp="1"/>
          </p:cNvSpPr>
          <p:nvPr>
            <p:ph type="body" idx="1"/>
          </p:nvPr>
        </p:nvSpPr>
        <p:spPr>
          <a:xfrm>
            <a:off x="311700" y="736500"/>
            <a:ext cx="6294840" cy="3832375"/>
          </a:xfrm>
          <a:prstGeom prst="rect">
            <a:avLst/>
          </a:prstGeom>
        </p:spPr>
        <p:txBody>
          <a:bodyPr spcFirstLastPara="1" wrap="square" lIns="91425" tIns="91425" rIns="91425" bIns="91425" anchor="t" anchorCtr="0">
            <a:normAutofit/>
          </a:bodyPr>
          <a:lstStyle/>
          <a:p>
            <a:pPr marL="342900" lvl="0" indent="-342900" algn="l" rtl="0">
              <a:spcBef>
                <a:spcPts val="0"/>
              </a:spcBef>
              <a:spcAft>
                <a:spcPts val="0"/>
              </a:spcAft>
              <a:buFont typeface="Wingdings" pitchFamily="2" charset="2"/>
              <a:buChar char="ü"/>
            </a:pP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en-US" b="1" dirty="0">
                <a:solidFill>
                  <a:schemeClr val="accent5"/>
                </a:solidFill>
                <a:latin typeface="Oswald"/>
                <a:ea typeface="Oswald"/>
                <a:cs typeface="Oswald"/>
                <a:sym typeface="Oswald"/>
              </a:rPr>
              <a:t>CONTROLE POLISSEMIA</a:t>
            </a:r>
          </a:p>
          <a:p>
            <a:pPr marL="342900" lvl="0" indent="-342900" algn="l" rtl="0">
              <a:spcBef>
                <a:spcPts val="0"/>
              </a:spcBef>
              <a:spcAft>
                <a:spcPts val="0"/>
              </a:spcAft>
              <a:buFont typeface="Wingdings" pitchFamily="2" charset="2"/>
              <a:buChar char="ü"/>
            </a:pPr>
            <a:r>
              <a:rPr lang="en-US" b="1" dirty="0">
                <a:solidFill>
                  <a:schemeClr val="accent5"/>
                </a:solidFill>
                <a:latin typeface="Oswald"/>
                <a:ea typeface="Oswald"/>
                <a:cs typeface="Oswald"/>
                <a:sym typeface="Oswald"/>
              </a:rPr>
              <a:t>CONCEITO, TERMO, DOMÍNIO</a:t>
            </a:r>
          </a:p>
          <a:p>
            <a:pPr marL="342900" lvl="0" indent="-342900" algn="l" rtl="0">
              <a:spcBef>
                <a:spcPts val="0"/>
              </a:spcBef>
              <a:spcAft>
                <a:spcPts val="0"/>
              </a:spcAft>
              <a:buFont typeface="Wingdings" pitchFamily="2" charset="2"/>
              <a:buChar char="ü"/>
            </a:pPr>
            <a:r>
              <a:rPr lang="en-US" b="1" dirty="0">
                <a:solidFill>
                  <a:schemeClr val="accent5"/>
                </a:solidFill>
                <a:latin typeface="Oswald"/>
                <a:ea typeface="Oswald"/>
                <a:cs typeface="Oswald"/>
                <a:sym typeface="Oswald"/>
              </a:rPr>
              <a:t>TERMO PREFERIDO</a:t>
            </a:r>
          </a:p>
          <a:p>
            <a:pPr marL="342900" lvl="0" indent="-342900" algn="l" rtl="0">
              <a:spcBef>
                <a:spcPts val="0"/>
              </a:spcBef>
              <a:spcAft>
                <a:spcPts val="0"/>
              </a:spcAft>
              <a:buFont typeface="Wingdings" pitchFamily="2" charset="2"/>
              <a:buChar char="ü"/>
            </a:pPr>
            <a:r>
              <a:rPr lang="en-US" b="1" dirty="0">
                <a:solidFill>
                  <a:schemeClr val="accent5"/>
                </a:solidFill>
                <a:latin typeface="Oswald"/>
                <a:ea typeface="Oswald"/>
                <a:cs typeface="Oswald"/>
                <a:sym typeface="Oswald"/>
              </a:rPr>
              <a:t>HOMÓGRAFOS</a:t>
            </a:r>
          </a:p>
          <a:p>
            <a:pPr marL="342900" lvl="0" indent="-342900" algn="l" rtl="0">
              <a:spcBef>
                <a:spcPts val="0"/>
              </a:spcBef>
              <a:spcAft>
                <a:spcPts val="0"/>
              </a:spcAft>
              <a:buFont typeface="Wingdings" pitchFamily="2" charset="2"/>
              <a:buChar char="ü"/>
            </a:pPr>
            <a:r>
              <a:rPr lang="en-US" b="1" dirty="0">
                <a:solidFill>
                  <a:schemeClr val="accent5"/>
                </a:solidFill>
                <a:latin typeface="Oswald"/>
                <a:ea typeface="Oswald"/>
                <a:cs typeface="Oswald"/>
                <a:sym typeface="Oswald"/>
              </a:rPr>
              <a:t>QUALIFICADOR</a:t>
            </a:r>
          </a:p>
          <a:p>
            <a:pPr marL="342900" lvl="0" indent="-342900" algn="l" rtl="0">
              <a:spcBef>
                <a:spcPts val="0"/>
              </a:spcBef>
              <a:spcAft>
                <a:spcPts val="0"/>
              </a:spcAft>
              <a:buFont typeface="Wingdings" pitchFamily="2" charset="2"/>
              <a:buChar char="ü"/>
            </a:pPr>
            <a:endParaRPr b="1" dirty="0">
              <a:solidFill>
                <a:schemeClr val="accent5"/>
              </a:solidFill>
              <a:latin typeface="Oswald"/>
              <a:ea typeface="Oswald"/>
              <a:cs typeface="Oswald"/>
              <a:sym typeface="Oswald"/>
            </a:endParaRPr>
          </a:p>
        </p:txBody>
      </p:sp>
    </p:spTree>
    <p:extLst>
      <p:ext uri="{BB962C8B-B14F-4D97-AF65-F5344CB8AC3E}">
        <p14:creationId xmlns:p14="http://schemas.microsoft.com/office/powerpoint/2010/main" val="154262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180000"/>
            <a:ext cx="8520600" cy="55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3. NOTAS, NOTAS DE ESCOPO, DEFINIÇÕES, NOTAS HISTÓRICAS, NOTAS PRIVADAS</a:t>
            </a:r>
            <a:endParaRPr sz="2400" dirty="0"/>
          </a:p>
        </p:txBody>
      </p:sp>
      <p:sp>
        <p:nvSpPr>
          <p:cNvPr id="101" name="Google Shape;101;p18"/>
          <p:cNvSpPr txBox="1">
            <a:spLocks noGrp="1"/>
          </p:cNvSpPr>
          <p:nvPr>
            <p:ph type="body" idx="1"/>
          </p:nvPr>
        </p:nvSpPr>
        <p:spPr>
          <a:xfrm>
            <a:off x="22860" y="1045110"/>
            <a:ext cx="8809440" cy="4227000"/>
          </a:xfrm>
          <a:prstGeom prst="rect">
            <a:avLst/>
          </a:prstGeom>
        </p:spPr>
        <p:txBody>
          <a:bodyPr spcFirstLastPara="1" wrap="square" lIns="91425" tIns="91425" rIns="91425" bIns="91425" anchor="t" anchorCtr="0">
            <a:normAutofit fontScale="77500" lnSpcReduction="20000"/>
          </a:bodyPr>
          <a:lstStyle/>
          <a:p>
            <a:pPr marL="342900" lvl="0" indent="-342900" algn="l" rtl="0">
              <a:spcBef>
                <a:spcPts val="0"/>
              </a:spcBef>
              <a:spcAft>
                <a:spcPts val="0"/>
              </a:spcAft>
              <a:buFont typeface="Wingdings" pitchFamily="2" charset="2"/>
              <a:buChar char="ü"/>
            </a:pPr>
            <a:endParaRPr lang="en-US" b="1" dirty="0">
              <a:solidFill>
                <a:schemeClr val="accent5"/>
              </a:solidFill>
              <a:latin typeface="Oswald"/>
              <a:ea typeface="Oswald"/>
              <a:cs typeface="Oswald"/>
              <a:sym typeface="Oswald"/>
            </a:endParaRPr>
          </a:p>
          <a:p>
            <a:pPr marL="342900" lvl="0" indent="-342900" algn="l" rtl="0">
              <a:spcBef>
                <a:spcPts val="0"/>
              </a:spcBef>
              <a:spcAft>
                <a:spcPts val="0"/>
              </a:spcAft>
              <a:buFont typeface="Wingdings" pitchFamily="2" charset="2"/>
              <a:buChar char="ü"/>
            </a:pPr>
            <a:r>
              <a:rPr lang="pt-BR" sz="1800" b="0" i="0" u="none" strike="noStrike" dirty="0">
                <a:solidFill>
                  <a:srgbClr val="000000"/>
                </a:solidFill>
                <a:effectLst/>
                <a:latin typeface="Tahoma" panose="020B0604030504040204" pitchFamily="34" charset="0"/>
              </a:rPr>
              <a:t>As notas esclarecem os limites semânticos de um conceito. São utilizadas para restringi-lo para apenas um significado. Elas não fazem parte do termo como um qualificador e seu uso no escopo é muito útil para o tesauro, porque esclarece o conceito e pode agregar informações auxiliares, como, por exemplo, nota editorial. </a:t>
            </a:r>
            <a:br>
              <a:rPr lang="pt-BR" dirty="0"/>
            </a:br>
            <a:endParaRPr lang="en-US" b="1" dirty="0">
              <a:solidFill>
                <a:schemeClr val="accent5"/>
              </a:solidFill>
              <a:latin typeface="Oswald"/>
              <a:ea typeface="Oswald"/>
              <a:cs typeface="Oswald"/>
              <a:sym typeface="Oswald"/>
            </a:endParaRPr>
          </a:p>
          <a:p>
            <a:pPr indent="0" algn="just" rtl="0">
              <a:spcBef>
                <a:spcPts val="600"/>
              </a:spcBef>
              <a:spcAft>
                <a:spcPts val="600"/>
              </a:spcAft>
              <a:buNone/>
            </a:pPr>
            <a:r>
              <a:rPr lang="pt-BR" sz="1800" b="0" i="0" u="sng" dirty="0">
                <a:solidFill>
                  <a:srgbClr val="000000"/>
                </a:solidFill>
                <a:effectLst/>
                <a:latin typeface="Tahoma" panose="020B0604030504040204" pitchFamily="34" charset="0"/>
              </a:rPr>
              <a:t>Definições</a:t>
            </a:r>
            <a:r>
              <a:rPr lang="pt-BR" sz="1800" b="0" i="0" u="none" strike="noStrike" dirty="0">
                <a:solidFill>
                  <a:srgbClr val="000000"/>
                </a:solidFill>
                <a:effectLst/>
                <a:latin typeface="Tahoma" panose="020B0604030504040204" pitchFamily="34" charset="0"/>
              </a:rPr>
              <a:t>: utilizada quando é necessária a explicação a respeito do significado do texto. Dentro do contexto da INSTITUIÇÃO, pode ser necessário um detalhamento lexicográfico dentro do campo de notas, uma vez que um mesmo termo pode conter significados diferentes entre duas áreas distintas.</a:t>
            </a:r>
            <a:endParaRPr lang="pt-BR" b="0" dirty="0">
              <a:effectLst/>
            </a:endParaRPr>
          </a:p>
          <a:p>
            <a:pPr indent="0" algn="just" rtl="0">
              <a:spcBef>
                <a:spcPts val="600"/>
              </a:spcBef>
              <a:spcAft>
                <a:spcPts val="600"/>
              </a:spcAft>
              <a:buNone/>
            </a:pPr>
            <a:r>
              <a:rPr lang="pt-BR" sz="1800" b="0" i="0" u="none" strike="noStrike" dirty="0">
                <a:solidFill>
                  <a:srgbClr val="000000"/>
                </a:solidFill>
                <a:effectLst/>
                <a:latin typeface="Tahoma" panose="020B0604030504040204" pitchFamily="34" charset="0"/>
              </a:rPr>
              <a:t>A lexicografia é uma área da Ciência da Linguagem que investiga e sugere metodologias para descrever o conjunto de vocábulos de uma língua e o seu respectivo significado. A sua finalidade é ajudar o usuário de forma rápida a sanar as suas dúvidas quanto à gramática, ao significado e o uso de uma palavra, mas também quanto às diferentes nuances de informação que podem ser oferecidas  (BEVILACQUA; FARIAS, 2011).</a:t>
            </a:r>
            <a:endParaRPr lang="pt-BR" b="0" dirty="0">
              <a:effectLst/>
            </a:endParaRPr>
          </a:p>
          <a:p>
            <a:pPr marL="69850" indent="0">
              <a:buNone/>
            </a:pPr>
            <a:br>
              <a:rPr lang="pt-BR" dirty="0"/>
            </a:br>
            <a:endParaRPr b="1" dirty="0">
              <a:solidFill>
                <a:schemeClr val="accent5"/>
              </a:solidFill>
              <a:latin typeface="Oswald"/>
              <a:ea typeface="Oswald"/>
              <a:cs typeface="Oswald"/>
              <a:sym typeface="Oswald"/>
            </a:endParaRPr>
          </a:p>
        </p:txBody>
      </p:sp>
    </p:spTree>
    <p:extLst>
      <p:ext uri="{BB962C8B-B14F-4D97-AF65-F5344CB8AC3E}">
        <p14:creationId xmlns:p14="http://schemas.microsoft.com/office/powerpoint/2010/main" val="2832419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180000"/>
            <a:ext cx="8520600" cy="55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4. TRANSLITERAÇÃO, NEOLOGISMO, GÍRIAS E JARGÕES</a:t>
            </a:r>
            <a:endParaRPr dirty="0"/>
          </a:p>
        </p:txBody>
      </p:sp>
      <p:sp>
        <p:nvSpPr>
          <p:cNvPr id="101" name="Google Shape;101;p18"/>
          <p:cNvSpPr txBox="1">
            <a:spLocks noGrp="1"/>
          </p:cNvSpPr>
          <p:nvPr>
            <p:ph type="body" idx="1"/>
          </p:nvPr>
        </p:nvSpPr>
        <p:spPr>
          <a:xfrm>
            <a:off x="311700" y="736500"/>
            <a:ext cx="8520600" cy="3832375"/>
          </a:xfrm>
          <a:prstGeom prst="rect">
            <a:avLst/>
          </a:prstGeom>
        </p:spPr>
        <p:txBody>
          <a:bodyPr spcFirstLastPara="1" wrap="square" lIns="91425" tIns="91425" rIns="91425" bIns="91425" anchor="t" anchorCtr="0">
            <a:normAutofit/>
          </a:bodyPr>
          <a:lstStyle/>
          <a:p>
            <a:pPr marL="742950" indent="-285750" algn="just" rtl="0">
              <a:spcBef>
                <a:spcPts val="600"/>
              </a:spcBef>
              <a:spcAft>
                <a:spcPts val="600"/>
              </a:spcAft>
              <a:buFont typeface="Wingdings" pitchFamily="2" charset="2"/>
              <a:buChar char="ü"/>
            </a:pPr>
            <a:r>
              <a:rPr lang="pt-BR" sz="1800" b="0" i="0" u="sng" dirty="0">
                <a:solidFill>
                  <a:srgbClr val="000000"/>
                </a:solidFill>
                <a:effectLst/>
                <a:latin typeface="Tahoma" panose="020B0604030504040204" pitchFamily="34" charset="0"/>
              </a:rPr>
              <a:t>Transliteração</a:t>
            </a:r>
            <a:r>
              <a:rPr lang="pt-BR" sz="1800" b="0" i="0" u="none" strike="noStrike" dirty="0">
                <a:solidFill>
                  <a:srgbClr val="000000"/>
                </a:solidFill>
                <a:effectLst/>
                <a:latin typeface="Tahoma" panose="020B0604030504040204" pitchFamily="34" charset="0"/>
              </a:rPr>
              <a:t>: termos de idiomas com alfabeto diferente devem ser normalizados de acordo com representação reconhecida, tendo seu uso descrito na introdução do tesauro.</a:t>
            </a:r>
          </a:p>
          <a:p>
            <a:pPr marL="742950" indent="-285750" algn="just" rtl="0">
              <a:spcBef>
                <a:spcPts val="600"/>
              </a:spcBef>
              <a:spcAft>
                <a:spcPts val="600"/>
              </a:spcAft>
              <a:buFont typeface="Wingdings" pitchFamily="2" charset="2"/>
              <a:buChar char="ü"/>
            </a:pPr>
            <a:r>
              <a:rPr lang="pt-BR" sz="1800" b="0" i="0" u="sng" dirty="0">
                <a:solidFill>
                  <a:srgbClr val="000000"/>
                </a:solidFill>
                <a:effectLst/>
                <a:latin typeface="Tahoma" panose="020B0604030504040204" pitchFamily="34" charset="0"/>
              </a:rPr>
              <a:t>Neologismos</a:t>
            </a:r>
            <a:r>
              <a:rPr lang="pt-BR" sz="1800" b="0" i="0" u="none" strike="noStrike" dirty="0">
                <a:solidFill>
                  <a:srgbClr val="000000"/>
                </a:solidFill>
                <a:effectLst/>
                <a:latin typeface="Tahoma" panose="020B0604030504040204" pitchFamily="34" charset="0"/>
              </a:rPr>
              <a:t>: não utilizar. Adotar o termo estabelecido para o conceito. Mas quando um neologismo for útil, como, por exemplo, "Smartphones", deve ser feita entrada como termo. </a:t>
            </a:r>
            <a:endParaRPr lang="pt-BR" strike="noStrike" dirty="0"/>
          </a:p>
          <a:p>
            <a:pPr marL="742950" indent="-285750" algn="just" rtl="0">
              <a:spcBef>
                <a:spcPts val="600"/>
              </a:spcBef>
              <a:spcAft>
                <a:spcPts val="600"/>
              </a:spcAft>
              <a:buFont typeface="Wingdings" pitchFamily="2" charset="2"/>
              <a:buChar char="ü"/>
            </a:pPr>
            <a:r>
              <a:rPr lang="pt-BR" sz="1800" b="0" i="0" u="sng" dirty="0">
                <a:solidFill>
                  <a:srgbClr val="000000"/>
                </a:solidFill>
                <a:effectLst/>
                <a:latin typeface="Tahoma" panose="020B0604030504040204" pitchFamily="34" charset="0"/>
              </a:rPr>
              <a:t>Gírias</a:t>
            </a:r>
            <a:r>
              <a:rPr lang="pt-BR" sz="1800" b="0" i="0" u="none" strike="noStrike" dirty="0">
                <a:solidFill>
                  <a:srgbClr val="000000"/>
                </a:solidFill>
                <a:effectLst/>
                <a:latin typeface="Tahoma" panose="020B0604030504040204" pitchFamily="34" charset="0"/>
              </a:rPr>
              <a:t>: só utilizar em casos específicos</a:t>
            </a:r>
          </a:p>
          <a:p>
            <a:pPr marL="742950" indent="-285750" algn="just" rtl="0">
              <a:spcBef>
                <a:spcPts val="600"/>
              </a:spcBef>
              <a:spcAft>
                <a:spcPts val="600"/>
              </a:spcAft>
              <a:buFont typeface="Wingdings" pitchFamily="2" charset="2"/>
              <a:buChar char="ü"/>
            </a:pPr>
            <a:r>
              <a:rPr lang="pt-BR" sz="1800" b="0" i="0" u="sng" dirty="0">
                <a:solidFill>
                  <a:srgbClr val="000000"/>
                </a:solidFill>
                <a:effectLst/>
                <a:latin typeface="Tahoma" panose="020B0604030504040204" pitchFamily="34" charset="0"/>
              </a:rPr>
              <a:t>Jargões</a:t>
            </a:r>
            <a:r>
              <a:rPr lang="pt-BR" sz="1800" b="0" i="0" u="none" strike="noStrike" dirty="0">
                <a:solidFill>
                  <a:srgbClr val="000000"/>
                </a:solidFill>
                <a:effectLst/>
                <a:latin typeface="Tahoma" panose="020B0604030504040204" pitchFamily="34" charset="0"/>
              </a:rPr>
              <a:t>: só utilizar em casos específicos</a:t>
            </a:r>
            <a:endParaRPr lang="en-US" b="1" dirty="0">
              <a:solidFill>
                <a:schemeClr val="accent5"/>
              </a:solidFill>
              <a:latin typeface="Oswald"/>
              <a:ea typeface="Oswald"/>
              <a:cs typeface="Oswald"/>
              <a:sym typeface="Oswald"/>
            </a:endParaRPr>
          </a:p>
        </p:txBody>
      </p:sp>
    </p:spTree>
    <p:extLst>
      <p:ext uri="{BB962C8B-B14F-4D97-AF65-F5344CB8AC3E}">
        <p14:creationId xmlns:p14="http://schemas.microsoft.com/office/powerpoint/2010/main" val="422069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68E19-1423-E881-A7D2-14D63881BB24}"/>
              </a:ext>
            </a:extLst>
          </p:cNvPr>
          <p:cNvSpPr>
            <a:spLocks noGrp="1"/>
          </p:cNvSpPr>
          <p:nvPr>
            <p:ph type="title"/>
          </p:nvPr>
        </p:nvSpPr>
        <p:spPr/>
        <p:txBody>
          <a:bodyPr/>
          <a:lstStyle/>
          <a:p>
            <a:r>
              <a:rPr lang="pt-BR" dirty="0"/>
              <a:t>TESAURO</a:t>
            </a:r>
          </a:p>
        </p:txBody>
      </p:sp>
    </p:spTree>
    <p:extLst>
      <p:ext uri="{BB962C8B-B14F-4D97-AF65-F5344CB8AC3E}">
        <p14:creationId xmlns:p14="http://schemas.microsoft.com/office/powerpoint/2010/main" val="208194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0" y="168570"/>
            <a:ext cx="9232350" cy="55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5. NOMES COMUNS, COMERCIAIS, POPULARES E CIENTÍFICOS</a:t>
            </a:r>
            <a:endParaRPr dirty="0"/>
          </a:p>
        </p:txBody>
      </p:sp>
      <p:sp>
        <p:nvSpPr>
          <p:cNvPr id="101" name="Google Shape;101;p18"/>
          <p:cNvSpPr txBox="1">
            <a:spLocks noGrp="1"/>
          </p:cNvSpPr>
          <p:nvPr>
            <p:ph type="body" idx="1"/>
          </p:nvPr>
        </p:nvSpPr>
        <p:spPr>
          <a:xfrm>
            <a:off x="151680" y="1536600"/>
            <a:ext cx="8520600" cy="3832375"/>
          </a:xfrm>
          <a:prstGeom prst="rect">
            <a:avLst/>
          </a:prstGeom>
        </p:spPr>
        <p:txBody>
          <a:bodyPr spcFirstLastPara="1" wrap="square" lIns="91425" tIns="91425" rIns="91425" bIns="91425" anchor="t" anchorCtr="0">
            <a:normAutofit/>
          </a:bodyPr>
          <a:lstStyle/>
          <a:p>
            <a:pPr marL="742950" indent="-285750" algn="just" rtl="0">
              <a:spcBef>
                <a:spcPts val="600"/>
              </a:spcBef>
              <a:spcAft>
                <a:spcPts val="600"/>
              </a:spcAft>
              <a:buFont typeface="Wingdings" pitchFamily="2" charset="2"/>
              <a:buChar char="ü"/>
            </a:pPr>
            <a:r>
              <a:rPr lang="pt-BR" sz="1800" b="0" i="0" u="none" strike="noStrike" dirty="0">
                <a:solidFill>
                  <a:srgbClr val="000000"/>
                </a:solidFill>
                <a:effectLst/>
                <a:latin typeface="Tahoma" panose="020B0604030504040204" pitchFamily="34" charset="0"/>
              </a:rPr>
              <a:t>Adotar o nome comum (quando for apropriado) para produtos conhecidos comercialmente. O nome comum faz a entrada no tesauro como termo preferido; o nome comercial, como não preferido. No caso de nomes populares e científicos, deve-se dar preferência à forma mais aceitável pela área de domínio e comunidade usuária. </a:t>
            </a:r>
            <a:endParaRPr lang="pt-BR" b="0" dirty="0">
              <a:effectLst/>
            </a:endParaRPr>
          </a:p>
          <a:p>
            <a:pPr marL="69850" indent="0">
              <a:buNone/>
            </a:pPr>
            <a:br>
              <a:rPr lang="pt-BR" dirty="0"/>
            </a:br>
            <a:endParaRPr lang="pt-BR" dirty="0"/>
          </a:p>
          <a:p>
            <a:endParaRPr lang="en-US" b="1" dirty="0">
              <a:solidFill>
                <a:schemeClr val="accent5"/>
              </a:solidFill>
              <a:latin typeface="Oswald"/>
              <a:ea typeface="Oswald"/>
              <a:cs typeface="Oswald"/>
              <a:sym typeface="Oswald"/>
            </a:endParaRPr>
          </a:p>
        </p:txBody>
      </p:sp>
    </p:spTree>
    <p:extLst>
      <p:ext uri="{BB962C8B-B14F-4D97-AF65-F5344CB8AC3E}">
        <p14:creationId xmlns:p14="http://schemas.microsoft.com/office/powerpoint/2010/main" val="2942289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151680" y="214290"/>
            <a:ext cx="9232350" cy="55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6. NOMES DE INSTITUIÇÕES, LUGARES E PESSOAIS PRÓPRIOS</a:t>
            </a:r>
            <a:endParaRPr dirty="0"/>
          </a:p>
        </p:txBody>
      </p:sp>
      <p:sp>
        <p:nvSpPr>
          <p:cNvPr id="101" name="Google Shape;101;p18"/>
          <p:cNvSpPr txBox="1">
            <a:spLocks noGrp="1"/>
          </p:cNvSpPr>
          <p:nvPr>
            <p:ph type="body" idx="1"/>
          </p:nvPr>
        </p:nvSpPr>
        <p:spPr>
          <a:xfrm>
            <a:off x="151680" y="1536600"/>
            <a:ext cx="8520600" cy="3832375"/>
          </a:xfrm>
          <a:prstGeom prst="rect">
            <a:avLst/>
          </a:prstGeom>
        </p:spPr>
        <p:txBody>
          <a:bodyPr spcFirstLastPara="1" wrap="square" lIns="91425" tIns="91425" rIns="91425" bIns="91425" anchor="t" anchorCtr="0">
            <a:normAutofit/>
          </a:bodyPr>
          <a:lstStyle/>
          <a:p>
            <a:pPr marL="742950" indent="-285750" algn="just" rtl="0">
              <a:spcBef>
                <a:spcPts val="600"/>
              </a:spcBef>
              <a:spcAft>
                <a:spcPts val="600"/>
              </a:spcAft>
              <a:buFont typeface="Wingdings" pitchFamily="2" charset="2"/>
              <a:buChar char="ü"/>
            </a:pPr>
            <a:r>
              <a:rPr lang="pt-BR" sz="1800" b="0" i="0" u="none" strike="noStrike" dirty="0">
                <a:solidFill>
                  <a:srgbClr val="000000"/>
                </a:solidFill>
                <a:effectLst/>
                <a:latin typeface="Tahoma" panose="020B0604030504040204" pitchFamily="34" charset="0"/>
              </a:rPr>
              <a:t>Consultar o padrão utilizado pela Biblioteca.</a:t>
            </a:r>
            <a:endParaRPr lang="pt-BR" sz="1200" b="0" dirty="0">
              <a:effectLst/>
            </a:endParaRPr>
          </a:p>
          <a:p>
            <a:pPr marL="69850" indent="0">
              <a:buNone/>
            </a:pPr>
            <a:br>
              <a:rPr lang="pt-BR" sz="1200" dirty="0"/>
            </a:br>
            <a:br>
              <a:rPr lang="pt-BR" dirty="0"/>
            </a:br>
            <a:endParaRPr lang="pt-BR" dirty="0"/>
          </a:p>
          <a:p>
            <a:endParaRPr lang="en-US" b="1" dirty="0">
              <a:solidFill>
                <a:schemeClr val="accent5"/>
              </a:solidFill>
              <a:latin typeface="Oswald"/>
              <a:ea typeface="Oswald"/>
              <a:cs typeface="Oswald"/>
              <a:sym typeface="Oswald"/>
            </a:endParaRPr>
          </a:p>
        </p:txBody>
      </p:sp>
    </p:spTree>
    <p:extLst>
      <p:ext uri="{BB962C8B-B14F-4D97-AF65-F5344CB8AC3E}">
        <p14:creationId xmlns:p14="http://schemas.microsoft.com/office/powerpoint/2010/main" val="268307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530300" y="526350"/>
            <a:ext cx="6083400"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109" name="Google Shape;109;p19"/>
          <p:cNvSpPr txBox="1"/>
          <p:nvPr/>
        </p:nvSpPr>
        <p:spPr>
          <a:xfrm>
            <a:off x="1014225" y="1095300"/>
            <a:ext cx="4270200" cy="6291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pt-BR" sz="1800">
                <a:solidFill>
                  <a:schemeClr val="lt1"/>
                </a:solidFill>
                <a:latin typeface="Oswald"/>
                <a:ea typeface="Oswald"/>
                <a:cs typeface="Oswald"/>
                <a:sym typeface="Oswald"/>
              </a:rPr>
              <a:t>Quer impacto?</a:t>
            </a:r>
            <a:endParaRPr sz="1800">
              <a:solidFill>
                <a:schemeClr val="lt1"/>
              </a:solidFill>
              <a:latin typeface="Oswald"/>
              <a:ea typeface="Oswald"/>
              <a:cs typeface="Oswald"/>
              <a:sym typeface="Oswald"/>
            </a:endParaRPr>
          </a:p>
          <a:p>
            <a:pPr marL="0" lvl="0" indent="0" algn="l" rtl="0">
              <a:spcBef>
                <a:spcPts val="0"/>
              </a:spcBef>
              <a:spcAft>
                <a:spcPts val="0"/>
              </a:spcAft>
              <a:buNone/>
            </a:pPr>
            <a:r>
              <a:rPr lang="pt-BR" sz="1800" b="1">
                <a:solidFill>
                  <a:schemeClr val="lt1"/>
                </a:solidFill>
                <a:latin typeface="Oswald"/>
                <a:ea typeface="Oswald"/>
                <a:cs typeface="Oswald"/>
                <a:sym typeface="Oswald"/>
              </a:rPr>
              <a:t>Use imagens grandes!</a:t>
            </a:r>
            <a:endParaRPr sz="1800" b="1">
              <a:solidFill>
                <a:schemeClr val="lt1"/>
              </a:solidFill>
              <a:latin typeface="Oswald"/>
              <a:ea typeface="Oswald"/>
              <a:cs typeface="Oswald"/>
              <a:sym typeface="Oswald"/>
            </a:endParaRPr>
          </a:p>
        </p:txBody>
      </p:sp>
      <p:pic>
        <p:nvPicPr>
          <p:cNvPr id="3" name="Imagem 2" descr="Uma imagem contendo instrumento, material de papelaria, pessoa, grupo&#10;&#10;Descrição gerada automaticamente">
            <a:extLst>
              <a:ext uri="{FF2B5EF4-FFF2-40B4-BE49-F238E27FC236}">
                <a16:creationId xmlns:a16="http://schemas.microsoft.com/office/drawing/2014/main" id="{CF3EE940-572D-B5F6-B2DD-75630014F41A}"/>
              </a:ext>
            </a:extLst>
          </p:cNvPr>
          <p:cNvPicPr>
            <a:picLocks noChangeAspect="1"/>
          </p:cNvPicPr>
          <p:nvPr/>
        </p:nvPicPr>
        <p:blipFill>
          <a:blip r:embed="rId3"/>
          <a:stretch>
            <a:fillRect/>
          </a:stretch>
        </p:blipFill>
        <p:spPr>
          <a:xfrm>
            <a:off x="0" y="0"/>
            <a:ext cx="9144000" cy="5143500"/>
          </a:xfrm>
          <a:prstGeom prst="rect">
            <a:avLst/>
          </a:prstGeom>
        </p:spPr>
      </p:pic>
      <p:sp>
        <p:nvSpPr>
          <p:cNvPr id="4" name="CaixaDeTexto 3">
            <a:extLst>
              <a:ext uri="{FF2B5EF4-FFF2-40B4-BE49-F238E27FC236}">
                <a16:creationId xmlns:a16="http://schemas.microsoft.com/office/drawing/2014/main" id="{18700D75-359F-680C-124E-3DAB7A040B8E}"/>
              </a:ext>
            </a:extLst>
          </p:cNvPr>
          <p:cNvSpPr txBox="1"/>
          <p:nvPr/>
        </p:nvSpPr>
        <p:spPr>
          <a:xfrm>
            <a:off x="1998525" y="1724400"/>
            <a:ext cx="5615175" cy="1323439"/>
          </a:xfrm>
          <a:prstGeom prst="rect">
            <a:avLst/>
          </a:prstGeom>
          <a:noFill/>
        </p:spPr>
        <p:txBody>
          <a:bodyPr wrap="square" rtlCol="0">
            <a:spAutoFit/>
          </a:bodyPr>
          <a:lstStyle/>
          <a:p>
            <a:r>
              <a:rPr lang="pt-BR" sz="4000" dirty="0">
                <a:highlight>
                  <a:srgbClr val="FFFF00"/>
                </a:highlight>
              </a:rPr>
              <a:t>MACROESTUTURA </a:t>
            </a:r>
          </a:p>
          <a:p>
            <a:r>
              <a:rPr lang="pt-BR" sz="4000" dirty="0">
                <a:highlight>
                  <a:srgbClr val="FFFF00"/>
                </a:highlight>
              </a:rPr>
              <a:t>MICROESTRUTURA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530300" y="526350"/>
            <a:ext cx="6083400"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109" name="Google Shape;109;p19"/>
          <p:cNvSpPr txBox="1"/>
          <p:nvPr/>
        </p:nvSpPr>
        <p:spPr>
          <a:xfrm>
            <a:off x="1014225" y="1095300"/>
            <a:ext cx="4270200" cy="6291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pt-BR" sz="1800">
                <a:solidFill>
                  <a:schemeClr val="lt1"/>
                </a:solidFill>
                <a:latin typeface="Oswald"/>
                <a:ea typeface="Oswald"/>
                <a:cs typeface="Oswald"/>
                <a:sym typeface="Oswald"/>
              </a:rPr>
              <a:t>Quer impacto?</a:t>
            </a:r>
            <a:endParaRPr sz="1800">
              <a:solidFill>
                <a:schemeClr val="lt1"/>
              </a:solidFill>
              <a:latin typeface="Oswald"/>
              <a:ea typeface="Oswald"/>
              <a:cs typeface="Oswald"/>
              <a:sym typeface="Oswald"/>
            </a:endParaRPr>
          </a:p>
          <a:p>
            <a:pPr marL="0" lvl="0" indent="0" algn="l" rtl="0">
              <a:spcBef>
                <a:spcPts val="0"/>
              </a:spcBef>
              <a:spcAft>
                <a:spcPts val="0"/>
              </a:spcAft>
              <a:buNone/>
            </a:pPr>
            <a:r>
              <a:rPr lang="pt-BR" sz="1800" b="1">
                <a:solidFill>
                  <a:schemeClr val="lt1"/>
                </a:solidFill>
                <a:latin typeface="Oswald"/>
                <a:ea typeface="Oswald"/>
                <a:cs typeface="Oswald"/>
                <a:sym typeface="Oswald"/>
              </a:rPr>
              <a:t>Use imagens grandes!</a:t>
            </a:r>
            <a:endParaRPr sz="1800" b="1">
              <a:solidFill>
                <a:schemeClr val="lt1"/>
              </a:solidFill>
              <a:latin typeface="Oswald"/>
              <a:ea typeface="Oswald"/>
              <a:cs typeface="Oswald"/>
              <a:sym typeface="Oswald"/>
            </a:endParaRPr>
          </a:p>
        </p:txBody>
      </p:sp>
      <p:pic>
        <p:nvPicPr>
          <p:cNvPr id="3" name="Imagem 2" descr="Uma imagem contendo instrumento, material de papelaria, pessoa, grupo&#10;&#10;Descrição gerada automaticamente">
            <a:extLst>
              <a:ext uri="{FF2B5EF4-FFF2-40B4-BE49-F238E27FC236}">
                <a16:creationId xmlns:a16="http://schemas.microsoft.com/office/drawing/2014/main" id="{CF3EE940-572D-B5F6-B2DD-75630014F41A}"/>
              </a:ext>
            </a:extLst>
          </p:cNvPr>
          <p:cNvPicPr>
            <a:picLocks noChangeAspect="1"/>
          </p:cNvPicPr>
          <p:nvPr/>
        </p:nvPicPr>
        <p:blipFill>
          <a:blip r:embed="rId3"/>
          <a:stretch>
            <a:fillRect/>
          </a:stretch>
        </p:blipFill>
        <p:spPr>
          <a:xfrm>
            <a:off x="0" y="0"/>
            <a:ext cx="9144000" cy="5143500"/>
          </a:xfrm>
          <a:prstGeom prst="rect">
            <a:avLst/>
          </a:prstGeom>
        </p:spPr>
      </p:pic>
      <p:sp>
        <p:nvSpPr>
          <p:cNvPr id="4" name="CaixaDeTexto 3">
            <a:extLst>
              <a:ext uri="{FF2B5EF4-FFF2-40B4-BE49-F238E27FC236}">
                <a16:creationId xmlns:a16="http://schemas.microsoft.com/office/drawing/2014/main" id="{18700D75-359F-680C-124E-3DAB7A040B8E}"/>
              </a:ext>
            </a:extLst>
          </p:cNvPr>
          <p:cNvSpPr txBox="1"/>
          <p:nvPr/>
        </p:nvSpPr>
        <p:spPr>
          <a:xfrm>
            <a:off x="0" y="50591"/>
            <a:ext cx="5615175" cy="1323439"/>
          </a:xfrm>
          <a:prstGeom prst="rect">
            <a:avLst/>
          </a:prstGeom>
          <a:noFill/>
        </p:spPr>
        <p:txBody>
          <a:bodyPr wrap="square" rtlCol="0">
            <a:spAutoFit/>
          </a:bodyPr>
          <a:lstStyle/>
          <a:p>
            <a:r>
              <a:rPr lang="pt-BR" sz="4000" dirty="0">
                <a:highlight>
                  <a:srgbClr val="FFFF00"/>
                </a:highlight>
              </a:rPr>
              <a:t>MACROESTUTURA </a:t>
            </a:r>
          </a:p>
          <a:p>
            <a:r>
              <a:rPr lang="pt-BR" sz="4000" dirty="0">
                <a:highlight>
                  <a:srgbClr val="FFFF00"/>
                </a:highlight>
              </a:rPr>
              <a:t>MICROESTRUTURA</a:t>
            </a:r>
          </a:p>
        </p:txBody>
      </p:sp>
      <p:sp>
        <p:nvSpPr>
          <p:cNvPr id="2" name="CaixaDeTexto 1">
            <a:extLst>
              <a:ext uri="{FF2B5EF4-FFF2-40B4-BE49-F238E27FC236}">
                <a16:creationId xmlns:a16="http://schemas.microsoft.com/office/drawing/2014/main" id="{C535B0DB-4EFA-B879-A005-B2F6E132E3E5}"/>
              </a:ext>
            </a:extLst>
          </p:cNvPr>
          <p:cNvSpPr txBox="1"/>
          <p:nvPr/>
        </p:nvSpPr>
        <p:spPr>
          <a:xfrm>
            <a:off x="537211" y="1900380"/>
            <a:ext cx="8343900" cy="3046988"/>
          </a:xfrm>
          <a:prstGeom prst="rect">
            <a:avLst/>
          </a:prstGeom>
          <a:noFill/>
        </p:spPr>
        <p:txBody>
          <a:bodyPr wrap="square" rtlCol="0">
            <a:spAutoFit/>
          </a:bodyPr>
          <a:lstStyle/>
          <a:p>
            <a:pPr algn="just"/>
            <a:endParaRPr lang="pt-BR" sz="2400" dirty="0">
              <a:highlight>
                <a:srgbClr val="FFFF00"/>
              </a:highlight>
              <a:latin typeface="Tahoma" panose="020B0604030504040204" pitchFamily="34" charset="0"/>
            </a:endParaRPr>
          </a:p>
          <a:p>
            <a:pPr algn="just"/>
            <a:r>
              <a:rPr lang="pt-BR" sz="2400" b="0" i="0" u="none" strike="noStrike" dirty="0">
                <a:solidFill>
                  <a:srgbClr val="000000"/>
                </a:solidFill>
                <a:effectLst/>
                <a:highlight>
                  <a:srgbClr val="FFFF00"/>
                </a:highlight>
                <a:latin typeface="Tahoma" panose="020B0604030504040204" pitchFamily="34" charset="0"/>
              </a:rPr>
              <a:t>A macroestrutura apresenta o esquema geral do tesauro, que compreende as categorias amplas, enquanto a microestrutura dá a conhecer os relacionamentos entre conceitos e termos. </a:t>
            </a:r>
          </a:p>
          <a:p>
            <a:pPr algn="just"/>
            <a:endParaRPr lang="pt-BR" sz="2400" dirty="0">
              <a:highlight>
                <a:srgbClr val="FFFF00"/>
              </a:highlight>
              <a:latin typeface="Tahoma" panose="020B0604030504040204" pitchFamily="34" charset="0"/>
            </a:endParaRPr>
          </a:p>
          <a:p>
            <a:pPr algn="just"/>
            <a:r>
              <a:rPr lang="pt-BR" sz="2400" dirty="0">
                <a:highlight>
                  <a:srgbClr val="FFFF00"/>
                </a:highlight>
                <a:latin typeface="Tahoma" panose="020B0604030504040204" pitchFamily="34" charset="0"/>
              </a:rPr>
              <a:t>A</a:t>
            </a:r>
            <a:r>
              <a:rPr lang="pt-BR" sz="2400" b="0" i="0" u="none" strike="noStrike" dirty="0">
                <a:solidFill>
                  <a:srgbClr val="000000"/>
                </a:solidFill>
                <a:effectLst/>
                <a:highlight>
                  <a:srgbClr val="FFFF00"/>
                </a:highlight>
                <a:latin typeface="Tahoma" panose="020B0604030504040204" pitchFamily="34" charset="0"/>
              </a:rPr>
              <a:t>rvore de domínio em Vigilância Sanitária. </a:t>
            </a:r>
            <a:r>
              <a:rPr lang="pt-BR" sz="2400" dirty="0">
                <a:highlight>
                  <a:srgbClr val="FFFF00"/>
                </a:highlight>
                <a:latin typeface="Tahoma" panose="020B0604030504040204" pitchFamily="34" charset="0"/>
              </a:rPr>
              <a:t>R</a:t>
            </a:r>
            <a:r>
              <a:rPr lang="pt-BR" sz="2400" b="0" i="0" u="none" strike="noStrike" dirty="0">
                <a:solidFill>
                  <a:srgbClr val="000000"/>
                </a:solidFill>
                <a:effectLst/>
                <a:highlight>
                  <a:srgbClr val="FFFF00"/>
                </a:highlight>
                <a:latin typeface="Tahoma" panose="020B0604030504040204" pitchFamily="34" charset="0"/>
              </a:rPr>
              <a:t>ede semântica </a:t>
            </a:r>
          </a:p>
          <a:p>
            <a:pPr algn="just"/>
            <a:endParaRPr lang="pt-BR" sz="2400" dirty="0">
              <a:highlight>
                <a:srgbClr val="FFFF00"/>
              </a:highlight>
            </a:endParaRPr>
          </a:p>
        </p:txBody>
      </p:sp>
    </p:spTree>
    <p:extLst>
      <p:ext uri="{BB962C8B-B14F-4D97-AF65-F5344CB8AC3E}">
        <p14:creationId xmlns:p14="http://schemas.microsoft.com/office/powerpoint/2010/main" val="208719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2AE1B03-809B-1259-FF84-2CBF42B79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060" y="125730"/>
            <a:ext cx="56419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67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nterface gráfica do usuário, Texto, Aplicativo, Email&#10;&#10;Descrição gerada automaticamente">
            <a:extLst>
              <a:ext uri="{FF2B5EF4-FFF2-40B4-BE49-F238E27FC236}">
                <a16:creationId xmlns:a16="http://schemas.microsoft.com/office/drawing/2014/main" id="{345FE642-5E84-71BE-EEDE-D2A02E3152E2}"/>
              </a:ext>
            </a:extLst>
          </p:cNvPr>
          <p:cNvPicPr>
            <a:picLocks noChangeAspect="1"/>
          </p:cNvPicPr>
          <p:nvPr/>
        </p:nvPicPr>
        <p:blipFill rotWithShape="1">
          <a:blip r:embed="rId2"/>
          <a:srcRect t="10172" r="10147"/>
          <a:stretch/>
        </p:blipFill>
        <p:spPr>
          <a:xfrm>
            <a:off x="365760" y="232582"/>
            <a:ext cx="7932420" cy="4458554"/>
          </a:xfrm>
          <a:prstGeom prst="rect">
            <a:avLst/>
          </a:prstGeom>
        </p:spPr>
      </p:pic>
      <p:sp>
        <p:nvSpPr>
          <p:cNvPr id="6" name="Balão em Elipse 5">
            <a:extLst>
              <a:ext uri="{FF2B5EF4-FFF2-40B4-BE49-F238E27FC236}">
                <a16:creationId xmlns:a16="http://schemas.microsoft.com/office/drawing/2014/main" id="{5AD2E347-B216-C8B9-818A-96A796FBED20}"/>
              </a:ext>
            </a:extLst>
          </p:cNvPr>
          <p:cNvSpPr/>
          <p:nvPr/>
        </p:nvSpPr>
        <p:spPr>
          <a:xfrm>
            <a:off x="4983480" y="2766060"/>
            <a:ext cx="2868930" cy="1383030"/>
          </a:xfrm>
          <a:prstGeom prst="wedgeEllipseCallout">
            <a:avLst>
              <a:gd name="adj1" fmla="val -90554"/>
              <a:gd name="adj2" fmla="val 50930"/>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MACROESTRUTURA</a:t>
            </a:r>
          </a:p>
        </p:txBody>
      </p:sp>
    </p:spTree>
    <p:extLst>
      <p:ext uri="{BB962C8B-B14F-4D97-AF65-F5344CB8AC3E}">
        <p14:creationId xmlns:p14="http://schemas.microsoft.com/office/powerpoint/2010/main" val="1208501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 Texto, Aplicativo, Email&#10;&#10;Descrição gerada automaticamente">
            <a:extLst>
              <a:ext uri="{FF2B5EF4-FFF2-40B4-BE49-F238E27FC236}">
                <a16:creationId xmlns:a16="http://schemas.microsoft.com/office/drawing/2014/main" id="{941670CC-0FA0-4C1E-DE5D-374CD0B7C460}"/>
              </a:ext>
            </a:extLst>
          </p:cNvPr>
          <p:cNvPicPr>
            <a:picLocks noChangeAspect="1"/>
          </p:cNvPicPr>
          <p:nvPr/>
        </p:nvPicPr>
        <p:blipFill rotWithShape="1">
          <a:blip r:embed="rId2"/>
          <a:srcRect t="9911" r="10294"/>
          <a:stretch/>
        </p:blipFill>
        <p:spPr>
          <a:xfrm>
            <a:off x="182880" y="293594"/>
            <a:ext cx="8069580" cy="4556311"/>
          </a:xfrm>
          <a:prstGeom prst="rect">
            <a:avLst/>
          </a:prstGeom>
        </p:spPr>
      </p:pic>
      <p:sp>
        <p:nvSpPr>
          <p:cNvPr id="6" name="Balão em Elipse 5">
            <a:extLst>
              <a:ext uri="{FF2B5EF4-FFF2-40B4-BE49-F238E27FC236}">
                <a16:creationId xmlns:a16="http://schemas.microsoft.com/office/drawing/2014/main" id="{5D7532F9-EB37-53FB-E67A-70FA1504AF32}"/>
              </a:ext>
            </a:extLst>
          </p:cNvPr>
          <p:cNvSpPr/>
          <p:nvPr/>
        </p:nvSpPr>
        <p:spPr>
          <a:xfrm>
            <a:off x="4949190" y="2308860"/>
            <a:ext cx="2868930" cy="1383030"/>
          </a:xfrm>
          <a:prstGeom prst="wedgeEllipseCallout">
            <a:avLst>
              <a:gd name="adj1" fmla="val -90554"/>
              <a:gd name="adj2" fmla="val 50930"/>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MICROESTRUTURA</a:t>
            </a:r>
          </a:p>
        </p:txBody>
      </p:sp>
    </p:spTree>
    <p:extLst>
      <p:ext uri="{BB962C8B-B14F-4D97-AF65-F5344CB8AC3E}">
        <p14:creationId xmlns:p14="http://schemas.microsoft.com/office/powerpoint/2010/main" val="2341219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ão 1 2">
            <a:extLst>
              <a:ext uri="{FF2B5EF4-FFF2-40B4-BE49-F238E27FC236}">
                <a16:creationId xmlns:a16="http://schemas.microsoft.com/office/drawing/2014/main" id="{5BC2B857-AEDA-38FE-E361-5E2A0E97AE82}"/>
              </a:ext>
            </a:extLst>
          </p:cNvPr>
          <p:cNvSpPr/>
          <p:nvPr/>
        </p:nvSpPr>
        <p:spPr>
          <a:xfrm>
            <a:off x="1571624" y="531494"/>
            <a:ext cx="6246495" cy="4349116"/>
          </a:xfrm>
          <a:prstGeom prst="irregularSeal1">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200" dirty="0"/>
              <a:t>     </a:t>
            </a:r>
            <a:r>
              <a:rPr lang="pt-BR" sz="4000" dirty="0"/>
              <a:t>TOTAL DE   TERMOS</a:t>
            </a:r>
          </a:p>
          <a:p>
            <a:pPr algn="ctr"/>
            <a:r>
              <a:rPr lang="pt-BR" sz="4000" dirty="0"/>
              <a:t>  981</a:t>
            </a:r>
          </a:p>
        </p:txBody>
      </p:sp>
    </p:spTree>
    <p:extLst>
      <p:ext uri="{BB962C8B-B14F-4D97-AF65-F5344CB8AC3E}">
        <p14:creationId xmlns:p14="http://schemas.microsoft.com/office/powerpoint/2010/main" val="3620332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D08B1-E89D-45A8-EEA8-49E9CADB72D5}"/>
              </a:ext>
            </a:extLst>
          </p:cNvPr>
          <p:cNvSpPr>
            <a:spLocks noGrp="1"/>
          </p:cNvSpPr>
          <p:nvPr>
            <p:ph type="title"/>
          </p:nvPr>
        </p:nvSpPr>
        <p:spPr>
          <a:xfrm>
            <a:off x="1530300" y="1737930"/>
            <a:ext cx="6083400" cy="753810"/>
          </a:xfrm>
        </p:spPr>
        <p:txBody>
          <a:bodyPr>
            <a:normAutofit fontScale="90000"/>
          </a:bodyPr>
          <a:lstStyle/>
          <a:p>
            <a:r>
              <a:rPr lang="pt-BR" dirty="0"/>
              <a:t>TESAURO ANVISA</a:t>
            </a:r>
            <a:br>
              <a:rPr lang="pt-BR" dirty="0"/>
            </a:br>
            <a:br>
              <a:rPr lang="pt-BR" dirty="0"/>
            </a:br>
            <a:r>
              <a:rPr lang="pt-BR" dirty="0"/>
              <a:t>Indexação e Recuperação</a:t>
            </a:r>
            <a:br>
              <a:rPr lang="pt-BR" dirty="0"/>
            </a:br>
            <a:endParaRPr lang="pt-BR" dirty="0"/>
          </a:p>
        </p:txBody>
      </p:sp>
    </p:spTree>
    <p:extLst>
      <p:ext uri="{BB962C8B-B14F-4D97-AF65-F5344CB8AC3E}">
        <p14:creationId xmlns:p14="http://schemas.microsoft.com/office/powerpoint/2010/main" val="3428764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Diagrama&#10;&#10;Descrição gerada automaticamente">
            <a:extLst>
              <a:ext uri="{FF2B5EF4-FFF2-40B4-BE49-F238E27FC236}">
                <a16:creationId xmlns:a16="http://schemas.microsoft.com/office/drawing/2014/main" id="{7378CD92-DB1D-70F8-A40B-651C9D94DEA5}"/>
              </a:ext>
            </a:extLst>
          </p:cNvPr>
          <p:cNvPicPr>
            <a:picLocks noChangeAspect="1"/>
          </p:cNvPicPr>
          <p:nvPr/>
        </p:nvPicPr>
        <p:blipFill>
          <a:blip r:embed="rId2"/>
          <a:stretch>
            <a:fillRect/>
          </a:stretch>
        </p:blipFill>
        <p:spPr>
          <a:xfrm>
            <a:off x="-1" y="1255"/>
            <a:ext cx="9146233" cy="5142245"/>
          </a:xfrm>
          <a:prstGeom prst="rect">
            <a:avLst/>
          </a:prstGeom>
        </p:spPr>
      </p:pic>
    </p:spTree>
    <p:extLst>
      <p:ext uri="{BB962C8B-B14F-4D97-AF65-F5344CB8AC3E}">
        <p14:creationId xmlns:p14="http://schemas.microsoft.com/office/powerpoint/2010/main" val="140187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367500" y="457200"/>
            <a:ext cx="4045200" cy="314325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t-BR" sz="4400" dirty="0"/>
              <a:t>TESAURO</a:t>
            </a:r>
            <a:br>
              <a:rPr lang="pt-BR" sz="4400" dirty="0"/>
            </a:br>
            <a:r>
              <a:rPr lang="pt-BR" sz="4400" dirty="0" err="1"/>
              <a:t>X</a:t>
            </a:r>
            <a:br>
              <a:rPr lang="pt-BR" sz="4400" dirty="0"/>
            </a:br>
            <a:r>
              <a:rPr lang="pt-BR" sz="4400" dirty="0"/>
              <a:t>POLÍTICA</a:t>
            </a:r>
            <a:endParaRPr sz="4400" dirty="0"/>
          </a:p>
        </p:txBody>
      </p:sp>
      <p:sp>
        <p:nvSpPr>
          <p:cNvPr id="60" name="Google Shape;60;p1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54AEB-26AA-1B38-1FB6-14ED737ADFB7}"/>
              </a:ext>
            </a:extLst>
          </p:cNvPr>
          <p:cNvSpPr>
            <a:spLocks noGrp="1"/>
          </p:cNvSpPr>
          <p:nvPr>
            <p:ph type="title"/>
          </p:nvPr>
        </p:nvSpPr>
        <p:spPr/>
        <p:txBody>
          <a:bodyPr/>
          <a:lstStyle/>
          <a:p>
            <a:endParaRPr lang="pt-BR"/>
          </a:p>
        </p:txBody>
      </p:sp>
      <p:pic>
        <p:nvPicPr>
          <p:cNvPr id="6" name="Imagem 5" descr="Diagrama&#10;&#10;Descrição gerada automaticamente">
            <a:extLst>
              <a:ext uri="{FF2B5EF4-FFF2-40B4-BE49-F238E27FC236}">
                <a16:creationId xmlns:a16="http://schemas.microsoft.com/office/drawing/2014/main" id="{52A6EBB5-CBA0-8748-D961-B0BBDA134880}"/>
              </a:ext>
            </a:extLst>
          </p:cNvPr>
          <p:cNvPicPr>
            <a:picLocks noChangeAspect="1"/>
          </p:cNvPicPr>
          <p:nvPr/>
        </p:nvPicPr>
        <p:blipFill>
          <a:blip r:embed="rId2"/>
          <a:stretch>
            <a:fillRect/>
          </a:stretch>
        </p:blipFill>
        <p:spPr>
          <a:xfrm>
            <a:off x="-1" y="0"/>
            <a:ext cx="9148465" cy="5143500"/>
          </a:xfrm>
          <a:prstGeom prst="rect">
            <a:avLst/>
          </a:prstGeom>
        </p:spPr>
      </p:pic>
    </p:spTree>
    <p:extLst>
      <p:ext uri="{BB962C8B-B14F-4D97-AF65-F5344CB8AC3E}">
        <p14:creationId xmlns:p14="http://schemas.microsoft.com/office/powerpoint/2010/main" val="270974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1026" name="Picture 2">
            <a:extLst>
              <a:ext uri="{FF2B5EF4-FFF2-40B4-BE49-F238E27FC236}">
                <a16:creationId xmlns:a16="http://schemas.microsoft.com/office/drawing/2014/main" id="{CF8DACE6-877F-DAFB-D6E1-C80E72158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419100"/>
            <a:ext cx="7645400" cy="430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10419-3DD4-4475-7323-A76A45595367}"/>
              </a:ext>
            </a:extLst>
          </p:cNvPr>
          <p:cNvSpPr>
            <a:spLocks noGrp="1"/>
          </p:cNvSpPr>
          <p:nvPr>
            <p:ph type="title"/>
          </p:nvPr>
        </p:nvSpPr>
        <p:spPr>
          <a:xfrm>
            <a:off x="526800" y="2431710"/>
            <a:ext cx="4045200" cy="1012500"/>
          </a:xfrm>
        </p:spPr>
        <p:txBody>
          <a:bodyPr>
            <a:noAutofit/>
          </a:bodyPr>
          <a:lstStyle/>
          <a:p>
            <a:r>
              <a:rPr lang="pt-BR" sz="4400" dirty="0"/>
              <a:t>INSTRUMENTO PARA TOMADA DE DECISÃO</a:t>
            </a:r>
          </a:p>
        </p:txBody>
      </p:sp>
      <p:sp>
        <p:nvSpPr>
          <p:cNvPr id="4" name="Espaço Reservado para Texto 3">
            <a:extLst>
              <a:ext uri="{FF2B5EF4-FFF2-40B4-BE49-F238E27FC236}">
                <a16:creationId xmlns:a16="http://schemas.microsoft.com/office/drawing/2014/main" id="{FA5E2232-4019-78EB-E8DD-EFBE4C885FB5}"/>
              </a:ext>
            </a:extLst>
          </p:cNvPr>
          <p:cNvSpPr>
            <a:spLocks noGrp="1"/>
          </p:cNvSpPr>
          <p:nvPr>
            <p:ph type="body" idx="2"/>
          </p:nvPr>
        </p:nvSpPr>
        <p:spPr/>
        <p:txBody>
          <a:bodyPr>
            <a:normAutofit/>
          </a:bodyPr>
          <a:lstStyle/>
          <a:p>
            <a:pPr marL="69850" indent="0" algn="ctr">
              <a:buNone/>
            </a:pPr>
            <a:r>
              <a:rPr lang="pt-BR" sz="3600" dirty="0"/>
              <a:t>TESAURO</a:t>
            </a:r>
          </a:p>
        </p:txBody>
      </p:sp>
    </p:spTree>
    <p:extLst>
      <p:ext uri="{BB962C8B-B14F-4D97-AF65-F5344CB8AC3E}">
        <p14:creationId xmlns:p14="http://schemas.microsoft.com/office/powerpoint/2010/main" val="363825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9A7E6-110D-71F1-DE24-DD851A3D5263}"/>
              </a:ext>
            </a:extLst>
          </p:cNvPr>
          <p:cNvSpPr>
            <a:spLocks noGrp="1"/>
          </p:cNvSpPr>
          <p:nvPr>
            <p:ph type="title"/>
          </p:nvPr>
        </p:nvSpPr>
        <p:spPr>
          <a:xfrm>
            <a:off x="1530300" y="526350"/>
            <a:ext cx="6083400" cy="845250"/>
          </a:xfrm>
        </p:spPr>
        <p:txBody>
          <a:bodyPr/>
          <a:lstStyle/>
          <a:p>
            <a:r>
              <a:rPr lang="pt-BR" dirty="0"/>
              <a:t>TESAURO</a:t>
            </a:r>
          </a:p>
        </p:txBody>
      </p:sp>
      <p:sp>
        <p:nvSpPr>
          <p:cNvPr id="3" name="Oval 2">
            <a:extLst>
              <a:ext uri="{FF2B5EF4-FFF2-40B4-BE49-F238E27FC236}">
                <a16:creationId xmlns:a16="http://schemas.microsoft.com/office/drawing/2014/main" id="{37B70B49-CEA9-5274-A0EE-9F912D3705E3}"/>
              </a:ext>
            </a:extLst>
          </p:cNvPr>
          <p:cNvSpPr/>
          <p:nvPr/>
        </p:nvSpPr>
        <p:spPr>
          <a:xfrm>
            <a:off x="651510" y="2000250"/>
            <a:ext cx="2526030" cy="18745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ASPECTOS CONCEITUAUS</a:t>
            </a:r>
          </a:p>
        </p:txBody>
      </p:sp>
      <p:sp>
        <p:nvSpPr>
          <p:cNvPr id="5" name="Balão em Elipse 4">
            <a:extLst>
              <a:ext uri="{FF2B5EF4-FFF2-40B4-BE49-F238E27FC236}">
                <a16:creationId xmlns:a16="http://schemas.microsoft.com/office/drawing/2014/main" id="{DC6E2BD3-3F76-4D0A-2207-AB9AFC7DAD9F}"/>
              </a:ext>
            </a:extLst>
          </p:cNvPr>
          <p:cNvSpPr/>
          <p:nvPr/>
        </p:nvSpPr>
        <p:spPr>
          <a:xfrm>
            <a:off x="4720590" y="1383030"/>
            <a:ext cx="1874520" cy="1554480"/>
          </a:xfrm>
          <a:prstGeom prst="wedgeEllipseCallout">
            <a:avLst>
              <a:gd name="adj1" fmla="val -129370"/>
              <a:gd name="adj2" fmla="val 28677"/>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TERMOS</a:t>
            </a:r>
          </a:p>
        </p:txBody>
      </p:sp>
      <p:sp>
        <p:nvSpPr>
          <p:cNvPr id="6" name="Balão em Elipse 5">
            <a:extLst>
              <a:ext uri="{FF2B5EF4-FFF2-40B4-BE49-F238E27FC236}">
                <a16:creationId xmlns:a16="http://schemas.microsoft.com/office/drawing/2014/main" id="{B8F8825C-9CC4-454F-A4EC-E0FEB2D3F31B}"/>
              </a:ext>
            </a:extLst>
          </p:cNvPr>
          <p:cNvSpPr/>
          <p:nvPr/>
        </p:nvSpPr>
        <p:spPr>
          <a:xfrm>
            <a:off x="7109460" y="2217421"/>
            <a:ext cx="1874520" cy="1554480"/>
          </a:xfrm>
          <a:prstGeom prst="wedgeEllipseCallout">
            <a:avLst>
              <a:gd name="adj1" fmla="val -253761"/>
              <a:gd name="adj2" fmla="val 736"/>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CONCEITOS</a:t>
            </a:r>
          </a:p>
        </p:txBody>
      </p:sp>
      <p:sp>
        <p:nvSpPr>
          <p:cNvPr id="7" name="Balão em Elipse 6">
            <a:extLst>
              <a:ext uri="{FF2B5EF4-FFF2-40B4-BE49-F238E27FC236}">
                <a16:creationId xmlns:a16="http://schemas.microsoft.com/office/drawing/2014/main" id="{C2C57EDC-DCD3-21D8-02B7-CE545FA91B69}"/>
              </a:ext>
            </a:extLst>
          </p:cNvPr>
          <p:cNvSpPr/>
          <p:nvPr/>
        </p:nvSpPr>
        <p:spPr>
          <a:xfrm>
            <a:off x="5474970" y="3726181"/>
            <a:ext cx="3326130" cy="1131570"/>
          </a:xfrm>
          <a:prstGeom prst="wedgeEllipseCallout">
            <a:avLst>
              <a:gd name="adj1" fmla="val -119926"/>
              <a:gd name="adj2" fmla="val -85799"/>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TERMOS PREFERIDOS</a:t>
            </a:r>
          </a:p>
        </p:txBody>
      </p:sp>
      <p:sp>
        <p:nvSpPr>
          <p:cNvPr id="8" name="Balão em Elipse 7">
            <a:extLst>
              <a:ext uri="{FF2B5EF4-FFF2-40B4-BE49-F238E27FC236}">
                <a16:creationId xmlns:a16="http://schemas.microsoft.com/office/drawing/2014/main" id="{D32D2AB6-1427-8513-9A27-5AC756B45EBA}"/>
              </a:ext>
            </a:extLst>
          </p:cNvPr>
          <p:cNvSpPr/>
          <p:nvPr/>
        </p:nvSpPr>
        <p:spPr>
          <a:xfrm>
            <a:off x="3177540" y="3726181"/>
            <a:ext cx="2114550" cy="1360171"/>
          </a:xfrm>
          <a:prstGeom prst="wedgeEllipseCallout">
            <a:avLst>
              <a:gd name="adj1" fmla="val -65955"/>
              <a:gd name="adj2" fmla="val -51260"/>
            </a:avLst>
          </a:prstGeom>
          <a:solidFill>
            <a:srgbClr val="B02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TERMOS NÃO PREFERIDOS</a:t>
            </a:r>
          </a:p>
        </p:txBody>
      </p:sp>
    </p:spTree>
    <p:extLst>
      <p:ext uri="{BB962C8B-B14F-4D97-AF65-F5344CB8AC3E}">
        <p14:creationId xmlns:p14="http://schemas.microsoft.com/office/powerpoint/2010/main" val="36472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D9E1104-0419-2056-1324-9BA3F21A08D6}"/>
              </a:ext>
            </a:extLst>
          </p:cNvPr>
          <p:cNvPicPr>
            <a:picLocks noChangeAspect="1"/>
          </p:cNvPicPr>
          <p:nvPr/>
        </p:nvPicPr>
        <p:blipFill>
          <a:blip r:embed="rId2"/>
          <a:stretch>
            <a:fillRect/>
          </a:stretch>
        </p:blipFill>
        <p:spPr>
          <a:xfrm>
            <a:off x="0" y="-154305"/>
            <a:ext cx="9144000" cy="5452110"/>
          </a:xfrm>
          <a:prstGeom prst="rect">
            <a:avLst/>
          </a:prstGeom>
          <a:ln>
            <a:solidFill>
              <a:schemeClr val="accent1"/>
            </a:solidFill>
          </a:ln>
        </p:spPr>
      </p:pic>
      <p:sp>
        <p:nvSpPr>
          <p:cNvPr id="3" name="CaixaDeTexto 2">
            <a:extLst>
              <a:ext uri="{FF2B5EF4-FFF2-40B4-BE49-F238E27FC236}">
                <a16:creationId xmlns:a16="http://schemas.microsoft.com/office/drawing/2014/main" id="{61720966-8DA7-4FDB-B222-015FAC8E3C73}"/>
              </a:ext>
            </a:extLst>
          </p:cNvPr>
          <p:cNvSpPr txBox="1"/>
          <p:nvPr/>
        </p:nvSpPr>
        <p:spPr>
          <a:xfrm>
            <a:off x="3707027" y="2261286"/>
            <a:ext cx="1841157" cy="310464"/>
          </a:xfrm>
          <a:prstGeom prst="rect">
            <a:avLst/>
          </a:prstGeom>
          <a:solidFill>
            <a:schemeClr val="bg1"/>
          </a:solidFill>
        </p:spPr>
        <p:txBody>
          <a:bodyPr wrap="square" rtlCol="0">
            <a:spAutoFit/>
          </a:bodyPr>
          <a:lstStyle/>
          <a:p>
            <a:endParaRPr lang="pt-BR" dirty="0"/>
          </a:p>
        </p:txBody>
      </p:sp>
    </p:spTree>
    <p:extLst>
      <p:ext uri="{BB962C8B-B14F-4D97-AF65-F5344CB8AC3E}">
        <p14:creationId xmlns:p14="http://schemas.microsoft.com/office/powerpoint/2010/main" val="119865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5A9A39-97BB-A485-3D93-DF2F87B42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Balão de Seta para Baixo 1">
            <a:extLst>
              <a:ext uri="{FF2B5EF4-FFF2-40B4-BE49-F238E27FC236}">
                <a16:creationId xmlns:a16="http://schemas.microsoft.com/office/drawing/2014/main" id="{EA0B72FC-F7DF-0C80-CBED-75C29DE7E404}"/>
              </a:ext>
            </a:extLst>
          </p:cNvPr>
          <p:cNvSpPr/>
          <p:nvPr/>
        </p:nvSpPr>
        <p:spPr>
          <a:xfrm>
            <a:off x="746760" y="0"/>
            <a:ext cx="3042920" cy="1544320"/>
          </a:xfrm>
          <a:prstGeom prst="downArrowCallout">
            <a:avLst>
              <a:gd name="adj1" fmla="val 15184"/>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ighlight>
                  <a:srgbClr val="000000"/>
                </a:highlight>
              </a:rPr>
              <a:t>HIERÁRQUICA e ASSOCIATIVA</a:t>
            </a:r>
          </a:p>
          <a:p>
            <a:pPr algn="ctr"/>
            <a:r>
              <a:rPr lang="pt-BR" dirty="0">
                <a:highlight>
                  <a:srgbClr val="000000"/>
                </a:highlight>
              </a:rPr>
              <a:t>TG: Termo Geral</a:t>
            </a:r>
          </a:p>
          <a:p>
            <a:pPr algn="ctr"/>
            <a:r>
              <a:rPr lang="pt-BR" dirty="0">
                <a:highlight>
                  <a:srgbClr val="000000"/>
                </a:highlight>
              </a:rPr>
              <a:t>TE: Termo Específico</a:t>
            </a:r>
          </a:p>
        </p:txBody>
      </p:sp>
      <p:sp>
        <p:nvSpPr>
          <p:cNvPr id="3" name="Balão de Seta para Baixo 2">
            <a:extLst>
              <a:ext uri="{FF2B5EF4-FFF2-40B4-BE49-F238E27FC236}">
                <a16:creationId xmlns:a16="http://schemas.microsoft.com/office/drawing/2014/main" id="{81BE948A-0096-E05A-DC67-90E0C5D093E1}"/>
              </a:ext>
            </a:extLst>
          </p:cNvPr>
          <p:cNvSpPr/>
          <p:nvPr/>
        </p:nvSpPr>
        <p:spPr>
          <a:xfrm>
            <a:off x="6553200" y="0"/>
            <a:ext cx="1960880" cy="1544320"/>
          </a:xfrm>
          <a:prstGeom prst="downArrowCallout">
            <a:avLst>
              <a:gd name="adj1" fmla="val 15184"/>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ighlight>
                  <a:srgbClr val="000000"/>
                </a:highlight>
              </a:rPr>
              <a:t>EQUIVALÊNCIA</a:t>
            </a:r>
          </a:p>
          <a:p>
            <a:pPr algn="ctr"/>
            <a:r>
              <a:rPr lang="pt-BR" dirty="0">
                <a:highlight>
                  <a:srgbClr val="000000"/>
                </a:highlight>
              </a:rPr>
              <a:t>USE: Use</a:t>
            </a:r>
          </a:p>
          <a:p>
            <a:pPr algn="ctr"/>
            <a:r>
              <a:rPr lang="pt-BR" dirty="0">
                <a:highlight>
                  <a:srgbClr val="000000"/>
                </a:highlight>
              </a:rPr>
              <a:t>USADO PARA: Usado para </a:t>
            </a:r>
          </a:p>
        </p:txBody>
      </p:sp>
    </p:spTree>
    <p:extLst>
      <p:ext uri="{BB962C8B-B14F-4D97-AF65-F5344CB8AC3E}">
        <p14:creationId xmlns:p14="http://schemas.microsoft.com/office/powerpoint/2010/main" val="245365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60EE7EC-9094-2C1E-AE8A-E8B2C5842566}"/>
              </a:ext>
            </a:extLst>
          </p:cNvPr>
          <p:cNvGraphicFramePr>
            <a:graphicFrameLocks noGrp="1"/>
          </p:cNvGraphicFramePr>
          <p:nvPr>
            <p:extLst>
              <p:ext uri="{D42A27DB-BD31-4B8C-83A1-F6EECF244321}">
                <p14:modId xmlns:p14="http://schemas.microsoft.com/office/powerpoint/2010/main" val="3726736427"/>
              </p:ext>
            </p:extLst>
          </p:nvPr>
        </p:nvGraphicFramePr>
        <p:xfrm>
          <a:off x="3942080" y="1169988"/>
          <a:ext cx="4805681" cy="2987676"/>
        </p:xfrm>
        <a:graphic>
          <a:graphicData uri="http://schemas.openxmlformats.org/drawingml/2006/table">
            <a:tbl>
              <a:tblPr/>
              <a:tblGrid>
                <a:gridCol w="1628371">
                  <a:extLst>
                    <a:ext uri="{9D8B030D-6E8A-4147-A177-3AD203B41FA5}">
                      <a16:colId xmlns:a16="http://schemas.microsoft.com/office/drawing/2014/main" val="2592531480"/>
                    </a:ext>
                  </a:extLst>
                </a:gridCol>
                <a:gridCol w="1262980">
                  <a:extLst>
                    <a:ext uri="{9D8B030D-6E8A-4147-A177-3AD203B41FA5}">
                      <a16:colId xmlns:a16="http://schemas.microsoft.com/office/drawing/2014/main" val="3019647041"/>
                    </a:ext>
                  </a:extLst>
                </a:gridCol>
                <a:gridCol w="1914330">
                  <a:extLst>
                    <a:ext uri="{9D8B030D-6E8A-4147-A177-3AD203B41FA5}">
                      <a16:colId xmlns:a16="http://schemas.microsoft.com/office/drawing/2014/main" val="1342135863"/>
                    </a:ext>
                  </a:extLst>
                </a:gridCol>
              </a:tblGrid>
              <a:tr h="497946">
                <a:tc>
                  <a:txBody>
                    <a:bodyPr/>
                    <a:lstStyle/>
                    <a:p>
                      <a:pPr algn="ctr" rtl="0" fontAlgn="t">
                        <a:spcBef>
                          <a:spcPts val="0"/>
                        </a:spcBef>
                        <a:spcAft>
                          <a:spcPts val="0"/>
                        </a:spcAft>
                      </a:pPr>
                      <a:r>
                        <a:rPr lang="pt-BR" sz="1000" b="1" i="0" u="none" strike="noStrike">
                          <a:solidFill>
                            <a:srgbClr val="000000"/>
                          </a:solidFill>
                          <a:effectLst/>
                          <a:latin typeface="Tahoma" panose="020B0604030504040204" pitchFamily="34" charset="0"/>
                        </a:rPr>
                        <a:t>ABREVIATURAS</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pt-BR" sz="1000" b="1" i="0" u="none" strike="noStrike">
                          <a:solidFill>
                            <a:srgbClr val="000000"/>
                          </a:solidFill>
                          <a:effectLst/>
                          <a:latin typeface="Tahoma" panose="020B0604030504040204" pitchFamily="34" charset="0"/>
                        </a:rPr>
                        <a:t>SIGNIFICADO</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pt-BR" sz="1000" b="1" i="0" u="none" strike="noStrike">
                          <a:solidFill>
                            <a:srgbClr val="000000"/>
                          </a:solidFill>
                          <a:effectLst/>
                          <a:latin typeface="Tahoma" panose="020B0604030504040204" pitchFamily="34" charset="0"/>
                        </a:rPr>
                        <a:t>RELAÇÃO</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584979"/>
                  </a:ext>
                </a:extLst>
              </a:tr>
              <a:tr h="497946">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TG</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Termo Geral</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Relação Hierárquica</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329518"/>
                  </a:ext>
                </a:extLst>
              </a:tr>
              <a:tr h="497946">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TE</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Termo Específico</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Relação Hierárquica</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605181"/>
                  </a:ext>
                </a:extLst>
              </a:tr>
              <a:tr h="497946">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USE</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dirty="0">
                          <a:solidFill>
                            <a:srgbClr val="000000"/>
                          </a:solidFill>
                          <a:effectLst/>
                          <a:latin typeface="Tahoma" panose="020B0604030504040204" pitchFamily="34" charset="0"/>
                        </a:rPr>
                        <a:t>Use</a:t>
                      </a:r>
                      <a:endParaRPr lang="pt-BR"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Relação de  Equivalência</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320767"/>
                  </a:ext>
                </a:extLst>
              </a:tr>
              <a:tr h="497946">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USADO PARA</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Usado Para</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Relação de Equivalência</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004825"/>
                  </a:ext>
                </a:extLst>
              </a:tr>
              <a:tr h="497946">
                <a:tc>
                  <a:txBody>
                    <a:bodyPr/>
                    <a:lstStyle/>
                    <a:p>
                      <a:pPr rtl="0" fontAlgn="t">
                        <a:spcBef>
                          <a:spcPts val="0"/>
                        </a:spcBef>
                        <a:spcAft>
                          <a:spcPts val="0"/>
                        </a:spcAft>
                      </a:pPr>
                      <a:r>
                        <a:rPr lang="pt-BR" sz="1000" b="0" i="0" u="none" strike="noStrike">
                          <a:solidFill>
                            <a:srgbClr val="000000"/>
                          </a:solidFill>
                          <a:effectLst/>
                          <a:latin typeface="Tahoma" panose="020B0604030504040204" pitchFamily="34" charset="0"/>
                        </a:rPr>
                        <a:t>TR</a:t>
                      </a:r>
                      <a:endParaRPr lang="pt-BR">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dirty="0">
                          <a:solidFill>
                            <a:srgbClr val="000000"/>
                          </a:solidFill>
                          <a:effectLst/>
                          <a:latin typeface="Tahoma" panose="020B0604030504040204" pitchFamily="34" charset="0"/>
                        </a:rPr>
                        <a:t>Termo Associado </a:t>
                      </a:r>
                      <a:endParaRPr lang="pt-BR"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1000" b="0" i="0" u="none" strike="noStrike" dirty="0">
                          <a:solidFill>
                            <a:srgbClr val="000000"/>
                          </a:solidFill>
                          <a:effectLst/>
                          <a:latin typeface="Tahoma" panose="020B0604030504040204" pitchFamily="34" charset="0"/>
                        </a:rPr>
                        <a:t>Relação Associativa e Partitiva</a:t>
                      </a:r>
                      <a:endParaRPr lang="pt-BR"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08612"/>
                  </a:ext>
                </a:extLst>
              </a:tr>
            </a:tbl>
          </a:graphicData>
        </a:graphic>
      </p:graphicFrame>
      <p:sp>
        <p:nvSpPr>
          <p:cNvPr id="3" name="Rectangle 1">
            <a:extLst>
              <a:ext uri="{FF2B5EF4-FFF2-40B4-BE49-F238E27FC236}">
                <a16:creationId xmlns:a16="http://schemas.microsoft.com/office/drawing/2014/main" id="{15F9C5C3-1462-09FB-C9D9-02030C27B7C5}"/>
              </a:ext>
            </a:extLst>
          </p:cNvPr>
          <p:cNvSpPr>
            <a:spLocks noChangeArrowheads="1"/>
          </p:cNvSpPr>
          <p:nvPr/>
        </p:nvSpPr>
        <p:spPr bwMode="auto">
          <a:xfrm>
            <a:off x="1690688" y="2022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5" name="Imagem 4" descr="Imagem digital fictícia de personagem de desenho animado&#10;&#10;Descrição gerada automaticamente com confiança média">
            <a:extLst>
              <a:ext uri="{FF2B5EF4-FFF2-40B4-BE49-F238E27FC236}">
                <a16:creationId xmlns:a16="http://schemas.microsoft.com/office/drawing/2014/main" id="{3ABAF781-AA7B-028C-7719-23BE8EDE1AF6}"/>
              </a:ext>
            </a:extLst>
          </p:cNvPr>
          <p:cNvPicPr>
            <a:picLocks noChangeAspect="1"/>
          </p:cNvPicPr>
          <p:nvPr/>
        </p:nvPicPr>
        <p:blipFill>
          <a:blip r:embed="rId2"/>
          <a:stretch>
            <a:fillRect/>
          </a:stretch>
        </p:blipFill>
        <p:spPr>
          <a:xfrm>
            <a:off x="293370" y="1082040"/>
            <a:ext cx="3445510" cy="3445510"/>
          </a:xfrm>
          <a:prstGeom prst="rect">
            <a:avLst/>
          </a:prstGeom>
        </p:spPr>
      </p:pic>
    </p:spTree>
    <p:extLst>
      <p:ext uri="{BB962C8B-B14F-4D97-AF65-F5344CB8AC3E}">
        <p14:creationId xmlns:p14="http://schemas.microsoft.com/office/powerpoint/2010/main" val="1344505779"/>
      </p:ext>
    </p:extLst>
  </p:cSld>
  <p:clrMapOvr>
    <a:masterClrMapping/>
  </p:clrMapOvr>
</p:sld>
</file>

<file path=ppt/theme/theme1.xml><?xml version="1.0" encoding="utf-8"?>
<a:theme xmlns:a="http://schemas.openxmlformats.org/drawingml/2006/main" name="Anvisa">
  <a:themeElements>
    <a:clrScheme name="Simple Light">
      <a:dk1>
        <a:srgbClr val="2F2D7E"/>
      </a:dk1>
      <a:lt1>
        <a:srgbClr val="FFFFFF"/>
      </a:lt1>
      <a:dk2>
        <a:srgbClr val="595959"/>
      </a:dk2>
      <a:lt2>
        <a:srgbClr val="EEEEEE"/>
      </a:lt2>
      <a:accent1>
        <a:srgbClr val="2F2D7E"/>
      </a:accent1>
      <a:accent2>
        <a:srgbClr val="212121"/>
      </a:accent2>
      <a:accent3>
        <a:srgbClr val="FFFFFF"/>
      </a:accent3>
      <a:accent4>
        <a:srgbClr val="2E406B"/>
      </a:accent4>
      <a:accent5>
        <a:srgbClr val="8E8D94"/>
      </a:accent5>
      <a:accent6>
        <a:srgbClr val="2F2D7E"/>
      </a:accent6>
      <a:hlink>
        <a:srgbClr val="9896D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698</Words>
  <Application>Microsoft Macintosh PowerPoint</Application>
  <PresentationFormat>Apresentação na tela (16:9)</PresentationFormat>
  <Paragraphs>95</Paragraphs>
  <Slides>30</Slides>
  <Notes>10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30</vt:i4>
      </vt:variant>
    </vt:vector>
  </HeadingPairs>
  <TitlesOfParts>
    <vt:vector size="38" baseType="lpstr">
      <vt:lpstr>Arial</vt:lpstr>
      <vt:lpstr>Roboto Medium</vt:lpstr>
      <vt:lpstr>Wingdings</vt:lpstr>
      <vt:lpstr>Roboto</vt:lpstr>
      <vt:lpstr>Tahoma</vt:lpstr>
      <vt:lpstr>Oswald SemiBold</vt:lpstr>
      <vt:lpstr>Oswald</vt:lpstr>
      <vt:lpstr>Anvisa</vt:lpstr>
      <vt:lpstr>ORGANIZAÇÃO DO CONHECIMENTO  </vt:lpstr>
      <vt:lpstr>TESAURO</vt:lpstr>
      <vt:lpstr>TESAURO X POLÍTICA</vt:lpstr>
      <vt:lpstr>Apresentação do PowerPoint</vt:lpstr>
      <vt:lpstr>INSTRUMENTO PARA TOMADA DE DECISÃO</vt:lpstr>
      <vt:lpstr>TESAURO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1. FORMA GRAMATICAL DOS TERMOS</vt:lpstr>
      <vt:lpstr>2. CLARIFICAÇÃO E DESAMBIGUAÇÃO DOS TERMOS </vt:lpstr>
      <vt:lpstr>3. NOTAS, NOTAS DE ESCOPO, DEFINIÇÕES, NOTAS HISTÓRICAS, NOTAS PRIVADAS</vt:lpstr>
      <vt:lpstr>4. TRANSLITERAÇÃO, NEOLOGISMO, GÍRIAS E JARGÕES</vt:lpstr>
      <vt:lpstr>5. NOMES COMUNS, COMERCIAIS, POPULARES E CIENTÍFICOS</vt:lpstr>
      <vt:lpstr>6. NOMES DE INSTITUIÇÕES, LUGARES E PESSOAIS PRÓPRIOS</vt:lpstr>
      <vt:lpstr>Apresentação do PowerPoint</vt:lpstr>
      <vt:lpstr>Apresentação do PowerPoint</vt:lpstr>
      <vt:lpstr>Apresentação do PowerPoint</vt:lpstr>
      <vt:lpstr>Apresentação do PowerPoint</vt:lpstr>
      <vt:lpstr>Apresentação do PowerPoint</vt:lpstr>
      <vt:lpstr>Apresentação do PowerPoint</vt:lpstr>
      <vt:lpstr>TESAURO ANVISA  Indexação e Recuperação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de Tesauros Anvisa</dc:title>
  <cp:lastModifiedBy>Deise Sabbag</cp:lastModifiedBy>
  <cp:revision>21</cp:revision>
  <dcterms:modified xsi:type="dcterms:W3CDTF">2023-11-06T19:41:52Z</dcterms:modified>
</cp:coreProperties>
</file>