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9"/>
  </p:notesMasterIdLst>
  <p:sldIdLst>
    <p:sldId id="256" r:id="rId2"/>
    <p:sldId id="292" r:id="rId3"/>
    <p:sldId id="261" r:id="rId4"/>
    <p:sldId id="257" r:id="rId5"/>
    <p:sldId id="268" r:id="rId6"/>
    <p:sldId id="272" r:id="rId7"/>
    <p:sldId id="269" r:id="rId8"/>
    <p:sldId id="262" r:id="rId9"/>
    <p:sldId id="270" r:id="rId10"/>
    <p:sldId id="286" r:id="rId11"/>
    <p:sldId id="283" r:id="rId12"/>
    <p:sldId id="284" r:id="rId13"/>
    <p:sldId id="263" r:id="rId14"/>
    <p:sldId id="265" r:id="rId15"/>
    <p:sldId id="267" r:id="rId16"/>
    <p:sldId id="29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ardo Gomes" initials="RG" lastIdx="2" clrIdx="0">
    <p:extLst>
      <p:ext uri="{19B8F6BF-5375-455C-9EA6-DF929625EA0E}">
        <p15:presenceInfo xmlns:p15="http://schemas.microsoft.com/office/powerpoint/2012/main" userId="07342ef96fce70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79774" autoAdjust="0"/>
  </p:normalViewPr>
  <p:slideViewPr>
    <p:cSldViewPr snapToGrid="0">
      <p:cViewPr varScale="1">
        <p:scale>
          <a:sx n="53" d="100"/>
          <a:sy n="53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1.62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8.4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2.0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2.9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4.76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5.09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5.46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5.81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7.6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01T17:49:08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3DA7-C509-4DA3-A560-9A26A4027AC1}" type="datetimeFigureOut">
              <a:rPr lang="pt-BR" smtClean="0"/>
              <a:t>02/10/2020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E1E3F-46A5-4D23-BA07-8B798A5279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8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212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296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28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345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582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23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50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33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87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064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977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973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879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E1E3F-46A5-4D23-BA07-8B798A5279F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17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5A0F97-BAEB-496E-87F0-A511B4580D00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3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25B3-D83B-4E5D-8CFD-7154D5ABD1C0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2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5BC69E7-D444-41F3-8200-A918698853C6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6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F03-0143-46F2-9872-BC4A22A1C553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9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9D011F3-3E70-4F7F-8B1B-7FC2DA36D46B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9AD0-1851-4C71-B6D1-12B473A3911A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0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6066-13FB-4D37-9925-876BE73D3D76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D850-F13D-4C6E-8AF5-00E9C2D9A753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78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37CF-F9CA-4D63-9B50-86B56730EE20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0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8194EB-10A1-46C8-9A72-6FBFB83F500A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B6E2-5579-4A7C-98F2-2E3B52F5F045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0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1F68F49-DCEA-421D-B759-34AF98D3AD5C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Prof. Geciane Porto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536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10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0" Type="http://schemas.openxmlformats.org/officeDocument/2006/relationships/customXml" Target="../ink/ink7.xml"/><Relationship Id="rId4" Type="http://schemas.openxmlformats.org/officeDocument/2006/relationships/image" Target="../media/image19.png"/><Relationship Id="rId9" Type="http://schemas.openxmlformats.org/officeDocument/2006/relationships/customXml" Target="../ink/ink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latur.com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es.usp.br/info/diretriz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dweb.com.br/aplicacao/usuario/asp/main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83F1FFD-1AA8-4EC2-97B9-FEC7564F4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B53C48-C9F9-49F2-B7CA-3D013FE6F6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15" r="5916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FF0F8A7-C9E3-49D9-A67E-09FF582C7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FDF393-8C7A-4FDF-A90C-798A7318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7411" y="1419225"/>
            <a:ext cx="3220440" cy="208586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Normas para Apresentação de Trabalhos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386DC-4E11-42CF-9B06-01B553ED5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Prof. Geciane Porto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274C20-A98B-4AC3-B16A-B7F41CB58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ECC69B-2243-424A-8237-CF490F8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D2EA3B9-3D17-4510-8464-E74F67267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5DFA43-F31D-4C31-8826-6B40A21C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D9E5A1-5396-4AF9-B5A8-D2EBBF73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Prof. Geciane Porto</a:t>
            </a:r>
          </a:p>
        </p:txBody>
      </p:sp>
    </p:spTree>
    <p:extLst>
      <p:ext uri="{BB962C8B-B14F-4D97-AF65-F5344CB8AC3E}">
        <p14:creationId xmlns:p14="http://schemas.microsoft.com/office/powerpoint/2010/main" val="30469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8"/>
    </mc:Choice>
    <mc:Fallback xmlns="">
      <p:transition spd="slow" advTm="45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As colunas não devem ser delimitadas por traços verticais e os traços horizontais superior e inferior ao cabeçalho devem ser mais fortes;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Tabelas são utilizadas apenas para informações numéricas </a:t>
            </a:r>
            <a:endParaRPr lang="es-ES_tradnl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5664820E-44B9-494E-8F69-55A4807FEA56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TABELAS</a:t>
            </a:r>
            <a:endParaRPr lang="pt-BR" sz="4400" b="1" dirty="0">
              <a:solidFill>
                <a:schemeClr val="accent6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DF279AB-02D9-4BDB-8F81-AB1DD6729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574" y="2959111"/>
            <a:ext cx="7116015" cy="380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5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 fontScale="85000" lnSpcReduction="200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Compreendem desenhos, esquemas, fluxogramas, fotografias, </a:t>
            </a:r>
            <a:r>
              <a:rPr lang="pt-BR" altLang="pt-BR" sz="3200" b="1" dirty="0">
                <a:ea typeface="ＭＳ Ｐゴシック" panose="020B0600070205080204" pitchFamily="34" charset="-128"/>
              </a:rPr>
              <a:t>gráficos,</a:t>
            </a:r>
            <a:r>
              <a:rPr lang="pt-BR" altLang="pt-BR" dirty="0">
                <a:ea typeface="ＭＳ Ｐゴシック" panose="020B0600070205080204" pitchFamily="34" charset="-128"/>
              </a:rPr>
              <a:t> mapas, organogramas, plantas, </a:t>
            </a:r>
            <a:r>
              <a:rPr lang="pt-BR" altLang="pt-BR" sz="3200" b="1" dirty="0">
                <a:ea typeface="ＭＳ Ｐゴシック" panose="020B0600070205080204" pitchFamily="34" charset="-128"/>
              </a:rPr>
              <a:t>quadros</a:t>
            </a:r>
            <a:r>
              <a:rPr lang="pt-BR" altLang="pt-BR" dirty="0">
                <a:ea typeface="ＭＳ Ｐゴシック" panose="020B0600070205080204" pitchFamily="34" charset="-128"/>
              </a:rPr>
              <a:t>, fotografias e outros;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A identificação precede a ilustração (parte superior):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Deve conter palavra designativa (gráfico, quadro, figura, etc.);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seguida de seu número de ordem de ocorrência no texto, em algarismos arábicos;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seguido pelo respectivo título explicativo de forma breve e clara</a:t>
            </a:r>
          </a:p>
          <a:p>
            <a:endParaRPr lang="pt-BR" altLang="pt-BR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r>
              <a:rPr lang="pt-BR" altLang="pt-BR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As fontes (obrigatório), legendas, notas e outras informações da ilustração e tabelas devem ser colocadas na parte inferior, após a ilustração, em tamanho da fonte inferior a 12 (preferencialmente 10).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5664820E-44B9-494E-8F69-55A4807FEA56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ilustrações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0A6077B-1298-441E-B1C0-01828A3EF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2180189"/>
            <a:ext cx="4048125" cy="319087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7C5A044-8B5F-45CA-8946-928941E61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924" y="1657668"/>
            <a:ext cx="5867400" cy="141922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0EED81B-F9E4-4E96-9260-40478511A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470542"/>
            <a:ext cx="5648325" cy="3048000"/>
          </a:xfrm>
          <a:prstGeom prst="rect">
            <a:avLst/>
          </a:prstGeom>
        </p:spPr>
      </p:pic>
      <p:sp>
        <p:nvSpPr>
          <p:cNvPr id="17" name="Título 7">
            <a:extLst>
              <a:ext uri="{FF2B5EF4-FFF2-40B4-BE49-F238E27FC236}">
                <a16:creationId xmlns:a16="http://schemas.microsoft.com/office/drawing/2014/main" id="{BEA24C49-8828-4688-8100-58D6CDA4D666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ilustrações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3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altLang="pt-BR" sz="40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SUMÁRIO</a:t>
            </a:r>
            <a:endParaRPr lang="pt-BR" sz="40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43" y="1921929"/>
            <a:ext cx="6780879" cy="4152299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6027 (2012): Sumário: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Elemento obrigatório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Deve enumerar as divisões, seções e outras partes do trabalho;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Número de página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Utilizar a mesma ordem e grafia que aparecem no texto 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85A11A3-C157-486D-976F-53BBE6464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72" y="1920557"/>
            <a:ext cx="4383394" cy="3682051"/>
          </a:xfrm>
          <a:prstGeom prst="rect">
            <a:avLst/>
          </a:prstGeom>
        </p:spPr>
      </p:pic>
      <p:sp>
        <p:nvSpPr>
          <p:cNvPr id="12" name="Espaço Reservado para Conteúdo 8">
            <a:extLst>
              <a:ext uri="{FF2B5EF4-FFF2-40B4-BE49-F238E27FC236}">
                <a16:creationId xmlns:a16="http://schemas.microsoft.com/office/drawing/2014/main" id="{3A7BC309-DE3E-47CB-AD48-2A6B5F71E0D2}"/>
              </a:ext>
            </a:extLst>
          </p:cNvPr>
          <p:cNvSpPr txBox="1">
            <a:spLocks/>
          </p:cNvSpPr>
          <p:nvPr/>
        </p:nvSpPr>
        <p:spPr>
          <a:xfrm>
            <a:off x="370890" y="5661719"/>
            <a:ext cx="10763533" cy="1268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0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altLang="pt-BR" sz="40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resumo</a:t>
            </a:r>
            <a:endParaRPr lang="pt-BR" sz="40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5021002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6028 (2003): Resumos;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Redigido em forma de texto, em parágrafo único;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Deve apresentar os objetivos, métodos, resultados e conclusões;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DEVE-SE USAR O VERBO NA VOZ ATIVA E NA TERCEIRA PESSOA DO SINGULAR;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Evite: símbolos e contrações que não sejam de uso corrente:</a:t>
            </a:r>
          </a:p>
          <a:p>
            <a:pPr lvl="2"/>
            <a:r>
              <a:rPr lang="pt-BR" altLang="pt-BR" dirty="0" err="1">
                <a:ea typeface="ＭＳ Ｐゴシック" panose="020B0600070205080204" pitchFamily="34" charset="-128"/>
              </a:rPr>
              <a:t>Ex</a:t>
            </a:r>
            <a:r>
              <a:rPr lang="pt-BR" altLang="pt-BR" dirty="0">
                <a:ea typeface="ＭＳ Ｐゴシック" panose="020B0600070205080204" pitchFamily="34" charset="-128"/>
              </a:rPr>
              <a:t>: ABNT 			PPGAO		WIND ENERGY (WE)				WE.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Quanto a extensão: </a:t>
            </a:r>
          </a:p>
          <a:p>
            <a:pPr lvl="2"/>
            <a:r>
              <a:rPr lang="pt-BR" altLang="pt-BR" dirty="0">
                <a:ea typeface="ＭＳ Ｐゴシック" panose="020B0600070205080204" pitchFamily="34" charset="-128"/>
              </a:rPr>
              <a:t>para trabalhos acadêmicos 150 a 500;</a:t>
            </a:r>
          </a:p>
          <a:p>
            <a:pPr lvl="2"/>
            <a:r>
              <a:rPr lang="pt-BR" altLang="pt-BR" dirty="0">
                <a:ea typeface="ＭＳ Ｐゴシック" panose="020B0600070205080204" pitchFamily="34" charset="-128"/>
              </a:rPr>
              <a:t>Para artigos de periódicos 100 a 250;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As palavras-chave devem constar abaixo do resumo e ser separadas por ponto;</a:t>
            </a:r>
          </a:p>
          <a:p>
            <a:pPr lvl="1"/>
            <a:endParaRPr lang="pt-BR" altLang="pt-BR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inal de Multiplicação 6">
            <a:extLst>
              <a:ext uri="{FF2B5EF4-FFF2-40B4-BE49-F238E27FC236}">
                <a16:creationId xmlns:a16="http://schemas.microsoft.com/office/drawing/2014/main" id="{45B68005-F484-4345-A340-6C41354B48AF}"/>
              </a:ext>
            </a:extLst>
          </p:cNvPr>
          <p:cNvSpPr/>
          <p:nvPr/>
        </p:nvSpPr>
        <p:spPr>
          <a:xfrm>
            <a:off x="3803935" y="3811887"/>
            <a:ext cx="821635" cy="669235"/>
          </a:xfrm>
          <a:prstGeom prst="mathMultiply">
            <a:avLst>
              <a:gd name="adj1" fmla="val 107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inal de Multiplicação 10">
            <a:extLst>
              <a:ext uri="{FF2B5EF4-FFF2-40B4-BE49-F238E27FC236}">
                <a16:creationId xmlns:a16="http://schemas.microsoft.com/office/drawing/2014/main" id="{7F4BEF30-9AF0-4298-BF68-C962BE2FA3C4}"/>
              </a:ext>
            </a:extLst>
          </p:cNvPr>
          <p:cNvSpPr/>
          <p:nvPr/>
        </p:nvSpPr>
        <p:spPr>
          <a:xfrm>
            <a:off x="8675469" y="3848608"/>
            <a:ext cx="821635" cy="669235"/>
          </a:xfrm>
          <a:prstGeom prst="mathMultiply">
            <a:avLst>
              <a:gd name="adj1" fmla="val 107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Gráfico 2" descr="Sinal de polegar para cima ">
            <a:extLst>
              <a:ext uri="{FF2B5EF4-FFF2-40B4-BE49-F238E27FC236}">
                <a16:creationId xmlns:a16="http://schemas.microsoft.com/office/drawing/2014/main" id="{19EE645A-00BC-4F59-AD2F-733115ABB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4896" y="3940224"/>
            <a:ext cx="412559" cy="412559"/>
          </a:xfrm>
          <a:prstGeom prst="rect">
            <a:avLst/>
          </a:prstGeom>
        </p:spPr>
      </p:pic>
      <p:pic>
        <p:nvPicPr>
          <p:cNvPr id="12" name="Gráfico 11" descr="Sinal de polegar para cima ">
            <a:extLst>
              <a:ext uri="{FF2B5EF4-FFF2-40B4-BE49-F238E27FC236}">
                <a16:creationId xmlns:a16="http://schemas.microsoft.com/office/drawing/2014/main" id="{E1DCC027-2B6C-4C17-8049-A9387C241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35753" y="3940223"/>
            <a:ext cx="412559" cy="4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895599"/>
          </a:xfrm>
        </p:spPr>
        <p:txBody>
          <a:bodyPr anchor="t">
            <a:normAutofit/>
          </a:bodyPr>
          <a:lstStyle/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8757"/>
            <a:ext cx="11298933" cy="4552042"/>
          </a:xfrm>
        </p:spPr>
        <p:txBody>
          <a:bodyPr anchor="t">
            <a:normAutofit fontScale="925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10520 (2002): Informação e Documentação – Citações em Documentos – Apresentação;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Citação é a menção no texto de informações extraídas de uma fonte documental que tem o propósito de esclarecer ou fundamentar as ideias do autor;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b="1" dirty="0"/>
              <a:t>Citação</a:t>
            </a:r>
            <a:r>
              <a:rPr lang="pt-BR" dirty="0"/>
              <a:t> é feita com o objetivo de colocar o trabalho no contexto da </a:t>
            </a:r>
            <a:r>
              <a:rPr lang="pt-BR" b="1" dirty="0"/>
              <a:t>temática</a:t>
            </a:r>
            <a:r>
              <a:rPr lang="pt-BR" dirty="0"/>
              <a:t>, conferir a ele </a:t>
            </a:r>
            <a:r>
              <a:rPr lang="pt-BR" b="1" dirty="0"/>
              <a:t>credibilidade</a:t>
            </a:r>
            <a:r>
              <a:rPr lang="pt-BR" dirty="0"/>
              <a:t>, </a:t>
            </a:r>
            <a:r>
              <a:rPr lang="pt-BR" b="1" dirty="0"/>
              <a:t>confrontar</a:t>
            </a:r>
            <a:r>
              <a:rPr lang="pt-BR" dirty="0"/>
              <a:t> dados, fatos e argumentos, e </a:t>
            </a:r>
            <a:r>
              <a:rPr lang="pt-BR" b="1" dirty="0"/>
              <a:t>registrar opiniões </a:t>
            </a:r>
            <a:r>
              <a:rPr lang="pt-BR" dirty="0"/>
              <a:t>similares ou conclusões opostas (FSPUSP, 2019).</a:t>
            </a:r>
          </a:p>
        </p:txBody>
      </p:sp>
    </p:spTree>
    <p:extLst>
      <p:ext uri="{BB962C8B-B14F-4D97-AF65-F5344CB8AC3E}">
        <p14:creationId xmlns:p14="http://schemas.microsoft.com/office/powerpoint/2010/main" val="419146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895599"/>
          </a:xfrm>
        </p:spPr>
        <p:txBody>
          <a:bodyPr anchor="t">
            <a:normAutofit/>
          </a:bodyPr>
          <a:lstStyle/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8757"/>
            <a:ext cx="11298933" cy="4552042"/>
          </a:xfrm>
        </p:spPr>
        <p:txBody>
          <a:bodyPr anchor="t">
            <a:normAutofit lnSpcReduction="10000"/>
          </a:bodyPr>
          <a:lstStyle/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As citações mencionadas no texto devem, obrigatoriamente, seguir a mesma forma de entrada utilizada nas referências;</a:t>
            </a:r>
          </a:p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Todas as citações do texto devem constar nas Referências</a:t>
            </a:r>
          </a:p>
          <a:p>
            <a:pPr lvl="1"/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Citação indireta: faz se uma interpretação do que o autor original quis dizer.</a:t>
            </a:r>
          </a:p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Citação direta: utiliza-se as mesmas palavras que o autor original, entre aspas duplas (aponta-se a página); </a:t>
            </a:r>
          </a:p>
          <a:p>
            <a:pPr lvl="1"/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A Citação direta com mais de três linhas deve ser recuada a 4cm a direita da página, com fonte menor, sem uso de aspas;</a:t>
            </a:r>
          </a:p>
        </p:txBody>
      </p:sp>
    </p:spTree>
    <p:extLst>
      <p:ext uri="{BB962C8B-B14F-4D97-AF65-F5344CB8AC3E}">
        <p14:creationId xmlns:p14="http://schemas.microsoft.com/office/powerpoint/2010/main" val="14981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Um autor:</a:t>
            </a:r>
          </a:p>
          <a:p>
            <a:pPr lvl="1"/>
            <a:r>
              <a:rPr lang="pt-BR" dirty="0"/>
              <a:t>O empreendedorismo voltado para o desenvolvimento sustentável tem sua base no </a:t>
            </a:r>
            <a:r>
              <a:rPr lang="pt-BR" i="1" dirty="0"/>
              <a:t>“triple </a:t>
            </a:r>
            <a:r>
              <a:rPr lang="pt-BR" i="1" dirty="0" err="1"/>
              <a:t>bottom</a:t>
            </a:r>
            <a:r>
              <a:rPr lang="pt-BR" i="1" dirty="0"/>
              <a:t> </a:t>
            </a:r>
            <a:r>
              <a:rPr lang="pt-BR" i="1" dirty="0" err="1"/>
              <a:t>line</a:t>
            </a:r>
            <a:r>
              <a:rPr lang="pt-BR" i="1" dirty="0"/>
              <a:t>” </a:t>
            </a:r>
            <a:r>
              <a:rPr lang="pt-BR" dirty="0"/>
              <a:t>(ELKINGTON, 1997)...</a:t>
            </a:r>
            <a:r>
              <a:rPr lang="pt-BR" b="1" dirty="0">
                <a:solidFill>
                  <a:srgbClr val="00B050"/>
                </a:solidFill>
              </a:rPr>
              <a:t> (CITAÇÃO DIRETA)</a:t>
            </a:r>
            <a:endParaRPr lang="pt-BR" dirty="0"/>
          </a:p>
          <a:p>
            <a:pPr lvl="1"/>
            <a:r>
              <a:rPr lang="pt-BR" dirty="0"/>
              <a:t>Leva-se em conta a contextualização de </a:t>
            </a:r>
            <a:r>
              <a:rPr lang="pt-BR" dirty="0" err="1"/>
              <a:t>Ajzen</a:t>
            </a:r>
            <a:r>
              <a:rPr lang="pt-BR" dirty="0"/>
              <a:t> (1991) de que a intenção é anterior ao comportamento real do empreendedorismo... </a:t>
            </a:r>
            <a:r>
              <a:rPr lang="pt-BR" b="1" dirty="0">
                <a:solidFill>
                  <a:srgbClr val="00B050"/>
                </a:solidFill>
              </a:rPr>
              <a:t>(CITAÇÃO INDIRETA)</a:t>
            </a:r>
          </a:p>
          <a:p>
            <a:pPr lvl="1"/>
            <a:r>
              <a:rPr lang="pt-BR" dirty="0"/>
              <a:t>“As possibilidades de desenvolver ideias e tecnologias fora da empresa sob a forma de </a:t>
            </a:r>
            <a:r>
              <a:rPr lang="pt-BR" i="1" dirty="0"/>
              <a:t>spin-offs...” (LUQUEZE, 2018, p.18). </a:t>
            </a:r>
            <a:r>
              <a:rPr lang="pt-BR" b="1" dirty="0">
                <a:solidFill>
                  <a:srgbClr val="00B050"/>
                </a:solidFill>
              </a:rPr>
              <a:t>(CITAÇÃO DIRETA)</a:t>
            </a:r>
            <a:endParaRPr lang="pt-BR" i="1" dirty="0"/>
          </a:p>
          <a:p>
            <a:pPr lvl="1"/>
            <a:r>
              <a:rPr lang="pt-BR" i="1" dirty="0"/>
              <a:t>De acordo com </a:t>
            </a:r>
            <a:r>
              <a:rPr lang="pt-BR" i="1" dirty="0" err="1"/>
              <a:t>Luqueze</a:t>
            </a:r>
            <a:r>
              <a:rPr lang="pt-BR" i="1" dirty="0"/>
              <a:t> (2018, p.18) </a:t>
            </a:r>
            <a:r>
              <a:rPr lang="pt-BR" dirty="0"/>
              <a:t>“as possibilidades de desenvolver ideias e tecnologias fora da empresa sob a forma de </a:t>
            </a:r>
            <a:r>
              <a:rPr lang="pt-BR" i="1" dirty="0"/>
              <a:t>spin-offs”... </a:t>
            </a:r>
            <a:r>
              <a:rPr lang="pt-BR" b="1" dirty="0">
                <a:solidFill>
                  <a:srgbClr val="00B050"/>
                </a:solidFill>
              </a:rPr>
              <a:t>(CITAÇÃO DIRETA)</a:t>
            </a:r>
            <a:endParaRPr lang="pt-BR" i="1" dirty="0"/>
          </a:p>
          <a:p>
            <a:pPr lvl="1"/>
            <a:endParaRPr lang="pt-BR" i="1" dirty="0"/>
          </a:p>
          <a:p>
            <a:pPr lvl="1"/>
            <a:endParaRPr lang="pt-BR" dirty="0">
              <a:solidFill>
                <a:schemeClr val="accent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5C79370B-B287-4806-8861-F9BEE8FA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895599"/>
          </a:xfrm>
        </p:spPr>
        <p:txBody>
          <a:bodyPr anchor="t">
            <a:normAutofit/>
          </a:bodyPr>
          <a:lstStyle/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9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Dois ou três autores:</a:t>
            </a:r>
          </a:p>
          <a:p>
            <a:pPr lvl="1"/>
            <a:r>
              <a:rPr lang="pt-BR" dirty="0"/>
              <a:t>O empreendedorismo, nas últimas décadas, tem sido considerado preponderante para o desenvolvimento econômico de um país (TEIXEIRA; DAVEY, 2010; HISRICH; PETERS; SHEPHERD, 2014). </a:t>
            </a:r>
            <a:r>
              <a:rPr lang="pt-BR" b="1" dirty="0">
                <a:solidFill>
                  <a:srgbClr val="00B050"/>
                </a:solidFill>
              </a:rPr>
              <a:t>(CITAÇÃO INDIRETA)</a:t>
            </a:r>
          </a:p>
          <a:p>
            <a:pPr lvl="1"/>
            <a:endParaRPr lang="pt-BR" dirty="0"/>
          </a:p>
          <a:p>
            <a:pPr lvl="1"/>
            <a:r>
              <a:rPr lang="pt-BR" dirty="0" err="1"/>
              <a:t>Liñán</a:t>
            </a:r>
            <a:r>
              <a:rPr lang="pt-BR" dirty="0"/>
              <a:t> e Chen (2009), Thompson (2009), Teixeira e </a:t>
            </a:r>
            <a:r>
              <a:rPr lang="pt-BR" dirty="0" err="1"/>
              <a:t>Davey</a:t>
            </a:r>
            <a:r>
              <a:rPr lang="pt-BR" dirty="0"/>
              <a:t> (2010) e </a:t>
            </a:r>
            <a:r>
              <a:rPr lang="pt-BR" dirty="0" err="1"/>
              <a:t>Fayolle</a:t>
            </a:r>
            <a:r>
              <a:rPr lang="pt-BR" dirty="0"/>
              <a:t> e </a:t>
            </a:r>
            <a:r>
              <a:rPr lang="pt-BR" dirty="0" err="1"/>
              <a:t>Gailly</a:t>
            </a:r>
            <a:r>
              <a:rPr lang="pt-BR" dirty="0"/>
              <a:t> (2015) apontam inúmeros modelos baseados na intenção empreendedora, que dependem da previsão de empreendedores potenciais.  </a:t>
            </a:r>
            <a:r>
              <a:rPr lang="pt-BR" b="1" dirty="0">
                <a:solidFill>
                  <a:srgbClr val="00B050"/>
                </a:solidFill>
              </a:rPr>
              <a:t>(CITAÇÃO INDIRETA)</a:t>
            </a:r>
            <a:endParaRPr lang="pt-BR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61FA9C9F-DA2C-4650-B1FD-FAEFEC7B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895599"/>
          </a:xfrm>
        </p:spPr>
        <p:txBody>
          <a:bodyPr anchor="t">
            <a:normAutofit/>
          </a:bodyPr>
          <a:lstStyle/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64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Quatro ou mais autores:</a:t>
            </a:r>
          </a:p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Indicar o sobrenome do primeiro autor seguido da expressão latina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et al.</a:t>
            </a:r>
          </a:p>
          <a:p>
            <a:pPr lvl="1"/>
            <a:r>
              <a:rPr lang="pt-BR" dirty="0"/>
              <a:t>As empresas avaliam direitos de propriedade intelectual e a qualidade de documentos de patentes a fim de desenvolver produtos inovadores e descobrir o estado da técnica</a:t>
            </a:r>
            <a:r>
              <a:rPr lang="pt-BR" i="1" dirty="0"/>
              <a:t> </a:t>
            </a:r>
            <a:r>
              <a:rPr lang="pt-BR" dirty="0"/>
              <a:t>em tendências tecnológicas (TRAPPEY et al., 2012).</a:t>
            </a:r>
          </a:p>
          <a:p>
            <a:pPr lvl="1"/>
            <a:r>
              <a:rPr lang="pt-BR" dirty="0"/>
              <a:t>“Ao destacar a experiência profissional na IE dos estudantes universitários, esta variável não teve influência na IE do estudante universitário, e isto foi registrado na perspectiva...” (PAIVA et al., 2018, p. 744).</a:t>
            </a:r>
          </a:p>
          <a:p>
            <a:pPr lvl="1"/>
            <a:endParaRPr lang="pt-B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77431FA1-05F3-4B39-9006-16F0780A6A22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11029616" cy="895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7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altLang="pt-BR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NORMAS TÉCNICAS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6"/>
            <a:ext cx="11029615" cy="5347575"/>
          </a:xfrm>
        </p:spPr>
        <p:txBody>
          <a:bodyPr anchor="t">
            <a:normAutofit lnSpcReduction="100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6023 - Informação e documentação - Referências - Elaboração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6024 - Informação e documentação - Numeração progressiva das seções de um documento - Apresentação 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6027 - Informação e documentação - Sumário - Apresentação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6028 - Informação e documentação - Resumo - Apresentação 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10520 - Informação e documentação - Citações em documentos - Apresentação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12225 - Informação e documentação - Lombada - Apresentação 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NBR 14724 - Informação e documentação – Trabalhos acadêmicos - Apresentação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6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Citação direta longa são utilizadas para definição de termos e conceitos. Evitem no inicio e no final das seções.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791B50F5-5651-4E9F-97F7-9AC8FF1B5FC9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11029616" cy="895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CA22989-C8D5-4E45-AEFF-B4A4F57A6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812" y="2641873"/>
            <a:ext cx="8588188" cy="382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11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 fontScale="92500" lnSpcReduction="10000"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CITAÇÃO DE CITAÇÃO (direta ou indireta) ocorre quando se refere a uma obra que foi citada em um texto mais recente, e que não foi possível acesso a obra original.</a:t>
            </a:r>
          </a:p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Utiliza-se APUD (citado por)</a:t>
            </a:r>
          </a:p>
          <a:p>
            <a:endParaRPr lang="pt-BR" dirty="0"/>
          </a:p>
          <a:p>
            <a:pPr lvl="1"/>
            <a:r>
              <a:rPr lang="pt-BR" dirty="0"/>
              <a:t>De acordo com </a:t>
            </a:r>
            <a:r>
              <a:rPr lang="pt-BR" dirty="0" err="1">
                <a:highlight>
                  <a:srgbClr val="FFFF00"/>
                </a:highlight>
              </a:rPr>
              <a:t>Ajzen</a:t>
            </a:r>
            <a:r>
              <a:rPr lang="pt-BR" dirty="0">
                <a:highlight>
                  <a:srgbClr val="FFFF00"/>
                </a:highlight>
              </a:rPr>
              <a:t> (1991</a:t>
            </a:r>
            <a:r>
              <a:rPr lang="pt-BR" dirty="0"/>
              <a:t>, apud </a:t>
            </a:r>
            <a:r>
              <a:rPr lang="pt-BR" dirty="0">
                <a:highlight>
                  <a:srgbClr val="FF00FF"/>
                </a:highlight>
              </a:rPr>
              <a:t>PAIVA et al., 2018, p. 732</a:t>
            </a:r>
            <a:r>
              <a:rPr lang="pt-BR" dirty="0"/>
              <a:t>) “a intenção é anterior ao comportamento real do empreendedorismo, isto é, antecipa a criação ou expansão de um determinado negócio”.</a:t>
            </a:r>
          </a:p>
          <a:p>
            <a:pPr lvl="1"/>
            <a:r>
              <a:rPr lang="pt-BR" dirty="0"/>
              <a:t>A cooperação empresarial, </a:t>
            </a:r>
            <a:r>
              <a:rPr lang="pt-BR" dirty="0" err="1">
                <a:highlight>
                  <a:srgbClr val="FFFF00"/>
                </a:highlight>
              </a:rPr>
              <a:t>Balestrin</a:t>
            </a:r>
            <a:r>
              <a:rPr lang="pt-BR" dirty="0">
                <a:highlight>
                  <a:srgbClr val="FFFF00"/>
                </a:highlight>
              </a:rPr>
              <a:t> et. al. (2014, p.25 </a:t>
            </a:r>
            <a:r>
              <a:rPr lang="pt-BR" dirty="0"/>
              <a:t>apud </a:t>
            </a:r>
            <a:r>
              <a:rPr lang="pt-BR" dirty="0">
                <a:highlight>
                  <a:srgbClr val="FF00FF"/>
                </a:highlight>
              </a:rPr>
              <a:t>LUQUEZE, 2018, p.35</a:t>
            </a:r>
            <a:r>
              <a:rPr lang="pt-BR" dirty="0"/>
              <a:t>) afirmam que “as redes </a:t>
            </a:r>
            <a:r>
              <a:rPr lang="pt-BR" dirty="0" err="1"/>
              <a:t>interorganizacionais</a:t>
            </a:r>
            <a:r>
              <a:rPr lang="pt-BR" dirty="0"/>
              <a:t>, por meio de ações coletivas, promovem a colaboração entre clientes, fornecedores e concorrentes.”</a:t>
            </a:r>
            <a:endParaRPr lang="pt-BR" dirty="0">
              <a:solidFill>
                <a:schemeClr val="accent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614836A6-E6C9-44F7-8295-E71B6A12EFDB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11029616" cy="895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Citações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82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5113078"/>
          </a:xfrm>
        </p:spPr>
        <p:txBody>
          <a:bodyPr anchor="t">
            <a:normAutofit fontScale="92500" lnSpcReduction="100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6023 (2018): Informação e Documentação – Referências – Elaboração.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Livros: </a:t>
            </a:r>
            <a:r>
              <a:rPr lang="pt-BR" dirty="0">
                <a:highlight>
                  <a:srgbClr val="FF00FF"/>
                </a:highlight>
              </a:rPr>
              <a:t>AUTOR</a:t>
            </a:r>
            <a:r>
              <a:rPr lang="pt-BR" b="1" dirty="0">
                <a:highlight>
                  <a:srgbClr val="FFFF00"/>
                </a:highlight>
              </a:rPr>
              <a:t>, Título</a:t>
            </a:r>
            <a:r>
              <a:rPr lang="pt-BR" dirty="0">
                <a:highlight>
                  <a:srgbClr val="00FFFF"/>
                </a:highlight>
              </a:rPr>
              <a:t>, Subtítulo (se houver), </a:t>
            </a:r>
            <a:r>
              <a:rPr lang="pt-BR" dirty="0">
                <a:highlight>
                  <a:srgbClr val="00FF00"/>
                </a:highlight>
              </a:rPr>
              <a:t>edição(se houver), </a:t>
            </a:r>
            <a:r>
              <a:rPr lang="pt-BR" dirty="0">
                <a:highlight>
                  <a:srgbClr val="FF0000"/>
                </a:highlight>
              </a:rPr>
              <a:t>Local, </a:t>
            </a:r>
            <a:r>
              <a:rPr lang="pt-BR" dirty="0">
                <a:highlight>
                  <a:srgbClr val="C0C0C0"/>
                </a:highlight>
              </a:rPr>
              <a:t>editora </a:t>
            </a:r>
            <a:r>
              <a:rPr lang="pt-BR" dirty="0"/>
              <a:t>e </a:t>
            </a:r>
            <a:r>
              <a:rPr lang="pt-BR" dirty="0">
                <a:highlight>
                  <a:srgbClr val="808000"/>
                </a:highlight>
              </a:rPr>
              <a:t>ano de publicação </a:t>
            </a:r>
            <a:r>
              <a:rPr lang="pt-BR" altLang="pt-BR" dirty="0">
                <a:ea typeface="ＭＳ Ｐゴシック" panose="020B0600070205080204" pitchFamily="34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pt-BR" altLang="pt-BR" sz="2200" dirty="0">
                <a:highlight>
                  <a:srgbClr val="FF00FF"/>
                </a:highlight>
                <a:ea typeface="ＭＳ Ｐゴシック" panose="020B0600070205080204" pitchFamily="34" charset="-128"/>
              </a:rPr>
              <a:t>VON SPERLING, M. </a:t>
            </a:r>
            <a:r>
              <a:rPr lang="pt-BR" altLang="pt-BR" sz="2200" b="1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Introdução à Qualidade das Águas e ao Tratamento de Esgotos</a:t>
            </a:r>
            <a:r>
              <a:rPr lang="pt-BR" altLang="pt-BR" sz="2200" b="1" dirty="0">
                <a:highlight>
                  <a:srgbClr val="00FF00"/>
                </a:highlight>
                <a:ea typeface="ＭＳ Ｐゴシック" panose="020B0600070205080204" pitchFamily="34" charset="-128"/>
              </a:rPr>
              <a:t>. </a:t>
            </a:r>
            <a:r>
              <a:rPr lang="pt-BR" altLang="pt-BR" sz="2200" dirty="0">
                <a:highlight>
                  <a:srgbClr val="00FF00"/>
                </a:highlight>
                <a:ea typeface="ＭＳ Ｐゴシック" panose="020B0600070205080204" pitchFamily="34" charset="-128"/>
              </a:rPr>
              <a:t>2. ed.</a:t>
            </a:r>
            <a:r>
              <a:rPr lang="pt-BR" altLang="pt-BR" sz="2200" i="1" dirty="0">
                <a:highlight>
                  <a:srgbClr val="00FF00"/>
                </a:highlight>
                <a:ea typeface="ＭＳ Ｐゴシック" panose="020B0600070205080204" pitchFamily="34" charset="-128"/>
              </a:rPr>
              <a:t> </a:t>
            </a:r>
            <a:r>
              <a:rPr lang="pt-BR" altLang="pt-BR" sz="2200" dirty="0">
                <a:highlight>
                  <a:srgbClr val="FF0000"/>
                </a:highlight>
                <a:ea typeface="ＭＳ Ｐゴシック" panose="020B0600070205080204" pitchFamily="34" charset="-128"/>
              </a:rPr>
              <a:t>Belo Horizonte: </a:t>
            </a:r>
            <a:r>
              <a:rPr lang="pt-BR" altLang="pt-BR" sz="2200" dirty="0" err="1">
                <a:highlight>
                  <a:srgbClr val="C0C0C0"/>
                </a:highlight>
                <a:ea typeface="ＭＳ Ｐゴシック" panose="020B0600070205080204" pitchFamily="34" charset="-128"/>
              </a:rPr>
              <a:t>Depto</a:t>
            </a:r>
            <a:r>
              <a:rPr lang="pt-BR" altLang="pt-BR" sz="2200" dirty="0">
                <a:highlight>
                  <a:srgbClr val="C0C0C0"/>
                </a:highlight>
                <a:ea typeface="ＭＳ Ｐゴシック" panose="020B0600070205080204" pitchFamily="34" charset="-128"/>
              </a:rPr>
              <a:t> de Engenharia Hidráulica e Sanitária, UFMG,</a:t>
            </a:r>
            <a:r>
              <a:rPr lang="pt-BR" altLang="pt-BR" sz="2200" dirty="0">
                <a:ea typeface="ＭＳ Ｐゴシック" panose="020B0600070205080204" pitchFamily="34" charset="-128"/>
              </a:rPr>
              <a:t> </a:t>
            </a:r>
            <a:r>
              <a:rPr lang="pt-BR" altLang="pt-BR" sz="2200" dirty="0">
                <a:highlight>
                  <a:srgbClr val="808000"/>
                </a:highlight>
                <a:ea typeface="ＭＳ Ｐゴシック" panose="020B0600070205080204" pitchFamily="34" charset="-128"/>
              </a:rPr>
              <a:t>1996</a:t>
            </a:r>
            <a:r>
              <a:rPr lang="pt-BR" altLang="pt-BR" sz="2200" dirty="0">
                <a:ea typeface="ＭＳ Ｐゴシック" panose="020B0600070205080204" pitchFamily="34" charset="-128"/>
              </a:rPr>
              <a:t>.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Dissertações: </a:t>
            </a:r>
            <a:r>
              <a:rPr lang="pt-BR" dirty="0"/>
              <a:t>autor, título, subtítulo (se houver), ano de depósito, tipo do trabalho (tese, dissertação, trabalho de conclusão de curso e outros), grau (especialização, doutorado, entre outros) e curso entre parênteses, vinculação acadêmica, local e data de apresentação ou defesa.</a:t>
            </a:r>
            <a:endParaRPr lang="pt-BR" altLang="pt-BR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pt-BR" altLang="pt-BR" sz="2100" dirty="0">
                <a:ea typeface="ＭＳ Ｐゴシック" panose="020B0600070205080204" pitchFamily="34" charset="-128"/>
              </a:rPr>
              <a:t>ARAUJO, U. A. M. </a:t>
            </a:r>
            <a:r>
              <a:rPr lang="pt-BR" altLang="pt-BR" sz="2100" b="1" dirty="0">
                <a:ea typeface="ＭＳ Ｐゴシック" panose="020B0600070205080204" pitchFamily="34" charset="-128"/>
              </a:rPr>
              <a:t>Máscaras Inteiriças </a:t>
            </a:r>
            <a:r>
              <a:rPr lang="pt-BR" altLang="pt-BR" sz="2100" b="1" dirty="0" err="1">
                <a:ea typeface="ＭＳ Ｐゴシック" panose="020B0600070205080204" pitchFamily="34" charset="-128"/>
              </a:rPr>
              <a:t>Tukúna</a:t>
            </a:r>
            <a:r>
              <a:rPr lang="pt-BR" altLang="pt-BR" sz="2100" b="1" dirty="0">
                <a:ea typeface="ＭＳ Ｐゴシック" panose="020B0600070205080204" pitchFamily="34" charset="-128"/>
              </a:rPr>
              <a:t>: </a:t>
            </a:r>
            <a:r>
              <a:rPr lang="pt-BR" altLang="pt-BR" sz="2100" dirty="0">
                <a:ea typeface="ＭＳ Ｐゴシック" panose="020B0600070205080204" pitchFamily="34" charset="-128"/>
              </a:rPr>
              <a:t>Possibilidades de estudo de artefatos de museu para o conhecimento do universo indígena. 2005. Dissertação (Mestrado em Ciências Sociais) - Fundação Escola de Sociologia e Política de São Paulo, São Paulo, 2005.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ítulo 7">
            <a:extLst>
              <a:ext uri="{FF2B5EF4-FFF2-40B4-BE49-F238E27FC236}">
                <a16:creationId xmlns:a16="http://schemas.microsoft.com/office/drawing/2014/main" id="{DFAEAC62-274E-4EEA-ADD1-1AAA61AE28CB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11029616" cy="895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REFERÊNCIAS</a:t>
            </a:r>
            <a:endParaRPr lang="pt-BR" sz="4400" b="1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7F9BA1FA-5B20-4040-ACCE-D869AE1B6FFF}"/>
                  </a:ext>
                </a:extLst>
              </p14:cNvPr>
              <p14:cNvContentPartPr/>
              <p14:nvPr/>
            </p14:nvContentPartPr>
            <p14:xfrm>
              <a:off x="10267200" y="3108446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7F9BA1FA-5B20-4040-ACCE-D869AE1B6F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58560" y="30994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Tinta 2">
                <a:extLst>
                  <a:ext uri="{FF2B5EF4-FFF2-40B4-BE49-F238E27FC236}">
                    <a16:creationId xmlns:a16="http://schemas.microsoft.com/office/drawing/2014/main" id="{0990E9E3-FE38-417B-9F08-D09029245785}"/>
                  </a:ext>
                </a:extLst>
              </p14:cNvPr>
              <p14:cNvContentPartPr/>
              <p14:nvPr/>
            </p14:nvContentPartPr>
            <p14:xfrm>
              <a:off x="10175400" y="2795246"/>
              <a:ext cx="360" cy="360"/>
            </p14:xfrm>
          </p:contentPart>
        </mc:Choice>
        <mc:Fallback xmlns="">
          <p:pic>
            <p:nvPicPr>
              <p:cNvPr id="3" name="Tinta 2">
                <a:extLst>
                  <a:ext uri="{FF2B5EF4-FFF2-40B4-BE49-F238E27FC236}">
                    <a16:creationId xmlns:a16="http://schemas.microsoft.com/office/drawing/2014/main" id="{0990E9E3-FE38-417B-9F08-D090292457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66400" y="27862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A1C53E2A-AD9D-43FA-A0E6-9A917449D4A2}"/>
                  </a:ext>
                </a:extLst>
              </p14:cNvPr>
              <p14:cNvContentPartPr/>
              <p14:nvPr/>
            </p14:nvContentPartPr>
            <p14:xfrm>
              <a:off x="10031760" y="2651606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A1C53E2A-AD9D-43FA-A0E6-9A917449D4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22760" y="26426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A1898279-086C-40D2-92FF-34F216140ED3}"/>
                  </a:ext>
                </a:extLst>
              </p14:cNvPr>
              <p14:cNvContentPartPr/>
              <p14:nvPr/>
            </p14:nvContentPartPr>
            <p14:xfrm>
              <a:off x="10645560" y="2834486"/>
              <a:ext cx="360" cy="36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A1898279-086C-40D2-92FF-34F216140E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36920" y="28254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F38686F4-2CD8-4291-ACE9-DD33EECA08C3}"/>
                  </a:ext>
                </a:extLst>
              </p14:cNvPr>
              <p14:cNvContentPartPr/>
              <p14:nvPr/>
            </p14:nvContentPartPr>
            <p14:xfrm>
              <a:off x="10344960" y="2938886"/>
              <a:ext cx="360" cy="36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F38686F4-2CD8-4291-ACE9-DD33EECA08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36320" y="29298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EB5D565B-DB8A-4EBF-87C7-DA641EF96F9C}"/>
                  </a:ext>
                </a:extLst>
              </p14:cNvPr>
              <p14:cNvContentPartPr/>
              <p14:nvPr/>
            </p14:nvContentPartPr>
            <p14:xfrm>
              <a:off x="10344960" y="2938886"/>
              <a:ext cx="360" cy="360"/>
            </p14:xfrm>
          </p:contentPart>
        </mc:Choice>
        <mc:Fallback xmlns=""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EB5D565B-DB8A-4EBF-87C7-DA641EF96F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36320" y="29298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Tinta 10">
                <a:extLst>
                  <a:ext uri="{FF2B5EF4-FFF2-40B4-BE49-F238E27FC236}">
                    <a16:creationId xmlns:a16="http://schemas.microsoft.com/office/drawing/2014/main" id="{55D60C8B-F60F-42F3-B0BF-B5B9421673CD}"/>
                  </a:ext>
                </a:extLst>
              </p14:cNvPr>
              <p14:cNvContentPartPr/>
              <p14:nvPr/>
            </p14:nvContentPartPr>
            <p14:xfrm>
              <a:off x="9248040" y="3996206"/>
              <a:ext cx="360" cy="360"/>
            </p14:xfrm>
          </p:contentPart>
        </mc:Choice>
        <mc:Fallback xmlns="">
          <p:pic>
            <p:nvPicPr>
              <p:cNvPr id="11" name="Tinta 10">
                <a:extLst>
                  <a:ext uri="{FF2B5EF4-FFF2-40B4-BE49-F238E27FC236}">
                    <a16:creationId xmlns:a16="http://schemas.microsoft.com/office/drawing/2014/main" id="{55D60C8B-F60F-42F3-B0BF-B5B9421673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39400" y="39875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Tinta 11">
                <a:extLst>
                  <a:ext uri="{FF2B5EF4-FFF2-40B4-BE49-F238E27FC236}">
                    <a16:creationId xmlns:a16="http://schemas.microsoft.com/office/drawing/2014/main" id="{A648EAF6-FA7C-4932-94FC-ABC8CCA6B23B}"/>
                  </a:ext>
                </a:extLst>
              </p14:cNvPr>
              <p14:cNvContentPartPr/>
              <p14:nvPr/>
            </p14:nvContentPartPr>
            <p14:xfrm>
              <a:off x="5851800" y="4023206"/>
              <a:ext cx="360" cy="360"/>
            </p14:xfrm>
          </p:contentPart>
        </mc:Choice>
        <mc:Fallback xmlns="">
          <p:pic>
            <p:nvPicPr>
              <p:cNvPr id="12" name="Tinta 11">
                <a:extLst>
                  <a:ext uri="{FF2B5EF4-FFF2-40B4-BE49-F238E27FC236}">
                    <a16:creationId xmlns:a16="http://schemas.microsoft.com/office/drawing/2014/main" id="{A648EAF6-FA7C-4932-94FC-ABC8CCA6B2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3160" y="401420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Tinta 12">
                <a:extLst>
                  <a:ext uri="{FF2B5EF4-FFF2-40B4-BE49-F238E27FC236}">
                    <a16:creationId xmlns:a16="http://schemas.microsoft.com/office/drawing/2014/main" id="{2CBB14CC-CAB5-45BE-B641-24458EFF35FF}"/>
                  </a:ext>
                </a:extLst>
              </p14:cNvPr>
              <p14:cNvContentPartPr/>
              <p14:nvPr/>
            </p14:nvContentPartPr>
            <p14:xfrm>
              <a:off x="5995440" y="3774806"/>
              <a:ext cx="360" cy="360"/>
            </p14:xfrm>
          </p:contentPart>
        </mc:Choice>
        <mc:Fallback xmlns="">
          <p:pic>
            <p:nvPicPr>
              <p:cNvPr id="13" name="Tinta 12">
                <a:extLst>
                  <a:ext uri="{FF2B5EF4-FFF2-40B4-BE49-F238E27FC236}">
                    <a16:creationId xmlns:a16="http://schemas.microsoft.com/office/drawing/2014/main" id="{2CBB14CC-CAB5-45BE-B641-24458EFF35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6800" y="376616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AEA581A1-6784-4375-897D-C351BB74B7E2}"/>
                  </a:ext>
                </a:extLst>
              </p14:cNvPr>
              <p14:cNvContentPartPr/>
              <p14:nvPr/>
            </p14:nvContentPartPr>
            <p14:xfrm>
              <a:off x="5995440" y="3774806"/>
              <a:ext cx="360" cy="36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AEA581A1-6784-4375-897D-C351BB74B7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6800" y="376616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3922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5113078"/>
          </a:xfrm>
        </p:spPr>
        <p:txBody>
          <a:bodyPr anchor="t">
            <a:normAutofit fontScale="92500" lnSpcReduction="100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Teses:</a:t>
            </a:r>
          </a:p>
          <a:p>
            <a:r>
              <a:rPr lang="pt-BR" altLang="pt-BR" sz="2100" dirty="0">
                <a:ea typeface="ＭＳ Ｐゴシック" panose="020B0600070205080204" pitchFamily="34" charset="-128"/>
              </a:rPr>
              <a:t>BOLAÑOS, R. M. L. </a:t>
            </a:r>
            <a:r>
              <a:rPr lang="pt-BR" altLang="pt-BR" sz="2100" b="1" dirty="0">
                <a:ea typeface="ＭＳ Ｐゴシック" panose="020B0600070205080204" pitchFamily="34" charset="-128"/>
              </a:rPr>
              <a:t>Tratamento de Fenol em Reator Anaeróbio Horizontal de Leito Fixo (RAHLF) sob Condições </a:t>
            </a:r>
            <a:r>
              <a:rPr lang="pt-BR" altLang="pt-BR" sz="2100" b="1" dirty="0" err="1">
                <a:ea typeface="ＭＳ Ｐゴシック" panose="020B0600070205080204" pitchFamily="34" charset="-128"/>
              </a:rPr>
              <a:t>Mesofílicas</a:t>
            </a:r>
            <a:r>
              <a:rPr lang="pt-BR" altLang="pt-BR" sz="2100" dirty="0">
                <a:ea typeface="ＭＳ Ｐゴシック" panose="020B0600070205080204" pitchFamily="34" charset="-128"/>
              </a:rPr>
              <a:t>. 2001. Tese (Doutorado em Hidráulica e Saneamento) - Escola de Engenharia de São Carlos, Universidade de São Paulo, São Carlos, 2001.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Artigo de Periódico:</a:t>
            </a:r>
          </a:p>
          <a:p>
            <a:r>
              <a:rPr lang="en-US" altLang="pt-BR" sz="2100" dirty="0">
                <a:ea typeface="ＭＳ Ｐゴシック" panose="020B0600070205080204" pitchFamily="34" charset="-128"/>
              </a:rPr>
              <a:t>MOHAMED, S. T. The Impact of ISO 14000 on Developing World Business. 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Renewable Energy</a:t>
            </a:r>
            <a:r>
              <a:rPr lang="en-US" altLang="pt-BR" sz="2100" dirty="0">
                <a:ea typeface="ＭＳ Ｐゴシック" panose="020B0600070205080204" pitchFamily="34" charset="-128"/>
              </a:rPr>
              <a:t>,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 </a:t>
            </a:r>
            <a:r>
              <a:rPr lang="en-US" altLang="pt-BR" sz="2100" dirty="0">
                <a:ea typeface="ＭＳ Ｐゴシック" panose="020B0600070205080204" pitchFamily="34" charset="-128"/>
              </a:rPr>
              <a:t>London, v. 23, p. 579-584, 2001.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Trabalho apresentado em evento:</a:t>
            </a:r>
          </a:p>
          <a:p>
            <a:r>
              <a:rPr lang="pt-BR" altLang="pt-BR" sz="2100" dirty="0">
                <a:ea typeface="ＭＳ Ｐゴシック" panose="020B0600070205080204" pitchFamily="34" charset="-128"/>
              </a:rPr>
              <a:t>GUNCHO, M. R. A. A educação a distância e a biblioteca universitária. In: SEMINÁRIO DE BIBLIOTECAS UNIVERSITÁRIAS, 10., 1998, Fortaleza. </a:t>
            </a:r>
            <a:r>
              <a:rPr lang="pt-BR" altLang="pt-BR" sz="2100" b="1" dirty="0">
                <a:ea typeface="ＭＳ Ｐゴシック" panose="020B0600070205080204" pitchFamily="34" charset="-128"/>
              </a:rPr>
              <a:t>Anais...</a:t>
            </a:r>
            <a:r>
              <a:rPr lang="pt-BR" altLang="pt-BR" sz="2100" dirty="0">
                <a:ea typeface="ＭＳ Ｐゴシック" panose="020B0600070205080204" pitchFamily="34" charset="-128"/>
              </a:rPr>
              <a:t> Fortaleza: </a:t>
            </a:r>
            <a:r>
              <a:rPr lang="pt-BR" altLang="pt-BR" sz="2100" dirty="0" err="1">
                <a:ea typeface="ＭＳ Ｐゴシック" panose="020B0600070205080204" pitchFamily="34" charset="-128"/>
              </a:rPr>
              <a:t>Tec</a:t>
            </a:r>
            <a:r>
              <a:rPr lang="pt-BR" altLang="pt-BR" sz="2100" dirty="0">
                <a:ea typeface="ＭＳ Ｐゴシック" panose="020B0600070205080204" pitchFamily="34" charset="-128"/>
              </a:rPr>
              <a:t> Treina, 1998, 1 CD-ROM.</a:t>
            </a:r>
          </a:p>
          <a:p>
            <a:endParaRPr lang="pt-BR" altLang="pt-BR" sz="2100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ítulo 7">
            <a:extLst>
              <a:ext uri="{FF2B5EF4-FFF2-40B4-BE49-F238E27FC236}">
                <a16:creationId xmlns:a16="http://schemas.microsoft.com/office/drawing/2014/main" id="{5416E17E-AEEA-42FC-BFBA-E8885AEEA3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REFERÊNCIAS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30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Partes de livro:</a:t>
            </a:r>
          </a:p>
          <a:p>
            <a:pPr lvl="1"/>
            <a:r>
              <a:rPr lang="pt-BR" dirty="0"/>
              <a:t>ROMANO, G. Imagens da juventude na era moderna. </a:t>
            </a:r>
            <a:r>
              <a:rPr lang="pt-BR" i="1" dirty="0"/>
              <a:t>In</a:t>
            </a:r>
            <a:r>
              <a:rPr lang="pt-BR" dirty="0"/>
              <a:t>: LEVI, G.; SCHMIDT, J. (org.). </a:t>
            </a:r>
            <a:r>
              <a:rPr lang="pt-BR" b="1" dirty="0"/>
              <a:t>História dos jovens 2</a:t>
            </a:r>
            <a:r>
              <a:rPr lang="pt-BR" dirty="0"/>
              <a:t>: a época contemporânea</a:t>
            </a:r>
            <a:r>
              <a:rPr lang="pt-BR" i="1" dirty="0"/>
              <a:t>. </a:t>
            </a:r>
            <a:r>
              <a:rPr lang="pt-BR" dirty="0"/>
              <a:t>São Paulo: Companhia das Letras, p. 7-16, 1996.</a:t>
            </a:r>
          </a:p>
          <a:p>
            <a:pPr algn="just"/>
            <a:endParaRPr lang="pt-BR" altLang="pt-BR" dirty="0">
              <a:ea typeface="ＭＳ Ｐゴシック" panose="020B0600070205080204" pitchFamily="34" charset="-128"/>
            </a:endParaRPr>
          </a:p>
          <a:p>
            <a:pPr algn="just"/>
            <a:r>
              <a:rPr lang="pt-BR" altLang="pt-BR" dirty="0">
                <a:ea typeface="ＭＳ Ｐゴシック" panose="020B0600070205080204" pitchFamily="34" charset="-128"/>
              </a:rPr>
              <a:t>Legislação:</a:t>
            </a:r>
          </a:p>
          <a:p>
            <a:pPr algn="just"/>
            <a:r>
              <a:rPr lang="pt-BR" altLang="pt-BR" sz="2100" dirty="0">
                <a:ea typeface="ＭＳ Ｐゴシック" panose="020B0600070205080204" pitchFamily="34" charset="-128"/>
              </a:rPr>
              <a:t>BRASIL. Constituição (1988). Emenda constitucional n</a:t>
            </a:r>
            <a:r>
              <a:rPr lang="en-US" altLang="pt-BR" sz="2100" dirty="0">
                <a:ea typeface="ＭＳ Ｐゴシック" panose="020B0600070205080204" pitchFamily="34" charset="-128"/>
              </a:rPr>
              <a:t>º.9, de 9 de </a:t>
            </a:r>
            <a:r>
              <a:rPr lang="en-US" altLang="pt-BR" sz="2100" dirty="0" err="1">
                <a:ea typeface="ＭＳ Ｐゴシック" panose="020B0600070205080204" pitchFamily="34" charset="-128"/>
              </a:rPr>
              <a:t>novembro</a:t>
            </a:r>
            <a:r>
              <a:rPr lang="en-US" altLang="pt-BR" sz="2100" dirty="0">
                <a:ea typeface="ＭＳ Ｐゴシック" panose="020B0600070205080204" pitchFamily="34" charset="-128"/>
              </a:rPr>
              <a:t> de 1995. 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Lex: </a:t>
            </a:r>
            <a:r>
              <a:rPr lang="en-US" altLang="pt-BR" sz="2100" dirty="0" err="1">
                <a:ea typeface="ＭＳ Ｐゴシック" panose="020B0600070205080204" pitchFamily="34" charset="-128"/>
              </a:rPr>
              <a:t>legislação</a:t>
            </a:r>
            <a:r>
              <a:rPr lang="en-US" altLang="pt-BR" sz="2100" dirty="0">
                <a:ea typeface="ＭＳ Ｐゴシック" panose="020B0600070205080204" pitchFamily="34" charset="-128"/>
              </a:rPr>
              <a:t> federal e </a:t>
            </a:r>
            <a:r>
              <a:rPr lang="en-US" altLang="pt-BR" sz="2100" dirty="0" err="1">
                <a:ea typeface="ＭＳ Ｐゴシック" panose="020B0600070205080204" pitchFamily="34" charset="-128"/>
              </a:rPr>
              <a:t>marginália</a:t>
            </a:r>
            <a:r>
              <a:rPr lang="en-US" altLang="pt-BR" sz="2100" dirty="0">
                <a:ea typeface="ＭＳ Ｐゴシック" panose="020B0600070205080204" pitchFamily="34" charset="-128"/>
              </a:rPr>
              <a:t>, São Paulo, v. 59, p. 1966, out./</a:t>
            </a:r>
            <a:r>
              <a:rPr lang="en-US" altLang="pt-BR" sz="2100" dirty="0" err="1">
                <a:ea typeface="ＭＳ Ｐゴシック" panose="020B0600070205080204" pitchFamily="34" charset="-128"/>
              </a:rPr>
              <a:t>dez</a:t>
            </a:r>
            <a:r>
              <a:rPr lang="en-US" altLang="pt-BR" sz="2100" dirty="0">
                <a:ea typeface="ＭＳ Ｐゴシック" panose="020B0600070205080204" pitchFamily="34" charset="-128"/>
              </a:rPr>
              <a:t>. 1995.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43864272-1DFB-4370-8FFD-BD3D2A44B19F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REFERÊNCIAS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6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Documento em meio eletrônico:</a:t>
            </a:r>
          </a:p>
          <a:p>
            <a:r>
              <a:rPr lang="en-US" altLang="pt-BR" sz="2300" dirty="0">
                <a:ea typeface="ＭＳ Ｐゴシック" panose="020B0600070205080204" pitchFamily="34" charset="-128"/>
              </a:rPr>
              <a:t>LOETSCHER, Thomas. </a:t>
            </a:r>
            <a:r>
              <a:rPr lang="en-US" altLang="pt-BR" sz="2300" b="1" dirty="0">
                <a:ea typeface="ＭＳ Ｐゴシック" panose="020B0600070205080204" pitchFamily="34" charset="-128"/>
              </a:rPr>
              <a:t>Working with you towards appropriate water supply and sanitation</a:t>
            </a:r>
            <a:r>
              <a:rPr lang="en-US" altLang="pt-BR" sz="2300" dirty="0">
                <a:ea typeface="ＭＳ Ｐゴシック" panose="020B0600070205080204" pitchFamily="34" charset="-128"/>
              </a:rPr>
              <a:t>. </a:t>
            </a:r>
            <a:r>
              <a:rPr lang="en-US" altLang="pt-BR" sz="23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2015. </a:t>
            </a:r>
            <a:r>
              <a:rPr lang="pt-BR" altLang="pt-BR" sz="2300" dirty="0">
                <a:highlight>
                  <a:srgbClr val="FFFF00"/>
                </a:highlight>
                <a:ea typeface="ＭＳ Ｐゴシック" panose="020B0600070205080204" pitchFamily="34" charset="-128"/>
              </a:rPr>
              <a:t>Disponível em: &lt;http://www.decisionscape.com.au/&gt;. Acesso em: 17 abr. 2016 (OBRIGATÓRIO).</a:t>
            </a:r>
          </a:p>
          <a:p>
            <a:endParaRPr lang="pt-BR" altLang="pt-BR" sz="2700" dirty="0">
              <a:ea typeface="ＭＳ Ｐゴシック" panose="020B0600070205080204" pitchFamily="34" charset="-128"/>
            </a:endParaRPr>
          </a:p>
          <a:p>
            <a:r>
              <a:rPr lang="pt-BR" altLang="pt-BR" sz="2700" dirty="0">
                <a:ea typeface="ＭＳ Ｐゴシック" panose="020B0600070205080204" pitchFamily="34" charset="-128"/>
              </a:rPr>
              <a:t>Trabalho sem autor identificado ou desconhecido:</a:t>
            </a:r>
          </a:p>
          <a:p>
            <a:pPr lvl="1"/>
            <a:r>
              <a:rPr lang="pt-BR" altLang="pt-BR" sz="2300" dirty="0">
                <a:ea typeface="ＭＳ Ｐゴシック" panose="020B0600070205080204" pitchFamily="34" charset="-128"/>
              </a:rPr>
              <a:t>Inicia-se pela primeira palavra do título, em caixa alta (todas as letras em maiúsculas).</a:t>
            </a:r>
          </a:p>
          <a:p>
            <a:pPr lvl="1"/>
            <a:r>
              <a:rPr lang="pt-BR" altLang="pt-BR" sz="2300" dirty="0">
                <a:ea typeface="ＭＳ Ｐゴシック" panose="020B0600070205080204" pitchFamily="34" charset="-128"/>
              </a:rPr>
              <a:t>EXPERIÊNCIAS de química: técnicas e conceitos. São Paulo: Moderna, 2002. 241p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255F7351-1B28-4408-A48D-3ED6ABB83D9D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REFERÊNCIAS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514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5225540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pt-BR" altLang="pt-BR" sz="3000" dirty="0">
                <a:ea typeface="ＭＳ Ｐゴシック" panose="020B0600070205080204" pitchFamily="34" charset="-128"/>
              </a:rPr>
              <a:t>Dois autores: </a:t>
            </a:r>
          </a:p>
          <a:p>
            <a:pPr algn="just"/>
            <a:r>
              <a:rPr lang="pt-BR" altLang="pt-BR" sz="2100" dirty="0">
                <a:ea typeface="ＭＳ Ｐゴシック" panose="020B0600070205080204" pitchFamily="34" charset="-128"/>
              </a:rPr>
              <a:t>COOPER, D. R.; SCHINDLER, P. S. </a:t>
            </a:r>
            <a:r>
              <a:rPr lang="pt-BR" altLang="pt-BR" sz="2100" b="1" dirty="0">
                <a:ea typeface="ＭＳ Ｐゴシック" panose="020B0600070205080204" pitchFamily="34" charset="-128"/>
              </a:rPr>
              <a:t>Métodos de Pesquisa em Administração. </a:t>
            </a:r>
            <a:r>
              <a:rPr lang="en-US" altLang="pt-BR" sz="2100" dirty="0">
                <a:ea typeface="ＭＳ Ｐゴシック" panose="020B0600070205080204" pitchFamily="34" charset="-128"/>
              </a:rPr>
              <a:t>7 ed.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 </a:t>
            </a:r>
            <a:r>
              <a:rPr lang="en-US" altLang="pt-BR" sz="2100" dirty="0">
                <a:ea typeface="ＭＳ Ｐゴシック" panose="020B0600070205080204" pitchFamily="34" charset="-128"/>
              </a:rPr>
              <a:t>Porto Alegre: Bookman, 2003. 640 p.</a:t>
            </a:r>
            <a:endParaRPr lang="pt-BR" altLang="pt-BR" sz="2100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Três autores:</a:t>
            </a:r>
          </a:p>
          <a:p>
            <a:r>
              <a:rPr lang="en-US" altLang="pt-BR" sz="2100" dirty="0">
                <a:ea typeface="ＭＳ Ｐゴシック" panose="020B0600070205080204" pitchFamily="34" charset="-128"/>
              </a:rPr>
              <a:t>ANDERSON, D. R.; SWEENEY, D. J.; WILLIAMS, T. A. 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An introduction to Management Science</a:t>
            </a:r>
            <a:r>
              <a:rPr lang="en-US" altLang="pt-BR" sz="2100" dirty="0">
                <a:ea typeface="ＭＳ Ｐゴシック" panose="020B0600070205080204" pitchFamily="34" charset="-128"/>
              </a:rPr>
              <a:t>: Quantitative approaches to decision making. 10 ed. Mason: Thomson, 2003. 881 p.</a:t>
            </a:r>
          </a:p>
          <a:p>
            <a:pPr algn="just"/>
            <a:endParaRPr lang="en-US" altLang="pt-BR" dirty="0">
              <a:ea typeface="ＭＳ Ｐゴシック" panose="020B0600070205080204" pitchFamily="34" charset="-128"/>
            </a:endParaRPr>
          </a:p>
          <a:p>
            <a:pPr algn="just"/>
            <a:r>
              <a:rPr lang="en-US" altLang="pt-BR" dirty="0">
                <a:ea typeface="ＭＳ Ｐゴシック" panose="020B0600070205080204" pitchFamily="34" charset="-128"/>
              </a:rPr>
              <a:t>Quatro </a:t>
            </a:r>
            <a:r>
              <a:rPr lang="en-US" altLang="pt-BR" dirty="0" err="1">
                <a:ea typeface="ＭＳ Ｐゴシック" panose="020B0600070205080204" pitchFamily="34" charset="-128"/>
              </a:rPr>
              <a:t>ou</a:t>
            </a:r>
            <a:r>
              <a:rPr lang="en-US" altLang="pt-BR" dirty="0">
                <a:ea typeface="ＭＳ Ｐゴシック" panose="020B0600070205080204" pitchFamily="34" charset="-128"/>
              </a:rPr>
              <a:t> </a:t>
            </a:r>
            <a:r>
              <a:rPr lang="en-US" altLang="pt-BR" dirty="0" err="1">
                <a:ea typeface="ＭＳ Ｐゴシック" panose="020B0600070205080204" pitchFamily="34" charset="-128"/>
              </a:rPr>
              <a:t>mais</a:t>
            </a:r>
            <a:r>
              <a:rPr lang="en-US" altLang="pt-BR" dirty="0">
                <a:ea typeface="ＭＳ Ｐゴシック" panose="020B0600070205080204" pitchFamily="34" charset="-128"/>
              </a:rPr>
              <a:t> </a:t>
            </a:r>
            <a:r>
              <a:rPr lang="en-US" altLang="pt-BR" dirty="0" err="1">
                <a:ea typeface="ＭＳ Ｐゴシック" panose="020B0600070205080204" pitchFamily="34" charset="-128"/>
              </a:rPr>
              <a:t>autores</a:t>
            </a:r>
            <a:r>
              <a:rPr lang="en-US" altLang="pt-BR" dirty="0">
                <a:ea typeface="ＭＳ Ｐゴシック" panose="020B0600070205080204" pitchFamily="34" charset="-128"/>
              </a:rPr>
              <a:t>:</a:t>
            </a:r>
          </a:p>
          <a:p>
            <a:pPr algn="just"/>
            <a:r>
              <a:rPr lang="en-US" altLang="pt-BR" sz="2100" dirty="0">
                <a:ea typeface="ＭＳ Ｐゴシック" panose="020B0600070205080204" pitchFamily="34" charset="-128"/>
              </a:rPr>
              <a:t>BELANCHE, L. A. et al. Towards a Model of Input-output Behavior of Wastewater Treatment Plants Using Soft Computing Techniques. </a:t>
            </a:r>
            <a:r>
              <a:rPr lang="en-US" altLang="pt-BR" sz="2100" b="1" dirty="0">
                <a:ea typeface="ＭＳ Ｐゴシック" panose="020B0600070205080204" pitchFamily="34" charset="-128"/>
              </a:rPr>
              <a:t>Environmental Modeling &amp; Software,</a:t>
            </a:r>
            <a:r>
              <a:rPr lang="en-US" altLang="pt-BR" sz="2100" dirty="0">
                <a:ea typeface="ＭＳ Ｐゴシック" panose="020B0600070205080204" pitchFamily="34" charset="-128"/>
              </a:rPr>
              <a:t> London, v.14, p.409-419, 1999.</a:t>
            </a:r>
          </a:p>
          <a:p>
            <a:pPr lvl="1" algn="just">
              <a:buNone/>
            </a:pPr>
            <a:endParaRPr lang="pt-BR" altLang="pt-BR" sz="2100" dirty="0">
              <a:ea typeface="ＭＳ Ｐゴシック" panose="020B0600070205080204" pitchFamily="34" charset="-128"/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76DE6A48-CA86-44B2-86C3-9B13C5292A81}"/>
              </a:ext>
            </a:extLst>
          </p:cNvPr>
          <p:cNvSpPr txBox="1">
            <a:spLocks/>
          </p:cNvSpPr>
          <p:nvPr/>
        </p:nvSpPr>
        <p:spPr>
          <a:xfrm>
            <a:off x="581025" y="641350"/>
            <a:ext cx="11029950" cy="6461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NORMAS TÉCNICAS - REFERÊNCIAS</a:t>
            </a:r>
            <a:endParaRPr lang="pt-BR" sz="4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51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638560"/>
            <a:ext cx="11164275" cy="5040536"/>
          </a:xfrm>
        </p:spPr>
        <p:txBody>
          <a:bodyPr anchor="t">
            <a:noAutofit/>
          </a:bodyPr>
          <a:lstStyle/>
          <a:p>
            <a:pPr marL="476250" indent="-476250">
              <a:buFontTx/>
              <a:buAutoNum type="arabicPeriod"/>
            </a:pPr>
            <a:r>
              <a:rPr lang="pt-BR" altLang="pt-BR" sz="1900" dirty="0">
                <a:solidFill>
                  <a:schemeClr val="tx1"/>
                </a:solidFill>
                <a:latin typeface="Calibri (Corpo)"/>
                <a:ea typeface="ＭＳ Ｐゴシック" panose="020B0600070205080204" pitchFamily="34" charset="-128"/>
              </a:rPr>
              <a:t>Livro</a:t>
            </a:r>
          </a:p>
          <a:p>
            <a:pPr marL="0" indent="0">
              <a:buNone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Título: As fases da lua: da nova à minguante. Autores: José das Couves e Maria Araruta - Editora: </a:t>
            </a:r>
            <a:r>
              <a:rPr lang="pt-BR" altLang="pt-BR" sz="1900" dirty="0" err="1">
                <a:latin typeface="Calibri (Corpo)"/>
                <a:ea typeface="ＭＳ Ｐゴシック" panose="020B0600070205080204" pitchFamily="34" charset="-128"/>
              </a:rPr>
              <a:t>Itamaré</a:t>
            </a: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   - Local: Caixa Prego - Ano: 2002 - Número de páginas: 188      </a:t>
            </a:r>
          </a:p>
          <a:p>
            <a:pPr marL="476250" indent="-476250">
              <a:lnSpc>
                <a:spcPct val="90000"/>
              </a:lnSpc>
              <a:buFontTx/>
              <a:buAutoNum type="arabicPeriod" startAt="2"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Revista acadêmica: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Revista: Jornal de Ciências do Brasil - Título do artigo: A ciência como controle  - Autores: Eduardo de Alcântara, Marta de Souza e Arnaldo Bragança Fiordes - Local: Rio das Pedras - Volume: 3  - Número: 2 - Páginas: 13 a 17 - Ano: 1987</a:t>
            </a:r>
          </a:p>
          <a:p>
            <a:pPr marL="476250" indent="-476250">
              <a:buFontTx/>
              <a:buAutoNum type="arabicPeriod" startAt="3"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Tese de doutorado:</a:t>
            </a:r>
          </a:p>
          <a:p>
            <a:pPr marL="0" indent="0">
              <a:buNone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Título: Características dos consumidores de jujubas vermelhas  - Autor: Cibele Duarte - Instituição: Universidade de Queimados. Área: Doutorado em Ciências do comportamento - Local: Queimados  - Número de páginas: 139 - Ano: 1987</a:t>
            </a:r>
          </a:p>
          <a:p>
            <a:pPr marL="476250" indent="-476250">
              <a:buFontTx/>
              <a:buAutoNum type="arabicPeriod" startAt="4"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Documento na Internet:</a:t>
            </a:r>
          </a:p>
          <a:p>
            <a:pPr marL="0" indent="0">
              <a:buNone/>
            </a:pP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Título: As condições do vento nas praias do nordeste  - Autor: </a:t>
            </a:r>
            <a:r>
              <a:rPr lang="pt-BR" altLang="pt-BR" sz="1900" dirty="0" err="1">
                <a:latin typeface="Calibri (Corpo)"/>
                <a:ea typeface="ＭＳ Ｐゴシック" panose="020B0600070205080204" pitchFamily="34" charset="-128"/>
              </a:rPr>
              <a:t>Belatur</a:t>
            </a: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  - Site: </a:t>
            </a: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  <a:hlinkClick r:id="rId2"/>
              </a:rPr>
              <a:t>http://www.belatur.com.br</a:t>
            </a:r>
            <a:r>
              <a:rPr lang="pt-BR" altLang="pt-BR" sz="1900" dirty="0">
                <a:latin typeface="Calibri (Corpo)"/>
                <a:ea typeface="ＭＳ Ｐゴシック" panose="020B0600070205080204" pitchFamily="34" charset="-128"/>
              </a:rPr>
              <a:t> - Acesso: 13 de setembro de 2020</a:t>
            </a:r>
          </a:p>
          <a:p>
            <a:endParaRPr lang="pt-BR" sz="1900" dirty="0">
              <a:solidFill>
                <a:schemeClr val="accent2">
                  <a:lumMod val="50000"/>
                </a:schemeClr>
              </a:solidFill>
              <a:latin typeface="Calibri (Corpo)"/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C73CB774-8431-46EB-B657-D0E319291B41}"/>
              </a:ext>
            </a:extLst>
          </p:cNvPr>
          <p:cNvSpPr txBox="1">
            <a:spLocks/>
          </p:cNvSpPr>
          <p:nvPr/>
        </p:nvSpPr>
        <p:spPr>
          <a:xfrm>
            <a:off x="446533" y="701337"/>
            <a:ext cx="11533432" cy="9684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solidFill>
                  <a:schemeClr val="tx1"/>
                </a:solidFill>
              </a:rPr>
              <a:t>ATIVIDADE: </a:t>
            </a:r>
            <a:r>
              <a:rPr lang="pt-BR" altLang="pt-BR" sz="4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Escreva as referências bibliográficas das seguintes obras, </a:t>
            </a:r>
            <a:endParaRPr lang="pt-B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8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altLang="pt-BR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Normas técnicas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Onde acessar as normas:</a:t>
            </a:r>
          </a:p>
          <a:p>
            <a:r>
              <a:rPr lang="pt-BR" b="1" dirty="0"/>
              <a:t>Diretrizes para apresentação de dissertações e teses da USP:</a:t>
            </a:r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b="1" dirty="0">
                <a:ea typeface="ＭＳ Ｐゴシック" panose="020B0600070205080204" pitchFamily="34" charset="-128"/>
                <a:hlinkClick r:id="rId3"/>
              </a:rPr>
              <a:t>http://www.teses.usp.br/info/diretrizes.pdf</a:t>
            </a:r>
            <a:endParaRPr lang="pt-BR" altLang="pt-BR" b="1" dirty="0">
              <a:ea typeface="ＭＳ Ｐゴシック" panose="020B0600070205080204" pitchFamily="34" charset="-128"/>
            </a:endParaRP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dirty="0"/>
              <a:t>Target </a:t>
            </a:r>
            <a:r>
              <a:rPr lang="pt-BR" dirty="0" err="1"/>
              <a:t>GEDWeb</a:t>
            </a:r>
            <a:r>
              <a:rPr lang="pt-BR" dirty="0"/>
              <a:t>, Sistema de Gestão de Normas e Documentos Regulatórios:</a:t>
            </a:r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dirty="0">
                <a:hlinkClick r:id="rId4"/>
              </a:rPr>
              <a:t>https://www.gedweb.com.br/aplicacao/usuario/asp/main.asp</a:t>
            </a:r>
            <a:endParaRPr lang="pt-BR" dirty="0"/>
          </a:p>
          <a:p>
            <a:endParaRPr lang="pt-BR" dirty="0"/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3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379797"/>
            <a:ext cx="5821802" cy="5207615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14724 (2011): Informação e Documentação – Trabalhos Acadêmicos – Apresentação;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r>
              <a:rPr lang="pt-BR" altLang="pt-BR" dirty="0">
                <a:ea typeface="ＭＳ Ｐゴシック" panose="020B0600070205080204" pitchFamily="34" charset="-128"/>
              </a:rPr>
              <a:t>Traz explicação dos termos;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Estrutura do trabalho acadêmico;</a:t>
            </a:r>
          </a:p>
          <a:p>
            <a:r>
              <a:rPr lang="pt-BR" altLang="pt-BR" dirty="0">
                <a:ea typeface="ＭＳ Ｐゴシック" panose="020B0600070205080204" pitchFamily="34" charset="-128"/>
              </a:rPr>
              <a:t>E normas que regem outros aspectos.</a:t>
            </a:r>
          </a:p>
          <a:p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ítulo 7">
            <a:extLst>
              <a:ext uri="{FF2B5EF4-FFF2-40B4-BE49-F238E27FC236}">
                <a16:creationId xmlns:a16="http://schemas.microsoft.com/office/drawing/2014/main" id="{CFB62861-4F61-4761-AC33-3C18C3CD49B5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6087995" cy="10019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NORMAS TÉCNICAS – gerais</a:t>
            </a:r>
            <a:endParaRPr lang="pt-BR" sz="4400" b="1" dirty="0">
              <a:solidFill>
                <a:srgbClr val="FF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BA8C0BD-3983-4D19-8D06-9A532BB44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190" y="-6342"/>
            <a:ext cx="5149326" cy="663404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0C122FB-282C-4405-AE40-48B8BBF4F3EB}"/>
              </a:ext>
            </a:extLst>
          </p:cNvPr>
          <p:cNvSpPr txBox="1"/>
          <p:nvPr/>
        </p:nvSpPr>
        <p:spPr>
          <a:xfrm>
            <a:off x="6984190" y="6543039"/>
            <a:ext cx="497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USP (2020)</a:t>
            </a:r>
          </a:p>
        </p:txBody>
      </p:sp>
    </p:spTree>
    <p:extLst>
      <p:ext uri="{BB962C8B-B14F-4D97-AF65-F5344CB8AC3E}">
        <p14:creationId xmlns:p14="http://schemas.microsoft.com/office/powerpoint/2010/main" val="41103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6"/>
            <a:ext cx="11298933" cy="5478203"/>
          </a:xfrm>
        </p:spPr>
        <p:txBody>
          <a:bodyPr anchor="t">
            <a:normAutofit fontScale="85000" lnSpcReduction="10000"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FORMATO: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Papel branco ou reciclado, formato A4, digitados em preto, somente ilustrações podem ter cor;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Somente no anverso (exceto a ficha catalográfica, verso da folha de rosto – )</a:t>
            </a:r>
            <a:r>
              <a:rPr lang="pt-BR" altLang="pt-B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*exceção USP</a:t>
            </a:r>
            <a:r>
              <a:rPr lang="pt-BR" altLang="pt-BR" dirty="0">
                <a:ea typeface="ＭＳ Ｐゴシック" panose="020B0600070205080204" pitchFamily="34" charset="-128"/>
              </a:rPr>
              <a:t>;</a:t>
            </a:r>
          </a:p>
          <a:p>
            <a:pPr lvl="1"/>
            <a:r>
              <a:rPr lang="pt-BR" altLang="pt-BR" dirty="0">
                <a:ea typeface="ＭＳ Ｐゴシック" panose="020B0600070205080204" pitchFamily="34" charset="-128"/>
              </a:rPr>
              <a:t>Fonte: GERAL tamanho 12;</a:t>
            </a:r>
          </a:p>
          <a:p>
            <a:pPr lvl="2"/>
            <a:r>
              <a:rPr lang="pt-BR" altLang="pt-BR" dirty="0">
                <a:ea typeface="ＭＳ Ｐゴシック" panose="020B0600070205080204" pitchFamily="34" charset="-128"/>
              </a:rPr>
              <a:t>Exceções: Menor para citações de mais de 3 linhas, notas de rodapé, paginação, legendas, fontes de ilustrações e tabelas.</a:t>
            </a:r>
          </a:p>
          <a:p>
            <a:pPr lvl="2"/>
            <a:r>
              <a:rPr lang="pt-BR" altLang="pt-BR" dirty="0">
                <a:ea typeface="ＭＳ Ｐゴシック" panose="020B0600070205080204" pitchFamily="34" charset="-128"/>
              </a:rPr>
              <a:t>Aconselhável: Tamanho 10 ou 11.</a:t>
            </a:r>
          </a:p>
          <a:p>
            <a:pPr lvl="1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Margens: esquerda e superior de 3 cm; direita e inferior de 2 cm;</a:t>
            </a:r>
          </a:p>
          <a:p>
            <a:pPr lvl="1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Espaço geral do texto 1,5 cm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Exceções (espaço simples): citações de mais de 3 linhas;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Notas de rodapé;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Referências bibliográficas (separadas por espaço duplo);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Legendas e fontes de ilustrações e tabelas;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Ficha catalográfica;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Dados da folha de rosto.</a:t>
            </a:r>
          </a:p>
          <a:p>
            <a:pPr lvl="1"/>
            <a:endParaRPr lang="pt-BR" altLang="pt-BR" dirty="0"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AAC637D5-F866-4AED-B7CF-47519AF4A5DF}"/>
              </a:ext>
            </a:extLst>
          </p:cNvPr>
          <p:cNvSpPr txBox="1">
            <a:spLocks/>
          </p:cNvSpPr>
          <p:nvPr/>
        </p:nvSpPr>
        <p:spPr>
          <a:xfrm>
            <a:off x="581192" y="641653"/>
            <a:ext cx="11029616" cy="7378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400" b="1">
                <a:solidFill>
                  <a:srgbClr val="FF0000"/>
                </a:solidFill>
                <a:ea typeface="ＭＳ Ｐゴシック" panose="020B0600070205080204" pitchFamily="34" charset="-128"/>
              </a:rPr>
              <a:t>NORMAS TÉCNICAS – gerais</a:t>
            </a:r>
            <a:endParaRPr lang="pt-B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6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dirty="0">
                <a:solidFill>
                  <a:schemeClr val="tx1"/>
                </a:solidFill>
                <a:ea typeface="ＭＳ Ｐゴシック" panose="020B0600070205080204" pitchFamily="34" charset="-128"/>
              </a:rPr>
              <a:t>*</a:t>
            </a:r>
            <a:r>
              <a:rPr lang="pt-B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exceção </a:t>
            </a:r>
            <a:r>
              <a:rPr lang="pt-BR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usp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9797"/>
            <a:ext cx="11029615" cy="4518103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A USP permite que os trabalhos sejam impressos frente-verso;</a:t>
            </a:r>
          </a:p>
          <a:p>
            <a:r>
              <a:rPr lang="pt-BR" sz="2400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Anverso: margem esquerda e superior de 3 cm; direita e inferior de 2 cm;</a:t>
            </a:r>
          </a:p>
          <a:p>
            <a:r>
              <a:rPr lang="pt-BR" sz="2400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Verso: margem direita e superior de 3 cm; esquerda e inferior de 2 cm;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DA81C8B-7280-48A1-9C63-AA98E0A276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02"/>
          <a:stretch/>
        </p:blipFill>
        <p:spPr>
          <a:xfrm>
            <a:off x="1162384" y="2958637"/>
            <a:ext cx="11029616" cy="389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6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737885"/>
          </a:xfrm>
        </p:spPr>
        <p:txBody>
          <a:bodyPr anchor="t">
            <a:normAutofit fontScale="90000"/>
          </a:bodyPr>
          <a:lstStyle/>
          <a:p>
            <a:r>
              <a:rPr lang="pt-BR" altLang="pt-BR" sz="4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NORMAS TÉCNICAS – gerais</a:t>
            </a:r>
            <a:endParaRPr lang="pt-BR" sz="4400" b="1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59DF557-6693-402E-936B-1029B3131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1025" y="1379538"/>
            <a:ext cx="11029950" cy="5295582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Paginação: Todas as folhas do trabalho devem ser contadas a partir da folha de rosto;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A numeração somente é colocada a partir da primeira folha da parte textual (Introdução), até o final do trabalho, em algarismos arábicos, no canto direito superior; e no verso no canto superior esquerdo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Equações e fórmulas:</a:t>
            </a:r>
          </a:p>
          <a:p>
            <a:pPr lvl="1" eaLnBrk="1" hangingPunct="1">
              <a:lnSpc>
                <a:spcPct val="110000"/>
              </a:lnSpc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10000"/>
              </a:lnSpc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Parágrafo pode ser escolhido o espaço que será dado:</a:t>
            </a:r>
          </a:p>
          <a:p>
            <a:pPr lvl="2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1,5 cm da margem esquerda, ou;</a:t>
            </a:r>
          </a:p>
          <a:p>
            <a:pPr lvl="2">
              <a:lnSpc>
                <a:spcPct val="110000"/>
              </a:lnSpc>
            </a:pPr>
            <a:r>
              <a:rPr lang="pt-BR" altLang="pt-BR" dirty="0">
                <a:ea typeface="ＭＳ Ｐゴシック" panose="020B0600070205080204" pitchFamily="34" charset="-128"/>
              </a:rPr>
              <a:t>10 pontos do parágrafo anterior.</a:t>
            </a:r>
          </a:p>
          <a:p>
            <a:pPr lvl="1" eaLnBrk="1" hangingPunct="1">
              <a:lnSpc>
                <a:spcPct val="110000"/>
              </a:lnSpc>
            </a:pPr>
            <a:endParaRPr lang="pt-BR" altLang="pt-BR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11" name="Object 8">
            <a:extLst>
              <a:ext uri="{FF2B5EF4-FFF2-40B4-BE49-F238E27FC236}">
                <a16:creationId xmlns:a16="http://schemas.microsoft.com/office/drawing/2014/main" id="{E36155DB-513A-496A-A810-6535D42141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82959"/>
              </p:ext>
            </p:extLst>
          </p:nvPr>
        </p:nvGraphicFramePr>
        <p:xfrm>
          <a:off x="2275731" y="3680460"/>
          <a:ext cx="4038600" cy="1981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1346200" imgH="685800" progId="Equation.3">
                  <p:embed/>
                </p:oleObj>
              </mc:Choice>
              <mc:Fallback>
                <p:oleObj name="Equation" r:id="rId4" imgW="1346200" imgH="685800" progId="Equation.3">
                  <p:embed/>
                  <p:pic>
                    <p:nvPicPr>
                      <p:cNvPr id="13316" name="Object 8">
                        <a:extLst>
                          <a:ext uri="{FF2B5EF4-FFF2-40B4-BE49-F238E27FC236}">
                            <a16:creationId xmlns:a16="http://schemas.microsoft.com/office/drawing/2014/main" id="{EE142CBF-815A-4C11-AC3F-E53FEFA893F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731" y="3680460"/>
                        <a:ext cx="4038600" cy="1981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11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BA697BCD-2979-4C14-9B78-127D59A0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645133"/>
          </a:xfrm>
        </p:spPr>
        <p:txBody>
          <a:bodyPr anchor="t">
            <a:normAutofit fontScale="90000"/>
          </a:bodyPr>
          <a:lstStyle/>
          <a:p>
            <a:r>
              <a:rPr lang="pt-BR" altLang="pt-BR" sz="4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NORMAS TÉCNICAS –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63" y="1299817"/>
            <a:ext cx="11029615" cy="5478203"/>
          </a:xfrm>
        </p:spPr>
        <p:txBody>
          <a:bodyPr anchor="t">
            <a:normAutofit/>
          </a:bodyPr>
          <a:lstStyle/>
          <a:p>
            <a:r>
              <a:rPr lang="pt-BR" altLang="pt-BR" sz="2400" dirty="0">
                <a:ea typeface="ＭＳ Ｐゴシック" panose="020B0600070205080204" pitchFamily="34" charset="-128"/>
              </a:rPr>
              <a:t>NBR 6024 (2012): Numeração progressiva das seções de um documento:</a:t>
            </a: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pPr lvl="1"/>
            <a:endParaRPr lang="pt-BR" altLang="pt-BR" sz="2000" dirty="0">
              <a:ea typeface="ＭＳ Ｐゴシック" panose="020B0600070205080204" pitchFamily="34" charset="-128"/>
            </a:endParaRPr>
          </a:p>
          <a:p>
            <a:pPr lvl="1"/>
            <a:r>
              <a:rPr lang="pt-BR" altLang="pt-BR" sz="2000" dirty="0">
                <a:ea typeface="ＭＳ Ｐゴシック" panose="020B0600070205080204" pitchFamily="34" charset="-128"/>
              </a:rPr>
              <a:t>NÃO se usa sinais entre o número e o texto:</a:t>
            </a:r>
          </a:p>
          <a:p>
            <a:pPr lvl="2"/>
            <a:r>
              <a:rPr lang="pt-BR" altLang="pt-BR" sz="1800" b="1" dirty="0">
                <a:ea typeface="ＭＳ Ｐゴシック" panose="020B0600070205080204" pitchFamily="34" charset="-128"/>
              </a:rPr>
              <a:t>1 INTRODUÇÃO			1. INTRODUÇÃO</a:t>
            </a:r>
          </a:p>
          <a:p>
            <a:pPr lvl="1"/>
            <a:r>
              <a:rPr lang="pt-BR" altLang="pt-BR" sz="2000" dirty="0">
                <a:ea typeface="ＭＳ Ｐゴシック" panose="020B0600070205080204" pitchFamily="34" charset="-128"/>
              </a:rPr>
              <a:t>Errata, agradecimentos, listas de ilustrações, lista de tabelas, lista de abreviaturas e sigla, lista e símbolos, resumos, sumário, referências, glossário, apêndice, anexo e índice devem ser centralizados e não numerados;</a:t>
            </a:r>
          </a:p>
          <a:p>
            <a:pPr lvl="5"/>
            <a:endParaRPr lang="pt-BR" altLang="pt-BR" sz="800" dirty="0">
              <a:ea typeface="ＭＳ Ｐゴシック" panose="020B0600070205080204" pitchFamily="34" charset="-128"/>
            </a:endParaRPr>
          </a:p>
          <a:p>
            <a:pPr lvl="1"/>
            <a:r>
              <a:rPr lang="pt-BR" altLang="pt-BR" sz="2000" dirty="0">
                <a:ea typeface="ＭＳ Ｐゴシック" panose="020B0600070205080204" pitchFamily="34" charset="-128"/>
              </a:rPr>
              <a:t>TODAS AS SEÇÕES DEVEM CONTER TEXTO ENTRE ELAS:</a:t>
            </a: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altLang="pt-BR" sz="2400" dirty="0">
              <a:ea typeface="ＭＳ Ｐゴシック" panose="020B0600070205080204" pitchFamily="34" charset="-128"/>
            </a:endParaRPr>
          </a:p>
          <a:p>
            <a:endParaRPr lang="pt-B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63B182E-0D60-4E2E-9112-94EEA354BD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435"/>
          <a:stretch/>
        </p:blipFill>
        <p:spPr>
          <a:xfrm>
            <a:off x="1730748" y="1746460"/>
            <a:ext cx="6105525" cy="833434"/>
          </a:xfrm>
          <a:prstGeom prst="rect">
            <a:avLst/>
          </a:prstGeom>
        </p:spPr>
      </p:pic>
      <p:sp>
        <p:nvSpPr>
          <p:cNvPr id="5" name="Sinal de Multiplicação 4">
            <a:extLst>
              <a:ext uri="{FF2B5EF4-FFF2-40B4-BE49-F238E27FC236}">
                <a16:creationId xmlns:a16="http://schemas.microsoft.com/office/drawing/2014/main" id="{63925176-AB3B-46C7-8F28-FC97DB28AD84}"/>
              </a:ext>
            </a:extLst>
          </p:cNvPr>
          <p:cNvSpPr/>
          <p:nvPr/>
        </p:nvSpPr>
        <p:spPr>
          <a:xfrm>
            <a:off x="4491964" y="3046146"/>
            <a:ext cx="821635" cy="669235"/>
          </a:xfrm>
          <a:prstGeom prst="mathMultiply">
            <a:avLst>
              <a:gd name="adj1" fmla="val 107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F8017FC-D6E2-469A-8BA1-0FA8362A31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722" y="5383894"/>
            <a:ext cx="3715412" cy="1487360"/>
          </a:xfrm>
          <a:prstGeom prst="rect">
            <a:avLst/>
          </a:prstGeom>
        </p:spPr>
      </p:pic>
      <p:sp>
        <p:nvSpPr>
          <p:cNvPr id="13" name="Sinal de Multiplicação 12">
            <a:extLst>
              <a:ext uri="{FF2B5EF4-FFF2-40B4-BE49-F238E27FC236}">
                <a16:creationId xmlns:a16="http://schemas.microsoft.com/office/drawing/2014/main" id="{84CBB3B3-28E1-4E92-9550-3C5D141A5AFE}"/>
              </a:ext>
            </a:extLst>
          </p:cNvPr>
          <p:cNvSpPr/>
          <p:nvPr/>
        </p:nvSpPr>
        <p:spPr>
          <a:xfrm>
            <a:off x="7850048" y="5163912"/>
            <a:ext cx="2179984" cy="1825107"/>
          </a:xfrm>
          <a:prstGeom prst="mathMultiply">
            <a:avLst>
              <a:gd name="adj1" fmla="val 107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7A35D99A-9BD0-4220-ADA1-346D15EC0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3598" y="4244149"/>
            <a:ext cx="5023097" cy="671839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0227354A-1E8F-4605-9679-C38EA430A0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8320" y="5307053"/>
            <a:ext cx="4293083" cy="143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5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70130DC-F780-43D2-B26A-92EACD789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676E0E-5B44-4166-8EDD-CFDBAC622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ABB505C-54D0-422A-B6DD-97D8E17B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</a:t>
            </a:r>
            <a:r>
              <a:rPr lang="en-US" dirty="0" err="1"/>
              <a:t>Geciane</a:t>
            </a:r>
            <a:r>
              <a:rPr lang="en-US" dirty="0"/>
              <a:t> Porto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DDAD7D7-874A-47EE-A7B7-B8AE374B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875" y="548641"/>
            <a:ext cx="11298933" cy="5829309"/>
          </a:xfrm>
        </p:spPr>
        <p:txBody>
          <a:bodyPr anchor="t">
            <a:normAutofit/>
          </a:bodyPr>
          <a:lstStyle/>
          <a:p>
            <a:r>
              <a:rPr lang="pt-BR" altLang="pt-BR" dirty="0">
                <a:ea typeface="ＭＳ Ｐゴシック" panose="020B0600070205080204" pitchFamily="34" charset="-128"/>
              </a:rPr>
              <a:t>NBR 6024 (2012): Numeração progressiva das seções de um documento:</a:t>
            </a:r>
          </a:p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A seção primária sempre começa em nova folha (anverso). </a:t>
            </a:r>
          </a:p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Entre a seção primária e o texto utiliza-se </a:t>
            </a:r>
            <a:r>
              <a:rPr lang="pt-BR" u="sng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dois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 espaços de separação: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endParaRPr lang="pt-BR" dirty="0">
              <a:solidFill>
                <a:schemeClr val="accent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Nas subseções utiliza-se </a:t>
            </a:r>
            <a:r>
              <a:rPr lang="pt-BR" u="sng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um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 espaço do texto de sucede, e </a:t>
            </a:r>
            <a:r>
              <a:rPr lang="pt-BR" u="sng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um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ea typeface="ＭＳ Ｐゴシック" panose="020B0600070205080204" pitchFamily="34" charset="-128"/>
              </a:rPr>
              <a:t> espaço do texto que precede:</a:t>
            </a:r>
          </a:p>
          <a:p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F6D113D-59DE-4544-A7BE-7520429C6B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201"/>
          <a:stretch/>
        </p:blipFill>
        <p:spPr>
          <a:xfrm>
            <a:off x="4008247" y="4686087"/>
            <a:ext cx="5026765" cy="193188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EC5F4FD-0AF2-433C-9028-823ED68FA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538" y="2382942"/>
            <a:ext cx="60483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371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2508</Words>
  <Application>Microsoft Office PowerPoint</Application>
  <PresentationFormat>Widescreen</PresentationFormat>
  <Paragraphs>239</Paragraphs>
  <Slides>27</Slides>
  <Notes>14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Calibri</vt:lpstr>
      <vt:lpstr>Calibri (Corpo)</vt:lpstr>
      <vt:lpstr>Calibri Light</vt:lpstr>
      <vt:lpstr>Wingdings 2</vt:lpstr>
      <vt:lpstr>Dividendo</vt:lpstr>
      <vt:lpstr>Equation</vt:lpstr>
      <vt:lpstr>Normas para Apresentação de Trabalhos </vt:lpstr>
      <vt:lpstr>NORMAS TÉCNICAS </vt:lpstr>
      <vt:lpstr>Normas técnicas</vt:lpstr>
      <vt:lpstr>Apresentação do PowerPoint</vt:lpstr>
      <vt:lpstr>Apresentação do PowerPoint</vt:lpstr>
      <vt:lpstr>*exceção usp</vt:lpstr>
      <vt:lpstr>NORMAS TÉCNICAS – gerais</vt:lpstr>
      <vt:lpstr>NORMAS TÉCNICAS – gerais</vt:lpstr>
      <vt:lpstr>Apresentação do PowerPoint</vt:lpstr>
      <vt:lpstr>Apresentação do PowerPoint</vt:lpstr>
      <vt:lpstr>Apresentação do PowerPoint</vt:lpstr>
      <vt:lpstr>Apresentação do PowerPoint</vt:lpstr>
      <vt:lpstr>NORMAS TÉCNICAS - SUMÁRIO</vt:lpstr>
      <vt:lpstr>NORMAS TÉCNICAS - resumo</vt:lpstr>
      <vt:lpstr>NORMAS TÉCNICAS - Citações</vt:lpstr>
      <vt:lpstr>NORMAS TÉCNICAS - Citações</vt:lpstr>
      <vt:lpstr>NORMAS TÉCNICAS - Citações</vt:lpstr>
      <vt:lpstr>NORMAS TÉCNICAS - Citações</vt:lpstr>
      <vt:lpstr>Apresentação do PowerPoint</vt:lpstr>
      <vt:lpstr>Apresentação do PowerPoint</vt:lpstr>
      <vt:lpstr>Apresentação do PowerPoint</vt:lpstr>
      <vt:lpstr>Apresentação do PowerPoint</vt:lpstr>
      <vt:lpstr>NORMAS TÉCNICAS - REFERÊNCIAS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para Apresentação de Trabalhos </dc:title>
  <dc:creator>Fernanda Gisele Basso</dc:creator>
  <cp:lastModifiedBy>Ricardo Gomes</cp:lastModifiedBy>
  <cp:revision>67</cp:revision>
  <dcterms:created xsi:type="dcterms:W3CDTF">2019-08-29T13:01:33Z</dcterms:created>
  <dcterms:modified xsi:type="dcterms:W3CDTF">2020-10-02T11:14:59Z</dcterms:modified>
</cp:coreProperties>
</file>