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3"/>
    <p:sldId id="264" r:id="rId4"/>
    <p:sldId id="356" r:id="rId5"/>
    <p:sldId id="285" r:id="rId6"/>
    <p:sldId id="280" r:id="rId7"/>
    <p:sldId id="283" r:id="rId8"/>
    <p:sldId id="270" r:id="rId9"/>
    <p:sldId id="315" r:id="rId10"/>
    <p:sldId id="281" r:id="rId11"/>
    <p:sldId id="265" r:id="rId12"/>
    <p:sldId id="267" r:id="rId13"/>
    <p:sldId id="268" r:id="rId14"/>
    <p:sldId id="269" r:id="rId15"/>
    <p:sldId id="292" r:id="rId16"/>
    <p:sldId id="293" r:id="rId17"/>
    <p:sldId id="294" r:id="rId18"/>
    <p:sldId id="296" r:id="rId19"/>
    <p:sldId id="297" r:id="rId20"/>
    <p:sldId id="305" r:id="rId21"/>
    <p:sldId id="298" r:id="rId22"/>
    <p:sldId id="300" r:id="rId23"/>
    <p:sldId id="306" r:id="rId24"/>
    <p:sldId id="304" r:id="rId25"/>
    <p:sldId id="301" r:id="rId26"/>
    <p:sldId id="309" r:id="rId27"/>
    <p:sldId id="394" r:id="rId28"/>
    <p:sldId id="303" r:id="rId29"/>
    <p:sldId id="307" r:id="rId30"/>
    <p:sldId id="316" r:id="rId31"/>
    <p:sldId id="395" r:id="rId32"/>
    <p:sldId id="396" r:id="rId33"/>
    <p:sldId id="397" r:id="rId34"/>
    <p:sldId id="398" r:id="rId35"/>
    <p:sldId id="399" r:id="rId36"/>
    <p:sldId id="400" r:id="rId37"/>
    <p:sldId id="353" r:id="rId38"/>
    <p:sldId id="354" r:id="rId39"/>
    <p:sldId id="271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30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3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4" Type="http://schemas.openxmlformats.org/officeDocument/2006/relationships/tableStyles" Target="tableStyles.xml"/><Relationship Id="rId43" Type="http://schemas.openxmlformats.org/officeDocument/2006/relationships/viewProps" Target="viewProps.xml"/><Relationship Id="rId42" Type="http://schemas.openxmlformats.org/officeDocument/2006/relationships/presProps" Target="presProps.xml"/><Relationship Id="rId41" Type="http://schemas.openxmlformats.org/officeDocument/2006/relationships/notesMaster" Target="notesMasters/notesMaster1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1D315-82B6-43AA-AAA1-3F23721F07F3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D5AEB-D493-43D3-99F8-B976911D06AA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 hasCustomPrompt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9597-9B9A-4685-B625-E39073FE7E61}" type="datetime7">
              <a:rPr lang="pt-BR" smtClean="0"/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 hasCustomPrompt="1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BB2E-1685-47DA-8FC6-B72E054376A6}" type="datetime7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4A9B-5EF1-490C-A697-8AB29EFBDC6D}" type="datetime7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DE42-4888-4AAD-A63B-F9E1BC32427F}" type="datetime7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F60B-CFB6-47C2-BC63-F08B48A95864}" type="datetime7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0123-9B24-4348-902B-35A3902891A7}" type="datetime7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 hasCustomPrompt="1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E090-E1BE-4DE2-A8D7-5D2889C013B0}" type="datetime7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 hasCustomPrompt="1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 hasCustomPrompt="1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F047-7EE4-49C3-9375-A36FDB47FBDE}" type="datetime7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2510-750E-4E2B-BFF3-CE6E08117AB0}" type="datetime7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7BF3-DA09-445E-8ACD-2503D855EE56}" type="datetime7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 hasCustomPrompt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B9D6-381B-4929-AFD6-13CE9287A16E}" type="datetime7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 hasCustomPrompt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  <a:endParaRPr kumimoji="0" lang="pt-BR" smtClean="0"/>
          </a:p>
          <a:p>
            <a:pPr lvl="1" eaLnBrk="1" latinLnBrk="0" hangingPunct="1"/>
            <a:r>
              <a:rPr kumimoji="0" lang="pt-BR" smtClean="0"/>
              <a:t>Segundo nível</a:t>
            </a:r>
            <a:endParaRPr kumimoji="0" lang="pt-BR" smtClean="0"/>
          </a:p>
          <a:p>
            <a:pPr lvl="2" eaLnBrk="1" latinLnBrk="0" hangingPunct="1"/>
            <a:r>
              <a:rPr kumimoji="0" lang="pt-BR" smtClean="0"/>
              <a:t>Terceiro nível</a:t>
            </a:r>
            <a:endParaRPr kumimoji="0" lang="pt-BR" smtClean="0"/>
          </a:p>
          <a:p>
            <a:pPr lvl="3" eaLnBrk="1" latinLnBrk="0" hangingPunct="1"/>
            <a:r>
              <a:rPr kumimoji="0" lang="pt-BR" smtClean="0"/>
              <a:t>Quarto nível</a:t>
            </a:r>
            <a:endParaRPr kumimoji="0" lang="pt-BR" smtClean="0"/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F0E3FD-CC51-4BC6-88C6-812DEAFD29A9}" type="datetime7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ACEB2E-92F0-4897-AC0A-DEC80AE6DE7E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wordnet.princeton.edu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hyperlink" Target="http://wordnet.princeton.edu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hyperlink" Target="http://www.w3.org/standards/techs/owl#w3c_al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91680" y="3861048"/>
            <a:ext cx="6400800" cy="1872208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b="1" dirty="0">
                <a:solidFill>
                  <a:srgbClr val="292929"/>
                </a:solidFill>
              </a:rPr>
              <a:t>CBD5283 - </a:t>
            </a:r>
            <a:r>
              <a:rPr lang="en-US" b="1" dirty="0" err="1">
                <a:solidFill>
                  <a:srgbClr val="292929"/>
                </a:solidFill>
              </a:rPr>
              <a:t>Informação</a:t>
            </a:r>
            <a:r>
              <a:rPr lang="en-US" b="1" dirty="0">
                <a:solidFill>
                  <a:srgbClr val="292929"/>
                </a:solidFill>
              </a:rPr>
              <a:t> e </a:t>
            </a:r>
            <a:r>
              <a:rPr lang="en-US" b="1" dirty="0" err="1" smtClean="0">
                <a:solidFill>
                  <a:srgbClr val="292929"/>
                </a:solidFill>
              </a:rPr>
              <a:t>linguagem</a:t>
            </a:r>
            <a:endParaRPr lang="en-US" b="1" dirty="0">
              <a:solidFill>
                <a:srgbClr val="292929"/>
              </a:solidFill>
            </a:endParaRPr>
          </a:p>
          <a:p>
            <a:pPr>
              <a:defRPr/>
            </a:pPr>
            <a:r>
              <a:rPr lang="en-US" b="1" dirty="0" err="1">
                <a:solidFill>
                  <a:srgbClr val="292929"/>
                </a:solidFill>
              </a:rPr>
              <a:t>Profa</a:t>
            </a:r>
            <a:r>
              <a:rPr lang="en-US" b="1" dirty="0">
                <a:solidFill>
                  <a:srgbClr val="292929"/>
                </a:solidFill>
              </a:rPr>
              <a:t>. </a:t>
            </a:r>
            <a:r>
              <a:rPr lang="en-US" b="1" dirty="0" err="1">
                <a:solidFill>
                  <a:srgbClr val="292929"/>
                </a:solidFill>
              </a:rPr>
              <a:t>Dra</a:t>
            </a:r>
            <a:r>
              <a:rPr lang="en-US" b="1" dirty="0">
                <a:solidFill>
                  <a:srgbClr val="292929"/>
                </a:solidFill>
              </a:rPr>
              <a:t>. </a:t>
            </a:r>
            <a:r>
              <a:rPr lang="en-US" b="1" dirty="0" err="1">
                <a:solidFill>
                  <a:srgbClr val="292929"/>
                </a:solidFill>
              </a:rPr>
              <a:t>Vânia</a:t>
            </a:r>
            <a:r>
              <a:rPr lang="en-US" b="1" dirty="0">
                <a:solidFill>
                  <a:srgbClr val="292929"/>
                </a:solidFill>
              </a:rPr>
              <a:t> M. A. </a:t>
            </a:r>
            <a:r>
              <a:rPr lang="en-US" b="1" dirty="0" smtClean="0">
                <a:solidFill>
                  <a:srgbClr val="292929"/>
                </a:solidFill>
              </a:rPr>
              <a:t>Lima</a:t>
            </a:r>
            <a:endParaRPr lang="en-US" b="1" dirty="0" smtClean="0">
              <a:solidFill>
                <a:srgbClr val="292929"/>
              </a:solidFill>
            </a:endParaRPr>
          </a:p>
          <a:p>
            <a:pPr>
              <a:defRPr/>
            </a:pPr>
            <a:r>
              <a:rPr lang="en-US" b="1" dirty="0" err="1">
                <a:solidFill>
                  <a:srgbClr val="292929"/>
                </a:solidFill>
              </a:rPr>
              <a:t>Profa</a:t>
            </a:r>
            <a:r>
              <a:rPr lang="en-US" b="1" dirty="0">
                <a:solidFill>
                  <a:srgbClr val="292929"/>
                </a:solidFill>
              </a:rPr>
              <a:t>. Dra. </a:t>
            </a:r>
            <a:r>
              <a:rPr lang="en-US" b="1" dirty="0" err="1" smtClean="0">
                <a:solidFill>
                  <a:srgbClr val="292929"/>
                </a:solidFill>
              </a:rPr>
              <a:t>Cibele</a:t>
            </a:r>
            <a:r>
              <a:rPr lang="en-US" b="1" dirty="0" smtClean="0">
                <a:solidFill>
                  <a:srgbClr val="292929"/>
                </a:solidFill>
              </a:rPr>
              <a:t> A. C. Marques dos Santos</a:t>
            </a:r>
            <a:endParaRPr lang="en-US" b="1" dirty="0" smtClean="0">
              <a:solidFill>
                <a:srgbClr val="292929"/>
              </a:solidFill>
            </a:endParaRPr>
          </a:p>
          <a:p>
            <a:pPr>
              <a:defRPr/>
            </a:pPr>
            <a:r>
              <a:rPr lang="en-US" b="1" dirty="0" err="1">
                <a:solidFill>
                  <a:srgbClr val="292929"/>
                </a:solidFill>
              </a:rPr>
              <a:t>Profa</a:t>
            </a:r>
            <a:r>
              <a:rPr lang="en-US" b="1" dirty="0">
                <a:solidFill>
                  <a:srgbClr val="292929"/>
                </a:solidFill>
              </a:rPr>
              <a:t>. </a:t>
            </a:r>
            <a:r>
              <a:rPr lang="en-US" b="1" dirty="0" smtClean="0">
                <a:solidFill>
                  <a:srgbClr val="292929"/>
                </a:solidFill>
              </a:rPr>
              <a:t>Dra </a:t>
            </a:r>
            <a:r>
              <a:rPr lang="en-US" b="1" dirty="0" err="1" smtClean="0">
                <a:solidFill>
                  <a:srgbClr val="292929"/>
                </a:solidFill>
              </a:rPr>
              <a:t>Giovana</a:t>
            </a:r>
            <a:r>
              <a:rPr lang="en-US" b="1" dirty="0" smtClean="0">
                <a:solidFill>
                  <a:srgbClr val="292929"/>
                </a:solidFill>
              </a:rPr>
              <a:t> </a:t>
            </a:r>
            <a:r>
              <a:rPr lang="en-US" b="1" dirty="0" err="1" smtClean="0">
                <a:solidFill>
                  <a:srgbClr val="292929"/>
                </a:solidFill>
              </a:rPr>
              <a:t>Deliberalli</a:t>
            </a:r>
            <a:r>
              <a:rPr lang="en-US" b="1" dirty="0" smtClean="0">
                <a:solidFill>
                  <a:srgbClr val="292929"/>
                </a:solidFill>
              </a:rPr>
              <a:t> </a:t>
            </a:r>
            <a:r>
              <a:rPr lang="en-US" b="1" dirty="0" err="1" smtClean="0">
                <a:solidFill>
                  <a:srgbClr val="292929"/>
                </a:solidFill>
              </a:rPr>
              <a:t>Maimone</a:t>
            </a:r>
            <a:endParaRPr lang="en-US" b="1" dirty="0">
              <a:solidFill>
                <a:srgbClr val="292929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292929"/>
                </a:solidFill>
              </a:rPr>
              <a:t>PPGCI-ECA/USP</a:t>
            </a:r>
            <a:endParaRPr lang="en-US" b="1" dirty="0" smtClean="0">
              <a:solidFill>
                <a:srgbClr val="292929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292929"/>
                </a:solidFill>
              </a:rPr>
              <a:t>2017</a:t>
            </a:r>
            <a:endParaRPr lang="en-US" b="1" dirty="0" smtClean="0">
              <a:solidFill>
                <a:srgbClr val="292929"/>
              </a:solidFill>
            </a:endParaRPr>
          </a:p>
          <a:p>
            <a:pPr>
              <a:defRPr/>
            </a:pPr>
            <a:endParaRPr lang="pt-BR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Ontologias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308304" y="6191250"/>
            <a:ext cx="1340396" cy="476250"/>
          </a:xfrm>
        </p:spPr>
        <p:txBody>
          <a:bodyPr/>
          <a:lstStyle/>
          <a:p>
            <a:fld id="{E1DFC216-66E9-4C51-AE00-9E9ECB3D420C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Objetivos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8075240" cy="482453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Representar o conhecimento humano de maneira estruturada, onde parte da essência de cada fenômeno ou objeto e estabelece suas relações com outras essências.</a:t>
            </a:r>
            <a:endParaRPr lang="pt-BR" dirty="0" smtClean="0"/>
          </a:p>
          <a:p>
            <a:pPr algn="just"/>
            <a:r>
              <a:rPr lang="pt-BR" dirty="0" smtClean="0"/>
              <a:t>Investigar quais são as propriedades e ou características essenciais de maneira a representar objetos, conceitos ou outras entidades existentes em uma área de interesse, bem como as relações entre tais objetos, conceitos e entidades.</a:t>
            </a:r>
            <a:endParaRPr lang="pt-BR" dirty="0" smtClean="0"/>
          </a:p>
          <a:p>
            <a:pPr algn="just"/>
            <a:r>
              <a:rPr lang="pt-BR" dirty="0" smtClean="0"/>
              <a:t>Estruturar o conhecimento humano através de categorias.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9E1-E18C-4D93-9584-7344371F559C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pt-BR" sz="3200" b="1" dirty="0" smtClean="0"/>
              <a:t>Princípios básicos para a estruturação de ontologias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/>
              <a:t>Clareza e objetividade</a:t>
            </a:r>
            <a:r>
              <a:rPr lang="pt-BR" dirty="0" smtClean="0"/>
              <a:t>: uma ontologia deve fornecer o significado dos termos definidos, fornecendo definições objetivas e também documentação em linguagem natural.</a:t>
            </a:r>
            <a:endParaRPr lang="pt-BR" dirty="0" smtClean="0"/>
          </a:p>
          <a:p>
            <a:pPr algn="just"/>
            <a:r>
              <a:rPr lang="pt-BR" b="1" dirty="0" smtClean="0"/>
              <a:t>Completeza:</a:t>
            </a:r>
            <a:r>
              <a:rPr lang="pt-BR" dirty="0" smtClean="0"/>
              <a:t> uma definição expressa por condições necessárias e suficientes é preferível a uma definição parcial.</a:t>
            </a:r>
            <a:endParaRPr lang="pt-BR" dirty="0" smtClean="0"/>
          </a:p>
          <a:p>
            <a:pPr algn="just"/>
            <a:r>
              <a:rPr lang="pt-BR" b="1" dirty="0" smtClean="0"/>
              <a:t>Coerência</a:t>
            </a:r>
            <a:r>
              <a:rPr lang="pt-BR" dirty="0" smtClean="0"/>
              <a:t>: para permitir inferências que sejam consistentes com as definições.</a:t>
            </a:r>
            <a:endParaRPr lang="pt-BR" dirty="0" smtClean="0"/>
          </a:p>
          <a:p>
            <a:pPr algn="just"/>
            <a:r>
              <a:rPr lang="pt-BR" b="1" dirty="0" smtClean="0"/>
              <a:t>Maximização da extensão</a:t>
            </a:r>
            <a:r>
              <a:rPr lang="pt-BR" dirty="0" smtClean="0"/>
              <a:t>: novos termos gerais ou especializados devem ser incluídos na ontologia de modo que não seja necessário realizar a revisão das definições já existentes.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5EEC-1A13-4AF9-A187-CD57E018D206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Princípios básicos para a estruturação de ontologias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886003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/>
              <a:t>Comprometimento ontológico mínimo</a:t>
            </a:r>
            <a:r>
              <a:rPr lang="pt-BR" dirty="0" smtClean="0"/>
              <a:t>: fazer a menor quantidade possível de declarações sobre o mundo que está sendo modelado, isto é, especificar, em um contexto tão pequeno quanto possível, os significados de seus termos;</a:t>
            </a:r>
            <a:endParaRPr lang="pt-BR" dirty="0" smtClean="0"/>
          </a:p>
          <a:p>
            <a:pPr algn="just"/>
            <a:r>
              <a:rPr lang="pt-BR" dirty="0" smtClean="0"/>
              <a:t> </a:t>
            </a:r>
            <a:r>
              <a:rPr lang="pt-BR" b="1" dirty="0" smtClean="0"/>
              <a:t>Princípio da distinção ontológica</a:t>
            </a:r>
            <a:r>
              <a:rPr lang="pt-BR" dirty="0" smtClean="0"/>
              <a:t>: as classes de uma ontologia devem ser desmembradas, o critério para isolar a propriedade invariante para uma classe é o critério da identidade;</a:t>
            </a:r>
            <a:endParaRPr lang="pt-BR" dirty="0" smtClean="0"/>
          </a:p>
          <a:p>
            <a:pPr algn="just"/>
            <a:r>
              <a:rPr lang="pt-BR" b="1" dirty="0" smtClean="0"/>
              <a:t>Diversificação de hierarquias</a:t>
            </a:r>
            <a:r>
              <a:rPr lang="pt-BR" dirty="0" smtClean="0"/>
              <a:t>: usar tantos critérios de classificação quanto possível, o que permite herdar propriedades a partir de diferentes pontos de vista;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7E73-7068-48E6-A47C-1C1CD87AADB9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pPr algn="l"/>
            <a:r>
              <a:rPr lang="pt-BR" sz="3200" b="1" dirty="0" smtClean="0"/>
              <a:t>Princípios básicos para a estruturação de ontologias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900" b="1" dirty="0" err="1" smtClean="0"/>
              <a:t>Modularidade</a:t>
            </a:r>
            <a:r>
              <a:rPr lang="pt-BR" sz="2900" dirty="0" smtClean="0"/>
              <a:t>: redução da distância semântica entre conceitos similares, os quais são agrupados e representados como subclasses de uma classe e devem ser definidos utilizando-se as mesmas propriedades, enquanto conceitos menos similares são representados mais apartados na hierarquia; </a:t>
            </a:r>
            <a:endParaRPr lang="pt-BR" sz="2900" dirty="0" smtClean="0"/>
          </a:p>
          <a:p>
            <a:pPr algn="just"/>
            <a:r>
              <a:rPr lang="pt-BR" sz="2900" b="1" dirty="0" smtClean="0"/>
              <a:t>Padronização</a:t>
            </a:r>
            <a:r>
              <a:rPr lang="pt-BR" sz="2900" dirty="0" smtClean="0"/>
              <a:t>: os nomes devem ser padronizados quando possível     (GOMEZ-PÉREZ, 1999)</a:t>
            </a:r>
            <a:endParaRPr lang="pt-BR" sz="29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6FF3-8955-4535-A77D-7AB521D7B0E8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Portanto,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469900" y="1083945"/>
            <a:ext cx="8217535" cy="4937125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800" dirty="0" smtClean="0"/>
              <a:t>Uma </a:t>
            </a:r>
            <a:r>
              <a:rPr lang="pt-BR" sz="2800" b="1" dirty="0" smtClean="0"/>
              <a:t>ontologia</a:t>
            </a:r>
            <a:r>
              <a:rPr lang="pt-BR" sz="2800" dirty="0" smtClean="0"/>
              <a:t> é um </a:t>
            </a:r>
            <a:r>
              <a:rPr lang="pt-BR" sz="2800" b="1" dirty="0"/>
              <a:t>artefato tecnológico </a:t>
            </a:r>
            <a:r>
              <a:rPr lang="pt-BR" sz="2800" dirty="0"/>
              <a:t>que contém um </a:t>
            </a:r>
            <a:r>
              <a:rPr lang="pt-BR" sz="2800" b="1" dirty="0"/>
              <a:t>conjunto de regras </a:t>
            </a:r>
            <a:r>
              <a:rPr lang="pt-BR" sz="2800" dirty="0"/>
              <a:t>que </a:t>
            </a:r>
            <a:r>
              <a:rPr lang="pt-BR" sz="2800" b="1" dirty="0"/>
              <a:t>delimitam o significado </a:t>
            </a:r>
            <a:r>
              <a:rPr lang="pt-BR" sz="2800" b="1" dirty="0" err="1"/>
              <a:t>intensional</a:t>
            </a:r>
            <a:r>
              <a:rPr lang="pt-BR" sz="2800" b="1" dirty="0"/>
              <a:t> </a:t>
            </a:r>
            <a:r>
              <a:rPr lang="pt-BR" sz="2800" dirty="0"/>
              <a:t>de um </a:t>
            </a:r>
            <a:r>
              <a:rPr lang="pt-BR" sz="2800" b="1" dirty="0"/>
              <a:t>vocabulário formal</a:t>
            </a:r>
            <a:r>
              <a:rPr lang="pt-BR" sz="2800" dirty="0"/>
              <a:t>, permitindo que, a partir de um acordo ontológico (compromisso ontológico</a:t>
            </a:r>
            <a:r>
              <a:rPr lang="pt-BR" sz="2800" dirty="0" smtClean="0"/>
              <a:t>), o  </a:t>
            </a:r>
            <a:r>
              <a:rPr lang="pt-BR" sz="2800" b="1" dirty="0"/>
              <a:t>conheciment</a:t>
            </a:r>
            <a:r>
              <a:rPr lang="pt-BR" sz="2800" dirty="0"/>
              <a:t>o possa ser </a:t>
            </a:r>
            <a:r>
              <a:rPr lang="pt-BR" sz="2800" b="1" dirty="0"/>
              <a:t>compartilhado e inferido</a:t>
            </a:r>
            <a:r>
              <a:rPr lang="pt-BR" sz="2800" dirty="0"/>
              <a:t>.</a:t>
            </a:r>
            <a:endParaRPr lang="pt-BR" sz="2800" dirty="0"/>
          </a:p>
          <a:p>
            <a:pPr algn="just"/>
            <a:r>
              <a:rPr lang="pt-BR" sz="2800" b="1" dirty="0" smtClean="0">
                <a:sym typeface="+mn-ea"/>
              </a:rPr>
              <a:t>Compromisso ontológico </a:t>
            </a:r>
            <a:r>
              <a:rPr lang="pt-BR" sz="2800" dirty="0" smtClean="0">
                <a:sym typeface="+mn-ea"/>
              </a:rPr>
              <a:t>é  </a:t>
            </a:r>
            <a:r>
              <a:rPr lang="pt-BR" sz="2800" dirty="0">
                <a:sym typeface="+mn-ea"/>
              </a:rPr>
              <a:t>definido como um acordo firmado por uma comunidade sobre o significado que esta estabelece e é expressa em uma ontologia, tanto do ponto de vista da compreensão pelo homem quanto do tratamento pela máquina, através dos agentes de software. </a:t>
            </a:r>
            <a:endParaRPr lang="pt-BR" sz="2800" dirty="0" smtClean="0"/>
          </a:p>
          <a:p>
            <a:pPr algn="just"/>
            <a:endParaRPr lang="pt-BR" sz="2800" dirty="0"/>
          </a:p>
          <a:p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C394-650E-46E3-BDEE-1F0CB1E617FF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Segundo a sua constituição </a:t>
            </a:r>
            <a:r>
              <a:rPr lang="pt-BR" sz="3200" dirty="0"/>
              <a:t>uma ontologia é composta por: 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507288" cy="5184576"/>
          </a:xfrm>
        </p:spPr>
        <p:txBody>
          <a:bodyPr>
            <a:normAutofit/>
          </a:bodyPr>
          <a:lstStyle/>
          <a:p>
            <a:r>
              <a:rPr lang="pt-BR" b="1" dirty="0" smtClean="0"/>
              <a:t>Classes </a:t>
            </a:r>
            <a:r>
              <a:rPr lang="pt-BR" b="1" dirty="0"/>
              <a:t>e subclasses: </a:t>
            </a:r>
            <a:r>
              <a:rPr lang="pt-BR" dirty="0"/>
              <a:t>agrupam um conjunto de elementos, </a:t>
            </a:r>
            <a:r>
              <a:rPr lang="pt-BR" i="1" dirty="0"/>
              <a:t>coisas</a:t>
            </a:r>
            <a:r>
              <a:rPr lang="pt-BR" dirty="0"/>
              <a:t>, do </a:t>
            </a:r>
            <a:r>
              <a:rPr lang="pt-BR" i="1" dirty="0"/>
              <a:t>mundo real</a:t>
            </a:r>
            <a:r>
              <a:rPr lang="pt-BR" dirty="0"/>
              <a:t>, que são representadas e categorizadas; </a:t>
            </a:r>
            <a:endParaRPr lang="pt-BR" dirty="0" smtClean="0"/>
          </a:p>
          <a:p>
            <a:r>
              <a:rPr lang="pt-BR" b="1" dirty="0" smtClean="0"/>
              <a:t>Propriedades</a:t>
            </a:r>
            <a:r>
              <a:rPr lang="pt-BR" b="1" dirty="0"/>
              <a:t>: </a:t>
            </a:r>
            <a:r>
              <a:rPr lang="pt-BR" dirty="0"/>
              <a:t>descrevem as características e/ou qualidades das classes; Relacionamentos: ligações entre classes, descrevendo e rotulando os tipos de relações existentes no </a:t>
            </a:r>
            <a:r>
              <a:rPr lang="pt-BR" dirty="0" smtClean="0"/>
              <a:t>domínio representado;</a:t>
            </a:r>
            <a:endParaRPr lang="pt-BR" dirty="0" smtClean="0"/>
          </a:p>
          <a:p>
            <a:r>
              <a:rPr lang="pt-BR" b="1" dirty="0"/>
              <a:t>Regras e axiomas: </a:t>
            </a:r>
            <a:r>
              <a:rPr lang="pt-BR" dirty="0"/>
              <a:t>enunciados lógicos que possibilitam impor condições e possibilitam a realização de inferências automáticas a partir de informações que não necessariamente foram explicitadas no domínio</a:t>
            </a:r>
            <a:r>
              <a:rPr lang="pt-BR" dirty="0" smtClean="0"/>
              <a:t>;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4A0C-73C3-4974-9228-725FA2A46CE4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/>
              <a:t>Instâncias: </a:t>
            </a:r>
            <a:r>
              <a:rPr lang="pt-BR" dirty="0"/>
              <a:t>indicam os valores das classes e subclasses, constituindo uma representação de objetos ou indivíduos pertencentes ao domínio modelado, de acordo com as características das classes, relacionamentos e restrições definidas;</a:t>
            </a:r>
            <a:endParaRPr lang="pt-BR" dirty="0"/>
          </a:p>
          <a:p>
            <a:r>
              <a:rPr lang="pt-BR" b="1" dirty="0"/>
              <a:t> Valores: </a:t>
            </a:r>
            <a:r>
              <a:rPr lang="pt-BR" dirty="0"/>
              <a:t>atribuem valores concretos às propriedades, indicando os formatos e tipos de valores aceitos em cada classe.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8D51-92F4-487C-BFAE-F68C1F6ACEDC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Ontologia de domínio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Busca </a:t>
            </a:r>
            <a:r>
              <a:rPr lang="pt-BR" sz="2800" dirty="0"/>
              <a:t>descrever formalmente classes de conceitos e os relacionamentos de determinada área com o objetivo de compartilhar um consenso terminológi</a:t>
            </a:r>
            <a:r>
              <a:rPr lang="pt-BR" dirty="0"/>
              <a:t>co.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C194-1F80-4810-ABBF-A2DF5DF21460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Ontologia </a:t>
            </a:r>
            <a:r>
              <a:rPr lang="pt-BR" dirty="0"/>
              <a:t>formal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r>
              <a:rPr lang="pt-BR" dirty="0" smtClean="0"/>
              <a:t>Representa</a:t>
            </a:r>
            <a:r>
              <a:rPr lang="pt-BR" dirty="0"/>
              <a:t>, formaliza o conhecimento existente, permitindo que seja acessado e compartilhado através de conceitos e categorias que satisfaçam a compreensão de um domínio. </a:t>
            </a:r>
            <a:endParaRPr lang="pt-BR" dirty="0" smtClean="0"/>
          </a:p>
          <a:p>
            <a:r>
              <a:rPr lang="pt-BR" dirty="0" smtClean="0"/>
              <a:t>Está </a:t>
            </a:r>
            <a:r>
              <a:rPr lang="pt-BR" dirty="0"/>
              <a:t>baseada em elementos como categorias e axiomas, demonstrando relações e propriedades dos conceitos e permitindo que a interpretação sobre dado conceito seja restrita, tomada através de um vocabulário controlado definido, delimitando o seu significado </a:t>
            </a:r>
            <a:r>
              <a:rPr lang="pt-BR" dirty="0" err="1"/>
              <a:t>intensional</a:t>
            </a:r>
            <a:r>
              <a:rPr lang="pt-BR" dirty="0"/>
              <a:t> e permitindo maior controle sobre o domínio que está sendo mapeado, assegurando qualidade às inferências realizadas.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3441-EFFD-486C-99AD-EFB91ECDFA3F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460" y="188595"/>
            <a:ext cx="7772400" cy="918210"/>
          </a:xfrm>
        </p:spPr>
        <p:txBody>
          <a:bodyPr>
            <a:normAutofit fontScale="90000"/>
          </a:bodyPr>
          <a:lstStyle/>
          <a:p>
            <a:br>
              <a:rPr lang="pt-BR" sz="3600" b="1" dirty="0">
                <a:effectLst/>
              </a:rPr>
            </a:br>
            <a:br>
              <a:rPr lang="pt-BR" sz="3600" b="1" dirty="0">
                <a:effectLst/>
              </a:rPr>
            </a:br>
            <a:r>
              <a:rPr lang="pt-BR" sz="3600" b="1" dirty="0">
                <a:effectLst/>
              </a:rPr>
              <a:t>Ontologias de Fundamentação</a:t>
            </a:r>
            <a:endParaRPr lang="pt-BR" sz="36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457835" y="1269365"/>
            <a:ext cx="8385175" cy="5328285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V</a:t>
            </a:r>
            <a:r>
              <a:rPr lang="pt-BR" dirty="0" smtClean="0"/>
              <a:t>isam </a:t>
            </a:r>
            <a:r>
              <a:rPr lang="pt-BR" dirty="0"/>
              <a:t>identificar o </a:t>
            </a:r>
            <a:r>
              <a:rPr lang="pt-BR" i="1" dirty="0"/>
              <a:t>compromisso ontológico </a:t>
            </a:r>
            <a:r>
              <a:rPr lang="pt-BR" dirty="0"/>
              <a:t>existente em modelos representacionais, </a:t>
            </a:r>
            <a:endParaRPr lang="pt-BR" dirty="0"/>
          </a:p>
          <a:p>
            <a:r>
              <a:rPr lang="pt-BR" dirty="0" smtClean="0"/>
              <a:t>procura identificar </a:t>
            </a:r>
            <a:r>
              <a:rPr lang="pt-BR" dirty="0"/>
              <a:t>categorias gerais de certos aspectos da realidade que não são específicos a um campo científico, descrevendo conhecimento independentemente de linguagem, de um estado particular das coisas ou ainda do estado de agentes </a:t>
            </a:r>
            <a:r>
              <a:rPr lang="pt-BR" dirty="0" smtClean="0"/>
              <a:t>(</a:t>
            </a:r>
            <a:r>
              <a:rPr lang="pt-BR" sz="1800" dirty="0"/>
              <a:t>GUIZZARDI, </a:t>
            </a:r>
            <a:r>
              <a:rPr lang="pt-BR" sz="1800" dirty="0" smtClean="0"/>
              <a:t>2005)</a:t>
            </a:r>
            <a:endParaRPr lang="pt-BR" sz="1800" dirty="0" smtClean="0"/>
          </a:p>
          <a:p>
            <a:r>
              <a:rPr lang="x-none" altLang="pt-BR" dirty="0"/>
              <a:t>R</a:t>
            </a:r>
            <a:r>
              <a:rPr lang="pt-BR" dirty="0"/>
              <a:t>ecebe aportes da linguística, ontologia formal e ciências cognitivas, permitindo a explicitação de uma visão da realidade, ou seja, do </a:t>
            </a:r>
            <a:r>
              <a:rPr lang="pt-BR" b="1" dirty="0"/>
              <a:t>acordo ontológico </a:t>
            </a:r>
            <a:r>
              <a:rPr lang="pt-BR" dirty="0"/>
              <a:t>estabelecido, com determinação de regras de restrição, bem como conceitos, categorias e meta-propriedades</a:t>
            </a:r>
            <a:endParaRPr lang="pt-BR" dirty="0"/>
          </a:p>
          <a:p>
            <a:r>
              <a:rPr lang="pt-BR" dirty="0"/>
              <a:t> Fornece maior semântica e restringindo interpretações sobre seus conceitos com base em um vocabulário bem definido </a:t>
            </a:r>
            <a:r>
              <a:rPr lang="pt-BR" dirty="0" smtClean="0"/>
              <a:t>isto é, o vocabulário é definido </a:t>
            </a:r>
            <a:r>
              <a:rPr lang="pt-BR" dirty="0"/>
              <a:t>de uma forma que venha a minimizar </a:t>
            </a:r>
            <a:r>
              <a:rPr lang="pt-BR" dirty="0" smtClean="0"/>
              <a:t>ambiguidades.</a:t>
            </a:r>
            <a:endParaRPr lang="pt-BR" dirty="0" smtClean="0"/>
          </a:p>
          <a:p>
            <a:pPr marL="109855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</a:t>
            </a:r>
            <a:r>
              <a:rPr lang="pt-BR" sz="2000" dirty="0" smtClean="0"/>
              <a:t>(CAMPOS; CAMPOS; MEDEIROS, 2011)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9344-8338-4AF2-842C-155547E4E90D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850" y="476885"/>
            <a:ext cx="8229600" cy="84201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Ontologia </a:t>
            </a:r>
            <a:r>
              <a:rPr lang="x-none" altLang="pt-BR" sz="3600" b="1" dirty="0" smtClean="0"/>
              <a:t>na Filosofia</a:t>
            </a:r>
            <a:endParaRPr lang="x-none" altLang="pt-BR" sz="3600" b="1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850" y="1340644"/>
            <a:ext cx="8229600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x-none" altLang="pt-BR" dirty="0" smtClean="0">
                <a:latin typeface="+mj-lt"/>
              </a:rPr>
              <a:t>D</a:t>
            </a:r>
            <a:r>
              <a:rPr lang="pt-BR" dirty="0" smtClean="0">
                <a:latin typeface="+mj-lt"/>
              </a:rPr>
              <a:t>efinido como o estudo do ser e de suas propriedades fundamentais. </a:t>
            </a:r>
            <a:endParaRPr lang="pt-BR" dirty="0" smtClean="0">
              <a:latin typeface="+mj-lt"/>
            </a:endParaRPr>
          </a:p>
          <a:p>
            <a:pPr algn="just"/>
            <a:r>
              <a:rPr lang="pt-BR" dirty="0" smtClean="0">
                <a:latin typeface="+mj-lt"/>
              </a:rPr>
              <a:t>Etimologia :  </a:t>
            </a:r>
            <a:r>
              <a:rPr lang="pt-BR" b="1" i="1" dirty="0" err="1" smtClean="0">
                <a:latin typeface="+mj-lt"/>
              </a:rPr>
              <a:t>ontos</a:t>
            </a:r>
            <a:r>
              <a:rPr lang="pt-BR" b="1" i="1" dirty="0" smtClean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 </a:t>
            </a:r>
            <a:r>
              <a:rPr lang="pt-BR" dirty="0" smtClean="0">
                <a:latin typeface="+mj-lt"/>
              </a:rPr>
              <a:t>(ser) e </a:t>
            </a:r>
            <a:r>
              <a:rPr lang="pt-BR" b="1" i="1" dirty="0" smtClean="0">
                <a:latin typeface="+mj-lt"/>
              </a:rPr>
              <a:t>logos</a:t>
            </a:r>
            <a:r>
              <a:rPr lang="pt-BR" b="1" dirty="0" smtClean="0">
                <a:latin typeface="+mj-lt"/>
              </a:rPr>
              <a:t>  </a:t>
            </a:r>
            <a:r>
              <a:rPr lang="pt-BR" dirty="0" smtClean="0">
                <a:latin typeface="+mj-lt"/>
              </a:rPr>
              <a:t>(saber) </a:t>
            </a:r>
            <a:endParaRPr lang="pt-BR" dirty="0" smtClean="0">
              <a:latin typeface="+mj-lt"/>
            </a:endParaRPr>
          </a:p>
          <a:p>
            <a:pPr algn="just"/>
            <a:r>
              <a:rPr lang="x-none" altLang="pt-BR" dirty="0" smtClean="0">
                <a:latin typeface="+mj-lt"/>
              </a:rPr>
              <a:t>É</a:t>
            </a:r>
            <a:r>
              <a:rPr lang="pt-BR" dirty="0" smtClean="0">
                <a:latin typeface="+mj-lt"/>
              </a:rPr>
              <a:t> um saber sobre aquilo que é fundamental, comum a todos os entes singulares;  </a:t>
            </a:r>
            <a:endParaRPr lang="pt-BR" dirty="0" smtClean="0">
              <a:latin typeface="+mj-lt"/>
            </a:endParaRPr>
          </a:p>
          <a:p>
            <a:pPr algn="just"/>
            <a:r>
              <a:rPr lang="x-none" altLang="pt-BR" dirty="0" smtClean="0">
                <a:latin typeface="+mj-lt"/>
              </a:rPr>
              <a:t>B</a:t>
            </a:r>
            <a:r>
              <a:rPr lang="pt-BR" dirty="0" smtClean="0">
                <a:latin typeface="+mj-lt"/>
              </a:rPr>
              <a:t>usca determinar as leis, estruturas ou causas do ser em si. </a:t>
            </a:r>
            <a:endParaRPr lang="pt-BR" dirty="0" smtClean="0">
              <a:latin typeface="+mj-lt"/>
            </a:endParaRPr>
          </a:p>
          <a:p>
            <a:pPr algn="just"/>
            <a:r>
              <a:rPr lang="pt-BR" dirty="0" smtClean="0">
                <a:latin typeface="+mj-lt"/>
              </a:rPr>
              <a:t>Pretende responder a pergunta:</a:t>
            </a:r>
            <a:endParaRPr lang="pt-BR" dirty="0" smtClean="0">
              <a:latin typeface="+mj-lt"/>
            </a:endParaRPr>
          </a:p>
          <a:p>
            <a:pPr lvl="1" algn="just"/>
            <a:r>
              <a:rPr lang="pt-BR" dirty="0" smtClean="0">
                <a:latin typeface="+mj-lt"/>
              </a:rPr>
              <a:t>Quais tipos de coisas existem ou podem existir no mundo, e quais são as relações que essas coisas podem ter umas com as outras.					</a:t>
            </a:r>
            <a:r>
              <a:rPr lang="x-none" altLang="pt-BR" dirty="0" smtClean="0">
                <a:latin typeface="+mj-lt"/>
              </a:rPr>
              <a:t>				</a:t>
            </a:r>
            <a:r>
              <a:rPr lang="pt-BR" dirty="0" smtClean="0">
                <a:latin typeface="+mj-lt"/>
              </a:rPr>
              <a:t>(FEITOSA, 2006)</a:t>
            </a:r>
            <a:endParaRPr lang="pt-BR" dirty="0" smtClean="0">
              <a:latin typeface="+mj-lt"/>
            </a:endParaRPr>
          </a:p>
          <a:p>
            <a:endParaRPr lang="pt-BR" dirty="0">
              <a:latin typeface="+mj-lt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7208-1278-4197-96F1-E0B992FEAE8F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7772400" cy="85010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Ontologia </a:t>
            </a:r>
            <a:r>
              <a:rPr lang="pt-BR" sz="3600" b="1" dirty="0"/>
              <a:t>de fundamentação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756285" y="1481455"/>
            <a:ext cx="7945755" cy="4526280"/>
          </a:xfrm>
        </p:spPr>
        <p:txBody>
          <a:bodyPr>
            <a:normAutofit/>
          </a:bodyPr>
          <a:lstStyle/>
          <a:p>
            <a:pPr lvl="1"/>
            <a:r>
              <a:rPr lang="pt-BR" dirty="0" smtClean="0"/>
              <a:t> </a:t>
            </a:r>
            <a:r>
              <a:rPr lang="pt-BR" sz="2800" dirty="0" smtClean="0"/>
              <a:t>têm </a:t>
            </a:r>
            <a:r>
              <a:rPr lang="pt-BR" sz="2800" dirty="0"/>
              <a:t>grande alcance; </a:t>
            </a:r>
            <a:endParaRPr lang="pt-BR" sz="2800" dirty="0" smtClean="0"/>
          </a:p>
          <a:p>
            <a:pPr lvl="1"/>
            <a:r>
              <a:rPr lang="pt-BR" sz="2800" dirty="0" smtClean="0"/>
              <a:t> podem </a:t>
            </a:r>
            <a:r>
              <a:rPr lang="pt-BR" sz="2800" dirty="0"/>
              <a:t>ser altamente reutilizáveis em cenários de modelagem diferentes</a:t>
            </a:r>
            <a:r>
              <a:rPr lang="pt-BR" sz="2800" dirty="0" smtClean="0"/>
              <a:t>;</a:t>
            </a:r>
            <a:endParaRPr lang="pt-BR" sz="2800" dirty="0" smtClean="0"/>
          </a:p>
          <a:p>
            <a:pPr lvl="1"/>
            <a:r>
              <a:rPr lang="pt-BR" sz="2800" dirty="0" smtClean="0"/>
              <a:t> são </a:t>
            </a:r>
            <a:r>
              <a:rPr lang="pt-BR" sz="2800" dirty="0"/>
              <a:t>filosófica e conceitualmente bem fundamentadas; </a:t>
            </a:r>
            <a:endParaRPr lang="pt-BR" sz="2800" dirty="0" smtClean="0"/>
          </a:p>
          <a:p>
            <a:pPr lvl="1"/>
            <a:r>
              <a:rPr lang="pt-BR" sz="2800" dirty="0" smtClean="0"/>
              <a:t> são </a:t>
            </a:r>
            <a:r>
              <a:rPr lang="pt-BR" sz="2800" dirty="0"/>
              <a:t>semanticamente transparentes e, portanto, ricamente </a:t>
            </a:r>
            <a:r>
              <a:rPr lang="pt-BR" sz="2800" dirty="0" err="1" smtClean="0"/>
              <a:t>axiomatizada</a:t>
            </a:r>
            <a:r>
              <a:rPr lang="pt-BR" sz="2800" dirty="0" smtClean="0"/>
              <a:t>. </a:t>
            </a:r>
            <a:endParaRPr lang="pt-BR" sz="2800" dirty="0" smtClean="0"/>
          </a:p>
          <a:p>
            <a:pPr marL="320040" lvl="1" indent="0">
              <a:buNone/>
            </a:pPr>
            <a:r>
              <a:rPr lang="pt-BR" sz="2800" dirty="0"/>
              <a:t>	</a:t>
            </a:r>
            <a:r>
              <a:rPr lang="pt-BR" sz="2800" dirty="0" smtClean="0"/>
              <a:t>			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16FD-7A26-4182-B5AE-A9362C410491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Ontologia de fundamentação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51520" y="1481328"/>
            <a:ext cx="8640960" cy="4525963"/>
          </a:xfrm>
        </p:spPr>
        <p:txBody>
          <a:bodyPr/>
          <a:lstStyle/>
          <a:p>
            <a:r>
              <a:rPr lang="pt-BR" dirty="0"/>
              <a:t>A</a:t>
            </a:r>
            <a:r>
              <a:rPr lang="pt-BR" dirty="0" smtClean="0"/>
              <a:t>borda </a:t>
            </a:r>
            <a:r>
              <a:rPr lang="pt-BR" dirty="0"/>
              <a:t>questões como, por exemplo, </a:t>
            </a:r>
            <a:endParaRPr lang="pt-BR" dirty="0" smtClean="0"/>
          </a:p>
          <a:p>
            <a:pPr lvl="1"/>
            <a:r>
              <a:rPr lang="pt-BR" sz="2800" dirty="0" smtClean="0"/>
              <a:t>noções </a:t>
            </a:r>
            <a:r>
              <a:rPr lang="pt-BR" sz="2800" dirty="0"/>
              <a:t>de tipos e suas instâncias; </a:t>
            </a:r>
            <a:endParaRPr lang="pt-BR" sz="2800" dirty="0" smtClean="0"/>
          </a:p>
          <a:p>
            <a:pPr lvl="1"/>
            <a:r>
              <a:rPr lang="pt-BR" sz="2800" dirty="0" smtClean="0"/>
              <a:t>objetos</a:t>
            </a:r>
            <a:r>
              <a:rPr lang="pt-BR" sz="2800" dirty="0"/>
              <a:t>, e suas propriedades intrínsecas; </a:t>
            </a:r>
            <a:endParaRPr lang="pt-BR" sz="2800" dirty="0" smtClean="0"/>
          </a:p>
          <a:p>
            <a:pPr lvl="1"/>
            <a:r>
              <a:rPr lang="pt-BR" sz="2800" dirty="0" smtClean="0"/>
              <a:t>a </a:t>
            </a:r>
            <a:r>
              <a:rPr lang="pt-BR" sz="2800" dirty="0"/>
              <a:t>relação entre identidade e classificação; </a:t>
            </a:r>
            <a:endParaRPr lang="pt-BR" sz="2800" dirty="0" smtClean="0"/>
          </a:p>
          <a:p>
            <a:pPr lvl="1"/>
            <a:r>
              <a:rPr lang="pt-BR" sz="2800" dirty="0" smtClean="0"/>
              <a:t>distinções </a:t>
            </a:r>
            <a:r>
              <a:rPr lang="pt-BR" sz="2800" dirty="0"/>
              <a:t>entre tipos e suas relações; </a:t>
            </a:r>
            <a:endParaRPr lang="pt-BR" sz="2800" dirty="0" smtClean="0"/>
          </a:p>
          <a:p>
            <a:pPr lvl="1"/>
            <a:r>
              <a:rPr lang="pt-BR" sz="2800" dirty="0" smtClean="0"/>
              <a:t>relações </a:t>
            </a:r>
            <a:r>
              <a:rPr lang="pt-BR" sz="2800" dirty="0"/>
              <a:t>parte-todo (GUIZZARDI, 2005</a:t>
            </a:r>
            <a:r>
              <a:rPr lang="pt-BR" sz="2800" dirty="0" smtClean="0"/>
              <a:t>), 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6604-AF6E-4483-A26C-01ED6F39D3CA}" type="datetime7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7772400" cy="778098"/>
          </a:xfrm>
        </p:spPr>
        <p:txBody>
          <a:bodyPr>
            <a:normAutofit/>
          </a:bodyPr>
          <a:lstStyle/>
          <a:p>
            <a:r>
              <a:rPr lang="pt-BR" sz="3600" b="1" dirty="0">
                <a:effectLst/>
              </a:rPr>
              <a:t>Ontologias de Fundamentação</a:t>
            </a:r>
            <a:endParaRPr lang="pt-BR" sz="36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r>
              <a:rPr lang="pt-BR" sz="2800" dirty="0"/>
              <a:t>P</a:t>
            </a:r>
            <a:r>
              <a:rPr lang="pt-BR" sz="2800" dirty="0" smtClean="0"/>
              <a:t>ermitem </a:t>
            </a:r>
            <a:r>
              <a:rPr lang="pt-BR" sz="2800" dirty="0"/>
              <a:t>que a construção de uma teoria sobre o domínio possibilite testar e validar um modelo </a:t>
            </a:r>
            <a:r>
              <a:rPr lang="pt-BR" sz="2800" dirty="0" smtClean="0"/>
              <a:t>conceitual.</a:t>
            </a:r>
            <a:endParaRPr lang="pt-BR" sz="2800" dirty="0" smtClean="0"/>
          </a:p>
          <a:p>
            <a:r>
              <a:rPr lang="pt-BR" sz="2800" dirty="0" smtClean="0"/>
              <a:t>Diferencia </a:t>
            </a:r>
            <a:r>
              <a:rPr lang="pt-BR" sz="2800" dirty="0"/>
              <a:t>os tipos de elementos que compõem um domínio </a:t>
            </a:r>
            <a:r>
              <a:rPr lang="pt-BR" sz="2800" dirty="0" smtClean="0"/>
              <a:t>permitindo </a:t>
            </a:r>
            <a:r>
              <a:rPr lang="pt-BR" sz="2800" dirty="0"/>
              <a:t>sua </a:t>
            </a:r>
            <a:r>
              <a:rPr lang="pt-BR" sz="2800" dirty="0" smtClean="0"/>
              <a:t>representação</a:t>
            </a:r>
            <a:r>
              <a:rPr lang="pt-BR" sz="2800" dirty="0"/>
              <a:t>.</a:t>
            </a:r>
            <a:endParaRPr lang="pt-BR" sz="2800" dirty="0" smtClean="0"/>
          </a:p>
          <a:p>
            <a:r>
              <a:rPr lang="pt-BR" sz="2800" dirty="0" smtClean="0"/>
              <a:t>Explicita </a:t>
            </a:r>
            <a:r>
              <a:rPr lang="pt-BR" sz="2800" dirty="0"/>
              <a:t>conceitos a partir de sua tipologia, estabelecendo sua posição em uma cadeia de </a:t>
            </a:r>
            <a:r>
              <a:rPr lang="pt-BR" sz="2800" dirty="0" smtClean="0"/>
              <a:t>elementos.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0F79-FCDD-4DE5-873E-653BD40088E2}" type="datetime7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05" y="332740"/>
            <a:ext cx="8208645" cy="1607185"/>
          </a:xfrm>
        </p:spPr>
        <p:txBody>
          <a:bodyPr>
            <a:noAutofit/>
          </a:bodyPr>
          <a:lstStyle/>
          <a:p>
            <a:pPr algn="l"/>
            <a:br>
              <a:rPr lang="pt-BR" sz="3600" b="1" dirty="0" smtClean="0"/>
            </a:br>
            <a:br>
              <a:rPr lang="pt-BR" sz="3600" b="1" dirty="0" smtClean="0"/>
            </a:br>
            <a:r>
              <a:rPr lang="pt-BR" sz="3600" b="1" dirty="0" smtClean="0"/>
              <a:t>Ontologia, Terminologia e Mapas conceituais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pt-BR" sz="3200" dirty="0" smtClean="0"/>
          </a:p>
          <a:p>
            <a:pPr algn="just"/>
            <a:r>
              <a:rPr lang="pt-BR" sz="3200" dirty="0" smtClean="0"/>
              <a:t>Preocupam-se com as relações entre conceitos e com a sua estruturação para representar um domínio do conhecimento.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BE13-3DB2-45A6-A847-D3675CA9CC97}" type="datetime7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4827992"/>
          </a:xfrm>
          <a:ln>
            <a:solidFill>
              <a:schemeClr val="tx2"/>
            </a:solidFill>
          </a:ln>
        </p:spPr>
        <p:txBody>
          <a:bodyPr/>
          <a:lstStyle/>
          <a:p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1403350" y="2348865"/>
            <a:ext cx="2382520" cy="218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Mapa 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err="1" smtClean="0">
                <a:solidFill>
                  <a:schemeClr val="tx1"/>
                </a:solidFill>
              </a:rPr>
              <a:t>conceitual</a:t>
            </a:r>
            <a:r>
              <a:rPr lang="pt-BR" dirty="0" err="1" smtClean="0"/>
              <a:t>s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4067810" y="2565400"/>
            <a:ext cx="2860040" cy="203771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</a:t>
            </a:r>
            <a:r>
              <a:rPr lang="pt-BR" dirty="0" smtClean="0">
                <a:solidFill>
                  <a:schemeClr val="tx1"/>
                </a:solidFill>
              </a:rPr>
              <a:t>Ontologia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2915920" y="2853690"/>
            <a:ext cx="2376170" cy="262826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Terminologia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131840" y="2852936"/>
            <a:ext cx="19442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Conceito</a:t>
            </a:r>
            <a:endParaRPr lang="pt-BR" dirty="0" smtClean="0"/>
          </a:p>
          <a:p>
            <a:pPr algn="ctr"/>
            <a:r>
              <a:rPr lang="pt-BR" dirty="0" smtClean="0"/>
              <a:t>Termo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FCAC-6E63-48E6-B988-79E6DE326023}" type="datetime7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6F1CF26-DA97-4645-9ACE-21065A43F413}" type="slidenum">
              <a:rPr lang="pt-BR" sz="1400" smtClean="0"/>
            </a:fld>
            <a:endParaRPr lang="pt-BR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altLang="pt-BR" sz="3200" b="1" smtClean="0"/>
              <a:t>Exemplo de </a:t>
            </a:r>
            <a:r>
              <a:rPr lang="pt-BR" sz="3200" b="1" smtClean="0"/>
              <a:t>Ontologia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9310" y="1388745"/>
            <a:ext cx="7770495" cy="4731385"/>
          </a:xfrm>
        </p:spPr>
        <p:txBody>
          <a:bodyPr>
            <a:normAutofit lnSpcReduction="20000"/>
          </a:bodyPr>
          <a:lstStyle/>
          <a:p>
            <a:pPr marL="320040" lvl="1" indent="0" algn="just" eaLnBrk="1" hangingPunct="1">
              <a:lnSpc>
                <a:spcPct val="90000"/>
              </a:lnSpc>
              <a:buNone/>
            </a:pPr>
            <a:r>
              <a:rPr lang="pt-BR" sz="2800" dirty="0" smtClean="0"/>
              <a:t> </a:t>
            </a:r>
            <a:endParaRPr lang="pt-BR" sz="28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pt-BR" sz="2800" b="1" dirty="0" err="1" smtClean="0">
                <a:latin typeface="+mj-lt"/>
              </a:rPr>
              <a:t>WordNet</a:t>
            </a:r>
            <a:r>
              <a:rPr lang="x-none" altLang="pt-BR" sz="2800" dirty="0" err="1" smtClean="0">
                <a:latin typeface="+mj-lt"/>
              </a:rPr>
              <a:t>: </a:t>
            </a:r>
            <a:r>
              <a:rPr lang="pt-BR" sz="2800" dirty="0" smtClean="0">
                <a:latin typeface="+mj-lt"/>
                <a:sym typeface="+mn-ea"/>
              </a:rPr>
              <a:t> </a:t>
            </a:r>
            <a:r>
              <a:rPr lang="x-none" altLang="pt-BR" sz="2800" dirty="0" smtClean="0">
                <a:latin typeface="+mj-lt"/>
                <a:sym typeface="+mn-ea"/>
              </a:rPr>
              <a:t>léxico</a:t>
            </a:r>
            <a:r>
              <a:rPr lang="pt-BR" sz="2800" dirty="0" smtClean="0">
                <a:latin typeface="+mj-lt"/>
                <a:sym typeface="+mn-ea"/>
              </a:rPr>
              <a:t> </a:t>
            </a:r>
            <a:endParaRPr lang="pt-BR" sz="2800" dirty="0" smtClean="0">
              <a:latin typeface="+mj-lt"/>
              <a:sym typeface="+mn-ea"/>
              <a:hlinkClick r:id="rId1"/>
            </a:endParaRPr>
          </a:p>
          <a:p>
            <a:pPr marL="594360" lvl="2" indent="0" eaLnBrk="1" hangingPunct="1">
              <a:lnSpc>
                <a:spcPct val="90000"/>
              </a:lnSpc>
              <a:buNone/>
            </a:pPr>
            <a:endParaRPr lang="x-none" altLang="pt-BR" sz="2000" dirty="0" err="1" smtClean="0">
              <a:latin typeface="+mj-lt"/>
            </a:endParaRPr>
          </a:p>
          <a:p>
            <a:pPr lvl="3" eaLnBrk="1" hangingPunct="1">
              <a:lnSpc>
                <a:spcPct val="90000"/>
              </a:lnSpc>
            </a:pPr>
            <a:r>
              <a:rPr lang="pt-BR" sz="2400" dirty="0" smtClean="0">
                <a:latin typeface="+mj-lt"/>
              </a:rPr>
              <a:t>termos agrupados  em cinco categorias: </a:t>
            </a:r>
            <a:endParaRPr lang="pt-BR" sz="2400" dirty="0" smtClean="0">
              <a:latin typeface="+mj-lt"/>
            </a:endParaRPr>
          </a:p>
          <a:p>
            <a:pPr lvl="3" eaLnBrk="1" hangingPunct="1">
              <a:lnSpc>
                <a:spcPct val="90000"/>
              </a:lnSpc>
            </a:pPr>
            <a:r>
              <a:rPr lang="pt-BR" sz="2400" dirty="0" smtClean="0">
                <a:latin typeface="+mj-lt"/>
              </a:rPr>
              <a:t>verbos, adjetivos, advérbios e funções de palavras e seus significados são relacionados através de sinônimos, antônimos, hipônimos (relações hierárquicas), merônimos (parte de relacionamentos que contém conceitos) e relações morfológicas.</a:t>
            </a:r>
            <a:endParaRPr lang="pt-BR" sz="2400" dirty="0" smtClean="0">
              <a:latin typeface="+mj-lt"/>
            </a:endParaRPr>
          </a:p>
          <a:p>
            <a:pPr lvl="3" eaLnBrk="1" hangingPunct="1">
              <a:lnSpc>
                <a:spcPct val="90000"/>
              </a:lnSpc>
            </a:pPr>
            <a:endParaRPr lang="pt-BR" sz="2400" dirty="0" smtClean="0">
              <a:latin typeface="+mj-lt"/>
            </a:endParaRPr>
          </a:p>
          <a:p>
            <a:pPr lvl="3" eaLnBrk="1" hangingPunct="1">
              <a:lnSpc>
                <a:spcPct val="90000"/>
              </a:lnSpc>
            </a:pPr>
            <a:r>
              <a:rPr lang="pt-BR" sz="2400" dirty="0" smtClean="0">
                <a:latin typeface="+mj-lt"/>
                <a:sym typeface="+mn-ea"/>
                <a:hlinkClick r:id="rId1"/>
              </a:rPr>
              <a:t>http://wordnet.princeton.edu/</a:t>
            </a:r>
            <a:endParaRPr lang="pt-BR" sz="2400" dirty="0" smtClean="0">
              <a:latin typeface="+mj-lt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5B48-918D-4551-89EC-E9F52974A5D0}" type="datetime7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7772400" cy="680085"/>
          </a:xfrm>
        </p:spPr>
        <p:txBody>
          <a:bodyPr>
            <a:normAutofit/>
          </a:bodyPr>
          <a:p>
            <a:pPr lvl="3" eaLnBrk="1" hangingPunct="1">
              <a:lnSpc>
                <a:spcPct val="90000"/>
              </a:lnSpc>
            </a:pPr>
            <a:r>
              <a:rPr lang="pt-BR" sz="3200" b="1" dirty="0" err="1" smtClean="0">
                <a:sym typeface="+mn-ea"/>
              </a:rPr>
              <a:t>WordNet  </a:t>
            </a:r>
            <a:r>
              <a:rPr lang="pt-BR" sz="3200" dirty="0" smtClean="0">
                <a:sym typeface="+mn-ea"/>
                <a:hlinkClick r:id="rId1"/>
              </a:rPr>
              <a:t>http://wordnet.princeton.edu/</a:t>
            </a:r>
            <a:endParaRPr lang="x-none" altLang="pt-BR" sz="3200" b="1" dirty="0" err="1" smtClean="0">
              <a:sym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E2DE42-4888-4AAD-A63B-F9E1BC32427F}" type="datetime7">
              <a:rPr lang="pt-BR" smtClean="0"/>
            </a:fld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5ACEB2E-92F0-4897-AC0A-DEC80AE6DE7E}" type="slidenum">
              <a:rPr lang="pt-BR" smtClean="0"/>
            </a:fld>
            <a:endParaRPr lang="pt-BR"/>
          </a:p>
        </p:txBody>
      </p:sp>
      <p:pic>
        <p:nvPicPr>
          <p:cNvPr id="6" name="Content Placeholder 5"/>
          <p:cNvPicPr>
            <a:picLocks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99795" y="1052830"/>
            <a:ext cx="7985125" cy="572897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72400" cy="86409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Hierarquia semântica</a:t>
            </a:r>
            <a:endParaRPr lang="pt-BR" sz="36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Ontologia</a:t>
            </a:r>
            <a:endParaRPr lang="pt-BR" sz="2800" dirty="0" smtClean="0"/>
          </a:p>
          <a:p>
            <a:pPr lvl="1"/>
            <a:r>
              <a:rPr lang="pt-BR" sz="2800" dirty="0" err="1" smtClean="0"/>
              <a:t>Topic</a:t>
            </a:r>
            <a:r>
              <a:rPr lang="pt-BR" sz="2800" dirty="0" smtClean="0"/>
              <a:t> </a:t>
            </a:r>
            <a:r>
              <a:rPr lang="pt-BR" sz="2800" dirty="0" err="1" smtClean="0"/>
              <a:t>map</a:t>
            </a:r>
            <a:r>
              <a:rPr lang="pt-BR" sz="2800" dirty="0" smtClean="0"/>
              <a:t> </a:t>
            </a:r>
            <a:endParaRPr lang="pt-BR" sz="2400" dirty="0" smtClean="0"/>
          </a:p>
          <a:p>
            <a:pPr lvl="3"/>
            <a:r>
              <a:rPr lang="pt-BR" sz="2800" dirty="0" smtClean="0"/>
              <a:t>Tesauro</a:t>
            </a:r>
            <a:endParaRPr lang="pt-BR" sz="2800" dirty="0" smtClean="0"/>
          </a:p>
          <a:p>
            <a:pPr lvl="4"/>
            <a:r>
              <a:rPr lang="pt-BR" sz="2800" dirty="0" smtClean="0"/>
              <a:t>Taxonomia</a:t>
            </a:r>
            <a:endParaRPr lang="pt-BR" sz="2800" dirty="0" smtClean="0"/>
          </a:p>
          <a:p>
            <a:pPr lvl="5"/>
            <a:r>
              <a:rPr lang="pt-BR" sz="2800" dirty="0" err="1" smtClean="0"/>
              <a:t>Folksonomia</a:t>
            </a:r>
            <a:endParaRPr lang="pt-BR" sz="2800" dirty="0" smtClean="0"/>
          </a:p>
          <a:p>
            <a:pPr lvl="6"/>
            <a:r>
              <a:rPr lang="pt-BR" sz="2800" dirty="0" smtClean="0"/>
              <a:t>Glossário</a:t>
            </a:r>
            <a:endParaRPr lang="pt-BR" sz="2800" dirty="0" smtClean="0"/>
          </a:p>
          <a:p>
            <a:pPr lvl="6">
              <a:buNone/>
            </a:pPr>
            <a:endParaRPr lang="pt-BR" sz="2800" dirty="0" smtClean="0"/>
          </a:p>
          <a:p>
            <a:pPr lvl="6">
              <a:buNone/>
            </a:pPr>
            <a:r>
              <a:rPr lang="pt-BR" sz="2000" dirty="0" smtClean="0"/>
              <a:t>(BLUMAUER </a:t>
            </a:r>
            <a:r>
              <a:rPr lang="pt-BR" sz="2000" dirty="0" err="1" smtClean="0"/>
              <a:t>et</a:t>
            </a:r>
            <a:r>
              <a:rPr lang="pt-BR" sz="2000" dirty="0" smtClean="0"/>
              <a:t> </a:t>
            </a:r>
            <a:r>
              <a:rPr lang="pt-BR" sz="2000" dirty="0" err="1" smtClean="0"/>
              <a:t>al</a:t>
            </a:r>
            <a:r>
              <a:rPr lang="pt-BR" sz="2000" dirty="0" smtClean="0"/>
              <a:t>, 2006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semantic</a:t>
            </a:r>
            <a:r>
              <a:rPr lang="pt-BR" sz="2000" dirty="0" smtClean="0"/>
              <a:t> </a:t>
            </a:r>
            <a:r>
              <a:rPr lang="pt-BR" sz="2000" dirty="0" err="1" smtClean="0"/>
              <a:t>ladder</a:t>
            </a:r>
            <a:r>
              <a:rPr lang="pt-BR" sz="2000" dirty="0" smtClean="0"/>
              <a:t>  citado por ESTRADA, 2011)</a:t>
            </a:r>
            <a:endParaRPr lang="pt-BR" sz="2000" dirty="0" smtClean="0"/>
          </a:p>
          <a:p>
            <a:pPr lvl="6"/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B1F-D934-452D-B6FF-57368217B572}" type="datetime7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84B4A94-476E-460E-BCD6-B83C80905D10}" type="slidenum">
              <a:rPr lang="pt-BR" sz="1400" smtClean="0"/>
            </a:fld>
            <a:endParaRPr lang="pt-BR" sz="1400" smtClean="0"/>
          </a:p>
        </p:txBody>
      </p:sp>
      <p:sp>
        <p:nvSpPr>
          <p:cNvPr id="39940" name="Line 2"/>
          <p:cNvSpPr>
            <a:spLocks noChangeShapeType="1"/>
          </p:cNvSpPr>
          <p:nvPr/>
        </p:nvSpPr>
        <p:spPr bwMode="auto">
          <a:xfrm>
            <a:off x="1143000" y="57150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9941" name="Line 3"/>
          <p:cNvSpPr>
            <a:spLocks noChangeShapeType="1"/>
          </p:cNvSpPr>
          <p:nvPr/>
        </p:nvSpPr>
        <p:spPr bwMode="auto">
          <a:xfrm flipV="1">
            <a:off x="1143000" y="1524000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1115695" y="3933190"/>
            <a:ext cx="288226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 Narrow" pitchFamily="34" charset="0"/>
              </a:rPr>
              <a:t>Lista de termos</a:t>
            </a:r>
          </a:p>
        </p:txBody>
      </p:sp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3203575" y="4293235"/>
            <a:ext cx="25193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940643"/>
                </a:solidFill>
                <a:latin typeface="Arial Narrow" pitchFamily="34" charset="0"/>
              </a:rPr>
              <a:t>Lista de Sinônimoos</a:t>
            </a:r>
            <a:endParaRPr lang="en-US" sz="1600" b="1">
              <a:solidFill>
                <a:srgbClr val="940643"/>
              </a:solidFill>
              <a:latin typeface="Arial Narrow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940643"/>
                </a:solidFill>
                <a:latin typeface="Arial Narrow" pitchFamily="34" charset="0"/>
              </a:rPr>
              <a:t>Lista de autoridades</a:t>
            </a:r>
            <a:endParaRPr lang="en-US" sz="1600" b="1">
              <a:solidFill>
                <a:srgbClr val="940643"/>
              </a:solidFill>
              <a:latin typeface="Arial Narrow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Arial Narrow" pitchFamily="34" charset="0"/>
              </a:rPr>
              <a:t>Glossário e Dicionários</a:t>
            </a:r>
            <a:endParaRPr lang="en-US" sz="1600" b="1">
              <a:solidFill>
                <a:srgbClr val="940643"/>
              </a:solidFill>
              <a:latin typeface="Arial Narrow" pitchFamily="34" charset="0"/>
            </a:endParaRP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990600" y="57912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 Narrow" pitchFamily="34" charset="0"/>
              </a:rPr>
              <a:t>Linguagem Natural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6629400" y="57912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 Narrow" pitchFamily="34" charset="0"/>
              </a:rPr>
              <a:t>Linguagem controlada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 rot="-5398748">
            <a:off x="-83344" y="4488657"/>
            <a:ext cx="1992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 Narrow" pitchFamily="34" charset="0"/>
              </a:rPr>
              <a:t>Fracamente estruturado</a:t>
            </a:r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 rot="-5370256">
            <a:off x="-116682" y="2170907"/>
            <a:ext cx="2062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 Narrow" pitchFamily="34" charset="0"/>
              </a:rPr>
              <a:t>Fortemente estruturado</a:t>
            </a:r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1331278" y="2564765"/>
            <a:ext cx="324167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 Narrow" pitchFamily="34" charset="0"/>
              </a:rPr>
              <a:t>Classificação &amp;</a:t>
            </a:r>
            <a:br>
              <a:rPr lang="en-US">
                <a:latin typeface="Arial Narrow" pitchFamily="34" charset="0"/>
              </a:rPr>
            </a:br>
            <a:r>
              <a:rPr lang="en-US">
                <a:latin typeface="Arial Narrow" pitchFamily="34" charset="0"/>
              </a:rPr>
              <a:t>Categorização:</a:t>
            </a:r>
            <a:endParaRPr lang="en-US">
              <a:latin typeface="Arial Narrow" pitchFamily="34" charset="0"/>
            </a:endParaRPr>
          </a:p>
        </p:txBody>
      </p:sp>
      <p:sp>
        <p:nvSpPr>
          <p:cNvPr id="39949" name="Text Box 11"/>
          <p:cNvSpPr txBox="1">
            <a:spLocks noChangeArrowheads="1"/>
          </p:cNvSpPr>
          <p:nvPr/>
        </p:nvSpPr>
        <p:spPr bwMode="auto">
          <a:xfrm>
            <a:off x="3636010" y="4004945"/>
            <a:ext cx="2286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b="1">
                <a:latin typeface="Arial Narrow" pitchFamily="34" charset="0"/>
              </a:rPr>
              <a:t>Cabeçalhos de  assunto</a:t>
            </a:r>
          </a:p>
        </p:txBody>
      </p:sp>
      <p:sp>
        <p:nvSpPr>
          <p:cNvPr id="39950" name="Text Box 12"/>
          <p:cNvSpPr txBox="1">
            <a:spLocks noChangeArrowheads="1"/>
          </p:cNvSpPr>
          <p:nvPr/>
        </p:nvSpPr>
        <p:spPr bwMode="auto">
          <a:xfrm>
            <a:off x="4716145" y="2997200"/>
            <a:ext cx="2983865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Arial Narrow" pitchFamily="34" charset="0"/>
              </a:rPr>
              <a:t>     </a:t>
            </a:r>
            <a:r>
              <a:rPr lang="en-US" sz="1600" b="1">
                <a:solidFill>
                  <a:srgbClr val="940643"/>
                </a:solidFill>
                <a:latin typeface="Arial Narrow" pitchFamily="34" charset="0"/>
              </a:rPr>
              <a:t>Classificações</a:t>
            </a:r>
            <a:br>
              <a:rPr lang="en-US" sz="1600" b="1">
                <a:latin typeface="Arial Narrow" pitchFamily="34" charset="0"/>
              </a:rPr>
            </a:br>
            <a:r>
              <a:rPr lang="en-US" sz="1600" b="1">
                <a:latin typeface="Arial Narrow" pitchFamily="34" charset="0"/>
              </a:rPr>
              <a:t>   </a:t>
            </a:r>
            <a:r>
              <a:rPr lang="en-US" sz="1600" b="1">
                <a:solidFill>
                  <a:srgbClr val="940643"/>
                </a:solidFill>
                <a:latin typeface="Arial Narrow" pitchFamily="34" charset="0"/>
              </a:rPr>
              <a:t>Taxonomias</a:t>
            </a:r>
            <a:endParaRPr lang="en-US" sz="1600" b="1">
              <a:solidFill>
                <a:srgbClr val="940643"/>
              </a:solidFill>
              <a:latin typeface="Arial Narrow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Arial Narrow" pitchFamily="34" charset="0"/>
              </a:rPr>
              <a:t>Esquemas de categorização</a:t>
            </a:r>
          </a:p>
        </p:txBody>
      </p:sp>
      <p:sp>
        <p:nvSpPr>
          <p:cNvPr id="39951" name="Text Box 13"/>
          <p:cNvSpPr txBox="1">
            <a:spLocks noChangeArrowheads="1"/>
          </p:cNvSpPr>
          <p:nvPr/>
        </p:nvSpPr>
        <p:spPr bwMode="auto">
          <a:xfrm>
            <a:off x="1547495" y="1268730"/>
            <a:ext cx="51816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 Narrow" pitchFamily="34" charset="0"/>
              </a:rPr>
              <a:t>Gr</a:t>
            </a:r>
            <a:r>
              <a:rPr lang="x-none" altLang="en-US">
                <a:latin typeface="Arial Narrow" pitchFamily="34" charset="0"/>
              </a:rPr>
              <a:t>aus de </a:t>
            </a:r>
            <a:r>
              <a:rPr lang="en-US">
                <a:latin typeface="Arial Narrow" pitchFamily="34" charset="0"/>
              </a:rPr>
              <a:t> relacionamento</a:t>
            </a:r>
            <a:r>
              <a:rPr lang="en-US" sz="3600">
                <a:latin typeface="Arial Narrow" pitchFamily="34" charset="0"/>
              </a:rPr>
              <a:t> </a:t>
            </a:r>
          </a:p>
        </p:txBody>
      </p:sp>
      <p:sp>
        <p:nvSpPr>
          <p:cNvPr id="39952" name="Text Box 14"/>
          <p:cNvSpPr txBox="1">
            <a:spLocks noChangeArrowheads="1"/>
          </p:cNvSpPr>
          <p:nvPr/>
        </p:nvSpPr>
        <p:spPr bwMode="auto">
          <a:xfrm>
            <a:off x="6300153" y="1844675"/>
            <a:ext cx="2232025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Arial Narrow" pitchFamily="34" charset="0"/>
              </a:rPr>
              <a:t>    </a:t>
            </a:r>
            <a:r>
              <a:rPr lang="en-US" sz="1600" b="1">
                <a:solidFill>
                  <a:srgbClr val="940643"/>
                </a:solidFill>
                <a:latin typeface="Arial Narrow" pitchFamily="34" charset="0"/>
              </a:rPr>
              <a:t>Ontologias</a:t>
            </a:r>
            <a:r>
              <a:rPr lang="en-US" sz="1600" b="1">
                <a:latin typeface="Arial Narrow" pitchFamily="34" charset="0"/>
              </a:rPr>
              <a:t>           </a:t>
            </a:r>
            <a:r>
              <a:rPr lang="en-US" sz="1600" b="1">
                <a:solidFill>
                  <a:srgbClr val="940643"/>
                </a:solidFill>
                <a:latin typeface="Arial Narrow" pitchFamily="34" charset="0"/>
              </a:rPr>
              <a:t>Redes Semânticas</a:t>
            </a:r>
            <a:endParaRPr lang="en-US" sz="1600" b="1">
              <a:solidFill>
                <a:srgbClr val="940643"/>
              </a:solidFill>
              <a:latin typeface="Arial Narrow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940643"/>
                </a:solidFill>
                <a:latin typeface="Arial Narrow" pitchFamily="34" charset="0"/>
              </a:rPr>
              <a:t>Mapas Conceituais</a:t>
            </a:r>
            <a:br>
              <a:rPr lang="en-US" sz="1600" b="1">
                <a:latin typeface="Arial Narrow" pitchFamily="34" charset="0"/>
              </a:rPr>
            </a:br>
            <a:r>
              <a:rPr lang="en-US" sz="1600" b="1">
                <a:solidFill>
                  <a:srgbClr val="940643"/>
                </a:solidFill>
                <a:latin typeface="Arial Narrow" pitchFamily="34" charset="0"/>
              </a:rPr>
              <a:t>Tesauros</a:t>
            </a:r>
          </a:p>
        </p:txBody>
      </p:sp>
      <p:sp>
        <p:nvSpPr>
          <p:cNvPr id="39953" name="Line 15"/>
          <p:cNvSpPr>
            <a:spLocks noChangeShapeType="1"/>
          </p:cNvSpPr>
          <p:nvPr/>
        </p:nvSpPr>
        <p:spPr bwMode="auto">
          <a:xfrm flipV="1">
            <a:off x="1259840" y="1557020"/>
            <a:ext cx="563880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9954" name="Text Box 16"/>
          <p:cNvSpPr txBox="1">
            <a:spLocks noChangeArrowheads="1"/>
          </p:cNvSpPr>
          <p:nvPr/>
        </p:nvSpPr>
        <p:spPr bwMode="auto">
          <a:xfrm>
            <a:off x="971233" y="6309360"/>
            <a:ext cx="709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Traduzido de Marcia Lei Zeng 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539D-076D-4C42-8B51-26CC7BB38044}" type="datetime7">
              <a:rPr lang="pt-BR" smtClean="0"/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pt-BR" dirty="0" smtClean="0"/>
            </a:br>
            <a:br>
              <a:rPr lang="pt-BR" dirty="0" smtClean="0"/>
            </a:br>
            <a:r>
              <a:rPr lang="pt-BR" b="1" dirty="0" smtClean="0"/>
              <a:t>Ontologias x Classificações</a:t>
            </a:r>
            <a:endParaRPr lang="pt-BR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Classificação foco no </a:t>
            </a:r>
            <a:r>
              <a:rPr lang="pt-BR" sz="2800" b="1" dirty="0" smtClean="0"/>
              <a:t>acesso </a:t>
            </a:r>
            <a:r>
              <a:rPr lang="pt-BR" sz="2800" dirty="0" smtClean="0"/>
              <a:t> baseado em critérios pré-determinados e codificados por uma chave sintática:</a:t>
            </a:r>
            <a:endParaRPr lang="pt-BR" sz="2800" dirty="0" smtClean="0"/>
          </a:p>
          <a:p>
            <a:pPr lvl="1"/>
            <a:r>
              <a:rPr lang="pt-BR" dirty="0" smtClean="0"/>
              <a:t>100 Filosofia</a:t>
            </a:r>
            <a:endParaRPr lang="pt-BR" dirty="0" smtClean="0"/>
          </a:p>
          <a:p>
            <a:pPr lvl="1"/>
            <a:r>
              <a:rPr lang="pt-BR" dirty="0" smtClean="0"/>
              <a:t>200 Religião</a:t>
            </a:r>
            <a:endParaRPr lang="pt-BR" dirty="0" smtClean="0"/>
          </a:p>
          <a:p>
            <a:r>
              <a:rPr lang="pt-BR" sz="2800" dirty="0" smtClean="0"/>
              <a:t> Ontologias foco no </a:t>
            </a:r>
            <a:r>
              <a:rPr lang="pt-BR" sz="2800" b="1" dirty="0" smtClean="0"/>
              <a:t>significado</a:t>
            </a:r>
            <a:r>
              <a:rPr lang="pt-BR" sz="2800" dirty="0" smtClean="0"/>
              <a:t> dos termos; natureza e estrutura de um domínio.</a:t>
            </a:r>
            <a:endParaRPr lang="pt-BR" dirty="0"/>
          </a:p>
          <a:p>
            <a:pPr marL="109855" indent="0">
              <a:buNone/>
            </a:pPr>
            <a:r>
              <a:rPr lang="pt-BR" dirty="0" smtClean="0"/>
              <a:t>					(GUARINO, 2006)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044B-7F92-4AA5-95D6-C782FACFD1B9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955"/>
            <a:ext cx="7772400" cy="759460"/>
          </a:xfrm>
        </p:spPr>
        <p:txBody>
          <a:bodyPr/>
          <a:p>
            <a:r>
              <a:rPr lang="x-none" altLang="pt-BR"/>
              <a:t>Ontologia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1485" y="1075690"/>
            <a:ext cx="8544560" cy="5478780"/>
          </a:xfrm>
        </p:spPr>
        <p:txBody>
          <a:bodyPr>
            <a:normAutofit fontScale="90000" lnSpcReduction="10000"/>
          </a:bodyPr>
          <a:p>
            <a:r>
              <a:rPr lang="x-none" altLang="pt-BR" dirty="0" smtClean="0">
                <a:latin typeface="+mj-lt"/>
                <a:sym typeface="+mn-ea"/>
              </a:rPr>
              <a:t>Ontologia pode ser definida como um sistema particular de categories que representam uma certa visão do mundo.</a:t>
            </a:r>
            <a:endParaRPr lang="x-none" altLang="pt-BR" dirty="0" smtClean="0">
              <a:latin typeface="+mj-lt"/>
              <a:sym typeface="+mn-ea"/>
            </a:endParaRPr>
          </a:p>
          <a:p>
            <a:endParaRPr lang="x-none" altLang="pt-BR" dirty="0" smtClean="0">
              <a:latin typeface="+mj-lt"/>
              <a:sym typeface="+mn-ea"/>
            </a:endParaRPr>
          </a:p>
          <a:p>
            <a:r>
              <a:rPr lang="x-none" altLang="pt-BR" dirty="0" smtClean="0">
                <a:latin typeface="+mj-lt"/>
                <a:sym typeface="+mn-ea"/>
              </a:rPr>
              <a:t>A</a:t>
            </a:r>
            <a:r>
              <a:rPr lang="pt-BR" dirty="0" smtClean="0">
                <a:latin typeface="+mj-lt"/>
                <a:sym typeface="+mn-ea"/>
              </a:rPr>
              <a:t>nálise conceitual e modelagem de domínio, realizadas por meio de metodologias padrão.</a:t>
            </a:r>
            <a:endParaRPr lang="pt-BR" dirty="0" smtClean="0">
              <a:latin typeface="+mj-lt"/>
              <a:sym typeface="+mn-ea"/>
            </a:endParaRPr>
          </a:p>
          <a:p>
            <a:endParaRPr lang="pt-BR" altLang="en-US">
              <a:latin typeface="+mj-lt"/>
            </a:endParaRPr>
          </a:p>
          <a:p>
            <a:r>
              <a:rPr lang="x-none" altLang="pt-BR">
                <a:latin typeface="+mj-lt"/>
              </a:rPr>
              <a:t>U</a:t>
            </a:r>
            <a:r>
              <a:rPr lang="pt-BR" altLang="en-US">
                <a:latin typeface="+mj-lt"/>
              </a:rPr>
              <a:t>ma ontologia se refere a um artefato de engenharia, constituído por um vocabulário específico usado para descrever uma determinada realidade, além de um conjunto de suposições explícitas quanto ao significado pretendido das palavras de vocabulário.</a:t>
            </a:r>
            <a:endParaRPr lang="pt-BR" altLang="en-US">
              <a:latin typeface="+mj-lt"/>
            </a:endParaRPr>
          </a:p>
          <a:p>
            <a:endParaRPr lang="pt-BR" altLang="en-US">
              <a:latin typeface="+mj-lt"/>
            </a:endParaRPr>
          </a:p>
          <a:p>
            <a:r>
              <a:rPr lang="x-none" altLang="pt-BR">
                <a:latin typeface="+mj-lt"/>
              </a:rPr>
              <a:t>U</a:t>
            </a:r>
            <a:r>
              <a:rPr lang="pt-BR" altLang="en-US">
                <a:latin typeface="+mj-lt"/>
              </a:rPr>
              <a:t>ma ontologia descreve uma hierarquia de conceitos relacionados</a:t>
            </a:r>
            <a:r>
              <a:rPr lang="x-none" altLang="pt-BR">
                <a:latin typeface="+mj-lt"/>
              </a:rPr>
              <a:t>			(Guarino, 1998)</a:t>
            </a:r>
            <a:endParaRPr lang="x-none" altLang="pt-BR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E2DE42-4888-4AAD-A63B-F9E1BC32427F}" type="datetime7">
              <a:rPr lang="pt-BR" smtClean="0"/>
            </a:fld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5ACEB2E-92F0-4897-AC0A-DEC80AE6DE7E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5590"/>
            <a:ext cx="7772400" cy="875665"/>
          </a:xfrm>
        </p:spPr>
        <p:txBody>
          <a:bodyPr>
            <a:normAutofit fontScale="90000"/>
          </a:bodyPr>
          <a:p>
            <a:r>
              <a:rPr lang="x-none" altLang="pt-BR"/>
              <a:t>Passos para criar uma ontologia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4485" y="1412875"/>
            <a:ext cx="8569325" cy="4572000"/>
          </a:xfrm>
        </p:spPr>
        <p:txBody>
          <a:bodyPr/>
          <a:p>
            <a:pPr marL="0" indent="0">
              <a:buNone/>
            </a:pPr>
            <a:r>
              <a:rPr lang="x-none" altLang="pt-BR"/>
              <a:t>1) C</a:t>
            </a:r>
            <a:r>
              <a:rPr lang="pt-BR" altLang="en-US"/>
              <a:t>ria</a:t>
            </a:r>
            <a:r>
              <a:rPr lang="x-none" altLang="pt-BR"/>
              <a:t>r</a:t>
            </a:r>
            <a:r>
              <a:rPr lang="pt-BR" altLang="en-US"/>
              <a:t> a taxonomia de classe, em que classes e subclasses estão conectadas pela relação "</a:t>
            </a:r>
            <a:r>
              <a:rPr lang="pt-BR" altLang="en-US" b="1"/>
              <a:t>is-a"</a:t>
            </a:r>
            <a:r>
              <a:rPr lang="pt-BR" altLang="en-US"/>
              <a:t>. </a:t>
            </a:r>
            <a:endParaRPr lang="pt-BR" altLang="en-US"/>
          </a:p>
          <a:p>
            <a:pPr lvl="1"/>
            <a:r>
              <a:rPr lang="x-none"/>
              <a:t>Foi utilizado o</a:t>
            </a:r>
            <a:r>
              <a:rPr lang="pt-BR" altLang="en-US"/>
              <a:t> vocabulário controlado e o tesaurus, juntamente com os títulos e tags encontrados nas imagens presentes n</a:t>
            </a:r>
            <a:r>
              <a:rPr lang="x-none" altLang="pt-BR"/>
              <a:t>o</a:t>
            </a:r>
            <a:r>
              <a:rPr lang="pt-BR" altLang="en-US"/>
              <a:t> Arquigrafia </a:t>
            </a:r>
            <a:r>
              <a:rPr lang="x-none" altLang="pt-BR"/>
              <a:t>(www.arquigrafia.org</a:t>
            </a:r>
            <a:r>
              <a:rPr lang="pt-BR" altLang="en-US"/>
              <a:t>.</a:t>
            </a:r>
            <a:r>
              <a:rPr lang="x-none" altLang="pt-BR"/>
              <a:t>br)</a:t>
            </a:r>
            <a:endParaRPr lang="x-none" alt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E2DE42-4888-4AAD-A63B-F9E1BC32427F}" type="datetime7">
              <a:rPr lang="pt-BR" smtClean="0"/>
            </a:fld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5ACEB2E-92F0-4897-AC0A-DEC80AE6DE7E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E2DE42-4888-4AAD-A63B-F9E1BC32427F}" type="datetime7">
              <a:rPr lang="pt-BR" smtClean="0"/>
            </a:fld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5ACEB2E-92F0-4897-AC0A-DEC80AE6DE7E}" type="slidenum">
              <a:rPr lang="pt-BR" smtClean="0"/>
            </a:fld>
            <a:endParaRPr lang="pt-BR"/>
          </a:p>
        </p:txBody>
      </p:sp>
      <p:pic>
        <p:nvPicPr>
          <p:cNvPr id="-2147482623" name="Content Placeholder -2147482624"/>
          <p:cNvPicPr>
            <a:picLocks noChangeAspect="1"/>
          </p:cNvPicPr>
          <p:nvPr>
            <p:ph sz="quarter" idx="1"/>
          </p:nvPr>
        </p:nvPicPr>
        <p:blipFill>
          <a:blip r:embed="rId1"/>
          <a:stretch>
            <a:fillRect/>
          </a:stretch>
        </p:blipFill>
        <p:spPr>
          <a:xfrm>
            <a:off x="2123440" y="548640"/>
            <a:ext cx="4469765" cy="6271895"/>
          </a:xfrm>
          <a:prstGeom prst="rect">
            <a:avLst/>
          </a:prstGeom>
          <a:solidFill>
            <a:srgbClr val="FFFFFF"/>
          </a:solidFill>
          <a:ln w="9525">
            <a:noFill/>
            <a:miter/>
          </a:ln>
        </p:spPr>
      </p:pic>
      <p:sp>
        <p:nvSpPr>
          <p:cNvPr id="6" name="TextBox 5"/>
          <p:cNvSpPr txBox="1"/>
          <p:nvPr/>
        </p:nvSpPr>
        <p:spPr>
          <a:xfrm>
            <a:off x="611505" y="116840"/>
            <a:ext cx="4626610" cy="4368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pt-BR" altLang="en-US">
                <a:sym typeface="+mn-ea"/>
              </a:rPr>
              <a:t>Parte da taxonomia de classe da ontologia </a:t>
            </a:r>
            <a:endParaRPr lang="pt-BR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955"/>
            <a:ext cx="7772400" cy="562610"/>
          </a:xfrm>
        </p:spPr>
        <p:txBody>
          <a:bodyPr>
            <a:normAutofit fontScale="90000"/>
          </a:bodyPr>
          <a:p>
            <a:endParaRPr lang="pt-B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pPr marL="0" indent="0">
              <a:buNone/>
            </a:pPr>
            <a:r>
              <a:rPr lang="x-none" altLang="pt-BR"/>
              <a:t>2) Identificar as</a:t>
            </a:r>
            <a:r>
              <a:rPr lang="pt-BR" altLang="en-US"/>
              <a:t> propriedades e atributos. </a:t>
            </a:r>
            <a:endParaRPr lang="pt-BR" altLang="en-US"/>
          </a:p>
          <a:p>
            <a:pPr marL="0" indent="0">
              <a:buNone/>
            </a:pPr>
            <a:r>
              <a:rPr lang="x-none" altLang="pt-BR" sz="2400"/>
              <a:t>	</a:t>
            </a:r>
            <a:r>
              <a:rPr lang="pt-BR" altLang="en-US" sz="2400"/>
              <a:t>Existem propriedades de objetos, que conectam </a:t>
            </a:r>
            <a:r>
              <a:rPr lang="x-none" altLang="pt-BR" sz="2400"/>
              <a:t>	</a:t>
            </a:r>
            <a:r>
              <a:rPr lang="pt-BR" altLang="en-US" sz="2400"/>
              <a:t>dois indivíduos (instâncias de classe) e </a:t>
            </a:r>
            <a:r>
              <a:rPr lang="x-none" altLang="pt-BR" sz="2400"/>
              <a:t>	</a:t>
            </a:r>
            <a:r>
              <a:rPr lang="pt-BR" altLang="en-US" sz="2400"/>
              <a:t>propriedades de dados, que conectam uma </a:t>
            </a:r>
            <a:r>
              <a:rPr lang="x-none" altLang="pt-BR" sz="2400"/>
              <a:t>	</a:t>
            </a:r>
            <a:r>
              <a:rPr lang="pt-BR" altLang="en-US" sz="2400"/>
              <a:t>instância com um literal (valores como números, </a:t>
            </a:r>
            <a:r>
              <a:rPr lang="x-none" altLang="pt-BR" sz="2400"/>
              <a:t>	</a:t>
            </a:r>
            <a:r>
              <a:rPr lang="pt-BR" altLang="en-US" sz="2400"/>
              <a:t>strings, datas, etc.). Utilizamos o histórico de </a:t>
            </a:r>
            <a:r>
              <a:rPr lang="x-none" altLang="pt-BR" sz="2400"/>
              <a:t>	</a:t>
            </a:r>
            <a:r>
              <a:rPr lang="pt-BR" altLang="en-US" sz="2400"/>
              <a:t>consultas realizadas por usuários </a:t>
            </a:r>
            <a:r>
              <a:rPr lang="x-none" altLang="pt-BR" sz="2400"/>
              <a:t>no </a:t>
            </a:r>
            <a:r>
              <a:rPr lang="pt-BR" altLang="en-US" sz="2400"/>
              <a:t>Arquigrafia.</a:t>
            </a:r>
            <a:endParaRPr lang="pt-BR" altLang="en-US" sz="2400"/>
          </a:p>
          <a:p>
            <a:pPr marL="0" indent="0">
              <a:buNone/>
            </a:pPr>
            <a:endParaRPr lang="x-none" altLang="pt-BR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E2DE42-4888-4AAD-A63B-F9E1BC32427F}" type="datetime7">
              <a:rPr lang="pt-BR" smtClean="0"/>
            </a:fld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5ACEB2E-92F0-4897-AC0A-DEC80AE6DE7E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5590"/>
            <a:ext cx="7772400" cy="607695"/>
          </a:xfrm>
        </p:spPr>
        <p:txBody>
          <a:bodyPr>
            <a:normAutofit fontScale="90000"/>
          </a:bodyPr>
          <a:p>
            <a:endParaRPr lang="pt-B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r>
              <a:rPr lang="x-none" altLang="pt-BR"/>
              <a:t>3) criar as</a:t>
            </a:r>
            <a:r>
              <a:rPr lang="pt-BR" altLang="en-US"/>
              <a:t> instâncias, o que nos permitiu validar a ontologia usando consultas. Esta informação foi obtida das tags relacionadas a cada imagem. </a:t>
            </a:r>
            <a:endParaRPr lang="pt-BR" altLang="en-US"/>
          </a:p>
          <a:p>
            <a:endParaRPr lang="pt-BR" altLang="en-US"/>
          </a:p>
          <a:p>
            <a:endParaRPr lang="pt-BR" altLang="en-US"/>
          </a:p>
          <a:p>
            <a:endParaRPr lang="pt-B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E2DE42-4888-4AAD-A63B-F9E1BC32427F}" type="datetime7">
              <a:rPr lang="pt-BR" smtClean="0"/>
            </a:fld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5ACEB2E-92F0-4897-AC0A-DEC80AE6DE7E}" type="slidenum">
              <a:rPr lang="pt-BR" smtClean="0"/>
            </a:fld>
            <a:endParaRPr lang="pt-BR"/>
          </a:p>
        </p:txBody>
      </p:sp>
      <p:pic>
        <p:nvPicPr>
          <p:cNvPr id="-2147482621" name="Imagem -21474826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69465" y="2814320"/>
            <a:ext cx="3806825" cy="3076575"/>
          </a:xfrm>
          <a:prstGeom prst="rect">
            <a:avLst/>
          </a:prstGeom>
          <a:solidFill>
            <a:srgbClr val="FFFFFF"/>
          </a:solidFill>
          <a:ln w="9525">
            <a:noFill/>
            <a:miter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pt-B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pPr marL="0" indent="0">
              <a:buNone/>
            </a:pPr>
            <a:r>
              <a:rPr lang="x-none" altLang="pt-BR">
                <a:sym typeface="+mn-ea"/>
              </a:rPr>
              <a:t>4)</a:t>
            </a:r>
            <a:r>
              <a:rPr lang="pt-BR" altLang="en-US">
                <a:sym typeface="+mn-ea"/>
              </a:rPr>
              <a:t> </a:t>
            </a:r>
            <a:r>
              <a:rPr lang="x-none" altLang="pt-BR">
                <a:sym typeface="+mn-ea"/>
              </a:rPr>
              <a:t>criar</a:t>
            </a:r>
            <a:r>
              <a:rPr lang="pt-BR" altLang="en-US">
                <a:sym typeface="+mn-ea"/>
              </a:rPr>
              <a:t> </a:t>
            </a:r>
            <a:r>
              <a:rPr lang="x-none" altLang="pt-BR">
                <a:sym typeface="+mn-ea"/>
              </a:rPr>
              <a:t>os</a:t>
            </a:r>
            <a:r>
              <a:rPr lang="pt-BR" altLang="en-US">
                <a:sym typeface="+mn-ea"/>
              </a:rPr>
              <a:t> relacionamentos, que permitiram utilizar a inferência na ontologia. Tivemos que criar as relações entre as instâncias, obtidas a partir do histórico de consultas. Por exemplo: a classe "Museu" tem como propriedade sua "localização". A instância "Jewish_museum" está localizada na instância "São_Paulo".</a:t>
            </a:r>
            <a:endParaRPr lang="pt-BR" altLang="en-US"/>
          </a:p>
          <a:p>
            <a:endParaRPr lang="pt-B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E2DE42-4888-4AAD-A63B-F9E1BC32427F}" type="datetime7">
              <a:rPr lang="pt-BR" smtClean="0"/>
            </a:fld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5ACEB2E-92F0-4897-AC0A-DEC80AE6DE7E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E2DE42-4888-4AAD-A63B-F9E1BC32427F}" type="datetime7">
              <a:rPr lang="pt-BR" smtClean="0"/>
            </a:fld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5ACEB2E-92F0-4897-AC0A-DEC80AE6DE7E}" type="slidenum">
              <a:rPr lang="pt-BR" smtClean="0"/>
            </a:fld>
            <a:endParaRPr lang="pt-BR"/>
          </a:p>
        </p:txBody>
      </p:sp>
      <p:pic>
        <p:nvPicPr>
          <p:cNvPr id="-2147482620" name="Content Placeholder -2147482621"/>
          <p:cNvPicPr>
            <a:picLocks noChangeAspect="1"/>
          </p:cNvPicPr>
          <p:nvPr>
            <p:ph sz="quarter" idx="1"/>
          </p:nvPr>
        </p:nvPicPr>
        <p:blipFill>
          <a:blip r:embed="rId1"/>
          <a:stretch>
            <a:fillRect/>
          </a:stretch>
        </p:blipFill>
        <p:spPr>
          <a:xfrm>
            <a:off x="134620" y="636270"/>
            <a:ext cx="8491220" cy="5566410"/>
          </a:xfrm>
          <a:prstGeom prst="rect">
            <a:avLst/>
          </a:prstGeom>
          <a:solidFill>
            <a:srgbClr val="FFFFFF"/>
          </a:solidFill>
          <a:ln w="9525">
            <a:noFill/>
            <a:miter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x-none" altLang="pt-BR" b="1">
                <a:sym typeface="+mn-ea"/>
              </a:rPr>
              <a:t>Tesauro conceitua</a:t>
            </a:r>
            <a:r>
              <a:rPr lang="x-none" altLang="pt-BR">
                <a:sym typeface="+mn-ea"/>
              </a:rPr>
              <a:t>l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05" y="1340485"/>
            <a:ext cx="8250555" cy="4572000"/>
          </a:xfrm>
        </p:spPr>
        <p:txBody>
          <a:bodyPr>
            <a:normAutofit fontScale="90000" lnSpcReduction="10000"/>
          </a:bodyPr>
          <a:p>
            <a:pPr marL="0" indent="0">
              <a:buNone/>
            </a:pPr>
            <a:r>
              <a:rPr lang="x-none" altLang="pt-BR"/>
              <a:t>Modelo de organização e representação do conhecimento que utiliza bases teórico-metodológicas:</a:t>
            </a:r>
            <a:endParaRPr lang="x-none" altLang="pt-BR"/>
          </a:p>
          <a:p>
            <a:pPr marL="0" indent="0">
              <a:buNone/>
            </a:pPr>
            <a:r>
              <a:rPr lang="x-none" altLang="pt-BR"/>
              <a:t> 	Teoria do Conceito (Dahlberg, 1978) </a:t>
            </a:r>
            <a:endParaRPr lang="x-none" altLang="pt-BR"/>
          </a:p>
          <a:p>
            <a:pPr marL="0" indent="0" algn="ctr">
              <a:buNone/>
            </a:pPr>
            <a:r>
              <a:rPr lang="x-none" altLang="pt-BR" b="1"/>
              <a:t>+</a:t>
            </a:r>
            <a:endParaRPr lang="x-none" altLang="pt-BR" b="1"/>
          </a:p>
          <a:p>
            <a:pPr marL="0" indent="0">
              <a:buNone/>
            </a:pPr>
            <a:r>
              <a:rPr lang="x-none" altLang="pt-BR"/>
              <a:t> Teoria da Classificação Facetada (Ranganathan, 1967) </a:t>
            </a:r>
            <a:endParaRPr lang="x-none" altLang="pt-BR"/>
          </a:p>
          <a:p>
            <a:pPr marL="0" indent="0">
              <a:buNone/>
            </a:pPr>
            <a:endParaRPr lang="x-none" altLang="pt-BR" b="1"/>
          </a:p>
          <a:p>
            <a:pPr marL="0" indent="0">
              <a:buNone/>
            </a:pPr>
            <a:r>
              <a:rPr lang="x-none" altLang="pt-BR" b="1"/>
              <a:t>Objetivo: </a:t>
            </a:r>
            <a:r>
              <a:rPr lang="x-none" altLang="pt-BR"/>
              <a:t>representar e recuperar a informação dentro de domínios específicos de conhecimento.</a:t>
            </a:r>
            <a:endParaRPr lang="x-none" altLang="pt-BR"/>
          </a:p>
          <a:p>
            <a:pPr marL="0" indent="0">
              <a:buNone/>
            </a:pPr>
            <a:r>
              <a:rPr lang="x-none" altLang="pt-BR"/>
              <a:t>O contexto do tesauro é o domínio e não o discurso</a:t>
            </a:r>
            <a:endParaRPr lang="x-none" altLang="pt-BR"/>
          </a:p>
          <a:p>
            <a:pPr marL="0" indent="0">
              <a:buNone/>
            </a:pPr>
            <a:r>
              <a:rPr lang="x-none" altLang="pt-BR"/>
              <a:t>É baseado no conceito como unidade representacional e na categorização como norteadora  da organização do conceito em um sistema de conceitos</a:t>
            </a:r>
            <a:endParaRPr lang="x-none" alt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E2DE42-4888-4AAD-A63B-F9E1BC32427F}" type="datetime7">
              <a:rPr lang="pt-BR" smtClean="0"/>
            </a:fld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5ACEB2E-92F0-4897-AC0A-DEC80AE6DE7E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0210" y="365125"/>
            <a:ext cx="8276590" cy="616585"/>
          </a:xfrm>
        </p:spPr>
        <p:txBody>
          <a:bodyPr>
            <a:normAutofit fontScale="90000"/>
          </a:bodyPr>
          <a:p>
            <a:pPr marL="320040" lvl="1" indent="0">
              <a:buNone/>
            </a:pPr>
            <a:r>
              <a:rPr lang="x-none" altLang="pt-BR" sz="4000" b="1">
                <a:sym typeface="+mn-ea"/>
              </a:rPr>
              <a:t>Elementos do tesauro conceitual</a:t>
            </a:r>
            <a:endParaRPr lang="x-none" altLang="pt-BR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1300" y="1447800"/>
            <a:ext cx="8622665" cy="4572000"/>
          </a:xfrm>
        </p:spPr>
        <p:txBody>
          <a:bodyPr/>
          <a:p>
            <a:pPr marL="320040" lvl="1" indent="0">
              <a:buNone/>
            </a:pPr>
            <a:r>
              <a:rPr lang="x-none" altLang="pt-BR"/>
              <a:t>- Conceitos representados pelos termos</a:t>
            </a:r>
            <a:endParaRPr lang="x-none" altLang="pt-BR"/>
          </a:p>
          <a:p>
            <a:pPr marL="320040" lvl="1" indent="0">
              <a:buNone/>
            </a:pPr>
            <a:r>
              <a:rPr lang="x-none" altLang="pt-BR"/>
              <a:t>- Categorias e subclasses que estabelecem a ordenação lógica e hirárquica dos conceitos</a:t>
            </a:r>
            <a:endParaRPr lang="x-none" altLang="pt-BR"/>
          </a:p>
          <a:p>
            <a:pPr marL="320040" lvl="1" indent="0">
              <a:buNone/>
            </a:pPr>
            <a:r>
              <a:rPr lang="x-none" altLang="pt-BR"/>
              <a:t>- Definições que bem constituídas permitem posiscionar um conceito em um sistema de conceitos</a:t>
            </a:r>
            <a:endParaRPr lang="x-none" altLang="pt-BR"/>
          </a:p>
          <a:p>
            <a:pPr marL="320040" lvl="1" indent="0">
              <a:buNone/>
            </a:pPr>
            <a:r>
              <a:rPr lang="x-none" altLang="pt-BR"/>
              <a:t>- Relações entre os conceitos</a:t>
            </a:r>
            <a:endParaRPr lang="x-none" alt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E2DE42-4888-4AAD-A63B-F9E1BC32427F}" type="datetime7">
              <a:rPr lang="pt-BR" smtClean="0"/>
            </a:fld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5ACEB2E-92F0-4897-AC0A-DEC80AE6DE7E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Referências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88595" y="985520"/>
            <a:ext cx="8825230" cy="5636260"/>
          </a:xfrm>
        </p:spPr>
        <p:txBody>
          <a:bodyPr>
            <a:normAutofit/>
          </a:bodyPr>
          <a:lstStyle/>
          <a:p>
            <a:pPr indent="-309880" fontAlgn="auto">
              <a:spcBef>
                <a:spcPts val="0"/>
              </a:spcBef>
            </a:pPr>
            <a:r>
              <a:rPr sz="1400">
                <a:sym typeface="+mn-ea"/>
              </a:rPr>
              <a:t>CAMPOS, M. L. A., MEDEIROS, J. S. Tesauros conceituais e ontologias de fundamentação: aspectos interdisciplinares na representação de domínios do conhecimento. In: CERVANTES, B. M. N. </a:t>
            </a:r>
            <a:r>
              <a:rPr sz="1400" b="1">
                <a:sym typeface="+mn-ea"/>
              </a:rPr>
              <a:t>Horizontes da Organização da Informação e do Conhecimento</a:t>
            </a:r>
            <a:r>
              <a:rPr sz="1400">
                <a:sym typeface="+mn-ea"/>
              </a:rPr>
              <a:t>. Londrina, EDUEL, 2012. p. 97-118.</a:t>
            </a:r>
            <a:endParaRPr lang="pt-BR" sz="1400" dirty="0" smtClean="0"/>
          </a:p>
          <a:p>
            <a:pPr indent="-309880" fontAlgn="auto">
              <a:spcBef>
                <a:spcPts val="0"/>
              </a:spcBef>
            </a:pPr>
            <a:r>
              <a:rPr lang="pt-BR" sz="1400" dirty="0" smtClean="0"/>
              <a:t>FEITOSA, A. </a:t>
            </a:r>
            <a:r>
              <a:rPr lang="pt-BR" sz="1400" b="1" dirty="0" smtClean="0"/>
              <a:t>Organização da informação na web: das </a:t>
            </a:r>
            <a:r>
              <a:rPr lang="pt-BR" sz="1400" b="1" dirty="0" err="1" smtClean="0"/>
              <a:t>tags</a:t>
            </a:r>
            <a:r>
              <a:rPr lang="pt-BR" sz="1400" b="1" dirty="0" smtClean="0"/>
              <a:t> à web semântica</a:t>
            </a:r>
            <a:r>
              <a:rPr lang="pt-BR" sz="1400" dirty="0" smtClean="0"/>
              <a:t>. Brasília: Thesaurus, 2006.</a:t>
            </a:r>
            <a:endParaRPr lang="pt-BR" sz="1400" dirty="0" smtClean="0"/>
          </a:p>
          <a:p>
            <a:pPr indent="-309880" fontAlgn="auto">
              <a:spcBef>
                <a:spcPts val="0"/>
              </a:spcBef>
            </a:pPr>
            <a:r>
              <a:rPr sz="1400"/>
              <a:t>GUARINO, N. Formal ontology and information sytems. In: </a:t>
            </a:r>
            <a:r>
              <a:rPr sz="1400" b="1"/>
              <a:t>Proceedings of FOIS’98</a:t>
            </a:r>
            <a:r>
              <a:rPr sz="1400"/>
              <a:t>, Trento, Italy, 6-8june, Amsterdam, IOS Press, p. 3-15.</a:t>
            </a:r>
            <a:endParaRPr sz="1400"/>
          </a:p>
          <a:p>
            <a:pPr indent="-309880" fontAlgn="auto">
              <a:spcBef>
                <a:spcPts val="0"/>
              </a:spcBef>
            </a:pPr>
            <a:r>
              <a:rPr sz="1400"/>
              <a:t>SILVA, D. L; SOUZA, R. R; ALMEIDA, M. B. Ontologias e vocabulários controlados: comparação de metodologias para construção. </a:t>
            </a:r>
            <a:r>
              <a:rPr sz="1400" b="1"/>
              <a:t>Ci.</a:t>
            </a:r>
            <a:r>
              <a:rPr sz="1400"/>
              <a:t> </a:t>
            </a:r>
            <a:r>
              <a:rPr sz="1400" b="1"/>
              <a:t>Inf.</a:t>
            </a:r>
            <a:r>
              <a:rPr sz="1400"/>
              <a:t>,Brasília,v.37, n.3, p.60-75, set./dez.2008. Disponível em: &lt;http://www.scielo.br/pdf/ci/v37n3/v37n3a05.pdf&gt;</a:t>
            </a:r>
            <a:r>
              <a:rPr lang="x-none" sz="1400"/>
              <a:t>&gt; </a:t>
            </a:r>
            <a:r>
              <a:rPr lang="x-none" sz="1400">
                <a:sym typeface="+mn-ea"/>
              </a:rPr>
              <a:t>Acesso em 27/10/2017</a:t>
            </a:r>
            <a:endParaRPr lang="x-none" sz="1400"/>
          </a:p>
          <a:p>
            <a:pPr indent="-309880" fontAlgn="auto">
              <a:spcBef>
                <a:spcPts val="0"/>
              </a:spcBef>
            </a:pPr>
            <a:endParaRPr lang="x-none" sz="1400"/>
          </a:p>
          <a:p>
            <a:pPr indent="-309880" fontAlgn="auto">
              <a:spcBef>
                <a:spcPts val="0"/>
              </a:spcBef>
            </a:pPr>
            <a:r>
              <a:rPr sz="1400"/>
              <a:t>MARCONDES, C. H; CAMPOS, M. L. A. de. Ontologia e websemântica: o espaço da pesquisa em ciência da informação. </a:t>
            </a:r>
            <a:r>
              <a:rPr sz="1400" b="1"/>
              <a:t>Ponto de Acesso</a:t>
            </a:r>
            <a:r>
              <a:rPr sz="1400"/>
              <a:t>, Salvador, v.2, n.1, p.107-136, 2008. Disponível em: &lt;https://portalseer.ufba.br/index.php/revistaici/article/viewArticle/2669&gt;. </a:t>
            </a:r>
            <a:r>
              <a:rPr lang="x-none" sz="1400">
                <a:sym typeface="+mn-ea"/>
              </a:rPr>
              <a:t>Acesso em 27/10/2017</a:t>
            </a:r>
            <a:endParaRPr sz="1400"/>
          </a:p>
          <a:p>
            <a:pPr indent="-309880" fontAlgn="auto">
              <a:spcBef>
                <a:spcPts val="0"/>
              </a:spcBef>
            </a:pPr>
            <a:r>
              <a:rPr lang="x-none" sz="1400"/>
              <a:t>MUCHERONI, M.; PAIVA, D.;C.; LOBO NETTO, M. Três ontologias e web semântica. </a:t>
            </a:r>
            <a:r>
              <a:rPr lang="x-none" sz="1400" b="1"/>
              <a:t>PontodeAcesso</a:t>
            </a:r>
            <a:r>
              <a:rPr lang="x-none" sz="1400"/>
              <a:t>, Salvador, v. 3, n. 2, p. 281-298, dez. 2009. </a:t>
            </a:r>
            <a:r>
              <a:rPr sz="1400">
                <a:sym typeface="+mn-ea"/>
              </a:rPr>
              <a:t>Disponível em:  </a:t>
            </a:r>
            <a:r>
              <a:rPr lang="x-none" sz="1400"/>
              <a:t>&lt;https://portalseer.ufba.br/index.php/revistaici/article/viewFile/3621/2749&gt; Acesso em 27/10/2017</a:t>
            </a:r>
            <a:endParaRPr lang="x-none" sz="1400"/>
          </a:p>
          <a:p>
            <a:pPr indent="-309880" fontAlgn="auto">
              <a:spcBef>
                <a:spcPts val="0"/>
              </a:spcBef>
            </a:pPr>
            <a:r>
              <a:rPr lang="x-none" sz="1400"/>
              <a:t>SOLIS, M. ; WASSERMANN, R. ; LIMA, V. M. A. . On the use of ontologies for search in collaborative system for architectural images. In: 14th Biennial Conference of International Society for Knowledge Organization (ISKO), 2016, Rio de Janeiro. </a:t>
            </a:r>
            <a:r>
              <a:rPr lang="x-none" sz="1400" b="1"/>
              <a:t>Knowledge Organization for a Sustainable World: Challenges and Perspectives for Cultural, Scientific, and Technological Sharing in a Connected Society.</a:t>
            </a:r>
            <a:r>
              <a:rPr lang="x-none" sz="1400"/>
              <a:t> Würzburg: Ergon-verlag, 2016. p. 283-289.</a:t>
            </a:r>
            <a:endParaRPr lang="x-none" sz="140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E5E6-2012-4911-8D86-AB16E5C1DBE3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9085" y="260985"/>
            <a:ext cx="8230235" cy="918210"/>
          </a:xfrm>
        </p:spPr>
        <p:txBody>
          <a:bodyPr>
            <a:normAutofit fontScale="90000"/>
          </a:bodyPr>
          <a:lstStyle/>
          <a:p>
            <a:pPr algn="r"/>
            <a:br>
              <a:rPr lang="pt-BR" sz="3600" b="1" dirty="0" smtClean="0"/>
            </a:br>
            <a:br>
              <a:rPr lang="pt-BR" sz="3600" b="1" dirty="0" smtClean="0"/>
            </a:br>
            <a:br>
              <a:rPr lang="pt-BR" sz="3600" b="1" dirty="0" smtClean="0"/>
            </a:br>
            <a:r>
              <a:rPr lang="pt-BR" sz="2800" b="1" dirty="0" smtClean="0"/>
              <a:t>O</a:t>
            </a:r>
            <a:r>
              <a:rPr lang="x-none" altLang="pt-BR" sz="2800" b="1" dirty="0" smtClean="0"/>
              <a:t>ntologia = especificação de uma 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conceitualização</a:t>
            </a:r>
            <a:br>
              <a:rPr lang="pt-BR" sz="2800" b="1" dirty="0" err="1" smtClean="0"/>
            </a:br>
            <a:r>
              <a:rPr lang="x-none" altLang="pt-BR" sz="2800" dirty="0" err="1" smtClean="0"/>
              <a:t>(Gruber)</a:t>
            </a:r>
            <a:endParaRPr lang="x-none" altLang="pt-BR" sz="2800" dirty="0" err="1" smtClean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340995" y="864870"/>
            <a:ext cx="8520430" cy="5145405"/>
          </a:xfrm>
        </p:spPr>
        <p:txBody>
          <a:bodyPr>
            <a:normAutofit lnSpcReduction="20000"/>
          </a:bodyPr>
          <a:lstStyle/>
          <a:p>
            <a:endParaRPr lang="x-none" altLang="pt-BR" dirty="0" smtClean="0"/>
          </a:p>
          <a:p>
            <a:r>
              <a:rPr lang="x-none" altLang="pt-BR" dirty="0" smtClean="0">
                <a:latin typeface="+mj-lt"/>
              </a:rPr>
              <a:t>Conceitualização é  uma e</a:t>
            </a:r>
            <a:r>
              <a:rPr lang="pt-BR" dirty="0" smtClean="0">
                <a:latin typeface="+mj-lt"/>
              </a:rPr>
              <a:t>strutura formal </a:t>
            </a:r>
            <a:endParaRPr lang="pt-BR" dirty="0" smtClean="0">
              <a:latin typeface="+mj-lt"/>
            </a:endParaRPr>
          </a:p>
          <a:p>
            <a:pPr lvl="1"/>
            <a:r>
              <a:rPr lang="x-none" altLang="pt-BR" dirty="0" smtClean="0">
                <a:latin typeface="+mj-lt"/>
              </a:rPr>
              <a:t>&lt;D, R&gt; </a:t>
            </a:r>
            <a:endParaRPr lang="x-none" altLang="pt-BR" dirty="0" smtClean="0">
              <a:latin typeface="+mj-lt"/>
            </a:endParaRPr>
          </a:p>
          <a:p>
            <a:pPr marL="594360" lvl="2" indent="0">
              <a:buNone/>
            </a:pPr>
            <a:r>
              <a:rPr lang="x-none" altLang="pt-BR" dirty="0" smtClean="0">
                <a:latin typeface="+mj-lt"/>
              </a:rPr>
              <a:t>onde D  é um domínio e R é um conjunto ou relações </a:t>
            </a:r>
            <a:r>
              <a:rPr lang="x-none" altLang="pt-BR" dirty="0" smtClean="0">
                <a:latin typeface="+mj-lt"/>
                <a:sym typeface="+mn-ea"/>
              </a:rPr>
              <a:t>relevantes </a:t>
            </a:r>
            <a:r>
              <a:rPr lang="x-none" altLang="pt-BR" dirty="0" smtClean="0">
                <a:latin typeface="+mj-lt"/>
              </a:rPr>
              <a:t>estabelecidas no Domínio</a:t>
            </a:r>
            <a:endParaRPr lang="x-none" altLang="pt-BR" dirty="0" smtClean="0">
              <a:latin typeface="+mj-lt"/>
            </a:endParaRPr>
          </a:p>
          <a:p>
            <a:pPr marL="594360" lvl="2" indent="0">
              <a:buNone/>
            </a:pPr>
            <a:endParaRPr lang="pt-BR" dirty="0" smtClean="0">
              <a:latin typeface="+mj-lt"/>
            </a:endParaRPr>
          </a:p>
          <a:p>
            <a:r>
              <a:rPr lang="pt-BR" dirty="0" smtClean="0">
                <a:latin typeface="+mj-lt"/>
              </a:rPr>
              <a:t>independentemente:</a:t>
            </a:r>
            <a:endParaRPr lang="pt-BR" dirty="0" smtClean="0">
              <a:latin typeface="+mj-lt"/>
            </a:endParaRPr>
          </a:p>
          <a:p>
            <a:pPr lvl="1"/>
            <a:r>
              <a:rPr lang="pt-BR" dirty="0">
                <a:latin typeface="+mj-lt"/>
              </a:rPr>
              <a:t>d</a:t>
            </a:r>
            <a:r>
              <a:rPr lang="pt-BR" sz="2400" dirty="0" smtClean="0">
                <a:latin typeface="+mj-lt"/>
              </a:rPr>
              <a:t>o vocabulário utilizado;</a:t>
            </a:r>
            <a:endParaRPr lang="pt-BR" sz="2400" dirty="0" smtClean="0">
              <a:latin typeface="+mj-lt"/>
            </a:endParaRPr>
          </a:p>
          <a:p>
            <a:pPr lvl="1"/>
            <a:r>
              <a:rPr lang="pt-BR" dirty="0">
                <a:latin typeface="+mj-lt"/>
              </a:rPr>
              <a:t>d</a:t>
            </a:r>
            <a:r>
              <a:rPr lang="pt-BR" sz="2400" dirty="0" smtClean="0">
                <a:latin typeface="+mj-lt"/>
              </a:rPr>
              <a:t>a ocorrência em uma situação específica.</a:t>
            </a:r>
            <a:endParaRPr lang="pt-BR" sz="2400" dirty="0" smtClean="0">
              <a:latin typeface="+mj-lt"/>
            </a:endParaRPr>
          </a:p>
          <a:p>
            <a:pPr lvl="1"/>
            <a:r>
              <a:rPr lang="pt-BR" sz="2400" dirty="0" smtClean="0">
                <a:latin typeface="+mj-lt"/>
              </a:rPr>
              <a:t>Diferentes situações envolvendo os mesmos objetos, descritas por diferentes vocabulários, podem compartilhar a mesma conceituação:</a:t>
            </a:r>
            <a:endParaRPr lang="pt-BR" sz="2400" dirty="0">
              <a:latin typeface="+mj-lt"/>
            </a:endParaRPr>
          </a:p>
          <a:p>
            <a:pPr lvl="3"/>
            <a:r>
              <a:rPr lang="pt-BR" sz="2400" dirty="0" err="1" smtClean="0">
                <a:latin typeface="+mj-lt"/>
              </a:rPr>
              <a:t>water</a:t>
            </a:r>
            <a:endParaRPr lang="pt-BR" sz="2400" dirty="0">
              <a:latin typeface="+mj-lt"/>
            </a:endParaRPr>
          </a:p>
          <a:p>
            <a:pPr lvl="3"/>
            <a:r>
              <a:rPr lang="pt-BR" sz="2400" dirty="0" smtClean="0">
                <a:latin typeface="+mj-lt"/>
              </a:rPr>
              <a:t>água</a:t>
            </a:r>
            <a:endParaRPr lang="pt-BR" sz="2400" dirty="0">
              <a:latin typeface="+mj-lt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C0F1-6734-416E-8EF2-B33F2DC15349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72400" cy="86409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Ontologia</a:t>
            </a:r>
            <a:endParaRPr lang="pt-BR" sz="36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395605" y="1340485"/>
            <a:ext cx="8386445" cy="4944745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+mj-lt"/>
              </a:rPr>
              <a:t>Descr</a:t>
            </a:r>
            <a:r>
              <a:rPr lang="x-none" altLang="pt-BR" dirty="0" smtClean="0">
                <a:latin typeface="+mj-lt"/>
              </a:rPr>
              <a:t>eve os</a:t>
            </a:r>
            <a:r>
              <a:rPr lang="pt-BR" dirty="0" smtClean="0">
                <a:latin typeface="+mj-lt"/>
              </a:rPr>
              <a:t> conceitos e </a:t>
            </a:r>
            <a:r>
              <a:rPr lang="x-none" altLang="pt-BR" dirty="0" smtClean="0">
                <a:latin typeface="+mj-lt"/>
              </a:rPr>
              <a:t>os</a:t>
            </a:r>
            <a:r>
              <a:rPr lang="pt-BR" dirty="0" smtClean="0">
                <a:latin typeface="+mj-lt"/>
              </a:rPr>
              <a:t> relacionamentos que podem existir para um agente ou conjunto de agentes </a:t>
            </a:r>
            <a:endParaRPr lang="pt-BR" dirty="0" smtClean="0">
              <a:latin typeface="+mj-lt"/>
            </a:endParaRPr>
          </a:p>
          <a:p>
            <a:r>
              <a:rPr lang="x-none" altLang="pt-BR" dirty="0" smtClean="0">
                <a:latin typeface="+mj-lt"/>
              </a:rPr>
              <a:t>U</a:t>
            </a:r>
            <a:r>
              <a:rPr lang="pt-BR" dirty="0" smtClean="0">
                <a:latin typeface="+mj-lt"/>
              </a:rPr>
              <a:t>so da ontologia como conjunto de definições de conceitos.</a:t>
            </a:r>
            <a:endParaRPr lang="pt-BR" dirty="0" smtClean="0">
              <a:latin typeface="+mj-lt"/>
            </a:endParaRPr>
          </a:p>
          <a:p>
            <a:r>
              <a:rPr lang="x-none" altLang="pt-BR" dirty="0" smtClean="0">
                <a:latin typeface="+mj-lt"/>
              </a:rPr>
              <a:t>Explicita o </a:t>
            </a:r>
            <a:r>
              <a:rPr lang="pt-BR" dirty="0" smtClean="0">
                <a:latin typeface="+mj-lt"/>
              </a:rPr>
              <a:t>acordo para uso do vocabulário</a:t>
            </a:r>
            <a:endParaRPr lang="pt-BR" dirty="0" smtClean="0">
              <a:latin typeface="+mj-lt"/>
            </a:endParaRPr>
          </a:p>
          <a:p>
            <a:r>
              <a:rPr lang="x-none" altLang="pt-BR" dirty="0">
                <a:latin typeface="+mj-lt"/>
              </a:rPr>
              <a:t>P</a:t>
            </a:r>
            <a:r>
              <a:rPr lang="pt-BR" dirty="0">
                <a:latin typeface="+mj-lt"/>
              </a:rPr>
              <a:t>ermit</a:t>
            </a:r>
            <a:r>
              <a:rPr lang="x-none" altLang="pt-BR" dirty="0">
                <a:latin typeface="+mj-lt"/>
              </a:rPr>
              <a:t>e</a:t>
            </a:r>
            <a:r>
              <a:rPr lang="pt-BR" dirty="0">
                <a:latin typeface="+mj-lt"/>
              </a:rPr>
              <a:t> o compartilhamento de conhecimento e </a:t>
            </a:r>
            <a:r>
              <a:rPr lang="pt-BR" dirty="0" smtClean="0">
                <a:latin typeface="+mj-lt"/>
              </a:rPr>
              <a:t>sua reutilização.</a:t>
            </a:r>
            <a:endParaRPr lang="pt-BR" dirty="0">
              <a:latin typeface="+mj-lt"/>
            </a:endParaRPr>
          </a:p>
          <a:p>
            <a:pPr marL="0" indent="0">
              <a:buNone/>
            </a:pPr>
            <a:r>
              <a:rPr lang="pt-BR" dirty="0">
                <a:latin typeface="+mj-lt"/>
              </a:rPr>
              <a:t>	</a:t>
            </a:r>
            <a:r>
              <a:rPr lang="pt-BR" dirty="0" smtClean="0">
                <a:latin typeface="+mj-lt"/>
              </a:rPr>
              <a:t>	</a:t>
            </a:r>
            <a:r>
              <a:rPr lang="pt-BR" dirty="0" smtClean="0"/>
              <a:t>				</a:t>
            </a:r>
            <a:r>
              <a:rPr lang="x-none" altLang="pt-BR" dirty="0" smtClean="0"/>
              <a:t>							</a:t>
            </a:r>
            <a:r>
              <a:rPr lang="pt-BR" dirty="0" smtClean="0"/>
              <a:t>(GRUBER,1993)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1D53-829D-49EC-BD87-1A2E2E6A8096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850106"/>
          </a:xfrm>
        </p:spPr>
        <p:txBody>
          <a:bodyPr>
            <a:normAutofit/>
          </a:bodyPr>
          <a:lstStyle/>
          <a:p>
            <a:r>
              <a:rPr lang="pt-BR" sz="3600" dirty="0"/>
              <a:t>Ontologia  aristotélica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>
            <a:normAutofit/>
          </a:bodyPr>
          <a:lstStyle/>
          <a:p>
            <a:r>
              <a:rPr lang="pt-BR" sz="2000" dirty="0" smtClean="0"/>
              <a:t>(MUCHERONI, 2009)</a:t>
            </a:r>
            <a:endParaRPr lang="pt-B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63284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1359-AE29-4E66-85A6-3FD82004C818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/>
              <a:t>Ontologia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507288" cy="50014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Define vários conceitos de um domínio do conhecimento, por meio de um vocabulário; </a:t>
            </a:r>
            <a:endParaRPr lang="pt-BR" dirty="0" smtClean="0"/>
          </a:p>
          <a:p>
            <a:pPr algn="just"/>
            <a:r>
              <a:rPr lang="pt-BR" dirty="0" smtClean="0"/>
              <a:t>aplicação que faz uso dos objetos, por meio de </a:t>
            </a:r>
            <a:r>
              <a:rPr lang="pt-BR" b="1" dirty="0" smtClean="0"/>
              <a:t>axioma</a:t>
            </a:r>
            <a:r>
              <a:rPr lang="pt-BR" dirty="0" smtClean="0"/>
              <a:t>s e de </a:t>
            </a:r>
            <a:r>
              <a:rPr lang="pt-BR" b="1" dirty="0" smtClean="0"/>
              <a:t>regras lógicas</a:t>
            </a:r>
            <a:r>
              <a:rPr lang="pt-BR" dirty="0" smtClean="0"/>
              <a:t>; </a:t>
            </a:r>
            <a:endParaRPr lang="pt-BR" dirty="0" smtClean="0"/>
          </a:p>
          <a:p>
            <a:pPr algn="just"/>
            <a:r>
              <a:rPr lang="pt-BR" dirty="0" smtClean="0"/>
              <a:t>tais regras dizem como utilizar os conceitos referenciados, com vistas à solução de problemas em particular; </a:t>
            </a:r>
            <a:endParaRPr lang="pt-BR" dirty="0" smtClean="0"/>
          </a:p>
          <a:p>
            <a:pPr algn="just"/>
            <a:r>
              <a:rPr lang="pt-BR" dirty="0" smtClean="0"/>
              <a:t>estrutura que melhor representa o domínio do conhecimento, mas  que depende dos objetivos do sistema e, por isso, deve obedecer a certos princípios; </a:t>
            </a:r>
            <a:endParaRPr lang="pt-BR" dirty="0" smtClean="0"/>
          </a:p>
          <a:p>
            <a:pPr algn="just"/>
            <a:r>
              <a:rPr lang="pt-BR" dirty="0" smtClean="0"/>
              <a:t>existem níveis de formalismo a serem estabelecidos, os quais terão inferência determinante na efetividade do sistema; mas também se conformam aos objetivos do sistema.                                               							(FEITOSA,  2006)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E082-8C09-4AFA-B6C8-8E4D61C40740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axioma em </a:t>
            </a:r>
            <a:r>
              <a:rPr lang="pt-BR" dirty="0" smtClean="0">
                <a:hlinkClick r:id="rId1"/>
              </a:rPr>
              <a:t>W3C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DE42-4888-4AAD-A63B-F9E1BC32427F}" type="datetime7">
              <a:rPr lang="pt-BR" smtClean="0"/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OWL 2 Web Ontology Language </a:t>
            </a:r>
            <a:r>
              <a:rPr lang="en-US" dirty="0" smtClean="0"/>
              <a:t>Mapping </a:t>
            </a:r>
            <a:r>
              <a:rPr lang="en-US" dirty="0"/>
              <a:t>to RDF Graphs (Second Edition)</a:t>
            </a:r>
            <a:endParaRPr lang="en-US" dirty="0"/>
          </a:p>
          <a:p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" y="2203450"/>
            <a:ext cx="8009890" cy="39554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922114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Ontologia</a:t>
            </a:r>
            <a:endParaRPr lang="pt-BR" sz="36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435280" cy="5112568"/>
          </a:xfrm>
        </p:spPr>
        <p:txBody>
          <a:bodyPr>
            <a:normAutofit/>
          </a:bodyPr>
          <a:lstStyle/>
          <a:p>
            <a:r>
              <a:rPr lang="pt-BR" dirty="0" smtClean="0"/>
              <a:t>Para os sistema de inteligência artificial (IA) o que existe é o que pode ser representado.</a:t>
            </a:r>
            <a:endParaRPr lang="pt-BR" dirty="0" smtClean="0"/>
          </a:p>
          <a:p>
            <a:r>
              <a:rPr lang="pt-BR" dirty="0" smtClean="0"/>
              <a:t>Quando o conhecimento de um domínio é representado, o conjunto de objetos que pode ser representado é chamado universo do discurso.</a:t>
            </a:r>
            <a:endParaRPr lang="pt-BR" dirty="0" smtClean="0"/>
          </a:p>
          <a:p>
            <a:r>
              <a:rPr lang="pt-BR" dirty="0" smtClean="0"/>
              <a:t>Esse conjunto de objetos e a descrição dos relacionamentos entre eles são refletidos no vocabulário através do qual o programa representa o conhecimento.</a:t>
            </a:r>
            <a:endParaRPr lang="pt-BR" dirty="0" smtClean="0"/>
          </a:p>
          <a:p>
            <a:r>
              <a:rPr lang="pt-BR" dirty="0" smtClean="0"/>
              <a:t>No contexto da IA ontologia de um programa é definida pelo conjunto de termos representacionais (usados para representar o conhecimento).      (GRUBER)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EB2E-92F0-4897-AC0A-DEC80AE6DE7E}" type="slidenum">
              <a:rPr lang="pt-BR" smtClean="0"/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96B9-BE64-48CF-B876-77155FC46B79}" type="datetime7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14244</Words>
  <Application>Kingsoft Office WPP</Application>
  <PresentationFormat>Apresentação na tela (4:3)</PresentationFormat>
  <Paragraphs>436</Paragraphs>
  <Slides>38</Slides>
  <Notes>3</Notes>
  <HiddenSlides>1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39" baseType="lpstr">
      <vt:lpstr>Capital Próprio</vt:lpstr>
      <vt:lpstr>Ontologias</vt:lpstr>
      <vt:lpstr>Ontologia</vt:lpstr>
      <vt:lpstr>Ontologia</vt:lpstr>
      <vt:lpstr>   Ontologia = especificação de uma  conceitualização (Gruber)</vt:lpstr>
      <vt:lpstr>Ontologia</vt:lpstr>
      <vt:lpstr>Ontologia  aristotélica</vt:lpstr>
      <vt:lpstr>Ontologia</vt:lpstr>
      <vt:lpstr>Exemplo de axioma em W3C</vt:lpstr>
      <vt:lpstr>Ontologia</vt:lpstr>
      <vt:lpstr>Objetivos</vt:lpstr>
      <vt:lpstr>Princípios básicos para a estruturação de ontologias</vt:lpstr>
      <vt:lpstr>Princípios básicos para a estruturação de ontologias</vt:lpstr>
      <vt:lpstr>Princípios básicos para a estruturação de ontologias</vt:lpstr>
      <vt:lpstr>Portanto,</vt:lpstr>
      <vt:lpstr>Segundo a sua constituição uma ontologia é composta por: </vt:lpstr>
      <vt:lpstr>PowerPoint 演示文稿</vt:lpstr>
      <vt:lpstr>Ontologia de domínio</vt:lpstr>
      <vt:lpstr>Ontologia formal</vt:lpstr>
      <vt:lpstr>Ontologias de Fundamentação</vt:lpstr>
      <vt:lpstr>Ontologia de fundamentação</vt:lpstr>
      <vt:lpstr>Ontologia de fundamentação</vt:lpstr>
      <vt:lpstr>Ontologias de Fundamentação</vt:lpstr>
      <vt:lpstr>  Ontologia, Terminologia e Mapas conceituais</vt:lpstr>
      <vt:lpstr>PowerPoint 演示文稿</vt:lpstr>
      <vt:lpstr>Ontologias</vt:lpstr>
      <vt:lpstr>PowerPoint 演示文稿</vt:lpstr>
      <vt:lpstr>Hierarquia semântica</vt:lpstr>
      <vt:lpstr>PowerPoint 演示文稿</vt:lpstr>
      <vt:lpstr>  Ontologias x Classificações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Tesauro conceitual</vt:lpstr>
      <vt:lpstr>Elementos do tesauro conceitual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Ontologias e Topic Maps</dc:title>
  <dc:creator>Vania</dc:creator>
  <cp:lastModifiedBy>cbdeca</cp:lastModifiedBy>
  <cp:revision>144</cp:revision>
  <dcterms:created xsi:type="dcterms:W3CDTF">2017-11-03T23:12:24Z</dcterms:created>
  <dcterms:modified xsi:type="dcterms:W3CDTF">2017-11-03T23:12:24Z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1046-10.1.0.5707</vt:lpwstr>
  </property>
</Properties>
</file>