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3"/>
  </p:notesMasterIdLst>
  <p:sldIdLst>
    <p:sldId id="256" r:id="rId2"/>
    <p:sldId id="353" r:id="rId3"/>
    <p:sldId id="359" r:id="rId4"/>
    <p:sldId id="342" r:id="rId5"/>
    <p:sldId id="347" r:id="rId6"/>
    <p:sldId id="341" r:id="rId7"/>
    <p:sldId id="345" r:id="rId8"/>
    <p:sldId id="356" r:id="rId9"/>
    <p:sldId id="358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70" r:id="rId20"/>
    <p:sldId id="371" r:id="rId21"/>
    <p:sldId id="369" r:id="rId2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0467" autoAdjust="0"/>
  </p:normalViewPr>
  <p:slideViewPr>
    <p:cSldViewPr>
      <p:cViewPr varScale="1">
        <p:scale>
          <a:sx n="77" d="100"/>
          <a:sy n="77" d="100"/>
        </p:scale>
        <p:origin x="112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jp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pt-BR" sz="4000" dirty="0"/>
              <a:t>Aula 5</a:t>
            </a:r>
            <a:br>
              <a:rPr lang="pt-BR" sz="4000" dirty="0"/>
            </a:br>
            <a:br>
              <a:rPr lang="pt-BR" sz="4000" dirty="0"/>
            </a:br>
            <a:r>
              <a:rPr lang="pt-BR" sz="4000" dirty="0"/>
              <a:t>Segurança e Defesa</a:t>
            </a:r>
            <a:br>
              <a:rPr lang="pt-BR" sz="4000" dirty="0"/>
            </a:br>
            <a:br>
              <a:rPr lang="pt-BR" sz="4000" dirty="0"/>
            </a:br>
            <a:r>
              <a:rPr lang="pt-BR" sz="1600" dirty="0"/>
              <a:t>2022.2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dirty="0"/>
              <a:t>Instituto de Rela</a:t>
            </a:r>
            <a:r>
              <a:rPr lang="pt-BR" sz="1800" dirty="0" err="1"/>
              <a:t>ções</a:t>
            </a:r>
            <a:r>
              <a:rPr lang="pt-BR" sz="1800" dirty="0"/>
              <a:t> Internacionais</a:t>
            </a:r>
            <a:endParaRPr lang="en" sz="1800" dirty="0"/>
          </a:p>
          <a:p>
            <a:pPr algn="ctr">
              <a:buNone/>
            </a:pPr>
            <a:r>
              <a:rPr lang="en" sz="1800" dirty="0"/>
              <a:t>Universidade de São Paulo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Resumo: Segurança Humana X Segurança Nacional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57200" y="1094392"/>
            <a:ext cx="8229600" cy="3725699"/>
          </a:xfrm>
        </p:spPr>
        <p:txBody>
          <a:bodyPr/>
          <a:lstStyle/>
          <a:p>
            <a:pPr marL="0" algn="l" fontAlgn="t">
              <a:spcBef>
                <a:spcPts val="0"/>
              </a:spcBef>
              <a:spcAft>
                <a:spcPts val="0"/>
              </a:spcAft>
            </a:pPr>
            <a:endParaRPr lang="pt-BR" sz="1800" b="0" i="0" u="none" strike="noStrike" dirty="0">
              <a:effectLst/>
              <a:latin typeface="Arial" panose="020B0604020202020204" pitchFamily="34" charset="0"/>
            </a:endParaRPr>
          </a:p>
          <a:p>
            <a:pPr marL="73152" algn="l" fontAlgn="t">
              <a:spcBef>
                <a:spcPts val="0"/>
              </a:spcBef>
              <a:spcAft>
                <a:spcPts val="0"/>
              </a:spcAft>
            </a:pPr>
            <a:r>
              <a:rPr lang="pt-BR" sz="1800" b="1" i="0" u="none" strike="noStrike" spc="-10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No paradigma da </a:t>
            </a:r>
            <a:r>
              <a:rPr lang="pt-BR" sz="1800" b="0" i="0" u="sng" strike="noStrike" spc="-5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Segurança</a:t>
            </a:r>
            <a:r>
              <a:rPr lang="pt-BR" sz="1800" b="0" i="0" u="sng" strike="noStrike" spc="-10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 Nacional</a:t>
            </a:r>
            <a:r>
              <a:rPr lang="pt-BR" sz="1800" b="0" i="0" u="none" strike="noStrike" spc="-10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,</a:t>
            </a:r>
          </a:p>
          <a:p>
            <a:pPr marL="73152" algn="l" fontAlgn="t">
              <a:spcBef>
                <a:spcPts val="0"/>
              </a:spcBef>
              <a:spcAft>
                <a:spcPts val="0"/>
              </a:spcAft>
            </a:pPr>
            <a:endParaRPr lang="pt-BR" sz="1800" b="0" i="0" u="none" strike="noStrike" spc="-10" dirty="0">
              <a:solidFill>
                <a:srgbClr val="000000"/>
              </a:solidFill>
              <a:effectLst/>
              <a:latin typeface="Cambria" panose="02040503050406030204" pitchFamily="18" charset="0"/>
              <a:cs typeface="Cambria" panose="02040503050406030204" pitchFamily="18" charset="0"/>
            </a:endParaRPr>
          </a:p>
          <a:p>
            <a:pPr marL="73152" algn="l" fontAlgn="t">
              <a:spcBef>
                <a:spcPts val="0"/>
              </a:spcBef>
              <a:spcAft>
                <a:spcPts val="0"/>
              </a:spcAft>
            </a:pPr>
            <a:r>
              <a:rPr lang="pt-BR" sz="1800" spc="-10" dirty="0">
                <a:solidFill>
                  <a:srgbClr val="000000"/>
                </a:solidFill>
                <a:latin typeface="Cambria" panose="02040503050406030204" pitchFamily="18" charset="0"/>
                <a:cs typeface="Cambria" panose="02040503050406030204" pitchFamily="18" charset="0"/>
              </a:rPr>
              <a:t>			a segurança é </a:t>
            </a:r>
            <a:r>
              <a:rPr lang="pt-BR" sz="1800" b="0" i="0" u="none" strike="noStrike" spc="-5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proporcionada</a:t>
            </a:r>
            <a:endParaRPr lang="pt-BR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ctr" fontAlgn="t">
              <a:spcBef>
                <a:spcPts val="0"/>
              </a:spcBef>
              <a:spcAft>
                <a:spcPts val="0"/>
              </a:spcAft>
            </a:pPr>
            <a:endParaRPr lang="pt-BR" sz="1800" b="0" i="0" u="none" strike="noStrike" spc="-5" dirty="0">
              <a:solidFill>
                <a:srgbClr val="000000"/>
              </a:solidFill>
              <a:effectLst/>
              <a:latin typeface="Cambria" panose="02040503050406030204" pitchFamily="18" charset="0"/>
              <a:cs typeface="Cambria" panose="02040503050406030204" pitchFamily="18" charset="0"/>
            </a:endParaRPr>
          </a:p>
          <a:p>
            <a:pPr marL="0" algn="ctr" fontAlgn="t">
              <a:spcBef>
                <a:spcPts val="0"/>
              </a:spcBef>
              <a:spcAft>
                <a:spcPts val="0"/>
              </a:spcAft>
            </a:pPr>
            <a:r>
              <a:rPr lang="pt-BR" sz="1800" b="0" i="0" u="none" strike="noStrike" spc="-5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Pela</a:t>
            </a:r>
            <a:r>
              <a:rPr lang="pt-BR" sz="1800" b="0" i="0" u="none" strike="noStrike" spc="-15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pt-BR" sz="1800" b="0" i="0" u="sng" strike="noStrike" spc="-5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cs typeface="Cambria" panose="02040503050406030204" pitchFamily="18" charset="0"/>
              </a:rPr>
              <a:t>capacidade</a:t>
            </a:r>
            <a:r>
              <a:rPr lang="pt-BR" sz="1800" b="0" i="0" u="sng" strike="noStrike" spc="-15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pt-BR" sz="1800" b="0" i="0" u="sng" strike="noStrike" spc="-5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cs typeface="Cambria" panose="02040503050406030204" pitchFamily="18" charset="0"/>
              </a:rPr>
              <a:t>militar</a:t>
            </a:r>
            <a:endParaRPr lang="pt-BR" sz="1800" b="0" i="0" u="none" strike="noStrike" dirty="0">
              <a:effectLst/>
              <a:latin typeface="Arial" panose="020B0604020202020204" pitchFamily="34" charset="0"/>
            </a:endParaRPr>
          </a:p>
          <a:p>
            <a:pPr marL="82296" marR="82296" indent="0" algn="ctr" fontAlgn="t">
              <a:lnSpc>
                <a:spcPct val="98000"/>
              </a:lnSpc>
              <a:spcBef>
                <a:spcPts val="645"/>
              </a:spcBef>
              <a:spcAft>
                <a:spcPts val="0"/>
              </a:spcAft>
            </a:pPr>
            <a:endParaRPr lang="pt-BR" sz="1800" b="0" i="0" u="none" strike="noStrike" spc="-5" dirty="0">
              <a:solidFill>
                <a:srgbClr val="000000"/>
              </a:solidFill>
              <a:effectLst/>
              <a:latin typeface="Cambria" panose="02040503050406030204" pitchFamily="18" charset="0"/>
              <a:cs typeface="Cambria" panose="02040503050406030204" pitchFamily="18" charset="0"/>
            </a:endParaRPr>
          </a:p>
          <a:p>
            <a:pPr marL="82296" marR="82296" indent="0" algn="ctr" fontAlgn="t">
              <a:lnSpc>
                <a:spcPct val="98000"/>
              </a:lnSpc>
              <a:spcBef>
                <a:spcPts val="645"/>
              </a:spcBef>
              <a:spcAft>
                <a:spcPts val="0"/>
              </a:spcAft>
            </a:pPr>
            <a:r>
              <a:rPr lang="pt-BR" sz="1800" b="0" i="0" u="none" strike="noStrike" spc="-5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Na perspectiva do </a:t>
            </a:r>
            <a:r>
              <a:rPr lang="pt-BR" sz="1800" b="0" i="0" u="sng" strike="noStrike" spc="-5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cs typeface="Cambria" panose="02040503050406030204" pitchFamily="18" charset="0"/>
              </a:rPr>
              <a:t>Segurança </a:t>
            </a:r>
            <a:r>
              <a:rPr lang="pt-BR" sz="1800" b="0" i="0" u="sng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mbria" panose="02040503050406030204" pitchFamily="18" charset="0"/>
                <a:cs typeface="Cambria" panose="02040503050406030204" pitchFamily="18" charset="0"/>
              </a:rPr>
              <a:t>Humana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pt-BR" sz="1800" b="0" i="0" u="none" strike="noStrike" spc="-5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ainda que o Estado detenha o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pt-BR" sz="1800" b="0" i="0" u="none" strike="noStrike" spc="-5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monopólio da aplicação da legítima força coercitiva...</a:t>
            </a:r>
          </a:p>
          <a:p>
            <a:pPr marL="82296" marR="82296" indent="0" algn="ctr" fontAlgn="t">
              <a:lnSpc>
                <a:spcPct val="98000"/>
              </a:lnSpc>
              <a:spcBef>
                <a:spcPts val="645"/>
              </a:spcBef>
              <a:spcAft>
                <a:spcPts val="0"/>
              </a:spcAft>
            </a:pPr>
            <a:endParaRPr lang="pt-BR" sz="1800" spc="-5" dirty="0">
              <a:solidFill>
                <a:srgbClr val="000000"/>
              </a:solidFill>
              <a:latin typeface="Cambria" panose="02040503050406030204" pitchFamily="18" charset="0"/>
              <a:cs typeface="Cambria" panose="02040503050406030204" pitchFamily="18" charset="0"/>
            </a:endParaRPr>
          </a:p>
          <a:p>
            <a:pPr marL="82296" marR="82296" indent="0" algn="ctr" fontAlgn="t">
              <a:lnSpc>
                <a:spcPct val="98000"/>
              </a:lnSpc>
              <a:spcBef>
                <a:spcPts val="645"/>
              </a:spcBef>
              <a:spcAft>
                <a:spcPts val="0"/>
              </a:spcAft>
            </a:pPr>
            <a:r>
              <a:rPr lang="pt-BR" sz="1800" b="0" i="0" u="none" strike="noStrike" spc="-5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É o Desenvolvimento Humano que salvaguarda os direitos </a:t>
            </a:r>
            <a:r>
              <a:rPr lang="pt-BR" sz="1800" b="0" i="0" u="none" strike="noStrike" spc="-204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pt-BR" sz="1800" b="0" i="0" u="none" strike="noStrike" spc="-5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individuais</a:t>
            </a:r>
            <a:r>
              <a:rPr lang="pt-BR" sz="1800" b="0" i="0" u="none" strike="noStrike" spc="5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pt-BR" sz="1800" b="0" i="0" u="none" strike="noStrike" spc="-5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e</a:t>
            </a:r>
            <a:r>
              <a:rPr lang="pt-BR" sz="1800" b="0" i="0" u="none" strike="noStrike" spc="-10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pt-BR" sz="1800" b="0" i="0" u="none" strike="noStrike" spc="-5" dirty="0">
                <a:solidFill>
                  <a:srgbClr val="000000"/>
                </a:solidFill>
                <a:effectLst/>
                <a:latin typeface="Cambria" panose="02040503050406030204" pitchFamily="18" charset="0"/>
                <a:cs typeface="Cambria" panose="02040503050406030204" pitchFamily="18" charset="0"/>
              </a:rPr>
              <a:t>coletivos (sem liberdade – do medo, das necessidades - não há Segurança).</a:t>
            </a:r>
            <a:endParaRPr lang="pt-BR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2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EBE877-8EF6-1741-07CA-F6B9BA91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A lógica assimétrica dos problemas de Segurança Contemporâneos</a:t>
            </a:r>
            <a:endParaRPr lang="en-US" sz="2800" dirty="0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57855024-23E6-04BD-E215-45B2ADDB23A9}"/>
              </a:ext>
            </a:extLst>
          </p:cNvPr>
          <p:cNvSpPr/>
          <p:nvPr/>
        </p:nvSpPr>
        <p:spPr>
          <a:xfrm>
            <a:off x="2555776" y="1707654"/>
            <a:ext cx="2592287" cy="2448272"/>
          </a:xfrm>
          <a:custGeom>
            <a:avLst/>
            <a:gdLst/>
            <a:ahLst/>
            <a:cxnLst/>
            <a:rect l="l" t="t" r="r" b="b"/>
            <a:pathLst>
              <a:path w="1944370" h="1733550">
                <a:moveTo>
                  <a:pt x="565022" y="0"/>
                </a:moveTo>
                <a:lnTo>
                  <a:pt x="516272" y="1922"/>
                </a:lnTo>
                <a:lnTo>
                  <a:pt x="468673" y="7583"/>
                </a:lnTo>
                <a:lnTo>
                  <a:pt x="422395" y="16827"/>
                </a:lnTo>
                <a:lnTo>
                  <a:pt x="377607" y="29496"/>
                </a:lnTo>
                <a:lnTo>
                  <a:pt x="334479" y="45434"/>
                </a:lnTo>
                <a:lnTo>
                  <a:pt x="293181" y="64482"/>
                </a:lnTo>
                <a:lnTo>
                  <a:pt x="253882" y="86485"/>
                </a:lnTo>
                <a:lnTo>
                  <a:pt x="216753" y="111284"/>
                </a:lnTo>
                <a:lnTo>
                  <a:pt x="181962" y="138723"/>
                </a:lnTo>
                <a:lnTo>
                  <a:pt x="149679" y="168645"/>
                </a:lnTo>
                <a:lnTo>
                  <a:pt x="120074" y="200893"/>
                </a:lnTo>
                <a:lnTo>
                  <a:pt x="93317" y="235309"/>
                </a:lnTo>
                <a:lnTo>
                  <a:pt x="69577" y="271737"/>
                </a:lnTo>
                <a:lnTo>
                  <a:pt x="49024" y="310019"/>
                </a:lnTo>
                <a:lnTo>
                  <a:pt x="31828" y="349998"/>
                </a:lnTo>
                <a:lnTo>
                  <a:pt x="18157" y="391518"/>
                </a:lnTo>
                <a:lnTo>
                  <a:pt x="8183" y="434421"/>
                </a:lnTo>
                <a:lnTo>
                  <a:pt x="2074" y="478550"/>
                </a:lnTo>
                <a:lnTo>
                  <a:pt x="0" y="523747"/>
                </a:lnTo>
                <a:lnTo>
                  <a:pt x="2074" y="568945"/>
                </a:lnTo>
                <a:lnTo>
                  <a:pt x="8183" y="613074"/>
                </a:lnTo>
                <a:lnTo>
                  <a:pt x="18157" y="655977"/>
                </a:lnTo>
                <a:lnTo>
                  <a:pt x="31828" y="697497"/>
                </a:lnTo>
                <a:lnTo>
                  <a:pt x="49024" y="737476"/>
                </a:lnTo>
                <a:lnTo>
                  <a:pt x="69577" y="775758"/>
                </a:lnTo>
                <a:lnTo>
                  <a:pt x="93317" y="812186"/>
                </a:lnTo>
                <a:lnTo>
                  <a:pt x="120074" y="846602"/>
                </a:lnTo>
                <a:lnTo>
                  <a:pt x="149679" y="878850"/>
                </a:lnTo>
                <a:lnTo>
                  <a:pt x="181962" y="908772"/>
                </a:lnTo>
                <a:lnTo>
                  <a:pt x="216753" y="936211"/>
                </a:lnTo>
                <a:lnTo>
                  <a:pt x="253882" y="961010"/>
                </a:lnTo>
                <a:lnTo>
                  <a:pt x="293181" y="983013"/>
                </a:lnTo>
                <a:lnTo>
                  <a:pt x="334479" y="1002061"/>
                </a:lnTo>
                <a:lnTo>
                  <a:pt x="377607" y="1017999"/>
                </a:lnTo>
                <a:lnTo>
                  <a:pt x="422395" y="1030668"/>
                </a:lnTo>
                <a:lnTo>
                  <a:pt x="468673" y="1039912"/>
                </a:lnTo>
                <a:lnTo>
                  <a:pt x="516272" y="1045573"/>
                </a:lnTo>
                <a:lnTo>
                  <a:pt x="565022" y="1047495"/>
                </a:lnTo>
                <a:lnTo>
                  <a:pt x="613754" y="1045573"/>
                </a:lnTo>
                <a:lnTo>
                  <a:pt x="661336" y="1039912"/>
                </a:lnTo>
                <a:lnTo>
                  <a:pt x="707599" y="1030668"/>
                </a:lnTo>
                <a:lnTo>
                  <a:pt x="752374" y="1017999"/>
                </a:lnTo>
                <a:lnTo>
                  <a:pt x="795490" y="1002061"/>
                </a:lnTo>
                <a:lnTo>
                  <a:pt x="836778" y="983013"/>
                </a:lnTo>
                <a:lnTo>
                  <a:pt x="876068" y="961010"/>
                </a:lnTo>
                <a:lnTo>
                  <a:pt x="913190" y="936211"/>
                </a:lnTo>
                <a:lnTo>
                  <a:pt x="947975" y="908772"/>
                </a:lnTo>
                <a:lnTo>
                  <a:pt x="980252" y="878850"/>
                </a:lnTo>
                <a:lnTo>
                  <a:pt x="1009853" y="846602"/>
                </a:lnTo>
                <a:lnTo>
                  <a:pt x="1036607" y="812186"/>
                </a:lnTo>
                <a:lnTo>
                  <a:pt x="1060345" y="775758"/>
                </a:lnTo>
                <a:lnTo>
                  <a:pt x="1080896" y="737476"/>
                </a:lnTo>
                <a:lnTo>
                  <a:pt x="1098091" y="697497"/>
                </a:lnTo>
                <a:lnTo>
                  <a:pt x="1111761" y="655977"/>
                </a:lnTo>
                <a:lnTo>
                  <a:pt x="1121735" y="613074"/>
                </a:lnTo>
                <a:lnTo>
                  <a:pt x="1127844" y="568945"/>
                </a:lnTo>
                <a:lnTo>
                  <a:pt x="1129919" y="523747"/>
                </a:lnTo>
                <a:lnTo>
                  <a:pt x="1127844" y="478550"/>
                </a:lnTo>
                <a:lnTo>
                  <a:pt x="1121735" y="434421"/>
                </a:lnTo>
                <a:lnTo>
                  <a:pt x="1111761" y="391518"/>
                </a:lnTo>
                <a:lnTo>
                  <a:pt x="1098091" y="349998"/>
                </a:lnTo>
                <a:lnTo>
                  <a:pt x="1080896" y="310019"/>
                </a:lnTo>
                <a:lnTo>
                  <a:pt x="1060345" y="271737"/>
                </a:lnTo>
                <a:lnTo>
                  <a:pt x="1036607" y="235309"/>
                </a:lnTo>
                <a:lnTo>
                  <a:pt x="1009853" y="200893"/>
                </a:lnTo>
                <a:lnTo>
                  <a:pt x="980252" y="168645"/>
                </a:lnTo>
                <a:lnTo>
                  <a:pt x="947975" y="138723"/>
                </a:lnTo>
                <a:lnTo>
                  <a:pt x="913190" y="111284"/>
                </a:lnTo>
                <a:lnTo>
                  <a:pt x="876068" y="86485"/>
                </a:lnTo>
                <a:lnTo>
                  <a:pt x="836778" y="64482"/>
                </a:lnTo>
                <a:lnTo>
                  <a:pt x="795490" y="45434"/>
                </a:lnTo>
                <a:lnTo>
                  <a:pt x="752374" y="29496"/>
                </a:lnTo>
                <a:lnTo>
                  <a:pt x="707599" y="16827"/>
                </a:lnTo>
                <a:lnTo>
                  <a:pt x="661336" y="7583"/>
                </a:lnTo>
                <a:lnTo>
                  <a:pt x="613754" y="1922"/>
                </a:lnTo>
                <a:lnTo>
                  <a:pt x="565022" y="0"/>
                </a:lnTo>
                <a:close/>
              </a:path>
              <a:path w="1944370" h="1733550">
                <a:moveTo>
                  <a:pt x="1379093" y="27431"/>
                </a:moveTo>
                <a:lnTo>
                  <a:pt x="1330343" y="29354"/>
                </a:lnTo>
                <a:lnTo>
                  <a:pt x="1282747" y="35015"/>
                </a:lnTo>
                <a:lnTo>
                  <a:pt x="1236473" y="44259"/>
                </a:lnTo>
                <a:lnTo>
                  <a:pt x="1191691" y="56928"/>
                </a:lnTo>
                <a:lnTo>
                  <a:pt x="1148571" y="72866"/>
                </a:lnTo>
                <a:lnTo>
                  <a:pt x="1107281" y="91914"/>
                </a:lnTo>
                <a:lnTo>
                  <a:pt x="1067991" y="113917"/>
                </a:lnTo>
                <a:lnTo>
                  <a:pt x="1030871" y="138716"/>
                </a:lnTo>
                <a:lnTo>
                  <a:pt x="996090" y="166155"/>
                </a:lnTo>
                <a:lnTo>
                  <a:pt x="963818" y="196077"/>
                </a:lnTo>
                <a:lnTo>
                  <a:pt x="934223" y="228325"/>
                </a:lnTo>
                <a:lnTo>
                  <a:pt x="907475" y="262741"/>
                </a:lnTo>
                <a:lnTo>
                  <a:pt x="883744" y="299169"/>
                </a:lnTo>
                <a:lnTo>
                  <a:pt x="863200" y="337451"/>
                </a:lnTo>
                <a:lnTo>
                  <a:pt x="846010" y="377430"/>
                </a:lnTo>
                <a:lnTo>
                  <a:pt x="832346" y="418950"/>
                </a:lnTo>
                <a:lnTo>
                  <a:pt x="822376" y="461853"/>
                </a:lnTo>
                <a:lnTo>
                  <a:pt x="816270" y="505982"/>
                </a:lnTo>
                <a:lnTo>
                  <a:pt x="814196" y="551179"/>
                </a:lnTo>
                <a:lnTo>
                  <a:pt x="816270" y="596359"/>
                </a:lnTo>
                <a:lnTo>
                  <a:pt x="822376" y="640474"/>
                </a:lnTo>
                <a:lnTo>
                  <a:pt x="832346" y="683366"/>
                </a:lnTo>
                <a:lnTo>
                  <a:pt x="846010" y="724879"/>
                </a:lnTo>
                <a:lnTo>
                  <a:pt x="863200" y="764854"/>
                </a:lnTo>
                <a:lnTo>
                  <a:pt x="883744" y="803134"/>
                </a:lnTo>
                <a:lnTo>
                  <a:pt x="907475" y="839562"/>
                </a:lnTo>
                <a:lnTo>
                  <a:pt x="934223" y="873980"/>
                </a:lnTo>
                <a:lnTo>
                  <a:pt x="963818" y="906232"/>
                </a:lnTo>
                <a:lnTo>
                  <a:pt x="996090" y="936159"/>
                </a:lnTo>
                <a:lnTo>
                  <a:pt x="1030871" y="963604"/>
                </a:lnTo>
                <a:lnTo>
                  <a:pt x="1067991" y="988410"/>
                </a:lnTo>
                <a:lnTo>
                  <a:pt x="1107281" y="1010419"/>
                </a:lnTo>
                <a:lnTo>
                  <a:pt x="1148571" y="1029474"/>
                </a:lnTo>
                <a:lnTo>
                  <a:pt x="1191691" y="1045417"/>
                </a:lnTo>
                <a:lnTo>
                  <a:pt x="1236473" y="1058092"/>
                </a:lnTo>
                <a:lnTo>
                  <a:pt x="1282747" y="1067340"/>
                </a:lnTo>
                <a:lnTo>
                  <a:pt x="1330343" y="1073004"/>
                </a:lnTo>
                <a:lnTo>
                  <a:pt x="1379093" y="1074927"/>
                </a:lnTo>
                <a:lnTo>
                  <a:pt x="1427842" y="1073004"/>
                </a:lnTo>
                <a:lnTo>
                  <a:pt x="1475438" y="1067340"/>
                </a:lnTo>
                <a:lnTo>
                  <a:pt x="1521712" y="1058092"/>
                </a:lnTo>
                <a:lnTo>
                  <a:pt x="1566494" y="1045417"/>
                </a:lnTo>
                <a:lnTo>
                  <a:pt x="1609614" y="1029474"/>
                </a:lnTo>
                <a:lnTo>
                  <a:pt x="1650904" y="1010419"/>
                </a:lnTo>
                <a:lnTo>
                  <a:pt x="1690194" y="988410"/>
                </a:lnTo>
                <a:lnTo>
                  <a:pt x="1727314" y="963604"/>
                </a:lnTo>
                <a:lnTo>
                  <a:pt x="1762095" y="936159"/>
                </a:lnTo>
                <a:lnTo>
                  <a:pt x="1794367" y="906232"/>
                </a:lnTo>
                <a:lnTo>
                  <a:pt x="1823962" y="873980"/>
                </a:lnTo>
                <a:lnTo>
                  <a:pt x="1850710" y="839562"/>
                </a:lnTo>
                <a:lnTo>
                  <a:pt x="1874441" y="803134"/>
                </a:lnTo>
                <a:lnTo>
                  <a:pt x="1894985" y="764854"/>
                </a:lnTo>
                <a:lnTo>
                  <a:pt x="1912175" y="724879"/>
                </a:lnTo>
                <a:lnTo>
                  <a:pt x="1925839" y="683366"/>
                </a:lnTo>
                <a:lnTo>
                  <a:pt x="1935809" y="640474"/>
                </a:lnTo>
                <a:lnTo>
                  <a:pt x="1941915" y="596359"/>
                </a:lnTo>
                <a:lnTo>
                  <a:pt x="1943989" y="551179"/>
                </a:lnTo>
                <a:lnTo>
                  <a:pt x="1941915" y="505982"/>
                </a:lnTo>
                <a:lnTo>
                  <a:pt x="1935809" y="461853"/>
                </a:lnTo>
                <a:lnTo>
                  <a:pt x="1925839" y="418950"/>
                </a:lnTo>
                <a:lnTo>
                  <a:pt x="1912175" y="377430"/>
                </a:lnTo>
                <a:lnTo>
                  <a:pt x="1894985" y="337451"/>
                </a:lnTo>
                <a:lnTo>
                  <a:pt x="1874441" y="299169"/>
                </a:lnTo>
                <a:lnTo>
                  <a:pt x="1850710" y="262741"/>
                </a:lnTo>
                <a:lnTo>
                  <a:pt x="1823962" y="228325"/>
                </a:lnTo>
                <a:lnTo>
                  <a:pt x="1794367" y="196077"/>
                </a:lnTo>
                <a:lnTo>
                  <a:pt x="1762095" y="166155"/>
                </a:lnTo>
                <a:lnTo>
                  <a:pt x="1727314" y="138716"/>
                </a:lnTo>
                <a:lnTo>
                  <a:pt x="1690194" y="113917"/>
                </a:lnTo>
                <a:lnTo>
                  <a:pt x="1650904" y="91914"/>
                </a:lnTo>
                <a:lnTo>
                  <a:pt x="1609614" y="72866"/>
                </a:lnTo>
                <a:lnTo>
                  <a:pt x="1566494" y="56928"/>
                </a:lnTo>
                <a:lnTo>
                  <a:pt x="1521712" y="44259"/>
                </a:lnTo>
                <a:lnTo>
                  <a:pt x="1475438" y="35015"/>
                </a:lnTo>
                <a:lnTo>
                  <a:pt x="1427842" y="29354"/>
                </a:lnTo>
                <a:lnTo>
                  <a:pt x="1379093" y="27431"/>
                </a:lnTo>
                <a:close/>
              </a:path>
              <a:path w="1944370" h="1733550">
                <a:moveTo>
                  <a:pt x="979550" y="686053"/>
                </a:moveTo>
                <a:lnTo>
                  <a:pt x="930819" y="687976"/>
                </a:lnTo>
                <a:lnTo>
                  <a:pt x="883237" y="693637"/>
                </a:lnTo>
                <a:lnTo>
                  <a:pt x="836974" y="702881"/>
                </a:lnTo>
                <a:lnTo>
                  <a:pt x="792199" y="715550"/>
                </a:lnTo>
                <a:lnTo>
                  <a:pt x="749083" y="731488"/>
                </a:lnTo>
                <a:lnTo>
                  <a:pt x="707795" y="750536"/>
                </a:lnTo>
                <a:lnTo>
                  <a:pt x="668505" y="772539"/>
                </a:lnTo>
                <a:lnTo>
                  <a:pt x="631383" y="797338"/>
                </a:lnTo>
                <a:lnTo>
                  <a:pt x="596598" y="824777"/>
                </a:lnTo>
                <a:lnTo>
                  <a:pt x="564321" y="854699"/>
                </a:lnTo>
                <a:lnTo>
                  <a:pt x="534720" y="886947"/>
                </a:lnTo>
                <a:lnTo>
                  <a:pt x="507966" y="921363"/>
                </a:lnTo>
                <a:lnTo>
                  <a:pt x="484228" y="957791"/>
                </a:lnTo>
                <a:lnTo>
                  <a:pt x="463677" y="996073"/>
                </a:lnTo>
                <a:lnTo>
                  <a:pt x="446482" y="1036052"/>
                </a:lnTo>
                <a:lnTo>
                  <a:pt x="432812" y="1077572"/>
                </a:lnTo>
                <a:lnTo>
                  <a:pt x="422838" y="1120475"/>
                </a:lnTo>
                <a:lnTo>
                  <a:pt x="416729" y="1164604"/>
                </a:lnTo>
                <a:lnTo>
                  <a:pt x="414655" y="1209802"/>
                </a:lnTo>
                <a:lnTo>
                  <a:pt x="416729" y="1254999"/>
                </a:lnTo>
                <a:lnTo>
                  <a:pt x="422838" y="1299128"/>
                </a:lnTo>
                <a:lnTo>
                  <a:pt x="432812" y="1342031"/>
                </a:lnTo>
                <a:lnTo>
                  <a:pt x="446482" y="1383551"/>
                </a:lnTo>
                <a:lnTo>
                  <a:pt x="463677" y="1423530"/>
                </a:lnTo>
                <a:lnTo>
                  <a:pt x="484228" y="1461812"/>
                </a:lnTo>
                <a:lnTo>
                  <a:pt x="507966" y="1498240"/>
                </a:lnTo>
                <a:lnTo>
                  <a:pt x="534720" y="1532656"/>
                </a:lnTo>
                <a:lnTo>
                  <a:pt x="564321" y="1564904"/>
                </a:lnTo>
                <a:lnTo>
                  <a:pt x="596598" y="1594826"/>
                </a:lnTo>
                <a:lnTo>
                  <a:pt x="631383" y="1622265"/>
                </a:lnTo>
                <a:lnTo>
                  <a:pt x="668505" y="1647064"/>
                </a:lnTo>
                <a:lnTo>
                  <a:pt x="707795" y="1669067"/>
                </a:lnTo>
                <a:lnTo>
                  <a:pt x="749083" y="1688115"/>
                </a:lnTo>
                <a:lnTo>
                  <a:pt x="792199" y="1704053"/>
                </a:lnTo>
                <a:lnTo>
                  <a:pt x="836974" y="1716722"/>
                </a:lnTo>
                <a:lnTo>
                  <a:pt x="883237" y="1725966"/>
                </a:lnTo>
                <a:lnTo>
                  <a:pt x="930819" y="1731627"/>
                </a:lnTo>
                <a:lnTo>
                  <a:pt x="979550" y="1733549"/>
                </a:lnTo>
                <a:lnTo>
                  <a:pt x="1028301" y="1731627"/>
                </a:lnTo>
                <a:lnTo>
                  <a:pt x="1075900" y="1725966"/>
                </a:lnTo>
                <a:lnTo>
                  <a:pt x="1122178" y="1716722"/>
                </a:lnTo>
                <a:lnTo>
                  <a:pt x="1166966" y="1704053"/>
                </a:lnTo>
                <a:lnTo>
                  <a:pt x="1210094" y="1688115"/>
                </a:lnTo>
                <a:lnTo>
                  <a:pt x="1251392" y="1669067"/>
                </a:lnTo>
                <a:lnTo>
                  <a:pt x="1290691" y="1647064"/>
                </a:lnTo>
                <a:lnTo>
                  <a:pt x="1327820" y="1622265"/>
                </a:lnTo>
                <a:lnTo>
                  <a:pt x="1362611" y="1594826"/>
                </a:lnTo>
                <a:lnTo>
                  <a:pt x="1394894" y="1564904"/>
                </a:lnTo>
                <a:lnTo>
                  <a:pt x="1424499" y="1532656"/>
                </a:lnTo>
                <a:lnTo>
                  <a:pt x="1451256" y="1498240"/>
                </a:lnTo>
                <a:lnTo>
                  <a:pt x="1474996" y="1461812"/>
                </a:lnTo>
                <a:lnTo>
                  <a:pt x="1495549" y="1423530"/>
                </a:lnTo>
                <a:lnTo>
                  <a:pt x="1512745" y="1383551"/>
                </a:lnTo>
                <a:lnTo>
                  <a:pt x="1526416" y="1342031"/>
                </a:lnTo>
                <a:lnTo>
                  <a:pt x="1536390" y="1299128"/>
                </a:lnTo>
                <a:lnTo>
                  <a:pt x="1542499" y="1254999"/>
                </a:lnTo>
                <a:lnTo>
                  <a:pt x="1544573" y="1209802"/>
                </a:lnTo>
                <a:lnTo>
                  <a:pt x="1542499" y="1164604"/>
                </a:lnTo>
                <a:lnTo>
                  <a:pt x="1536390" y="1120475"/>
                </a:lnTo>
                <a:lnTo>
                  <a:pt x="1526416" y="1077572"/>
                </a:lnTo>
                <a:lnTo>
                  <a:pt x="1512745" y="1036052"/>
                </a:lnTo>
                <a:lnTo>
                  <a:pt x="1495549" y="996073"/>
                </a:lnTo>
                <a:lnTo>
                  <a:pt x="1474996" y="957791"/>
                </a:lnTo>
                <a:lnTo>
                  <a:pt x="1451256" y="921363"/>
                </a:lnTo>
                <a:lnTo>
                  <a:pt x="1424499" y="886947"/>
                </a:lnTo>
                <a:lnTo>
                  <a:pt x="1394894" y="854699"/>
                </a:lnTo>
                <a:lnTo>
                  <a:pt x="1362611" y="824777"/>
                </a:lnTo>
                <a:lnTo>
                  <a:pt x="1327820" y="797338"/>
                </a:lnTo>
                <a:lnTo>
                  <a:pt x="1290691" y="772539"/>
                </a:lnTo>
                <a:lnTo>
                  <a:pt x="1251392" y="750536"/>
                </a:lnTo>
                <a:lnTo>
                  <a:pt x="1210094" y="731488"/>
                </a:lnTo>
                <a:lnTo>
                  <a:pt x="1166966" y="715550"/>
                </a:lnTo>
                <a:lnTo>
                  <a:pt x="1122178" y="702881"/>
                </a:lnTo>
                <a:lnTo>
                  <a:pt x="1075900" y="693637"/>
                </a:lnTo>
                <a:lnTo>
                  <a:pt x="1028301" y="687976"/>
                </a:lnTo>
                <a:lnTo>
                  <a:pt x="979550" y="686053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56D5AF11-F678-A7F4-BA91-728A4F47A546}"/>
              </a:ext>
            </a:extLst>
          </p:cNvPr>
          <p:cNvSpPr txBox="1"/>
          <p:nvPr/>
        </p:nvSpPr>
        <p:spPr>
          <a:xfrm>
            <a:off x="3988772" y="2278133"/>
            <a:ext cx="867764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T</a:t>
            </a:r>
            <a:r>
              <a:rPr sz="1000" b="1" spc="-5" dirty="0">
                <a:latin typeface="Times New Roman"/>
                <a:cs typeface="Times New Roman"/>
              </a:rPr>
              <a:t>err</a:t>
            </a:r>
            <a:r>
              <a:rPr sz="1000" b="1" dirty="0">
                <a:latin typeface="Times New Roman"/>
                <a:cs typeface="Times New Roman"/>
              </a:rPr>
              <a:t>o</a:t>
            </a:r>
            <a:r>
              <a:rPr sz="1000" b="1" spc="-5" dirty="0">
                <a:latin typeface="Times New Roman"/>
                <a:cs typeface="Times New Roman"/>
              </a:rPr>
              <a:t>ri</a:t>
            </a:r>
            <a:r>
              <a:rPr sz="1000" b="1" dirty="0">
                <a:latin typeface="Times New Roman"/>
                <a:cs typeface="Times New Roman"/>
              </a:rPr>
              <a:t>s</a:t>
            </a:r>
            <a:r>
              <a:rPr sz="1000" b="1" spc="-20" dirty="0">
                <a:latin typeface="Times New Roman"/>
                <a:cs typeface="Times New Roman"/>
              </a:rPr>
              <a:t>m</a:t>
            </a:r>
            <a:r>
              <a:rPr sz="1000" b="1" spc="-5" dirty="0">
                <a:latin typeface="Times New Roman"/>
                <a:cs typeface="Times New Roman"/>
              </a:rPr>
              <a:t>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9F0D5E8C-EB9C-976E-F8EC-6C7D697CAB35}"/>
              </a:ext>
            </a:extLst>
          </p:cNvPr>
          <p:cNvSpPr txBox="1"/>
          <p:nvPr/>
        </p:nvSpPr>
        <p:spPr>
          <a:xfrm>
            <a:off x="3147314" y="2273561"/>
            <a:ext cx="567221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Times New Roman"/>
                <a:cs typeface="Times New Roman"/>
              </a:rPr>
              <a:t>Guerra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503984F7-726E-64E1-0902-4367B03765B3}"/>
              </a:ext>
            </a:extLst>
          </p:cNvPr>
          <p:cNvSpPr txBox="1"/>
          <p:nvPr/>
        </p:nvSpPr>
        <p:spPr>
          <a:xfrm>
            <a:off x="3462298" y="3037086"/>
            <a:ext cx="889776" cy="328936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indent="147320">
              <a:lnSpc>
                <a:spcPts val="1160"/>
              </a:lnSpc>
              <a:spcBef>
                <a:spcPts val="165"/>
              </a:spcBef>
            </a:pPr>
            <a:r>
              <a:rPr sz="1000" b="1" spc="-10" dirty="0">
                <a:latin typeface="Times New Roman"/>
                <a:cs typeface="Times New Roman"/>
              </a:rPr>
              <a:t>Crime </a:t>
            </a:r>
            <a:r>
              <a:rPr sz="1000" b="1" spc="-5" dirty="0">
                <a:latin typeface="Times New Roman"/>
                <a:cs typeface="Times New Roman"/>
              </a:rPr>
              <a:t> Or</a:t>
            </a:r>
            <a:r>
              <a:rPr sz="1000" b="1" dirty="0">
                <a:latin typeface="Times New Roman"/>
                <a:cs typeface="Times New Roman"/>
              </a:rPr>
              <a:t>ga</a:t>
            </a:r>
            <a:r>
              <a:rPr sz="1000" b="1" spc="-10" dirty="0">
                <a:latin typeface="Times New Roman"/>
                <a:cs typeface="Times New Roman"/>
              </a:rPr>
              <a:t>niz</a:t>
            </a:r>
            <a:r>
              <a:rPr sz="1000" b="1" spc="-5" dirty="0">
                <a:latin typeface="Times New Roman"/>
                <a:cs typeface="Times New Roman"/>
              </a:rPr>
              <a:t>a</a:t>
            </a:r>
            <a:r>
              <a:rPr sz="1000" b="1" spc="-10" dirty="0">
                <a:latin typeface="Times New Roman"/>
                <a:cs typeface="Times New Roman"/>
              </a:rPr>
              <a:t>do</a:t>
            </a:r>
            <a:endParaRPr sz="1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5926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61AD70-51E1-2325-F2A3-CA59A671A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spc="-5" dirty="0">
                <a:latin typeface="Cambria"/>
                <a:cs typeface="Cambria"/>
              </a:rPr>
              <a:t>“The </a:t>
            </a:r>
            <a:r>
              <a:rPr lang="pt-BR" sz="3600" spc="-5" dirty="0" err="1">
                <a:latin typeface="Cambria"/>
                <a:cs typeface="Cambria"/>
              </a:rPr>
              <a:t>Gerasimov</a:t>
            </a:r>
            <a:r>
              <a:rPr lang="pt-BR" sz="3600" spc="-5" dirty="0">
                <a:latin typeface="Cambria"/>
                <a:cs typeface="Cambria"/>
              </a:rPr>
              <a:t> </a:t>
            </a:r>
            <a:r>
              <a:rPr lang="pt-BR" sz="3600" spc="-5" dirty="0" err="1">
                <a:latin typeface="Cambria"/>
                <a:cs typeface="Cambria"/>
              </a:rPr>
              <a:t>way</a:t>
            </a:r>
            <a:r>
              <a:rPr lang="pt-BR" sz="3600" spc="-5" dirty="0">
                <a:latin typeface="Cambria"/>
                <a:cs typeface="Cambria"/>
              </a:rPr>
              <a:t>”</a:t>
            </a:r>
            <a:endParaRPr lang="en-US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A1D19D-FF08-1D16-6F6A-93666DE9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>
                <a:latin typeface="Cambria"/>
                <a:cs typeface="Cambria"/>
              </a:rPr>
              <a:t>A</a:t>
            </a:r>
            <a:r>
              <a:rPr lang="pt-BR" sz="2400" spc="114" dirty="0">
                <a:latin typeface="Cambria"/>
                <a:cs typeface="Cambria"/>
              </a:rPr>
              <a:t> </a:t>
            </a:r>
            <a:r>
              <a:rPr lang="pt-BR" sz="2400" spc="-5" dirty="0">
                <a:latin typeface="Cambria"/>
                <a:cs typeface="Cambria"/>
              </a:rPr>
              <a:t>ênfase</a:t>
            </a:r>
            <a:r>
              <a:rPr lang="pt-BR" sz="2400" spc="125" dirty="0">
                <a:latin typeface="Cambria"/>
                <a:cs typeface="Cambria"/>
              </a:rPr>
              <a:t> </a:t>
            </a:r>
            <a:r>
              <a:rPr lang="pt-BR" sz="2400" spc="-5" dirty="0">
                <a:latin typeface="Cambria"/>
                <a:cs typeface="Cambria"/>
              </a:rPr>
              <a:t>no</a:t>
            </a:r>
            <a:r>
              <a:rPr lang="pt-BR" sz="2400" spc="120" dirty="0">
                <a:latin typeface="Cambria"/>
                <a:cs typeface="Cambria"/>
              </a:rPr>
              <a:t> </a:t>
            </a:r>
            <a:r>
              <a:rPr lang="pt-BR" sz="2400" spc="-5" dirty="0">
                <a:latin typeface="Cambria"/>
                <a:cs typeface="Cambria"/>
              </a:rPr>
              <a:t>conteúdo</a:t>
            </a:r>
            <a:r>
              <a:rPr lang="pt-BR" sz="2400" spc="110" dirty="0">
                <a:latin typeface="Cambria"/>
                <a:cs typeface="Cambria"/>
              </a:rPr>
              <a:t> </a:t>
            </a:r>
            <a:r>
              <a:rPr lang="pt-BR" sz="2400" spc="-5" dirty="0">
                <a:latin typeface="Cambria"/>
                <a:cs typeface="Cambria"/>
              </a:rPr>
              <a:t>dos</a:t>
            </a:r>
            <a:r>
              <a:rPr lang="pt-BR" sz="2400" spc="120" dirty="0">
                <a:latin typeface="Cambria"/>
                <a:cs typeface="Cambria"/>
              </a:rPr>
              <a:t> </a:t>
            </a:r>
            <a:r>
              <a:rPr lang="pt-BR" sz="2400" spc="-5" dirty="0">
                <a:latin typeface="Cambria"/>
                <a:cs typeface="Cambria"/>
              </a:rPr>
              <a:t>métodos</a:t>
            </a:r>
            <a:r>
              <a:rPr lang="pt-BR" sz="2400" spc="120" dirty="0">
                <a:latin typeface="Cambria"/>
                <a:cs typeface="Cambria"/>
              </a:rPr>
              <a:t> </a:t>
            </a:r>
            <a:r>
              <a:rPr lang="pt-BR" sz="2400" spc="-5" dirty="0">
                <a:latin typeface="Cambria"/>
                <a:cs typeface="Cambria"/>
              </a:rPr>
              <a:t>de</a:t>
            </a:r>
            <a:r>
              <a:rPr lang="pt-BR" sz="2400" spc="125" dirty="0">
                <a:latin typeface="Cambria"/>
                <a:cs typeface="Cambria"/>
              </a:rPr>
              <a:t> </a:t>
            </a:r>
            <a:r>
              <a:rPr lang="pt-BR" sz="2400" spc="-5" dirty="0">
                <a:latin typeface="Cambria"/>
                <a:cs typeface="Cambria"/>
              </a:rPr>
              <a:t>enfrentamento</a:t>
            </a:r>
            <a:r>
              <a:rPr lang="pt-BR" sz="2400" spc="120" dirty="0">
                <a:latin typeface="Cambria"/>
                <a:cs typeface="Cambria"/>
              </a:rPr>
              <a:t> </a:t>
            </a:r>
            <a:r>
              <a:rPr lang="pt-BR" sz="2400" dirty="0">
                <a:latin typeface="Cambria"/>
                <a:cs typeface="Cambria"/>
              </a:rPr>
              <a:t>está</a:t>
            </a:r>
            <a:r>
              <a:rPr lang="pt-BR" sz="2400" spc="110" dirty="0">
                <a:latin typeface="Cambria"/>
                <a:cs typeface="Cambria"/>
              </a:rPr>
              <a:t> </a:t>
            </a:r>
            <a:r>
              <a:rPr lang="pt-BR" sz="2400" spc="-5" dirty="0">
                <a:latin typeface="Cambria"/>
                <a:cs typeface="Cambria"/>
              </a:rPr>
              <a:t>mudando</a:t>
            </a:r>
            <a:r>
              <a:rPr lang="pt-BR" sz="2400" spc="120" dirty="0">
                <a:latin typeface="Cambria"/>
                <a:cs typeface="Cambria"/>
              </a:rPr>
              <a:t> </a:t>
            </a:r>
            <a:r>
              <a:rPr lang="pt-BR" sz="2400" dirty="0">
                <a:latin typeface="Cambria"/>
                <a:cs typeface="Cambria"/>
              </a:rPr>
              <a:t>em</a:t>
            </a:r>
            <a:r>
              <a:rPr lang="pt-BR" sz="2400" spc="120" dirty="0">
                <a:latin typeface="Cambria"/>
                <a:cs typeface="Cambria"/>
              </a:rPr>
              <a:t> </a:t>
            </a:r>
            <a:r>
              <a:rPr lang="pt-BR" sz="2400" spc="-5" dirty="0">
                <a:latin typeface="Cambria"/>
                <a:cs typeface="Cambria"/>
              </a:rPr>
              <a:t>direção </a:t>
            </a:r>
            <a:r>
              <a:rPr lang="pt-BR" sz="2400" spc="-250" dirty="0">
                <a:latin typeface="Cambria"/>
                <a:cs typeface="Cambria"/>
              </a:rPr>
              <a:t> </a:t>
            </a:r>
            <a:r>
              <a:rPr lang="pt-BR" sz="2400" spc="-5" dirty="0">
                <a:latin typeface="Cambria"/>
                <a:cs typeface="Cambria"/>
              </a:rPr>
              <a:t>ao amplo emprego de medidas </a:t>
            </a:r>
            <a:r>
              <a:rPr lang="pt-BR" sz="2400" dirty="0">
                <a:latin typeface="Cambria"/>
                <a:cs typeface="Cambria"/>
              </a:rPr>
              <a:t>políticas, </a:t>
            </a:r>
            <a:r>
              <a:rPr lang="pt-BR" sz="2400" spc="-5" dirty="0">
                <a:latin typeface="Cambria"/>
                <a:cs typeface="Cambria"/>
              </a:rPr>
              <a:t>econômicas, diplomáticas, informacionais </a:t>
            </a:r>
            <a:r>
              <a:rPr lang="pt-BR" sz="2400" dirty="0">
                <a:latin typeface="Cambria"/>
                <a:cs typeface="Cambria"/>
              </a:rPr>
              <a:t>e </a:t>
            </a:r>
            <a:r>
              <a:rPr lang="pt-BR" sz="2400" spc="-5" dirty="0">
                <a:latin typeface="Cambria"/>
                <a:cs typeface="Cambria"/>
              </a:rPr>
              <a:t>outras medidas não militares, implementadas </a:t>
            </a:r>
            <a:r>
              <a:rPr lang="pt-BR" sz="2400" dirty="0">
                <a:latin typeface="Cambria"/>
                <a:cs typeface="Cambria"/>
              </a:rPr>
              <a:t>com o </a:t>
            </a:r>
            <a:r>
              <a:rPr lang="pt-BR" sz="2400" spc="-5" dirty="0">
                <a:latin typeface="Cambria"/>
                <a:cs typeface="Cambria"/>
              </a:rPr>
              <a:t>envolvimento do </a:t>
            </a:r>
            <a:r>
              <a:rPr lang="pt-BR" sz="2400" dirty="0">
                <a:latin typeface="Cambria"/>
                <a:cs typeface="Cambria"/>
              </a:rPr>
              <a:t>po</a:t>
            </a:r>
            <a:r>
              <a:rPr lang="pt-BR" sz="2400" spc="-5" dirty="0">
                <a:latin typeface="Cambria"/>
                <a:cs typeface="Cambria"/>
              </a:rPr>
              <a:t>tencial de protesto de uma população. Formas </a:t>
            </a:r>
            <a:r>
              <a:rPr lang="pt-BR" sz="2400" dirty="0">
                <a:latin typeface="Cambria"/>
                <a:cs typeface="Cambria"/>
              </a:rPr>
              <a:t>e meios </a:t>
            </a:r>
            <a:r>
              <a:rPr lang="pt-BR" sz="2400" spc="-5" dirty="0">
                <a:latin typeface="Cambria"/>
                <a:cs typeface="Cambria"/>
              </a:rPr>
              <a:t>não militares de luta têm </a:t>
            </a:r>
            <a:r>
              <a:rPr lang="pt-BR" sz="2400" dirty="0">
                <a:latin typeface="Cambria"/>
                <a:cs typeface="Cambria"/>
              </a:rPr>
              <a:t> </a:t>
            </a:r>
            <a:r>
              <a:rPr lang="pt-BR" sz="2400" spc="-5" dirty="0">
                <a:latin typeface="Cambria"/>
                <a:cs typeface="Cambria"/>
              </a:rPr>
              <a:t>sido </a:t>
            </a:r>
            <a:r>
              <a:rPr lang="pt-BR" sz="2400" dirty="0">
                <a:latin typeface="Cambria"/>
                <a:cs typeface="Cambria"/>
              </a:rPr>
              <a:t>objeto </a:t>
            </a:r>
            <a:r>
              <a:rPr lang="pt-BR" sz="2400" spc="-5" dirty="0">
                <a:latin typeface="Cambria"/>
                <a:cs typeface="Cambria"/>
              </a:rPr>
              <a:t>de um desenvolvimento </a:t>
            </a:r>
            <a:r>
              <a:rPr lang="pt-BR" sz="2400" dirty="0">
                <a:latin typeface="Cambria"/>
                <a:cs typeface="Cambria"/>
              </a:rPr>
              <a:t>sem </a:t>
            </a:r>
            <a:r>
              <a:rPr lang="pt-BR" sz="2400" spc="-5" dirty="0">
                <a:latin typeface="Cambria"/>
                <a:cs typeface="Cambria"/>
              </a:rPr>
              <a:t>precedentes, adquirindo um caráter </a:t>
            </a:r>
            <a:r>
              <a:rPr lang="pt-BR" sz="2400" dirty="0">
                <a:latin typeface="Cambria"/>
                <a:cs typeface="Cambria"/>
              </a:rPr>
              <a:t>pe</a:t>
            </a:r>
            <a:r>
              <a:rPr lang="pt-BR" sz="2400" spc="-5" dirty="0">
                <a:latin typeface="Cambria"/>
                <a:cs typeface="Cambria"/>
              </a:rPr>
              <a:t>rigoso </a:t>
            </a:r>
            <a:r>
              <a:rPr lang="pt-BR" sz="2400" dirty="0">
                <a:latin typeface="Cambria"/>
                <a:cs typeface="Cambria"/>
              </a:rPr>
              <a:t>e,</a:t>
            </a:r>
            <a:r>
              <a:rPr lang="pt-BR" sz="2400" spc="5" dirty="0">
                <a:latin typeface="Cambria"/>
                <a:cs typeface="Cambria"/>
              </a:rPr>
              <a:t> </a:t>
            </a:r>
            <a:r>
              <a:rPr lang="pt-BR" sz="2400" spc="-5" dirty="0">
                <a:latin typeface="Cambria"/>
                <a:cs typeface="Cambria"/>
              </a:rPr>
              <a:t>às vezes,</a:t>
            </a:r>
            <a:r>
              <a:rPr lang="pt-BR" sz="2400" spc="5" dirty="0">
                <a:latin typeface="Cambria"/>
                <a:cs typeface="Cambria"/>
              </a:rPr>
              <a:t> </a:t>
            </a:r>
            <a:r>
              <a:rPr lang="pt-BR" sz="2400" dirty="0">
                <a:latin typeface="Cambria"/>
                <a:cs typeface="Cambria"/>
              </a:rPr>
              <a:t>violento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1377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3B5C9-9C47-5123-8C19-C4C91AE0A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Política de Defesa no Brasil</a:t>
            </a:r>
            <a:endParaRPr lang="en-US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8225A4-F4D9-55A7-EA9E-8B8922FCFB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Política Nacional de Defesa (PDN)</a:t>
            </a:r>
          </a:p>
          <a:p>
            <a:endParaRPr lang="pt-BR" sz="3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Estratégia Nacional de Defesa (END)</a:t>
            </a:r>
          </a:p>
          <a:p>
            <a:endParaRPr lang="pt-BR" sz="3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3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Livro Branco da Defesa Nacional (LBDN)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3904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21C49-D153-EFAB-4ED4-A06707967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Foco desses Documentos</a:t>
            </a:r>
            <a:endParaRPr lang="en-US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18029C-CE48-A9D2-FAD8-ED00EAB4FF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AutoNum type="alphaLcParenR"/>
            </a:pP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As necessidades futuras, específicas de defesa do Brasil, considerando sua inserção no Sistema Internacional e seu entorno estratégico, a curto, médio e longos prazos. </a:t>
            </a:r>
          </a:p>
          <a:p>
            <a:pPr marL="190500" indent="0"/>
            <a:endParaRPr lang="pt-BR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22300" indent="-431800"/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b) Situação atual do país, em termos de Recursos Estratégicos (conceito abordado mais adiante, na base conceitual sobre gestão estratégica da defesa) para prover a sua defesa.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47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DA575-B750-B1A5-048B-867FFFAFA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Quatro questões chaves para o preparo da Defesa?</a:t>
            </a:r>
            <a:endParaRPr lang="en-US" sz="280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A391A7-6D36-ED19-30ED-107C996817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1. Defesa para quê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? (quais os objetivos mais amplos de Estratégia de Defesa?)</a:t>
            </a:r>
          </a:p>
          <a:p>
            <a:r>
              <a:rPr lang="pt-B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2. Defesa contra quem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? (Quais as ameaças?) </a:t>
            </a:r>
          </a:p>
          <a:p>
            <a:r>
              <a:rPr lang="pt-B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3. D</a:t>
            </a:r>
            <a:r>
              <a:rPr lang="pt-B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efesa com o quê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? (O que precisa ser priorizado na preparação da Defesa e quais os recursos disponíveis financeiros, tecnológicos, industriais, humanos e de relações internacionais?) </a:t>
            </a:r>
          </a:p>
          <a:p>
            <a:r>
              <a:rPr lang="pt-B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4. Defesa Como?</a:t>
            </a:r>
            <a:r>
              <a:rPr lang="pt-B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(Forma como estão estruturadas as instituições de defesa e quais são os atores envolvidos?)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0324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F95A66-FC34-0719-8077-7B857490B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Limites à Política Nacional de Defesa:</a:t>
            </a:r>
            <a:endParaRPr lang="en-US" sz="280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C6FC1A-6A87-3120-FAA3-21821E43C9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Em que medida as políticas formuladas nesses documentos fundamentais levam em conta as dinâmicas políticas do país?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Risco de perda de legitimidades</a:t>
            </a:r>
          </a:p>
          <a:p>
            <a:endParaRPr lang="pt-BR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 que forma foi dada atenção </a:t>
            </a:r>
            <a:r>
              <a:rPr lang="pt-BR" sz="18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à “Grande </a:t>
            </a:r>
            <a:r>
              <a:rPr lang="pt-BR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E</a:t>
            </a:r>
            <a:r>
              <a:rPr lang="pt-BR" sz="18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stratégia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”? </a:t>
            </a:r>
            <a:r>
              <a:rPr lang="pt-BR" sz="18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Risco de perda da eficácia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6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EAC3D-0DEE-53FE-B87D-05D5C99A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dirty="0"/>
              <a:t>PND apresenta vários objetivos que extrapolam o ambiente de defesa e poderiam ser considerados como parte de uma Grande Estratégia brasileira:</a:t>
            </a:r>
            <a:endParaRPr lang="en-US" sz="200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B9E7D1-906D-351B-4BB0-BAB13A4D0D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a) O Brasil deve buscar mais investimentos e eficiência em Saúde, Educação, Ciência, Tecnologia e Inovação, em qualificação do capital humano e em infraestrutura (transporte, energia, comunicação etc.), de forma a superar os gargalos existentes, propiciando o efetivo desenvolvimento do País e o fortalecimento da Defesa Nacional (seção 2.2.5); </a:t>
            </a:r>
          </a:p>
          <a:p>
            <a:pPr algn="l"/>
            <a:r>
              <a:rPr lang="pt-BR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b) Para assegurar o atendimento à crescente demanda imposta pelo processo de desenvolvimento, é vital para o País possuir condições de diversificar sua matriz de transporte, sua matriz energética e obter a autossuficiência das tecnologias necessárias para o pleno aproveitamento do seu potencial nuclear, hidrelétrico, solar, eólico e fóssil, dentre outros (seção 2.2.8) </a:t>
            </a:r>
          </a:p>
          <a:p>
            <a:r>
              <a:rPr lang="pt-BR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7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289F0-0AB9-E436-D424-BA80B52AC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Quatro Pontos de Atenção</a:t>
            </a:r>
            <a:endParaRPr lang="en-US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230D984-0FA4-EB11-3C02-0C3F4BE84D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3200" spc="-10" dirty="0">
                <a:latin typeface="Calibri"/>
                <a:cs typeface="Calibri"/>
              </a:rPr>
              <a:t>1. </a:t>
            </a:r>
            <a:r>
              <a:rPr lang="pt-BR" sz="3200" dirty="0">
                <a:latin typeface="Calibri"/>
                <a:cs typeface="Calibri"/>
              </a:rPr>
              <a:t>O</a:t>
            </a:r>
            <a:r>
              <a:rPr lang="pt-BR" sz="3200" spc="10" dirty="0">
                <a:latin typeface="Calibri"/>
                <a:cs typeface="Calibri"/>
              </a:rPr>
              <a:t> </a:t>
            </a:r>
            <a:r>
              <a:rPr lang="pt-BR" sz="3200" spc="-5" dirty="0">
                <a:latin typeface="Calibri"/>
                <a:cs typeface="Calibri"/>
              </a:rPr>
              <a:t>PREPARO</a:t>
            </a:r>
            <a:r>
              <a:rPr lang="pt-BR" sz="3200" spc="10" dirty="0">
                <a:latin typeface="Calibri"/>
                <a:cs typeface="Calibri"/>
              </a:rPr>
              <a:t> </a:t>
            </a:r>
            <a:r>
              <a:rPr lang="pt-BR" sz="3200" spc="-10" dirty="0">
                <a:latin typeface="Calibri"/>
                <a:cs typeface="Calibri"/>
              </a:rPr>
              <a:t>DA</a:t>
            </a:r>
            <a:r>
              <a:rPr lang="pt-BR" sz="3200" spc="10" dirty="0">
                <a:latin typeface="Calibri"/>
                <a:cs typeface="Calibri"/>
              </a:rPr>
              <a:t> </a:t>
            </a:r>
            <a:r>
              <a:rPr lang="pt-BR" sz="3200" spc="-5" dirty="0">
                <a:latin typeface="Calibri"/>
                <a:cs typeface="Calibri"/>
              </a:rPr>
              <a:t>BASE LOGÍSTICA</a:t>
            </a:r>
            <a:r>
              <a:rPr lang="pt-BR" sz="3200" spc="10" dirty="0">
                <a:latin typeface="Calibri"/>
                <a:cs typeface="Calibri"/>
              </a:rPr>
              <a:t> </a:t>
            </a:r>
            <a:r>
              <a:rPr lang="pt-BR" sz="3200" spc="-5" dirty="0">
                <a:latin typeface="Calibri"/>
                <a:cs typeface="Calibri"/>
              </a:rPr>
              <a:t>DE</a:t>
            </a:r>
            <a:r>
              <a:rPr lang="pt-BR" sz="3200" spc="25" dirty="0">
                <a:latin typeface="Calibri"/>
                <a:cs typeface="Calibri"/>
              </a:rPr>
              <a:t> </a:t>
            </a:r>
            <a:r>
              <a:rPr lang="pt-BR" sz="3200" spc="-10" dirty="0">
                <a:latin typeface="Calibri"/>
                <a:cs typeface="Calibri"/>
              </a:rPr>
              <a:t>DEFESA</a:t>
            </a:r>
            <a:r>
              <a:rPr lang="pt-BR" sz="3200" spc="10" dirty="0">
                <a:latin typeface="Calibri"/>
                <a:cs typeface="Calibri"/>
              </a:rPr>
              <a:t> </a:t>
            </a:r>
            <a:r>
              <a:rPr lang="pt-BR" sz="3200" dirty="0">
                <a:latin typeface="Calibri"/>
                <a:cs typeface="Calibri"/>
              </a:rPr>
              <a:t>NA</a:t>
            </a:r>
            <a:r>
              <a:rPr lang="pt-BR" sz="3200" spc="-15" dirty="0">
                <a:latin typeface="Calibri"/>
                <a:cs typeface="Calibri"/>
              </a:rPr>
              <a:t> </a:t>
            </a:r>
            <a:r>
              <a:rPr lang="pt-BR" sz="3200" spc="-5" dirty="0">
                <a:latin typeface="Calibri"/>
                <a:cs typeface="Calibri"/>
              </a:rPr>
              <a:t>PND,</a:t>
            </a:r>
            <a:r>
              <a:rPr lang="pt-BR" sz="3200" spc="-15" dirty="0">
                <a:latin typeface="Calibri"/>
                <a:cs typeface="Calibri"/>
              </a:rPr>
              <a:t> </a:t>
            </a:r>
            <a:r>
              <a:rPr lang="pt-BR" sz="3200" spc="-5" dirty="0">
                <a:latin typeface="Calibri"/>
                <a:cs typeface="Calibri"/>
              </a:rPr>
              <a:t>END</a:t>
            </a:r>
            <a:r>
              <a:rPr lang="pt-BR" sz="3200" spc="5" dirty="0">
                <a:latin typeface="Calibri"/>
                <a:cs typeface="Calibri"/>
              </a:rPr>
              <a:t> </a:t>
            </a:r>
            <a:r>
              <a:rPr lang="pt-BR" sz="3200" dirty="0">
                <a:latin typeface="Calibri"/>
                <a:cs typeface="Calibri"/>
              </a:rPr>
              <a:t>E </a:t>
            </a:r>
            <a:r>
              <a:rPr lang="pt-BR" sz="3200" spc="-5" dirty="0">
                <a:latin typeface="Calibri"/>
                <a:cs typeface="Calibri"/>
              </a:rPr>
              <a:t>LBDN</a:t>
            </a:r>
          </a:p>
          <a:p>
            <a:r>
              <a:rPr lang="pt-BR" sz="3200" spc="-5" dirty="0">
                <a:latin typeface="Calibri"/>
                <a:cs typeface="Calibri"/>
              </a:rPr>
              <a:t>2. SUSTENTATÇÃO ORÇAMENTÁRIA</a:t>
            </a:r>
          </a:p>
          <a:p>
            <a:r>
              <a:rPr lang="pt-BR" sz="3200" spc="-5" dirty="0">
                <a:latin typeface="Calibri"/>
                <a:cs typeface="Calibri"/>
              </a:rPr>
              <a:t>3. DISPONIBILIDADE E TRENAMENTO DOS RECURSOS HUMANOS</a:t>
            </a:r>
          </a:p>
          <a:p>
            <a:r>
              <a:rPr lang="pt-BR" sz="3200" spc="-5" dirty="0">
                <a:latin typeface="Calibri"/>
                <a:cs typeface="Calibri"/>
              </a:rPr>
              <a:t>4. SUSTENTATÇÃO INSTITUCIONAL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829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E211E-1BD1-74A0-3AF0-42B7F4854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  <a:endParaRPr lang="en-US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E5191A-9167-CC49-F510-CAC30F8C49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3200" dirty="0">
                <a:latin typeface="Calibri"/>
                <a:cs typeface="Calibri"/>
              </a:rPr>
              <a:t>O </a:t>
            </a:r>
            <a:r>
              <a:rPr lang="pt-BR" sz="3200" spc="-5" dirty="0">
                <a:latin typeface="Calibri"/>
                <a:cs typeface="Calibri"/>
              </a:rPr>
              <a:t>fato </a:t>
            </a:r>
            <a:r>
              <a:rPr lang="pt-BR" sz="3200" dirty="0">
                <a:latin typeface="Calibri"/>
                <a:cs typeface="Calibri"/>
              </a:rPr>
              <a:t>a </a:t>
            </a:r>
            <a:r>
              <a:rPr lang="pt-BR" sz="3200" spc="-5" dirty="0">
                <a:latin typeface="Calibri"/>
                <a:cs typeface="Calibri"/>
              </a:rPr>
              <a:t>ressaltar </a:t>
            </a:r>
            <a:r>
              <a:rPr lang="pt-BR" sz="3200" dirty="0">
                <a:latin typeface="Calibri"/>
                <a:cs typeface="Calibri"/>
              </a:rPr>
              <a:t>é que a </a:t>
            </a:r>
            <a:r>
              <a:rPr lang="pt-BR" sz="3200" spc="-5" dirty="0">
                <a:latin typeface="Calibri"/>
                <a:cs typeface="Calibri"/>
              </a:rPr>
              <a:t>realidade atual, </a:t>
            </a:r>
            <a:r>
              <a:rPr lang="pt-BR" sz="3200" dirty="0">
                <a:latin typeface="Calibri"/>
                <a:cs typeface="Calibri"/>
              </a:rPr>
              <a:t>em </a:t>
            </a:r>
            <a:r>
              <a:rPr lang="pt-BR" sz="3200" spc="-5" dirty="0">
                <a:latin typeface="Calibri"/>
                <a:cs typeface="Calibri"/>
              </a:rPr>
              <a:t>que cada força </a:t>
            </a:r>
            <a:r>
              <a:rPr lang="pt-BR" sz="3200" dirty="0">
                <a:latin typeface="Calibri"/>
                <a:cs typeface="Calibri"/>
              </a:rPr>
              <a:t>tem </a:t>
            </a:r>
            <a:r>
              <a:rPr lang="pt-BR" sz="3200" spc="-5" dirty="0">
                <a:latin typeface="Calibri"/>
                <a:cs typeface="Calibri"/>
              </a:rPr>
              <a:t>total liberdade </a:t>
            </a:r>
            <a:r>
              <a:rPr lang="pt-BR" sz="3200" spc="-260" dirty="0">
                <a:latin typeface="Calibri"/>
                <a:cs typeface="Calibri"/>
              </a:rPr>
              <a:t> </a:t>
            </a:r>
            <a:r>
              <a:rPr lang="pt-BR" sz="3200" dirty="0">
                <a:latin typeface="Calibri"/>
                <a:cs typeface="Calibri"/>
              </a:rPr>
              <a:t>de definir </a:t>
            </a:r>
            <a:r>
              <a:rPr lang="pt-BR" sz="3200" spc="-5" dirty="0">
                <a:latin typeface="Calibri"/>
                <a:cs typeface="Calibri"/>
              </a:rPr>
              <a:t>sua estratégia, </a:t>
            </a:r>
            <a:r>
              <a:rPr lang="pt-BR" sz="3200" dirty="0">
                <a:latin typeface="Calibri"/>
                <a:cs typeface="Calibri"/>
              </a:rPr>
              <a:t>é </a:t>
            </a:r>
            <a:r>
              <a:rPr lang="pt-BR" sz="3200" spc="-5" dirty="0">
                <a:latin typeface="Calibri"/>
                <a:cs typeface="Calibri"/>
              </a:rPr>
              <a:t>altamente prejudicial </a:t>
            </a:r>
            <a:r>
              <a:rPr lang="pt-BR" sz="3200" dirty="0">
                <a:latin typeface="Calibri"/>
                <a:cs typeface="Calibri"/>
              </a:rPr>
              <a:t>ao </a:t>
            </a:r>
            <a:r>
              <a:rPr lang="pt-BR" sz="3200" spc="-5" dirty="0">
                <a:latin typeface="Calibri"/>
                <a:cs typeface="Calibri"/>
              </a:rPr>
              <a:t>desenvolvimento </a:t>
            </a:r>
            <a:r>
              <a:rPr lang="pt-BR" sz="3200" dirty="0">
                <a:latin typeface="Calibri"/>
                <a:cs typeface="Calibri"/>
              </a:rPr>
              <a:t>e </a:t>
            </a:r>
            <a:r>
              <a:rPr lang="pt-BR" sz="3200" spc="-5" dirty="0">
                <a:latin typeface="Calibri"/>
                <a:cs typeface="Calibri"/>
              </a:rPr>
              <a:t>sustentação </a:t>
            </a:r>
            <a:r>
              <a:rPr lang="pt-BR" sz="3200" dirty="0">
                <a:latin typeface="Calibri"/>
                <a:cs typeface="Calibri"/>
              </a:rPr>
              <a:t>de </a:t>
            </a:r>
            <a:r>
              <a:rPr lang="pt-BR" sz="3200" spc="5" dirty="0">
                <a:latin typeface="Calibri"/>
                <a:cs typeface="Calibri"/>
              </a:rPr>
              <a:t> </a:t>
            </a:r>
            <a:r>
              <a:rPr lang="pt-BR" sz="3200" dirty="0">
                <a:latin typeface="Calibri"/>
                <a:cs typeface="Calibri"/>
              </a:rPr>
              <a:t>uma</a:t>
            </a:r>
            <a:r>
              <a:rPr lang="pt-BR" sz="3200" spc="5" dirty="0">
                <a:latin typeface="Calibri"/>
                <a:cs typeface="Calibri"/>
              </a:rPr>
              <a:t> </a:t>
            </a:r>
            <a:r>
              <a:rPr lang="pt-BR" sz="3200" dirty="0">
                <a:latin typeface="Calibri"/>
                <a:cs typeface="Calibri"/>
              </a:rPr>
              <a:t>BLD</a:t>
            </a:r>
            <a:r>
              <a:rPr lang="pt-BR" sz="3200" spc="5" dirty="0">
                <a:latin typeface="Calibri"/>
                <a:cs typeface="Calibri"/>
              </a:rPr>
              <a:t> </a:t>
            </a:r>
            <a:r>
              <a:rPr lang="pt-BR" sz="3200" spc="-5" dirty="0">
                <a:latin typeface="Calibri"/>
                <a:cs typeface="Calibri"/>
              </a:rPr>
              <a:t>nacional</a:t>
            </a:r>
            <a:r>
              <a:rPr lang="pt-BR" sz="3200" dirty="0">
                <a:latin typeface="Calibri"/>
                <a:cs typeface="Calibri"/>
              </a:rPr>
              <a:t> relevante,</a:t>
            </a:r>
            <a:r>
              <a:rPr lang="pt-BR" sz="3200" spc="5" dirty="0">
                <a:latin typeface="Calibri"/>
                <a:cs typeface="Calibri"/>
              </a:rPr>
              <a:t> </a:t>
            </a:r>
            <a:r>
              <a:rPr lang="pt-BR" sz="3200" spc="-5" dirty="0">
                <a:latin typeface="Calibri"/>
                <a:cs typeface="Calibri"/>
              </a:rPr>
              <a:t>porque</a:t>
            </a:r>
            <a:r>
              <a:rPr lang="pt-BR" sz="3200" dirty="0">
                <a:latin typeface="Calibri"/>
                <a:cs typeface="Calibri"/>
              </a:rPr>
              <a:t> impede</a:t>
            </a:r>
            <a:r>
              <a:rPr lang="pt-BR" sz="3200" spc="5" dirty="0">
                <a:latin typeface="Calibri"/>
                <a:cs typeface="Calibri"/>
              </a:rPr>
              <a:t> </a:t>
            </a:r>
            <a:r>
              <a:rPr lang="pt-BR" sz="3200" dirty="0">
                <a:latin typeface="Calibri"/>
                <a:cs typeface="Calibri"/>
              </a:rPr>
              <a:t>a</a:t>
            </a:r>
            <a:r>
              <a:rPr lang="pt-BR" sz="3200" spc="5" dirty="0">
                <a:latin typeface="Calibri"/>
                <a:cs typeface="Calibri"/>
              </a:rPr>
              <a:t> </a:t>
            </a:r>
            <a:r>
              <a:rPr lang="pt-BR" sz="3200" spc="-5" dirty="0">
                <a:latin typeface="Calibri"/>
                <a:cs typeface="Calibri"/>
              </a:rPr>
              <a:t>concepção</a:t>
            </a:r>
            <a:r>
              <a:rPr lang="pt-BR" sz="3200" dirty="0">
                <a:latin typeface="Calibri"/>
                <a:cs typeface="Calibri"/>
              </a:rPr>
              <a:t> e</a:t>
            </a:r>
            <a:r>
              <a:rPr lang="pt-BR" sz="3200" spc="5" dirty="0">
                <a:latin typeface="Calibri"/>
                <a:cs typeface="Calibri"/>
              </a:rPr>
              <a:t> </a:t>
            </a:r>
            <a:r>
              <a:rPr lang="pt-BR" sz="3200" spc="-5" dirty="0">
                <a:latin typeface="Calibri"/>
                <a:cs typeface="Calibri"/>
              </a:rPr>
              <a:t>execução</a:t>
            </a:r>
            <a:r>
              <a:rPr lang="pt-BR" sz="3200" dirty="0">
                <a:latin typeface="Calibri"/>
                <a:cs typeface="Calibri"/>
              </a:rPr>
              <a:t> de </a:t>
            </a:r>
            <a:r>
              <a:rPr lang="pt-BR" sz="3200" spc="-5" dirty="0">
                <a:latin typeface="Calibri"/>
                <a:cs typeface="Calibri"/>
              </a:rPr>
              <a:t>políticas </a:t>
            </a:r>
            <a:r>
              <a:rPr lang="pt-BR" sz="3200" dirty="0">
                <a:latin typeface="Calibri"/>
                <a:cs typeface="Calibri"/>
              </a:rPr>
              <a:t> </a:t>
            </a:r>
            <a:r>
              <a:rPr lang="pt-BR" sz="3200" spc="-5" dirty="0">
                <a:latin typeface="Calibri"/>
                <a:cs typeface="Calibri"/>
              </a:rPr>
              <a:t>industriais </a:t>
            </a:r>
            <a:r>
              <a:rPr lang="pt-BR" sz="3200" dirty="0">
                <a:latin typeface="Calibri"/>
                <a:cs typeface="Calibri"/>
              </a:rPr>
              <a:t>e de </a:t>
            </a:r>
            <a:r>
              <a:rPr lang="pt-BR" sz="3200" spc="-5" dirty="0">
                <a:latin typeface="Calibri"/>
                <a:cs typeface="Calibri"/>
              </a:rPr>
              <a:t>CT&amp;I abrangentes para </a:t>
            </a:r>
            <a:r>
              <a:rPr lang="pt-BR" sz="3200" dirty="0">
                <a:latin typeface="Calibri"/>
                <a:cs typeface="Calibri"/>
              </a:rPr>
              <a:t>a defesa.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4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/>
              <a:t>Elementos Essenciais do Estado Moderno</a:t>
            </a:r>
            <a:endParaRPr lang="en-US" sz="24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7C2BE1A-EEBF-5620-E093-1DE7450A2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347614"/>
            <a:ext cx="6192688" cy="354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952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6ED0C4-0C70-0A85-70F4-1287E60B7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F91920-2B8A-6964-F093-834C5A758C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REESERVA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2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0AA4E-A2B9-2AE6-D13F-6F164DED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Prioridades da Defesa Aérea</a:t>
            </a:r>
            <a:endParaRPr lang="en-US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571ADE-3BFF-807C-1225-EE3307BAE1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90880" marR="10160" lvl="2" indent="-228600" algn="just">
              <a:lnSpc>
                <a:spcPct val="109800"/>
              </a:lnSpc>
              <a:spcBef>
                <a:spcPts val="795"/>
              </a:spcBef>
              <a:buAutoNum type="alphaLcParenR"/>
              <a:tabLst>
                <a:tab pos="691515" algn="l"/>
              </a:tabLst>
            </a:pPr>
            <a:r>
              <a:rPr lang="pt-BR" sz="1800" dirty="0">
                <a:latin typeface="Calibri"/>
                <a:cs typeface="Calibri"/>
              </a:rPr>
              <a:t>Um</a:t>
            </a:r>
            <a:r>
              <a:rPr lang="pt-BR" sz="1800" spc="5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sistema</a:t>
            </a:r>
            <a:r>
              <a:rPr lang="pt-BR" sz="1800" dirty="0">
                <a:latin typeface="Calibri"/>
                <a:cs typeface="Calibri"/>
              </a:rPr>
              <a:t> de</a:t>
            </a:r>
            <a:r>
              <a:rPr lang="pt-BR" sz="1800" spc="5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comando</a:t>
            </a:r>
            <a:r>
              <a:rPr lang="pt-BR" sz="1800" dirty="0">
                <a:latin typeface="Calibri"/>
                <a:cs typeface="Calibri"/>
              </a:rPr>
              <a:t> e</a:t>
            </a:r>
            <a:r>
              <a:rPr lang="pt-BR" sz="1800" spc="5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controle,</a:t>
            </a:r>
            <a:r>
              <a:rPr lang="pt-BR" sz="180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resiliente</a:t>
            </a:r>
            <a:r>
              <a:rPr lang="pt-BR" sz="1800" dirty="0">
                <a:latin typeface="Calibri"/>
                <a:cs typeface="Calibri"/>
              </a:rPr>
              <a:t> e</a:t>
            </a:r>
            <a:r>
              <a:rPr lang="pt-BR" sz="1800" spc="5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capaz</a:t>
            </a:r>
            <a:r>
              <a:rPr lang="pt-BR" sz="1800" dirty="0">
                <a:latin typeface="Calibri"/>
                <a:cs typeface="Calibri"/>
              </a:rPr>
              <a:t> </a:t>
            </a:r>
            <a:r>
              <a:rPr lang="pt-BR" sz="1800" spc="-10" dirty="0">
                <a:latin typeface="Calibri"/>
                <a:cs typeface="Calibri"/>
              </a:rPr>
              <a:t>de</a:t>
            </a:r>
            <a:r>
              <a:rPr lang="pt-BR" sz="1800" spc="-5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detectar</a:t>
            </a:r>
            <a:r>
              <a:rPr lang="pt-BR" sz="1800" spc="5" dirty="0">
                <a:latin typeface="Calibri"/>
                <a:cs typeface="Calibri"/>
              </a:rPr>
              <a:t> </a:t>
            </a:r>
            <a:r>
              <a:rPr lang="pt-BR" sz="1800" spc="-10" dirty="0">
                <a:latin typeface="Calibri"/>
                <a:cs typeface="Calibri"/>
              </a:rPr>
              <a:t>as </a:t>
            </a:r>
            <a:r>
              <a:rPr lang="pt-BR" sz="1800" spc="-5" dirty="0">
                <a:latin typeface="Calibri"/>
                <a:cs typeface="Calibri"/>
              </a:rPr>
              <a:t> ameaças</a:t>
            </a:r>
            <a:r>
              <a:rPr lang="pt-BR" sz="1800" dirty="0">
                <a:latin typeface="Calibri"/>
                <a:cs typeface="Calibri"/>
              </a:rPr>
              <a:t> em tempo </a:t>
            </a:r>
            <a:r>
              <a:rPr lang="pt-BR" sz="1800" spc="-5" dirty="0">
                <a:latin typeface="Calibri"/>
                <a:cs typeface="Calibri"/>
              </a:rPr>
              <a:t>hábil</a:t>
            </a:r>
            <a:r>
              <a:rPr lang="pt-BR" sz="1800" dirty="0">
                <a:latin typeface="Calibri"/>
                <a:cs typeface="Calibri"/>
              </a:rPr>
              <a:t> e </a:t>
            </a:r>
            <a:r>
              <a:rPr lang="pt-BR" sz="1800" spc="-5" dirty="0">
                <a:latin typeface="Calibri"/>
                <a:cs typeface="Calibri"/>
              </a:rPr>
              <a:t>direcionar </a:t>
            </a:r>
            <a:r>
              <a:rPr lang="pt-BR" sz="1800" dirty="0">
                <a:latin typeface="Calibri"/>
                <a:cs typeface="Calibri"/>
              </a:rPr>
              <a:t>os</a:t>
            </a:r>
            <a:r>
              <a:rPr lang="pt-BR" sz="1800" spc="5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meios </a:t>
            </a:r>
            <a:r>
              <a:rPr lang="pt-BR" sz="1800" dirty="0">
                <a:latin typeface="Calibri"/>
                <a:cs typeface="Calibri"/>
              </a:rPr>
              <a:t>de defesa </a:t>
            </a:r>
            <a:r>
              <a:rPr lang="pt-BR" sz="1800" spc="-5" dirty="0">
                <a:latin typeface="Calibri"/>
                <a:cs typeface="Calibri"/>
              </a:rPr>
              <a:t>(aeronaves </a:t>
            </a:r>
            <a:r>
              <a:rPr lang="pt-BR" sz="1800" dirty="0">
                <a:latin typeface="Calibri"/>
                <a:cs typeface="Calibri"/>
              </a:rPr>
              <a:t>e </a:t>
            </a:r>
            <a:r>
              <a:rPr lang="pt-BR" sz="1800" spc="5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mísseis</a:t>
            </a:r>
            <a:r>
              <a:rPr lang="pt-BR" sz="1800" spc="-1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antiaéreos)</a:t>
            </a:r>
            <a:r>
              <a:rPr lang="pt-BR" sz="1800" spc="-15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para</a:t>
            </a:r>
            <a:r>
              <a:rPr lang="pt-BR" sz="1800" spc="-10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abatê-las;</a:t>
            </a:r>
          </a:p>
          <a:p>
            <a:pPr marL="690880" marR="8255" lvl="2" indent="-228600" algn="just">
              <a:lnSpc>
                <a:spcPct val="109700"/>
              </a:lnSpc>
              <a:spcBef>
                <a:spcPts val="20"/>
              </a:spcBef>
              <a:buAutoNum type="alphaLcParenR"/>
              <a:tabLst>
                <a:tab pos="691515" algn="l"/>
              </a:tabLst>
            </a:pPr>
            <a:r>
              <a:rPr lang="pt-BR" sz="1800" spc="-5" dirty="0">
                <a:latin typeface="Calibri"/>
                <a:cs typeface="Calibri"/>
              </a:rPr>
              <a:t>Aeronaves com armamento capaz </a:t>
            </a:r>
            <a:r>
              <a:rPr lang="pt-BR" sz="1800" spc="-10" dirty="0">
                <a:latin typeface="Calibri"/>
                <a:cs typeface="Calibri"/>
              </a:rPr>
              <a:t>de </a:t>
            </a:r>
            <a:r>
              <a:rPr lang="pt-BR" sz="1800" dirty="0">
                <a:latin typeface="Calibri"/>
                <a:cs typeface="Calibri"/>
              </a:rPr>
              <a:t>se opor </a:t>
            </a:r>
            <a:r>
              <a:rPr lang="pt-BR" sz="1800" spc="-10" dirty="0">
                <a:latin typeface="Calibri"/>
                <a:cs typeface="Calibri"/>
              </a:rPr>
              <a:t>às </a:t>
            </a:r>
            <a:r>
              <a:rPr lang="pt-BR" sz="1800" spc="-5" dirty="0">
                <a:latin typeface="Calibri"/>
                <a:cs typeface="Calibri"/>
              </a:rPr>
              <a:t>ameaças. Modernamente </a:t>
            </a:r>
            <a:r>
              <a:rPr lang="pt-BR" sz="180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isso</a:t>
            </a:r>
            <a:r>
              <a:rPr lang="pt-BR" sz="1800" spc="-7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significa</a:t>
            </a:r>
            <a:r>
              <a:rPr lang="pt-BR" sz="1800" spc="-65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ser</a:t>
            </a:r>
            <a:r>
              <a:rPr lang="pt-BR" sz="1800" spc="-65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capaz</a:t>
            </a:r>
            <a:r>
              <a:rPr lang="pt-BR" sz="1800" spc="-65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de</a:t>
            </a:r>
            <a:r>
              <a:rPr lang="pt-BR" sz="1800" spc="-65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detectar</a:t>
            </a:r>
            <a:r>
              <a:rPr lang="pt-BR" sz="1800" spc="-65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o</a:t>
            </a:r>
            <a:r>
              <a:rPr lang="pt-BR" sz="1800" spc="-70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alvo</a:t>
            </a:r>
            <a:r>
              <a:rPr lang="pt-BR" sz="1800" spc="-65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a</a:t>
            </a:r>
            <a:r>
              <a:rPr lang="pt-BR" sz="1800" spc="-65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grandes</a:t>
            </a:r>
            <a:r>
              <a:rPr lang="pt-BR" sz="1800" spc="-2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distâncias</a:t>
            </a:r>
            <a:r>
              <a:rPr lang="pt-BR" sz="1800" spc="-40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e</a:t>
            </a:r>
            <a:r>
              <a:rPr lang="pt-BR" sz="1800" spc="-65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lançar</a:t>
            </a:r>
            <a:r>
              <a:rPr lang="pt-BR" sz="1800" spc="-45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mísseis </a:t>
            </a:r>
            <a:r>
              <a:rPr lang="pt-BR" sz="1800" spc="-260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de alta </a:t>
            </a:r>
            <a:r>
              <a:rPr lang="pt-BR" sz="1800" spc="-5" dirty="0">
                <a:latin typeface="Calibri"/>
                <a:cs typeface="Calibri"/>
              </a:rPr>
              <a:t>precisão, </a:t>
            </a:r>
            <a:r>
              <a:rPr lang="pt-BR" sz="1800" dirty="0">
                <a:latin typeface="Calibri"/>
                <a:cs typeface="Calibri"/>
              </a:rPr>
              <a:t>de </a:t>
            </a:r>
            <a:r>
              <a:rPr lang="pt-BR" sz="1800" spc="-5" dirty="0">
                <a:latin typeface="Calibri"/>
                <a:cs typeface="Calibri"/>
              </a:rPr>
              <a:t>qualquer posição relativa </a:t>
            </a:r>
            <a:r>
              <a:rPr lang="pt-BR" sz="1800" dirty="0">
                <a:latin typeface="Calibri"/>
                <a:cs typeface="Calibri"/>
              </a:rPr>
              <a:t>em </a:t>
            </a:r>
            <a:r>
              <a:rPr lang="pt-BR" sz="1800" spc="-5" dirty="0">
                <a:latin typeface="Calibri"/>
                <a:cs typeface="Calibri"/>
              </a:rPr>
              <a:t>relação </a:t>
            </a:r>
            <a:r>
              <a:rPr lang="pt-BR" sz="1800" dirty="0">
                <a:latin typeface="Calibri"/>
                <a:cs typeface="Calibri"/>
              </a:rPr>
              <a:t>à </a:t>
            </a:r>
            <a:r>
              <a:rPr lang="pt-BR" sz="1800" spc="-5" dirty="0">
                <a:latin typeface="Calibri"/>
                <a:cs typeface="Calibri"/>
              </a:rPr>
              <a:t>ameaça (frontal, </a:t>
            </a:r>
            <a:r>
              <a:rPr lang="pt-BR" sz="1800" dirty="0">
                <a:latin typeface="Calibri"/>
                <a:cs typeface="Calibri"/>
              </a:rPr>
              <a:t> lateral</a:t>
            </a:r>
            <a:r>
              <a:rPr lang="pt-BR" sz="1800" spc="-15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ou</a:t>
            </a:r>
            <a:r>
              <a:rPr lang="pt-BR" sz="1800" spc="-5" dirty="0">
                <a:latin typeface="Calibri"/>
                <a:cs typeface="Calibri"/>
              </a:rPr>
              <a:t> pela</a:t>
            </a:r>
            <a:r>
              <a:rPr lang="pt-BR" sz="1800" spc="1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calda);</a:t>
            </a:r>
            <a:endParaRPr lang="pt-BR" sz="1800" dirty="0">
              <a:latin typeface="Calibri"/>
              <a:cs typeface="Calibri"/>
            </a:endParaRPr>
          </a:p>
          <a:p>
            <a:pPr marL="690880" lvl="2" indent="-228600" algn="just">
              <a:lnSpc>
                <a:spcPct val="100000"/>
              </a:lnSpc>
              <a:spcBef>
                <a:spcPts val="140"/>
              </a:spcBef>
              <a:buAutoNum type="alphaLcParenR"/>
              <a:tabLst>
                <a:tab pos="691515" algn="l"/>
              </a:tabLst>
            </a:pPr>
            <a:r>
              <a:rPr lang="pt-BR" sz="1800" spc="-5" dirty="0">
                <a:latin typeface="Calibri"/>
                <a:cs typeface="Calibri"/>
              </a:rPr>
              <a:t>Misseis</a:t>
            </a:r>
            <a:r>
              <a:rPr lang="pt-BR" sz="1800" spc="24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antiaéreos,</a:t>
            </a:r>
            <a:r>
              <a:rPr lang="pt-BR" sz="1800" spc="215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principalmente</a:t>
            </a:r>
            <a:r>
              <a:rPr lang="pt-BR" sz="1800" spc="235" dirty="0">
                <a:latin typeface="Calibri"/>
                <a:cs typeface="Calibri"/>
              </a:rPr>
              <a:t> </a:t>
            </a:r>
            <a:r>
              <a:rPr lang="pt-BR" sz="1800" spc="-10" dirty="0">
                <a:latin typeface="Calibri"/>
                <a:cs typeface="Calibri"/>
              </a:rPr>
              <a:t>de</a:t>
            </a:r>
            <a:r>
              <a:rPr lang="pt-BR" sz="1800" spc="215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médio</a:t>
            </a:r>
            <a:r>
              <a:rPr lang="pt-BR" sz="1800" spc="240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e</a:t>
            </a:r>
            <a:r>
              <a:rPr lang="pt-BR" sz="1800" spc="210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longo</a:t>
            </a:r>
            <a:r>
              <a:rPr lang="pt-BR" sz="1800" spc="22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alcance,</a:t>
            </a:r>
            <a:r>
              <a:rPr lang="pt-BR" sz="1800" spc="235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porque</a:t>
            </a:r>
            <a:r>
              <a:rPr lang="pt-BR" sz="1800" spc="235" dirty="0">
                <a:latin typeface="Calibri"/>
                <a:cs typeface="Calibri"/>
              </a:rPr>
              <a:t> </a:t>
            </a:r>
            <a:r>
              <a:rPr lang="pt-BR" sz="1800" spc="-10" dirty="0">
                <a:latin typeface="Calibri"/>
                <a:cs typeface="Calibri"/>
              </a:rPr>
              <a:t>as</a:t>
            </a:r>
            <a:endParaRPr lang="pt-BR" sz="1800" dirty="0">
              <a:latin typeface="Calibri"/>
              <a:cs typeface="Calibri"/>
            </a:endParaRPr>
          </a:p>
          <a:p>
            <a:pPr marL="690563" marR="6985" algn="just">
              <a:lnSpc>
                <a:spcPct val="109700"/>
              </a:lnSpc>
              <a:spcBef>
                <a:spcPts val="5"/>
              </a:spcBef>
            </a:pPr>
            <a:r>
              <a:rPr lang="pt-BR" sz="1800" spc="-5" dirty="0">
                <a:latin typeface="Calibri"/>
                <a:cs typeface="Calibri"/>
              </a:rPr>
              <a:t>ameaças</a:t>
            </a:r>
            <a:r>
              <a:rPr lang="pt-BR" sz="180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modernas</a:t>
            </a:r>
            <a:r>
              <a:rPr lang="pt-BR" sz="180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podem</a:t>
            </a:r>
            <a:r>
              <a:rPr lang="pt-BR" sz="180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lançar</a:t>
            </a:r>
            <a:r>
              <a:rPr lang="pt-BR" sz="180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armamento</a:t>
            </a:r>
            <a:r>
              <a:rPr lang="pt-BR" sz="1800" dirty="0">
                <a:latin typeface="Calibri"/>
                <a:cs typeface="Calibri"/>
              </a:rPr>
              <a:t> de</a:t>
            </a:r>
            <a:r>
              <a:rPr lang="pt-BR" sz="1800" spc="5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alta</a:t>
            </a:r>
            <a:r>
              <a:rPr lang="pt-BR" sz="180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precisão</a:t>
            </a:r>
            <a:r>
              <a:rPr lang="pt-BR" sz="1800" dirty="0">
                <a:latin typeface="Calibri"/>
                <a:cs typeface="Calibri"/>
              </a:rPr>
              <a:t> contra </a:t>
            </a:r>
            <a:r>
              <a:rPr lang="pt-BR" sz="1800" spc="5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instalações fixas, </a:t>
            </a:r>
            <a:r>
              <a:rPr lang="pt-BR" sz="1800" dirty="0">
                <a:latin typeface="Calibri"/>
                <a:cs typeface="Calibri"/>
              </a:rPr>
              <a:t>sem </a:t>
            </a:r>
            <a:r>
              <a:rPr lang="pt-BR" sz="1800" spc="-5" dirty="0">
                <a:latin typeface="Calibri"/>
                <a:cs typeface="Calibri"/>
              </a:rPr>
              <a:t>necessidade </a:t>
            </a:r>
            <a:r>
              <a:rPr lang="pt-BR" sz="1800" dirty="0">
                <a:latin typeface="Calibri"/>
                <a:cs typeface="Calibri"/>
              </a:rPr>
              <a:t>de se </a:t>
            </a:r>
            <a:r>
              <a:rPr lang="pt-BR" sz="1800" spc="-5" dirty="0">
                <a:latin typeface="Calibri"/>
                <a:cs typeface="Calibri"/>
              </a:rPr>
              <a:t>aproximar muito </a:t>
            </a:r>
            <a:r>
              <a:rPr lang="pt-BR" sz="1800" dirty="0">
                <a:latin typeface="Calibri"/>
                <a:cs typeface="Calibri"/>
              </a:rPr>
              <a:t>do </a:t>
            </a:r>
            <a:r>
              <a:rPr lang="pt-BR" sz="1800" spc="-5" dirty="0">
                <a:latin typeface="Calibri"/>
                <a:cs typeface="Calibri"/>
              </a:rPr>
              <a:t>alvo, tornando </a:t>
            </a:r>
            <a:r>
              <a:rPr lang="pt-BR" sz="1800" dirty="0">
                <a:latin typeface="Calibri"/>
                <a:cs typeface="Calibri"/>
              </a:rPr>
              <a:t> os</a:t>
            </a:r>
            <a:r>
              <a:rPr lang="pt-BR" sz="1800" spc="10" dirty="0">
                <a:latin typeface="Calibri"/>
                <a:cs typeface="Calibri"/>
              </a:rPr>
              <a:t> </a:t>
            </a:r>
            <a:r>
              <a:rPr lang="pt-BR" sz="1800" spc="-10" dirty="0">
                <a:latin typeface="Calibri"/>
                <a:cs typeface="Calibri"/>
              </a:rPr>
              <a:t>mísseis</a:t>
            </a:r>
            <a:r>
              <a:rPr lang="pt-BR" sz="1800" spc="-5" dirty="0">
                <a:latin typeface="Calibri"/>
                <a:cs typeface="Calibri"/>
              </a:rPr>
              <a:t> </a:t>
            </a:r>
            <a:r>
              <a:rPr lang="pt-BR" sz="1800" dirty="0">
                <a:latin typeface="Calibri"/>
                <a:cs typeface="Calibri"/>
              </a:rPr>
              <a:t>de</a:t>
            </a:r>
            <a:r>
              <a:rPr lang="pt-BR" sz="1800" spc="1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curto</a:t>
            </a:r>
            <a:r>
              <a:rPr lang="pt-BR" sz="1800" spc="1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alcance</a:t>
            </a:r>
            <a:r>
              <a:rPr lang="pt-BR" sz="1800" spc="10" dirty="0">
                <a:latin typeface="Calibri"/>
                <a:cs typeface="Calibri"/>
              </a:rPr>
              <a:t> </a:t>
            </a:r>
            <a:r>
              <a:rPr lang="pt-BR" sz="1800" spc="-5" dirty="0">
                <a:latin typeface="Calibri"/>
                <a:cs typeface="Calibri"/>
              </a:rPr>
              <a:t>inúteis.</a:t>
            </a:r>
            <a:endParaRPr lang="pt-BR" sz="1800" dirty="0"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99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90500"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</a:rPr>
              <a:t>Segurança Humana X Segurança Nacional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6B9BBD6-2912-B01B-39A7-F5C3976D2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8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D5762C9E-9500-3DAF-8820-C41DCD305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956822"/>
              </p:ext>
            </p:extLst>
          </p:nvPr>
        </p:nvGraphicFramePr>
        <p:xfrm>
          <a:off x="457200" y="1347614"/>
          <a:ext cx="8147248" cy="3262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0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4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2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409">
                <a:tc>
                  <a:txBody>
                    <a:bodyPr/>
                    <a:lstStyle/>
                    <a:p>
                      <a:pPr marL="25336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spc="-10" dirty="0">
                          <a:latin typeface="Cambria"/>
                          <a:cs typeface="Cambria"/>
                        </a:rPr>
                        <a:t>Fatores</a:t>
                      </a:r>
                      <a:r>
                        <a:rPr sz="10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10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comparação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3111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b="1" spc="-10" dirty="0">
                          <a:latin typeface="Cambria"/>
                          <a:cs typeface="Cambria"/>
                        </a:rPr>
                        <a:t>SEGURANÇA </a:t>
                      </a:r>
                      <a:r>
                        <a:rPr sz="1000" b="1" spc="-5" dirty="0">
                          <a:latin typeface="Cambria"/>
                          <a:cs typeface="Cambria"/>
                        </a:rPr>
                        <a:t>NACIONAL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3111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000" b="1" spc="-10" dirty="0">
                          <a:latin typeface="Cambria"/>
                          <a:cs typeface="Cambria"/>
                        </a:rPr>
                        <a:t>SEGURANÇA</a:t>
                      </a:r>
                      <a:r>
                        <a:rPr sz="1000" b="1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b="1" spc="-5" dirty="0">
                          <a:latin typeface="Cambria"/>
                          <a:cs typeface="Cambria"/>
                        </a:rPr>
                        <a:t>HUMANA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3111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mbria"/>
                          <a:cs typeface="Cambria"/>
                        </a:rPr>
                        <a:t>1.</a:t>
                      </a:r>
                      <a:r>
                        <a:rPr sz="1000" b="1" spc="-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Core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9160" marR="133985" indent="-760730">
                        <a:lnSpc>
                          <a:spcPts val="1180"/>
                        </a:lnSpc>
                        <a:spcBef>
                          <a:spcPts val="500"/>
                        </a:spcBef>
                      </a:pPr>
                      <a:r>
                        <a:rPr sz="1000" spc="-5" dirty="0">
                          <a:latin typeface="Cambria"/>
                          <a:cs typeface="Cambria"/>
                        </a:rPr>
                        <a:t>Conceito centrado na segurança do </a:t>
                      </a:r>
                      <a:r>
                        <a:rPr sz="1000" spc="-2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Estado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635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1670" marR="132080" indent="-523240">
                        <a:lnSpc>
                          <a:spcPts val="1180"/>
                        </a:lnSpc>
                        <a:spcBef>
                          <a:spcPts val="500"/>
                        </a:spcBef>
                      </a:pPr>
                      <a:r>
                        <a:rPr sz="1000" spc="-5" dirty="0">
                          <a:latin typeface="Cambria"/>
                          <a:cs typeface="Cambria"/>
                        </a:rPr>
                        <a:t>Conceito centrado na segurança da </a:t>
                      </a:r>
                      <a:r>
                        <a:rPr sz="1000" spc="-2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pessoa humana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635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336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000" b="1" spc="-5" dirty="0">
                          <a:latin typeface="Cambria"/>
                          <a:cs typeface="Cambria"/>
                        </a:rPr>
                        <a:t>2.</a:t>
                      </a:r>
                      <a:r>
                        <a:rPr sz="1000" b="1" spc="-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30" dirty="0" err="1">
                          <a:latin typeface="Cambria"/>
                          <a:cs typeface="Cambria"/>
                        </a:rPr>
                        <a:t>Concep</a:t>
                      </a:r>
                      <a:r>
                        <a:rPr lang="pt-BR" sz="1000" spc="-30" dirty="0" err="1">
                          <a:latin typeface="Cambria"/>
                          <a:cs typeface="Cambria"/>
                        </a:rPr>
                        <a:t>ção</a:t>
                      </a:r>
                      <a:endParaRPr sz="1000" dirty="0">
                        <a:latin typeface="Cambria"/>
                        <a:cs typeface="Cambria"/>
                      </a:endParaRPr>
                    </a:p>
                  </a:txBody>
                  <a:tcPr marL="0" marR="0" marT="546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000" spc="-5" dirty="0">
                          <a:latin typeface="Cambria"/>
                          <a:cs typeface="Cambria"/>
                        </a:rPr>
                        <a:t>Estatocêntrica</a:t>
                      </a:r>
                      <a:r>
                        <a:rPr sz="10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militarista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546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000" spc="-5" dirty="0">
                          <a:latin typeface="Cambria"/>
                          <a:cs typeface="Cambria"/>
                        </a:rPr>
                        <a:t>Concepção</a:t>
                      </a:r>
                      <a:r>
                        <a:rPr sz="10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multidisciplinar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546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8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000" b="1" spc="-5" dirty="0">
                          <a:latin typeface="Cambria"/>
                          <a:cs typeface="Cambria"/>
                        </a:rPr>
                        <a:t>3.</a:t>
                      </a:r>
                      <a:r>
                        <a:rPr sz="1000" b="1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Marco </a:t>
                      </a:r>
                      <a:r>
                        <a:rPr sz="1000" spc="10" dirty="0" err="1">
                          <a:latin typeface="Cambria"/>
                          <a:cs typeface="Cambria"/>
                        </a:rPr>
                        <a:t>doutrin</a:t>
                      </a:r>
                      <a:r>
                        <a:rPr lang="pt-BR" sz="1000" spc="10" dirty="0">
                          <a:latin typeface="Cambria"/>
                          <a:cs typeface="Cambria"/>
                        </a:rPr>
                        <a:t>á</a:t>
                      </a:r>
                      <a:r>
                        <a:rPr sz="1000" spc="10" dirty="0" err="1">
                          <a:latin typeface="Cambria"/>
                          <a:cs typeface="Cambria"/>
                        </a:rPr>
                        <a:t>rio</a:t>
                      </a:r>
                      <a:endParaRPr sz="10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53085" marR="547370" indent="139700">
                        <a:lnSpc>
                          <a:spcPts val="1180"/>
                        </a:lnSpc>
                      </a:pPr>
                      <a:r>
                        <a:rPr sz="1000" spc="-5" dirty="0">
                          <a:latin typeface="Cambria"/>
                          <a:cs typeface="Cambria"/>
                        </a:rPr>
                        <a:t>Escola realista 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 (H</a:t>
                      </a:r>
                      <a:r>
                        <a:rPr sz="1000" spc="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s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Mo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r</a:t>
                      </a:r>
                      <a:r>
                        <a:rPr sz="1000" spc="10" dirty="0">
                          <a:latin typeface="Cambria"/>
                          <a:cs typeface="Cambria"/>
                        </a:rPr>
                        <a:t>g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000" spc="5" dirty="0">
                          <a:latin typeface="Cambria"/>
                          <a:cs typeface="Cambria"/>
                        </a:rPr>
                        <a:t>n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th</a:t>
                      </a:r>
                      <a:r>
                        <a:rPr sz="1000" spc="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u)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8790" marR="473075" algn="ctr">
                        <a:lnSpc>
                          <a:spcPts val="1180"/>
                        </a:lnSpc>
                        <a:spcBef>
                          <a:spcPts val="490"/>
                        </a:spcBef>
                      </a:pPr>
                      <a:r>
                        <a:rPr sz="1000" spc="-5" dirty="0">
                          <a:latin typeface="Cambria"/>
                          <a:cs typeface="Cambria"/>
                        </a:rPr>
                        <a:t>Escola</a:t>
                      </a:r>
                      <a:r>
                        <a:rPr sz="1000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1000" spc="-3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Copenhague </a:t>
                      </a:r>
                      <a:r>
                        <a:rPr sz="1000" spc="-204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(Barry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Buzan)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marL="176530" marR="169545" algn="ctr">
                        <a:lnSpc>
                          <a:spcPts val="116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Cambria"/>
                          <a:cs typeface="Cambria"/>
                        </a:rPr>
                        <a:t>Relatório 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sobre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Desenvolvimento </a:t>
                      </a:r>
                      <a:r>
                        <a:rPr sz="1000" spc="-2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Humano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do </a:t>
                      </a:r>
                      <a:r>
                        <a:rPr sz="800" spc="-5" dirty="0">
                          <a:latin typeface="Cambria"/>
                          <a:cs typeface="Cambria"/>
                        </a:rPr>
                        <a:t>PNUD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,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1994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622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797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000" b="1" spc="-5" dirty="0">
                          <a:latin typeface="Cambria"/>
                          <a:cs typeface="Cambria"/>
                        </a:rPr>
                        <a:t>4.</a:t>
                      </a:r>
                      <a:r>
                        <a:rPr sz="1000" b="1" spc="-2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Para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quem é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a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segurança?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12318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6425" marR="190500" indent="-411480">
                        <a:lnSpc>
                          <a:spcPts val="1180"/>
                        </a:lnSpc>
                        <a:spcBef>
                          <a:spcPts val="434"/>
                        </a:spcBef>
                      </a:pPr>
                      <a:r>
                        <a:rPr sz="1000" spc="-5" dirty="0">
                          <a:latin typeface="Cambria"/>
                          <a:cs typeface="Cambria"/>
                        </a:rPr>
                        <a:t>O objeto da segurança é o Estado </a:t>
                      </a:r>
                      <a:r>
                        <a:rPr sz="1000" spc="-2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(o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Estado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é</a:t>
                      </a:r>
                      <a:r>
                        <a:rPr sz="10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10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fim)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7530" marR="113030" indent="-440690">
                        <a:lnSpc>
                          <a:spcPts val="1180"/>
                        </a:lnSpc>
                        <a:spcBef>
                          <a:spcPts val="434"/>
                        </a:spcBef>
                      </a:pPr>
                      <a:r>
                        <a:rPr sz="1000" spc="-5" dirty="0">
                          <a:latin typeface="Cambria"/>
                          <a:cs typeface="Cambria"/>
                        </a:rPr>
                        <a:t>O objeto da segurança é o indivíduo </a:t>
                      </a:r>
                      <a:r>
                        <a:rPr sz="1000" spc="-2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(o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Estado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é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o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meio)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5524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060"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000" b="1" spc="-5" dirty="0">
                          <a:latin typeface="Cambria"/>
                          <a:cs typeface="Cambria"/>
                        </a:rPr>
                        <a:t>5.</a:t>
                      </a:r>
                      <a:r>
                        <a:rPr sz="1000" b="1" spc="-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Segurança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946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2019" marR="145415" indent="-772795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00" spc="-5" dirty="0">
                          <a:latin typeface="Cambria"/>
                          <a:cs typeface="Cambria"/>
                        </a:rPr>
                        <a:t>Defesa e proteção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do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território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na- </a:t>
                      </a:r>
                      <a:r>
                        <a:rPr sz="1000" spc="-204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cional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273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0" marR="107314" indent="-680085">
                        <a:lnSpc>
                          <a:spcPts val="1180"/>
                        </a:lnSpc>
                        <a:spcBef>
                          <a:spcPts val="215"/>
                        </a:spcBef>
                      </a:pPr>
                      <a:r>
                        <a:rPr sz="1000" spc="-5" dirty="0">
                          <a:latin typeface="Cambria"/>
                          <a:cs typeface="Cambria"/>
                        </a:rPr>
                        <a:t>Salvaguarda das garantias individu- </a:t>
                      </a:r>
                      <a:r>
                        <a:rPr sz="1000" spc="-2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ais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básicas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273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3185">
                <a:tc>
                  <a:txBody>
                    <a:bodyPr/>
                    <a:lstStyle/>
                    <a:p>
                      <a:pPr marL="73660" marR="152400">
                        <a:lnSpc>
                          <a:spcPts val="1160"/>
                        </a:lnSpc>
                        <a:spcBef>
                          <a:spcPts val="450"/>
                        </a:spcBef>
                      </a:pPr>
                      <a:r>
                        <a:rPr sz="1000" b="1" spc="-5" dirty="0">
                          <a:latin typeface="Cambria"/>
                          <a:cs typeface="Cambria"/>
                        </a:rPr>
                        <a:t>6.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Qual valor deve ser prote- </a:t>
                      </a:r>
                      <a:r>
                        <a:rPr sz="1000" spc="-2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gido?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marL="73660">
                        <a:lnSpc>
                          <a:spcPts val="1135"/>
                        </a:lnSpc>
                      </a:pPr>
                      <a:r>
                        <a:rPr sz="1000" spc="-5" dirty="0">
                          <a:latin typeface="Cambria"/>
                          <a:cs typeface="Cambria"/>
                        </a:rPr>
                        <a:t>(enfoque</a:t>
                      </a:r>
                      <a:r>
                        <a:rPr sz="10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sobre</a:t>
                      </a:r>
                      <a:r>
                        <a:rPr sz="10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os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elementos</a:t>
                      </a:r>
                      <a:endParaRPr sz="1000">
                        <a:latin typeface="Cambria"/>
                        <a:cs typeface="Cambria"/>
                      </a:endParaRPr>
                    </a:p>
                    <a:p>
                      <a:pPr marL="73660" marR="181610">
                        <a:lnSpc>
                          <a:spcPts val="117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mbria"/>
                          <a:cs typeface="Cambria"/>
                        </a:rPr>
                        <a:t>constitutivos</a:t>
                      </a:r>
                      <a:r>
                        <a:rPr sz="10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do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Estado mo- </a:t>
                      </a:r>
                      <a:r>
                        <a:rPr sz="1000" spc="-2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derno)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79705" marR="173990" algn="ctr">
                        <a:lnSpc>
                          <a:spcPts val="1180"/>
                        </a:lnSpc>
                      </a:pPr>
                      <a:r>
                        <a:rPr sz="1000" spc="-5" dirty="0">
                          <a:latin typeface="Cambria"/>
                          <a:cs typeface="Cambria"/>
                        </a:rPr>
                        <a:t>A 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soberania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 do Estado 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sobre 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seus </a:t>
                      </a:r>
                      <a:r>
                        <a:rPr sz="1000" spc="-2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10" dirty="0">
                          <a:latin typeface="Cambria"/>
                          <a:cs typeface="Cambria"/>
                        </a:rPr>
                        <a:t>elementos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 materiais, sobretudo a </a:t>
                      </a:r>
                      <a:r>
                        <a:rPr sz="1000" spc="-204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integridade territorial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 marR="130175" indent="-1270" algn="ctr">
                        <a:lnSpc>
                          <a:spcPct val="97600"/>
                        </a:lnSpc>
                        <a:spcBef>
                          <a:spcPts val="405"/>
                        </a:spcBef>
                      </a:pPr>
                      <a:r>
                        <a:rPr sz="1000" spc="-5" dirty="0">
                          <a:latin typeface="Cambria"/>
                          <a:cs typeface="Cambria"/>
                        </a:rPr>
                        <a:t>A 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mbria"/>
                          <a:cs typeface="Cambria"/>
                        </a:rPr>
                        <a:t>finalidade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 ou valor social: tarefa 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estatal precípua 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de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promoção do 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bem comum, materializada na pro- </a:t>
                      </a:r>
                      <a:r>
                        <a:rPr sz="1000" spc="-2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moção e salvaguarda dos Direitos </a:t>
                      </a:r>
                      <a:r>
                        <a:rPr sz="10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000" spc="-5" dirty="0">
                          <a:latin typeface="Cambria"/>
                          <a:cs typeface="Cambria"/>
                        </a:rPr>
                        <a:t>Humanos</a:t>
                      </a:r>
                      <a:endParaRPr sz="1000" dirty="0">
                        <a:latin typeface="Cambria"/>
                        <a:cs typeface="Cambria"/>
                      </a:endParaRPr>
                    </a:p>
                  </a:txBody>
                  <a:tcPr marL="0" marR="0" marT="514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03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>
                <a:latin typeface="Times New Roman" panose="02020603050405020304" pitchFamily="18" charset="0"/>
              </a:rPr>
              <a:t>Segurança Humana X Segurança Nacional (cont.)</a:t>
            </a:r>
            <a:endParaRPr lang="en-US" sz="2400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D93194FB-B835-0112-6A50-9FF7ABED0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468438"/>
              </p:ext>
            </p:extLst>
          </p:nvPr>
        </p:nvGraphicFramePr>
        <p:xfrm>
          <a:off x="432098" y="1275606"/>
          <a:ext cx="8293224" cy="35283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4520">
                  <a:extLst>
                    <a:ext uri="{9D8B030D-6E8A-4147-A177-3AD203B41FA5}">
                      <a16:colId xmlns:a16="http://schemas.microsoft.com/office/drawing/2014/main" val="4113770523"/>
                    </a:ext>
                  </a:extLst>
                </a:gridCol>
                <a:gridCol w="3409988">
                  <a:extLst>
                    <a:ext uri="{9D8B030D-6E8A-4147-A177-3AD203B41FA5}">
                      <a16:colId xmlns:a16="http://schemas.microsoft.com/office/drawing/2014/main" val="488673909"/>
                    </a:ext>
                  </a:extLst>
                </a:gridCol>
                <a:gridCol w="3288716">
                  <a:extLst>
                    <a:ext uri="{9D8B030D-6E8A-4147-A177-3AD203B41FA5}">
                      <a16:colId xmlns:a16="http://schemas.microsoft.com/office/drawing/2014/main" val="2734118338"/>
                    </a:ext>
                  </a:extLst>
                </a:gridCol>
              </a:tblGrid>
              <a:tr h="18000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mbria"/>
                          <a:cs typeface="Cambria"/>
                        </a:rPr>
                        <a:t>7.</a:t>
                      </a:r>
                      <a:r>
                        <a:rPr sz="1400" b="1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 err="1">
                          <a:latin typeface="Cambria"/>
                          <a:cs typeface="Cambria"/>
                        </a:rPr>
                        <a:t>Ameaças</a:t>
                      </a:r>
                      <a:r>
                        <a:rPr sz="14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lang="pt-BR" sz="1400" spc="95" dirty="0">
                          <a:latin typeface="Cambria"/>
                          <a:cs typeface="Cambria"/>
                        </a:rPr>
                        <a:t> à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segurança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Cambria"/>
                          <a:cs typeface="Cambria"/>
                        </a:rPr>
                        <a:t>Outros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Estados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mbria"/>
                          <a:cs typeface="Cambria"/>
                        </a:rPr>
                        <a:t>Violência intra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interestatal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0645" marR="75565" algn="ctr">
                        <a:lnSpc>
                          <a:spcPts val="1160"/>
                        </a:lnSpc>
                      </a:pPr>
                      <a:r>
                        <a:rPr sz="1400" spc="-5" dirty="0">
                          <a:latin typeface="Cambria"/>
                          <a:cs typeface="Cambria"/>
                        </a:rPr>
                        <a:t>Ameaças transnacionais (terrorismo, </a:t>
                      </a:r>
                      <a:r>
                        <a:rPr sz="1400" spc="-2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crime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organizado</a:t>
                      </a:r>
                      <a:r>
                        <a:rPr sz="14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etc.)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  <a:p>
                      <a:pPr marL="577850" marR="572770" indent="3175" algn="ctr">
                        <a:lnSpc>
                          <a:spcPts val="2340"/>
                        </a:lnSpc>
                        <a:spcBef>
                          <a:spcPts val="254"/>
                        </a:spcBef>
                      </a:pPr>
                      <a:r>
                        <a:rPr sz="1400" spc="-5" dirty="0">
                          <a:latin typeface="Cambria"/>
                          <a:cs typeface="Cambria"/>
                        </a:rPr>
                        <a:t>Endemias 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Desastres</a:t>
                      </a:r>
                      <a:r>
                        <a:rPr sz="1400" spc="-3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naturais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ts val="1180"/>
                        </a:lnSpc>
                        <a:spcBef>
                          <a:spcPts val="880"/>
                        </a:spcBef>
                      </a:pPr>
                      <a:r>
                        <a:rPr sz="1400" spc="-5" dirty="0">
                          <a:latin typeface="Cambria"/>
                          <a:cs typeface="Cambria"/>
                        </a:rPr>
                        <a:t>Chagas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sociais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e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econômicas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  <a:p>
                      <a:pPr marL="129539" marR="124460" algn="ctr">
                        <a:lnSpc>
                          <a:spcPts val="1180"/>
                        </a:lnSpc>
                      </a:pPr>
                      <a:r>
                        <a:rPr sz="1400" spc="-5" dirty="0">
                          <a:latin typeface="Cambria"/>
                          <a:cs typeface="Cambria"/>
                        </a:rPr>
                        <a:t>(violência estrutural: atraso econô- </a:t>
                      </a:r>
                      <a:r>
                        <a:rPr sz="1400" spc="-2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mico,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iniquidade,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miséria</a:t>
                      </a:r>
                      <a:r>
                        <a:rPr sz="1400" spc="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etc.)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809295"/>
                  </a:ext>
                </a:extLst>
              </a:tr>
              <a:tr h="8806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mbria"/>
                          <a:cs typeface="Cambria"/>
                        </a:rPr>
                        <a:t>8.</a:t>
                      </a:r>
                      <a:r>
                        <a:rPr sz="1400" b="1" spc="-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Foco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 marR="123189" algn="ctr">
                        <a:lnSpc>
                          <a:spcPts val="118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Na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prevenção</a:t>
                      </a:r>
                      <a:r>
                        <a:rPr sz="14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conflitos por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meio </a:t>
                      </a:r>
                      <a:r>
                        <a:rPr sz="1400" spc="-204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da dissuasão militar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ts val="1110"/>
                        </a:lnSpc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Na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 resolução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de conflitos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por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meio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  <a:p>
                      <a:pPr algn="ctr">
                        <a:lnSpc>
                          <a:spcPts val="1160"/>
                        </a:lnSpc>
                      </a:pPr>
                      <a:r>
                        <a:rPr sz="1400" spc="-5" dirty="0">
                          <a:latin typeface="Cambria"/>
                          <a:cs typeface="Cambria"/>
                        </a:rPr>
                        <a:t>da</a:t>
                      </a:r>
                      <a:r>
                        <a:rPr sz="14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 err="1">
                          <a:latin typeface="Cambria"/>
                          <a:cs typeface="Cambria"/>
                        </a:rPr>
                        <a:t>intervenção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 err="1">
                          <a:latin typeface="Cambria"/>
                          <a:cs typeface="Cambria"/>
                        </a:rPr>
                        <a:t>militar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725170" marR="91440" indent="-629920">
                        <a:lnSpc>
                          <a:spcPts val="1160"/>
                        </a:lnSpc>
                      </a:pPr>
                      <a:r>
                        <a:rPr sz="1400" dirty="0">
                          <a:latin typeface="Cambria"/>
                          <a:cs typeface="Cambria"/>
                        </a:rPr>
                        <a:t>Na 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prevenção</a:t>
                      </a:r>
                      <a:r>
                        <a:rPr sz="1400" spc="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conflitos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por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meios </a:t>
                      </a:r>
                      <a:r>
                        <a:rPr sz="1400" spc="-204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não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militares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63353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mbria"/>
                          <a:cs typeface="Cambria"/>
                        </a:rPr>
                        <a:t>9.</a:t>
                      </a:r>
                      <a:r>
                        <a:rPr sz="1400" b="1" spc="-4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Meios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mbria"/>
                          <a:cs typeface="Cambria"/>
                        </a:rPr>
                        <a:t>Militares</a:t>
                      </a:r>
                      <a:endParaRPr sz="140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ambria"/>
                          <a:cs typeface="Cambria"/>
                        </a:rPr>
                        <a:t>Prevalência</a:t>
                      </a:r>
                      <a:r>
                        <a:rPr sz="1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de</a:t>
                      </a:r>
                      <a:r>
                        <a:rPr sz="14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meios não</a:t>
                      </a:r>
                      <a:r>
                        <a:rPr sz="140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1400" spc="-5" dirty="0">
                          <a:latin typeface="Cambria"/>
                          <a:cs typeface="Cambria"/>
                        </a:rPr>
                        <a:t>militares</a:t>
                      </a:r>
                      <a:endParaRPr sz="1400" dirty="0">
                        <a:latin typeface="Cambria"/>
                        <a:cs typeface="Cambri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636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505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3369ABE-B344-9FB7-7E2E-341D3F815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</p:spPr>
        <p:txBody>
          <a:bodyPr/>
          <a:lstStyle/>
          <a:p>
            <a:r>
              <a:rPr lang="pt-BR" sz="3200" dirty="0"/>
              <a:t>Segurança Interna x Segurança Pública</a:t>
            </a:r>
            <a:endParaRPr lang="en-US" sz="32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9C31755-9CDF-AC2D-B08E-90BDBBB5A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553" y="1416503"/>
            <a:ext cx="6275702" cy="317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56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Enquadramento distinto de ameaças semelhantes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>
          <a:xfrm>
            <a:off x="457200" y="1094392"/>
            <a:ext cx="8229600" cy="3725699"/>
          </a:xfrm>
        </p:spPr>
        <p:txBody>
          <a:bodyPr/>
          <a:lstStyle/>
          <a:p>
            <a:pPr marL="533400" indent="-342900">
              <a:lnSpc>
                <a:spcPct val="150000"/>
              </a:lnSpc>
              <a:buAutoNum type="arabicPeriod"/>
            </a:pPr>
            <a:r>
              <a:rPr lang="pt-BR" sz="1800" dirty="0">
                <a:latin typeface="Times New Roman" panose="02020603050405020304" pitchFamily="18" charset="0"/>
              </a:rPr>
              <a:t>A Recolta de Canudos (1896-97) foi tratada como um problema de Segurança Nacional pela ainda recente República;</a:t>
            </a:r>
          </a:p>
          <a:p>
            <a:pPr marL="533400" indent="-342900">
              <a:lnSpc>
                <a:spcPct val="150000"/>
              </a:lnSpc>
              <a:buAutoNum type="arabicPeriod"/>
            </a:pPr>
            <a:r>
              <a:rPr lang="en-US" sz="1800" dirty="0">
                <a:latin typeface="Times New Roman" panose="02020603050405020304" pitchFamily="18" charset="0"/>
              </a:rPr>
              <a:t>O </a:t>
            </a:r>
            <a:r>
              <a:rPr lang="en-US" sz="1800" dirty="0" err="1">
                <a:latin typeface="Times New Roman" panose="02020603050405020304" pitchFamily="18" charset="0"/>
              </a:rPr>
              <a:t>Cangaço</a:t>
            </a:r>
            <a:r>
              <a:rPr lang="en-US" sz="1800" dirty="0">
                <a:latin typeface="Times New Roman" panose="02020603050405020304" pitchFamily="18" charset="0"/>
              </a:rPr>
              <a:t> (1879-1940) sempre </a:t>
            </a:r>
            <a:r>
              <a:rPr lang="en-US" sz="1800" dirty="0" err="1">
                <a:latin typeface="Times New Roman" panose="02020603050405020304" pitchFamily="18" charset="0"/>
              </a:rPr>
              <a:t>foi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tratado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como</a:t>
            </a:r>
            <a:r>
              <a:rPr lang="en-US" sz="1800" dirty="0">
                <a:latin typeface="Times New Roman" panose="02020603050405020304" pitchFamily="18" charset="0"/>
              </a:rPr>
              <a:t> um </a:t>
            </a:r>
            <a:r>
              <a:rPr lang="en-US" sz="1800" dirty="0" err="1">
                <a:latin typeface="Times New Roman" panose="02020603050405020304" pitchFamily="18" charset="0"/>
              </a:rPr>
              <a:t>problema</a:t>
            </a:r>
            <a:r>
              <a:rPr lang="en-US" sz="1800" dirty="0">
                <a:latin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</a:rPr>
              <a:t>segurança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pública</a:t>
            </a:r>
            <a:r>
              <a:rPr lang="en-US" sz="1800" dirty="0">
                <a:latin typeface="Times New Roman" panose="02020603050405020304" pitchFamily="18" charset="0"/>
              </a:rPr>
              <a:t>;</a:t>
            </a:r>
          </a:p>
          <a:p>
            <a:pPr marL="533400" indent="-342900">
              <a:lnSpc>
                <a:spcPct val="150000"/>
              </a:lnSpc>
              <a:buAutoNum type="arabicPeriod"/>
            </a:pPr>
            <a:r>
              <a:rPr lang="en-US" sz="1800" dirty="0" err="1">
                <a:latin typeface="Times New Roman" panose="02020603050405020304" pitchFamily="18" charset="0"/>
              </a:rPr>
              <a:t>Movimentos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terroristas</a:t>
            </a:r>
            <a:r>
              <a:rPr lang="en-US" sz="1800" dirty="0">
                <a:latin typeface="Times New Roman" panose="02020603050405020304" pitchFamily="18" charset="0"/>
              </a:rPr>
              <a:t> e </a:t>
            </a:r>
            <a:r>
              <a:rPr lang="en-US" sz="1800" dirty="0" err="1">
                <a:latin typeface="Times New Roman" panose="02020603050405020304" pitchFamily="18" charset="0"/>
              </a:rPr>
              <a:t>guerrilehiros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quase</a:t>
            </a:r>
            <a:r>
              <a:rPr lang="en-US" sz="1800" dirty="0">
                <a:latin typeface="Times New Roman" panose="02020603050405020304" pitchFamily="18" charset="0"/>
              </a:rPr>
              <a:t> sempre </a:t>
            </a:r>
            <a:r>
              <a:rPr lang="en-US" sz="1800" dirty="0" err="1">
                <a:latin typeface="Times New Roman" panose="02020603050405020304" pitchFamily="18" charset="0"/>
              </a:rPr>
              <a:t>são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enquadrados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como</a:t>
            </a:r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</a:rPr>
              <a:t>problemas</a:t>
            </a:r>
            <a:r>
              <a:rPr lang="en-US" sz="1800" dirty="0">
                <a:latin typeface="Times New Roman" panose="02020603050405020304" pitchFamily="18" charset="0"/>
              </a:rPr>
              <a:t> de </a:t>
            </a:r>
            <a:r>
              <a:rPr lang="en-US" sz="1800" dirty="0" err="1">
                <a:latin typeface="Times New Roman" panose="02020603050405020304" pitchFamily="18" charset="0"/>
              </a:rPr>
              <a:t>Segurança</a:t>
            </a:r>
            <a:r>
              <a:rPr lang="en-US" sz="1800" dirty="0">
                <a:latin typeface="Times New Roman" panose="02020603050405020304" pitchFamily="18" charset="0"/>
              </a:rPr>
              <a:t> Nacional.</a:t>
            </a:r>
          </a:p>
        </p:txBody>
      </p:sp>
    </p:spTree>
    <p:extLst>
      <p:ext uri="{BB962C8B-B14F-4D97-AF65-F5344CB8AC3E}">
        <p14:creationId xmlns:p14="http://schemas.microsoft.com/office/powerpoint/2010/main" val="311101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A relação entre Segurança Nacional, Defesa Externa, Segurança Interna e Segurança Pública</a:t>
            </a:r>
            <a:endParaRPr lang="en-US" sz="24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304A8C0-8FCA-092C-0BD5-E0B645039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203599"/>
            <a:ext cx="4209520" cy="373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264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90500">
              <a:lnSpc>
                <a:spcPct val="150000"/>
              </a:lnSpc>
            </a:pPr>
            <a:r>
              <a:rPr lang="pt-BR" sz="3600" dirty="0">
                <a:latin typeface="Times New Roman" panose="02020603050405020304" pitchFamily="18" charset="0"/>
              </a:rPr>
              <a:t>Guerra Total entre Estados</a:t>
            </a:r>
          </a:p>
        </p:txBody>
      </p:sp>
      <p:grpSp>
        <p:nvGrpSpPr>
          <p:cNvPr id="6" name="object 5">
            <a:extLst>
              <a:ext uri="{FF2B5EF4-FFF2-40B4-BE49-F238E27FC236}">
                <a16:creationId xmlns:a16="http://schemas.microsoft.com/office/drawing/2014/main" id="{0FBFEB52-9229-CCCB-8AE4-21CE0A2C8668}"/>
              </a:ext>
            </a:extLst>
          </p:cNvPr>
          <p:cNvGrpSpPr/>
          <p:nvPr/>
        </p:nvGrpSpPr>
        <p:grpSpPr>
          <a:xfrm>
            <a:off x="1428121" y="1532968"/>
            <a:ext cx="1687195" cy="1439545"/>
            <a:chOff x="1954513" y="1408038"/>
            <a:chExt cx="1687195" cy="1439545"/>
          </a:xfrm>
        </p:grpSpPr>
        <p:pic>
          <p:nvPicPr>
            <p:cNvPr id="7" name="object 6">
              <a:extLst>
                <a:ext uri="{FF2B5EF4-FFF2-40B4-BE49-F238E27FC236}">
                  <a16:creationId xmlns:a16="http://schemas.microsoft.com/office/drawing/2014/main" id="{4DE6BDFC-034F-AB25-92D2-B3AC5D1992D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36973" y="1684114"/>
              <a:ext cx="453270" cy="112531"/>
            </a:xfrm>
            <a:prstGeom prst="rect">
              <a:avLst/>
            </a:prstGeom>
          </p:spPr>
        </p:pic>
        <p:pic>
          <p:nvPicPr>
            <p:cNvPr id="8" name="object 7">
              <a:extLst>
                <a:ext uri="{FF2B5EF4-FFF2-40B4-BE49-F238E27FC236}">
                  <a16:creationId xmlns:a16="http://schemas.microsoft.com/office/drawing/2014/main" id="{98012972-F661-03A6-9AC6-2184162FC17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11531" y="1684114"/>
              <a:ext cx="118251" cy="112531"/>
            </a:xfrm>
            <a:prstGeom prst="rect">
              <a:avLst/>
            </a:prstGeom>
          </p:spPr>
        </p:pic>
        <p:pic>
          <p:nvPicPr>
            <p:cNvPr id="9" name="object 8">
              <a:extLst>
                <a:ext uri="{FF2B5EF4-FFF2-40B4-BE49-F238E27FC236}">
                  <a16:creationId xmlns:a16="http://schemas.microsoft.com/office/drawing/2014/main" id="{A41D40B8-4B38-C530-92FA-1B36BE33328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46858" y="1496609"/>
              <a:ext cx="137168" cy="168800"/>
            </a:xfrm>
            <a:prstGeom prst="rect">
              <a:avLst/>
            </a:prstGeom>
          </p:spPr>
        </p:pic>
        <p:pic>
          <p:nvPicPr>
            <p:cNvPr id="10" name="object 9">
              <a:extLst>
                <a:ext uri="{FF2B5EF4-FFF2-40B4-BE49-F238E27FC236}">
                  <a16:creationId xmlns:a16="http://schemas.microsoft.com/office/drawing/2014/main" id="{2BCCE09E-AC77-47C8-A180-568D7408134D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81288" y="1496609"/>
              <a:ext cx="137168" cy="168800"/>
            </a:xfrm>
            <a:prstGeom prst="rect">
              <a:avLst/>
            </a:prstGeom>
          </p:spPr>
        </p:pic>
        <p:pic>
          <p:nvPicPr>
            <p:cNvPr id="11" name="object 10">
              <a:extLst>
                <a:ext uri="{FF2B5EF4-FFF2-40B4-BE49-F238E27FC236}">
                  <a16:creationId xmlns:a16="http://schemas.microsoft.com/office/drawing/2014/main" id="{B7F11B27-DDD9-FD20-4A51-2CFED20998C0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17297" y="1408038"/>
              <a:ext cx="823790" cy="259438"/>
            </a:xfrm>
            <a:prstGeom prst="rect">
              <a:avLst/>
            </a:prstGeom>
          </p:spPr>
        </p:pic>
        <p:pic>
          <p:nvPicPr>
            <p:cNvPr id="12" name="object 11">
              <a:extLst>
                <a:ext uri="{FF2B5EF4-FFF2-40B4-BE49-F238E27FC236}">
                  <a16:creationId xmlns:a16="http://schemas.microsoft.com/office/drawing/2014/main" id="{A7B1101F-3D0A-55E9-7527-5408AEAEBDDA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29524" y="1496609"/>
              <a:ext cx="137168" cy="168800"/>
            </a:xfrm>
            <a:prstGeom prst="rect">
              <a:avLst/>
            </a:prstGeom>
          </p:spPr>
        </p:pic>
        <p:pic>
          <p:nvPicPr>
            <p:cNvPr id="13" name="object 12">
              <a:extLst>
                <a:ext uri="{FF2B5EF4-FFF2-40B4-BE49-F238E27FC236}">
                  <a16:creationId xmlns:a16="http://schemas.microsoft.com/office/drawing/2014/main" id="{E20C2C4B-D287-E753-A495-E0CFFBB1AE6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63944" y="1496609"/>
              <a:ext cx="137168" cy="168800"/>
            </a:xfrm>
            <a:prstGeom prst="rect">
              <a:avLst/>
            </a:prstGeom>
          </p:spPr>
        </p:pic>
        <p:pic>
          <p:nvPicPr>
            <p:cNvPr id="14" name="object 13">
              <a:extLst>
                <a:ext uri="{FF2B5EF4-FFF2-40B4-BE49-F238E27FC236}">
                  <a16:creationId xmlns:a16="http://schemas.microsoft.com/office/drawing/2014/main" id="{E890A205-DF4D-0E23-3BF2-67E2CB4A8263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60474" y="1684114"/>
              <a:ext cx="1037855" cy="112531"/>
            </a:xfrm>
            <a:prstGeom prst="rect">
              <a:avLst/>
            </a:prstGeom>
          </p:spPr>
        </p:pic>
        <p:pic>
          <p:nvPicPr>
            <p:cNvPr id="15" name="object 14">
              <a:extLst>
                <a:ext uri="{FF2B5EF4-FFF2-40B4-BE49-F238E27FC236}">
                  <a16:creationId xmlns:a16="http://schemas.microsoft.com/office/drawing/2014/main" id="{3EED0BB7-AA36-B9C9-C3D7-CF5C32445E32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31014" y="1815417"/>
              <a:ext cx="453270" cy="112531"/>
            </a:xfrm>
            <a:prstGeom prst="rect">
              <a:avLst/>
            </a:prstGeom>
          </p:spPr>
        </p:pic>
        <p:pic>
          <p:nvPicPr>
            <p:cNvPr id="16" name="object 15">
              <a:extLst>
                <a:ext uri="{FF2B5EF4-FFF2-40B4-BE49-F238E27FC236}">
                  <a16:creationId xmlns:a16="http://schemas.microsoft.com/office/drawing/2014/main" id="{7FE2B795-508A-4F7E-2B4A-00A1D3FDB8B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05572" y="1815417"/>
              <a:ext cx="118251" cy="112531"/>
            </a:xfrm>
            <a:prstGeom prst="rect">
              <a:avLst/>
            </a:prstGeom>
          </p:spPr>
        </p:pic>
        <p:pic>
          <p:nvPicPr>
            <p:cNvPr id="17" name="object 16">
              <a:extLst>
                <a:ext uri="{FF2B5EF4-FFF2-40B4-BE49-F238E27FC236}">
                  <a16:creationId xmlns:a16="http://schemas.microsoft.com/office/drawing/2014/main" id="{76455BD7-158C-6C40-BC75-0C01FE9A83DF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54513" y="1815417"/>
              <a:ext cx="1037847" cy="112531"/>
            </a:xfrm>
            <a:prstGeom prst="rect">
              <a:avLst/>
            </a:prstGeom>
          </p:spPr>
        </p:pic>
        <p:pic>
          <p:nvPicPr>
            <p:cNvPr id="18" name="object 17">
              <a:extLst>
                <a:ext uri="{FF2B5EF4-FFF2-40B4-BE49-F238E27FC236}">
                  <a16:creationId xmlns:a16="http://schemas.microsoft.com/office/drawing/2014/main" id="{4B4B5968-CB49-8B18-5054-BE058AD24171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37074" y="1946721"/>
              <a:ext cx="453270" cy="112531"/>
            </a:xfrm>
            <a:prstGeom prst="rect">
              <a:avLst/>
            </a:prstGeom>
          </p:spPr>
        </p:pic>
        <p:pic>
          <p:nvPicPr>
            <p:cNvPr id="19" name="object 18">
              <a:extLst>
                <a:ext uri="{FF2B5EF4-FFF2-40B4-BE49-F238E27FC236}">
                  <a16:creationId xmlns:a16="http://schemas.microsoft.com/office/drawing/2014/main" id="{1C6E8E08-7648-252F-789C-B66A3B8D116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11632" y="1946721"/>
              <a:ext cx="118251" cy="112531"/>
            </a:xfrm>
            <a:prstGeom prst="rect">
              <a:avLst/>
            </a:prstGeom>
          </p:spPr>
        </p:pic>
        <p:pic>
          <p:nvPicPr>
            <p:cNvPr id="20" name="object 19">
              <a:extLst>
                <a:ext uri="{FF2B5EF4-FFF2-40B4-BE49-F238E27FC236}">
                  <a16:creationId xmlns:a16="http://schemas.microsoft.com/office/drawing/2014/main" id="{94620BE2-8C0E-A514-E18D-AE5ECAB76D8B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60538" y="1946721"/>
              <a:ext cx="1037852" cy="112531"/>
            </a:xfrm>
            <a:prstGeom prst="rect">
              <a:avLst/>
            </a:prstGeom>
          </p:spPr>
        </p:pic>
        <p:pic>
          <p:nvPicPr>
            <p:cNvPr id="21" name="object 20">
              <a:extLst>
                <a:ext uri="{FF2B5EF4-FFF2-40B4-BE49-F238E27FC236}">
                  <a16:creationId xmlns:a16="http://schemas.microsoft.com/office/drawing/2014/main" id="{A8020433-2650-1291-D664-DC611879BA42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31014" y="2078024"/>
              <a:ext cx="453270" cy="112531"/>
            </a:xfrm>
            <a:prstGeom prst="rect">
              <a:avLst/>
            </a:prstGeom>
          </p:spPr>
        </p:pic>
        <p:pic>
          <p:nvPicPr>
            <p:cNvPr id="22" name="object 21">
              <a:extLst>
                <a:ext uri="{FF2B5EF4-FFF2-40B4-BE49-F238E27FC236}">
                  <a16:creationId xmlns:a16="http://schemas.microsoft.com/office/drawing/2014/main" id="{DDD5238F-0490-935A-3530-D47672DAA23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05572" y="2078024"/>
              <a:ext cx="118251" cy="112531"/>
            </a:xfrm>
            <a:prstGeom prst="rect">
              <a:avLst/>
            </a:prstGeom>
          </p:spPr>
        </p:pic>
        <p:pic>
          <p:nvPicPr>
            <p:cNvPr id="23" name="object 22">
              <a:extLst>
                <a:ext uri="{FF2B5EF4-FFF2-40B4-BE49-F238E27FC236}">
                  <a16:creationId xmlns:a16="http://schemas.microsoft.com/office/drawing/2014/main" id="{0B6AFEBF-5930-9C45-A53E-00D2D2C607CF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954513" y="2078024"/>
              <a:ext cx="1037847" cy="112531"/>
            </a:xfrm>
            <a:prstGeom prst="rect">
              <a:avLst/>
            </a:prstGeom>
          </p:spPr>
        </p:pic>
        <p:pic>
          <p:nvPicPr>
            <p:cNvPr id="24" name="object 23">
              <a:extLst>
                <a:ext uri="{FF2B5EF4-FFF2-40B4-BE49-F238E27FC236}">
                  <a16:creationId xmlns:a16="http://schemas.microsoft.com/office/drawing/2014/main" id="{FE72BB6E-59A8-8AA1-DC5D-5CB2750AB1E5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41619" y="2209287"/>
              <a:ext cx="453270" cy="112531"/>
            </a:xfrm>
            <a:prstGeom prst="rect">
              <a:avLst/>
            </a:prstGeom>
          </p:spPr>
        </p:pic>
        <p:pic>
          <p:nvPicPr>
            <p:cNvPr id="25" name="object 24">
              <a:extLst>
                <a:ext uri="{FF2B5EF4-FFF2-40B4-BE49-F238E27FC236}">
                  <a16:creationId xmlns:a16="http://schemas.microsoft.com/office/drawing/2014/main" id="{8208DCCB-0C5D-D183-3F8B-C87D9E11D1F0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16177" y="2209287"/>
              <a:ext cx="118251" cy="112531"/>
            </a:xfrm>
            <a:prstGeom prst="rect">
              <a:avLst/>
            </a:prstGeom>
          </p:spPr>
        </p:pic>
        <p:pic>
          <p:nvPicPr>
            <p:cNvPr id="26" name="object 25">
              <a:extLst>
                <a:ext uri="{FF2B5EF4-FFF2-40B4-BE49-F238E27FC236}">
                  <a16:creationId xmlns:a16="http://schemas.microsoft.com/office/drawing/2014/main" id="{866EABD5-156E-4AD6-A6E2-E0F7C1781F40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192356" y="2209287"/>
              <a:ext cx="810600" cy="112531"/>
            </a:xfrm>
            <a:prstGeom prst="rect">
              <a:avLst/>
            </a:prstGeom>
          </p:spPr>
        </p:pic>
        <p:pic>
          <p:nvPicPr>
            <p:cNvPr id="27" name="object 26">
              <a:extLst>
                <a:ext uri="{FF2B5EF4-FFF2-40B4-BE49-F238E27FC236}">
                  <a16:creationId xmlns:a16="http://schemas.microsoft.com/office/drawing/2014/main" id="{3EDA3D59-BC8A-8B9E-7C73-65EF3140A1C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66305" y="2490618"/>
              <a:ext cx="295578" cy="93779"/>
            </a:xfrm>
            <a:prstGeom prst="rect">
              <a:avLst/>
            </a:prstGeom>
          </p:spPr>
        </p:pic>
        <p:pic>
          <p:nvPicPr>
            <p:cNvPr id="28" name="object 27">
              <a:extLst>
                <a:ext uri="{FF2B5EF4-FFF2-40B4-BE49-F238E27FC236}">
                  <a16:creationId xmlns:a16="http://schemas.microsoft.com/office/drawing/2014/main" id="{F1B5B889-1436-6C2A-CD31-1BF2EBDEB13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31014" y="2340577"/>
              <a:ext cx="453270" cy="112531"/>
            </a:xfrm>
            <a:prstGeom prst="rect">
              <a:avLst/>
            </a:prstGeom>
          </p:spPr>
        </p:pic>
        <p:pic>
          <p:nvPicPr>
            <p:cNvPr id="29" name="object 28">
              <a:extLst>
                <a:ext uri="{FF2B5EF4-FFF2-40B4-BE49-F238E27FC236}">
                  <a16:creationId xmlns:a16="http://schemas.microsoft.com/office/drawing/2014/main" id="{D17151D3-8596-9315-059A-4094B56A88C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05572" y="2340577"/>
              <a:ext cx="118251" cy="112531"/>
            </a:xfrm>
            <a:prstGeom prst="rect">
              <a:avLst/>
            </a:prstGeom>
          </p:spPr>
        </p:pic>
        <p:pic>
          <p:nvPicPr>
            <p:cNvPr id="30" name="object 29">
              <a:extLst>
                <a:ext uri="{FF2B5EF4-FFF2-40B4-BE49-F238E27FC236}">
                  <a16:creationId xmlns:a16="http://schemas.microsoft.com/office/drawing/2014/main" id="{36BE10A1-9A86-AD26-D005-7A555288E9CE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81771" y="2340577"/>
              <a:ext cx="810590" cy="112531"/>
            </a:xfrm>
            <a:prstGeom prst="rect">
              <a:avLst/>
            </a:prstGeom>
          </p:spPr>
        </p:pic>
        <p:pic>
          <p:nvPicPr>
            <p:cNvPr id="31" name="object 30">
              <a:extLst>
                <a:ext uri="{FF2B5EF4-FFF2-40B4-BE49-F238E27FC236}">
                  <a16:creationId xmlns:a16="http://schemas.microsoft.com/office/drawing/2014/main" id="{F4C44DC9-12E8-791C-E361-5D8C64AB445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47850" y="2490618"/>
              <a:ext cx="295578" cy="93779"/>
            </a:xfrm>
            <a:prstGeom prst="rect">
              <a:avLst/>
            </a:prstGeom>
          </p:spPr>
        </p:pic>
        <p:pic>
          <p:nvPicPr>
            <p:cNvPr id="32" name="object 31">
              <a:extLst>
                <a:ext uri="{FF2B5EF4-FFF2-40B4-BE49-F238E27FC236}">
                  <a16:creationId xmlns:a16="http://schemas.microsoft.com/office/drawing/2014/main" id="{2A7D8DB6-1B6D-C73F-EDE6-A34520FD7B1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35354" y="2490618"/>
              <a:ext cx="295578" cy="93779"/>
            </a:xfrm>
            <a:prstGeom prst="rect">
              <a:avLst/>
            </a:prstGeom>
          </p:spPr>
        </p:pic>
        <p:pic>
          <p:nvPicPr>
            <p:cNvPr id="33" name="object 32">
              <a:extLst>
                <a:ext uri="{FF2B5EF4-FFF2-40B4-BE49-F238E27FC236}">
                  <a16:creationId xmlns:a16="http://schemas.microsoft.com/office/drawing/2014/main" id="{F04DB01C-AF2E-A900-CFB8-DBAF55AE7108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16920" y="2490618"/>
              <a:ext cx="295578" cy="93779"/>
            </a:xfrm>
            <a:prstGeom prst="rect">
              <a:avLst/>
            </a:prstGeom>
          </p:spPr>
        </p:pic>
        <p:pic>
          <p:nvPicPr>
            <p:cNvPr id="34" name="object 33">
              <a:extLst>
                <a:ext uri="{FF2B5EF4-FFF2-40B4-BE49-F238E27FC236}">
                  <a16:creationId xmlns:a16="http://schemas.microsoft.com/office/drawing/2014/main" id="{D5986847-110D-9D6F-221F-A19848EC3F70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93516" y="2490618"/>
              <a:ext cx="295578" cy="93779"/>
            </a:xfrm>
            <a:prstGeom prst="rect">
              <a:avLst/>
            </a:prstGeom>
          </p:spPr>
        </p:pic>
        <p:pic>
          <p:nvPicPr>
            <p:cNvPr id="35" name="object 34">
              <a:extLst>
                <a:ext uri="{FF2B5EF4-FFF2-40B4-BE49-F238E27FC236}">
                  <a16:creationId xmlns:a16="http://schemas.microsoft.com/office/drawing/2014/main" id="{41130F54-890A-2D8B-DEB7-1B345B0A2598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66305" y="2621901"/>
              <a:ext cx="295578" cy="93779"/>
            </a:xfrm>
            <a:prstGeom prst="rect">
              <a:avLst/>
            </a:prstGeom>
          </p:spPr>
        </p:pic>
        <p:pic>
          <p:nvPicPr>
            <p:cNvPr id="36" name="object 35">
              <a:extLst>
                <a:ext uri="{FF2B5EF4-FFF2-40B4-BE49-F238E27FC236}">
                  <a16:creationId xmlns:a16="http://schemas.microsoft.com/office/drawing/2014/main" id="{E05D8AA1-714F-393C-4013-E61C4465DEAB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47850" y="2621901"/>
              <a:ext cx="295578" cy="93779"/>
            </a:xfrm>
            <a:prstGeom prst="rect">
              <a:avLst/>
            </a:prstGeom>
          </p:spPr>
        </p:pic>
        <p:pic>
          <p:nvPicPr>
            <p:cNvPr id="37" name="object 36">
              <a:extLst>
                <a:ext uri="{FF2B5EF4-FFF2-40B4-BE49-F238E27FC236}">
                  <a16:creationId xmlns:a16="http://schemas.microsoft.com/office/drawing/2014/main" id="{95ECA5B8-BEF4-BD3B-C1A2-046A5D5F139A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35354" y="2621901"/>
              <a:ext cx="295578" cy="93779"/>
            </a:xfrm>
            <a:prstGeom prst="rect">
              <a:avLst/>
            </a:prstGeom>
          </p:spPr>
        </p:pic>
        <p:pic>
          <p:nvPicPr>
            <p:cNvPr id="38" name="object 37">
              <a:extLst>
                <a:ext uri="{FF2B5EF4-FFF2-40B4-BE49-F238E27FC236}">
                  <a16:creationId xmlns:a16="http://schemas.microsoft.com/office/drawing/2014/main" id="{598671AF-EC5E-D4EB-125A-C9F274A70F8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16920" y="2621901"/>
              <a:ext cx="295578" cy="93779"/>
            </a:xfrm>
            <a:prstGeom prst="rect">
              <a:avLst/>
            </a:prstGeom>
          </p:spPr>
        </p:pic>
        <p:pic>
          <p:nvPicPr>
            <p:cNvPr id="39" name="object 38">
              <a:extLst>
                <a:ext uri="{FF2B5EF4-FFF2-40B4-BE49-F238E27FC236}">
                  <a16:creationId xmlns:a16="http://schemas.microsoft.com/office/drawing/2014/main" id="{FEC8388D-0432-A56E-5F24-189E8BDBC51B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93516" y="2621901"/>
              <a:ext cx="295578" cy="93779"/>
            </a:xfrm>
            <a:prstGeom prst="rect">
              <a:avLst/>
            </a:prstGeom>
          </p:spPr>
        </p:pic>
        <p:pic>
          <p:nvPicPr>
            <p:cNvPr id="40" name="object 39">
              <a:extLst>
                <a:ext uri="{FF2B5EF4-FFF2-40B4-BE49-F238E27FC236}">
                  <a16:creationId xmlns:a16="http://schemas.microsoft.com/office/drawing/2014/main" id="{5B57667A-4716-2CF4-5BAF-A2F2F23E1AC9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88727" y="2753191"/>
              <a:ext cx="295578" cy="93779"/>
            </a:xfrm>
            <a:prstGeom prst="rect">
              <a:avLst/>
            </a:prstGeom>
          </p:spPr>
        </p:pic>
        <p:pic>
          <p:nvPicPr>
            <p:cNvPr id="41" name="object 40">
              <a:extLst>
                <a:ext uri="{FF2B5EF4-FFF2-40B4-BE49-F238E27FC236}">
                  <a16:creationId xmlns:a16="http://schemas.microsoft.com/office/drawing/2014/main" id="{0BBE1EC3-5FCB-6C91-81AE-0D5012268337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70272" y="2753191"/>
              <a:ext cx="295578" cy="93779"/>
            </a:xfrm>
            <a:prstGeom prst="rect">
              <a:avLst/>
            </a:prstGeom>
          </p:spPr>
        </p:pic>
        <p:pic>
          <p:nvPicPr>
            <p:cNvPr id="42" name="object 41">
              <a:extLst>
                <a:ext uri="{FF2B5EF4-FFF2-40B4-BE49-F238E27FC236}">
                  <a16:creationId xmlns:a16="http://schemas.microsoft.com/office/drawing/2014/main" id="{656F9C44-C263-53F9-E0DC-9542D33654A8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57776" y="2753191"/>
              <a:ext cx="295578" cy="93779"/>
            </a:xfrm>
            <a:prstGeom prst="rect">
              <a:avLst/>
            </a:prstGeom>
          </p:spPr>
        </p:pic>
        <p:pic>
          <p:nvPicPr>
            <p:cNvPr id="43" name="object 42">
              <a:extLst>
                <a:ext uri="{FF2B5EF4-FFF2-40B4-BE49-F238E27FC236}">
                  <a16:creationId xmlns:a16="http://schemas.microsoft.com/office/drawing/2014/main" id="{FAE3F9BE-F278-24B4-9CE5-3A3E45BCC6F3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39362" y="2753191"/>
              <a:ext cx="295578" cy="93779"/>
            </a:xfrm>
            <a:prstGeom prst="rect">
              <a:avLst/>
            </a:prstGeom>
          </p:spPr>
        </p:pic>
        <p:pic>
          <p:nvPicPr>
            <p:cNvPr id="44" name="object 43">
              <a:extLst>
                <a:ext uri="{FF2B5EF4-FFF2-40B4-BE49-F238E27FC236}">
                  <a16:creationId xmlns:a16="http://schemas.microsoft.com/office/drawing/2014/main" id="{8DDCAA4E-FD1B-6C64-2D98-40539D87D0C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15958" y="2753191"/>
              <a:ext cx="295578" cy="93779"/>
            </a:xfrm>
            <a:prstGeom prst="rect">
              <a:avLst/>
            </a:prstGeom>
          </p:spPr>
        </p:pic>
      </p:grpSp>
      <p:grpSp>
        <p:nvGrpSpPr>
          <p:cNvPr id="45" name="object 47">
            <a:extLst>
              <a:ext uri="{FF2B5EF4-FFF2-40B4-BE49-F238E27FC236}">
                <a16:creationId xmlns:a16="http://schemas.microsoft.com/office/drawing/2014/main" id="{3DD76C48-FD85-9025-99D0-7539CF4D5316}"/>
              </a:ext>
            </a:extLst>
          </p:cNvPr>
          <p:cNvGrpSpPr/>
          <p:nvPr/>
        </p:nvGrpSpPr>
        <p:grpSpPr>
          <a:xfrm>
            <a:off x="5188884" y="1367503"/>
            <a:ext cx="1680845" cy="1520825"/>
            <a:chOff x="3807023" y="1336031"/>
            <a:chExt cx="1680845" cy="1520825"/>
          </a:xfrm>
        </p:grpSpPr>
        <p:pic>
          <p:nvPicPr>
            <p:cNvPr id="46" name="object 48">
              <a:extLst>
                <a:ext uri="{FF2B5EF4-FFF2-40B4-BE49-F238E27FC236}">
                  <a16:creationId xmlns:a16="http://schemas.microsoft.com/office/drawing/2014/main" id="{A1CBE800-0F8B-D7E1-9902-5D75E994426B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51775" y="1693717"/>
              <a:ext cx="578713" cy="112531"/>
            </a:xfrm>
            <a:prstGeom prst="rect">
              <a:avLst/>
            </a:prstGeom>
          </p:spPr>
        </p:pic>
        <p:pic>
          <p:nvPicPr>
            <p:cNvPr id="47" name="object 49">
              <a:extLst>
                <a:ext uri="{FF2B5EF4-FFF2-40B4-BE49-F238E27FC236}">
                  <a16:creationId xmlns:a16="http://schemas.microsoft.com/office/drawing/2014/main" id="{EEB46338-75A4-4CC1-2E17-D16CD644A23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658032" y="1506145"/>
              <a:ext cx="137168" cy="168800"/>
            </a:xfrm>
            <a:prstGeom prst="rect">
              <a:avLst/>
            </a:prstGeom>
          </p:spPr>
        </p:pic>
        <p:pic>
          <p:nvPicPr>
            <p:cNvPr id="48" name="object 50">
              <a:extLst>
                <a:ext uri="{FF2B5EF4-FFF2-40B4-BE49-F238E27FC236}">
                  <a16:creationId xmlns:a16="http://schemas.microsoft.com/office/drawing/2014/main" id="{B5E4A284-D226-DB8B-0295-4BA3780D1715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823572" y="1506145"/>
              <a:ext cx="137168" cy="168800"/>
            </a:xfrm>
            <a:prstGeom prst="rect">
              <a:avLst/>
            </a:prstGeom>
          </p:spPr>
        </p:pic>
        <p:pic>
          <p:nvPicPr>
            <p:cNvPr id="49" name="object 51">
              <a:extLst>
                <a:ext uri="{FF2B5EF4-FFF2-40B4-BE49-F238E27FC236}">
                  <a16:creationId xmlns:a16="http://schemas.microsoft.com/office/drawing/2014/main" id="{A85B6EA0-528B-DF42-3C43-EDCCE21F1BDF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07023" y="1538367"/>
              <a:ext cx="811586" cy="120158"/>
            </a:xfrm>
            <a:prstGeom prst="rect">
              <a:avLst/>
            </a:prstGeom>
          </p:spPr>
        </p:pic>
        <p:pic>
          <p:nvPicPr>
            <p:cNvPr id="50" name="object 52">
              <a:extLst>
                <a:ext uri="{FF2B5EF4-FFF2-40B4-BE49-F238E27FC236}">
                  <a16:creationId xmlns:a16="http://schemas.microsoft.com/office/drawing/2014/main" id="{F0F52632-C93B-E358-85EC-19AC954B8849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975376" y="1506145"/>
              <a:ext cx="137168" cy="168800"/>
            </a:xfrm>
            <a:prstGeom prst="rect">
              <a:avLst/>
            </a:prstGeom>
          </p:spPr>
        </p:pic>
        <p:pic>
          <p:nvPicPr>
            <p:cNvPr id="51" name="object 53">
              <a:extLst>
                <a:ext uri="{FF2B5EF4-FFF2-40B4-BE49-F238E27FC236}">
                  <a16:creationId xmlns:a16="http://schemas.microsoft.com/office/drawing/2014/main" id="{8B36698C-D834-9F26-5D8A-7429AFA1EAB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140915" y="1506145"/>
              <a:ext cx="137168" cy="168800"/>
            </a:xfrm>
            <a:prstGeom prst="rect">
              <a:avLst/>
            </a:prstGeom>
          </p:spPr>
        </p:pic>
        <p:pic>
          <p:nvPicPr>
            <p:cNvPr id="52" name="object 54">
              <a:extLst>
                <a:ext uri="{FF2B5EF4-FFF2-40B4-BE49-F238E27FC236}">
                  <a16:creationId xmlns:a16="http://schemas.microsoft.com/office/drawing/2014/main" id="{65E65130-B0B6-282A-253F-49D4E92EB959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443739" y="1693717"/>
              <a:ext cx="351461" cy="112531"/>
            </a:xfrm>
            <a:prstGeom prst="rect">
              <a:avLst/>
            </a:prstGeom>
          </p:spPr>
        </p:pic>
        <p:pic>
          <p:nvPicPr>
            <p:cNvPr id="53" name="object 55">
              <a:extLst>
                <a:ext uri="{FF2B5EF4-FFF2-40B4-BE49-F238E27FC236}">
                  <a16:creationId xmlns:a16="http://schemas.microsoft.com/office/drawing/2014/main" id="{5908A1D9-55F3-C2C4-B721-3B5C403C5D03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57734" y="1825020"/>
              <a:ext cx="578713" cy="112531"/>
            </a:xfrm>
            <a:prstGeom prst="rect">
              <a:avLst/>
            </a:prstGeom>
          </p:spPr>
        </p:pic>
        <p:pic>
          <p:nvPicPr>
            <p:cNvPr id="54" name="object 56">
              <a:extLst>
                <a:ext uri="{FF2B5EF4-FFF2-40B4-BE49-F238E27FC236}">
                  <a16:creationId xmlns:a16="http://schemas.microsoft.com/office/drawing/2014/main" id="{6B0E32C8-92DB-758D-6458-5392E058026B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449698" y="1825020"/>
              <a:ext cx="1037861" cy="112531"/>
            </a:xfrm>
            <a:prstGeom prst="rect">
              <a:avLst/>
            </a:prstGeom>
          </p:spPr>
        </p:pic>
        <p:pic>
          <p:nvPicPr>
            <p:cNvPr id="55" name="object 57">
              <a:extLst>
                <a:ext uri="{FF2B5EF4-FFF2-40B4-BE49-F238E27FC236}">
                  <a16:creationId xmlns:a16="http://schemas.microsoft.com/office/drawing/2014/main" id="{29A5D13F-B4D6-2441-BA30-AD67A695FBFD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51775" y="1956323"/>
              <a:ext cx="578713" cy="112531"/>
            </a:xfrm>
            <a:prstGeom prst="rect">
              <a:avLst/>
            </a:prstGeom>
          </p:spPr>
        </p:pic>
        <p:pic>
          <p:nvPicPr>
            <p:cNvPr id="56" name="object 58">
              <a:extLst>
                <a:ext uri="{FF2B5EF4-FFF2-40B4-BE49-F238E27FC236}">
                  <a16:creationId xmlns:a16="http://schemas.microsoft.com/office/drawing/2014/main" id="{455419A4-93E1-4F29-A51A-FB2D5BA7B890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443638" y="1956323"/>
              <a:ext cx="1037861" cy="112531"/>
            </a:xfrm>
            <a:prstGeom prst="rect">
              <a:avLst/>
            </a:prstGeom>
          </p:spPr>
        </p:pic>
        <p:pic>
          <p:nvPicPr>
            <p:cNvPr id="57" name="object 59">
              <a:extLst>
                <a:ext uri="{FF2B5EF4-FFF2-40B4-BE49-F238E27FC236}">
                  <a16:creationId xmlns:a16="http://schemas.microsoft.com/office/drawing/2014/main" id="{9F5DE9A1-6C27-E891-2240-46ED4141B702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57734" y="2087560"/>
              <a:ext cx="578713" cy="112531"/>
            </a:xfrm>
            <a:prstGeom prst="rect">
              <a:avLst/>
            </a:prstGeom>
          </p:spPr>
        </p:pic>
        <p:pic>
          <p:nvPicPr>
            <p:cNvPr id="58" name="object 60">
              <a:extLst>
                <a:ext uri="{FF2B5EF4-FFF2-40B4-BE49-F238E27FC236}">
                  <a16:creationId xmlns:a16="http://schemas.microsoft.com/office/drawing/2014/main" id="{8DEF7780-6458-139B-9045-2981FC10AA0F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449698" y="2087560"/>
              <a:ext cx="1037861" cy="112531"/>
            </a:xfrm>
            <a:prstGeom prst="rect">
              <a:avLst/>
            </a:prstGeom>
          </p:spPr>
        </p:pic>
        <p:pic>
          <p:nvPicPr>
            <p:cNvPr id="59" name="object 61">
              <a:extLst>
                <a:ext uri="{FF2B5EF4-FFF2-40B4-BE49-F238E27FC236}">
                  <a16:creationId xmlns:a16="http://schemas.microsoft.com/office/drawing/2014/main" id="{4402A78B-DAEB-D8AD-356C-19A503A6B6D0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47129" y="2218869"/>
              <a:ext cx="578713" cy="112531"/>
            </a:xfrm>
            <a:prstGeom prst="rect">
              <a:avLst/>
            </a:prstGeom>
          </p:spPr>
        </p:pic>
        <p:pic>
          <p:nvPicPr>
            <p:cNvPr id="60" name="object 62">
              <a:extLst>
                <a:ext uri="{FF2B5EF4-FFF2-40B4-BE49-F238E27FC236}">
                  <a16:creationId xmlns:a16="http://schemas.microsoft.com/office/drawing/2014/main" id="{19490C2D-5E05-E2B1-9210-DF9A2F8F2E6B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439093" y="2218869"/>
              <a:ext cx="1037861" cy="112531"/>
            </a:xfrm>
            <a:prstGeom prst="rect">
              <a:avLst/>
            </a:prstGeom>
          </p:spPr>
        </p:pic>
        <p:pic>
          <p:nvPicPr>
            <p:cNvPr id="61" name="object 63">
              <a:extLst>
                <a:ext uri="{FF2B5EF4-FFF2-40B4-BE49-F238E27FC236}">
                  <a16:creationId xmlns:a16="http://schemas.microsoft.com/office/drawing/2014/main" id="{4FD48B9A-56EF-244C-0332-28B6900930AC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299486" y="1503544"/>
              <a:ext cx="137168" cy="168800"/>
            </a:xfrm>
            <a:prstGeom prst="rect">
              <a:avLst/>
            </a:prstGeom>
          </p:spPr>
        </p:pic>
        <p:pic>
          <p:nvPicPr>
            <p:cNvPr id="62" name="object 64">
              <a:extLst>
                <a:ext uri="{FF2B5EF4-FFF2-40B4-BE49-F238E27FC236}">
                  <a16:creationId xmlns:a16="http://schemas.microsoft.com/office/drawing/2014/main" id="{74113E68-2FF1-A2AE-9362-08B89CA8046A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880237" y="2500201"/>
              <a:ext cx="295578" cy="93779"/>
            </a:xfrm>
            <a:prstGeom prst="rect">
              <a:avLst/>
            </a:prstGeom>
          </p:spPr>
        </p:pic>
        <p:pic>
          <p:nvPicPr>
            <p:cNvPr id="63" name="object 65">
              <a:extLst>
                <a:ext uri="{FF2B5EF4-FFF2-40B4-BE49-F238E27FC236}">
                  <a16:creationId xmlns:a16="http://schemas.microsoft.com/office/drawing/2014/main" id="{9443CFAC-D92D-D83D-158A-1C1727A59708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98590" y="2500201"/>
              <a:ext cx="295578" cy="93779"/>
            </a:xfrm>
            <a:prstGeom prst="rect">
              <a:avLst/>
            </a:prstGeom>
          </p:spPr>
        </p:pic>
        <p:pic>
          <p:nvPicPr>
            <p:cNvPr id="4096" name="object 66">
              <a:extLst>
                <a:ext uri="{FF2B5EF4-FFF2-40B4-BE49-F238E27FC236}">
                  <a16:creationId xmlns:a16="http://schemas.microsoft.com/office/drawing/2014/main" id="{76E4E07D-1323-3839-C68E-BFC9507F4BAB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511086" y="2500201"/>
              <a:ext cx="295578" cy="93779"/>
            </a:xfrm>
            <a:prstGeom prst="rect">
              <a:avLst/>
            </a:prstGeom>
          </p:spPr>
        </p:pic>
        <p:pic>
          <p:nvPicPr>
            <p:cNvPr id="4097" name="object 67">
              <a:extLst>
                <a:ext uri="{FF2B5EF4-FFF2-40B4-BE49-F238E27FC236}">
                  <a16:creationId xmlns:a16="http://schemas.microsoft.com/office/drawing/2014/main" id="{5016FD4D-BE85-0B93-2631-4F379137BA1E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29541" y="2500201"/>
              <a:ext cx="295578" cy="93779"/>
            </a:xfrm>
            <a:prstGeom prst="rect">
              <a:avLst/>
            </a:prstGeom>
          </p:spPr>
        </p:pic>
        <p:pic>
          <p:nvPicPr>
            <p:cNvPr id="4099" name="object 68">
              <a:extLst>
                <a:ext uri="{FF2B5EF4-FFF2-40B4-BE49-F238E27FC236}">
                  <a16:creationId xmlns:a16="http://schemas.microsoft.com/office/drawing/2014/main" id="{EDE5C860-DB1D-203B-B32D-AACCD95964B8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152945" y="2500201"/>
              <a:ext cx="295578" cy="93779"/>
            </a:xfrm>
            <a:prstGeom prst="rect">
              <a:avLst/>
            </a:prstGeom>
          </p:spPr>
        </p:pic>
        <p:pic>
          <p:nvPicPr>
            <p:cNvPr id="4101" name="object 69">
              <a:extLst>
                <a:ext uri="{FF2B5EF4-FFF2-40B4-BE49-F238E27FC236}">
                  <a16:creationId xmlns:a16="http://schemas.microsoft.com/office/drawing/2014/main" id="{04D9D237-D12B-5B9B-50A5-3850C42CDF67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880237" y="2631484"/>
              <a:ext cx="295578" cy="93779"/>
            </a:xfrm>
            <a:prstGeom prst="rect">
              <a:avLst/>
            </a:prstGeom>
          </p:spPr>
        </p:pic>
        <p:pic>
          <p:nvPicPr>
            <p:cNvPr id="4102" name="object 70">
              <a:extLst>
                <a:ext uri="{FF2B5EF4-FFF2-40B4-BE49-F238E27FC236}">
                  <a16:creationId xmlns:a16="http://schemas.microsoft.com/office/drawing/2014/main" id="{578323DD-31AA-34B7-AD29-A1576D293B18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98590" y="2631484"/>
              <a:ext cx="295578" cy="93779"/>
            </a:xfrm>
            <a:prstGeom prst="rect">
              <a:avLst/>
            </a:prstGeom>
          </p:spPr>
        </p:pic>
        <p:pic>
          <p:nvPicPr>
            <p:cNvPr id="4103" name="object 71">
              <a:extLst>
                <a:ext uri="{FF2B5EF4-FFF2-40B4-BE49-F238E27FC236}">
                  <a16:creationId xmlns:a16="http://schemas.microsoft.com/office/drawing/2014/main" id="{AEB6E4A9-7195-D357-2A73-68D13FDF907F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511086" y="2631484"/>
              <a:ext cx="295578" cy="93779"/>
            </a:xfrm>
            <a:prstGeom prst="rect">
              <a:avLst/>
            </a:prstGeom>
          </p:spPr>
        </p:pic>
        <p:pic>
          <p:nvPicPr>
            <p:cNvPr id="4104" name="object 72">
              <a:extLst>
                <a:ext uri="{FF2B5EF4-FFF2-40B4-BE49-F238E27FC236}">
                  <a16:creationId xmlns:a16="http://schemas.microsoft.com/office/drawing/2014/main" id="{B97F3307-38EF-B3D2-2FCF-BA7E1D7D5BC6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29541" y="2631484"/>
              <a:ext cx="295578" cy="93779"/>
            </a:xfrm>
            <a:prstGeom prst="rect">
              <a:avLst/>
            </a:prstGeom>
          </p:spPr>
        </p:pic>
        <p:pic>
          <p:nvPicPr>
            <p:cNvPr id="4105" name="object 73">
              <a:extLst>
                <a:ext uri="{FF2B5EF4-FFF2-40B4-BE49-F238E27FC236}">
                  <a16:creationId xmlns:a16="http://schemas.microsoft.com/office/drawing/2014/main" id="{0C4EC6C5-3A3C-AF54-DB91-ABD7F073224D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152945" y="2631484"/>
              <a:ext cx="295578" cy="93779"/>
            </a:xfrm>
            <a:prstGeom prst="rect">
              <a:avLst/>
            </a:prstGeom>
          </p:spPr>
        </p:pic>
        <p:pic>
          <p:nvPicPr>
            <p:cNvPr id="4106" name="object 74">
              <a:extLst>
                <a:ext uri="{FF2B5EF4-FFF2-40B4-BE49-F238E27FC236}">
                  <a16:creationId xmlns:a16="http://schemas.microsoft.com/office/drawing/2014/main" id="{88FAC8CA-887E-9E66-6786-6043FEB8E331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857713" y="2762773"/>
              <a:ext cx="295578" cy="93779"/>
            </a:xfrm>
            <a:prstGeom prst="rect">
              <a:avLst/>
            </a:prstGeom>
          </p:spPr>
        </p:pic>
        <p:pic>
          <p:nvPicPr>
            <p:cNvPr id="4107" name="object 75">
              <a:extLst>
                <a:ext uri="{FF2B5EF4-FFF2-40B4-BE49-F238E27FC236}">
                  <a16:creationId xmlns:a16="http://schemas.microsoft.com/office/drawing/2014/main" id="{DE07F45A-84A0-DFC4-47E3-2D346F538807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76168" y="2762773"/>
              <a:ext cx="295578" cy="93779"/>
            </a:xfrm>
            <a:prstGeom prst="rect">
              <a:avLst/>
            </a:prstGeom>
          </p:spPr>
        </p:pic>
        <p:pic>
          <p:nvPicPr>
            <p:cNvPr id="4108" name="object 76">
              <a:extLst>
                <a:ext uri="{FF2B5EF4-FFF2-40B4-BE49-F238E27FC236}">
                  <a16:creationId xmlns:a16="http://schemas.microsoft.com/office/drawing/2014/main" id="{07F27EC6-4CF5-BA68-490A-D863EBB9CB39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868318" y="2374146"/>
              <a:ext cx="295578" cy="93779"/>
            </a:xfrm>
            <a:prstGeom prst="rect">
              <a:avLst/>
            </a:prstGeom>
          </p:spPr>
        </p:pic>
        <p:pic>
          <p:nvPicPr>
            <p:cNvPr id="4109" name="object 77">
              <a:extLst>
                <a:ext uri="{FF2B5EF4-FFF2-40B4-BE49-F238E27FC236}">
                  <a16:creationId xmlns:a16="http://schemas.microsoft.com/office/drawing/2014/main" id="{32069DC3-6697-0589-D004-DEEDE9B81F5B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86773" y="2374146"/>
              <a:ext cx="295578" cy="93779"/>
            </a:xfrm>
            <a:prstGeom prst="rect">
              <a:avLst/>
            </a:prstGeom>
          </p:spPr>
        </p:pic>
        <p:pic>
          <p:nvPicPr>
            <p:cNvPr id="4110" name="object 78">
              <a:extLst>
                <a:ext uri="{FF2B5EF4-FFF2-40B4-BE49-F238E27FC236}">
                  <a16:creationId xmlns:a16="http://schemas.microsoft.com/office/drawing/2014/main" id="{92684AC8-7E29-89D3-A230-78A308267178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499269" y="2374146"/>
              <a:ext cx="295578" cy="93779"/>
            </a:xfrm>
            <a:prstGeom prst="rect">
              <a:avLst/>
            </a:prstGeom>
          </p:spPr>
        </p:pic>
        <p:pic>
          <p:nvPicPr>
            <p:cNvPr id="4111" name="object 79">
              <a:extLst>
                <a:ext uri="{FF2B5EF4-FFF2-40B4-BE49-F238E27FC236}">
                  <a16:creationId xmlns:a16="http://schemas.microsoft.com/office/drawing/2014/main" id="{EAF6E0B6-447D-7B13-1FC5-FE9C2BF59496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17724" y="2374146"/>
              <a:ext cx="295578" cy="93779"/>
            </a:xfrm>
            <a:prstGeom prst="rect">
              <a:avLst/>
            </a:prstGeom>
          </p:spPr>
        </p:pic>
        <p:pic>
          <p:nvPicPr>
            <p:cNvPr id="4112" name="object 80">
              <a:extLst>
                <a:ext uri="{FF2B5EF4-FFF2-40B4-BE49-F238E27FC236}">
                  <a16:creationId xmlns:a16="http://schemas.microsoft.com/office/drawing/2014/main" id="{0460F081-4DDF-F4CD-2CD9-5C43183AD4CD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141128" y="2374146"/>
              <a:ext cx="295578" cy="93779"/>
            </a:xfrm>
            <a:prstGeom prst="rect">
              <a:avLst/>
            </a:prstGeom>
          </p:spPr>
        </p:pic>
        <p:pic>
          <p:nvPicPr>
            <p:cNvPr id="4113" name="object 81">
              <a:extLst>
                <a:ext uri="{FF2B5EF4-FFF2-40B4-BE49-F238E27FC236}">
                  <a16:creationId xmlns:a16="http://schemas.microsoft.com/office/drawing/2014/main" id="{C5246DD9-31EF-3384-63EA-8EBF71D07E63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970527" y="1338698"/>
              <a:ext cx="137168" cy="168800"/>
            </a:xfrm>
            <a:prstGeom prst="rect">
              <a:avLst/>
            </a:prstGeom>
          </p:spPr>
        </p:pic>
        <p:pic>
          <p:nvPicPr>
            <p:cNvPr id="4114" name="object 82">
              <a:extLst>
                <a:ext uri="{FF2B5EF4-FFF2-40B4-BE49-F238E27FC236}">
                  <a16:creationId xmlns:a16="http://schemas.microsoft.com/office/drawing/2014/main" id="{2872BB74-87DA-779C-9688-1916F82B69D1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136067" y="1338698"/>
              <a:ext cx="137168" cy="168800"/>
            </a:xfrm>
            <a:prstGeom prst="rect">
              <a:avLst/>
            </a:prstGeom>
          </p:spPr>
        </p:pic>
        <p:pic>
          <p:nvPicPr>
            <p:cNvPr id="4115" name="object 83">
              <a:extLst>
                <a:ext uri="{FF2B5EF4-FFF2-40B4-BE49-F238E27FC236}">
                  <a16:creationId xmlns:a16="http://schemas.microsoft.com/office/drawing/2014/main" id="{F41D96B5-C366-66FC-C114-27F5276DC03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294739" y="1336031"/>
              <a:ext cx="137168" cy="168800"/>
            </a:xfrm>
            <a:prstGeom prst="rect">
              <a:avLst/>
            </a:prstGeom>
          </p:spPr>
        </p:pic>
      </p:grpSp>
      <p:sp>
        <p:nvSpPr>
          <p:cNvPr id="4116" name="CaixaDeTexto 4115">
            <a:extLst>
              <a:ext uri="{FF2B5EF4-FFF2-40B4-BE49-F238E27FC236}">
                <a16:creationId xmlns:a16="http://schemas.microsoft.com/office/drawing/2014/main" id="{DD09B1D2-0099-3EAB-B00F-23708B43D69B}"/>
              </a:ext>
            </a:extLst>
          </p:cNvPr>
          <p:cNvSpPr txBox="1"/>
          <p:nvPr/>
        </p:nvSpPr>
        <p:spPr>
          <a:xfrm>
            <a:off x="724607" y="3269890"/>
            <a:ext cx="7931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spc="-5" dirty="0">
                <a:latin typeface="Cambria"/>
                <a:cs typeface="Cambria"/>
              </a:rPr>
              <a:t>Teoria da </a:t>
            </a:r>
            <a:r>
              <a:rPr lang="pt-BR" sz="2000" spc="-25" dirty="0">
                <a:latin typeface="Cambria"/>
                <a:cs typeface="Cambria"/>
              </a:rPr>
              <a:t>“Destruição </a:t>
            </a:r>
            <a:r>
              <a:rPr lang="pt-BR" sz="2000" spc="-5" dirty="0">
                <a:latin typeface="Cambria"/>
                <a:cs typeface="Cambria"/>
              </a:rPr>
              <a:t>Mútua </a:t>
            </a:r>
            <a:r>
              <a:rPr lang="pt-BR" sz="2000" dirty="0">
                <a:latin typeface="Cambria"/>
                <a:cs typeface="Cambria"/>
              </a:rPr>
              <a:t> </a:t>
            </a:r>
            <a:r>
              <a:rPr lang="pt-BR" sz="2000" spc="-5" dirty="0">
                <a:latin typeface="Cambria"/>
                <a:cs typeface="Cambria"/>
              </a:rPr>
              <a:t>Assegurada” (MAD, da sigla </a:t>
            </a:r>
            <a:r>
              <a:rPr lang="pt-BR" sz="2000" dirty="0">
                <a:latin typeface="Cambria"/>
                <a:cs typeface="Cambria"/>
              </a:rPr>
              <a:t>em </a:t>
            </a:r>
            <a:r>
              <a:rPr lang="pt-BR" sz="2000" spc="-5" dirty="0">
                <a:latin typeface="Cambria"/>
                <a:cs typeface="Cambria"/>
              </a:rPr>
              <a:t>inglês) = Risco de um confronto Nuclear = Estados descartaram a opção de um confronto aberto na Europa entre as forças </a:t>
            </a:r>
            <a:r>
              <a:rPr lang="pt-BR" sz="2000" dirty="0">
                <a:latin typeface="Cambria"/>
                <a:cs typeface="Cambria"/>
              </a:rPr>
              <a:t>da </a:t>
            </a:r>
            <a:r>
              <a:rPr lang="pt-BR" sz="2000" b="1" spc="-5" dirty="0">
                <a:latin typeface="Cambria"/>
                <a:cs typeface="Cambria"/>
              </a:rPr>
              <a:t>Organização </a:t>
            </a:r>
            <a:r>
              <a:rPr lang="pt-BR" sz="2000" b="1" dirty="0">
                <a:latin typeface="Cambria"/>
                <a:cs typeface="Cambria"/>
              </a:rPr>
              <a:t>do </a:t>
            </a:r>
            <a:r>
              <a:rPr lang="pt-BR" sz="2000" b="1" spc="-5" dirty="0">
                <a:latin typeface="Cambria"/>
                <a:cs typeface="Cambria"/>
              </a:rPr>
              <a:t>Tratado do Atlântico Norte </a:t>
            </a:r>
            <a:r>
              <a:rPr lang="pt-BR" sz="2000" dirty="0">
                <a:latin typeface="Cambria"/>
                <a:cs typeface="Cambria"/>
              </a:rPr>
              <a:t>e </a:t>
            </a:r>
            <a:r>
              <a:rPr lang="pt-BR" sz="2000" spc="-5" dirty="0">
                <a:latin typeface="Cambria"/>
                <a:cs typeface="Cambria"/>
              </a:rPr>
              <a:t>do </a:t>
            </a:r>
            <a:r>
              <a:rPr lang="pt-BR" sz="2000" b="1" dirty="0">
                <a:latin typeface="Cambria"/>
                <a:cs typeface="Cambria"/>
              </a:rPr>
              <a:t>Pacto </a:t>
            </a:r>
            <a:r>
              <a:rPr lang="pt-BR" sz="2000" b="1" spc="-5" dirty="0">
                <a:latin typeface="Cambria"/>
                <a:cs typeface="Cambria"/>
              </a:rPr>
              <a:t>de Varsóvia</a:t>
            </a:r>
            <a:r>
              <a:rPr lang="pt-BR" sz="2000" spc="-5" dirty="0">
                <a:latin typeface="Cambria"/>
                <a:cs typeface="Cambria"/>
              </a:rPr>
              <a:t>.</a:t>
            </a:r>
            <a:endParaRPr lang="en-US" sz="2000" dirty="0"/>
          </a:p>
        </p:txBody>
      </p:sp>
      <p:sp>
        <p:nvSpPr>
          <p:cNvPr id="4117" name="CaixaDeTexto 4116">
            <a:extLst>
              <a:ext uri="{FF2B5EF4-FFF2-40B4-BE49-F238E27FC236}">
                <a16:creationId xmlns:a16="http://schemas.microsoft.com/office/drawing/2014/main" id="{061483F0-5360-37EB-9AB9-2CEB6B194B61}"/>
              </a:ext>
            </a:extLst>
          </p:cNvPr>
          <p:cNvSpPr txBox="1"/>
          <p:nvPr/>
        </p:nvSpPr>
        <p:spPr>
          <a:xfrm>
            <a:off x="3962049" y="1878456"/>
            <a:ext cx="558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X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294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90500"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</a:rPr>
              <a:t>Mudança na Natureza dos Conflitos Armados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96B9BBD6-2912-B01B-39A7-F5C3976D2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8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object 6">
            <a:extLst>
              <a:ext uri="{FF2B5EF4-FFF2-40B4-BE49-F238E27FC236}">
                <a16:creationId xmlns:a16="http://schemas.microsoft.com/office/drawing/2014/main" id="{C75569B2-68A3-B6A7-B4A6-9B18C876F10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7321" y="1419623"/>
            <a:ext cx="5482951" cy="351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517728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14314</TotalTime>
  <Words>1159</Words>
  <Application>Microsoft Office PowerPoint</Application>
  <PresentationFormat>Apresentação na tela (16:9)</PresentationFormat>
  <Paragraphs>133</Paragraphs>
  <Slides>21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Cambria</vt:lpstr>
      <vt:lpstr>Times New Roman</vt:lpstr>
      <vt:lpstr>swiss</vt:lpstr>
      <vt:lpstr>Aula 5  Segurança e Defesa  2022.2</vt:lpstr>
      <vt:lpstr>Elementos Essenciais do Estado Moderno</vt:lpstr>
      <vt:lpstr>Segurança Humana X Segurança Nacional</vt:lpstr>
      <vt:lpstr>Segurança Humana X Segurança Nacional (cont.)</vt:lpstr>
      <vt:lpstr>Segurança Interna x Segurança Pública</vt:lpstr>
      <vt:lpstr>Enquadramento distinto de ameaças semelhantes</vt:lpstr>
      <vt:lpstr>A relação entre Segurança Nacional, Defesa Externa, Segurança Interna e Segurança Pública</vt:lpstr>
      <vt:lpstr>Guerra Total entre Estados</vt:lpstr>
      <vt:lpstr>Mudança na Natureza dos Conflitos Armados</vt:lpstr>
      <vt:lpstr>Resumo: Segurança Humana X Segurança Nacional</vt:lpstr>
      <vt:lpstr>A lógica assimétrica dos problemas de Segurança Contemporâneos</vt:lpstr>
      <vt:lpstr>“The Gerasimov way”</vt:lpstr>
      <vt:lpstr>Política de Defesa no Brasil</vt:lpstr>
      <vt:lpstr>Foco desses Documentos</vt:lpstr>
      <vt:lpstr>Quatro questões chaves para o preparo da Defesa?</vt:lpstr>
      <vt:lpstr>Limites à Política Nacional de Defesa:</vt:lpstr>
      <vt:lpstr>PND apresenta vários objetivos que extrapolam o ambiente de defesa e poderiam ser considerados como parte de uma Grande Estratégia brasileira:</vt:lpstr>
      <vt:lpstr>Quatro Pontos de Atenção</vt:lpstr>
      <vt:lpstr>Conclusão</vt:lpstr>
      <vt:lpstr>Apresentação do PowerPoint</vt:lpstr>
      <vt:lpstr>Prioridades da Defesa Aérea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LEANDRO PIQUET</cp:lastModifiedBy>
  <cp:revision>103</cp:revision>
  <dcterms:modified xsi:type="dcterms:W3CDTF">2022-10-04T22:20:34Z</dcterms:modified>
</cp:coreProperties>
</file>