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27"/>
    <p:restoredTop sz="94698"/>
  </p:normalViewPr>
  <p:slideViewPr>
    <p:cSldViewPr>
      <p:cViewPr varScale="1">
        <p:scale>
          <a:sx n="83" d="100"/>
          <a:sy n="83" d="100"/>
        </p:scale>
        <p:origin x="200" y="3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1F095-45D6-3A4A-B207-B97EB55C48C1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26F95-E7A8-FE4E-8D2C-0066D3FBF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31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826F95-E7A8-FE4E-8D2C-0066D3FBF13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00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94190-9BC9-4637-9E35-1B51A35EB0A2}" type="datetimeFigureOut">
              <a:rPr lang="pt-BR" smtClean="0"/>
              <a:t>26/09/2020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/>
              <a:t>Faculdade de Direito do Largo de São Francisco (USP)</a:t>
            </a:r>
            <a:br>
              <a:rPr lang="pt-BR" dirty="0"/>
            </a:br>
            <a:br>
              <a:rPr lang="pt-BR" dirty="0"/>
            </a:br>
            <a:r>
              <a:rPr lang="pt-BR" sz="4400" dirty="0"/>
              <a:t>DEF 0320 - Direito Econômico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7406640" cy="2448272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accent2"/>
                </a:solidFill>
              </a:rPr>
              <a:t>Prof. Titular André Ramos Tavares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ctr"/>
            <a:r>
              <a:rPr lang="pt-BR" dirty="0"/>
              <a:t>2º semestre de 2020</a:t>
            </a:r>
          </a:p>
        </p:txBody>
      </p:sp>
    </p:spTree>
    <p:extLst>
      <p:ext uri="{BB962C8B-B14F-4D97-AF65-F5344CB8AC3E}">
        <p14:creationId xmlns:p14="http://schemas.microsoft.com/office/powerpoint/2010/main" val="102558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ACDE898-B855-494C-ACE0-9FD964E9F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pt-BR" dirty="0">
                <a:solidFill>
                  <a:schemeClr val="tx2"/>
                </a:solidFill>
              </a:rPr>
              <a:t>Normas Programáticas</a:t>
            </a:r>
          </a:p>
          <a:p>
            <a:pPr marL="82296" indent="0">
              <a:buNone/>
            </a:pPr>
            <a:endParaRPr lang="pt-BR" dirty="0"/>
          </a:p>
          <a:p>
            <a:r>
              <a:rPr lang="pt-BR" dirty="0"/>
              <a:t>Caso art. 192, §3º, da CB: limite da taxa de juros em 12% a.a.</a:t>
            </a:r>
          </a:p>
          <a:p>
            <a:pPr lvl="1"/>
            <a:r>
              <a:rPr lang="pt-BR" dirty="0"/>
              <a:t>Parecer </a:t>
            </a:r>
            <a:r>
              <a:rPr lang="pt-BR" dirty="0" err="1"/>
              <a:t>n</a:t>
            </a:r>
            <a:r>
              <a:rPr lang="pt-BR" dirty="0"/>
              <a:t>. 70: limite de taxa de juros como norma programática</a:t>
            </a:r>
          </a:p>
          <a:p>
            <a:pPr lvl="1"/>
            <a:r>
              <a:rPr lang="pt-BR" dirty="0"/>
              <a:t>Circular </a:t>
            </a:r>
            <a:r>
              <a:rPr lang="pt-BR" dirty="0" err="1"/>
              <a:t>n</a:t>
            </a:r>
            <a:r>
              <a:rPr lang="pt-BR" dirty="0"/>
              <a:t>. 1365 do BC: bancos não precisariam respeitar</a:t>
            </a:r>
          </a:p>
          <a:p>
            <a:pPr lvl="1"/>
            <a:r>
              <a:rPr lang="pt-BR" dirty="0"/>
              <a:t>STF confirma essa ideia, afastando o cumprimento</a:t>
            </a:r>
          </a:p>
          <a:p>
            <a:pPr lvl="1"/>
            <a:r>
              <a:rPr lang="pt-BR" dirty="0"/>
              <a:t>EC 40/2003 revoga a previsão</a:t>
            </a:r>
          </a:p>
          <a:p>
            <a:pPr marL="82296" indent="0">
              <a:buNone/>
            </a:pPr>
            <a:endParaRPr lang="pt-BR" sz="1300" dirty="0"/>
          </a:p>
          <a:p>
            <a:r>
              <a:rPr lang="pt-BR" dirty="0"/>
              <a:t>Doutrina das normas programáticas: desrespeito à Constituição.</a:t>
            </a:r>
          </a:p>
        </p:txBody>
      </p:sp>
    </p:spTree>
    <p:extLst>
      <p:ext uri="{BB962C8B-B14F-4D97-AF65-F5344CB8AC3E}">
        <p14:creationId xmlns:p14="http://schemas.microsoft.com/office/powerpoint/2010/main" val="228904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 Indicada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4800600"/>
          </a:xfrm>
        </p:spPr>
        <p:txBody>
          <a:bodyPr/>
          <a:lstStyle/>
          <a:p>
            <a:pPr algn="just"/>
            <a:r>
              <a:rPr lang="pt-BR" dirty="0"/>
              <a:t>BERCOVICI, Gilberto. Estado Intervencionista e Constituição Social no Brasil: O Silêncio Ensurdecedor de um Diálogo Entre Ausentes. </a:t>
            </a:r>
            <a:r>
              <a:rPr lang="pt-BR" i="1" dirty="0"/>
              <a:t>In:</a:t>
            </a:r>
            <a:r>
              <a:rPr lang="pt-BR" dirty="0"/>
              <a:t> SOUZA Neto, Cláudio Pereira de; SARMENTO, Daniel &amp; BINENBOJM, Gustavo (</a:t>
            </a:r>
            <a:r>
              <a:rPr lang="pt-BR" dirty="0" err="1"/>
              <a:t>orgs</a:t>
            </a:r>
            <a:r>
              <a:rPr lang="pt-BR" dirty="0"/>
              <a:t>.). </a:t>
            </a:r>
            <a:r>
              <a:rPr lang="pt-BR" i="1" dirty="0"/>
              <a:t>Vinte Anos da Constituição Federal de 1988. Rio de Janeiro</a:t>
            </a:r>
            <a:r>
              <a:rPr lang="pt-BR" dirty="0"/>
              <a:t>: </a:t>
            </a:r>
            <a:r>
              <a:rPr lang="pt-BR" dirty="0" err="1"/>
              <a:t>Lumen</a:t>
            </a:r>
            <a:r>
              <a:rPr lang="pt-BR" dirty="0"/>
              <a:t> Juris, 2009, pp. 725-738.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55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Semana VII – Aspectos conceituais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53062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dirty="0"/>
              <a:t>Fundamentos do Estado Social</a:t>
            </a:r>
          </a:p>
          <a:p>
            <a:pPr marL="82296" indent="0" algn="ctr">
              <a:buNone/>
            </a:pPr>
            <a:endParaRPr lang="pt-BR" sz="1300" dirty="0"/>
          </a:p>
          <a:p>
            <a:pPr marL="82296" indent="0" algn="just">
              <a:buNone/>
            </a:pPr>
            <a:r>
              <a:rPr lang="pt-BR" sz="2800" dirty="0"/>
              <a:t>Fontes que conduziram para a formação de um Estado Social, especialmente na Europa:</a:t>
            </a:r>
          </a:p>
          <a:p>
            <a:pPr marL="82296" indent="0" algn="just">
              <a:buNone/>
            </a:pPr>
            <a:endParaRPr lang="pt-BR" sz="1200" dirty="0"/>
          </a:p>
          <a:p>
            <a:pPr algn="just"/>
            <a:r>
              <a:rPr lang="pt-BR" sz="2800" dirty="0"/>
              <a:t>Busca pela superação da pobreza;</a:t>
            </a:r>
            <a:endParaRPr lang="pt-BR" sz="1500" dirty="0"/>
          </a:p>
          <a:p>
            <a:pPr algn="just"/>
            <a:r>
              <a:rPr lang="pt-BR" sz="2800" dirty="0"/>
              <a:t>Revolução Francesa (1789): Liberdade, Igualdade e Fraternidade;</a:t>
            </a:r>
          </a:p>
          <a:p>
            <a:pPr algn="just"/>
            <a:r>
              <a:rPr lang="pt-BR" sz="2800" dirty="0"/>
              <a:t>Ponto de vista teórico</a:t>
            </a:r>
          </a:p>
          <a:p>
            <a:pPr lvl="1" algn="just"/>
            <a:r>
              <a:rPr lang="pt-BR" sz="2400" dirty="0"/>
              <a:t>Utilitaristas (</a:t>
            </a:r>
            <a:r>
              <a:rPr lang="pt-BR" sz="2400" dirty="0" err="1"/>
              <a:t>Bentham</a:t>
            </a:r>
            <a:r>
              <a:rPr lang="pt-BR" sz="2400" dirty="0"/>
              <a:t> e outros): promover a felicidade;</a:t>
            </a:r>
          </a:p>
          <a:p>
            <a:pPr lvl="1" algn="just"/>
            <a:r>
              <a:rPr lang="pt-BR" sz="2400" dirty="0"/>
              <a:t>Keynes: intervenção do Estado para prevenir o desemprego, dentro da perspectiva capitalista;</a:t>
            </a:r>
          </a:p>
          <a:p>
            <a:pPr marL="82296" indent="0" algn="just">
              <a:buNone/>
            </a:pPr>
            <a:endParaRPr lang="pt-BR" dirty="0"/>
          </a:p>
          <a:p>
            <a:pPr marL="402336" lvl="1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98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63236"/>
            <a:ext cx="7818072" cy="633411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/>
              <a:t>O Estado Social não quer interferir no Capitalismo </a:t>
            </a:r>
          </a:p>
          <a:p>
            <a:pPr lvl="1" algn="just"/>
            <a:r>
              <a:rPr lang="pt-BR" dirty="0"/>
              <a:t>Mínimo nacional: saúde, educação, condições de emprego e lazer.</a:t>
            </a:r>
          </a:p>
          <a:p>
            <a:pPr marL="82296" indent="0" algn="just">
              <a:buNone/>
            </a:pPr>
            <a:endParaRPr lang="pt-BR" sz="1300" dirty="0"/>
          </a:p>
          <a:p>
            <a:pPr algn="just"/>
            <a:r>
              <a:rPr lang="pt-BR" dirty="0"/>
              <a:t>Presença do Estado na </a:t>
            </a:r>
            <a:r>
              <a:rPr lang="pt-BR" dirty="0" err="1"/>
              <a:t>I</a:t>
            </a:r>
            <a:r>
              <a:rPr lang="pt-BR" dirty="0"/>
              <a:t> G. M.:</a:t>
            </a:r>
          </a:p>
          <a:p>
            <a:pPr lvl="1" algn="just"/>
            <a:r>
              <a:rPr lang="pt-BR" dirty="0"/>
              <a:t>Ênfase na igualdade de oportunidades;</a:t>
            </a:r>
          </a:p>
          <a:p>
            <a:pPr lvl="1" algn="just"/>
            <a:r>
              <a:rPr lang="pt-BR" dirty="0"/>
              <a:t>Alinhamento com o Capitalismo: meritocracia.</a:t>
            </a:r>
          </a:p>
          <a:p>
            <a:pPr marL="402336" lvl="1" indent="0" algn="just">
              <a:buNone/>
            </a:pPr>
            <a:endParaRPr lang="pt-BR" sz="1300" dirty="0"/>
          </a:p>
          <a:p>
            <a:pPr algn="just"/>
            <a:r>
              <a:rPr lang="pt-BR" dirty="0"/>
              <a:t>Presença do Estado na II G. M.:</a:t>
            </a:r>
          </a:p>
          <a:p>
            <a:pPr lvl="1" algn="just"/>
            <a:r>
              <a:rPr lang="pt-BR" dirty="0"/>
              <a:t>Serviços sociais: prevenção da hipossuficiência</a:t>
            </a:r>
          </a:p>
          <a:p>
            <a:pPr marL="402336" lvl="1" indent="0" algn="just">
              <a:buNone/>
            </a:pPr>
            <a:endParaRPr lang="pt-BR" sz="2200" b="1" dirty="0"/>
          </a:p>
          <a:p>
            <a:pPr marL="402336" lvl="1" indent="0" algn="just">
              <a:buNone/>
            </a:pPr>
            <a:r>
              <a:rPr lang="pt-BR" b="1" dirty="0"/>
              <a:t>Atenção</a:t>
            </a:r>
            <a:r>
              <a:rPr lang="pt-BR" dirty="0"/>
              <a:t>:  A partir da II G.M. oferecer serviços passa a ser mais eficiente do que oferecer dinheiro (Debate atual no Brasil e EUA)</a:t>
            </a:r>
          </a:p>
          <a:p>
            <a:pPr marL="82296" indent="0" algn="just">
              <a:buNone/>
            </a:pPr>
            <a:endParaRPr lang="pt-BR" dirty="0"/>
          </a:p>
          <a:p>
            <a:pPr marL="402336" lvl="1" indent="0" algn="just">
              <a:buNone/>
            </a:pPr>
            <a:endParaRPr lang="pt-BR" dirty="0"/>
          </a:p>
          <a:p>
            <a:pPr lvl="1" algn="just"/>
            <a:endParaRPr lang="pt-BR" dirty="0"/>
          </a:p>
          <a:p>
            <a:pPr algn="just"/>
            <a:endParaRPr lang="pt-BR" dirty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08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8073" y="656434"/>
            <a:ext cx="7890080" cy="5987752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Estado Social é interventor. O governo patrocina a saúde, a educação, garantindo o bem estar social, sem que isso represente oposição ao Capitalismo.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Políticas sociais instrumentalizadas por entidades estatais: </a:t>
            </a:r>
          </a:p>
          <a:p>
            <a:pPr lvl="1" algn="just"/>
            <a:r>
              <a:rPr lang="pt-BR" dirty="0"/>
              <a:t>Brasil: Revolução de 1930</a:t>
            </a:r>
          </a:p>
          <a:p>
            <a:pPr lvl="2" algn="just"/>
            <a:r>
              <a:rPr lang="pt-BR" dirty="0"/>
              <a:t>Essencial para o arranjo do Estado brasileiro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/>
              <a:t>Democracia é essencial para o Estado Social: igualdade de condições materiais básicas (reais)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4133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3782" y="332656"/>
            <a:ext cx="7769906" cy="6525344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buNone/>
            </a:pPr>
            <a:r>
              <a:rPr lang="pt-BR" dirty="0">
                <a:solidFill>
                  <a:schemeClr val="tx2"/>
                </a:solidFill>
              </a:rPr>
              <a:t>Constituições Brasileiras</a:t>
            </a:r>
          </a:p>
          <a:p>
            <a:pPr marL="82296" indent="0" algn="ctr">
              <a:buNone/>
            </a:pPr>
            <a:r>
              <a:rPr lang="pt-BR" sz="2800" dirty="0">
                <a:solidFill>
                  <a:schemeClr val="tx2"/>
                </a:solidFill>
              </a:rPr>
              <a:t>Aspectos Históricos e a Evolução do Estado Social no Brasil</a:t>
            </a:r>
          </a:p>
          <a:p>
            <a:pPr marL="82296" indent="0">
              <a:buNone/>
            </a:pPr>
            <a:endParaRPr lang="pt-BR" sz="1500" dirty="0"/>
          </a:p>
          <a:p>
            <a:pPr algn="just"/>
            <a:r>
              <a:rPr lang="pt-BR" dirty="0"/>
              <a:t>Marco: C. 1934</a:t>
            </a:r>
          </a:p>
          <a:p>
            <a:pPr lvl="1" algn="just"/>
            <a:r>
              <a:rPr lang="pt-BR" dirty="0"/>
              <a:t>Previsão de direitos sociais e direitos trabalhistas;</a:t>
            </a:r>
          </a:p>
          <a:p>
            <a:pPr lvl="1" algn="just"/>
            <a:r>
              <a:rPr lang="pt-BR" dirty="0"/>
              <a:t>Intervenção do Estado;</a:t>
            </a:r>
          </a:p>
          <a:p>
            <a:pPr lvl="1" algn="just"/>
            <a:r>
              <a:rPr lang="pt-BR" dirty="0"/>
              <a:t>Constitucionalização de alguns serviços;</a:t>
            </a:r>
          </a:p>
          <a:p>
            <a:pPr lvl="1" algn="just"/>
            <a:r>
              <a:rPr lang="pt-BR" dirty="0"/>
              <a:t>Não oferece direção estatal</a:t>
            </a:r>
          </a:p>
          <a:p>
            <a:pPr marL="82296" indent="0">
              <a:buNone/>
            </a:pPr>
            <a:endParaRPr lang="pt-BR" sz="1500" dirty="0"/>
          </a:p>
          <a:p>
            <a:pPr algn="just"/>
            <a:r>
              <a:rPr lang="pt-BR" dirty="0"/>
              <a:t>De 1934 a 1946 as Constituições não são propriamente uma referencia ao Direito Econômico</a:t>
            </a:r>
          </a:p>
          <a:p>
            <a:pPr lvl="1" algn="just"/>
            <a:r>
              <a:rPr lang="pt-BR" dirty="0"/>
              <a:t>O Estado se estrutura fora da Constituição;</a:t>
            </a:r>
          </a:p>
          <a:p>
            <a:pPr lvl="1" algn="just"/>
            <a:r>
              <a:rPr lang="pt-BR" dirty="0"/>
              <a:t>Prof. Gilberto </a:t>
            </a:r>
            <a:r>
              <a:rPr lang="pt-BR" dirty="0" err="1"/>
              <a:t>Bercovici</a:t>
            </a:r>
            <a:r>
              <a:rPr lang="pt-BR" dirty="0"/>
              <a:t>: a Constituição não é a referencia do projeto desenvolvimentista que está ocorrendo</a:t>
            </a:r>
          </a:p>
          <a:p>
            <a:pPr marL="402336" lvl="1" indent="0" algn="just">
              <a:buNone/>
            </a:pPr>
            <a:endParaRPr lang="pt-BR" sz="1500" dirty="0"/>
          </a:p>
          <a:p>
            <a:pPr algn="just"/>
            <a:r>
              <a:rPr lang="pt-BR" dirty="0"/>
              <a:t>C. 1946: sob a égide da Constituição de 1946 observamos um grande desenvolvimento do projeto nacional pela legislação:</a:t>
            </a:r>
          </a:p>
          <a:p>
            <a:pPr lvl="1" algn="just"/>
            <a:r>
              <a:rPr lang="pt-BR" dirty="0"/>
              <a:t>Banco Nacional de Desenvolvimento Econômico – Lei </a:t>
            </a:r>
            <a:r>
              <a:rPr lang="pt-BR" dirty="0" err="1"/>
              <a:t>n</a:t>
            </a:r>
            <a:r>
              <a:rPr lang="pt-BR" dirty="0"/>
              <a:t>. 1.628/1952</a:t>
            </a:r>
          </a:p>
          <a:p>
            <a:pPr lvl="1" algn="just"/>
            <a:r>
              <a:rPr lang="pt-BR" dirty="0"/>
              <a:t>Petrobrás – Lei </a:t>
            </a:r>
            <a:r>
              <a:rPr lang="pt-BR" dirty="0" err="1"/>
              <a:t>n</a:t>
            </a:r>
            <a:r>
              <a:rPr lang="pt-BR" dirty="0"/>
              <a:t>. 2.004/1953</a:t>
            </a:r>
          </a:p>
          <a:p>
            <a:pPr lvl="1" algn="just"/>
            <a:r>
              <a:rPr lang="pt-BR" dirty="0"/>
              <a:t>Eletrobrás – Lei </a:t>
            </a:r>
            <a:r>
              <a:rPr lang="pt-BR" dirty="0" err="1"/>
              <a:t>n</a:t>
            </a:r>
            <a:r>
              <a:rPr lang="pt-BR" dirty="0"/>
              <a:t>. 3.890-A/1961</a:t>
            </a:r>
          </a:p>
          <a:p>
            <a:pPr lvl="1" algn="just"/>
            <a:r>
              <a:rPr lang="pt-BR" dirty="0"/>
              <a:t>Embratel – Lei </a:t>
            </a:r>
            <a:r>
              <a:rPr lang="pt-BR" dirty="0" err="1"/>
              <a:t>n</a:t>
            </a:r>
            <a:r>
              <a:rPr lang="pt-BR" dirty="0"/>
              <a:t>. 4.117/1962</a:t>
            </a:r>
          </a:p>
        </p:txBody>
      </p:sp>
    </p:spTree>
    <p:extLst>
      <p:ext uri="{BB962C8B-B14F-4D97-AF65-F5344CB8AC3E}">
        <p14:creationId xmlns:p14="http://schemas.microsoft.com/office/powerpoint/2010/main" val="315765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7" y="1196752"/>
            <a:ext cx="7818072" cy="5051648"/>
          </a:xfrm>
        </p:spPr>
        <p:txBody>
          <a:bodyPr>
            <a:normAutofit/>
          </a:bodyPr>
          <a:lstStyle/>
          <a:p>
            <a:r>
              <a:rPr lang="pt-BR" sz="2800" dirty="0"/>
              <a:t>Perspectiva transformadora: incorporação dos estudos realizados pela CEPAL</a:t>
            </a:r>
          </a:p>
          <a:p>
            <a:pPr marL="82296" indent="0">
              <a:buNone/>
            </a:pPr>
            <a:endParaRPr lang="pt-BR" sz="1200" dirty="0"/>
          </a:p>
          <a:p>
            <a:r>
              <a:rPr lang="pt-BR" sz="2800" dirty="0"/>
              <a:t>Governo JK: reforma agrária</a:t>
            </a:r>
          </a:p>
          <a:p>
            <a:pPr marL="82296" indent="0">
              <a:buNone/>
            </a:pPr>
            <a:endParaRPr lang="pt-BR" sz="1200" dirty="0"/>
          </a:p>
          <a:p>
            <a:r>
              <a:rPr lang="pt-BR" sz="2800" dirty="0"/>
              <a:t>Período da Ditadura Militar:</a:t>
            </a:r>
          </a:p>
          <a:p>
            <a:pPr lvl="1"/>
            <a:r>
              <a:rPr lang="pt-BR" dirty="0"/>
              <a:t>Lei </a:t>
            </a:r>
            <a:r>
              <a:rPr lang="pt-BR" dirty="0" err="1"/>
              <a:t>n</a:t>
            </a:r>
            <a:r>
              <a:rPr lang="pt-BR" dirty="0"/>
              <a:t>. 4.545/64: Banco Central do Brasil</a:t>
            </a:r>
          </a:p>
          <a:p>
            <a:pPr lvl="1"/>
            <a:r>
              <a:rPr lang="pt-BR" dirty="0"/>
              <a:t>Lei 5.172/1966: Código Tributário Nacional </a:t>
            </a:r>
          </a:p>
          <a:p>
            <a:pPr lvl="1"/>
            <a:r>
              <a:rPr lang="pt-BR" dirty="0"/>
              <a:t>Decreto-Lei 200/67: organização da administração pública</a:t>
            </a:r>
          </a:p>
        </p:txBody>
      </p:sp>
    </p:spTree>
    <p:extLst>
      <p:ext uri="{BB962C8B-B14F-4D97-AF65-F5344CB8AC3E}">
        <p14:creationId xmlns:p14="http://schemas.microsoft.com/office/powerpoint/2010/main" val="187315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5843736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pt-BR" dirty="0">
                <a:solidFill>
                  <a:schemeClr val="tx2"/>
                </a:solidFill>
              </a:rPr>
              <a:t>Constituição brasileira de 1988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/>
              <a:t>Intervenção do Estado: art. 174 da CB (agente normativo)</a:t>
            </a:r>
          </a:p>
          <a:p>
            <a:pPr marL="82296" indent="0" algn="just">
              <a:buNone/>
            </a:pPr>
            <a:endParaRPr lang="pt-BR" sz="1200" dirty="0"/>
          </a:p>
          <a:p>
            <a:r>
              <a:rPr lang="pt-BR" dirty="0"/>
              <a:t>FHC: reforma neoliberal </a:t>
            </a:r>
          </a:p>
          <a:p>
            <a:pPr lvl="1"/>
            <a:r>
              <a:rPr lang="pt-BR" dirty="0"/>
              <a:t>Flexibilização do monopólio do Petróleo brasileiro;</a:t>
            </a:r>
          </a:p>
          <a:p>
            <a:pPr lvl="1"/>
            <a:r>
              <a:rPr lang="pt-BR" dirty="0"/>
              <a:t>Eliminação da distinção entre empresas nacionais e estrangeiras</a:t>
            </a:r>
          </a:p>
          <a:p>
            <a:pPr lvl="1"/>
            <a:r>
              <a:rPr lang="pt-BR" dirty="0"/>
              <a:t>Desestatização</a:t>
            </a:r>
          </a:p>
          <a:p>
            <a:pPr marL="82296" indent="0" algn="just">
              <a:buNone/>
            </a:pPr>
            <a:endParaRPr lang="pt-BR" sz="1200" dirty="0"/>
          </a:p>
          <a:p>
            <a:r>
              <a:rPr lang="pt-BR" dirty="0"/>
              <a:t>Lei 8.031/90: movimento de desestatização</a:t>
            </a:r>
          </a:p>
          <a:p>
            <a:r>
              <a:rPr lang="pt-BR" dirty="0"/>
              <a:t>Redução do Estado </a:t>
            </a:r>
            <a:r>
              <a:rPr lang="pt-BR" dirty="0" err="1"/>
              <a:t>x</a:t>
            </a:r>
            <a:r>
              <a:rPr lang="pt-BR" dirty="0"/>
              <a:t> Reforma do Estado: discussão atual</a:t>
            </a:r>
          </a:p>
          <a:p>
            <a:pPr marL="402336" lvl="1" indent="0">
              <a:buNone/>
            </a:pPr>
            <a:endParaRPr lang="pt-BR" dirty="0"/>
          </a:p>
          <a:p>
            <a:pPr marL="402336" lvl="1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40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10F85F8A-F74D-094F-924D-6A9F85210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58437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dirty="0">
                <a:solidFill>
                  <a:schemeClr val="tx2"/>
                </a:solidFill>
              </a:rPr>
              <a:t>Constituição brasileira de 1988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sz="2800" dirty="0"/>
              <a:t>Constituição desenvolvimentista</a:t>
            </a:r>
          </a:p>
          <a:p>
            <a:pPr algn="just"/>
            <a:r>
              <a:rPr lang="pt-BR" sz="2800" dirty="0"/>
              <a:t>Normas importantes sobre os deveres do Estado: art. 1º, 3º, 170, 171 e 173</a:t>
            </a:r>
          </a:p>
          <a:p>
            <a:r>
              <a:rPr lang="pt-BR" sz="2800" dirty="0"/>
              <a:t>Leitura do Título VII da Constituição: Da Ordem Econômica e Financeira</a:t>
            </a:r>
          </a:p>
          <a:p>
            <a:r>
              <a:rPr lang="pt-BR" sz="2800" dirty="0"/>
              <a:t>Reforma de 1995</a:t>
            </a:r>
          </a:p>
          <a:p>
            <a:r>
              <a:rPr lang="pt-BR" sz="2800" dirty="0"/>
              <a:t>Estado social brasileiro </a:t>
            </a:r>
            <a:r>
              <a:rPr lang="pt-BR" sz="2800" dirty="0" err="1"/>
              <a:t>x</a:t>
            </a:r>
            <a:r>
              <a:rPr lang="pt-BR" sz="2800" dirty="0"/>
              <a:t> Estado social europeu</a:t>
            </a:r>
          </a:p>
          <a:p>
            <a:pPr marL="402336" lvl="1" indent="0">
              <a:buNone/>
            </a:pPr>
            <a:endParaRPr lang="pt-BR" dirty="0"/>
          </a:p>
          <a:p>
            <a:pPr marL="402336" lvl="1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9287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231969-C845-3345-89B0-0B8B9061C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pt-BR" dirty="0">
                <a:solidFill>
                  <a:schemeClr val="tx2"/>
                </a:solidFill>
              </a:rPr>
              <a:t>Normas Programáticas</a:t>
            </a:r>
          </a:p>
          <a:p>
            <a:pPr marL="82296" indent="0">
              <a:buNone/>
            </a:pPr>
            <a:endParaRPr lang="pt-BR" dirty="0"/>
          </a:p>
          <a:p>
            <a:r>
              <a:rPr lang="pt-BR" dirty="0"/>
              <a:t>Origem:  </a:t>
            </a:r>
            <a:r>
              <a:rPr lang="pt-BR" dirty="0" err="1"/>
              <a:t>Vezio</a:t>
            </a:r>
            <a:r>
              <a:rPr lang="pt-BR" dirty="0"/>
              <a:t> </a:t>
            </a:r>
            <a:r>
              <a:rPr lang="pt-BR" dirty="0" err="1"/>
              <a:t>Crisafulli</a:t>
            </a:r>
            <a:r>
              <a:rPr lang="pt-BR" dirty="0"/>
              <a:t>, Itália.</a:t>
            </a:r>
          </a:p>
          <a:p>
            <a:pPr lvl="1"/>
            <a:r>
              <a:rPr lang="pt-BR" dirty="0"/>
              <a:t>Importação da doutrina italiana que se referia a Constituição italiana de 1947.</a:t>
            </a:r>
          </a:p>
          <a:p>
            <a:pPr marL="402336" lvl="1" indent="0">
              <a:buNone/>
            </a:pPr>
            <a:endParaRPr lang="pt-BR" sz="1200" dirty="0"/>
          </a:p>
          <a:p>
            <a:r>
              <a:rPr lang="pt-BR" dirty="0"/>
              <a:t>Pontes de </a:t>
            </a:r>
            <a:r>
              <a:rPr lang="pt-BR" dirty="0" err="1"/>
              <a:t>Mirandas</a:t>
            </a:r>
            <a:r>
              <a:rPr lang="pt-BR" dirty="0"/>
              <a:t>: são recomendações, conselhos.</a:t>
            </a:r>
          </a:p>
          <a:p>
            <a:pPr marL="82296" indent="0">
              <a:buNone/>
            </a:pPr>
            <a:endParaRPr lang="pt-BR" sz="1300" dirty="0"/>
          </a:p>
          <a:p>
            <a:r>
              <a:rPr lang="pt-BR" dirty="0"/>
              <a:t>Direitos sociais no Brasil</a:t>
            </a:r>
          </a:p>
          <a:p>
            <a:pPr lvl="1"/>
            <a:r>
              <a:rPr lang="pt-BR" dirty="0"/>
              <a:t>Conotação negativa das normas programáticas</a:t>
            </a:r>
          </a:p>
          <a:p>
            <a:pPr lvl="1"/>
            <a:r>
              <a:rPr lang="pt-BR" dirty="0"/>
              <a:t>Bloqueio do Estado Social brasileiro</a:t>
            </a:r>
          </a:p>
        </p:txBody>
      </p:sp>
    </p:spTree>
    <p:extLst>
      <p:ext uri="{BB962C8B-B14F-4D97-AF65-F5344CB8AC3E}">
        <p14:creationId xmlns:p14="http://schemas.microsoft.com/office/powerpoint/2010/main" val="2501802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335</TotalTime>
  <Words>697</Words>
  <Application>Microsoft Macintosh PowerPoint</Application>
  <PresentationFormat>Apresentação na tela 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Verdana</vt:lpstr>
      <vt:lpstr>Wingdings 2</vt:lpstr>
      <vt:lpstr>Solstício</vt:lpstr>
      <vt:lpstr>Faculdade de Direito do Largo de São Francisco (USP)  DEF 0320 - Direito Econômico</vt:lpstr>
      <vt:lpstr>Semana VII – Aspectos conceituais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Bibliografia Indicada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do Largo de São Francisco (USP)  DEF 0320 - Direito Econômico</dc:title>
  <dc:creator>Lucas</dc:creator>
  <cp:lastModifiedBy>André Ramos Tavares</cp:lastModifiedBy>
  <cp:revision>35</cp:revision>
  <dcterms:created xsi:type="dcterms:W3CDTF">2020-08-20T17:18:35Z</dcterms:created>
  <dcterms:modified xsi:type="dcterms:W3CDTF">2020-09-26T17:02:58Z</dcterms:modified>
</cp:coreProperties>
</file>