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sldIdLst>
    <p:sldId id="269" r:id="rId2"/>
    <p:sldId id="286" r:id="rId3"/>
    <p:sldId id="285" r:id="rId4"/>
    <p:sldId id="287" r:id="rId5"/>
    <p:sldId id="301" r:id="rId6"/>
    <p:sldId id="289" r:id="rId7"/>
    <p:sldId id="290" r:id="rId8"/>
    <p:sldId id="291" r:id="rId9"/>
    <p:sldId id="292" r:id="rId10"/>
    <p:sldId id="304" r:id="rId11"/>
    <p:sldId id="293" r:id="rId12"/>
    <p:sldId id="288" r:id="rId13"/>
    <p:sldId id="294" r:id="rId14"/>
    <p:sldId id="295" r:id="rId15"/>
    <p:sldId id="314" r:id="rId16"/>
    <p:sldId id="302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71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3DA1A-B0A3-43AD-AABC-5A304B2FB7C6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476EF-2ECE-4912-AAFB-D770416DD7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803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476EF-2ECE-4912-AAFB-D770416DD7D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058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476EF-2ECE-4912-AAFB-D770416DD7D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195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CB158A-3D77-47EF-8A49-2DDD774CA92B}" type="datetimeFigureOut">
              <a:rPr lang="pt-BR" smtClean="0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42AD2-047F-41F1-B91D-26C2B205656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44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7DFDB-121D-4B2E-8F6D-1A730AD84925}" type="datetimeFigureOut">
              <a:rPr lang="pt-BR" smtClean="0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D19C2-A359-49D7-803D-6B6A82DCDBD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07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B08901-C71A-48A7-AE1A-8389FADF1E90}" type="datetimeFigureOut">
              <a:rPr lang="pt-BR" smtClean="0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963FF-2EB9-4AEF-8FF9-98091B55F93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6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31AEC-2578-46DE-BB73-C6824DF09A86}" type="datetimeFigureOut">
              <a:rPr lang="pt-BR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F3ADB-2098-474A-BA4B-B46FB85123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96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9FEA8-DE71-48F7-92F6-EB96B2AAADCD}" type="datetimeFigureOut">
              <a:rPr lang="pt-BR" smtClean="0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865A2-580A-4267-92BC-ACA4F33D36C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72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74580-65AE-4193-903D-076DD0273467}" type="datetimeFigureOut">
              <a:rPr lang="pt-BR" smtClean="0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2FAA0-2C2F-4F3E-A969-695FF4CFDED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94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13BC16-618F-4911-86B2-B75C603909AB}" type="datetimeFigureOut">
              <a:rPr lang="pt-BR" smtClean="0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3C70C-ACFD-4BD5-8D97-23E5B44C6A4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573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44FF6D-C26B-4A94-85BF-39010FB9EE53}" type="datetimeFigureOut">
              <a:rPr lang="pt-BR" smtClean="0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2A095-68C2-4A24-BF89-DE5B4C6424D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14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FF7526-9912-4733-B557-0C87EDF6F743}" type="datetimeFigureOut">
              <a:rPr lang="pt-BR" smtClean="0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BEE28-1417-4E0D-8ED0-E8B0FBD06A6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99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B8CF8F-B28F-4DF4-8836-1F932A790EC2}" type="datetimeFigureOut">
              <a:rPr lang="pt-BR" smtClean="0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2FCC0-7196-496D-B316-BF807C5FE40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32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503416-4735-4B9B-AB35-01779C09029F}" type="datetimeFigureOut">
              <a:rPr lang="pt-BR" smtClean="0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B3DC9-A9A9-443D-AFAC-AB1CDB38F6A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722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3367D7-F5B3-42DA-B7B8-EF0374BA1FF2}" type="datetimeFigureOut">
              <a:rPr lang="pt-BR" smtClean="0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1DCC7-9C65-4534-A768-A5D3F781435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55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E62ACBE-BA5F-4492-BB06-B5AD02D3C4AA}" type="datetimeFigureOut">
              <a:rPr lang="pt-BR" smtClean="0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E68629-7631-41D6-954B-D1D4470DCE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533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8640960" cy="1470025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Agravo Interno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/>
          </a:bodyPr>
          <a:lstStyle/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2800" b="1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10.09.2020</a:t>
            </a:r>
          </a:p>
        </p:txBody>
      </p:sp>
    </p:spTree>
    <p:extLst>
      <p:ext uri="{BB962C8B-B14F-4D97-AF65-F5344CB8AC3E}">
        <p14:creationId xmlns:p14="http://schemas.microsoft.com/office/powerpoint/2010/main" val="407721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Toda improcedência enseja multa ou apenas aquela “manifesta”? </a:t>
            </a:r>
          </a:p>
          <a:p>
            <a:pPr algn="just">
              <a:spcBef>
                <a:spcPts val="0"/>
              </a:spcBef>
            </a:pPr>
            <a:endParaRPr lang="pt-BR" sz="2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Enunciado FPPC 358.</a:t>
            </a: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“A aplicação da multa prevista no art. 1.021, § 4º, exige manifesta inadmissibilidade ou manifesta improcedência.”</a:t>
            </a:r>
          </a:p>
          <a:p>
            <a:pPr algn="just">
              <a:spcBef>
                <a:spcPts val="0"/>
              </a:spcBef>
            </a:pPr>
            <a:endParaRPr lang="pt-BR" sz="2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Enunciado FPPC 359 </a:t>
            </a: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 aplicação da multa prevista no art. 1.021, § 4º, exige que a manifesta inadmissibilidade seja declarada por unanimidade”. </a:t>
            </a:r>
            <a:endParaRPr lang="pt-BR" sz="2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395536" y="31233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Verdana" pitchFamily="34" charset="0"/>
              </a:rPr>
              <a:t>Agravo interno protelatório</a:t>
            </a:r>
          </a:p>
        </p:txBody>
      </p:sp>
    </p:spTree>
    <p:extLst>
      <p:ext uri="{BB962C8B-B14F-4D97-AF65-F5344CB8AC3E}">
        <p14:creationId xmlns:p14="http://schemas.microsoft.com/office/powerpoint/2010/main" val="3021259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1021</a:t>
            </a:r>
          </a:p>
          <a:p>
            <a:pPr marL="0" indent="0">
              <a:buNone/>
            </a:pP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(...)</a:t>
            </a:r>
          </a:p>
          <a:p>
            <a:pPr marL="0" indent="0">
              <a:buNone/>
            </a:pPr>
            <a:r>
              <a:rPr lang="pt-B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§ 5</a:t>
            </a:r>
            <a:r>
              <a:rPr lang="pt-BR" sz="2400" b="1" u="sng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interposição de qualquer outro recurso está condicionada ao depósito prévio do valor da multa prevista no § 4</a:t>
            </a:r>
            <a:r>
              <a:rPr lang="pt-BR" sz="2400" u="sng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à exceção da Fazenda Pública e do beneficiário de gratuidade da justiça, que farão o pagamento ao final.</a:t>
            </a: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395536" y="31233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Verdana" pitchFamily="34" charset="0"/>
              </a:rPr>
              <a:t>Agravo interno protelatório</a:t>
            </a:r>
          </a:p>
        </p:txBody>
      </p:sp>
    </p:spTree>
    <p:extLst>
      <p:ext uri="{BB962C8B-B14F-4D97-AF65-F5344CB8AC3E}">
        <p14:creationId xmlns:p14="http://schemas.microsoft.com/office/powerpoint/2010/main" val="1162858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664"/>
            <a:ext cx="8513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Agravo interno e recursos aos tribunais superiores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51520" y="1988840"/>
            <a:ext cx="85837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Arts. 102, III e 105, III, da CF exigem que o RE e o REsp sejam interpostos contra “decisão de única ou última instância”</a:t>
            </a:r>
          </a:p>
          <a:p>
            <a:pPr algn="just"/>
            <a:endParaRPr lang="pt-B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Necessidade de esgotamento das “vias recursais ordinárias” (Súmula 281/STF), o que inclui a interposição de agravo interno. </a:t>
            </a:r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095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Enunciados FPPC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142 –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Da decisão monocrática do relator que concede ou nega o efeito suspensivo ao agravo de instrumento ou que concede, nega, modifica ou revoga, no todo ou em parte, a tutela provisória nos casos de competência originária ou recursal, cabe agravo interno nos termos do art. 1.021 do CPC. </a:t>
            </a:r>
          </a:p>
        </p:txBody>
      </p:sp>
    </p:spTree>
    <p:extLst>
      <p:ext uri="{BB962C8B-B14F-4D97-AF65-F5344CB8AC3E}">
        <p14:creationId xmlns:p14="http://schemas.microsoft.com/office/powerpoint/2010/main" val="1701419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Enunciados FPPC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464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(arts. 932 e 1.021; Lei 9.099/1995; Lei 10.259/2001; Lei 12.153/2009) A decisão unipessoal (monocrática) do relator em Turma Recursal é impugnável por agravo interno. </a:t>
            </a:r>
          </a:p>
        </p:txBody>
      </p:sp>
    </p:spTree>
    <p:extLst>
      <p:ext uri="{BB962C8B-B14F-4D97-AF65-F5344CB8AC3E}">
        <p14:creationId xmlns:p14="http://schemas.microsoft.com/office/powerpoint/2010/main" val="4146021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Enunciados FPPC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613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A interposição do agravo interno prolonga a dispensa provisória de adiantamento de despesa processual de que trata o §7º do art. 99, sendo desnecessário postular a tutela provisória recursal. </a:t>
            </a: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109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Questões finais para reflexão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Livre possibilidade de o relator submeter ao colegiado questão que poderia decidir monocraticamente (art. 932)?</a:t>
            </a: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Livre possibilidade de o relator proferir decisões monocráticas na sessão de julgamento colegiada? </a:t>
            </a: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Majoração de honorários sucumbenciais pela decisão que julga agravo interno?</a:t>
            </a:r>
          </a:p>
        </p:txBody>
      </p:sp>
    </p:spTree>
    <p:extLst>
      <p:ext uri="{BB962C8B-B14F-4D97-AF65-F5344CB8AC3E}">
        <p14:creationId xmlns:p14="http://schemas.microsoft.com/office/powerpoint/2010/main" val="2274055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664"/>
            <a:ext cx="8513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Introdução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982095"/>
            <a:ext cx="8583718" cy="1061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Princípio da colegialidade dos tribunais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Justificativa = deliberação mais aprofundada e refletida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Assento constitucional?</a:t>
            </a:r>
          </a:p>
          <a:p>
            <a:pPr algn="just"/>
            <a:endParaRPr lang="pt-B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Ampliação dos poderes dos relatores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mero “preparador” da causa a julgador “monocrático” ou “unipessoal”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Leis 8038/90, 9139/95, 9756/98, 10352/01 e 11187/05.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932, III a VI, do CPC/2015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353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664"/>
            <a:ext cx="8513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Cabimento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51520" y="982095"/>
            <a:ext cx="865572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Obrigatoriedade de controle de todas as decisões do relator pelo colegiado?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Arts</a:t>
            </a: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120, 545 e 557, §1º, CPC/73 (Lei 9756/98)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527, </a:t>
            </a:r>
            <a:r>
              <a:rPr lang="pt-BR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par.ún</a:t>
            </a: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., CPC/73 (Lei 11187/05)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Art.1021, CPC/15 – </a:t>
            </a:r>
            <a:r>
              <a:rPr lang="pt-BR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generalização do cabimento do recurso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Possibilidade de previsão apenas no regimento interno dos tribunais?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22, I, da CF?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Delegação de poderes do colegiado ao relator?</a:t>
            </a: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73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664"/>
            <a:ext cx="8513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Cabimento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51520" y="982095"/>
            <a:ext cx="865572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8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Decisões interlocutórias em geral</a:t>
            </a:r>
            <a:r>
              <a:rPr lang="pt-BR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(art. 932, I) – </a:t>
            </a:r>
            <a:r>
              <a:rPr 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poderão ser eventualmente revistas pelo colegiado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Decisões sobre tutela provisória</a:t>
            </a:r>
            <a:r>
              <a:rPr lang="pt-BR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(art.932, II) – </a:t>
            </a:r>
            <a:r>
              <a:rPr 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serão obrigatoriamente confirmadas ou revogadas pelo colegiado (salvo hipótese de estabilização de tutela antecipada em causas de competência originária)</a:t>
            </a:r>
            <a:r>
              <a:rPr lang="pt-BR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Decisões finais</a:t>
            </a:r>
            <a:r>
              <a:rPr lang="pt-BR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(art. 932, III a VI) – </a:t>
            </a:r>
            <a:r>
              <a:rPr 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serão revistas pelo colegiado, a menos que haja agravo interno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52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664"/>
            <a:ext cx="8513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Cabimento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51520" y="982095"/>
            <a:ext cx="865572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8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Decisões a respeito de RE e REsp</a:t>
            </a:r>
            <a:r>
              <a:rPr lang="pt-BR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(art.1030, §2º, 1035, §7º e 1037, §13, II, com redação da Lei 13256/16) – </a:t>
            </a:r>
            <a:r>
              <a:rPr 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serão revistas pelo colegiado, a menos que haja agravo interno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Decisões em suspensão de segurança, liminar ou sentença </a:t>
            </a:r>
            <a:r>
              <a:rPr lang="pt-BR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4º, §3º, da Lei 8437/92, art. 15, §1º, da Lei 12016/09 e Lei 4348/64) – </a:t>
            </a:r>
            <a:r>
              <a:rPr 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serão revistas pelo colegiado, a menos que haja agravo interno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15, §1º, da Lei 12016/09 x Súmula 217/STJ e Súmula 506/STF (canceladas)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Art.16 da Lei 12016/09 x Súmula 622/STF (ainda pendente de cancelamento) </a:t>
            </a: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861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obstativo 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= igual ao dos demais recursos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regressivo 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= inerente ao regime do agravo interno (art. 1021) </a:t>
            </a:r>
          </a:p>
          <a:p>
            <a:pPr algn="just">
              <a:spcBef>
                <a:spcPts val="0"/>
              </a:spcBef>
            </a:pPr>
            <a:endParaRPr lang="pt-B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suspensivo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= não há </a:t>
            </a:r>
          </a:p>
          <a:p>
            <a:pPr lvl="1" algn="just">
              <a:spcBef>
                <a:spcPts val="0"/>
              </a:spcBef>
            </a:pPr>
            <a:r>
              <a:rPr lang="pt-B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Não há norma a respeito no CPC/2015.</a:t>
            </a:r>
          </a:p>
          <a:p>
            <a:pPr lvl="1" algn="just">
              <a:spcBef>
                <a:spcPts val="0"/>
              </a:spcBef>
            </a:pPr>
            <a:r>
              <a:rPr lang="pt-B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Necessidade de analisar o recurso subsequente, que é o recurso especial, extraordinário ou ordinário, os quais não têm efeito suspensivo automático (art. 995)</a:t>
            </a:r>
          </a:p>
          <a:p>
            <a:pPr lvl="1" algn="just">
              <a:spcBef>
                <a:spcPts val="0"/>
              </a:spcBef>
            </a:pPr>
            <a:r>
              <a:rPr lang="pt-B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Possibilidade de atribuição pelo relator (art. 932, II e 995, par. ún).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395536" y="31233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Verdana" pitchFamily="34" charset="0"/>
              </a:rPr>
              <a:t>Efeitos da interposição</a:t>
            </a:r>
          </a:p>
        </p:txBody>
      </p:sp>
    </p:spTree>
    <p:extLst>
      <p:ext uri="{BB962C8B-B14F-4D97-AF65-F5344CB8AC3E}">
        <p14:creationId xmlns:p14="http://schemas.microsoft.com/office/powerpoint/2010/main" val="290812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devolutivo 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= recurso de fundamentação livre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translativo 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= igual aos demais recursos</a:t>
            </a:r>
          </a:p>
          <a:p>
            <a:pPr algn="just">
              <a:spcBef>
                <a:spcPts val="0"/>
              </a:spcBef>
            </a:pPr>
            <a:endParaRPr lang="pt-B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expansivo = 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igual aos demais recursos</a:t>
            </a:r>
          </a:p>
          <a:p>
            <a:pPr algn="just">
              <a:spcBef>
                <a:spcPts val="0"/>
              </a:spcBef>
            </a:pPr>
            <a:endParaRPr lang="pt-B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substitutivo 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=igual ao dos demais recursos</a:t>
            </a:r>
            <a:endParaRPr lang="pt-B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dirty="0"/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395536" y="31233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Verdana" pitchFamily="34" charset="0"/>
              </a:rPr>
              <a:t>Efeitos do julgamento</a:t>
            </a:r>
          </a:p>
        </p:txBody>
      </p:sp>
    </p:spTree>
    <p:extLst>
      <p:ext uri="{BB962C8B-B14F-4D97-AF65-F5344CB8AC3E}">
        <p14:creationId xmlns:p14="http://schemas.microsoft.com/office/powerpoint/2010/main" val="868688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Prazo de 15 dias 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(arts. 1003, §5º e 1070) – em dobro para MP e Fazenda (Súmula 117/STJ)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Contraditório do agravado em 15 dias 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(art.1021, §2º)</a:t>
            </a:r>
          </a:p>
          <a:p>
            <a:pPr algn="just">
              <a:spcBef>
                <a:spcPts val="0"/>
              </a:spcBef>
            </a:pPr>
            <a:endParaRPr lang="pt-B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Possibilidade de retratação 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(art.1021, §2º)</a:t>
            </a:r>
          </a:p>
          <a:p>
            <a:pPr algn="just">
              <a:spcBef>
                <a:spcPts val="0"/>
              </a:spcBef>
            </a:pPr>
            <a:endParaRPr lang="pt-B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Ônus argumentativo do agravante 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(art. 1021, §1º) =&gt; </a:t>
            </a: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dever de fundamentação do julgamento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(art. 1021, § 3º). </a:t>
            </a:r>
            <a:endParaRPr lang="pt-B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dirty="0"/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395536" y="31233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Verdana" pitchFamily="34" charset="0"/>
              </a:rPr>
              <a:t>Procedimento</a:t>
            </a:r>
          </a:p>
        </p:txBody>
      </p:sp>
    </p:spTree>
    <p:extLst>
      <p:ext uri="{BB962C8B-B14F-4D97-AF65-F5344CB8AC3E}">
        <p14:creationId xmlns:p14="http://schemas.microsoft.com/office/powerpoint/2010/main" val="3993897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ATENÇÃO!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Art.1021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§ 4</a:t>
            </a:r>
            <a:r>
              <a:rPr lang="pt-BR" sz="2400" b="1" u="sng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Quando o agravo interno for declarado </a:t>
            </a:r>
            <a:r>
              <a:rPr lang="pt-BR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manifestamente inadmissível</a:t>
            </a: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ou </a:t>
            </a:r>
            <a:r>
              <a:rPr lang="pt-BR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improcedente</a:t>
            </a: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em votação unânime, o órgão colegiado, em decisão fundamentada, condenará o agravante a pagar ao agravado multa fixada entre um e cinco por cento do valor atualizado da causa.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395536" y="31233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Verdana" pitchFamily="34" charset="0"/>
              </a:rPr>
              <a:t>Agravo interno protelatório</a:t>
            </a:r>
          </a:p>
        </p:txBody>
      </p:sp>
    </p:spTree>
    <p:extLst>
      <p:ext uri="{BB962C8B-B14F-4D97-AF65-F5344CB8AC3E}">
        <p14:creationId xmlns:p14="http://schemas.microsoft.com/office/powerpoint/2010/main" val="87877768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adrão AASP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padrão AASP</Template>
  <TotalTime>1534</TotalTime>
  <Words>968</Words>
  <Application>Microsoft Office PowerPoint</Application>
  <PresentationFormat>Apresentação na tela (4:3)</PresentationFormat>
  <Paragraphs>107</Paragraphs>
  <Slides>16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Verdana</vt:lpstr>
      <vt:lpstr>template padrão AASP</vt:lpstr>
      <vt:lpstr>Agravo Interno</vt:lpstr>
      <vt:lpstr>Apresentação do PowerPoint</vt:lpstr>
      <vt:lpstr>Apresentação do PowerPoint</vt:lpstr>
      <vt:lpstr>Apresentação do PowerPoint</vt:lpstr>
      <vt:lpstr>Apresentação do PowerPoint</vt:lpstr>
      <vt:lpstr>Efeitos da interposição</vt:lpstr>
      <vt:lpstr>Efeitos do julgamento</vt:lpstr>
      <vt:lpstr>Procedimento</vt:lpstr>
      <vt:lpstr>Agravo interno protelatório</vt:lpstr>
      <vt:lpstr>Agravo interno protelatório</vt:lpstr>
      <vt:lpstr>Agravo interno protelatório</vt:lpstr>
      <vt:lpstr>Apresentação do PowerPoint</vt:lpstr>
      <vt:lpstr>Enunciados FPPC</vt:lpstr>
      <vt:lpstr>Enunciados FPPC</vt:lpstr>
      <vt:lpstr>Enunciados FPPC</vt:lpstr>
      <vt:lpstr>Questões finais para reflexão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 Silva Viveiros</dc:creator>
  <cp:lastModifiedBy>Heitor Sica | TUCCI ADVOGADOS ASSOCIADOS</cp:lastModifiedBy>
  <cp:revision>102</cp:revision>
  <dcterms:created xsi:type="dcterms:W3CDTF">2013-04-16T21:36:50Z</dcterms:created>
  <dcterms:modified xsi:type="dcterms:W3CDTF">2020-09-10T14:04:16Z</dcterms:modified>
</cp:coreProperties>
</file>