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9" r:id="rId2"/>
    <p:sldId id="535" r:id="rId3"/>
    <p:sldId id="537" r:id="rId4"/>
    <p:sldId id="519" r:id="rId5"/>
    <p:sldId id="543" r:id="rId6"/>
    <p:sldId id="536" r:id="rId7"/>
    <p:sldId id="532" r:id="rId8"/>
    <p:sldId id="522" r:id="rId9"/>
    <p:sldId id="534" r:id="rId10"/>
    <p:sldId id="520" r:id="rId11"/>
    <p:sldId id="533" r:id="rId12"/>
    <p:sldId id="521" r:id="rId13"/>
    <p:sldId id="523" r:id="rId14"/>
    <p:sldId id="539" r:id="rId15"/>
    <p:sldId id="524" r:id="rId16"/>
    <p:sldId id="525" r:id="rId17"/>
    <p:sldId id="526" r:id="rId18"/>
    <p:sldId id="538" r:id="rId19"/>
    <p:sldId id="527" r:id="rId20"/>
    <p:sldId id="540" r:id="rId21"/>
    <p:sldId id="541" r:id="rId22"/>
    <p:sldId id="528" r:id="rId23"/>
    <p:sldId id="529" r:id="rId24"/>
    <p:sldId id="542" r:id="rId25"/>
    <p:sldId id="530" r:id="rId26"/>
    <p:sldId id="545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2C09"/>
    <a:srgbClr val="EDE433"/>
    <a:srgbClr val="B2484B"/>
    <a:srgbClr val="A3A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5356" autoAdjust="0"/>
  </p:normalViewPr>
  <p:slideViewPr>
    <p:cSldViewPr snapToGrid="0">
      <p:cViewPr varScale="1">
        <p:scale>
          <a:sx n="83" d="100"/>
          <a:sy n="83" d="100"/>
        </p:scale>
        <p:origin x="643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>
            <a:extLst>
              <a:ext uri="{FF2B5EF4-FFF2-40B4-BE49-F238E27FC236}">
                <a16:creationId xmlns:a16="http://schemas.microsoft.com/office/drawing/2014/main" id="{6B6F79ED-40E9-4F4D-838A-8F28976FB6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>
            <a:extLst>
              <a:ext uri="{FF2B5EF4-FFF2-40B4-BE49-F238E27FC236}">
                <a16:creationId xmlns:a16="http://schemas.microsoft.com/office/drawing/2014/main" id="{5D2C691C-FD9B-4BE2-AE76-DED82F94F5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4CB3B5F7-0CEB-4FB2-BE08-BD2007C8A1BF}" type="datetimeFigureOut">
              <a:rPr lang="pt-BR"/>
              <a:pPr>
                <a:defRPr/>
              </a:pPr>
              <a:t>04/10/2020</a:t>
            </a:fld>
            <a:endParaRPr dirty="0"/>
          </a:p>
        </p:txBody>
      </p:sp>
      <p:sp>
        <p:nvSpPr>
          <p:cNvPr id="4" name="Espaço reservado do rodapé 3">
            <a:extLst>
              <a:ext uri="{FF2B5EF4-FFF2-40B4-BE49-F238E27FC236}">
                <a16:creationId xmlns:a16="http://schemas.microsoft.com/office/drawing/2014/main" id="{C4908F95-6697-4CE4-952A-2D22E8459D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4">
            <a:extLst>
              <a:ext uri="{FF2B5EF4-FFF2-40B4-BE49-F238E27FC236}">
                <a16:creationId xmlns:a16="http://schemas.microsoft.com/office/drawing/2014/main" id="{87643268-2CF1-433F-AFB3-7430E8CB8F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/>
              </a:defRPr>
            </a:lvl1pPr>
          </a:lstStyle>
          <a:p>
            <a:pPr>
              <a:defRPr/>
            </a:pPr>
            <a:fld id="{A24F5E5A-73E6-4634-84F2-B2FDF355FE0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>
            <a:extLst>
              <a:ext uri="{FF2B5EF4-FFF2-40B4-BE49-F238E27FC236}">
                <a16:creationId xmlns:a16="http://schemas.microsoft.com/office/drawing/2014/main" id="{CCD71AA6-7394-4CF7-A309-F17488E2A0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>
            <a:extLst>
              <a:ext uri="{FF2B5EF4-FFF2-40B4-BE49-F238E27FC236}">
                <a16:creationId xmlns:a16="http://schemas.microsoft.com/office/drawing/2014/main" id="{5DA41D1E-A7E1-49CD-B6AB-9DAE3DC6D4D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2589272C-2679-4468-84C1-C2CD498EBD0C}" type="datetimeFigureOut">
              <a:rPr lang="pt-BR"/>
              <a:pPr>
                <a:defRPr/>
              </a:pPr>
              <a:t>04/10/2020</a:t>
            </a:fld>
            <a:endParaRPr dirty="0"/>
          </a:p>
        </p:txBody>
      </p:sp>
      <p:sp>
        <p:nvSpPr>
          <p:cNvPr id="4" name="Espaço reservado para a imagem do slide 3">
            <a:extLst>
              <a:ext uri="{FF2B5EF4-FFF2-40B4-BE49-F238E27FC236}">
                <a16:creationId xmlns:a16="http://schemas.microsoft.com/office/drawing/2014/main" id="{E1D0E984-C480-4DCA-852B-C8879C1D66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observações 4">
            <a:extLst>
              <a:ext uri="{FF2B5EF4-FFF2-40B4-BE49-F238E27FC236}">
                <a16:creationId xmlns:a16="http://schemas.microsoft.com/office/drawing/2014/main" id="{4E2E6B9B-94C0-4181-A468-7478B5619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 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do rodapé 5">
            <a:extLst>
              <a:ext uri="{FF2B5EF4-FFF2-40B4-BE49-F238E27FC236}">
                <a16:creationId xmlns:a16="http://schemas.microsoft.com/office/drawing/2014/main" id="{CE9ABD7E-77D3-46CF-8682-7DAF2E97662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6">
            <a:extLst>
              <a:ext uri="{FF2B5EF4-FFF2-40B4-BE49-F238E27FC236}">
                <a16:creationId xmlns:a16="http://schemas.microsoft.com/office/drawing/2014/main" id="{70C93D30-43E6-4F52-8ABB-3168DAC3F8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/>
              </a:defRPr>
            </a:lvl1pPr>
          </a:lstStyle>
          <a:p>
            <a:pPr>
              <a:defRPr/>
            </a:pPr>
            <a:fld id="{BF73D3A4-5399-4549-91DF-8588C042B3A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63E39EA-3353-4DD9-92DA-8C0F6855EC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DFAECCA-9DDB-49A7-902E-17C9E8AD97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CAC2FA4-43A3-454B-8787-4A7BC36CA9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6985DA-FD91-4282-BB3B-F4015BC27463}" type="slidenum">
              <a:rPr lang="pt-BR" altLang="pt-BR"/>
              <a:pPr algn="r" eaLnBrk="1" hangingPunct="1">
                <a:spcBef>
                  <a:spcPct val="0"/>
                </a:spcBef>
              </a:pPr>
              <a:t>5</a:t>
            </a:fld>
            <a:endParaRPr lang="pt-BR" altLang="pt-B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0BFFA84-297F-42BB-A72F-D08EF3AD75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A76EF1C9-01D0-47E7-8D61-3C34F7E24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B8EBD7F-E2C1-45F7-B647-8B845B7F4C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8FB525A-B05E-4B65-B8BA-1FB1957632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EFD56D3-2C4F-4EC4-B415-20B3F198FD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2707BC5-6B7F-47B3-8568-381BEE4919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8374BBB-3825-4CC3-9198-C512B44A03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7AC317D-C90F-42DD-9356-A97048EB35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B47C4A9-2CCE-41A7-80E8-959B7AD04E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D145F65-8000-405C-AB9B-11B8E564FB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4E753B2-0DD8-4509-9454-BBA425543F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D29ADAB-0828-4928-83C6-3D1F5CEDD7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F95DDE2-3AC9-497A-BA60-5CEB5189FA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08362F1-A351-4032-85CD-5FE2F0A0E9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>
            <a:extLst>
              <a:ext uri="{FF2B5EF4-FFF2-40B4-BE49-F238E27FC236}">
                <a16:creationId xmlns:a16="http://schemas.microsoft.com/office/drawing/2014/main" id="{462695F0-684F-4BD8-A557-AD3C47E73A65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7">
            <a:extLst>
              <a:ext uri="{FF2B5EF4-FFF2-40B4-BE49-F238E27FC236}">
                <a16:creationId xmlns:a16="http://schemas.microsoft.com/office/drawing/2014/main" id="{5F33EA2F-3566-48F5-984D-C6245D1C0974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" name="Imagem 10">
            <a:extLst>
              <a:ext uri="{FF2B5EF4-FFF2-40B4-BE49-F238E27FC236}">
                <a16:creationId xmlns:a16="http://schemas.microsoft.com/office/drawing/2014/main" id="{37322FFC-8620-44BA-8344-E460902BB4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6C8C6669-6CD0-49C5-864A-F1E679BD8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59A6-3049-46C9-A3D2-186DC5660B91}" type="datetimeFigureOut">
              <a:rPr lang="pt-BR"/>
              <a:pPr>
                <a:defRPr/>
              </a:pPr>
              <a:t>04/10/2020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CA75C0CE-0BEB-48E2-AEA2-2D6B0D87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AA1A6558-CD88-42EA-976B-0632615F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4C130-FB95-48AC-BFD1-C38D756E2A2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348773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>
            <a:extLst>
              <a:ext uri="{FF2B5EF4-FFF2-40B4-BE49-F238E27FC236}">
                <a16:creationId xmlns:a16="http://schemas.microsoft.com/office/drawing/2014/main" id="{9EF069C6-DB7A-4E58-8E9F-57BCB97FBED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513513" y="3228975"/>
            <a:ext cx="5634038" cy="84137"/>
            <a:chOff x="1073150" y="1219201"/>
            <a:chExt cx="10058400" cy="63125"/>
          </a:xfrm>
        </p:grpSpPr>
        <p:cxnSp>
          <p:nvCxnSpPr>
            <p:cNvPr id="5" name="Conector de Linha Reta 7">
              <a:extLst>
                <a:ext uri="{FF2B5EF4-FFF2-40B4-BE49-F238E27FC236}">
                  <a16:creationId xmlns:a16="http://schemas.microsoft.com/office/drawing/2014/main" id="{3780E871-60B3-474E-9573-E7DF602FE32D}"/>
                </a:ext>
              </a:extLst>
            </p:cNvPr>
            <p:cNvCxnSpPr/>
            <p:nvPr/>
          </p:nvCxnSpPr>
          <p:spPr>
            <a:xfrm rot="10800000">
              <a:off x="1073151" y="1200145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Linha Reta 8">
              <a:extLst>
                <a:ext uri="{FF2B5EF4-FFF2-40B4-BE49-F238E27FC236}">
                  <a16:creationId xmlns:a16="http://schemas.microsoft.com/office/drawing/2014/main" id="{14BCAA37-11BD-4198-A9A7-AB683991D746}"/>
                </a:ext>
              </a:extLst>
            </p:cNvPr>
            <p:cNvCxnSpPr/>
            <p:nvPr/>
          </p:nvCxnSpPr>
          <p:spPr>
            <a:xfrm rot="10800000">
              <a:off x="1073151" y="1263270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4E083CB1-DF95-4668-96AA-CF99AB066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C56F-7242-47FE-9CB9-DF34D09539B3}" type="datetimeFigureOut">
              <a:rPr lang="pt-BR"/>
              <a:pPr>
                <a:defRPr/>
              </a:pPr>
              <a:t>04/10/2020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505406CF-308E-44FD-B1CF-C2885DABA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2DEDC2BE-D06A-4E9C-B0C2-1FA48280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BFAE3-407F-4285-81A7-E4397921003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842442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e data 3">
            <a:extLst>
              <a:ext uri="{FF2B5EF4-FFF2-40B4-BE49-F238E27FC236}">
                <a16:creationId xmlns:a16="http://schemas.microsoft.com/office/drawing/2014/main" id="{352F6A1D-8EE8-4BB9-97E7-D6169A91A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A005B-E1B2-4980-986F-E225810AFC8B}" type="datetimeFigureOut">
              <a:rPr lang="pt-BR"/>
              <a:pPr>
                <a:defRPr/>
              </a:pPr>
              <a:t>04/10/2020</a:t>
            </a:fld>
            <a:endParaRPr dirty="0"/>
          </a:p>
        </p:txBody>
      </p:sp>
      <p:sp>
        <p:nvSpPr>
          <p:cNvPr id="3" name="Espaço reservado do rodapé 4">
            <a:extLst>
              <a:ext uri="{FF2B5EF4-FFF2-40B4-BE49-F238E27FC236}">
                <a16:creationId xmlns:a16="http://schemas.microsoft.com/office/drawing/2014/main" id="{944B915F-7F38-41A5-8949-E79D28794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do número do slide 5">
            <a:extLst>
              <a:ext uri="{FF2B5EF4-FFF2-40B4-BE49-F238E27FC236}">
                <a16:creationId xmlns:a16="http://schemas.microsoft.com/office/drawing/2014/main" id="{1FF5E842-F006-432C-99E8-23D437B97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D28A8-1572-40C4-97C6-D6096C8DFFA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3426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 para editar o estilo do subtítulo mestre</a:t>
            </a:r>
            <a:endParaRPr lang="pt-BR"/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3CAB80D1-DE71-40F6-9536-84CF469F3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D3E12-1495-4B43-9370-66F6A42E2292}" type="datetimeFigureOut">
              <a:rPr lang="pt-BR"/>
              <a:pPr>
                <a:defRPr/>
              </a:pPr>
              <a:t>04/10/2020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BA986AC7-67F0-4335-BF05-49615939C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0D4400B2-B767-436A-91FF-450067B5A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1EB8-E6C2-481E-9B36-EE49D821CFE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650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FF21DF0F-4D2B-4D9F-83A9-64F06F8C0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81C7A-17E1-4128-AB54-5B3B6AA39971}" type="datetimeFigureOut">
              <a:rPr lang="pt-BR"/>
              <a:pPr>
                <a:defRPr/>
              </a:pPr>
              <a:t>04/10/2020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881D096B-D45F-4A1B-84A9-4C1DC84CE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35B33439-E12F-48EC-88B1-998825386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48BF9-76CB-40D6-9E84-DED99EB676A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36392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2">
            <a:extLst>
              <a:ext uri="{FF2B5EF4-FFF2-40B4-BE49-F238E27FC236}">
                <a16:creationId xmlns:a16="http://schemas.microsoft.com/office/drawing/2014/main" id="{047C11B6-C902-46F6-85A9-CA4CDAAC051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6" name="Conector de Linha Reta 16">
              <a:extLst>
                <a:ext uri="{FF2B5EF4-FFF2-40B4-BE49-F238E27FC236}">
                  <a16:creationId xmlns:a16="http://schemas.microsoft.com/office/drawing/2014/main" id="{782825B1-2642-4B57-B33A-C70956EDA5CF}"/>
                </a:ext>
              </a:extLst>
            </p:cNvPr>
            <p:cNvCxnSpPr/>
            <p:nvPr/>
          </p:nvCxnSpPr>
          <p:spPr>
            <a:xfrm>
              <a:off x="524427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Linha Reta 17">
              <a:extLst>
                <a:ext uri="{FF2B5EF4-FFF2-40B4-BE49-F238E27FC236}">
                  <a16:creationId xmlns:a16="http://schemas.microsoft.com/office/drawing/2014/main" id="{4A687F2D-AB7F-421E-9F86-5A179B3609E7}"/>
                </a:ext>
              </a:extLst>
            </p:cNvPr>
            <p:cNvCxnSpPr/>
            <p:nvPr/>
          </p:nvCxnSpPr>
          <p:spPr>
            <a:xfrm>
              <a:off x="524427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13">
            <a:extLst>
              <a:ext uri="{FF2B5EF4-FFF2-40B4-BE49-F238E27FC236}">
                <a16:creationId xmlns:a16="http://schemas.microsoft.com/office/drawing/2014/main" id="{54DE08F3-FDAA-4268-9143-482856707B6E}"/>
              </a:ext>
            </a:extLst>
          </p:cNvPr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9" name="Conector de Linha Reta 14">
              <a:extLst>
                <a:ext uri="{FF2B5EF4-FFF2-40B4-BE49-F238E27FC236}">
                  <a16:creationId xmlns:a16="http://schemas.microsoft.com/office/drawing/2014/main" id="{7D63CB70-FC8D-47F9-9905-39C5C62326E3}"/>
                </a:ext>
              </a:extLst>
            </p:cNvPr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Linha Reta 15">
              <a:extLst>
                <a:ext uri="{FF2B5EF4-FFF2-40B4-BE49-F238E27FC236}">
                  <a16:creationId xmlns:a16="http://schemas.microsoft.com/office/drawing/2014/main" id="{5EED0164-E981-42EC-B74F-7A3683C54514}"/>
                </a:ext>
              </a:extLst>
            </p:cNvPr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ângulo 6">
            <a:extLst>
              <a:ext uri="{FF2B5EF4-FFF2-40B4-BE49-F238E27FC236}">
                <a16:creationId xmlns:a16="http://schemas.microsoft.com/office/drawing/2014/main" id="{C6656E08-0EFE-4AE3-B824-87952AA2BF19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" name="Retângulo 7">
            <a:extLst>
              <a:ext uri="{FF2B5EF4-FFF2-40B4-BE49-F238E27FC236}">
                <a16:creationId xmlns:a16="http://schemas.microsoft.com/office/drawing/2014/main" id="{14010954-4DF4-4B60-BBDD-21381D874EF1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4" name="Imagem 9">
            <a:extLst>
              <a:ext uri="{FF2B5EF4-FFF2-40B4-BE49-F238E27FC236}">
                <a16:creationId xmlns:a16="http://schemas.microsoft.com/office/drawing/2014/main" id="{044E6431-8904-4940-BC9F-AF91522742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1" name="Espaço reservado de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pt-BR"/>
            </a:lvl1pPr>
          </a:lstStyle>
          <a:p>
            <a:pPr lv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8381996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  <a:lvl9pPr latinLnBrk="0">
              <a:defRPr lang="pt-BR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093AC68C-BEA2-4614-ABE6-97F9BC2F8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D4F94-9375-4797-92A7-096D51036851}" type="datetimeFigureOut">
              <a:rPr lang="pt-BR"/>
              <a:pPr>
                <a:defRPr/>
              </a:pPr>
              <a:t>04/10/2020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B46A779D-F4FF-4354-9C63-D7348540A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63FCFB18-EE85-4239-89C1-9F1346605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4A35E-F919-4AB3-AF2B-AB69BD9D200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341931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6" name="Espaço reserva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6C73B042-D83B-4F96-A4CE-CF762FD3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F7279-7B31-48CB-AF39-82C5CB0B5783}" type="datetimeFigureOut">
              <a:rPr lang="pt-BR"/>
              <a:pPr>
                <a:defRPr/>
              </a:pPr>
              <a:t>04/10/2020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82574B44-E9FF-46EE-A246-D8F042F21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FC355171-32AB-44D4-8F8A-08B2BB24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F466-EC17-4D2B-B6A2-D0140672229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187551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data 3">
            <a:extLst>
              <a:ext uri="{FF2B5EF4-FFF2-40B4-BE49-F238E27FC236}">
                <a16:creationId xmlns:a16="http://schemas.microsoft.com/office/drawing/2014/main" id="{65B9BC2B-BF09-4702-A727-7DCA84A9A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CA188-8E16-4AC7-A7C9-43BE91D1E584}" type="datetimeFigureOut">
              <a:rPr lang="pt-BR"/>
              <a:pPr>
                <a:defRPr/>
              </a:pPr>
              <a:t>04/10/2020</a:t>
            </a:fld>
            <a:endParaRPr dirty="0"/>
          </a:p>
        </p:txBody>
      </p:sp>
      <p:sp>
        <p:nvSpPr>
          <p:cNvPr id="4" name="Espaço reservado do rodapé 4">
            <a:extLst>
              <a:ext uri="{FF2B5EF4-FFF2-40B4-BE49-F238E27FC236}">
                <a16:creationId xmlns:a16="http://schemas.microsoft.com/office/drawing/2014/main" id="{58CB2493-F2C5-499C-BAA1-C82D15538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5">
            <a:extLst>
              <a:ext uri="{FF2B5EF4-FFF2-40B4-BE49-F238E27FC236}">
                <a16:creationId xmlns:a16="http://schemas.microsoft.com/office/drawing/2014/main" id="{EFD1F817-B35B-40AB-955F-AD03C0B1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346D-594D-4B10-B59C-AD26CF19DA0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809896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/>
          <a:lstStyle>
            <a:lvl1pPr latinLnBrk="0">
              <a:defRPr lang="pt-BR" sz="2000"/>
            </a:lvl1pPr>
            <a:lvl2pPr latinLnBrk="0">
              <a:defRPr lang="pt-BR" sz="16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D444500C-86C8-46F7-A9C4-A294D4234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C6F9F-D457-4D43-98E9-92E8127095B2}" type="datetimeFigureOut">
              <a:rPr lang="pt-BR"/>
              <a:pPr>
                <a:defRPr/>
              </a:pPr>
              <a:t>04/10/2020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90BECB72-0A3A-440E-981B-83D56B05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A58D3E23-FA35-47E1-B841-F38FF3C79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CB3ED-EF13-4839-B223-D6E238C5F98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517095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/>
          <a:lstStyle>
            <a:lvl1pPr marL="0" indent="0" algn="ctr" latinLnBrk="0">
              <a:buNone/>
              <a:defRPr lang="pt-BR" sz="20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7A225D7B-957D-4CBB-83A6-BE84670B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86C2E-2F27-44B6-8BF9-8748E273380E}" type="datetimeFigureOut">
              <a:rPr lang="pt-BR"/>
              <a:pPr>
                <a:defRPr/>
              </a:pPr>
              <a:t>04/10/2020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59186294-04A0-4769-8BA7-7E5A13292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5E4BBCAA-9A92-4638-94F2-230D6D51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8E95-A151-46F5-A6CD-C7F3F6EB2B0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174097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9772B1F2-F2FB-40C2-B712-673AB396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3C77-C2A1-490E-AF04-3E21EE790001}" type="datetimeFigureOut">
              <a:rPr lang="pt-BR"/>
              <a:pPr>
                <a:defRPr/>
              </a:pPr>
              <a:t>04/10/2020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261CB726-A979-41E3-9B07-5C1E5F791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360FF3AD-680C-4460-B0CF-5DF49F53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8B00-73EB-41BD-8EE0-1C19A4B6123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009154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do título 1">
            <a:extLst>
              <a:ext uri="{FF2B5EF4-FFF2-40B4-BE49-F238E27FC236}">
                <a16:creationId xmlns:a16="http://schemas.microsoft.com/office/drawing/2014/main" id="{AAA867AE-8B92-416F-A332-A9230EE818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96CACA-0CCC-4EFA-A359-2F9A46CAC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pt-BR" dirty="0"/>
              <a:t>Sexto nível</a:t>
            </a:r>
          </a:p>
          <a:p>
            <a:pPr lvl="6"/>
            <a:r>
              <a:rPr lang="pt-BR" dirty="0"/>
              <a:t>Sétimo nível</a:t>
            </a:r>
          </a:p>
          <a:p>
            <a:pPr lvl="7"/>
            <a:r>
              <a:rPr lang="pt-BR" dirty="0"/>
              <a:t>Oitavo nível</a:t>
            </a:r>
          </a:p>
          <a:p>
            <a:pPr lvl="8"/>
            <a:r>
              <a:rPr lang="pt-BR" dirty="0"/>
              <a:t>Nono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3859CC10-2CA3-44AF-870A-848728540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74AF15-F91A-40C6-9264-CCD9B502893E}" type="datetimeFigureOut">
              <a:rPr lang="pt-BR"/>
              <a:pPr>
                <a:defRPr/>
              </a:pPr>
              <a:t>04/10/2020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E2394DB0-18A0-48B5-96FA-8AE98AD15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84C823A5-F474-4248-9B2B-90707FC25E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D8F88"/>
                </a:solidFill>
                <a:latin typeface="Euphemia"/>
              </a:defRPr>
            </a:lvl1pPr>
          </a:lstStyle>
          <a:p>
            <a:pPr>
              <a:defRPr/>
            </a:pPr>
            <a:fld id="{264B51A6-451F-4A03-B3DE-5673DB68FE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grpSp>
        <p:nvGrpSpPr>
          <p:cNvPr id="1031" name="Grupo 14">
            <a:extLst>
              <a:ext uri="{FF2B5EF4-FFF2-40B4-BE49-F238E27FC236}">
                <a16:creationId xmlns:a16="http://schemas.microsoft.com/office/drawing/2014/main" id="{CF6964AB-8178-4861-97F5-9ECF95420452}"/>
              </a:ext>
            </a:extLst>
          </p:cNvPr>
          <p:cNvGrpSpPr>
            <a:grpSpLocks/>
          </p:cNvGrpSpPr>
          <p:nvPr/>
        </p:nvGrpSpPr>
        <p:grpSpPr bwMode="auto">
          <a:xfrm>
            <a:off x="1103313" y="1219200"/>
            <a:ext cx="9985375" cy="84138"/>
            <a:chOff x="1073150" y="1219201"/>
            <a:chExt cx="10058400" cy="63125"/>
          </a:xfrm>
        </p:grpSpPr>
        <p:cxnSp>
          <p:nvCxnSpPr>
            <p:cNvPr id="13" name="Conector de Linha Reta 12">
              <a:extLst>
                <a:ext uri="{FF2B5EF4-FFF2-40B4-BE49-F238E27FC236}">
                  <a16:creationId xmlns:a16="http://schemas.microsoft.com/office/drawing/2014/main" id="{D36AEC17-459C-4818-87BA-CE84FC70627B}"/>
                </a:ext>
              </a:extLst>
            </p:cNvPr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Linha Reta 13">
              <a:extLst>
                <a:ext uri="{FF2B5EF4-FFF2-40B4-BE49-F238E27FC236}">
                  <a16:creationId xmlns:a16="http://schemas.microsoft.com/office/drawing/2014/main" id="{2E1CE4DA-1A7A-4730-8BBD-FBB16EDAF65B}"/>
                </a:ext>
              </a:extLst>
            </p:cNvPr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2" r:id="rId2"/>
    <p:sldLayoutId id="214748372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23" r:id="rId10"/>
    <p:sldLayoutId id="2147483719" r:id="rId11"/>
    <p:sldLayoutId id="2147483720" r:id="rId1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t-BR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Wingdings" panose="05000000000000000000" pitchFamily="2" charset="2"/>
        <a:buChar char="§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D26CD9A-2054-4C37-B88F-55810426727C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41388" y="2482850"/>
            <a:ext cx="10985500" cy="2219325"/>
          </a:xfrm>
        </p:spPr>
        <p:txBody>
          <a:bodyPr/>
          <a:lstStyle/>
          <a:p>
            <a:pPr eaLnBrk="1" hangingPunct="1"/>
            <a:r>
              <a:rPr altLang="pt-BR" sz="4000" cap="none" dirty="0"/>
              <a:t>AULA </a:t>
            </a:r>
            <a:r>
              <a:rPr altLang="pt-BR" sz="4000" cap="none" dirty="0" smtClean="0"/>
              <a:t>14.  O Governo Sarney e o </a:t>
            </a:r>
            <a:r>
              <a:rPr altLang="pt-BR" sz="4000" cap="none" dirty="0"/>
              <a:t>Plano </a:t>
            </a:r>
            <a:r>
              <a:rPr altLang="pt-BR" sz="4000" cap="none" dirty="0" smtClean="0"/>
              <a:t>Cruzado</a:t>
            </a:r>
            <a:endParaRPr altLang="pt-BR" sz="4000" cap="none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DA3DB6C-FD7B-44AD-9EA9-DA32336612D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21263" y="5372100"/>
            <a:ext cx="10096500" cy="955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altLang="pt-BR" dirty="0"/>
              <a:t>A Gremaud  - REC2413- Economia Brasileira Contemporânea </a:t>
            </a:r>
            <a:r>
              <a:rPr altLang="pt-BR" dirty="0" smtClean="0"/>
              <a:t>2020</a:t>
            </a:r>
            <a:endParaRPr altLang="pt-BR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3E243335-2D02-4AEF-AF9D-C6B0A2E06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12192000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Número de Slide 5">
            <a:extLst>
              <a:ext uri="{FF2B5EF4-FFF2-40B4-BE49-F238E27FC236}">
                <a16:creationId xmlns:a16="http://schemas.microsoft.com/office/drawing/2014/main" id="{1F75B2F7-686A-479D-B7EC-A1705332B1F6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BB782AA-8D9B-432D-82F2-6DFEE5326688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3493ADF-A835-4837-B8F1-DF0024645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513" y="285750"/>
            <a:ext cx="9980612" cy="927100"/>
          </a:xfrm>
        </p:spPr>
        <p:txBody>
          <a:bodyPr lIns="91440" rIns="91440" anchor="t"/>
          <a:lstStyle/>
          <a:p>
            <a:r>
              <a:rPr altLang="pt-BR" sz="3600" dirty="0"/>
              <a:t>A Economia na Nova </a:t>
            </a:r>
            <a:r>
              <a:rPr altLang="pt-BR" sz="3600" dirty="0" smtClean="0"/>
              <a:t>República</a:t>
            </a:r>
            <a:endParaRPr altLang="pt-BR" sz="3600" dirty="0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D13E53A-2C1B-4517-978A-31D0B8F9CBE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50838" y="1401763"/>
            <a:ext cx="5656262" cy="5305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altLang="pt-BR" sz="3200" dirty="0"/>
              <a:t>Ambiente de redemocratização </a:t>
            </a:r>
          </a:p>
          <a:p>
            <a:pPr marL="663575" lvl="1" indent="-342900"/>
            <a:r>
              <a:rPr altLang="pt-BR" sz="2100" dirty="0"/>
              <a:t>“democracia resolve tudo”: da inflação às agruras sociais </a:t>
            </a:r>
          </a:p>
          <a:p>
            <a:pPr marL="342900" indent="-342900"/>
            <a:r>
              <a:rPr altLang="pt-BR" sz="3200" dirty="0"/>
              <a:t>Herança econômica</a:t>
            </a:r>
          </a:p>
          <a:p>
            <a:pPr marL="663575" lvl="1" indent="-342900"/>
            <a:r>
              <a:rPr altLang="pt-BR" sz="2100" dirty="0"/>
              <a:t>Inflação</a:t>
            </a:r>
          </a:p>
          <a:p>
            <a:pPr marL="663575" lvl="1" indent="-342900"/>
            <a:r>
              <a:rPr altLang="pt-BR" sz="2100" dirty="0"/>
              <a:t>Crescimento em 84 com superávits comerciais </a:t>
            </a:r>
            <a:r>
              <a:rPr altLang="pt-BR" sz="2000" dirty="0"/>
              <a:t>depois da recessão do início da década</a:t>
            </a:r>
          </a:p>
          <a:p>
            <a:pPr marL="663575" lvl="1" indent="-342900"/>
            <a:r>
              <a:rPr altLang="pt-BR" sz="2100" dirty="0"/>
              <a:t>Brasil excluído dos fluxos de capitais internacionais</a:t>
            </a:r>
          </a:p>
          <a:p>
            <a:pPr marL="663575" lvl="1" indent="-342900"/>
            <a:r>
              <a:rPr altLang="pt-BR" sz="2100" dirty="0"/>
              <a:t>Questão fiscal </a:t>
            </a:r>
          </a:p>
          <a:p>
            <a:pPr marL="1022350" lvl="2" indent="-350838"/>
            <a:r>
              <a:rPr altLang="pt-BR" sz="1900" dirty="0"/>
              <a:t>período imediatamente anterior – alguma melhora queda do déficit operacional 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CE41B81C-8014-498F-96EB-E05BE3788FF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221413" y="1452563"/>
            <a:ext cx="5681662" cy="4979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altLang="pt-BR" sz="3200" dirty="0" smtClean="0"/>
              <a:t>Combate à inflação meta principal</a:t>
            </a:r>
          </a:p>
          <a:p>
            <a:pPr lvl="1"/>
            <a:r>
              <a:rPr altLang="pt-BR" sz="2100" dirty="0" smtClean="0"/>
              <a:t>Diferentes planos de estabilização</a:t>
            </a:r>
          </a:p>
          <a:p>
            <a:pPr lvl="2"/>
            <a:r>
              <a:rPr altLang="pt-BR" sz="1900" u="sng" dirty="0" smtClean="0"/>
              <a:t>Cruzado </a:t>
            </a:r>
            <a:r>
              <a:rPr altLang="pt-BR" sz="1900" u="sng" dirty="0"/>
              <a:t>(1986)</a:t>
            </a:r>
            <a:r>
              <a:rPr altLang="pt-BR" sz="1900" dirty="0"/>
              <a:t> – Funaro/Sarney</a:t>
            </a:r>
          </a:p>
          <a:p>
            <a:pPr lvl="2"/>
            <a:r>
              <a:rPr altLang="pt-BR" sz="1900" u="sng" dirty="0"/>
              <a:t>Bresser(1987)</a:t>
            </a:r>
            <a:r>
              <a:rPr altLang="pt-BR" sz="1900" dirty="0"/>
              <a:t> – Bresser/Sarney </a:t>
            </a:r>
          </a:p>
          <a:p>
            <a:pPr lvl="3"/>
            <a:r>
              <a:rPr altLang="pt-BR" sz="1900" dirty="0"/>
              <a:t>1988 – Feijão com Arroz – </a:t>
            </a:r>
            <a:r>
              <a:rPr altLang="pt-BR" sz="1900" dirty="0" err="1"/>
              <a:t>Mailson</a:t>
            </a:r>
            <a:r>
              <a:rPr altLang="pt-BR" sz="1900" dirty="0"/>
              <a:t>/Sarney</a:t>
            </a:r>
          </a:p>
          <a:p>
            <a:pPr lvl="2"/>
            <a:r>
              <a:rPr altLang="pt-BR" sz="1900" u="sng" dirty="0"/>
              <a:t>Verão (1989)</a:t>
            </a:r>
            <a:r>
              <a:rPr altLang="pt-BR" sz="1900" dirty="0"/>
              <a:t> – </a:t>
            </a:r>
            <a:r>
              <a:rPr altLang="pt-BR" sz="1900" dirty="0" err="1"/>
              <a:t>Mailson</a:t>
            </a:r>
            <a:r>
              <a:rPr altLang="pt-BR" sz="1900" dirty="0"/>
              <a:t>/Sarney</a:t>
            </a:r>
          </a:p>
          <a:p>
            <a:pPr lvl="2"/>
            <a:r>
              <a:rPr altLang="pt-BR" sz="1900" u="sng" dirty="0"/>
              <a:t>Collor I (1990)</a:t>
            </a:r>
            <a:r>
              <a:rPr altLang="pt-BR" sz="1900" dirty="0"/>
              <a:t> – Zélia/Collor</a:t>
            </a:r>
          </a:p>
          <a:p>
            <a:pPr lvl="2"/>
            <a:r>
              <a:rPr altLang="pt-BR" sz="1900" u="sng" dirty="0"/>
              <a:t>Collor II (1991)</a:t>
            </a:r>
            <a:r>
              <a:rPr altLang="pt-BR" sz="1900" dirty="0"/>
              <a:t> – Zélia/Collor</a:t>
            </a:r>
          </a:p>
          <a:p>
            <a:pPr lvl="3"/>
            <a:r>
              <a:rPr altLang="pt-BR" sz="1900" dirty="0"/>
              <a:t>1992-1993 – “Plano Nada” – Marcilio. M. Moreira</a:t>
            </a:r>
          </a:p>
          <a:p>
            <a:pPr lvl="2"/>
            <a:r>
              <a:rPr altLang="pt-BR" sz="1900" u="sng" dirty="0"/>
              <a:t>Real (1994) </a:t>
            </a:r>
            <a:r>
              <a:rPr altLang="pt-BR" sz="1900" dirty="0"/>
              <a:t>– FHC-Ricupero/Itamar</a:t>
            </a:r>
          </a:p>
          <a:p>
            <a:endParaRPr altLang="pt-BR" sz="3200" u="sng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3">
            <a:extLst>
              <a:ext uri="{FF2B5EF4-FFF2-40B4-BE49-F238E27FC236}">
                <a16:creationId xmlns:a16="http://schemas.microsoft.com/office/drawing/2014/main" id="{762A4169-F61A-4B0D-8937-9824A57A07F6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C896C36-3771-452E-AB12-E77CFA8AA7AD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555" name="Object 3">
            <a:extLst>
              <a:ext uri="{FF2B5EF4-FFF2-40B4-BE49-F238E27FC236}">
                <a16:creationId xmlns:a16="http://schemas.microsoft.com/office/drawing/2014/main" id="{94E823E5-CB92-4948-9C99-5E89252D03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702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Gráfico" r:id="rId4" imgW="6239113" imgH="3934063" progId="Excel.Sheet.8">
                  <p:embed/>
                </p:oleObj>
              </mc:Choice>
              <mc:Fallback>
                <p:oleObj name="Gráfico" r:id="rId4" imgW="6239113" imgH="3934063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702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Número de Slide 5">
            <a:extLst>
              <a:ext uri="{FF2B5EF4-FFF2-40B4-BE49-F238E27FC236}">
                <a16:creationId xmlns:a16="http://schemas.microsoft.com/office/drawing/2014/main" id="{A524B4D9-00B8-44D6-9E29-CF7E6F9FE9EF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42E3FB80-BFFE-4602-85D6-601ED3716529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6ADD296-A65E-4E4F-955D-D9E44A354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40" rIns="91440" anchor="ctr"/>
          <a:lstStyle/>
          <a:p>
            <a:pPr algn="ctr"/>
            <a:r>
              <a:rPr altLang="pt-BR" b="1"/>
              <a:t>Governo Sarney: Quadro Inicial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4CD3086-61DD-4C36-AE6E-9E561BC7818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44550" y="1452563"/>
            <a:ext cx="4222750" cy="4943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80000"/>
              </a:lnSpc>
            </a:pPr>
            <a:r>
              <a:rPr altLang="pt-BR" sz="2100" b="1"/>
              <a:t>Início: Incertezas políticas 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 b="1"/>
              <a:t>Mantém Ministério</a:t>
            </a:r>
          </a:p>
          <a:p>
            <a:pPr marL="319088" indent="-319088">
              <a:lnSpc>
                <a:spcPct val="80000"/>
              </a:lnSpc>
            </a:pPr>
            <a:r>
              <a:rPr altLang="pt-BR" sz="2100" b="1"/>
              <a:t>indefinições na condução política econômica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800" b="1"/>
              <a:t>Dornelles - gradualismo ortodoxo 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800" b="1"/>
              <a:t>João Sayad – heterodoxia</a:t>
            </a:r>
          </a:p>
          <a:p>
            <a:pPr marL="319088" indent="-319088">
              <a:lnSpc>
                <a:spcPct val="80000"/>
              </a:lnSpc>
            </a:pPr>
            <a:r>
              <a:rPr altLang="pt-BR" sz="2400" b="1"/>
              <a:t>Dornelles predomina no início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800" b="1"/>
              <a:t>Porém contração monetária e ajuste fiscal leves</a:t>
            </a:r>
          </a:p>
          <a:p>
            <a:pPr marL="319088" indent="-319088">
              <a:lnSpc>
                <a:spcPct val="80000"/>
              </a:lnSpc>
            </a:pPr>
            <a:r>
              <a:rPr altLang="pt-BR" sz="2100" b="1"/>
              <a:t>Economia cresce forte em 1985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 b="1"/>
              <a:t>84: 5,4%; 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700" b="1"/>
              <a:t>85: 7,8%</a:t>
            </a:r>
            <a:endParaRPr altLang="pt-BR" sz="1800" b="1"/>
          </a:p>
          <a:p>
            <a:pPr marL="319088" indent="-319088">
              <a:lnSpc>
                <a:spcPct val="80000"/>
              </a:lnSpc>
            </a:pPr>
            <a:endParaRPr altLang="pt-BR" sz="2400" b="1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69E13825-C033-47D7-BDD9-458D83A53A5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172200" y="1377950"/>
            <a:ext cx="5767388" cy="5114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altLang="pt-BR" sz="2500" b="1"/>
              <a:t>Balança de Transações Correntes: relativo equilíbrio</a:t>
            </a:r>
          </a:p>
          <a:p>
            <a:pPr lvl="2">
              <a:lnSpc>
                <a:spcPct val="80000"/>
              </a:lnSpc>
            </a:pPr>
            <a:r>
              <a:rPr altLang="pt-BR" sz="1700" b="1"/>
              <a:t>Preço do petróleo se ajusta, volta do crescimento dos EUA e desvalorização do dólar frente às moedas européias e asiáticas</a:t>
            </a:r>
          </a:p>
          <a:p>
            <a:pPr lvl="1">
              <a:lnSpc>
                <a:spcPct val="80000"/>
              </a:lnSpc>
            </a:pPr>
            <a:r>
              <a:rPr altLang="pt-BR" sz="1900" b="1"/>
              <a:t>Algum acumulo de reservas em 84,</a:t>
            </a:r>
          </a:p>
          <a:p>
            <a:pPr lvl="1">
              <a:lnSpc>
                <a:spcPct val="80000"/>
              </a:lnSpc>
            </a:pPr>
            <a:r>
              <a:rPr altLang="pt-BR" sz="1900" b="1"/>
              <a:t>mas não em 85  </a:t>
            </a:r>
          </a:p>
          <a:p>
            <a:pPr lvl="2">
              <a:lnSpc>
                <a:spcPct val="80000"/>
              </a:lnSpc>
            </a:pPr>
            <a:r>
              <a:rPr altLang="pt-BR" sz="1700" b="1"/>
              <a:t>Déficit BP </a:t>
            </a:r>
          </a:p>
          <a:p>
            <a:pPr lvl="1">
              <a:lnSpc>
                <a:spcPct val="80000"/>
              </a:lnSpc>
            </a:pPr>
            <a:r>
              <a:rPr altLang="pt-BR" b="1"/>
              <a:t>Nenhuma entrada de recursos</a:t>
            </a:r>
          </a:p>
          <a:p>
            <a:pPr>
              <a:lnSpc>
                <a:spcPct val="80000"/>
              </a:lnSpc>
            </a:pPr>
            <a:r>
              <a:rPr altLang="pt-BR" sz="2500" b="1"/>
              <a:t>Finanças públicas haviam melhorado, reversão ao longo de 85</a:t>
            </a:r>
          </a:p>
          <a:p>
            <a:pPr lvl="1">
              <a:lnSpc>
                <a:spcPct val="80000"/>
              </a:lnSpc>
            </a:pPr>
            <a:r>
              <a:rPr altLang="pt-BR" sz="1900" b="1"/>
              <a:t>Pacote fiscal fim de 85 </a:t>
            </a:r>
          </a:p>
          <a:p>
            <a:pPr lvl="1">
              <a:lnSpc>
                <a:spcPct val="80000"/>
              </a:lnSpc>
            </a:pPr>
            <a:r>
              <a:rPr altLang="pt-BR" sz="1900" b="1"/>
              <a:t>Ressalva importante: melhora institucional </a:t>
            </a:r>
          </a:p>
          <a:p>
            <a:pPr lvl="2">
              <a:lnSpc>
                <a:spcPct val="80000"/>
              </a:lnSpc>
            </a:pPr>
            <a:r>
              <a:rPr altLang="pt-BR" sz="1700" b="1"/>
              <a:t>Separação OM x OF</a:t>
            </a:r>
          </a:p>
          <a:p>
            <a:pPr>
              <a:lnSpc>
                <a:spcPct val="80000"/>
              </a:lnSpc>
            </a:pPr>
            <a:r>
              <a:rPr altLang="pt-BR" sz="2800" b="1"/>
              <a:t>Inflação acelerando</a:t>
            </a:r>
          </a:p>
          <a:p>
            <a:pPr>
              <a:lnSpc>
                <a:spcPct val="80000"/>
              </a:lnSpc>
            </a:pPr>
            <a:endParaRPr alt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E1647A65-EF57-48EA-B514-E2B725DC1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723900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upload.wikimedia.org/wikipedia/pt/a/a5/Dilson_Funaro.jpg">
            <a:extLst>
              <a:ext uri="{FF2B5EF4-FFF2-40B4-BE49-F238E27FC236}">
                <a16:creationId xmlns:a16="http://schemas.microsoft.com/office/drawing/2014/main" id="{7F1CAB72-1C1C-4869-8322-FFAE3FFD6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2060575"/>
            <a:ext cx="403225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 descr="http://galizacig.com/imxact/2006/09/rio_janeiro_francisco_dornelles_pp_foto_campanha_electoral_590.jpg">
            <a:extLst>
              <a:ext uri="{FF2B5EF4-FFF2-40B4-BE49-F238E27FC236}">
                <a16:creationId xmlns:a16="http://schemas.microsoft.com/office/drawing/2014/main" id="{0E9C0F12-3D30-4CD7-B9AF-E8106628E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2276475"/>
            <a:ext cx="52324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CaixaDeTexto 5">
            <a:extLst>
              <a:ext uri="{FF2B5EF4-FFF2-40B4-BE49-F238E27FC236}">
                <a16:creationId xmlns:a16="http://schemas.microsoft.com/office/drawing/2014/main" id="{99EA86E3-3232-4B0A-808F-B84437042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276225"/>
            <a:ext cx="1068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Substituição Francisco Dornelles por Dílson Funaro em  Agosto de 1985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Número de Slide 5">
            <a:extLst>
              <a:ext uri="{FF2B5EF4-FFF2-40B4-BE49-F238E27FC236}">
                <a16:creationId xmlns:a16="http://schemas.microsoft.com/office/drawing/2014/main" id="{EDD286E0-DD6D-48BC-826E-24551F0392A1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2D5064E-D0E1-4DDA-82AE-B52D7E5055BB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39D82A4-5592-4DF2-BCCD-8D4D0E2E3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0288" y="76200"/>
            <a:ext cx="10055225" cy="1096963"/>
          </a:xfrm>
        </p:spPr>
        <p:txBody>
          <a:bodyPr lIns="91440" rIns="91440" anchor="t"/>
          <a:lstStyle/>
          <a:p>
            <a:pPr algn="ctr"/>
            <a:r>
              <a:rPr altLang="pt-BR" sz="3200" b="1"/>
              <a:t>Plano Cruzado</a:t>
            </a:r>
            <a:r>
              <a:rPr altLang="pt-BR" sz="900" b="1"/>
              <a:t> </a:t>
            </a:r>
            <a:r>
              <a:rPr altLang="pt-BR" sz="1600" b="1"/>
              <a:t>(28.02.86)</a:t>
            </a:r>
            <a:r>
              <a:rPr altLang="pt-BR" sz="3200" b="1"/>
              <a:t>: medidas</a:t>
            </a:r>
            <a:br>
              <a:rPr altLang="pt-BR" sz="3200" b="1"/>
            </a:br>
            <a:r>
              <a:rPr altLang="pt-BR" sz="3200" b="1"/>
              <a:t>Dec lei 2283/86 (2284/86)</a:t>
            </a:r>
          </a:p>
        </p:txBody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0726FD5B-A906-4529-A837-292B820978A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01638" y="1600200"/>
            <a:ext cx="5618162" cy="5041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altLang="pt-BR" sz="2400"/>
              <a:t>Substituição da moeda: cruzeiro (1000) por cruzado (1) </a:t>
            </a:r>
          </a:p>
          <a:p>
            <a:pPr marL="342900" indent="-342900"/>
            <a:r>
              <a:rPr altLang="pt-BR" sz="2400"/>
              <a:t>Congelamento preços </a:t>
            </a:r>
          </a:p>
          <a:p>
            <a:pPr marL="669925" lvl="1" indent="-325438"/>
            <a:r>
              <a:rPr altLang="pt-BR" sz="1800"/>
              <a:t>Energia elétrica – realinhamento justo antes</a:t>
            </a:r>
          </a:p>
          <a:p>
            <a:pPr marL="669925" lvl="1" indent="-325438"/>
            <a:r>
              <a:rPr altLang="pt-BR" sz="1800"/>
              <a:t>Lista SUNAB – fiscais do Sarney</a:t>
            </a:r>
          </a:p>
          <a:p>
            <a:pPr marL="342900" indent="-342900"/>
            <a:endParaRPr altLang="pt-BR" sz="1800"/>
          </a:p>
          <a:p>
            <a:pPr marL="342900" indent="-342900"/>
            <a:endParaRPr altLang="pt-BR" sz="1800"/>
          </a:p>
        </p:txBody>
      </p:sp>
      <p:sp>
        <p:nvSpPr>
          <p:cNvPr id="29701" name="Rectangle 6">
            <a:extLst>
              <a:ext uri="{FF2B5EF4-FFF2-40B4-BE49-F238E27FC236}">
                <a16:creationId xmlns:a16="http://schemas.microsoft.com/office/drawing/2014/main" id="{FD22E2DE-926B-4298-93DD-15F268779D5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172200" y="1600200"/>
            <a:ext cx="49149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3">
            <a:extLst>
              <a:ext uri="{FF2B5EF4-FFF2-40B4-BE49-F238E27FC236}">
                <a16:creationId xmlns:a16="http://schemas.microsoft.com/office/drawing/2014/main" id="{C71C9312-DBBB-4867-ABB3-50779233D909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A47B83D7-9C57-42FB-A63B-A5677C2F5E06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30723" name="Picture 2" descr="1986_cruzado_100">
            <a:extLst>
              <a:ext uri="{FF2B5EF4-FFF2-40B4-BE49-F238E27FC236}">
                <a16:creationId xmlns:a16="http://schemas.microsoft.com/office/drawing/2014/main" id="{47B2D6EE-CC47-4320-8A34-8067BDD6F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476250"/>
            <a:ext cx="777716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5">
            <a:extLst>
              <a:ext uri="{FF2B5EF4-FFF2-40B4-BE49-F238E27FC236}">
                <a16:creationId xmlns:a16="http://schemas.microsoft.com/office/drawing/2014/main" id="{C9ACEAE0-3D0A-4C22-B925-8250E7292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284538"/>
            <a:ext cx="758348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2" name="Picture 6">
            <a:extLst>
              <a:ext uri="{FF2B5EF4-FFF2-40B4-BE49-F238E27FC236}">
                <a16:creationId xmlns:a16="http://schemas.microsoft.com/office/drawing/2014/main" id="{7A6FC7F6-89B4-48C6-9F1A-C9251BE60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1989138"/>
            <a:ext cx="74549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2" descr="http://3.bp.blogspot.com/_Ri_gGDO-Azg/SOjR2K18IvI/AAAAAAAADAo/quj-4ujC3As/s200/fiscal.gif">
            <a:extLst>
              <a:ext uri="{FF2B5EF4-FFF2-40B4-BE49-F238E27FC236}">
                <a16:creationId xmlns:a16="http://schemas.microsoft.com/office/drawing/2014/main" id="{1ABF9881-54E1-490C-90BA-CC978C65E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63" y="242888"/>
            <a:ext cx="2832100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>
            <a:extLst>
              <a:ext uri="{FF2B5EF4-FFF2-40B4-BE49-F238E27FC236}">
                <a16:creationId xmlns:a16="http://schemas.microsoft.com/office/drawing/2014/main" id="{B0F4BB10-21FF-4A33-ABCA-3C69EE8BD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2919413"/>
            <a:ext cx="5284787" cy="359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20" name="Picture 8">
            <a:extLst>
              <a:ext uri="{FF2B5EF4-FFF2-40B4-BE49-F238E27FC236}">
                <a16:creationId xmlns:a16="http://schemas.microsoft.com/office/drawing/2014/main" id="{EEB02360-9561-41A6-A556-BC9267069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336675"/>
            <a:ext cx="5246688" cy="31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5">
            <a:extLst>
              <a:ext uri="{FF2B5EF4-FFF2-40B4-BE49-F238E27FC236}">
                <a16:creationId xmlns:a16="http://schemas.microsoft.com/office/drawing/2014/main" id="{2AA2E684-7C31-4F1E-8910-B51982EFF6E9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980EBED-F3FA-4F9A-B32B-9F0F91FE9588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2106433-13A6-4BDD-AA52-C7F49B7FF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0288" y="76200"/>
            <a:ext cx="10055225" cy="1096963"/>
          </a:xfrm>
        </p:spPr>
        <p:txBody>
          <a:bodyPr lIns="91440" rIns="91440" anchor="t"/>
          <a:lstStyle/>
          <a:p>
            <a:pPr algn="ctr"/>
            <a:r>
              <a:rPr altLang="pt-BR" sz="3200" b="1"/>
              <a:t>Plano Cruzado</a:t>
            </a:r>
            <a:r>
              <a:rPr altLang="pt-BR" sz="900" b="1"/>
              <a:t> </a:t>
            </a:r>
            <a:r>
              <a:rPr altLang="pt-BR" sz="1600" b="1"/>
              <a:t>(28.02.86)</a:t>
            </a:r>
            <a:r>
              <a:rPr altLang="pt-BR" sz="3200" b="1"/>
              <a:t>:</a:t>
            </a:r>
            <a:br>
              <a:rPr altLang="pt-BR" sz="3200" b="1"/>
            </a:br>
            <a:r>
              <a:rPr altLang="pt-BR" sz="3200" b="1"/>
              <a:t> medidas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CA386BEE-A2AE-42E8-905A-AF8E62B40A2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01638" y="1600200"/>
            <a:ext cx="5618162" cy="5041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</a:pPr>
            <a:r>
              <a:rPr altLang="pt-BR"/>
              <a:t>Substituição da moeda: cruzeiro (1000) por cruzado (1) </a:t>
            </a:r>
          </a:p>
          <a:p>
            <a:pPr marL="342900" indent="-342900">
              <a:lnSpc>
                <a:spcPct val="80000"/>
              </a:lnSpc>
            </a:pPr>
            <a:r>
              <a:rPr altLang="pt-BR"/>
              <a:t>Congelamento preços </a:t>
            </a:r>
          </a:p>
          <a:p>
            <a:pPr marL="669925" lvl="1" indent="-325438">
              <a:lnSpc>
                <a:spcPct val="80000"/>
              </a:lnSpc>
            </a:pPr>
            <a:r>
              <a:rPr altLang="pt-BR"/>
              <a:t>Energia elétrica – realinhamento justo antes</a:t>
            </a:r>
          </a:p>
          <a:p>
            <a:pPr marL="669925" lvl="1" indent="-325438">
              <a:lnSpc>
                <a:spcPct val="80000"/>
              </a:lnSpc>
            </a:pPr>
            <a:r>
              <a:rPr altLang="pt-BR"/>
              <a:t>Lista SUNAB – fiscais do Sarney</a:t>
            </a:r>
          </a:p>
          <a:p>
            <a:pPr marL="342900" indent="-342900">
              <a:lnSpc>
                <a:spcPct val="80000"/>
              </a:lnSpc>
            </a:pPr>
            <a:r>
              <a:rPr altLang="pt-BR"/>
              <a:t>Conversão salários: </a:t>
            </a:r>
          </a:p>
          <a:p>
            <a:pPr marL="669925" lvl="1" indent="-325438">
              <a:lnSpc>
                <a:spcPct val="80000"/>
              </a:lnSpc>
            </a:pPr>
            <a:r>
              <a:rPr altLang="pt-BR"/>
              <a:t>poder de compra últimos 6 meses + abono 8% + gatilho (20% no IPC-IBGE)</a:t>
            </a:r>
          </a:p>
          <a:p>
            <a:pPr lvl="2">
              <a:lnSpc>
                <a:spcPct val="80000"/>
              </a:lnSpc>
            </a:pPr>
            <a:r>
              <a:rPr altLang="pt-BR"/>
              <a:t>Salário mínimo abono de 16% (CZ$ 804)</a:t>
            </a:r>
          </a:p>
          <a:p>
            <a:pPr lvl="2">
              <a:lnSpc>
                <a:spcPct val="80000"/>
              </a:lnSpc>
            </a:pPr>
            <a:r>
              <a:rPr altLang="pt-BR"/>
              <a:t>Dissídios anuais: 60% da CM </a:t>
            </a:r>
          </a:p>
          <a:p>
            <a:pPr lvl="2">
              <a:lnSpc>
                <a:spcPct val="80000"/>
              </a:lnSpc>
            </a:pPr>
            <a:r>
              <a:rPr altLang="pt-BR"/>
              <a:t>Cria seguro desemprego</a:t>
            </a:r>
          </a:p>
          <a:p>
            <a:pPr marL="342900" indent="-342900">
              <a:lnSpc>
                <a:spcPct val="80000"/>
              </a:lnSpc>
            </a:pPr>
            <a:r>
              <a:rPr altLang="pt-BR"/>
              <a:t>Fixação da taxa de câmbio </a:t>
            </a:r>
          </a:p>
          <a:p>
            <a:pPr marL="669925" lvl="1" indent="-325438">
              <a:lnSpc>
                <a:spcPct val="80000"/>
              </a:lnSpc>
            </a:pPr>
            <a:r>
              <a:rPr altLang="pt-BR"/>
              <a:t>sem desvalorização prévia (1US$ = CZ$ 13,77)</a:t>
            </a:r>
          </a:p>
          <a:p>
            <a:pPr marL="342900" indent="-342900">
              <a:lnSpc>
                <a:spcPct val="80000"/>
              </a:lnSpc>
            </a:pPr>
            <a:r>
              <a:rPr altLang="pt-BR"/>
              <a:t>Aluguéis – recomposição pelo valor real médio</a:t>
            </a:r>
            <a:endParaRPr altLang="pt-BR" sz="1600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83107A22-3E78-42AB-BEAD-0BA1D8EF9B6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172200" y="1600200"/>
            <a:ext cx="5730875" cy="457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defRPr/>
            </a:pPr>
            <a:r>
              <a:rPr altLang="pt-BR" sz="2400"/>
              <a:t>Diferentes regras para ativos financeiros  </a:t>
            </a:r>
          </a:p>
          <a:p>
            <a:pPr lvl="1">
              <a:defRPr/>
            </a:pPr>
            <a:r>
              <a:rPr altLang="pt-BR" sz="1800"/>
              <a:t>ORTN transformada em OTN</a:t>
            </a:r>
          </a:p>
          <a:p>
            <a:pPr lvl="2">
              <a:defRPr/>
            </a:pPr>
            <a:r>
              <a:rPr altLang="pt-BR" sz="1600"/>
              <a:t>CM - anual</a:t>
            </a:r>
          </a:p>
          <a:p>
            <a:pPr lvl="1">
              <a:defRPr/>
            </a:pPr>
            <a:r>
              <a:rPr altLang="pt-BR" sz="1800"/>
              <a:t>Proibida indexação para contratos inferior a 1 ano </a:t>
            </a:r>
          </a:p>
          <a:p>
            <a:pPr lvl="1">
              <a:defRPr/>
            </a:pPr>
            <a:r>
              <a:rPr altLang="pt-BR" sz="1800"/>
              <a:t>Tablita para contratos prefixados </a:t>
            </a:r>
          </a:p>
          <a:p>
            <a:pPr lvl="2">
              <a:defRPr/>
            </a:pPr>
            <a:r>
              <a:rPr altLang="pt-BR" sz="1600"/>
              <a:t>Caderneta de poupança, FGTS e PIS rendimento trimestral</a:t>
            </a:r>
          </a:p>
          <a:p>
            <a:pPr>
              <a:defRPr/>
            </a:pPr>
            <a:r>
              <a:rPr altLang="pt-BR" sz="2400"/>
              <a:t>Deslocamento do índice de preços </a:t>
            </a:r>
          </a:p>
          <a:p>
            <a:pPr>
              <a:defRPr/>
            </a:pPr>
            <a:r>
              <a:rPr altLang="pt-BR" sz="2400"/>
              <a:t> </a:t>
            </a:r>
            <a:r>
              <a:rPr altLang="pt-BR" sz="2400">
                <a:solidFill>
                  <a:srgbClr val="FB2C09"/>
                </a:solidFill>
              </a:rPr>
              <a:t>Não existência de metas monetárias e fiscais: política expansionista</a:t>
            </a:r>
          </a:p>
          <a:p>
            <a:pPr lvl="1">
              <a:lnSpc>
                <a:spcPct val="80000"/>
              </a:lnSpc>
              <a:defRPr/>
            </a:pPr>
            <a:r>
              <a:rPr altLang="pt-BR" sz="1900"/>
              <a:t>Expansão monetária – excesso na remonetização</a:t>
            </a:r>
          </a:p>
          <a:p>
            <a:pPr lvl="1">
              <a:lnSpc>
                <a:spcPct val="80000"/>
              </a:lnSpc>
              <a:defRPr/>
            </a:pPr>
            <a:r>
              <a:rPr altLang="pt-BR" sz="1900"/>
              <a:t>Não problemas fiscais (debate)</a:t>
            </a:r>
            <a:r>
              <a:rPr altLang="pt-BR" sz="800"/>
              <a:t>)</a:t>
            </a:r>
          </a:p>
          <a:p>
            <a:pPr>
              <a:defRPr/>
            </a:pPr>
            <a:endParaRPr altLang="pt-BR" sz="1400">
              <a:solidFill>
                <a:srgbClr val="FB2C0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1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1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1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1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1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5">
            <a:extLst>
              <a:ext uri="{FF2B5EF4-FFF2-40B4-BE49-F238E27FC236}">
                <a16:creationId xmlns:a16="http://schemas.microsoft.com/office/drawing/2014/main" id="{CEE80797-9B25-4702-9A74-4BCC75328339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A0E843A-FCB1-46A7-870E-4719D32F5383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E83F80F-5532-4848-8173-BC0D350D3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0300" y="385763"/>
            <a:ext cx="9980613" cy="1096962"/>
          </a:xfrm>
        </p:spPr>
        <p:txBody>
          <a:bodyPr lIns="91440" rIns="91440" anchor="t"/>
          <a:lstStyle/>
          <a:p>
            <a:pPr algn="ctr"/>
            <a:r>
              <a:rPr altLang="pt-BR" sz="2400" b="1"/>
              <a:t>Plano Cruzado: evolução e dificuldades</a:t>
            </a:r>
            <a:r>
              <a:rPr altLang="pt-BR" sz="2400"/>
              <a:t> 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3C118D9-3A1D-4E43-932B-B605A76AFFA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12763" y="1600200"/>
            <a:ext cx="5507037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indent="-342900">
              <a:lnSpc>
                <a:spcPct val="80000"/>
              </a:lnSpc>
            </a:pPr>
            <a:r>
              <a:rPr altLang="pt-BR" sz="3200" dirty="0"/>
              <a:t>Grande sucesso inicial:</a:t>
            </a:r>
          </a:p>
          <a:p>
            <a:pPr marL="663575" lvl="1" indent="-342900">
              <a:lnSpc>
                <a:spcPct val="80000"/>
              </a:lnSpc>
            </a:pPr>
            <a:r>
              <a:rPr altLang="pt-BR" sz="2500" dirty="0"/>
              <a:t>Congelamento: queda imediata da inflação</a:t>
            </a:r>
          </a:p>
          <a:p>
            <a:pPr marL="206375" indent="-342900">
              <a:lnSpc>
                <a:spcPct val="80000"/>
              </a:lnSpc>
            </a:pPr>
            <a:r>
              <a:rPr altLang="pt-BR" sz="2900" dirty="0"/>
              <a:t>Crescimento econômico em função</a:t>
            </a:r>
          </a:p>
          <a:p>
            <a:pPr marL="942975" lvl="2" indent="-325438">
              <a:lnSpc>
                <a:spcPct val="80000"/>
              </a:lnSpc>
            </a:pPr>
            <a:r>
              <a:rPr altLang="pt-BR" sz="1800" dirty="0"/>
              <a:t>Crescimento já vinha antes (demanda já aquecida)</a:t>
            </a:r>
          </a:p>
          <a:p>
            <a:pPr marL="942975" lvl="2" indent="-325438">
              <a:lnSpc>
                <a:spcPct val="80000"/>
              </a:lnSpc>
            </a:pPr>
            <a:r>
              <a:rPr altLang="pt-BR" sz="1800" dirty="0"/>
              <a:t>Aumento da renda real </a:t>
            </a:r>
          </a:p>
          <a:p>
            <a:pPr marL="942975" lvl="2" indent="-325438">
              <a:lnSpc>
                <a:spcPct val="80000"/>
              </a:lnSpc>
            </a:pPr>
            <a:r>
              <a:rPr altLang="pt-BR" sz="1800" dirty="0"/>
              <a:t>Ilusão monetária </a:t>
            </a:r>
          </a:p>
          <a:p>
            <a:pPr marL="942975" lvl="2" indent="-325438">
              <a:lnSpc>
                <a:spcPct val="80000"/>
              </a:lnSpc>
            </a:pPr>
            <a:r>
              <a:rPr altLang="pt-BR" sz="1800" dirty="0"/>
              <a:t>taxas de juros </a:t>
            </a:r>
            <a:r>
              <a:rPr altLang="pt-BR" sz="1800" dirty="0" smtClean="0"/>
              <a:t>baixas</a:t>
            </a:r>
          </a:p>
          <a:p>
            <a:pPr marL="342900" indent="-342900">
              <a:lnSpc>
                <a:spcPct val="80000"/>
              </a:lnSpc>
            </a:pPr>
            <a:r>
              <a:rPr lang="pt-BR" altLang="pt-BR" sz="2900" dirty="0"/>
              <a:t>Expansão monetária – excesso na </a:t>
            </a:r>
            <a:r>
              <a:rPr lang="pt-BR" altLang="pt-BR" sz="2900" dirty="0" err="1"/>
              <a:t>remonetização</a:t>
            </a:r>
            <a:endParaRPr lang="pt-BR" altLang="pt-BR" sz="2900" dirty="0"/>
          </a:p>
          <a:p>
            <a:pPr marL="342900" indent="-342900">
              <a:lnSpc>
                <a:spcPct val="80000"/>
              </a:lnSpc>
            </a:pPr>
            <a:r>
              <a:rPr lang="pt-BR" altLang="pt-BR" sz="2900" dirty="0"/>
              <a:t>Problemas fiscais</a:t>
            </a:r>
          </a:p>
          <a:p>
            <a:pPr marL="942975" lvl="2" indent="-325438">
              <a:lnSpc>
                <a:spcPct val="80000"/>
              </a:lnSpc>
            </a:pPr>
            <a:endParaRPr altLang="pt-BR" sz="1800" dirty="0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DD70122D-4633-4345-8B77-FE3FF017E93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172200" y="1600200"/>
            <a:ext cx="5557838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altLang="pt-BR" sz="2800" dirty="0"/>
              <a:t>Crescimento: pressão sobre vários mercados:</a:t>
            </a:r>
          </a:p>
          <a:p>
            <a:pPr lvl="1">
              <a:lnSpc>
                <a:spcPct val="80000"/>
              </a:lnSpc>
            </a:pPr>
            <a:r>
              <a:rPr altLang="pt-BR" sz="2000" dirty="0"/>
              <a:t>Pressiona alguns setores de bens de consumo</a:t>
            </a:r>
          </a:p>
          <a:p>
            <a:pPr lvl="2">
              <a:lnSpc>
                <a:spcPct val="80000"/>
              </a:lnSpc>
            </a:pPr>
            <a:r>
              <a:rPr altLang="pt-BR" sz="1600" dirty="0"/>
              <a:t>Problema do congelamento com preços variando </a:t>
            </a:r>
            <a:r>
              <a:rPr altLang="pt-BR" sz="1600" dirty="0" err="1"/>
              <a:t>assincronicamente</a:t>
            </a:r>
            <a:endParaRPr altLang="pt-BR" sz="1600" dirty="0"/>
          </a:p>
          <a:p>
            <a:pPr lvl="2">
              <a:lnSpc>
                <a:spcPct val="80000"/>
              </a:lnSpc>
            </a:pPr>
            <a:r>
              <a:rPr altLang="pt-BR" sz="1600" dirty="0"/>
              <a:t>Escassez, filas, ágios e maquiagens</a:t>
            </a:r>
          </a:p>
          <a:p>
            <a:pPr lvl="2">
              <a:lnSpc>
                <a:spcPct val="80000"/>
              </a:lnSpc>
            </a:pPr>
            <a:r>
              <a:rPr altLang="pt-BR" sz="1600" dirty="0"/>
              <a:t>Diminuição das margens de comercialização e perda de margens onde custo se elevaram</a:t>
            </a:r>
          </a:p>
          <a:p>
            <a:endParaRPr altLang="pt-BR" sz="1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3">
            <a:extLst>
              <a:ext uri="{FF2B5EF4-FFF2-40B4-BE49-F238E27FC236}">
                <a16:creationId xmlns:a16="http://schemas.microsoft.com/office/drawing/2014/main" id="{892213F8-BB45-4C24-B2E7-FB8BAB4992D3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7C34DD37-91B3-4A35-9A83-601FC85F235C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2" descr="tancredo">
            <a:extLst>
              <a:ext uri="{FF2B5EF4-FFF2-40B4-BE49-F238E27FC236}">
                <a16:creationId xmlns:a16="http://schemas.microsoft.com/office/drawing/2014/main" id="{88F4B394-14AF-4395-9622-8DB26A1CA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019175"/>
            <a:ext cx="4397375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CaixaDeTexto 3">
            <a:extLst>
              <a:ext uri="{FF2B5EF4-FFF2-40B4-BE49-F238E27FC236}">
                <a16:creationId xmlns:a16="http://schemas.microsoft.com/office/drawing/2014/main" id="{475BA519-DCB1-46C0-91E7-C90A96522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175" y="1262063"/>
            <a:ext cx="5376863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 25.4.1984: Tentativa frustrada das Diretas Já – rejeição da emenda Dante de Oliveira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altLang="pt-B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 Eleição indireta de Tancredo Neves (15.01.85) pela Aliança Democrática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altLang="pt-B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Internado poucos dias antes da posse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altLang="pt-B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 permanece internado e vem a falecer em 21.04.1985</a:t>
            </a:r>
          </a:p>
        </p:txBody>
      </p:sp>
    </p:spTree>
  </p:cSld>
  <p:clrMapOvr>
    <a:masterClrMapping/>
  </p:clrMapOvr>
  <p:transition advTm="5000"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>
            <a:extLst>
              <a:ext uri="{FF2B5EF4-FFF2-40B4-BE49-F238E27FC236}">
                <a16:creationId xmlns:a16="http://schemas.microsoft.com/office/drawing/2014/main" id="{6FDBE242-6C61-4812-A5D5-C00BCE19C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79413"/>
            <a:ext cx="3468688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5">
            <a:extLst>
              <a:ext uri="{FF2B5EF4-FFF2-40B4-BE49-F238E27FC236}">
                <a16:creationId xmlns:a16="http://schemas.microsoft.com/office/drawing/2014/main" id="{684DB52B-8F56-4CBD-AFAB-01351E025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890713"/>
            <a:ext cx="5653087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7">
            <a:extLst>
              <a:ext uri="{FF2B5EF4-FFF2-40B4-BE49-F238E27FC236}">
                <a16:creationId xmlns:a16="http://schemas.microsoft.com/office/drawing/2014/main" id="{C3627771-CA04-41FE-BBE4-825E25F4C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3384550"/>
            <a:ext cx="4826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Número de Slide 5">
            <a:extLst>
              <a:ext uri="{FF2B5EF4-FFF2-40B4-BE49-F238E27FC236}">
                <a16:creationId xmlns:a16="http://schemas.microsoft.com/office/drawing/2014/main" id="{AA996F59-97EB-4D3C-B267-E5F095D2B3C1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2AFBB67-52F7-4E9C-BE64-B219DD7101E6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3A2981D-670C-40A6-AEF4-33C024364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0300" y="385763"/>
            <a:ext cx="9980613" cy="1096962"/>
          </a:xfrm>
        </p:spPr>
        <p:txBody>
          <a:bodyPr lIns="91440" rIns="91440" anchor="t"/>
          <a:lstStyle/>
          <a:p>
            <a:pPr algn="ctr"/>
            <a:r>
              <a:rPr altLang="pt-BR" sz="2400" b="1"/>
              <a:t>Plano Cruzado: evolução e dificuldades</a:t>
            </a:r>
            <a:r>
              <a:rPr altLang="pt-BR" sz="2400"/>
              <a:t> 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B43BFC0-ACDD-4378-99F6-39126F3CD8C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12763" y="1600200"/>
            <a:ext cx="5507037" cy="4843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</a:pPr>
            <a:r>
              <a:rPr altLang="pt-BR" sz="2800" dirty="0"/>
              <a:t>Grande sucesso inicial:</a:t>
            </a:r>
          </a:p>
          <a:p>
            <a:pPr marL="663575" lvl="1" indent="-342900">
              <a:lnSpc>
                <a:spcPct val="80000"/>
              </a:lnSpc>
            </a:pPr>
            <a:r>
              <a:rPr altLang="pt-BR" sz="2100" dirty="0"/>
              <a:t>Congelamento: queda imediata da inflação</a:t>
            </a:r>
          </a:p>
          <a:p>
            <a:pPr marL="663575" lvl="1" indent="-342900">
              <a:lnSpc>
                <a:spcPct val="80000"/>
              </a:lnSpc>
            </a:pPr>
            <a:r>
              <a:rPr altLang="pt-BR" sz="2100" dirty="0"/>
              <a:t>Crescimento econômico em função</a:t>
            </a:r>
          </a:p>
          <a:p>
            <a:pPr marL="942975" lvl="2" indent="-325438">
              <a:lnSpc>
                <a:spcPct val="80000"/>
              </a:lnSpc>
            </a:pPr>
            <a:r>
              <a:rPr altLang="pt-BR" sz="1600" dirty="0"/>
              <a:t>Crescimento já vinha antes (demanda já aquecida)</a:t>
            </a:r>
          </a:p>
          <a:p>
            <a:pPr marL="942975" lvl="2" indent="-325438">
              <a:lnSpc>
                <a:spcPct val="80000"/>
              </a:lnSpc>
            </a:pPr>
            <a:r>
              <a:rPr altLang="pt-BR" sz="1600" dirty="0"/>
              <a:t>Aumento da renda real </a:t>
            </a:r>
          </a:p>
          <a:p>
            <a:pPr marL="942975" lvl="2" indent="-325438">
              <a:lnSpc>
                <a:spcPct val="80000"/>
              </a:lnSpc>
            </a:pPr>
            <a:r>
              <a:rPr altLang="pt-BR" sz="1600" dirty="0"/>
              <a:t>Ilusão monetária </a:t>
            </a:r>
          </a:p>
          <a:p>
            <a:pPr marL="942975" lvl="2" indent="-325438">
              <a:lnSpc>
                <a:spcPct val="80000"/>
              </a:lnSpc>
            </a:pPr>
            <a:r>
              <a:rPr altLang="pt-BR" sz="1600" dirty="0"/>
              <a:t>taxas de juros baixas</a:t>
            </a:r>
          </a:p>
          <a:p>
            <a:pPr marL="342900" indent="-342900">
              <a:lnSpc>
                <a:spcPct val="80000"/>
              </a:lnSpc>
            </a:pPr>
            <a:r>
              <a:rPr altLang="pt-BR" sz="2900" dirty="0" smtClean="0"/>
              <a:t>Expansão monetária – excesso na </a:t>
            </a:r>
            <a:r>
              <a:rPr altLang="pt-BR" sz="2900" dirty="0" err="1" smtClean="0"/>
              <a:t>remonetização</a:t>
            </a:r>
            <a:endParaRPr altLang="pt-BR" sz="2900" dirty="0" smtClean="0"/>
          </a:p>
          <a:p>
            <a:pPr marL="342900" indent="-342900">
              <a:lnSpc>
                <a:spcPct val="80000"/>
              </a:lnSpc>
            </a:pPr>
            <a:r>
              <a:rPr altLang="pt-BR" sz="2900" dirty="0" smtClean="0"/>
              <a:t>Problemas fiscais</a:t>
            </a:r>
            <a:endParaRPr altLang="pt-BR" sz="2900" dirty="0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FA395B79-5B41-41E0-99D7-A640F483D5E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135688" y="1439863"/>
            <a:ext cx="5619750" cy="500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altLang="pt-BR" sz="2800"/>
              <a:t>Crescimento: pressão sobre vários mercados:</a:t>
            </a:r>
          </a:p>
          <a:p>
            <a:pPr lvl="1">
              <a:lnSpc>
                <a:spcPct val="80000"/>
              </a:lnSpc>
            </a:pPr>
            <a:r>
              <a:rPr altLang="pt-BR" sz="2000"/>
              <a:t>Pressiona alguns setores de bens de consumo</a:t>
            </a:r>
          </a:p>
          <a:p>
            <a:pPr lvl="2">
              <a:lnSpc>
                <a:spcPct val="80000"/>
              </a:lnSpc>
            </a:pPr>
            <a:r>
              <a:rPr altLang="pt-BR" sz="1600"/>
              <a:t>Problema do congelamento com preços variando assincronicamente</a:t>
            </a:r>
          </a:p>
          <a:p>
            <a:pPr lvl="2">
              <a:lnSpc>
                <a:spcPct val="80000"/>
              </a:lnSpc>
            </a:pPr>
            <a:r>
              <a:rPr altLang="pt-BR" sz="1600"/>
              <a:t>Escassez, filas, ágios e maquiagens</a:t>
            </a:r>
          </a:p>
          <a:p>
            <a:pPr lvl="2">
              <a:lnSpc>
                <a:spcPct val="80000"/>
              </a:lnSpc>
            </a:pPr>
            <a:r>
              <a:rPr altLang="pt-BR" sz="1600"/>
              <a:t>Diminuição das margens de comercialização e perda de margens onde custo se elevaram</a:t>
            </a:r>
          </a:p>
          <a:p>
            <a:pPr lvl="1">
              <a:lnSpc>
                <a:spcPct val="80000"/>
              </a:lnSpc>
            </a:pPr>
            <a:r>
              <a:rPr altLang="pt-BR" sz="2000"/>
              <a:t>Fuga de ativos financeiros para ativos reais e dólar (ágio do paralelo)</a:t>
            </a:r>
          </a:p>
          <a:p>
            <a:pPr lvl="1">
              <a:lnSpc>
                <a:spcPct val="80000"/>
              </a:lnSpc>
            </a:pPr>
            <a:r>
              <a:rPr altLang="pt-BR" sz="2000"/>
              <a:t>Problemas na Balança Comercial e nas contas externas</a:t>
            </a:r>
          </a:p>
          <a:p>
            <a:pPr lvl="2">
              <a:lnSpc>
                <a:spcPct val="80000"/>
              </a:lnSpc>
            </a:pPr>
            <a:r>
              <a:rPr altLang="pt-BR" sz="1600"/>
              <a:t>Outubro – pequena desvalorização e introdução de minidesvalorizações </a:t>
            </a:r>
          </a:p>
          <a:p>
            <a:pPr lvl="2">
              <a:lnSpc>
                <a:spcPct val="80000"/>
              </a:lnSpc>
            </a:pPr>
            <a:r>
              <a:rPr altLang="pt-BR" sz="1600"/>
              <a:t>Inicio de 87 - moratória</a:t>
            </a:r>
          </a:p>
          <a:p>
            <a:pPr>
              <a:lnSpc>
                <a:spcPct val="80000"/>
              </a:lnSpc>
            </a:pPr>
            <a:endParaRPr altLang="pt-BR" sz="2800"/>
          </a:p>
          <a:p>
            <a:pPr>
              <a:lnSpc>
                <a:spcPct val="70000"/>
              </a:lnSpc>
            </a:pPr>
            <a:endParaRPr altLang="pt-BR" sz="12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7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7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Número de Slide 3">
            <a:extLst>
              <a:ext uri="{FF2B5EF4-FFF2-40B4-BE49-F238E27FC236}">
                <a16:creationId xmlns:a16="http://schemas.microsoft.com/office/drawing/2014/main" id="{475F3FB6-DC39-484F-B5CE-1A9A1B53FFC0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2DDD86B5-7E19-4A8F-BAD6-FD481735ABFD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35843" name="Picture 4">
            <a:extLst>
              <a:ext uri="{FF2B5EF4-FFF2-40B4-BE49-F238E27FC236}">
                <a16:creationId xmlns:a16="http://schemas.microsoft.com/office/drawing/2014/main" id="{55865872-C8E1-486C-B205-BB5B9DFA1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121920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Número de Slide 5">
            <a:extLst>
              <a:ext uri="{FF2B5EF4-FFF2-40B4-BE49-F238E27FC236}">
                <a16:creationId xmlns:a16="http://schemas.microsoft.com/office/drawing/2014/main" id="{2D579DCC-50B2-4E2D-976D-9E895249B185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1D93EEB4-6C09-4382-ABC8-C95472033D52}" type="slidenum">
              <a:rPr lang="pt-BR" altLang="en-US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pt-BR" altLang="en-US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178778B6-6733-4120-9E81-B37397534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40" rIns="91440" anchor="ctr"/>
          <a:lstStyle/>
          <a:p>
            <a:pPr algn="ctr"/>
            <a:r>
              <a:rPr altLang="pt-BR" b="1"/>
              <a:t>Do Cruzado à Moratória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1E0AE141-8AD4-4031-BD60-45801135296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47700" y="1600199"/>
            <a:ext cx="4312227" cy="49391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85000"/>
              </a:lnSpc>
            </a:pPr>
            <a:r>
              <a:rPr altLang="pt-BR" sz="2800" dirty="0"/>
              <a:t>Problemas como descongelar ? </a:t>
            </a:r>
          </a:p>
          <a:p>
            <a:pPr marL="639763" lvl="1" indent="-273050">
              <a:lnSpc>
                <a:spcPct val="85000"/>
              </a:lnSpc>
            </a:pPr>
            <a:r>
              <a:rPr altLang="pt-BR" sz="2000" dirty="0"/>
              <a:t>Técnica e politicamente</a:t>
            </a:r>
          </a:p>
          <a:p>
            <a:pPr marL="319088" indent="-319088">
              <a:lnSpc>
                <a:spcPct val="85000"/>
              </a:lnSpc>
            </a:pPr>
            <a:r>
              <a:rPr altLang="pt-BR" sz="2800" dirty="0"/>
              <a:t>Cruzadinho (julho): </a:t>
            </a:r>
          </a:p>
          <a:p>
            <a:pPr marL="639763" lvl="1" indent="-273050">
              <a:lnSpc>
                <a:spcPct val="85000"/>
              </a:lnSpc>
            </a:pPr>
            <a:r>
              <a:rPr altLang="pt-BR" sz="2000" dirty="0"/>
              <a:t>Primeira tentativa tímida de conter a demanda</a:t>
            </a:r>
          </a:p>
          <a:p>
            <a:pPr marL="914400" lvl="2">
              <a:lnSpc>
                <a:spcPct val="85000"/>
              </a:lnSpc>
            </a:pPr>
            <a:r>
              <a:rPr altLang="pt-BR" sz="1900" dirty="0"/>
              <a:t>Pacote fiscal – Fundo de Desenvolvimento</a:t>
            </a:r>
          </a:p>
          <a:p>
            <a:pPr marL="914400" lvl="2">
              <a:lnSpc>
                <a:spcPct val="85000"/>
              </a:lnSpc>
            </a:pPr>
            <a:r>
              <a:rPr altLang="pt-BR" sz="1900" dirty="0"/>
              <a:t>Expurgado – perda de apoio político</a:t>
            </a:r>
          </a:p>
          <a:p>
            <a:pPr marL="319088" indent="-319088">
              <a:lnSpc>
                <a:spcPct val="85000"/>
              </a:lnSpc>
            </a:pPr>
            <a:r>
              <a:rPr altLang="pt-BR" sz="2800" dirty="0"/>
              <a:t>Imobilismo </a:t>
            </a:r>
            <a:r>
              <a:rPr altLang="pt-BR" sz="2800" dirty="0">
                <a:sym typeface="Wingdings" panose="05000000000000000000" pitchFamily="2" charset="2"/>
              </a:rPr>
              <a:t> Q</a:t>
            </a:r>
            <a:r>
              <a:rPr altLang="pt-BR" sz="2800" dirty="0"/>
              <a:t>uestões Políticas – eleições</a:t>
            </a:r>
          </a:p>
          <a:p>
            <a:pPr marL="319088" indent="-319088">
              <a:lnSpc>
                <a:spcPct val="7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altLang="pt-BR" sz="2800" dirty="0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4D64587B-B19C-49B4-8AC0-48E28744488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310909" y="1463674"/>
            <a:ext cx="6576291" cy="523268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defRPr/>
            </a:pPr>
            <a:r>
              <a:rPr altLang="pt-BR" dirty="0"/>
              <a:t>Cruzado II (novembro) – depois das eleições (oportunismo)</a:t>
            </a:r>
          </a:p>
          <a:p>
            <a:pPr lvl="1">
              <a:defRPr/>
            </a:pPr>
            <a:r>
              <a:rPr altLang="pt-BR" sz="1700" dirty="0"/>
              <a:t>Novo pacote fiscal – aumentar a arrecadação - conter déficit </a:t>
            </a:r>
            <a:r>
              <a:rPr altLang="pt-BR" sz="1700" dirty="0" smtClean="0"/>
              <a:t>público</a:t>
            </a:r>
          </a:p>
          <a:p>
            <a:pPr lvl="2">
              <a:defRPr/>
            </a:pPr>
            <a:r>
              <a:rPr lang="pt-BR" altLang="pt-BR" sz="1600" dirty="0"/>
              <a:t>Impostos indiretos sobre automóveis, bebidas e cigarros</a:t>
            </a:r>
          </a:p>
          <a:p>
            <a:pPr lvl="1">
              <a:defRPr/>
            </a:pPr>
            <a:r>
              <a:rPr altLang="pt-BR" sz="1700" dirty="0" smtClean="0"/>
              <a:t>Realinhamento </a:t>
            </a:r>
            <a:r>
              <a:rPr altLang="pt-BR" sz="1700" dirty="0"/>
              <a:t>de preços – 5 bens finais e preços públicos </a:t>
            </a:r>
          </a:p>
          <a:p>
            <a:pPr lvl="2">
              <a:defRPr/>
            </a:pPr>
            <a:r>
              <a:rPr altLang="pt-BR" sz="1700" dirty="0" smtClean="0"/>
              <a:t>Aumento </a:t>
            </a:r>
            <a:r>
              <a:rPr altLang="pt-BR" sz="1700" dirty="0"/>
              <a:t>de tarifas de energia elétrica, telefones, correios</a:t>
            </a:r>
          </a:p>
          <a:p>
            <a:pPr>
              <a:defRPr/>
            </a:pPr>
            <a:r>
              <a:rPr altLang="pt-BR" dirty="0"/>
              <a:t>Saída descoordenada do congelamento </a:t>
            </a:r>
          </a:p>
          <a:p>
            <a:pPr lvl="1">
              <a:defRPr/>
            </a:pPr>
            <a:r>
              <a:rPr altLang="pt-BR" sz="1700" dirty="0"/>
              <a:t>Preços se elevam (16% </a:t>
            </a:r>
            <a:r>
              <a:rPr altLang="pt-BR" sz="1700" dirty="0" err="1"/>
              <a:t>jan</a:t>
            </a:r>
            <a:r>
              <a:rPr altLang="pt-BR" sz="1700" dirty="0"/>
              <a:t> 87) – </a:t>
            </a:r>
            <a:endParaRPr altLang="pt-BR" sz="1700" dirty="0" smtClean="0"/>
          </a:p>
          <a:p>
            <a:pPr lvl="1">
              <a:defRPr/>
            </a:pPr>
            <a:r>
              <a:rPr altLang="pt-BR" sz="1700" dirty="0" smtClean="0"/>
              <a:t>dispara o gatilho </a:t>
            </a:r>
            <a:endParaRPr altLang="pt-BR" sz="1700" dirty="0"/>
          </a:p>
          <a:p>
            <a:pPr>
              <a:defRPr/>
            </a:pPr>
            <a:r>
              <a:rPr altLang="pt-BR" sz="2400" b="1" dirty="0">
                <a:solidFill>
                  <a:srgbClr val="FF0000"/>
                </a:solidFill>
              </a:rPr>
              <a:t>Fim Cruzado – fevereiro (fim do congelamento)</a:t>
            </a:r>
          </a:p>
          <a:p>
            <a:pPr>
              <a:defRPr/>
            </a:pPr>
            <a:r>
              <a:rPr altLang="pt-BR" dirty="0"/>
              <a:t>Moratória dos juros da dívida </a:t>
            </a:r>
            <a:r>
              <a:rPr altLang="pt-BR" dirty="0" smtClean="0"/>
              <a:t>externa </a:t>
            </a:r>
          </a:p>
          <a:p>
            <a:pPr lvl="1">
              <a:defRPr/>
            </a:pPr>
            <a:r>
              <a:rPr altLang="pt-BR" dirty="0" smtClean="0"/>
              <a:t>rompimento com FMI</a:t>
            </a:r>
            <a:endParaRPr altLang="pt-BR" dirty="0"/>
          </a:p>
          <a:p>
            <a:pPr>
              <a:defRPr/>
            </a:pPr>
            <a:r>
              <a:rPr altLang="pt-BR" dirty="0"/>
              <a:t>Elevação da taxa de juros real</a:t>
            </a:r>
          </a:p>
          <a:p>
            <a:pPr lvl="1">
              <a:defRPr/>
            </a:pPr>
            <a:r>
              <a:rPr altLang="pt-BR" sz="1700" dirty="0"/>
              <a:t>Reintrodução de mecanismos de indexação</a:t>
            </a:r>
          </a:p>
          <a:p>
            <a:pPr>
              <a:defRPr/>
            </a:pPr>
            <a:endParaRPr altLang="pt-B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7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75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75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75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75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75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75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75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Número de Slide 3">
            <a:extLst>
              <a:ext uri="{FF2B5EF4-FFF2-40B4-BE49-F238E27FC236}">
                <a16:creationId xmlns:a16="http://schemas.microsoft.com/office/drawing/2014/main" id="{DE94A8A9-5023-4073-A494-5BB17E8DD5DC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035F0DA-5DF8-4480-A8AB-C6B11871E719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891" name="Object 3">
            <a:extLst>
              <a:ext uri="{FF2B5EF4-FFF2-40B4-BE49-F238E27FC236}">
                <a16:creationId xmlns:a16="http://schemas.microsoft.com/office/drawing/2014/main" id="{8644379D-9FF8-42C6-A4B3-35E1487C1B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702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Planilha" r:id="rId4" imgW="6239113" imgH="3934063" progId="Excel.Sheet.8">
                  <p:embed/>
                </p:oleObj>
              </mc:Choice>
              <mc:Fallback>
                <p:oleObj name="Planilha" r:id="rId4" imgW="6239113" imgH="3934063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702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Número de Slide 5">
            <a:extLst>
              <a:ext uri="{FF2B5EF4-FFF2-40B4-BE49-F238E27FC236}">
                <a16:creationId xmlns:a16="http://schemas.microsoft.com/office/drawing/2014/main" id="{2918386A-AAE9-447A-ACAD-7B15873BE57A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E1CE5F8-2CF4-45A9-8FC8-6BE1F82CCE12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D464312-48AD-4E53-806F-FFC991D4A0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28838" y="344488"/>
            <a:ext cx="9429750" cy="831850"/>
          </a:xfrm>
        </p:spPr>
        <p:txBody>
          <a:bodyPr lIns="91440" rIns="91440" anchor="t"/>
          <a:lstStyle/>
          <a:p>
            <a:r>
              <a:rPr altLang="pt-BR" sz="3000"/>
              <a:t>Problemas do Cruzado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1468A31-9435-4EFD-87B8-5951A6F6538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4963" y="1443038"/>
            <a:ext cx="11857037" cy="5154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669925" lvl="1" indent="-325438">
              <a:lnSpc>
                <a:spcPct val="70000"/>
              </a:lnSpc>
            </a:pPr>
            <a:r>
              <a:rPr altLang="pt-BR" sz="2900" dirty="0"/>
              <a:t>Inflação não puramente inercial</a:t>
            </a:r>
          </a:p>
          <a:p>
            <a:pPr marL="669925" lvl="1" indent="-325438">
              <a:lnSpc>
                <a:spcPct val="70000"/>
              </a:lnSpc>
            </a:pPr>
            <a:r>
              <a:rPr altLang="pt-BR" sz="2900" dirty="0"/>
              <a:t>Debate em torno da política salarial (média, abono e gatilho)</a:t>
            </a:r>
          </a:p>
          <a:p>
            <a:pPr marL="669925" lvl="1" indent="-325438">
              <a:lnSpc>
                <a:spcPct val="70000"/>
              </a:lnSpc>
            </a:pPr>
            <a:r>
              <a:rPr altLang="pt-BR" sz="2900" dirty="0"/>
              <a:t>Ensinamentos: </a:t>
            </a:r>
          </a:p>
          <a:p>
            <a:pPr marL="1022350" lvl="2" indent="-350838">
              <a:lnSpc>
                <a:spcPct val="70000"/>
              </a:lnSpc>
            </a:pPr>
            <a:r>
              <a:rPr altLang="pt-BR" sz="2500" dirty="0">
                <a:solidFill>
                  <a:srgbClr val="FB2C09"/>
                </a:solidFill>
              </a:rPr>
              <a:t>Problemas de desequilíbrio com congelamento</a:t>
            </a:r>
          </a:p>
          <a:p>
            <a:pPr lvl="3">
              <a:lnSpc>
                <a:spcPct val="70000"/>
              </a:lnSpc>
            </a:pPr>
            <a:r>
              <a:rPr altLang="pt-BR" sz="2800" dirty="0"/>
              <a:t>cuidado com problemas distributivos</a:t>
            </a:r>
          </a:p>
          <a:p>
            <a:pPr lvl="3">
              <a:lnSpc>
                <a:spcPct val="70000"/>
              </a:lnSpc>
            </a:pPr>
            <a:r>
              <a:rPr altLang="pt-BR" sz="2800" dirty="0"/>
              <a:t>Nem tudo é congelável</a:t>
            </a:r>
          </a:p>
          <a:p>
            <a:pPr lvl="3">
              <a:lnSpc>
                <a:spcPct val="70000"/>
              </a:lnSpc>
            </a:pPr>
            <a:r>
              <a:rPr altLang="pt-BR" sz="2800" dirty="0"/>
              <a:t>Tempo de congelamento (processo de descongelamento)</a:t>
            </a:r>
          </a:p>
          <a:p>
            <a:pPr marL="1022350" lvl="2" indent="-350838">
              <a:lnSpc>
                <a:spcPct val="70000"/>
              </a:lnSpc>
            </a:pPr>
            <a:r>
              <a:rPr altLang="pt-BR" sz="2500" dirty="0">
                <a:solidFill>
                  <a:srgbClr val="FB2C09"/>
                </a:solidFill>
              </a:rPr>
              <a:t>necessidade controlar demanda agregada</a:t>
            </a:r>
          </a:p>
          <a:p>
            <a:pPr lvl="3">
              <a:lnSpc>
                <a:spcPct val="70000"/>
              </a:lnSpc>
            </a:pPr>
            <a:r>
              <a:rPr altLang="pt-BR" sz="2800" dirty="0"/>
              <a:t>Políticas monetárias e fiscais não podem ser passivas </a:t>
            </a:r>
          </a:p>
          <a:p>
            <a:pPr marL="1022350" lvl="2" indent="-350838">
              <a:lnSpc>
                <a:spcPct val="70000"/>
              </a:lnSpc>
            </a:pPr>
            <a:r>
              <a:rPr altLang="pt-BR" sz="2500" dirty="0">
                <a:solidFill>
                  <a:srgbClr val="FB2C09"/>
                </a:solidFill>
              </a:rPr>
              <a:t>atenção com as contas externas</a:t>
            </a:r>
          </a:p>
          <a:p>
            <a:pPr lvl="3">
              <a:lnSpc>
                <a:spcPct val="70000"/>
              </a:lnSpc>
            </a:pPr>
            <a:r>
              <a:rPr altLang="pt-BR" sz="2500" dirty="0"/>
              <a:t>Espaço para “encaixar” crescimento (importações e financiamento)  </a:t>
            </a:r>
          </a:p>
          <a:p>
            <a:pPr marL="669925" lvl="1" indent="-325438">
              <a:lnSpc>
                <a:spcPct val="70000"/>
              </a:lnSpc>
            </a:pPr>
            <a:r>
              <a:rPr altLang="pt-BR" sz="2900" dirty="0"/>
              <a:t>Heranças</a:t>
            </a:r>
          </a:p>
          <a:p>
            <a:pPr marL="1022350" lvl="2" indent="-350838">
              <a:lnSpc>
                <a:spcPct val="70000"/>
              </a:lnSpc>
            </a:pPr>
            <a:r>
              <a:rPr altLang="pt-BR" sz="2500" dirty="0"/>
              <a:t>Expectativa de congelamento e ampliação dos processo de fuga de ativos </a:t>
            </a:r>
          </a:p>
          <a:p>
            <a:pPr marL="1022350" lvl="2" indent="-350838">
              <a:lnSpc>
                <a:spcPct val="70000"/>
              </a:lnSpc>
            </a:pPr>
            <a:r>
              <a:rPr altLang="pt-BR" sz="2500" dirty="0"/>
              <a:t>perda de apoio político</a:t>
            </a:r>
          </a:p>
          <a:p>
            <a:pPr marL="1022350" lvl="2" indent="-350838">
              <a:lnSpc>
                <a:spcPct val="70000"/>
              </a:lnSpc>
              <a:buFont typeface="Wingdings" panose="05000000000000000000" pitchFamily="2" charset="2"/>
              <a:buNone/>
            </a:pPr>
            <a:endParaRPr altLang="pt-BR" sz="25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conomia7">
            <a:extLst>
              <a:ext uri="{FF2B5EF4-FFF2-40B4-BE49-F238E27FC236}">
                <a16:creationId xmlns:a16="http://schemas.microsoft.com/office/drawing/2014/main" id="{51EA503F-52EF-4D88-A927-5BAFC3E71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76475"/>
            <a:ext cx="2743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ANd9GcQU5GBmcbsL2L3QErdnWZS_fS5rUCZYt_X-1XahV8nYqM61IXk&amp;t=1&amp;usg=__oYN3iA6jv5EObMnK6mSEcxHPF1c=">
            <a:extLst>
              <a:ext uri="{FF2B5EF4-FFF2-40B4-BE49-F238E27FC236}">
                <a16:creationId xmlns:a16="http://schemas.microsoft.com/office/drawing/2014/main" id="{037CAA1F-44EA-4AE0-A869-E92123CA3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2205038"/>
            <a:ext cx="4205287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>
            <a:extLst>
              <a:ext uri="{FF2B5EF4-FFF2-40B4-BE49-F238E27FC236}">
                <a16:creationId xmlns:a16="http://schemas.microsoft.com/office/drawing/2014/main" id="{5F9F0266-2A02-42A9-A6A2-E6F267CCD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738" y="404813"/>
            <a:ext cx="9601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  <a:cs typeface="Arial" panose="020B0604020202020204" pitchFamily="34" charset="0"/>
              </a:rPr>
              <a:t>29 de abril de 1987 – troca de Dílson Funaro por Bresser Pereira no Ministério da Fazenda </a:t>
            </a: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2F5D746E-5F19-4400-AF34-862113ABF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5445125"/>
            <a:ext cx="6577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12 de junho de 1987 – lançado Plano Bresser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jos%E9_sarney">
            <a:extLst>
              <a:ext uri="{FF2B5EF4-FFF2-40B4-BE49-F238E27FC236}">
                <a16:creationId xmlns:a16="http://schemas.microsoft.com/office/drawing/2014/main" id="{EABA7FF4-1283-45A2-8423-42E2220A5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1481138"/>
            <a:ext cx="448945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 descr="tancredo">
            <a:extLst>
              <a:ext uri="{FF2B5EF4-FFF2-40B4-BE49-F238E27FC236}">
                <a16:creationId xmlns:a16="http://schemas.microsoft.com/office/drawing/2014/main" id="{5A294324-EFE7-48A9-A32B-84B8B208B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416050"/>
            <a:ext cx="28575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20110421-22041985">
            <a:extLst>
              <a:ext uri="{FF2B5EF4-FFF2-40B4-BE49-F238E27FC236}">
                <a16:creationId xmlns:a16="http://schemas.microsoft.com/office/drawing/2014/main" id="{912D18DE-3A2F-4E23-936E-BCB9ABE72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1374775"/>
            <a:ext cx="2986088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5">
            <a:extLst>
              <a:ext uri="{FF2B5EF4-FFF2-40B4-BE49-F238E27FC236}">
                <a16:creationId xmlns:a16="http://schemas.microsoft.com/office/drawing/2014/main" id="{F11D2044-682D-4F42-855D-3FD427A40507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F6CD2C-47CC-468E-BCF7-1E0CB704883F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E89093B-2DAD-4154-99FC-00C8D85DBE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513" y="285750"/>
            <a:ext cx="9980612" cy="1246188"/>
          </a:xfrm>
        </p:spPr>
        <p:txBody>
          <a:bodyPr lIns="91440" rIns="91440" anchor="t"/>
          <a:lstStyle/>
          <a:p>
            <a:r>
              <a:rPr altLang="pt-BR" sz="3600"/>
              <a:t>A Economia na Nova República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40744BA-7100-42A8-85F1-EE9C27AD176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35000" y="1401763"/>
            <a:ext cx="53721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</a:pPr>
            <a:r>
              <a:rPr altLang="pt-BR" sz="3600"/>
              <a:t>Ambiente de redemocratização </a:t>
            </a:r>
          </a:p>
          <a:p>
            <a:pPr marL="663575" lvl="1" indent="-342900">
              <a:lnSpc>
                <a:spcPct val="80000"/>
              </a:lnSpc>
            </a:pPr>
            <a:r>
              <a:rPr altLang="pt-BR" sz="2500"/>
              <a:t>“democracia resolve tudo”: da inflação às agruras sociais </a:t>
            </a:r>
          </a:p>
          <a:p>
            <a:pPr marL="342900" indent="-342900">
              <a:lnSpc>
                <a:spcPct val="80000"/>
              </a:lnSpc>
            </a:pPr>
            <a:r>
              <a:rPr altLang="pt-BR" sz="3600"/>
              <a:t>Herança econômica</a:t>
            </a:r>
          </a:p>
          <a:p>
            <a:pPr marL="663575" lvl="1" indent="-342900">
              <a:lnSpc>
                <a:spcPct val="80000"/>
              </a:lnSpc>
            </a:pPr>
            <a:r>
              <a:rPr altLang="pt-BR" sz="2500"/>
              <a:t>Inflação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5">
            <a:extLst>
              <a:ext uri="{FF2B5EF4-FFF2-40B4-BE49-F238E27FC236}">
                <a16:creationId xmlns:a16="http://schemas.microsoft.com/office/drawing/2014/main" id="{63E06D5B-3972-4967-92DA-6A3E8998799F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08139480-3CFF-4F68-B9E1-F3955C2690C5}" type="slidenum">
              <a:rPr lang="pt-BR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pt-BR" altLang="en-US" sz="1200" b="1">
              <a:solidFill>
                <a:srgbClr val="FFFFFF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EEB3180-2C15-4A39-951B-5845015FDF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7813"/>
            <a:ext cx="10972800" cy="1139825"/>
          </a:xfrm>
        </p:spPr>
        <p:txBody>
          <a:bodyPr lIns="91440" rIns="91440" anchor="ctr"/>
          <a:lstStyle/>
          <a:p>
            <a:pPr algn="ctr" eaLnBrk="1" hangingPunct="1"/>
            <a:r>
              <a:rPr altLang="pt-BR"/>
              <a:t>Brasil: Inflação (1973 – 1985) </a:t>
            </a:r>
            <a:r>
              <a:rPr altLang="pt-BR" sz="1800"/>
              <a:t>Taxas anuais (%)</a:t>
            </a:r>
          </a:p>
        </p:txBody>
      </p:sp>
      <p:graphicFrame>
        <p:nvGraphicFramePr>
          <p:cNvPr id="178179" name="Object 2">
            <a:extLst>
              <a:ext uri="{FF2B5EF4-FFF2-40B4-BE49-F238E27FC236}">
                <a16:creationId xmlns:a16="http://schemas.microsoft.com/office/drawing/2014/main" id="{DE2CF59F-2E60-4B23-BBA4-7AE551DE5656}"/>
              </a:ext>
            </a:extLst>
          </p:cNvPr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79388" y="1265238"/>
          <a:ext cx="11744325" cy="514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Gráfico" r:id="rId4" imgW="10001516" imgH="5333783" progId="MSGraph.Chart.8">
                  <p:embed followColorScheme="full"/>
                </p:oleObj>
              </mc:Choice>
              <mc:Fallback>
                <p:oleObj name="Gráfico" r:id="rId4" imgW="10001516" imgH="5333783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265238"/>
                        <a:ext cx="11744325" cy="514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781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38ACE04-FE22-4C48-952B-A35491E30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pt-BR"/>
              <a:t>Várias possibilidades: 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E16E5B27-9897-41F1-899C-D37FCFC125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04900" y="1476375"/>
            <a:ext cx="9982200" cy="457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571500" indent="-571500">
              <a:buFont typeface="Wingdings" panose="05000000000000000000" pitchFamily="2" charset="2"/>
              <a:buNone/>
              <a:defRPr/>
            </a:pPr>
            <a:r>
              <a:rPr altLang="pt-BR" sz="3200"/>
              <a:t>Debate em torno de Tancredo Neves:   </a:t>
            </a:r>
          </a:p>
          <a:p>
            <a:pPr marL="571500" indent="-571500">
              <a:buFont typeface="Wingdings" panose="05000000000000000000" pitchFamily="2" charset="2"/>
              <a:buNone/>
              <a:defRPr/>
            </a:pPr>
            <a:r>
              <a:rPr altLang="pt-BR" sz="3200"/>
              <a:t>				3 propostas principais na mesa:</a:t>
            </a:r>
          </a:p>
          <a:p>
            <a:pPr marL="571500" indent="-571500">
              <a:buFont typeface="Wingdings" panose="05000000000000000000" pitchFamily="2" charset="2"/>
              <a:buNone/>
              <a:defRPr/>
            </a:pPr>
            <a:endParaRPr altLang="pt-BR" sz="3200"/>
          </a:p>
          <a:p>
            <a:pPr marL="571500" indent="-571500">
              <a:buFont typeface="Wingdings" panose="05000000000000000000" pitchFamily="2" charset="2"/>
              <a:buAutoNum type="arabicPeriod"/>
              <a:defRPr/>
            </a:pPr>
            <a:r>
              <a:rPr altLang="pt-BR" sz="3200"/>
              <a:t>Choque Ortodoxo</a:t>
            </a:r>
          </a:p>
          <a:p>
            <a:pPr marL="571500" indent="-571500">
              <a:buFont typeface="Wingdings" panose="05000000000000000000" pitchFamily="2" charset="2"/>
              <a:buNone/>
              <a:defRPr/>
            </a:pPr>
            <a:endParaRPr altLang="pt-BR" sz="3200"/>
          </a:p>
          <a:p>
            <a:pPr marL="571500" indent="-571500" algn="ctr">
              <a:buFont typeface="Wingdings" panose="05000000000000000000" pitchFamily="2" charset="2"/>
              <a:buAutoNum type="arabicPeriod" startAt="2"/>
              <a:defRPr/>
            </a:pPr>
            <a:r>
              <a:rPr altLang="pt-BR" sz="3200"/>
              <a:t>Pacto Social</a:t>
            </a:r>
          </a:p>
          <a:p>
            <a:pPr marL="571500" indent="-571500" algn="ctr">
              <a:buFont typeface="Wingdings" panose="05000000000000000000" pitchFamily="2" charset="2"/>
              <a:buNone/>
              <a:defRPr/>
            </a:pPr>
            <a:endParaRPr altLang="pt-BR" sz="3200"/>
          </a:p>
          <a:p>
            <a:pPr marL="571500" indent="-571500" algn="r">
              <a:buFont typeface="Wingdings" panose="05000000000000000000" pitchFamily="2" charset="2"/>
              <a:buAutoNum type="arabicPeriod" startAt="3"/>
              <a:defRPr/>
            </a:pPr>
            <a:r>
              <a:rPr altLang="pt-BR" sz="3200"/>
              <a:t>Desindexação 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5">
            <a:extLst>
              <a:ext uri="{FF2B5EF4-FFF2-40B4-BE49-F238E27FC236}">
                <a16:creationId xmlns:a16="http://schemas.microsoft.com/office/drawing/2014/main" id="{830D2863-255D-475E-9B08-C9CB14C46A4A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F482C5E-EBBD-4D5E-865E-FE0A30E387F4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1482A98-DF40-4A7E-A220-A9B40B208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513" y="285750"/>
            <a:ext cx="9980612" cy="1246188"/>
          </a:xfrm>
        </p:spPr>
        <p:txBody>
          <a:bodyPr lIns="91440" rIns="91440" anchor="t"/>
          <a:lstStyle/>
          <a:p>
            <a:r>
              <a:rPr altLang="pt-BR" sz="3600"/>
              <a:t>A Economia na Nova República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D1C01462-727B-4582-89ED-4BB69F61C74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50838" y="1401763"/>
            <a:ext cx="5656262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</a:pPr>
            <a:r>
              <a:rPr altLang="pt-BR" sz="3600"/>
              <a:t>Ambiente de redemocratização </a:t>
            </a:r>
          </a:p>
          <a:p>
            <a:pPr marL="663575" lvl="1" indent="-342900">
              <a:lnSpc>
                <a:spcPct val="80000"/>
              </a:lnSpc>
            </a:pPr>
            <a:r>
              <a:rPr altLang="pt-BR" sz="2500"/>
              <a:t>“democracia resolve tudo”: da inflação às agruras sociais </a:t>
            </a:r>
          </a:p>
          <a:p>
            <a:pPr marL="342900" indent="-342900">
              <a:lnSpc>
                <a:spcPct val="80000"/>
              </a:lnSpc>
            </a:pPr>
            <a:r>
              <a:rPr altLang="pt-BR" sz="3600"/>
              <a:t>Herança econômica</a:t>
            </a:r>
          </a:p>
          <a:p>
            <a:pPr marL="663575" lvl="1" indent="-342900">
              <a:lnSpc>
                <a:spcPct val="80000"/>
              </a:lnSpc>
            </a:pPr>
            <a:r>
              <a:rPr altLang="pt-BR" sz="2500"/>
              <a:t>Inflação</a:t>
            </a:r>
          </a:p>
          <a:p>
            <a:pPr marL="663575" lvl="1" indent="-342900">
              <a:lnSpc>
                <a:spcPct val="80000"/>
              </a:lnSpc>
            </a:pPr>
            <a:r>
              <a:rPr altLang="pt-BR" sz="2500"/>
              <a:t>Crescimento em 84 (5,4%) com superávits comerciais </a:t>
            </a:r>
            <a:r>
              <a:rPr altLang="pt-BR" sz="2400"/>
              <a:t>depois da recessão do início da década</a:t>
            </a:r>
          </a:p>
        </p:txBody>
      </p:sp>
      <p:sp>
        <p:nvSpPr>
          <p:cNvPr id="14341" name="Rectangle 6">
            <a:extLst>
              <a:ext uri="{FF2B5EF4-FFF2-40B4-BE49-F238E27FC236}">
                <a16:creationId xmlns:a16="http://schemas.microsoft.com/office/drawing/2014/main" id="{9F28160D-2EF7-4942-A823-5EA7F5B86A7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172200" y="1600200"/>
            <a:ext cx="49149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 sz="180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6">
            <a:extLst>
              <a:ext uri="{FF2B5EF4-FFF2-40B4-BE49-F238E27FC236}">
                <a16:creationId xmlns:a16="http://schemas.microsoft.com/office/drawing/2014/main" id="{11C99C70-8A65-426A-897B-5431BBEBA7F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333375"/>
            <a:ext cx="12317413" cy="5748338"/>
            <a:chOff x="0" y="210"/>
            <a:chExt cx="5819" cy="3621"/>
          </a:xfrm>
        </p:grpSpPr>
        <p:sp>
          <p:nvSpPr>
            <p:cNvPr id="16388" name="AutoShape 5">
              <a:extLst>
                <a:ext uri="{FF2B5EF4-FFF2-40B4-BE49-F238E27FC236}">
                  <a16:creationId xmlns:a16="http://schemas.microsoft.com/office/drawing/2014/main" id="{19DD9699-5686-4EF5-B3F5-1924894CA2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210"/>
              <a:ext cx="5819" cy="3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" name="Rectangle 7">
              <a:extLst>
                <a:ext uri="{FF2B5EF4-FFF2-40B4-BE49-F238E27FC236}">
                  <a16:creationId xmlns:a16="http://schemas.microsoft.com/office/drawing/2014/main" id="{BB9BF603-BD0E-40A2-8728-A50C664EF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" y="803"/>
              <a:ext cx="5429" cy="2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90" name="Line 8">
              <a:extLst>
                <a:ext uri="{FF2B5EF4-FFF2-40B4-BE49-F238E27FC236}">
                  <a16:creationId xmlns:a16="http://schemas.microsoft.com/office/drawing/2014/main" id="{C1749949-A6AB-4011-9625-7F3432BF00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" y="3501"/>
              <a:ext cx="5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Line 9">
              <a:extLst>
                <a:ext uri="{FF2B5EF4-FFF2-40B4-BE49-F238E27FC236}">
                  <a16:creationId xmlns:a16="http://schemas.microsoft.com/office/drawing/2014/main" id="{D71C3070-A5CE-4FB9-B1DC-5E9FB746A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" y="3163"/>
              <a:ext cx="5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Line 10">
              <a:extLst>
                <a:ext uri="{FF2B5EF4-FFF2-40B4-BE49-F238E27FC236}">
                  <a16:creationId xmlns:a16="http://schemas.microsoft.com/office/drawing/2014/main" id="{2C93B49E-DEF3-4134-9A11-95E5963A9A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" y="2827"/>
              <a:ext cx="5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Line 11">
              <a:extLst>
                <a:ext uri="{FF2B5EF4-FFF2-40B4-BE49-F238E27FC236}">
                  <a16:creationId xmlns:a16="http://schemas.microsoft.com/office/drawing/2014/main" id="{E691FF62-F27A-4FB4-809C-11D7CA50DF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" y="2152"/>
              <a:ext cx="5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Line 12">
              <a:extLst>
                <a:ext uri="{FF2B5EF4-FFF2-40B4-BE49-F238E27FC236}">
                  <a16:creationId xmlns:a16="http://schemas.microsoft.com/office/drawing/2014/main" id="{34EC6D8F-9DEF-4879-AF4F-F74DD4435E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" y="1814"/>
              <a:ext cx="5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Line 13">
              <a:extLst>
                <a:ext uri="{FF2B5EF4-FFF2-40B4-BE49-F238E27FC236}">
                  <a16:creationId xmlns:a16="http://schemas.microsoft.com/office/drawing/2014/main" id="{F5E45772-BF44-4993-80A8-5D6C1A4CA6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" y="1478"/>
              <a:ext cx="5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Line 14">
              <a:extLst>
                <a:ext uri="{FF2B5EF4-FFF2-40B4-BE49-F238E27FC236}">
                  <a16:creationId xmlns:a16="http://schemas.microsoft.com/office/drawing/2014/main" id="{9CEA3502-2326-4729-BB73-002D0BA00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" y="1141"/>
              <a:ext cx="5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Line 15">
              <a:extLst>
                <a:ext uri="{FF2B5EF4-FFF2-40B4-BE49-F238E27FC236}">
                  <a16:creationId xmlns:a16="http://schemas.microsoft.com/office/drawing/2014/main" id="{C51217CD-32BF-4873-B94B-95363EEED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" y="803"/>
              <a:ext cx="5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Rectangle 16">
              <a:extLst>
                <a:ext uri="{FF2B5EF4-FFF2-40B4-BE49-F238E27FC236}">
                  <a16:creationId xmlns:a16="http://schemas.microsoft.com/office/drawing/2014/main" id="{D2136C15-315C-42CD-B686-743765BA8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" y="803"/>
              <a:ext cx="5429" cy="2698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99" name="Line 17">
              <a:extLst>
                <a:ext uri="{FF2B5EF4-FFF2-40B4-BE49-F238E27FC236}">
                  <a16:creationId xmlns:a16="http://schemas.microsoft.com/office/drawing/2014/main" id="{FEC248C5-9FE2-4134-AC22-3B83B5245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" y="803"/>
              <a:ext cx="1" cy="26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Line 18">
              <a:extLst>
                <a:ext uri="{FF2B5EF4-FFF2-40B4-BE49-F238E27FC236}">
                  <a16:creationId xmlns:a16="http://schemas.microsoft.com/office/drawing/2014/main" id="{6320240F-1715-4A30-BF7F-4B462C521A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3501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Line 19">
              <a:extLst>
                <a:ext uri="{FF2B5EF4-FFF2-40B4-BE49-F238E27FC236}">
                  <a16:creationId xmlns:a16="http://schemas.microsoft.com/office/drawing/2014/main" id="{FD99F71F-8B1F-4F71-8479-496DF97B07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3163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Line 20">
              <a:extLst>
                <a:ext uri="{FF2B5EF4-FFF2-40B4-BE49-F238E27FC236}">
                  <a16:creationId xmlns:a16="http://schemas.microsoft.com/office/drawing/2014/main" id="{DF2D2B38-D9CB-4D84-ADE3-D23FA65765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2827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21">
              <a:extLst>
                <a:ext uri="{FF2B5EF4-FFF2-40B4-BE49-F238E27FC236}">
                  <a16:creationId xmlns:a16="http://schemas.microsoft.com/office/drawing/2014/main" id="{19024068-A02A-46CA-8038-F2D9D49474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2490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22">
              <a:extLst>
                <a:ext uri="{FF2B5EF4-FFF2-40B4-BE49-F238E27FC236}">
                  <a16:creationId xmlns:a16="http://schemas.microsoft.com/office/drawing/2014/main" id="{8D8F8EC8-7AEC-4AD4-BB30-04EC992C22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2152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23">
              <a:extLst>
                <a:ext uri="{FF2B5EF4-FFF2-40B4-BE49-F238E27FC236}">
                  <a16:creationId xmlns:a16="http://schemas.microsoft.com/office/drawing/2014/main" id="{844E589A-077C-42A2-9EA4-13E32E958E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1814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Line 24">
              <a:extLst>
                <a:ext uri="{FF2B5EF4-FFF2-40B4-BE49-F238E27FC236}">
                  <a16:creationId xmlns:a16="http://schemas.microsoft.com/office/drawing/2014/main" id="{6D819921-6607-42D3-B40A-EBC3A77028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1478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25">
              <a:extLst>
                <a:ext uri="{FF2B5EF4-FFF2-40B4-BE49-F238E27FC236}">
                  <a16:creationId xmlns:a16="http://schemas.microsoft.com/office/drawing/2014/main" id="{9D5C9346-7C1A-49C3-A749-9E084E2D2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1141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26">
              <a:extLst>
                <a:ext uri="{FF2B5EF4-FFF2-40B4-BE49-F238E27FC236}">
                  <a16:creationId xmlns:a16="http://schemas.microsoft.com/office/drawing/2014/main" id="{AA817F54-CFAC-466D-B117-AF31C2ADFC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803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27">
              <a:extLst>
                <a:ext uri="{FF2B5EF4-FFF2-40B4-BE49-F238E27FC236}">
                  <a16:creationId xmlns:a16="http://schemas.microsoft.com/office/drawing/2014/main" id="{708ED0B9-8277-4764-B847-A7B7E5536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" y="2490"/>
              <a:ext cx="5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28">
              <a:extLst>
                <a:ext uri="{FF2B5EF4-FFF2-40B4-BE49-F238E27FC236}">
                  <a16:creationId xmlns:a16="http://schemas.microsoft.com/office/drawing/2014/main" id="{52CC2AB3-8ADE-4B01-86F7-D20E79B87A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29">
              <a:extLst>
                <a:ext uri="{FF2B5EF4-FFF2-40B4-BE49-F238E27FC236}">
                  <a16:creationId xmlns:a16="http://schemas.microsoft.com/office/drawing/2014/main" id="{43C5D6AE-76B2-4454-B477-10C6BAB7AF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1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30">
              <a:extLst>
                <a:ext uri="{FF2B5EF4-FFF2-40B4-BE49-F238E27FC236}">
                  <a16:creationId xmlns:a16="http://schemas.microsoft.com/office/drawing/2014/main" id="{579B9270-E66F-4B82-9A17-B0C0182C87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1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31">
              <a:extLst>
                <a:ext uri="{FF2B5EF4-FFF2-40B4-BE49-F238E27FC236}">
                  <a16:creationId xmlns:a16="http://schemas.microsoft.com/office/drawing/2014/main" id="{9B0C884A-B3A5-41E1-AD81-D444001776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9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Line 32">
              <a:extLst>
                <a:ext uri="{FF2B5EF4-FFF2-40B4-BE49-F238E27FC236}">
                  <a16:creationId xmlns:a16="http://schemas.microsoft.com/office/drawing/2014/main" id="{A167A517-FC85-49EE-8258-40854528BD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9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33">
              <a:extLst>
                <a:ext uri="{FF2B5EF4-FFF2-40B4-BE49-F238E27FC236}">
                  <a16:creationId xmlns:a16="http://schemas.microsoft.com/office/drawing/2014/main" id="{16EE4026-F86B-4CD9-86B4-30AAC68BFF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8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34">
              <a:extLst>
                <a:ext uri="{FF2B5EF4-FFF2-40B4-BE49-F238E27FC236}">
                  <a16:creationId xmlns:a16="http://schemas.microsoft.com/office/drawing/2014/main" id="{B6163E4B-EEFA-4315-834F-93A7CECBB4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8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35">
              <a:extLst>
                <a:ext uri="{FF2B5EF4-FFF2-40B4-BE49-F238E27FC236}">
                  <a16:creationId xmlns:a16="http://schemas.microsoft.com/office/drawing/2014/main" id="{E404BE86-A651-4BF6-9EFD-CC663EC922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8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36">
              <a:extLst>
                <a:ext uri="{FF2B5EF4-FFF2-40B4-BE49-F238E27FC236}">
                  <a16:creationId xmlns:a16="http://schemas.microsoft.com/office/drawing/2014/main" id="{AEC193A9-2791-42FE-9A6F-D7964C2AF8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7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37">
              <a:extLst>
                <a:ext uri="{FF2B5EF4-FFF2-40B4-BE49-F238E27FC236}">
                  <a16:creationId xmlns:a16="http://schemas.microsoft.com/office/drawing/2014/main" id="{7E5D53BB-EEFF-41C4-B1F0-FB51BBE1D5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5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Line 38">
              <a:extLst>
                <a:ext uri="{FF2B5EF4-FFF2-40B4-BE49-F238E27FC236}">
                  <a16:creationId xmlns:a16="http://schemas.microsoft.com/office/drawing/2014/main" id="{2974C92B-1BFA-4ED4-A002-C0B4D879A1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5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39">
              <a:extLst>
                <a:ext uri="{FF2B5EF4-FFF2-40B4-BE49-F238E27FC236}">
                  <a16:creationId xmlns:a16="http://schemas.microsoft.com/office/drawing/2014/main" id="{E9AF06C6-6900-4355-8A03-BF005BE6C7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5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40">
              <a:extLst>
                <a:ext uri="{FF2B5EF4-FFF2-40B4-BE49-F238E27FC236}">
                  <a16:creationId xmlns:a16="http://schemas.microsoft.com/office/drawing/2014/main" id="{1807B2AE-837F-48ED-91B3-017DFD765E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4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Line 41">
              <a:extLst>
                <a:ext uri="{FF2B5EF4-FFF2-40B4-BE49-F238E27FC236}">
                  <a16:creationId xmlns:a16="http://schemas.microsoft.com/office/drawing/2014/main" id="{FF4B47FF-2B38-4B3E-B00D-308C9F75E3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Line 42">
              <a:extLst>
                <a:ext uri="{FF2B5EF4-FFF2-40B4-BE49-F238E27FC236}">
                  <a16:creationId xmlns:a16="http://schemas.microsoft.com/office/drawing/2014/main" id="{3443A38B-E1F8-40A9-A750-2CD3DA204D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2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43">
              <a:extLst>
                <a:ext uri="{FF2B5EF4-FFF2-40B4-BE49-F238E27FC236}">
                  <a16:creationId xmlns:a16="http://schemas.microsoft.com/office/drawing/2014/main" id="{B0F875A9-C804-476A-88E0-C72F5261A2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81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Line 44">
              <a:extLst>
                <a:ext uri="{FF2B5EF4-FFF2-40B4-BE49-F238E27FC236}">
                  <a16:creationId xmlns:a16="http://schemas.microsoft.com/office/drawing/2014/main" id="{744D0AC2-49BC-4025-9043-D8DF63C1AA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21" y="24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Freeform 45">
              <a:extLst>
                <a:ext uri="{FF2B5EF4-FFF2-40B4-BE49-F238E27FC236}">
                  <a16:creationId xmlns:a16="http://schemas.microsoft.com/office/drawing/2014/main" id="{EDC71ED0-A285-4138-AE3F-198A05F10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922"/>
              <a:ext cx="5091" cy="2293"/>
            </a:xfrm>
            <a:custGeom>
              <a:avLst/>
              <a:gdLst>
                <a:gd name="T0" fmla="*/ 0 w 2653"/>
                <a:gd name="T1" fmla="*/ 0 h 1195"/>
                <a:gd name="T2" fmla="*/ 1251 w 2653"/>
                <a:gd name="T3" fmla="*/ 8443 h 1195"/>
                <a:gd name="T4" fmla="*/ 2500 w 2653"/>
                <a:gd name="T5" fmla="*/ 5269 h 1195"/>
                <a:gd name="T6" fmla="*/ 3752 w 2653"/>
                <a:gd name="T7" fmla="*/ 7574 h 1195"/>
                <a:gd name="T8" fmla="*/ 5005 w 2653"/>
                <a:gd name="T9" fmla="*/ 2416 h 1195"/>
                <a:gd name="T10" fmla="*/ 6246 w 2653"/>
                <a:gd name="T11" fmla="*/ 925 h 1195"/>
                <a:gd name="T12" fmla="*/ 7497 w 2653"/>
                <a:gd name="T13" fmla="*/ 1115 h 1195"/>
                <a:gd name="T14" fmla="*/ 8749 w 2653"/>
                <a:gd name="T15" fmla="*/ 3598 h 1195"/>
                <a:gd name="T16" fmla="*/ 9998 w 2653"/>
                <a:gd name="T17" fmla="*/ 5835 h 1195"/>
                <a:gd name="T18" fmla="*/ 11249 w 2653"/>
                <a:gd name="T19" fmla="*/ 3786 h 1195"/>
                <a:gd name="T20" fmla="*/ 12502 w 2653"/>
                <a:gd name="T21" fmla="*/ 8443 h 1195"/>
                <a:gd name="T22" fmla="*/ 13744 w 2653"/>
                <a:gd name="T23" fmla="*/ 5582 h 1195"/>
                <a:gd name="T24" fmla="*/ 14995 w 2653"/>
                <a:gd name="T25" fmla="*/ 6267 h 1195"/>
                <a:gd name="T26" fmla="*/ 16246 w 2653"/>
                <a:gd name="T27" fmla="*/ 3166 h 1195"/>
                <a:gd name="T28" fmla="*/ 17495 w 2653"/>
                <a:gd name="T29" fmla="*/ 2047 h 1195"/>
                <a:gd name="T30" fmla="*/ 18746 w 2653"/>
                <a:gd name="T31" fmla="*/ 3101 h 11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53"/>
                <a:gd name="T49" fmla="*/ 0 h 1195"/>
                <a:gd name="T50" fmla="*/ 2653 w 2653"/>
                <a:gd name="T51" fmla="*/ 1195 h 11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53" h="1195">
                  <a:moveTo>
                    <a:pt x="0" y="0"/>
                  </a:moveTo>
                  <a:lnTo>
                    <a:pt x="177" y="1195"/>
                  </a:lnTo>
                  <a:lnTo>
                    <a:pt x="354" y="746"/>
                  </a:lnTo>
                  <a:lnTo>
                    <a:pt x="531" y="1072"/>
                  </a:lnTo>
                  <a:lnTo>
                    <a:pt x="708" y="342"/>
                  </a:lnTo>
                  <a:lnTo>
                    <a:pt x="884" y="131"/>
                  </a:lnTo>
                  <a:lnTo>
                    <a:pt x="1061" y="158"/>
                  </a:lnTo>
                  <a:lnTo>
                    <a:pt x="1238" y="509"/>
                  </a:lnTo>
                  <a:lnTo>
                    <a:pt x="1415" y="826"/>
                  </a:lnTo>
                  <a:lnTo>
                    <a:pt x="1592" y="536"/>
                  </a:lnTo>
                  <a:lnTo>
                    <a:pt x="1769" y="1195"/>
                  </a:lnTo>
                  <a:lnTo>
                    <a:pt x="1945" y="790"/>
                  </a:lnTo>
                  <a:lnTo>
                    <a:pt x="2122" y="887"/>
                  </a:lnTo>
                  <a:lnTo>
                    <a:pt x="2299" y="448"/>
                  </a:lnTo>
                  <a:lnTo>
                    <a:pt x="2476" y="290"/>
                  </a:lnTo>
                  <a:lnTo>
                    <a:pt x="2653" y="439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Rectangle 46">
              <a:extLst>
                <a:ext uri="{FF2B5EF4-FFF2-40B4-BE49-F238E27FC236}">
                  <a16:creationId xmlns:a16="http://schemas.microsoft.com/office/drawing/2014/main" id="{7F340273-7609-4A80-979A-A297C7506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" y="876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29" name="Line 47">
              <a:extLst>
                <a:ext uri="{FF2B5EF4-FFF2-40B4-BE49-F238E27FC236}">
                  <a16:creationId xmlns:a16="http://schemas.microsoft.com/office/drawing/2014/main" id="{EABF7784-D251-4EE2-995D-AA7139186D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6" y="878"/>
              <a:ext cx="45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Line 48">
              <a:extLst>
                <a:ext uri="{FF2B5EF4-FFF2-40B4-BE49-F238E27FC236}">
                  <a16:creationId xmlns:a16="http://schemas.microsoft.com/office/drawing/2014/main" id="{73E15D89-A9DB-40F7-8AF3-0CBBFF8D0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922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Line 49">
              <a:extLst>
                <a:ext uri="{FF2B5EF4-FFF2-40B4-BE49-F238E27FC236}">
                  <a16:creationId xmlns:a16="http://schemas.microsoft.com/office/drawing/2014/main" id="{4CA52919-3477-4C56-8DB2-5AC3ADF38D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6" y="922"/>
              <a:ext cx="45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Line 50">
              <a:extLst>
                <a:ext uri="{FF2B5EF4-FFF2-40B4-BE49-F238E27FC236}">
                  <a16:creationId xmlns:a16="http://schemas.microsoft.com/office/drawing/2014/main" id="{E3A26F11-2816-4A74-8655-2892EC3235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1" y="878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Line 51">
              <a:extLst>
                <a:ext uri="{FF2B5EF4-FFF2-40B4-BE49-F238E27FC236}">
                  <a16:creationId xmlns:a16="http://schemas.microsoft.com/office/drawing/2014/main" id="{6AD77432-4495-4F77-BB79-82EA0030C6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1" y="878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Line 52">
              <a:extLst>
                <a:ext uri="{FF2B5EF4-FFF2-40B4-BE49-F238E27FC236}">
                  <a16:creationId xmlns:a16="http://schemas.microsoft.com/office/drawing/2014/main" id="{D2A5AB0D-37F2-49B4-A363-A8DA8DF690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922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Rectangle 53">
              <a:extLst>
                <a:ext uri="{FF2B5EF4-FFF2-40B4-BE49-F238E27FC236}">
                  <a16:creationId xmlns:a16="http://schemas.microsoft.com/office/drawing/2014/main" id="{D281E1E9-F96C-4602-B419-4EA5FDCA2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" y="3169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36" name="Line 54">
              <a:extLst>
                <a:ext uri="{FF2B5EF4-FFF2-40B4-BE49-F238E27FC236}">
                  <a16:creationId xmlns:a16="http://schemas.microsoft.com/office/drawing/2014/main" id="{822E8822-A3F5-48A4-82E1-9DE1784ED6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56" y="3171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Line 55">
              <a:extLst>
                <a:ext uri="{FF2B5EF4-FFF2-40B4-BE49-F238E27FC236}">
                  <a16:creationId xmlns:a16="http://schemas.microsoft.com/office/drawing/2014/main" id="{7415234D-6F22-4231-8C2D-37E4E94173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0" y="3215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Line 56">
              <a:extLst>
                <a:ext uri="{FF2B5EF4-FFF2-40B4-BE49-F238E27FC236}">
                  <a16:creationId xmlns:a16="http://schemas.microsoft.com/office/drawing/2014/main" id="{48C8D11C-0F48-40A1-988D-44594FE1A3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6" y="3215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Line 57">
              <a:extLst>
                <a:ext uri="{FF2B5EF4-FFF2-40B4-BE49-F238E27FC236}">
                  <a16:creationId xmlns:a16="http://schemas.microsoft.com/office/drawing/2014/main" id="{C6F81B9D-1195-4F25-8BA7-BDBA46CFC8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0" y="3171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Line 58">
              <a:extLst>
                <a:ext uri="{FF2B5EF4-FFF2-40B4-BE49-F238E27FC236}">
                  <a16:creationId xmlns:a16="http://schemas.microsoft.com/office/drawing/2014/main" id="{2742972B-DFF6-4FFD-B527-6B5EFF1BC2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0" y="3171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Line 59">
              <a:extLst>
                <a:ext uri="{FF2B5EF4-FFF2-40B4-BE49-F238E27FC236}">
                  <a16:creationId xmlns:a16="http://schemas.microsoft.com/office/drawing/2014/main" id="{6C548635-8BA3-4E86-9A14-1734857E3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0" y="3215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Rectangle 60">
              <a:extLst>
                <a:ext uri="{FF2B5EF4-FFF2-40B4-BE49-F238E27FC236}">
                  <a16:creationId xmlns:a16="http://schemas.microsoft.com/office/drawing/2014/main" id="{7523B7D6-3010-4D1D-AC13-91AB79039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" y="2307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43" name="Line 61">
              <a:extLst>
                <a:ext uri="{FF2B5EF4-FFF2-40B4-BE49-F238E27FC236}">
                  <a16:creationId xmlns:a16="http://schemas.microsoft.com/office/drawing/2014/main" id="{069D5B84-5DC2-4416-8926-69D0B7C449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96" y="2309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Line 62">
              <a:extLst>
                <a:ext uri="{FF2B5EF4-FFF2-40B4-BE49-F238E27FC236}">
                  <a16:creationId xmlns:a16="http://schemas.microsoft.com/office/drawing/2014/main" id="{589FB9E1-EC16-45F7-BB33-DFA2A29796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0" y="2353"/>
              <a:ext cx="44" cy="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Line 63">
              <a:extLst>
                <a:ext uri="{FF2B5EF4-FFF2-40B4-BE49-F238E27FC236}">
                  <a16:creationId xmlns:a16="http://schemas.microsoft.com/office/drawing/2014/main" id="{CA4DA7E7-D070-40C0-8243-F27846EEA4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6" y="2353"/>
              <a:ext cx="44" cy="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64">
              <a:extLst>
                <a:ext uri="{FF2B5EF4-FFF2-40B4-BE49-F238E27FC236}">
                  <a16:creationId xmlns:a16="http://schemas.microsoft.com/office/drawing/2014/main" id="{EA4444D9-1E41-44D0-92D2-05F6F0B436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0" y="2309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Line 65">
              <a:extLst>
                <a:ext uri="{FF2B5EF4-FFF2-40B4-BE49-F238E27FC236}">
                  <a16:creationId xmlns:a16="http://schemas.microsoft.com/office/drawing/2014/main" id="{ECCA2314-5555-46BC-89BF-1EC6EFA7BD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0" y="2309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Line 66">
              <a:extLst>
                <a:ext uri="{FF2B5EF4-FFF2-40B4-BE49-F238E27FC236}">
                  <a16:creationId xmlns:a16="http://schemas.microsoft.com/office/drawing/2014/main" id="{8DB8AFE9-7FD2-4FD4-B3FF-89EC530BD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0" y="2353"/>
              <a:ext cx="1" cy="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Rectangle 67">
              <a:extLst>
                <a:ext uri="{FF2B5EF4-FFF2-40B4-BE49-F238E27FC236}">
                  <a16:creationId xmlns:a16="http://schemas.microsoft.com/office/drawing/2014/main" id="{E1AAD4D4-5783-417B-B82B-5D7DEEC3D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2933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50" name="Line 68">
              <a:extLst>
                <a:ext uri="{FF2B5EF4-FFF2-40B4-BE49-F238E27FC236}">
                  <a16:creationId xmlns:a16="http://schemas.microsoft.com/office/drawing/2014/main" id="{C39711EC-270F-4252-B05F-346C7EB174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36" y="2935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Line 69">
              <a:extLst>
                <a:ext uri="{FF2B5EF4-FFF2-40B4-BE49-F238E27FC236}">
                  <a16:creationId xmlns:a16="http://schemas.microsoft.com/office/drawing/2014/main" id="{E02F4185-CCBF-43E9-BD65-8638ED1F2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2979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Line 70">
              <a:extLst>
                <a:ext uri="{FF2B5EF4-FFF2-40B4-BE49-F238E27FC236}">
                  <a16:creationId xmlns:a16="http://schemas.microsoft.com/office/drawing/2014/main" id="{71A715C9-91EC-4C53-B293-FE34657C2B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6" y="2979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Line 71">
              <a:extLst>
                <a:ext uri="{FF2B5EF4-FFF2-40B4-BE49-F238E27FC236}">
                  <a16:creationId xmlns:a16="http://schemas.microsoft.com/office/drawing/2014/main" id="{89E43B90-213B-4468-A26D-AFB23767F6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0" y="2935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Line 72">
              <a:extLst>
                <a:ext uri="{FF2B5EF4-FFF2-40B4-BE49-F238E27FC236}">
                  <a16:creationId xmlns:a16="http://schemas.microsoft.com/office/drawing/2014/main" id="{70E6682A-83F4-4AAB-B2D7-760D60FF02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0" y="2935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Line 73">
              <a:extLst>
                <a:ext uri="{FF2B5EF4-FFF2-40B4-BE49-F238E27FC236}">
                  <a16:creationId xmlns:a16="http://schemas.microsoft.com/office/drawing/2014/main" id="{C5D60D61-D30E-44CA-AA7C-8BAE637014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2979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Rectangle 74">
              <a:extLst>
                <a:ext uri="{FF2B5EF4-FFF2-40B4-BE49-F238E27FC236}">
                  <a16:creationId xmlns:a16="http://schemas.microsoft.com/office/drawing/2014/main" id="{F76D95AA-7C14-45F7-94A8-0D7ABDF1B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1532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57" name="Line 75">
              <a:extLst>
                <a:ext uri="{FF2B5EF4-FFF2-40B4-BE49-F238E27FC236}">
                  <a16:creationId xmlns:a16="http://schemas.microsoft.com/office/drawing/2014/main" id="{48FB677E-BA6A-4512-AF6F-6F7FF2ACCC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75" y="1534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Line 76">
              <a:extLst>
                <a:ext uri="{FF2B5EF4-FFF2-40B4-BE49-F238E27FC236}">
                  <a16:creationId xmlns:a16="http://schemas.microsoft.com/office/drawing/2014/main" id="{7542942E-C237-414D-99A4-B44CAF742D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9" y="1578"/>
              <a:ext cx="45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Line 77">
              <a:extLst>
                <a:ext uri="{FF2B5EF4-FFF2-40B4-BE49-F238E27FC236}">
                  <a16:creationId xmlns:a16="http://schemas.microsoft.com/office/drawing/2014/main" id="{E679C4C3-1881-46F8-8CA7-94567A18DF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5" y="1578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Line 78">
              <a:extLst>
                <a:ext uri="{FF2B5EF4-FFF2-40B4-BE49-F238E27FC236}">
                  <a16:creationId xmlns:a16="http://schemas.microsoft.com/office/drawing/2014/main" id="{1AA97742-A729-48A1-86A0-C2292599B8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9" y="1534"/>
              <a:ext cx="45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Line 79">
              <a:extLst>
                <a:ext uri="{FF2B5EF4-FFF2-40B4-BE49-F238E27FC236}">
                  <a16:creationId xmlns:a16="http://schemas.microsoft.com/office/drawing/2014/main" id="{2FF34520-0288-45BC-B431-CA1E9DF90F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9" y="1534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Line 80">
              <a:extLst>
                <a:ext uri="{FF2B5EF4-FFF2-40B4-BE49-F238E27FC236}">
                  <a16:creationId xmlns:a16="http://schemas.microsoft.com/office/drawing/2014/main" id="{960A1C7A-E098-46FA-97D0-6DB43C4B0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9" y="1578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Rectangle 81">
              <a:extLst>
                <a:ext uri="{FF2B5EF4-FFF2-40B4-BE49-F238E27FC236}">
                  <a16:creationId xmlns:a16="http://schemas.microsoft.com/office/drawing/2014/main" id="{1B3330BC-CBDB-4033-93F6-67A1C8738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" y="1127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64" name="Line 82">
              <a:extLst>
                <a:ext uri="{FF2B5EF4-FFF2-40B4-BE49-F238E27FC236}">
                  <a16:creationId xmlns:a16="http://schemas.microsoft.com/office/drawing/2014/main" id="{6B524550-CAD0-4F82-950B-E64DAB9601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13" y="1129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5" name="Line 83">
              <a:extLst>
                <a:ext uri="{FF2B5EF4-FFF2-40B4-BE49-F238E27FC236}">
                  <a16:creationId xmlns:a16="http://schemas.microsoft.com/office/drawing/2014/main" id="{22EDCFB1-D88B-43C7-A496-1BECC9558D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7" y="1173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Line 84">
              <a:extLst>
                <a:ext uri="{FF2B5EF4-FFF2-40B4-BE49-F238E27FC236}">
                  <a16:creationId xmlns:a16="http://schemas.microsoft.com/office/drawing/2014/main" id="{5AC18275-D938-48AE-B404-6203FCA40D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3" y="1173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Line 85">
              <a:extLst>
                <a:ext uri="{FF2B5EF4-FFF2-40B4-BE49-F238E27FC236}">
                  <a16:creationId xmlns:a16="http://schemas.microsoft.com/office/drawing/2014/main" id="{62A0A0FF-C611-4C3F-B2DF-2315239348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7" y="1129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Line 86">
              <a:extLst>
                <a:ext uri="{FF2B5EF4-FFF2-40B4-BE49-F238E27FC236}">
                  <a16:creationId xmlns:a16="http://schemas.microsoft.com/office/drawing/2014/main" id="{174FE516-8190-4D3B-8E33-2FE20A638A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7" y="1129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9" name="Line 87">
              <a:extLst>
                <a:ext uri="{FF2B5EF4-FFF2-40B4-BE49-F238E27FC236}">
                  <a16:creationId xmlns:a16="http://schemas.microsoft.com/office/drawing/2014/main" id="{7B5B38C2-38BA-4CE5-95E0-B1E5E6C923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7" y="1173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0" name="Rectangle 88">
              <a:extLst>
                <a:ext uri="{FF2B5EF4-FFF2-40B4-BE49-F238E27FC236}">
                  <a16:creationId xmlns:a16="http://schemas.microsoft.com/office/drawing/2014/main" id="{EDD90C6D-4C11-4546-BFBA-77E5DF88C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" y="1179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71" name="Line 89">
              <a:extLst>
                <a:ext uri="{FF2B5EF4-FFF2-40B4-BE49-F238E27FC236}">
                  <a16:creationId xmlns:a16="http://schemas.microsoft.com/office/drawing/2014/main" id="{B37BEEC9-6BAA-411C-A160-978BE38AD9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53" y="1181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2" name="Line 90">
              <a:extLst>
                <a:ext uri="{FF2B5EF4-FFF2-40B4-BE49-F238E27FC236}">
                  <a16:creationId xmlns:a16="http://schemas.microsoft.com/office/drawing/2014/main" id="{BB8E781D-1D1D-4543-8476-EC0A60D219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7" y="1225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Line 91">
              <a:extLst>
                <a:ext uri="{FF2B5EF4-FFF2-40B4-BE49-F238E27FC236}">
                  <a16:creationId xmlns:a16="http://schemas.microsoft.com/office/drawing/2014/main" id="{3C574E1E-1C6E-4083-9374-73BE50170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3" y="1225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Line 92">
              <a:extLst>
                <a:ext uri="{FF2B5EF4-FFF2-40B4-BE49-F238E27FC236}">
                  <a16:creationId xmlns:a16="http://schemas.microsoft.com/office/drawing/2014/main" id="{C7D4BD4D-BD41-4F3E-ABAC-70CDD4B3B7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7" y="1181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Line 93">
              <a:extLst>
                <a:ext uri="{FF2B5EF4-FFF2-40B4-BE49-F238E27FC236}">
                  <a16:creationId xmlns:a16="http://schemas.microsoft.com/office/drawing/2014/main" id="{E31028DB-66CF-4CF5-8673-C6784C0CBE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7" y="1181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Line 94">
              <a:extLst>
                <a:ext uri="{FF2B5EF4-FFF2-40B4-BE49-F238E27FC236}">
                  <a16:creationId xmlns:a16="http://schemas.microsoft.com/office/drawing/2014/main" id="{69BE1751-F381-4795-84E7-C9AB590713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7" y="1225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7" name="Rectangle 95">
              <a:extLst>
                <a:ext uri="{FF2B5EF4-FFF2-40B4-BE49-F238E27FC236}">
                  <a16:creationId xmlns:a16="http://schemas.microsoft.com/office/drawing/2014/main" id="{0EF2B31E-9AC0-4B25-BD24-27C38E1DF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" y="1853"/>
              <a:ext cx="9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78" name="Line 96">
              <a:extLst>
                <a:ext uri="{FF2B5EF4-FFF2-40B4-BE49-F238E27FC236}">
                  <a16:creationId xmlns:a16="http://schemas.microsoft.com/office/drawing/2014/main" id="{4E286A27-DFAB-4A13-AA57-B161A61FDC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92" y="1855"/>
              <a:ext cx="45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9" name="Line 97">
              <a:extLst>
                <a:ext uri="{FF2B5EF4-FFF2-40B4-BE49-F238E27FC236}">
                  <a16:creationId xmlns:a16="http://schemas.microsoft.com/office/drawing/2014/main" id="{39E7D421-1F17-400A-8426-966D606E4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7" y="1899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0" name="Line 98">
              <a:extLst>
                <a:ext uri="{FF2B5EF4-FFF2-40B4-BE49-F238E27FC236}">
                  <a16:creationId xmlns:a16="http://schemas.microsoft.com/office/drawing/2014/main" id="{60F539C7-759D-4737-9851-98DD9A6F27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92" y="1899"/>
              <a:ext cx="45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1" name="Line 99">
              <a:extLst>
                <a:ext uri="{FF2B5EF4-FFF2-40B4-BE49-F238E27FC236}">
                  <a16:creationId xmlns:a16="http://schemas.microsoft.com/office/drawing/2014/main" id="{384FB984-D8F5-484F-8645-5BE955DB23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7" y="1855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2" name="Line 100">
              <a:extLst>
                <a:ext uri="{FF2B5EF4-FFF2-40B4-BE49-F238E27FC236}">
                  <a16:creationId xmlns:a16="http://schemas.microsoft.com/office/drawing/2014/main" id="{E9F5D730-69EE-434A-BD95-88ADDB85E1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7" y="1855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Line 101">
              <a:extLst>
                <a:ext uri="{FF2B5EF4-FFF2-40B4-BE49-F238E27FC236}">
                  <a16:creationId xmlns:a16="http://schemas.microsoft.com/office/drawing/2014/main" id="{0C687E43-E888-4161-AD22-D0281D9FC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7" y="1899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4" name="Rectangle 102">
              <a:extLst>
                <a:ext uri="{FF2B5EF4-FFF2-40B4-BE49-F238E27FC236}">
                  <a16:creationId xmlns:a16="http://schemas.microsoft.com/office/drawing/2014/main" id="{BA850BD3-69D5-4BBB-82F5-FA02399A5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" y="2461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85" name="Line 103">
              <a:extLst>
                <a:ext uri="{FF2B5EF4-FFF2-40B4-BE49-F238E27FC236}">
                  <a16:creationId xmlns:a16="http://schemas.microsoft.com/office/drawing/2014/main" id="{49F3B9A3-451B-4DF3-861D-A534FB9E72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32" y="2463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Line 104">
              <a:extLst>
                <a:ext uri="{FF2B5EF4-FFF2-40B4-BE49-F238E27FC236}">
                  <a16:creationId xmlns:a16="http://schemas.microsoft.com/office/drawing/2014/main" id="{E1992B2A-1A7F-4C7F-8A11-8FA11CDEA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6" y="2507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Line 105">
              <a:extLst>
                <a:ext uri="{FF2B5EF4-FFF2-40B4-BE49-F238E27FC236}">
                  <a16:creationId xmlns:a16="http://schemas.microsoft.com/office/drawing/2014/main" id="{C38E78C9-CB9D-45ED-9710-6BF2734BF1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2" y="2507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Line 106">
              <a:extLst>
                <a:ext uri="{FF2B5EF4-FFF2-40B4-BE49-F238E27FC236}">
                  <a16:creationId xmlns:a16="http://schemas.microsoft.com/office/drawing/2014/main" id="{BA73A0D8-D7F8-439D-803E-2248825A3B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6" y="2463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Line 107">
              <a:extLst>
                <a:ext uri="{FF2B5EF4-FFF2-40B4-BE49-F238E27FC236}">
                  <a16:creationId xmlns:a16="http://schemas.microsoft.com/office/drawing/2014/main" id="{C19F83E6-75E2-493D-B7FC-AE286478C9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6" y="2463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Line 108">
              <a:extLst>
                <a:ext uri="{FF2B5EF4-FFF2-40B4-BE49-F238E27FC236}">
                  <a16:creationId xmlns:a16="http://schemas.microsoft.com/office/drawing/2014/main" id="{CCDBB75D-A40E-4380-89F6-A8A0513ED7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6" y="2507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" name="Rectangle 109">
              <a:extLst>
                <a:ext uri="{FF2B5EF4-FFF2-40B4-BE49-F238E27FC236}">
                  <a16:creationId xmlns:a16="http://schemas.microsoft.com/office/drawing/2014/main" id="{1B9067CE-8605-4C40-8F43-93D3735D1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1904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92" name="Line 110">
              <a:extLst>
                <a:ext uri="{FF2B5EF4-FFF2-40B4-BE49-F238E27FC236}">
                  <a16:creationId xmlns:a16="http://schemas.microsoft.com/office/drawing/2014/main" id="{171079F7-3578-4D00-8EEC-420F85CB88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72" y="1906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Line 111">
              <a:extLst>
                <a:ext uri="{FF2B5EF4-FFF2-40B4-BE49-F238E27FC236}">
                  <a16:creationId xmlns:a16="http://schemas.microsoft.com/office/drawing/2014/main" id="{25F3E679-249D-489A-98E4-E5B5FDD8E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6" y="1950"/>
              <a:ext cx="44" cy="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" name="Line 112">
              <a:extLst>
                <a:ext uri="{FF2B5EF4-FFF2-40B4-BE49-F238E27FC236}">
                  <a16:creationId xmlns:a16="http://schemas.microsoft.com/office/drawing/2014/main" id="{9D55A306-05AE-464C-B513-BF58B706A5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72" y="1950"/>
              <a:ext cx="44" cy="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Line 113">
              <a:extLst>
                <a:ext uri="{FF2B5EF4-FFF2-40B4-BE49-F238E27FC236}">
                  <a16:creationId xmlns:a16="http://schemas.microsoft.com/office/drawing/2014/main" id="{616A9B64-5D1E-45F9-8155-C162D59418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6" y="1906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Line 114">
              <a:extLst>
                <a:ext uri="{FF2B5EF4-FFF2-40B4-BE49-F238E27FC236}">
                  <a16:creationId xmlns:a16="http://schemas.microsoft.com/office/drawing/2014/main" id="{E61EB76A-276F-4861-B5FC-B31B98B4DD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6" y="1906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" name="Line 115">
              <a:extLst>
                <a:ext uri="{FF2B5EF4-FFF2-40B4-BE49-F238E27FC236}">
                  <a16:creationId xmlns:a16="http://schemas.microsoft.com/office/drawing/2014/main" id="{30CFB985-97A6-47BA-BA09-B9CBD5EAD8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6" y="1950"/>
              <a:ext cx="1" cy="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" name="Rectangle 116">
              <a:extLst>
                <a:ext uri="{FF2B5EF4-FFF2-40B4-BE49-F238E27FC236}">
                  <a16:creationId xmlns:a16="http://schemas.microsoft.com/office/drawing/2014/main" id="{457C45E4-B45A-47CD-B30A-444A0D62F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" y="3169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99" name="Line 117">
              <a:extLst>
                <a:ext uri="{FF2B5EF4-FFF2-40B4-BE49-F238E27FC236}">
                  <a16:creationId xmlns:a16="http://schemas.microsoft.com/office/drawing/2014/main" id="{23BB1C19-7AEF-4DEA-974A-D821AE7AB0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12" y="3171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0" name="Line 118">
              <a:extLst>
                <a:ext uri="{FF2B5EF4-FFF2-40B4-BE49-F238E27FC236}">
                  <a16:creationId xmlns:a16="http://schemas.microsoft.com/office/drawing/2014/main" id="{470D8B5C-444E-4541-A3E1-1B15F04479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3215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1" name="Line 119">
              <a:extLst>
                <a:ext uri="{FF2B5EF4-FFF2-40B4-BE49-F238E27FC236}">
                  <a16:creationId xmlns:a16="http://schemas.microsoft.com/office/drawing/2014/main" id="{DC6EA533-769A-4286-8BB4-1890E6D04E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2" y="3215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2" name="Line 120">
              <a:extLst>
                <a:ext uri="{FF2B5EF4-FFF2-40B4-BE49-F238E27FC236}">
                  <a16:creationId xmlns:a16="http://schemas.microsoft.com/office/drawing/2014/main" id="{60B105A2-EAF0-41A7-B23E-CB8E6AD5DD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6" y="3171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Line 121">
              <a:extLst>
                <a:ext uri="{FF2B5EF4-FFF2-40B4-BE49-F238E27FC236}">
                  <a16:creationId xmlns:a16="http://schemas.microsoft.com/office/drawing/2014/main" id="{E1C3441C-7769-47E1-B6C2-5464735D67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6" y="3171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4" name="Line 122">
              <a:extLst>
                <a:ext uri="{FF2B5EF4-FFF2-40B4-BE49-F238E27FC236}">
                  <a16:creationId xmlns:a16="http://schemas.microsoft.com/office/drawing/2014/main" id="{DBF4FCFB-1700-4D59-959C-129C8AB73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3215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Rectangle 123">
              <a:extLst>
                <a:ext uri="{FF2B5EF4-FFF2-40B4-BE49-F238E27FC236}">
                  <a16:creationId xmlns:a16="http://schemas.microsoft.com/office/drawing/2014/main" id="{869225B7-2B4D-4F4E-9E60-D69A2C405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7" y="2392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06" name="Line 124">
              <a:extLst>
                <a:ext uri="{FF2B5EF4-FFF2-40B4-BE49-F238E27FC236}">
                  <a16:creationId xmlns:a16="http://schemas.microsoft.com/office/drawing/2014/main" id="{F7EB2B7E-1EDA-4C91-A70B-7B70E64CE1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49" y="2394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7" name="Line 125">
              <a:extLst>
                <a:ext uri="{FF2B5EF4-FFF2-40B4-BE49-F238E27FC236}">
                  <a16:creationId xmlns:a16="http://schemas.microsoft.com/office/drawing/2014/main" id="{3D11A974-4525-4499-AC1B-A9D0EDC168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3" y="2438"/>
              <a:ext cx="45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8" name="Line 126">
              <a:extLst>
                <a:ext uri="{FF2B5EF4-FFF2-40B4-BE49-F238E27FC236}">
                  <a16:creationId xmlns:a16="http://schemas.microsoft.com/office/drawing/2014/main" id="{F7654393-8EC3-42A6-84D0-97EF2E14F3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9" y="2438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Line 127">
              <a:extLst>
                <a:ext uri="{FF2B5EF4-FFF2-40B4-BE49-F238E27FC236}">
                  <a16:creationId xmlns:a16="http://schemas.microsoft.com/office/drawing/2014/main" id="{32AE0AD3-3A96-492F-BC9E-D84CAC16D2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3" y="2394"/>
              <a:ext cx="45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Line 128">
              <a:extLst>
                <a:ext uri="{FF2B5EF4-FFF2-40B4-BE49-F238E27FC236}">
                  <a16:creationId xmlns:a16="http://schemas.microsoft.com/office/drawing/2014/main" id="{0BFAF544-EB77-4B07-AB1D-6144EC3273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3" y="2394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1" name="Line 129">
              <a:extLst>
                <a:ext uri="{FF2B5EF4-FFF2-40B4-BE49-F238E27FC236}">
                  <a16:creationId xmlns:a16="http://schemas.microsoft.com/office/drawing/2014/main" id="{9AA8BC16-8803-4EA3-BB42-BEC6466309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3" y="2438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2" name="Rectangle 130">
              <a:extLst>
                <a:ext uri="{FF2B5EF4-FFF2-40B4-BE49-F238E27FC236}">
                  <a16:creationId xmlns:a16="http://schemas.microsoft.com/office/drawing/2014/main" id="{F6FB36C4-9063-4E25-9EED-D8059E945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578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13" name="Line 131">
              <a:extLst>
                <a:ext uri="{FF2B5EF4-FFF2-40B4-BE49-F238E27FC236}">
                  <a16:creationId xmlns:a16="http://schemas.microsoft.com/office/drawing/2014/main" id="{31AF3AB2-BDFA-4DBD-970E-FBBF2EAEA5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89" y="2580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4" name="Line 132">
              <a:extLst>
                <a:ext uri="{FF2B5EF4-FFF2-40B4-BE49-F238E27FC236}">
                  <a16:creationId xmlns:a16="http://schemas.microsoft.com/office/drawing/2014/main" id="{D28B0A84-A0E9-4227-85F0-1B1D886FA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3" y="2624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5" name="Line 133">
              <a:extLst>
                <a:ext uri="{FF2B5EF4-FFF2-40B4-BE49-F238E27FC236}">
                  <a16:creationId xmlns:a16="http://schemas.microsoft.com/office/drawing/2014/main" id="{FFD89532-509C-4266-B290-5737DAF0EC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89" y="2624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6" name="Line 134">
              <a:extLst>
                <a:ext uri="{FF2B5EF4-FFF2-40B4-BE49-F238E27FC236}">
                  <a16:creationId xmlns:a16="http://schemas.microsoft.com/office/drawing/2014/main" id="{E2470D89-CB42-48A8-B81F-95B5740BF2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3" y="2580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7" name="Line 135">
              <a:extLst>
                <a:ext uri="{FF2B5EF4-FFF2-40B4-BE49-F238E27FC236}">
                  <a16:creationId xmlns:a16="http://schemas.microsoft.com/office/drawing/2014/main" id="{B24E93B5-122E-4985-BA5C-C4BDBF027B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3" y="2580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8" name="Line 136">
              <a:extLst>
                <a:ext uri="{FF2B5EF4-FFF2-40B4-BE49-F238E27FC236}">
                  <a16:creationId xmlns:a16="http://schemas.microsoft.com/office/drawing/2014/main" id="{98AFC4EF-D67C-401C-B1BD-EBEC7313F8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3" y="2624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9" name="Rectangle 137">
              <a:extLst>
                <a:ext uri="{FF2B5EF4-FFF2-40B4-BE49-F238E27FC236}">
                  <a16:creationId xmlns:a16="http://schemas.microsoft.com/office/drawing/2014/main" id="{7D34C86D-366F-4352-AE6D-349600F73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7" y="1736"/>
              <a:ext cx="96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20" name="Line 138">
              <a:extLst>
                <a:ext uri="{FF2B5EF4-FFF2-40B4-BE49-F238E27FC236}">
                  <a16:creationId xmlns:a16="http://schemas.microsoft.com/office/drawing/2014/main" id="{049962B1-0DAD-4C00-891B-503C48AB4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29" y="1737"/>
              <a:ext cx="44" cy="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1" name="Line 139">
              <a:extLst>
                <a:ext uri="{FF2B5EF4-FFF2-40B4-BE49-F238E27FC236}">
                  <a16:creationId xmlns:a16="http://schemas.microsoft.com/office/drawing/2014/main" id="{6CADD8CD-39B8-49DA-849C-99DC15A0F4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782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2" name="Line 140">
              <a:extLst>
                <a:ext uri="{FF2B5EF4-FFF2-40B4-BE49-F238E27FC236}">
                  <a16:creationId xmlns:a16="http://schemas.microsoft.com/office/drawing/2014/main" id="{68655188-3AA5-491E-AF3D-B4628B4101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29" y="1782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3" name="Line 141">
              <a:extLst>
                <a:ext uri="{FF2B5EF4-FFF2-40B4-BE49-F238E27FC236}">
                  <a16:creationId xmlns:a16="http://schemas.microsoft.com/office/drawing/2014/main" id="{9DAA4959-EAF2-4B85-AF31-AD1A939FB3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3" y="1737"/>
              <a:ext cx="44" cy="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4" name="Line 142">
              <a:extLst>
                <a:ext uri="{FF2B5EF4-FFF2-40B4-BE49-F238E27FC236}">
                  <a16:creationId xmlns:a16="http://schemas.microsoft.com/office/drawing/2014/main" id="{E4E5470E-15C1-4587-9B89-0905218CF9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3" y="1737"/>
              <a:ext cx="1" cy="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5" name="Line 143">
              <a:extLst>
                <a:ext uri="{FF2B5EF4-FFF2-40B4-BE49-F238E27FC236}">
                  <a16:creationId xmlns:a16="http://schemas.microsoft.com/office/drawing/2014/main" id="{9771FDCD-14C9-445F-8ADB-683A0CFCD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3" y="1782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6" name="Rectangle 144">
              <a:extLst>
                <a:ext uri="{FF2B5EF4-FFF2-40B4-BE49-F238E27FC236}">
                  <a16:creationId xmlns:a16="http://schemas.microsoft.com/office/drawing/2014/main" id="{BD0BE5C4-6A26-4706-AD6B-17B87FCB2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6" y="1432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27" name="Line 145">
              <a:extLst>
                <a:ext uri="{FF2B5EF4-FFF2-40B4-BE49-F238E27FC236}">
                  <a16:creationId xmlns:a16="http://schemas.microsoft.com/office/drawing/2014/main" id="{3D37D9AF-2879-484F-99D6-C4F6FBB198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68" y="1434"/>
              <a:ext cx="45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8" name="Line 146">
              <a:extLst>
                <a:ext uri="{FF2B5EF4-FFF2-40B4-BE49-F238E27FC236}">
                  <a16:creationId xmlns:a16="http://schemas.microsoft.com/office/drawing/2014/main" id="{02C7AF58-D9A6-4FC0-B995-B96BE2DAC8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3" y="1478"/>
              <a:ext cx="44" cy="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9" name="Line 147">
              <a:extLst>
                <a:ext uri="{FF2B5EF4-FFF2-40B4-BE49-F238E27FC236}">
                  <a16:creationId xmlns:a16="http://schemas.microsoft.com/office/drawing/2014/main" id="{EF87A67A-C2E9-424B-A3AB-F57C6E282C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68" y="1478"/>
              <a:ext cx="45" cy="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0" name="Line 148">
              <a:extLst>
                <a:ext uri="{FF2B5EF4-FFF2-40B4-BE49-F238E27FC236}">
                  <a16:creationId xmlns:a16="http://schemas.microsoft.com/office/drawing/2014/main" id="{BF346925-2CEE-4925-9BBF-DF7C40984F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13" y="1434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1" name="Line 149">
              <a:extLst>
                <a:ext uri="{FF2B5EF4-FFF2-40B4-BE49-F238E27FC236}">
                  <a16:creationId xmlns:a16="http://schemas.microsoft.com/office/drawing/2014/main" id="{2509105E-8219-408C-A7C4-1FEE1B1418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13" y="1434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2" name="Line 150">
              <a:extLst>
                <a:ext uri="{FF2B5EF4-FFF2-40B4-BE49-F238E27FC236}">
                  <a16:creationId xmlns:a16="http://schemas.microsoft.com/office/drawing/2014/main" id="{445BB3F7-EA79-48B6-9DD2-5A1C6F8E4D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3" y="1478"/>
              <a:ext cx="1" cy="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3" name="Rectangle 151">
              <a:extLst>
                <a:ext uri="{FF2B5EF4-FFF2-40B4-BE49-F238E27FC236}">
                  <a16:creationId xmlns:a16="http://schemas.microsoft.com/office/drawing/2014/main" id="{1B1F2A5D-0FE3-434A-8028-96B571942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6" y="1718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34" name="Line 152">
              <a:extLst>
                <a:ext uri="{FF2B5EF4-FFF2-40B4-BE49-F238E27FC236}">
                  <a16:creationId xmlns:a16="http://schemas.microsoft.com/office/drawing/2014/main" id="{3BF3DA65-5F40-4F78-A5B6-D50CCFF2B1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08" y="1720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5" name="Line 153">
              <a:extLst>
                <a:ext uri="{FF2B5EF4-FFF2-40B4-BE49-F238E27FC236}">
                  <a16:creationId xmlns:a16="http://schemas.microsoft.com/office/drawing/2014/main" id="{6DA08621-2860-4850-9A94-60F542C956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2" y="1764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6" name="Line 154">
              <a:extLst>
                <a:ext uri="{FF2B5EF4-FFF2-40B4-BE49-F238E27FC236}">
                  <a16:creationId xmlns:a16="http://schemas.microsoft.com/office/drawing/2014/main" id="{15B4386A-B849-48DE-BC8F-F8AD72F815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08" y="1764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7" name="Line 155">
              <a:extLst>
                <a:ext uri="{FF2B5EF4-FFF2-40B4-BE49-F238E27FC236}">
                  <a16:creationId xmlns:a16="http://schemas.microsoft.com/office/drawing/2014/main" id="{AF600BCC-FDA0-4C9B-911E-360FD6784B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52" y="1720"/>
              <a:ext cx="44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8" name="Line 156">
              <a:extLst>
                <a:ext uri="{FF2B5EF4-FFF2-40B4-BE49-F238E27FC236}">
                  <a16:creationId xmlns:a16="http://schemas.microsoft.com/office/drawing/2014/main" id="{461010CD-84C1-45FC-8638-17F7949A5A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52" y="1720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9" name="Line 157">
              <a:extLst>
                <a:ext uri="{FF2B5EF4-FFF2-40B4-BE49-F238E27FC236}">
                  <a16:creationId xmlns:a16="http://schemas.microsoft.com/office/drawing/2014/main" id="{E512786C-4EB1-427B-B501-3ED4A0D736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2" y="1764"/>
              <a:ext cx="1" cy="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0" name="Rectangle 158">
              <a:extLst>
                <a:ext uri="{FF2B5EF4-FFF2-40B4-BE49-F238E27FC236}">
                  <a16:creationId xmlns:a16="http://schemas.microsoft.com/office/drawing/2014/main" id="{648FB94F-D3F3-4FC1-9CAF-3F637B754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" y="356"/>
              <a:ext cx="34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Taxa de crescimento real do PIB (1980 - 1995)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41" name="Rectangle 159">
              <a:extLst>
                <a:ext uri="{FF2B5EF4-FFF2-40B4-BE49-F238E27FC236}">
                  <a16:creationId xmlns:a16="http://schemas.microsoft.com/office/drawing/2014/main" id="{CA8DEC49-F0DE-47F9-B25A-9AEBF5E09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" y="3443"/>
              <a:ext cx="8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-6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42" name="Rectangle 160">
              <a:extLst>
                <a:ext uri="{FF2B5EF4-FFF2-40B4-BE49-F238E27FC236}">
                  <a16:creationId xmlns:a16="http://schemas.microsoft.com/office/drawing/2014/main" id="{BB6AC264-3687-46FC-AFB3-D6D59EB72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" y="3106"/>
              <a:ext cx="8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-4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43" name="Rectangle 161">
              <a:extLst>
                <a:ext uri="{FF2B5EF4-FFF2-40B4-BE49-F238E27FC236}">
                  <a16:creationId xmlns:a16="http://schemas.microsoft.com/office/drawing/2014/main" id="{766852B5-7745-497A-8269-D7CF66B69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" y="2770"/>
              <a:ext cx="8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44" name="Rectangle 162">
              <a:extLst>
                <a:ext uri="{FF2B5EF4-FFF2-40B4-BE49-F238E27FC236}">
                  <a16:creationId xmlns:a16="http://schemas.microsoft.com/office/drawing/2014/main" id="{08579191-9ED0-4753-B614-278FA1E77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" y="2432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45" name="Rectangle 163">
              <a:extLst>
                <a:ext uri="{FF2B5EF4-FFF2-40B4-BE49-F238E27FC236}">
                  <a16:creationId xmlns:a16="http://schemas.microsoft.com/office/drawing/2014/main" id="{245B4C98-51A2-4785-857E-7A01DE702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" y="2094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46" name="Rectangle 164">
              <a:extLst>
                <a:ext uri="{FF2B5EF4-FFF2-40B4-BE49-F238E27FC236}">
                  <a16:creationId xmlns:a16="http://schemas.microsoft.com/office/drawing/2014/main" id="{6609DE7D-CEFB-4724-8233-478846A18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" y="1757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47" name="Rectangle 165">
              <a:extLst>
                <a:ext uri="{FF2B5EF4-FFF2-40B4-BE49-F238E27FC236}">
                  <a16:creationId xmlns:a16="http://schemas.microsoft.com/office/drawing/2014/main" id="{6C076C92-3511-46A4-A59F-9EF67679B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" y="1421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48" name="Rectangle 166">
              <a:extLst>
                <a:ext uri="{FF2B5EF4-FFF2-40B4-BE49-F238E27FC236}">
                  <a16:creationId xmlns:a16="http://schemas.microsoft.com/office/drawing/2014/main" id="{B9BAB53D-40B3-4255-B12D-AA9129BA7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" y="108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49" name="Rectangle 167">
              <a:extLst>
                <a:ext uri="{FF2B5EF4-FFF2-40B4-BE49-F238E27FC236}">
                  <a16:creationId xmlns:a16="http://schemas.microsoft.com/office/drawing/2014/main" id="{E33E9257-A1C5-4AE7-A7B6-B3D99516D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" y="745"/>
              <a:ext cx="1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50" name="Rectangle 168">
              <a:extLst>
                <a:ext uri="{FF2B5EF4-FFF2-40B4-BE49-F238E27FC236}">
                  <a16:creationId xmlns:a16="http://schemas.microsoft.com/office/drawing/2014/main" id="{48F9F3C0-C398-4D67-A7C7-6E9F9B02F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1980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51" name="Rectangle 169">
              <a:extLst>
                <a:ext uri="{FF2B5EF4-FFF2-40B4-BE49-F238E27FC236}">
                  <a16:creationId xmlns:a16="http://schemas.microsoft.com/office/drawing/2014/main" id="{91DB7157-5000-4921-8E88-A0870AC76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1981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52" name="Rectangle 170">
              <a:extLst>
                <a:ext uri="{FF2B5EF4-FFF2-40B4-BE49-F238E27FC236}">
                  <a16:creationId xmlns:a16="http://schemas.microsoft.com/office/drawing/2014/main" id="{8A6842B0-524D-4B44-BD0F-ED387784C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1982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53" name="Rectangle 171">
              <a:extLst>
                <a:ext uri="{FF2B5EF4-FFF2-40B4-BE49-F238E27FC236}">
                  <a16:creationId xmlns:a16="http://schemas.microsoft.com/office/drawing/2014/main" id="{4DDA69F2-B9E2-4FE9-8A01-D8B039A6F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1983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54" name="Rectangle 172">
              <a:extLst>
                <a:ext uri="{FF2B5EF4-FFF2-40B4-BE49-F238E27FC236}">
                  <a16:creationId xmlns:a16="http://schemas.microsoft.com/office/drawing/2014/main" id="{377D9F5C-6D33-4291-808C-1F9483CBA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1984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55" name="Rectangle 173">
              <a:extLst>
                <a:ext uri="{FF2B5EF4-FFF2-40B4-BE49-F238E27FC236}">
                  <a16:creationId xmlns:a16="http://schemas.microsoft.com/office/drawing/2014/main" id="{8E3F5EDB-EEA0-47FA-BAF2-7476A5196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0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1985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56" name="Rectangle 174">
              <a:extLst>
                <a:ext uri="{FF2B5EF4-FFF2-40B4-BE49-F238E27FC236}">
                  <a16:creationId xmlns:a16="http://schemas.microsoft.com/office/drawing/2014/main" id="{C928D9DC-47C1-4CDA-8138-BAF8D981B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1986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57" name="Rectangle 175">
              <a:extLst>
                <a:ext uri="{FF2B5EF4-FFF2-40B4-BE49-F238E27FC236}">
                  <a16:creationId xmlns:a16="http://schemas.microsoft.com/office/drawing/2014/main" id="{4A26816E-282F-459B-8F58-C68998A18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9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1987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58" name="Rectangle 176">
              <a:extLst>
                <a:ext uri="{FF2B5EF4-FFF2-40B4-BE49-F238E27FC236}">
                  <a16:creationId xmlns:a16="http://schemas.microsoft.com/office/drawing/2014/main" id="{1377FEEF-9369-4FAD-A2F4-C1EE818F6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1988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59" name="Rectangle 177">
              <a:extLst>
                <a:ext uri="{FF2B5EF4-FFF2-40B4-BE49-F238E27FC236}">
                  <a16:creationId xmlns:a16="http://schemas.microsoft.com/office/drawing/2014/main" id="{9B4A79BF-C8F2-4235-8A76-2CB104063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1989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60" name="Rectangle 178">
              <a:extLst>
                <a:ext uri="{FF2B5EF4-FFF2-40B4-BE49-F238E27FC236}">
                  <a16:creationId xmlns:a16="http://schemas.microsoft.com/office/drawing/2014/main" id="{936C7B81-E84C-4075-BB2C-04802B4D1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1990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61" name="Rectangle 179">
              <a:extLst>
                <a:ext uri="{FF2B5EF4-FFF2-40B4-BE49-F238E27FC236}">
                  <a16:creationId xmlns:a16="http://schemas.microsoft.com/office/drawing/2014/main" id="{E3D37448-810D-43CA-8570-65AAAEBE9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6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1991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62" name="Rectangle 180">
              <a:extLst>
                <a:ext uri="{FF2B5EF4-FFF2-40B4-BE49-F238E27FC236}">
                  <a16:creationId xmlns:a16="http://schemas.microsoft.com/office/drawing/2014/main" id="{E118F98B-185B-44F7-A459-78EA01353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1992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63" name="Rectangle 181">
              <a:extLst>
                <a:ext uri="{FF2B5EF4-FFF2-40B4-BE49-F238E27FC236}">
                  <a16:creationId xmlns:a16="http://schemas.microsoft.com/office/drawing/2014/main" id="{CEB72761-A27C-401E-953A-C0F72DA3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5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1993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64" name="Rectangle 182">
              <a:extLst>
                <a:ext uri="{FF2B5EF4-FFF2-40B4-BE49-F238E27FC236}">
                  <a16:creationId xmlns:a16="http://schemas.microsoft.com/office/drawing/2014/main" id="{719D688D-4B4A-495A-B392-7ECBF0FD8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1994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65" name="Rectangle 183">
              <a:extLst>
                <a:ext uri="{FF2B5EF4-FFF2-40B4-BE49-F238E27FC236}">
                  <a16:creationId xmlns:a16="http://schemas.microsoft.com/office/drawing/2014/main" id="{B0C894A0-504C-473C-A407-8E3EA55C6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" y="358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1995</a:t>
              </a:r>
              <a:endParaRPr lang="pt-BR" altLang="pt-BR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597" name="Rectangle 181">
            <a:extLst>
              <a:ext uri="{FF2B5EF4-FFF2-40B4-BE49-F238E27FC236}">
                <a16:creationId xmlns:a16="http://schemas.microsoft.com/office/drawing/2014/main" id="{2EB0B249-81BA-4749-A335-D563F5C34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850" y="1322388"/>
            <a:ext cx="8312150" cy="43243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0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5">
            <a:extLst>
              <a:ext uri="{FF2B5EF4-FFF2-40B4-BE49-F238E27FC236}">
                <a16:creationId xmlns:a16="http://schemas.microsoft.com/office/drawing/2014/main" id="{26D33DB9-D4E0-4A2C-AF4B-F2AB12BEB961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94D1181-40D6-4DEC-ABAE-1C2FE9F18A20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C325106-1ED6-4A80-8D7A-DBC23CA9D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513" y="285750"/>
            <a:ext cx="9980612" cy="1246188"/>
          </a:xfrm>
        </p:spPr>
        <p:txBody>
          <a:bodyPr lIns="91440" rIns="91440" anchor="t"/>
          <a:lstStyle/>
          <a:p>
            <a:r>
              <a:rPr altLang="pt-BR" sz="3600"/>
              <a:t>A Economia na Nova República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0523F900-B1EB-472B-AF0C-D5D3823BBCA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50838" y="1401763"/>
            <a:ext cx="5656262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</a:pPr>
            <a:r>
              <a:rPr altLang="pt-BR" sz="3600"/>
              <a:t>Ambiente de redemocratização </a:t>
            </a:r>
          </a:p>
          <a:p>
            <a:pPr marL="663575" lvl="1" indent="-342900">
              <a:lnSpc>
                <a:spcPct val="80000"/>
              </a:lnSpc>
            </a:pPr>
            <a:r>
              <a:rPr altLang="pt-BR" sz="2500"/>
              <a:t>“democracia resolve tudo”: da inflação às agruras sociais </a:t>
            </a:r>
          </a:p>
          <a:p>
            <a:pPr marL="342900" indent="-342900">
              <a:lnSpc>
                <a:spcPct val="80000"/>
              </a:lnSpc>
            </a:pPr>
            <a:r>
              <a:rPr altLang="pt-BR" sz="3600"/>
              <a:t>Herança econômica</a:t>
            </a:r>
          </a:p>
          <a:p>
            <a:pPr marL="663575" lvl="1" indent="-342900">
              <a:lnSpc>
                <a:spcPct val="80000"/>
              </a:lnSpc>
            </a:pPr>
            <a:r>
              <a:rPr altLang="pt-BR" sz="2500"/>
              <a:t>Inflação</a:t>
            </a:r>
          </a:p>
          <a:p>
            <a:pPr marL="663575" lvl="1" indent="-342900">
              <a:lnSpc>
                <a:spcPct val="80000"/>
              </a:lnSpc>
            </a:pPr>
            <a:r>
              <a:rPr altLang="pt-BR" sz="2500"/>
              <a:t>Crescimento em 84 (5,4%) com superávits comerciais </a:t>
            </a:r>
            <a:r>
              <a:rPr altLang="pt-BR" sz="2400"/>
              <a:t>depois da recessão do início da década</a:t>
            </a:r>
          </a:p>
          <a:p>
            <a:pPr marL="663575" lvl="1" indent="-342900">
              <a:lnSpc>
                <a:spcPct val="80000"/>
              </a:lnSpc>
            </a:pPr>
            <a:r>
              <a:rPr altLang="pt-BR" sz="2500"/>
              <a:t>Brasil excluído dos fluxos de capitais internacionais </a:t>
            </a:r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3A789764-E0FD-436A-A99D-43B3DA2AD2B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172200" y="1600200"/>
            <a:ext cx="49149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altLang="pt-BR" sz="180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Literatura acadêmica 16x9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1585</TotalTime>
  <Words>1138</Words>
  <Application>Microsoft Office PowerPoint</Application>
  <PresentationFormat>Widescreen</PresentationFormat>
  <Paragraphs>223</Paragraphs>
  <Slides>26</Slides>
  <Notes>8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34" baseType="lpstr">
      <vt:lpstr>Arial</vt:lpstr>
      <vt:lpstr>Euphemia</vt:lpstr>
      <vt:lpstr>Plantagenet Cherokee</vt:lpstr>
      <vt:lpstr>Tw Cen MT</vt:lpstr>
      <vt:lpstr>Wingdings</vt:lpstr>
      <vt:lpstr>Literatura acadêmica 16x9</vt:lpstr>
      <vt:lpstr>Gráfico</vt:lpstr>
      <vt:lpstr>Planilha</vt:lpstr>
      <vt:lpstr>AULA 14.  O Governo Sarney e o Plano Cruzado</vt:lpstr>
      <vt:lpstr>Apresentação do PowerPoint</vt:lpstr>
      <vt:lpstr>Apresentação do PowerPoint</vt:lpstr>
      <vt:lpstr>A Economia na Nova República</vt:lpstr>
      <vt:lpstr>Brasil: Inflação (1973 – 1985) Taxas anuais (%)</vt:lpstr>
      <vt:lpstr>Várias possibilidades: </vt:lpstr>
      <vt:lpstr>A Economia na Nova República</vt:lpstr>
      <vt:lpstr>Apresentação do PowerPoint</vt:lpstr>
      <vt:lpstr>A Economia na Nova República</vt:lpstr>
      <vt:lpstr>Apresentação do PowerPoint</vt:lpstr>
      <vt:lpstr>A Economia na Nova República</vt:lpstr>
      <vt:lpstr>Apresentação do PowerPoint</vt:lpstr>
      <vt:lpstr>Governo Sarney: Quadro Inicial</vt:lpstr>
      <vt:lpstr>Apresentação do PowerPoint</vt:lpstr>
      <vt:lpstr>Apresentação do PowerPoint</vt:lpstr>
      <vt:lpstr>Plano Cruzado (28.02.86): medidas Dec lei 2283/86 (2284/86)</vt:lpstr>
      <vt:lpstr>Apresentação do PowerPoint</vt:lpstr>
      <vt:lpstr>Plano Cruzado (28.02.86):  medidas</vt:lpstr>
      <vt:lpstr>Plano Cruzado: evolução e dificuldades </vt:lpstr>
      <vt:lpstr>Apresentação do PowerPoint</vt:lpstr>
      <vt:lpstr>Plano Cruzado: evolução e dificuldades </vt:lpstr>
      <vt:lpstr>Apresentação do PowerPoint</vt:lpstr>
      <vt:lpstr>Do Cruzado à Moratória</vt:lpstr>
      <vt:lpstr>Apresentação do PowerPoint</vt:lpstr>
      <vt:lpstr>Problemas do Cruzado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título com imagem</dc:title>
  <dc:creator>Amaury Gremaud</dc:creator>
  <cp:lastModifiedBy>Windows User</cp:lastModifiedBy>
  <cp:revision>50</cp:revision>
  <dcterms:created xsi:type="dcterms:W3CDTF">2013-04-05T19:49:59Z</dcterms:created>
  <dcterms:modified xsi:type="dcterms:W3CDTF">2020-10-05T01:47:27Z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