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465" r:id="rId2"/>
    <p:sldId id="383" r:id="rId3"/>
    <p:sldId id="385" r:id="rId4"/>
    <p:sldId id="387" r:id="rId5"/>
    <p:sldId id="434" r:id="rId6"/>
    <p:sldId id="446" r:id="rId7"/>
    <p:sldId id="447" r:id="rId8"/>
    <p:sldId id="281" r:id="rId9"/>
    <p:sldId id="282" r:id="rId10"/>
    <p:sldId id="287" r:id="rId11"/>
    <p:sldId id="288" r:id="rId12"/>
    <p:sldId id="289" r:id="rId13"/>
    <p:sldId id="290" r:id="rId14"/>
    <p:sldId id="291" r:id="rId15"/>
    <p:sldId id="292" r:id="rId16"/>
    <p:sldId id="273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257" r:id="rId26"/>
    <p:sldId id="464" r:id="rId27"/>
    <p:sldId id="258" r:id="rId28"/>
    <p:sldId id="259" r:id="rId29"/>
    <p:sldId id="260" r:id="rId30"/>
    <p:sldId id="261" r:id="rId31"/>
    <p:sldId id="262" r:id="rId32"/>
    <p:sldId id="301" r:id="rId33"/>
    <p:sldId id="263" r:id="rId34"/>
    <p:sldId id="264" r:id="rId35"/>
    <p:sldId id="463" r:id="rId36"/>
    <p:sldId id="265" r:id="rId37"/>
    <p:sldId id="269" r:id="rId38"/>
    <p:sldId id="272" r:id="rId39"/>
    <p:sldId id="270" r:id="rId40"/>
    <p:sldId id="271" r:id="rId41"/>
    <p:sldId id="467" r:id="rId42"/>
    <p:sldId id="466" r:id="rId43"/>
    <p:sldId id="422" r:id="rId44"/>
    <p:sldId id="423" r:id="rId45"/>
    <p:sldId id="424" r:id="rId46"/>
    <p:sldId id="428" r:id="rId47"/>
    <p:sldId id="429" r:id="rId48"/>
    <p:sldId id="431" r:id="rId49"/>
    <p:sldId id="432" r:id="rId50"/>
    <p:sldId id="448" r:id="rId51"/>
    <p:sldId id="449" r:id="rId52"/>
    <p:sldId id="450" r:id="rId53"/>
    <p:sldId id="451" r:id="rId54"/>
    <p:sldId id="452" r:id="rId55"/>
    <p:sldId id="453" r:id="rId56"/>
    <p:sldId id="454" r:id="rId57"/>
    <p:sldId id="456" r:id="rId58"/>
    <p:sldId id="457" r:id="rId59"/>
    <p:sldId id="458" r:id="rId60"/>
    <p:sldId id="460" r:id="rId61"/>
    <p:sldId id="461" r:id="rId62"/>
    <p:sldId id="462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FFFF00"/>
    <a:srgbClr val="3399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21504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4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4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04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1504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4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4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5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06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507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7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7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7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07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07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07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507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pt-BR" noProof="0" smtClean="0"/>
              <a:t>Click to edit Master title style</a:t>
            </a:r>
          </a:p>
        </p:txBody>
      </p:sp>
      <p:sp>
        <p:nvSpPr>
          <p:cNvPr id="21508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pt-BR" noProof="0" smtClean="0"/>
              <a:t>Click to edit Master subtitle style</a:t>
            </a:r>
          </a:p>
        </p:txBody>
      </p:sp>
      <p:sp>
        <p:nvSpPr>
          <p:cNvPr id="21508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21508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21508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5DA7ED6-2ECD-4550-8CB5-4BF97098485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A83B9-F340-405B-9CC4-5D0A21F2E13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0631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F1D28-0A87-44F6-839F-D85AAC235E6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51545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ED63767-B6CF-4C79-99DD-1AF0D89811E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093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C2C4B-9EF4-432C-A619-AFA99BB292C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3632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65E1C-6800-419E-9DC6-42A91CE8ABF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835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83E08-A0DC-4B93-8F9F-6FA91DDE7BC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4867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0A9-75DB-402D-83C7-EA824D7C168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7995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57F7C-623B-48EA-95EA-6983D17F852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8085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4A33-A9F6-4073-98C0-7612F243B0E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262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CDD80-E8EF-4219-BFA6-FB037B80926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9525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C9246-04CF-4684-AE9A-3217205A311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0530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1401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2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2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402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1402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2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3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403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4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1404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4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5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5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405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405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405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405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21405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pt-BR"/>
          </a:p>
        </p:txBody>
      </p:sp>
      <p:sp>
        <p:nvSpPr>
          <p:cNvPr id="21405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pt-BR"/>
          </a:p>
        </p:txBody>
      </p:sp>
      <p:sp>
        <p:nvSpPr>
          <p:cNvPr id="21405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395D8B8-C4FD-407C-B487-FB6E74DEB3F9}" type="slidenum">
              <a:rPr lang="en-US" altLang="pt-BR"/>
              <a:pPr/>
              <a:t>‹nº›</a:t>
            </a:fld>
            <a:endParaRPr lang="en-US" altLang="pt-BR"/>
          </a:p>
        </p:txBody>
      </p:sp>
      <p:sp>
        <p:nvSpPr>
          <p:cNvPr id="2140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1.png"/><Relationship Id="rId2" Type="http://schemas.microsoft.com/office/2007/relationships/media" Target="../media/media2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.m4a"/><Relationship Id="rId7" Type="http://schemas.openxmlformats.org/officeDocument/2006/relationships/image" Target="../media/image4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1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1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2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1.png"/><Relationship Id="rId4" Type="http://schemas.openxmlformats.org/officeDocument/2006/relationships/image" Target="../media/image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388" y="1844675"/>
            <a:ext cx="7772400" cy="1736725"/>
          </a:xfrm>
        </p:spPr>
        <p:txBody>
          <a:bodyPr/>
          <a:lstStyle/>
          <a:p>
            <a:r>
              <a:rPr lang="pt-BR" altLang="pt-BR" sz="4000" b="1" dirty="0">
                <a:solidFill>
                  <a:srgbClr val="FFFF00"/>
                </a:solidFill>
              </a:rPr>
              <a:t>Máquinas para aplicação de defensivos </a:t>
            </a:r>
            <a:r>
              <a:rPr lang="pt-BR" altLang="pt-BR" sz="4000" b="1" dirty="0" smtClean="0">
                <a:solidFill>
                  <a:srgbClr val="FFFF00"/>
                </a:solidFill>
              </a:rPr>
              <a:t>agrícolas</a:t>
            </a:r>
            <a:br>
              <a:rPr lang="pt-BR" altLang="pt-BR" sz="4000" b="1" dirty="0" smtClean="0">
                <a:solidFill>
                  <a:srgbClr val="FFFF00"/>
                </a:solidFill>
              </a:rPr>
            </a:br>
            <a:r>
              <a:rPr lang="pt-BR" altLang="pt-BR" sz="4000" b="1" dirty="0" smtClean="0">
                <a:solidFill>
                  <a:srgbClr val="FFFF00"/>
                </a:solidFill>
              </a:rPr>
              <a:t>Parte 2</a:t>
            </a:r>
            <a:endParaRPr lang="en-US" altLang="pt-BR" sz="4000" b="1" dirty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52913" y="4941888"/>
            <a:ext cx="4640262" cy="671512"/>
          </a:xfrm>
        </p:spPr>
        <p:txBody>
          <a:bodyPr/>
          <a:lstStyle/>
          <a:p>
            <a:pPr algn="l"/>
            <a:r>
              <a:rPr lang="pt-BR" altLang="pt-BR" b="1">
                <a:latin typeface="Arial" panose="020B0604020202020204" pitchFamily="34" charset="0"/>
              </a:rPr>
              <a:t>Prof. Thiago Romanelli</a:t>
            </a:r>
            <a:endParaRPr lang="en-US" altLang="pt-BR" b="1">
              <a:latin typeface="Arial" panose="020B0604020202020204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85788" y="404813"/>
            <a:ext cx="8018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LEB </a:t>
            </a:r>
            <a:r>
              <a:rPr lang="pt-BR" alt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432 – Máquinas e Implementos Agrícolas</a:t>
            </a:r>
            <a:endParaRPr lang="en-US" alt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71775" y="6400800"/>
            <a:ext cx="4786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 e 23 </a:t>
            </a:r>
            <a:r>
              <a:rPr lang="pt-BR" alt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agosto de </a:t>
            </a:r>
            <a:r>
              <a:rPr lang="pt-BR" alt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2020</a:t>
            </a:r>
            <a:endParaRPr lang="en-US" alt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5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25"/>
    </mc:Choice>
    <mc:Fallback>
      <p:transition spd="slow" advTm="2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Pulverizador – Componentes</a:t>
            </a:r>
            <a:endParaRPr lang="en-US" altLang="pt-BR">
              <a:solidFill>
                <a:schemeClr val="accent2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62113"/>
            <a:ext cx="6900862" cy="47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908175" y="5567363"/>
            <a:ext cx="6270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Filtro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038475" y="2403475"/>
            <a:ext cx="812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Tanque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508125" y="4508500"/>
            <a:ext cx="9032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4787900" y="5661025"/>
            <a:ext cx="78581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Bomba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4000500" y="3479800"/>
            <a:ext cx="14351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Câmara de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comprensação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3492500" y="1916113"/>
            <a:ext cx="10699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Mangueira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retorno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4500563" y="1758950"/>
            <a:ext cx="1119187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Regulador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pressão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5880100" y="197167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Manômetro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6084888" y="2492375"/>
            <a:ext cx="1778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 dos 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6713538" y="3644900"/>
            <a:ext cx="66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1547813" y="2276475"/>
            <a:ext cx="6408737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" panose="020B0604020202020204" pitchFamily="34" charset="0"/>
              </a:rPr>
              <a:t>Função do registro: fechar para fazer a manutenção e abrir para alimentar a bomba em funcionamento.</a:t>
            </a:r>
            <a:endParaRPr lang="en-US" altLang="pt-B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1476375" y="4076700"/>
            <a:ext cx="1655763" cy="10080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56"/>
    </mc:Choice>
    <mc:Fallback>
      <p:transition spd="slow" advTm="19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Pulverizador – Componentes</a:t>
            </a:r>
            <a:endParaRPr lang="en-US" altLang="pt-BR">
              <a:solidFill>
                <a:schemeClr val="accent2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62113"/>
            <a:ext cx="6900862" cy="47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908175" y="5567363"/>
            <a:ext cx="6270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Filtro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038475" y="2403475"/>
            <a:ext cx="812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Tanque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508125" y="4508500"/>
            <a:ext cx="9032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4787900" y="5661025"/>
            <a:ext cx="78581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Bomba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000500" y="3479800"/>
            <a:ext cx="14351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Câmara de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comprensação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492500" y="1916113"/>
            <a:ext cx="10699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Mangueira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retorno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4500563" y="1758950"/>
            <a:ext cx="1119187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Regulador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pressão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880100" y="197167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Manômetro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6084888" y="2492375"/>
            <a:ext cx="1778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 dos 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6713538" y="3644900"/>
            <a:ext cx="66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331913" y="3068638"/>
            <a:ext cx="6408737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" panose="020B0604020202020204" pitchFamily="34" charset="0"/>
              </a:rPr>
              <a:t>Função do filtro: reter todas as impurezas da calda.</a:t>
            </a:r>
            <a:endParaRPr lang="en-US" altLang="pt-B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1692275" y="5013325"/>
            <a:ext cx="2303463" cy="10080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8"/>
    </mc:Choice>
    <mc:Fallback>
      <p:transition spd="slow" advTm="1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Pulverizador – Componentes</a:t>
            </a:r>
            <a:endParaRPr lang="en-US" altLang="pt-BR">
              <a:solidFill>
                <a:schemeClr val="accent2"/>
              </a:solidFill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62113"/>
            <a:ext cx="6900862" cy="47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908175" y="5567363"/>
            <a:ext cx="6270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Filtro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038475" y="2403475"/>
            <a:ext cx="812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Tanque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508125" y="4508500"/>
            <a:ext cx="9032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787900" y="5661025"/>
            <a:ext cx="78581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Bomba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4000500" y="3479800"/>
            <a:ext cx="14351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Câmara de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comprensação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3492500" y="1916113"/>
            <a:ext cx="10699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Mangueira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retorno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500563" y="1758950"/>
            <a:ext cx="1119187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Regulador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pressão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5880100" y="197167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Manômetro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6084888" y="2492375"/>
            <a:ext cx="1778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 dos 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6713538" y="3644900"/>
            <a:ext cx="66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331913" y="3068638"/>
            <a:ext cx="6408737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" panose="020B0604020202020204" pitchFamily="34" charset="0"/>
              </a:rPr>
              <a:t>Função da bomba: admitir e recalcar um fluxo de líquido para o comando.</a:t>
            </a:r>
            <a:endParaRPr lang="en-US" altLang="pt-B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3492500" y="4437063"/>
            <a:ext cx="2303463" cy="17287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46"/>
    </mc:Choice>
    <mc:Fallback>
      <p:transition spd="slow" advTm="2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Pulverizador – Componentes</a:t>
            </a:r>
            <a:endParaRPr lang="en-US" altLang="pt-BR">
              <a:solidFill>
                <a:schemeClr val="accent2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62113"/>
            <a:ext cx="6900862" cy="47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908175" y="5567363"/>
            <a:ext cx="6270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Filtro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038475" y="2403475"/>
            <a:ext cx="812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Tanque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508125" y="4508500"/>
            <a:ext cx="9032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787900" y="5661025"/>
            <a:ext cx="78581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Bomba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000500" y="3479800"/>
            <a:ext cx="14351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Câmara de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comprensação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3492500" y="1916113"/>
            <a:ext cx="10699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Mangueira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retorno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4500563" y="1758950"/>
            <a:ext cx="1119187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Regulador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pressão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5880100" y="197167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Manômetro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084888" y="2492375"/>
            <a:ext cx="1778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 dos 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6713538" y="3644900"/>
            <a:ext cx="66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1331913" y="3500438"/>
            <a:ext cx="6408737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" panose="020B0604020202020204" pitchFamily="34" charset="0"/>
              </a:rPr>
              <a:t>- Função do comando: distruibuir o líquido para o ramal de pulverização e o excedente para o retorno.</a:t>
            </a:r>
            <a:endParaRPr lang="en-US" altLang="pt-B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4427538" y="1412875"/>
            <a:ext cx="1296987" cy="17287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76"/>
    </mc:Choice>
    <mc:Fallback>
      <p:transition spd="slow" advTm="3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Pulverizador – Componentes</a:t>
            </a:r>
            <a:endParaRPr lang="en-US" altLang="pt-BR">
              <a:solidFill>
                <a:schemeClr val="accent2"/>
              </a:solidFill>
            </a:endParaRPr>
          </a:p>
        </p:txBody>
      </p:sp>
      <p:pic>
        <p:nvPicPr>
          <p:cNvPr id="3790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28725"/>
            <a:ext cx="6408737" cy="54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3851275" y="1341438"/>
            <a:ext cx="2233613" cy="2159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78"/>
    </mc:Choice>
    <mc:Fallback>
      <p:transition spd="slow" advTm="4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Pulverizador – Componentes</a:t>
            </a:r>
            <a:endParaRPr lang="en-US" altLang="pt-BR">
              <a:solidFill>
                <a:schemeClr val="accent2"/>
              </a:solidFill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62113"/>
            <a:ext cx="6900862" cy="47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908175" y="5567363"/>
            <a:ext cx="6270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Filtro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038475" y="2403475"/>
            <a:ext cx="812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Tanque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508125" y="4508500"/>
            <a:ext cx="9032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787900" y="5661025"/>
            <a:ext cx="78581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Bomba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4000500" y="3479800"/>
            <a:ext cx="14351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Câmara de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comprensação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492500" y="1916113"/>
            <a:ext cx="10699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Mangueira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retorno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500563" y="1758950"/>
            <a:ext cx="1119187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Regulador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pressão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880100" y="197167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Manômetro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6084888" y="2492375"/>
            <a:ext cx="1778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 dos 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6713538" y="3644900"/>
            <a:ext cx="66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619250" y="2492375"/>
            <a:ext cx="6408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" panose="020B0604020202020204" pitchFamily="34" charset="0"/>
              </a:rPr>
              <a:t>Função dos bicos: distribuir a vazão e qualidade de gotas.</a:t>
            </a:r>
            <a:endParaRPr lang="en-US" altLang="pt-B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076825" y="3573463"/>
            <a:ext cx="2952750" cy="20891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7"/>
    </mc:Choice>
    <mc:Fallback>
      <p:transition spd="slow" advTm="22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Principais Problemas</a:t>
            </a:r>
            <a:endParaRPr lang="en-US" altLang="pt-BR">
              <a:solidFill>
                <a:schemeClr val="accent2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800"/>
              <a:t>a) DEFICIÊNCIA DE SUCÇÃO E RECALQUE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800"/>
              <a:t>b) INSUFICIÊNCIA DE PRESSÃO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800"/>
              <a:t>c) OSCILAÇÃO DE PRESSÃO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800"/>
              <a:t>d) INTERMITÊNCIA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pt-BR" sz="28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81"/>
    </mc:Choice>
    <mc:Fallback>
      <p:transition spd="slow" advTm="3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3200">
                <a:solidFill>
                  <a:schemeClr val="accent2"/>
                </a:solidFill>
              </a:rPr>
              <a:t>DEFICIÊNCIA DE SUCÇÃO E RECALQUE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b="1"/>
              <a:t>Efeito</a:t>
            </a:r>
            <a:endParaRPr lang="en-US" altLang="pt-BR" b="1"/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- Não sai líquido nos bicos;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- Não há retorno de líquido para o tanque;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- O manômetro não indica pressão.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28"/>
    </mc:Choice>
    <mc:Fallback>
      <p:transition spd="slow" advTm="30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3200">
                <a:solidFill>
                  <a:schemeClr val="accent2"/>
                </a:solidFill>
              </a:rPr>
              <a:t>DEFICIÊNCIA DE SUCÇÃO E RECALQUE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5573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pt-BR" sz="2400" b="1"/>
              <a:t>CAUSAS</a:t>
            </a:r>
            <a:endParaRPr lang="en-US" altLang="pt-BR" sz="2400" b="1"/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400"/>
              <a:t>1- Falta total de rotação na tomada de força.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pt-BR" altLang="pt-BR" sz="2000"/>
              <a:t>2-</a:t>
            </a:r>
            <a:r>
              <a:rPr lang="pt-BR" altLang="pt-BR" sz="2400"/>
              <a:t> Falta de água no tanque</a:t>
            </a:r>
            <a:endParaRPr lang="en-US" altLang="pt-BR" sz="2400"/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400"/>
              <a:t>3- Registro do filtro fechado (fecho rápido).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400"/>
              <a:t>4- Filtro sujo.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400"/>
              <a:t>5- Obstrução nos dutos de admissão.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400"/>
              <a:t>6- Entrada de ar.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400"/>
              <a:t>7- Bomba não está succionando.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62"/>
    </mc:Choice>
    <mc:Fallback>
      <p:transition spd="slow" advTm="68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3600">
                <a:solidFill>
                  <a:schemeClr val="accent2"/>
                </a:solidFill>
              </a:rPr>
              <a:t>INSUFICIÊNCIA DE PRESSÃO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2800" b="1"/>
              <a:t>Efeito</a:t>
            </a:r>
            <a:endParaRPr lang="en-US" altLang="pt-BR" sz="2800" b="1"/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/>
              <a:t>O líquido não é pulverizado com a pressão correta;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/>
              <a:t>O ângulo de aspersão é menor do que o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/>
              <a:t>especificado;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/>
              <a:t>O manômetro indica pressão menor.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 sz="240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00500"/>
            <a:ext cx="5100638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28"/>
    </mc:Choice>
    <mc:Fallback>
      <p:transition spd="slow" advTm="61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Pulverizadores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pt-BR" sz="2800"/>
              <a:t>O que é pulverizar?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800"/>
              <a:t>	Pulverizar é reduzir um corpo em pequenos fragmentos, borrifar em gotas.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 sz="2800"/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800"/>
              <a:t>O que é pulverizador?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800"/>
              <a:t>	Pulverizador é todo equipamento capaz de produzir gotas, em função de uma determinadapressão exercida sobre a calda.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 sz="28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4"/>
    </mc:Choice>
    <mc:Fallback>
      <p:transition spd="slow" advTm="1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3600">
                <a:solidFill>
                  <a:schemeClr val="accent2"/>
                </a:solidFill>
              </a:rPr>
              <a:t>INSUFICIÊNCIA DE PRESSÃO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5573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800" b="1"/>
              <a:t>CAUSAS</a:t>
            </a:r>
            <a:endParaRPr lang="en-US" altLang="pt-BR" sz="2800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1- Insuficiência de rotação no acionamento da máquina.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2- Registro do filtro fechado (fecho rápido).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3- Filtro parcialmente obstruído.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4- Duto de admissão parcialmente obstruído.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5- Entrada de ar.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6- Regulador de pressão.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7- Excesso de vazão. (Vazão dos bicos acima do limite recomendado).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8- Bomba com menor capacidade de recalque.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14"/>
    </mc:Choice>
    <mc:Fallback>
      <p:transition spd="slow" advTm="3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3600">
                <a:solidFill>
                  <a:schemeClr val="accent2"/>
                </a:solidFill>
              </a:rPr>
              <a:t>OSCILAÇÃO DE PRESSÃO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2800" b="1"/>
              <a:t>Efeito</a:t>
            </a:r>
            <a:endParaRPr lang="en-US" altLang="pt-BR" sz="2800" b="1"/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O ponteiro do manômetro oscila;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O ângulo de aspersão do jato oscila.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/>
              <a:t>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 sz="2400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660775"/>
            <a:ext cx="61801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3"/>
    </mc:Choice>
    <mc:Fallback>
      <p:transition spd="slow" advTm="4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3600">
                <a:solidFill>
                  <a:schemeClr val="accent2"/>
                </a:solidFill>
              </a:rPr>
              <a:t>OSCILAÇÃO DE PRESSÃO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5573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t-BR" altLang="pt-BR" sz="2800" b="1"/>
              <a:t>CAUSAS</a:t>
            </a:r>
            <a:endParaRPr lang="en-US" altLang="pt-BR" sz="2800" b="1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1- Insuficiência de rotação no acionamento da máquina.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2- Registro do filtro fechado (fecho rápido).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3- Filtro parcialmente obstruído.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4- Duto de admissão parcialmente obstruído.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5- Entrada de ar.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6- Regulador de pressão.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7- Excesso de vazão. (Vazão dos bicos acima do limite recomendado).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8- Bomba com menor capacidade de recalque.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83"/>
    </mc:Choice>
    <mc:Fallback>
      <p:transition spd="slow" advTm="3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3600">
                <a:solidFill>
                  <a:schemeClr val="accent2"/>
                </a:solidFill>
              </a:rPr>
              <a:t>INTERMITÊNCIA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2800" b="1"/>
              <a:t>Efeito</a:t>
            </a:r>
            <a:endParaRPr lang="en-US" altLang="pt-BR" sz="2800" b="1"/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/>
              <a:t>O ponteiro do manômetro vibra com intensidade;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/>
              <a:t>As mangueiras de pressão vibram com intensidade;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/>
              <a:t>O ângulo de aspersão do jato apresenta variação pulsativa.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 sz="2400"/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400"/>
              <a:t>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 sz="2400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573463"/>
            <a:ext cx="6048375" cy="28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47"/>
    </mc:Choice>
    <mc:Fallback>
      <p:transition spd="slow" advTm="2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3600">
                <a:solidFill>
                  <a:schemeClr val="accent2"/>
                </a:solidFill>
              </a:rPr>
              <a:t>INTERMITÊNCIA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557338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3600" b="1"/>
              <a:t>CAUSAS</a:t>
            </a:r>
            <a:endParaRPr lang="en-US" altLang="pt-BR" sz="3600" b="1"/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1- Registro do filtro fechado (fecho rápido);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2- Bomba - mal funcionamento das válvulas;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3- Cabeçote furado internamente.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9"/>
    </mc:Choice>
    <mc:Fallback>
      <p:transition spd="slow" advTm="1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b="1">
                <a:solidFill>
                  <a:schemeClr val="accent2"/>
                </a:solidFill>
              </a:rPr>
              <a:t>B</a:t>
            </a:r>
            <a:r>
              <a:rPr lang="en-US" altLang="pt-BR">
                <a:solidFill>
                  <a:schemeClr val="accent2"/>
                </a:solidFill>
              </a:rPr>
              <a:t>ico de pulverização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3988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 dirty="0" err="1"/>
              <a:t>Componente</a:t>
            </a:r>
            <a:r>
              <a:rPr lang="en-US" altLang="pt-BR" sz="2400" dirty="0"/>
              <a:t> de fundamental </a:t>
            </a:r>
            <a:r>
              <a:rPr lang="en-US" altLang="pt-BR" sz="2400" dirty="0" err="1"/>
              <a:t>importância</a:t>
            </a:r>
            <a:r>
              <a:rPr lang="en-US" altLang="pt-BR" sz="24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pt-BR" sz="2000" dirty="0" err="1" smtClean="0"/>
              <a:t>determina</a:t>
            </a:r>
            <a:r>
              <a:rPr lang="en-US" altLang="pt-BR" sz="2000" dirty="0" smtClean="0"/>
              <a:t> </a:t>
            </a:r>
            <a:r>
              <a:rPr lang="en-US" altLang="pt-BR" sz="2000" dirty="0" err="1"/>
              <a:t>vazão</a:t>
            </a:r>
            <a:r>
              <a:rPr lang="en-US" altLang="pt-BR" sz="20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pt-BR" sz="2000" dirty="0" err="1"/>
              <a:t>qualidade</a:t>
            </a:r>
            <a:r>
              <a:rPr lang="en-US" altLang="pt-BR" sz="2000" dirty="0"/>
              <a:t> das </a:t>
            </a:r>
            <a:r>
              <a:rPr lang="en-US" altLang="pt-BR" sz="2000" dirty="0" err="1"/>
              <a:t>gotas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produzidas</a:t>
            </a:r>
            <a:r>
              <a:rPr lang="en-US" altLang="pt-BR" sz="2000" dirty="0"/>
              <a:t>.</a:t>
            </a:r>
          </a:p>
          <a:p>
            <a:pPr>
              <a:lnSpc>
                <a:spcPct val="90000"/>
              </a:lnSpc>
            </a:pPr>
            <a:endParaRPr lang="en-US" altLang="pt-BR" sz="2400" dirty="0"/>
          </a:p>
          <a:p>
            <a:pPr>
              <a:lnSpc>
                <a:spcPct val="90000"/>
              </a:lnSpc>
            </a:pPr>
            <a:r>
              <a:rPr lang="en-US" altLang="pt-BR" sz="2400" dirty="0" err="1"/>
              <a:t>Influencia</a:t>
            </a:r>
            <a:r>
              <a:rPr lang="en-US" altLang="pt-BR" sz="2400" dirty="0"/>
              <a:t> </a:t>
            </a:r>
            <a:r>
              <a:rPr lang="en-US" altLang="pt-BR" sz="2400" dirty="0" err="1"/>
              <a:t>diretamente</a:t>
            </a:r>
            <a:r>
              <a:rPr lang="en-US" altLang="pt-BR" sz="2400" dirty="0"/>
              <a:t> a </a:t>
            </a:r>
            <a:r>
              <a:rPr lang="en-US" altLang="pt-BR" sz="2400" dirty="0" err="1"/>
              <a:t>qualidade</a:t>
            </a:r>
            <a:r>
              <a:rPr lang="en-US" altLang="pt-BR" sz="2400" dirty="0"/>
              <a:t> da </a:t>
            </a:r>
            <a:r>
              <a:rPr lang="en-US" altLang="pt-BR" sz="2400" dirty="0" err="1"/>
              <a:t>pulverização</a:t>
            </a:r>
            <a:r>
              <a:rPr lang="en-US" altLang="pt-BR" sz="2400" dirty="0"/>
              <a:t>.</a:t>
            </a:r>
          </a:p>
          <a:p>
            <a:pPr>
              <a:lnSpc>
                <a:spcPct val="90000"/>
              </a:lnSpc>
            </a:pPr>
            <a:endParaRPr lang="en-US" altLang="pt-BR" sz="2400" dirty="0"/>
          </a:p>
          <a:p>
            <a:pPr>
              <a:lnSpc>
                <a:spcPct val="90000"/>
              </a:lnSpc>
            </a:pPr>
            <a:r>
              <a:rPr lang="en-US" altLang="pt-BR" sz="2400" dirty="0" err="1"/>
              <a:t>Há</a:t>
            </a:r>
            <a:r>
              <a:rPr lang="en-US" altLang="pt-BR" sz="2400" dirty="0"/>
              <a:t> </a:t>
            </a:r>
            <a:r>
              <a:rPr lang="en-US" altLang="pt-BR" sz="2400" dirty="0" err="1"/>
              <a:t>uma</a:t>
            </a:r>
            <a:r>
              <a:rPr lang="en-US" altLang="pt-BR" sz="2400" dirty="0"/>
              <a:t> </a:t>
            </a:r>
            <a:r>
              <a:rPr lang="en-US" altLang="pt-BR" sz="2400" dirty="0" err="1"/>
              <a:t>grande</a:t>
            </a:r>
            <a:r>
              <a:rPr lang="en-US" altLang="pt-BR" sz="2400" dirty="0"/>
              <a:t> </a:t>
            </a:r>
            <a:r>
              <a:rPr lang="en-US" altLang="pt-BR" sz="2400" dirty="0" err="1"/>
              <a:t>variedade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bicos</a:t>
            </a:r>
            <a:r>
              <a:rPr lang="en-US" altLang="pt-BR" sz="2400" dirty="0"/>
              <a:t> no </a:t>
            </a:r>
            <a:r>
              <a:rPr lang="en-US" altLang="pt-BR" sz="2400" dirty="0" err="1"/>
              <a:t>mercado</a:t>
            </a:r>
            <a:endParaRPr lang="en-US" altLang="pt-BR" sz="2400" dirty="0"/>
          </a:p>
          <a:p>
            <a:pPr lvl="1">
              <a:lnSpc>
                <a:spcPct val="90000"/>
              </a:lnSpc>
            </a:pPr>
            <a:r>
              <a:rPr lang="en-US" altLang="pt-BR" sz="2000" dirty="0" err="1"/>
              <a:t>diversos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ângulos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pulverização</a:t>
            </a:r>
            <a:endParaRPr lang="en-US" altLang="pt-BR" sz="2000" dirty="0"/>
          </a:p>
          <a:p>
            <a:pPr lvl="1">
              <a:lnSpc>
                <a:spcPct val="90000"/>
              </a:lnSpc>
            </a:pPr>
            <a:r>
              <a:rPr lang="en-US" altLang="pt-BR" sz="2000" dirty="0" err="1" smtClean="0"/>
              <a:t>pressões</a:t>
            </a:r>
            <a:r>
              <a:rPr lang="en-US" altLang="pt-BR" sz="2000" dirty="0" smtClean="0"/>
              <a:t> </a:t>
            </a:r>
            <a:r>
              <a:rPr lang="en-US" altLang="pt-BR" sz="2000" dirty="0" err="1"/>
              <a:t>diferentes</a:t>
            </a:r>
            <a:endParaRPr lang="en-US" altLang="pt-BR" sz="2000" dirty="0"/>
          </a:p>
          <a:p>
            <a:pPr lvl="1">
              <a:lnSpc>
                <a:spcPct val="90000"/>
              </a:lnSpc>
            </a:pPr>
            <a:r>
              <a:rPr lang="en-US" altLang="pt-BR" sz="2000" dirty="0" err="1"/>
              <a:t>gotas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varios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tamanhos</a:t>
            </a:r>
            <a:endParaRPr lang="en-US" altLang="pt-BR" sz="2000" dirty="0"/>
          </a:p>
          <a:p>
            <a:pPr lvl="1">
              <a:lnSpc>
                <a:spcPct val="90000"/>
              </a:lnSpc>
            </a:pPr>
            <a:r>
              <a:rPr lang="en-US" altLang="pt-BR" sz="2000" dirty="0" err="1"/>
              <a:t>vazões</a:t>
            </a:r>
            <a:r>
              <a:rPr lang="en-US" altLang="pt-BR" sz="2000" dirty="0"/>
              <a:t> </a:t>
            </a:r>
            <a:r>
              <a:rPr lang="en-US" altLang="pt-BR" sz="2000" dirty="0" err="1"/>
              <a:t>diferentes</a:t>
            </a:r>
            <a:r>
              <a:rPr lang="en-US" altLang="pt-BR" sz="2000" dirty="0"/>
              <a:t>.</a:t>
            </a:r>
          </a:p>
          <a:p>
            <a:pPr>
              <a:lnSpc>
                <a:spcPct val="90000"/>
              </a:lnSpc>
            </a:pPr>
            <a:endParaRPr lang="en-US" altLang="pt-BR" sz="24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7"/>
    </mc:Choice>
    <mc:Fallback>
      <p:transition spd="slow" advTm="5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685800" y="63992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3124200" y="63992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0644" name="Rectangle 4"/>
          <p:cNvSpPr>
            <a:spLocks noChangeArrowheads="1"/>
          </p:cNvSpPr>
          <p:nvPr/>
        </p:nvSpPr>
        <p:spPr bwMode="auto">
          <a:xfrm>
            <a:off x="539750" y="4883150"/>
            <a:ext cx="7226300" cy="15113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0645" name="Rectangle 5"/>
          <p:cNvSpPr>
            <a:spLocks noChangeArrowheads="1"/>
          </p:cNvSpPr>
          <p:nvPr/>
        </p:nvSpPr>
        <p:spPr bwMode="auto">
          <a:xfrm>
            <a:off x="595313" y="4799013"/>
            <a:ext cx="695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pt-BR" sz="3600" b="1">
                <a:solidFill>
                  <a:schemeClr val="bg2"/>
                </a:solidFill>
                <a:latin typeface="Times New Roman" panose="02020603050405020304" pitchFamily="18" charset="0"/>
              </a:rPr>
              <a:t>Exemplo: ( para pressão de 40psi):</a:t>
            </a:r>
          </a:p>
        </p:txBody>
      </p:sp>
      <p:sp>
        <p:nvSpPr>
          <p:cNvPr id="240646" name="Rectangle 6"/>
          <p:cNvSpPr>
            <a:spLocks noChangeArrowheads="1"/>
          </p:cNvSpPr>
          <p:nvPr/>
        </p:nvSpPr>
        <p:spPr bwMode="auto">
          <a:xfrm>
            <a:off x="1258888" y="5256213"/>
            <a:ext cx="66690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pt-BR" sz="3600" b="1">
                <a:solidFill>
                  <a:schemeClr val="bg2"/>
                </a:solidFill>
                <a:latin typeface="Times New Roman" panose="02020603050405020304" pitchFamily="18" charset="0"/>
              </a:rPr>
              <a:t>Ângulo de aspersão: 110 </a:t>
            </a:r>
            <a:r>
              <a:rPr lang="en-US" altLang="pt-BR" sz="36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</a:p>
          <a:p>
            <a:r>
              <a:rPr lang="en-US" altLang="pt-BR" sz="3600" b="1">
                <a:solidFill>
                  <a:schemeClr val="bg2"/>
                </a:solidFill>
                <a:latin typeface="Times New Roman" panose="02020603050405020304" pitchFamily="18" charset="0"/>
              </a:rPr>
              <a:t>Vazão: 0,4 galões/min (3,785L)</a:t>
            </a:r>
          </a:p>
        </p:txBody>
      </p:sp>
      <p:sp>
        <p:nvSpPr>
          <p:cNvPr id="240647" name="Rectangle 7"/>
          <p:cNvSpPr>
            <a:spLocks noChangeArrowheads="1"/>
          </p:cNvSpPr>
          <p:nvPr/>
        </p:nvSpPr>
        <p:spPr bwMode="auto">
          <a:xfrm>
            <a:off x="152400" y="2095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Nomenclatura:</a:t>
            </a:r>
          </a:p>
        </p:txBody>
      </p:sp>
      <p:graphicFrame>
        <p:nvGraphicFramePr>
          <p:cNvPr id="240648" name="Object 8"/>
          <p:cNvGraphicFramePr>
            <a:graphicFrameLocks/>
          </p:cNvGraphicFramePr>
          <p:nvPr/>
        </p:nvGraphicFramePr>
        <p:xfrm>
          <a:off x="1066800" y="1371600"/>
          <a:ext cx="31242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69" name="Document" r:id="rId5" imgW="1873226" imgH="1732082" progId="Word.Document.8">
                  <p:embed/>
                </p:oleObj>
              </mc:Choice>
              <mc:Fallback>
                <p:oleObj name="Document" r:id="rId5" imgW="1873226" imgH="1732082" progId="Word.Document.8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371600"/>
                        <a:ext cx="31242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649" name="Text Box 9"/>
          <p:cNvSpPr txBox="1">
            <a:spLocks noChangeArrowheads="1"/>
          </p:cNvSpPr>
          <p:nvPr/>
        </p:nvSpPr>
        <p:spPr bwMode="auto">
          <a:xfrm>
            <a:off x="4905375" y="2667000"/>
            <a:ext cx="3044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BR" sz="2800">
                <a:latin typeface="Times New Roman" panose="02020603050405020304" pitchFamily="18" charset="0"/>
              </a:rPr>
              <a:t>Material no Orificio</a:t>
            </a:r>
          </a:p>
        </p:txBody>
      </p:sp>
      <p:sp>
        <p:nvSpPr>
          <p:cNvPr id="240650" name="Line 10"/>
          <p:cNvSpPr>
            <a:spLocks noChangeShapeType="1"/>
          </p:cNvSpPr>
          <p:nvPr/>
        </p:nvSpPr>
        <p:spPr bwMode="auto">
          <a:xfrm flipH="1" flipV="1">
            <a:off x="3505200" y="2590800"/>
            <a:ext cx="1371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51" name="Line 11"/>
          <p:cNvSpPr>
            <a:spLocks noChangeShapeType="1"/>
          </p:cNvSpPr>
          <p:nvPr/>
        </p:nvSpPr>
        <p:spPr bwMode="auto">
          <a:xfrm flipH="1">
            <a:off x="3886200" y="19812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52" name="Text Box 12"/>
          <p:cNvSpPr txBox="1">
            <a:spLocks noChangeArrowheads="1"/>
          </p:cNvSpPr>
          <p:nvPr/>
        </p:nvSpPr>
        <p:spPr bwMode="auto">
          <a:xfrm>
            <a:off x="5165725" y="1590675"/>
            <a:ext cx="1682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BR" sz="2800">
                <a:latin typeface="Times New Roman" panose="02020603050405020304" pitchFamily="18" charset="0"/>
              </a:rPr>
              <a:t>Fabricante</a:t>
            </a:r>
          </a:p>
        </p:txBody>
      </p:sp>
      <p:sp>
        <p:nvSpPr>
          <p:cNvPr id="240653" name="Line 13"/>
          <p:cNvSpPr>
            <a:spLocks noChangeShapeType="1"/>
          </p:cNvSpPr>
          <p:nvPr/>
        </p:nvSpPr>
        <p:spPr bwMode="auto">
          <a:xfrm flipH="1" flipV="1">
            <a:off x="3429000" y="3200400"/>
            <a:ext cx="1295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54" name="Line 14"/>
          <p:cNvSpPr>
            <a:spLocks noChangeShapeType="1"/>
          </p:cNvSpPr>
          <p:nvPr/>
        </p:nvSpPr>
        <p:spPr bwMode="auto">
          <a:xfrm>
            <a:off x="2895600" y="3124200"/>
            <a:ext cx="15240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55" name="Text Box 15"/>
          <p:cNvSpPr txBox="1">
            <a:spLocks noChangeArrowheads="1"/>
          </p:cNvSpPr>
          <p:nvPr/>
        </p:nvSpPr>
        <p:spPr bwMode="auto">
          <a:xfrm>
            <a:off x="4419600" y="3810000"/>
            <a:ext cx="411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pt-BR" sz="2800">
                <a:latin typeface="Times New Roman" panose="02020603050405020304" pitchFamily="18" charset="0"/>
              </a:rPr>
              <a:t>Ângulo do leque  e vazão</a:t>
            </a:r>
          </a:p>
        </p:txBody>
      </p:sp>
      <p:sp>
        <p:nvSpPr>
          <p:cNvPr id="240656" name="Line 16"/>
          <p:cNvSpPr>
            <a:spLocks noChangeShapeType="1"/>
          </p:cNvSpPr>
          <p:nvPr/>
        </p:nvSpPr>
        <p:spPr bwMode="auto">
          <a:xfrm flipV="1">
            <a:off x="2667000" y="1219200"/>
            <a:ext cx="1828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57" name="Text Box 17"/>
          <p:cNvSpPr txBox="1">
            <a:spLocks noChangeArrowheads="1"/>
          </p:cNvSpPr>
          <p:nvPr/>
        </p:nvSpPr>
        <p:spPr bwMode="auto">
          <a:xfrm>
            <a:off x="4479925" y="904875"/>
            <a:ext cx="1289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BR" sz="2800">
                <a:latin typeface="Times New Roman" panose="02020603050405020304" pitchFamily="18" charset="0"/>
              </a:rPr>
              <a:t>Modelo</a:t>
            </a:r>
          </a:p>
        </p:txBody>
      </p:sp>
      <p:sp>
        <p:nvSpPr>
          <p:cNvPr id="240658" name="Text Box 18"/>
          <p:cNvSpPr txBox="1">
            <a:spLocks noChangeArrowheads="1"/>
          </p:cNvSpPr>
          <p:nvPr/>
        </p:nvSpPr>
        <p:spPr bwMode="auto">
          <a:xfrm>
            <a:off x="4724400" y="3200400"/>
            <a:ext cx="3736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BR" sz="2800">
                <a:latin typeface="Times New Roman" panose="02020603050405020304" pitchFamily="18" charset="0"/>
              </a:rPr>
              <a:t>Código de cores VisiFlo </a:t>
            </a:r>
          </a:p>
        </p:txBody>
      </p:sp>
      <p:sp>
        <p:nvSpPr>
          <p:cNvPr id="240659" name="Line 19"/>
          <p:cNvSpPr>
            <a:spLocks noChangeShapeType="1"/>
          </p:cNvSpPr>
          <p:nvPr/>
        </p:nvSpPr>
        <p:spPr bwMode="auto">
          <a:xfrm flipH="1">
            <a:off x="3657600" y="297180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40660" name="Text Box 20"/>
          <p:cNvSpPr txBox="1">
            <a:spLocks noChangeArrowheads="1"/>
          </p:cNvSpPr>
          <p:nvPr/>
        </p:nvSpPr>
        <p:spPr bwMode="auto">
          <a:xfrm>
            <a:off x="6781800" y="220980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800">
                <a:latin typeface="Times New Roman" panose="02020603050405020304" pitchFamily="18" charset="0"/>
              </a:rPr>
              <a:t>(S,H,P,K,SS)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28"/>
    </mc:Choice>
    <mc:Fallback>
      <p:transition spd="slow" advTm="10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4000">
                <a:solidFill>
                  <a:schemeClr val="accent2"/>
                </a:solidFill>
              </a:rPr>
              <a:t>CARACTERÍSTICAS DOS BICOS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800"/>
              <a:t>1- Ângulo do jato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800"/>
              <a:t>2- Tamanho de gotas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800"/>
              <a:t>3- Posicionamento dos bicos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800"/>
              <a:t>4- Durabilidade dos bicos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pt-BR" sz="2800"/>
              <a:t>5- Troca de bicos</a:t>
            </a:r>
          </a:p>
          <a:p>
            <a:pPr>
              <a:spcBef>
                <a:spcPct val="50000"/>
              </a:spcBef>
            </a:pPr>
            <a:endParaRPr lang="en-US" altLang="pt-BR" sz="28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8"/>
    </mc:Choice>
    <mc:Fallback>
      <p:transition spd="slow" advTm="15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Ângulo do jato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pt-BR" sz="2800"/>
              <a:t>Os bicos são projetados para produzir os jatos, com um determinado ângulo em uma certa pressão.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 sz="2800"/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800"/>
              <a:t>Ângulo do jato varia proporcionalmente à pressão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 sz="2800"/>
              <a:t>- Aumenta Pressão = Aumenta o ângulo do jato</a:t>
            </a:r>
          </a:p>
          <a:p>
            <a:pPr>
              <a:buFontTx/>
              <a:buNone/>
            </a:pPr>
            <a:r>
              <a:rPr lang="en-US" altLang="pt-BR" sz="2800"/>
              <a:t>- Diminui Pressão = Diminui o ângulo do jato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37"/>
    </mc:Choice>
    <mc:Fallback>
      <p:transition spd="slow" advTm="3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Ângulo do jato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	Os mais comuns no mercado são os de 80 e 110 graus, sendo que este apresenta 2 grandes vantagens: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pt-BR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	- Possibilita trabalhar com a barra mais próxima do alvo, diminuindo a deriva.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pt-BR" sz="24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pt-BR" sz="2400"/>
              <a:t>	- É menos influenciado em termos de uniformidade de distribuição pela oscilação da barra.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16550"/>
            <a:ext cx="8088312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12"/>
    </mc:Choice>
    <mc:Fallback>
      <p:transition spd="slow" advTm="5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7200" b="1">
                <a:solidFill>
                  <a:schemeClr val="accent2"/>
                </a:solidFill>
              </a:rPr>
              <a:t>Aplicação</a:t>
            </a: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1476375" y="2636838"/>
            <a:ext cx="6840538" cy="2305050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4149" name="AutoShape 5"/>
          <p:cNvSpPr>
            <a:spLocks noChangeArrowheads="1"/>
          </p:cNvSpPr>
          <p:nvPr/>
        </p:nvSpPr>
        <p:spPr bwMode="auto">
          <a:xfrm>
            <a:off x="4429125" y="3644900"/>
            <a:ext cx="1079500" cy="358775"/>
          </a:xfrm>
          <a:prstGeom prst="righ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34150" name="Picture 6" descr="MCj0310684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2708275"/>
            <a:ext cx="10826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1" name="Picture 7" descr="MCAN03348_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3860800"/>
            <a:ext cx="936625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2" name="Picture 8" descr="MPj0414025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3716338"/>
            <a:ext cx="10556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3" name="Picture 9" descr="fun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270827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154" name="Group 10"/>
          <p:cNvGrpSpPr>
            <a:grpSpLocks/>
          </p:cNvGrpSpPr>
          <p:nvPr/>
        </p:nvGrpSpPr>
        <p:grpSpPr bwMode="auto">
          <a:xfrm>
            <a:off x="2122488" y="2995613"/>
            <a:ext cx="360362" cy="358775"/>
            <a:chOff x="3832" y="2842"/>
            <a:chExt cx="227" cy="226"/>
          </a:xfrm>
        </p:grpSpPr>
        <p:sp>
          <p:nvSpPr>
            <p:cNvPr id="134155" name="Oval 11"/>
            <p:cNvSpPr>
              <a:spLocks noChangeAspect="1" noChangeArrowheads="1"/>
            </p:cNvSpPr>
            <p:nvPr/>
          </p:nvSpPr>
          <p:spPr bwMode="auto">
            <a:xfrm>
              <a:off x="3832" y="2842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156" name="Oval 12"/>
            <p:cNvSpPr>
              <a:spLocks noChangeAspect="1" noChangeArrowheads="1"/>
            </p:cNvSpPr>
            <p:nvPr/>
          </p:nvSpPr>
          <p:spPr bwMode="auto">
            <a:xfrm>
              <a:off x="3924" y="2914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4157" name="Group 13"/>
          <p:cNvGrpSpPr>
            <a:grpSpLocks/>
          </p:cNvGrpSpPr>
          <p:nvPr/>
        </p:nvGrpSpPr>
        <p:grpSpPr bwMode="auto">
          <a:xfrm>
            <a:off x="2987675" y="3067050"/>
            <a:ext cx="360363" cy="358775"/>
            <a:chOff x="4377" y="2887"/>
            <a:chExt cx="227" cy="226"/>
          </a:xfrm>
        </p:grpSpPr>
        <p:sp>
          <p:nvSpPr>
            <p:cNvPr id="134158" name="Oval 14"/>
            <p:cNvSpPr>
              <a:spLocks noChangeAspect="1" noChangeArrowheads="1"/>
            </p:cNvSpPr>
            <p:nvPr/>
          </p:nvSpPr>
          <p:spPr bwMode="auto">
            <a:xfrm>
              <a:off x="4377" y="2887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159" name="Oval 15"/>
            <p:cNvSpPr>
              <a:spLocks noChangeAspect="1" noChangeArrowheads="1"/>
            </p:cNvSpPr>
            <p:nvPr/>
          </p:nvSpPr>
          <p:spPr bwMode="auto">
            <a:xfrm>
              <a:off x="4469" y="2959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4160" name="Group 16"/>
          <p:cNvGrpSpPr>
            <a:grpSpLocks/>
          </p:cNvGrpSpPr>
          <p:nvPr/>
        </p:nvGrpSpPr>
        <p:grpSpPr bwMode="auto">
          <a:xfrm>
            <a:off x="1979613" y="3859213"/>
            <a:ext cx="360362" cy="358775"/>
            <a:chOff x="3742" y="3386"/>
            <a:chExt cx="227" cy="226"/>
          </a:xfrm>
        </p:grpSpPr>
        <p:sp>
          <p:nvSpPr>
            <p:cNvPr id="134161" name="Oval 17"/>
            <p:cNvSpPr>
              <a:spLocks noChangeAspect="1" noChangeArrowheads="1"/>
            </p:cNvSpPr>
            <p:nvPr/>
          </p:nvSpPr>
          <p:spPr bwMode="auto">
            <a:xfrm>
              <a:off x="3742" y="3386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162" name="Oval 18"/>
            <p:cNvSpPr>
              <a:spLocks noChangeAspect="1" noChangeArrowheads="1"/>
            </p:cNvSpPr>
            <p:nvPr/>
          </p:nvSpPr>
          <p:spPr bwMode="auto">
            <a:xfrm>
              <a:off x="3834" y="3458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4163" name="Group 19"/>
          <p:cNvGrpSpPr>
            <a:grpSpLocks/>
          </p:cNvGrpSpPr>
          <p:nvPr/>
        </p:nvGrpSpPr>
        <p:grpSpPr bwMode="auto">
          <a:xfrm>
            <a:off x="2698750" y="3571875"/>
            <a:ext cx="360363" cy="358775"/>
            <a:chOff x="4195" y="3205"/>
            <a:chExt cx="227" cy="226"/>
          </a:xfrm>
        </p:grpSpPr>
        <p:sp>
          <p:nvSpPr>
            <p:cNvPr id="134164" name="Oval 20"/>
            <p:cNvSpPr>
              <a:spLocks noChangeAspect="1" noChangeArrowheads="1"/>
            </p:cNvSpPr>
            <p:nvPr/>
          </p:nvSpPr>
          <p:spPr bwMode="auto">
            <a:xfrm>
              <a:off x="4195" y="3205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165" name="Oval 21"/>
            <p:cNvSpPr>
              <a:spLocks noChangeAspect="1" noChangeArrowheads="1"/>
            </p:cNvSpPr>
            <p:nvPr/>
          </p:nvSpPr>
          <p:spPr bwMode="auto">
            <a:xfrm>
              <a:off x="4287" y="3277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4166" name="Group 22"/>
          <p:cNvGrpSpPr>
            <a:grpSpLocks/>
          </p:cNvGrpSpPr>
          <p:nvPr/>
        </p:nvGrpSpPr>
        <p:grpSpPr bwMode="auto">
          <a:xfrm>
            <a:off x="3706813" y="3714750"/>
            <a:ext cx="360362" cy="358775"/>
            <a:chOff x="4830" y="3295"/>
            <a:chExt cx="227" cy="226"/>
          </a:xfrm>
        </p:grpSpPr>
        <p:sp>
          <p:nvSpPr>
            <p:cNvPr id="134167" name="Oval 23"/>
            <p:cNvSpPr>
              <a:spLocks noChangeAspect="1" noChangeArrowheads="1"/>
            </p:cNvSpPr>
            <p:nvPr/>
          </p:nvSpPr>
          <p:spPr bwMode="auto">
            <a:xfrm>
              <a:off x="4830" y="3295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168" name="Oval 24"/>
            <p:cNvSpPr>
              <a:spLocks noChangeAspect="1" noChangeArrowheads="1"/>
            </p:cNvSpPr>
            <p:nvPr/>
          </p:nvSpPr>
          <p:spPr bwMode="auto">
            <a:xfrm>
              <a:off x="4922" y="3367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4169" name="Group 25"/>
          <p:cNvGrpSpPr>
            <a:grpSpLocks/>
          </p:cNvGrpSpPr>
          <p:nvPr/>
        </p:nvGrpSpPr>
        <p:grpSpPr bwMode="auto">
          <a:xfrm>
            <a:off x="2698750" y="4291013"/>
            <a:ext cx="360363" cy="358775"/>
            <a:chOff x="4195" y="3658"/>
            <a:chExt cx="227" cy="226"/>
          </a:xfrm>
        </p:grpSpPr>
        <p:sp>
          <p:nvSpPr>
            <p:cNvPr id="134170" name="Oval 26"/>
            <p:cNvSpPr>
              <a:spLocks noChangeAspect="1" noChangeArrowheads="1"/>
            </p:cNvSpPr>
            <p:nvPr/>
          </p:nvSpPr>
          <p:spPr bwMode="auto">
            <a:xfrm>
              <a:off x="4195" y="3658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171" name="Oval 27"/>
            <p:cNvSpPr>
              <a:spLocks noChangeAspect="1" noChangeArrowheads="1"/>
            </p:cNvSpPr>
            <p:nvPr/>
          </p:nvSpPr>
          <p:spPr bwMode="auto">
            <a:xfrm>
              <a:off x="4287" y="3730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4172" name="Group 28"/>
          <p:cNvGrpSpPr>
            <a:grpSpLocks/>
          </p:cNvGrpSpPr>
          <p:nvPr/>
        </p:nvGrpSpPr>
        <p:grpSpPr bwMode="auto">
          <a:xfrm>
            <a:off x="3203575" y="3498850"/>
            <a:ext cx="360363" cy="358775"/>
            <a:chOff x="4513" y="3159"/>
            <a:chExt cx="227" cy="226"/>
          </a:xfrm>
        </p:grpSpPr>
        <p:sp>
          <p:nvSpPr>
            <p:cNvPr id="134173" name="Oval 29"/>
            <p:cNvSpPr>
              <a:spLocks noChangeAspect="1" noChangeArrowheads="1"/>
            </p:cNvSpPr>
            <p:nvPr/>
          </p:nvSpPr>
          <p:spPr bwMode="auto">
            <a:xfrm>
              <a:off x="4513" y="3159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174" name="Oval 30"/>
            <p:cNvSpPr>
              <a:spLocks noChangeAspect="1" noChangeArrowheads="1"/>
            </p:cNvSpPr>
            <p:nvPr/>
          </p:nvSpPr>
          <p:spPr bwMode="auto">
            <a:xfrm>
              <a:off x="4605" y="3231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4175" name="Group 31"/>
          <p:cNvGrpSpPr>
            <a:grpSpLocks/>
          </p:cNvGrpSpPr>
          <p:nvPr/>
        </p:nvGrpSpPr>
        <p:grpSpPr bwMode="auto">
          <a:xfrm>
            <a:off x="3635375" y="3211513"/>
            <a:ext cx="360363" cy="358775"/>
            <a:chOff x="4785" y="2978"/>
            <a:chExt cx="227" cy="226"/>
          </a:xfrm>
        </p:grpSpPr>
        <p:sp>
          <p:nvSpPr>
            <p:cNvPr id="134176" name="Oval 32"/>
            <p:cNvSpPr>
              <a:spLocks noChangeAspect="1" noChangeArrowheads="1"/>
            </p:cNvSpPr>
            <p:nvPr/>
          </p:nvSpPr>
          <p:spPr bwMode="auto">
            <a:xfrm>
              <a:off x="4785" y="2978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177" name="Oval 33"/>
            <p:cNvSpPr>
              <a:spLocks noChangeAspect="1" noChangeArrowheads="1"/>
            </p:cNvSpPr>
            <p:nvPr/>
          </p:nvSpPr>
          <p:spPr bwMode="auto">
            <a:xfrm>
              <a:off x="4877" y="3050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4178" name="Group 34"/>
          <p:cNvGrpSpPr>
            <a:grpSpLocks/>
          </p:cNvGrpSpPr>
          <p:nvPr/>
        </p:nvGrpSpPr>
        <p:grpSpPr bwMode="auto">
          <a:xfrm>
            <a:off x="3275013" y="4075113"/>
            <a:ext cx="360362" cy="358775"/>
            <a:chOff x="4558" y="3522"/>
            <a:chExt cx="227" cy="226"/>
          </a:xfrm>
        </p:grpSpPr>
        <p:sp>
          <p:nvSpPr>
            <p:cNvPr id="134179" name="Oval 35"/>
            <p:cNvSpPr>
              <a:spLocks noChangeAspect="1" noChangeArrowheads="1"/>
            </p:cNvSpPr>
            <p:nvPr/>
          </p:nvSpPr>
          <p:spPr bwMode="auto">
            <a:xfrm>
              <a:off x="4558" y="3522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4180" name="Oval 36"/>
            <p:cNvSpPr>
              <a:spLocks noChangeAspect="1" noChangeArrowheads="1"/>
            </p:cNvSpPr>
            <p:nvPr/>
          </p:nvSpPr>
          <p:spPr bwMode="auto">
            <a:xfrm>
              <a:off x="4650" y="3594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34181" name="Text Box 37"/>
          <p:cNvSpPr txBox="1">
            <a:spLocks noChangeArrowheads="1"/>
          </p:cNvSpPr>
          <p:nvPr/>
        </p:nvSpPr>
        <p:spPr bwMode="auto">
          <a:xfrm>
            <a:off x="2339975" y="2636838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Gotas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4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4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3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3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3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3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13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-0.05852 L 0.02066 -0.01481 L 0.05121 -0.01481 L 0.02673 0.01271 L 0.03594 0.05689 L 0.0118 0.02937 L -0.01268 0.05689 L -0.00347 0.01271 L -0.02761 -0.01481 L 0.0026 -0.01481 L 0.0118 -0.05852 Z " pathEditMode="relative" rAng="0" ptsTypes="FFFFFFFFFFF">
                                      <p:cBhvr>
                                        <p:cTn id="71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418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Tamanho de gotas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800"/>
              <a:t>O parâmetro usado para indicar o tamanho de gotas é o diâmetro mediano volumétrico, VMD (Volume Median Diameter).</a:t>
            </a:r>
          </a:p>
          <a:p>
            <a:pPr>
              <a:lnSpc>
                <a:spcPct val="90000"/>
              </a:lnSpc>
            </a:pPr>
            <a:endParaRPr lang="en-US" altLang="pt-BR" sz="2800"/>
          </a:p>
          <a:p>
            <a:pPr>
              <a:lnSpc>
                <a:spcPct val="90000"/>
              </a:lnSpc>
            </a:pPr>
            <a:r>
              <a:rPr lang="en-US" altLang="pt-BR" sz="2800"/>
              <a:t>O VMD é o diâmetro da gota que divide o volume aplicado por um bico, em duas partes iguais. Uma constituida de gotas menores e outra constituída de gotas maiores que o VMD.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pt-BR" sz="28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17"/>
    </mc:Choice>
    <mc:Fallback>
      <p:transition spd="slow" advTm="41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Tamanho de gotas</a:t>
            </a:r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208213"/>
            <a:ext cx="8712200" cy="3021012"/>
          </a:xfrm>
          <a:noFill/>
          <a:ln/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15"/>
    </mc:Choice>
    <mc:Fallback>
      <p:transition spd="slow" advTm="3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Tamanho de gotas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84388"/>
            <a:ext cx="8675687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53"/>
    </mc:Choice>
    <mc:Fallback>
      <p:transition spd="slow" advTm="106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Posicionamento dos bicos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2722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800"/>
              <a:t>Os bicos devem ser colocados na barra com espaçamento iguais entre si, que podem ser de: 35 cm; 40 cm; 50 cm; etc.</a:t>
            </a:r>
          </a:p>
          <a:p>
            <a:pPr>
              <a:lnSpc>
                <a:spcPct val="90000"/>
              </a:lnSpc>
            </a:pPr>
            <a:endParaRPr lang="en-US" altLang="pt-BR" sz="2800"/>
          </a:p>
          <a:p>
            <a:pPr>
              <a:lnSpc>
                <a:spcPct val="90000"/>
              </a:lnSpc>
            </a:pPr>
            <a:r>
              <a:rPr lang="en-US" altLang="pt-BR" sz="2800"/>
              <a:t>Para se trabalhar com bicos de jato plano (leque) é necessário que estejam posicionados com um ângulo de aproximadamente 10 graus em relação a barra.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pt-BR" sz="28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23"/>
    </mc:Choice>
    <mc:Fallback>
      <p:transition spd="slow" advTm="5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Posicionamento dos bicos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132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800"/>
              <a:t>Dessa forma ocorrerá o cruzamento necessário entre os jatos para manter a uniformidade da distribuição ao longo da barra. Desde que se mantenha uma altura mínima compatível com o ângulo do jato.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pt-BR" sz="240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508500"/>
            <a:ext cx="878205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56"/>
    </mc:Choice>
    <mc:Fallback>
      <p:transition spd="slow" advTm="47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distribui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4600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4572000" y="1085850"/>
            <a:ext cx="457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3600" b="1"/>
              <a:t>Faixa de Distribuição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63"/>
    </mc:Choice>
    <mc:Fallback>
      <p:transition spd="slow" advTm="57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Durabilidade dos bicos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pt-BR"/>
              <a:t>a) Pressão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b) Qualidade da água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c) Tipo de produto químico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d) Limpeza dos bicos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pt-BR"/>
              <a:t>e) Material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5"/>
    </mc:Choice>
    <mc:Fallback>
      <p:transition spd="slow" advTm="19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Limpeza dos bicos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pt-BR" sz="2800"/>
              <a:t>Não se deve utilizar instrumentos metálicos, ou gravetos, pois acabam entupindo-o ainda mais.</a:t>
            </a:r>
          </a:p>
          <a:p>
            <a:r>
              <a:rPr lang="pt-BR" altLang="pt-BR" sz="2800"/>
              <a:t>Não assoprar</a:t>
            </a:r>
            <a:endParaRPr lang="en-US" altLang="pt-BR" sz="2800"/>
          </a:p>
          <a:p>
            <a:pPr>
              <a:buFont typeface="Wingdings" panose="05000000000000000000" pitchFamily="2" charset="2"/>
              <a:buNone/>
            </a:pPr>
            <a:endParaRPr lang="en-US" altLang="pt-BR" sz="280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3463"/>
            <a:ext cx="3529012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44900"/>
            <a:ext cx="3625850" cy="26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2"/>
    </mc:Choice>
    <mc:Fallback>
      <p:transition spd="slow" advTm="2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Limpeza dos bicos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pt-BR" sz="2800"/>
              <a:t>	O correto é usar um instrumento que não danifique o orifício. Por exemplo uma escova com cerdas de nylon (escova de dentes), um fio de nylon ou ar comprimido.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pt-BR" sz="280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43350"/>
            <a:ext cx="7632700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97"/>
    </mc:Choice>
    <mc:Fallback>
      <p:transition spd="slow" advTm="2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Material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72802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61"/>
    </mc:Choice>
    <mc:Fallback>
      <p:transition spd="slow" advTm="8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1371600"/>
          </a:xfrm>
        </p:spPr>
        <p:txBody>
          <a:bodyPr/>
          <a:lstStyle/>
          <a:p>
            <a:r>
              <a:rPr lang="pt-BR" altLang="pt-BR" sz="6000" b="1">
                <a:solidFill>
                  <a:schemeClr val="accent2"/>
                </a:solidFill>
              </a:rPr>
              <a:t>Pulverização</a:t>
            </a:r>
            <a:br>
              <a:rPr lang="pt-BR" altLang="pt-BR" sz="6000" b="1">
                <a:solidFill>
                  <a:schemeClr val="accent2"/>
                </a:solidFill>
              </a:rPr>
            </a:br>
            <a:endParaRPr lang="pt-BR" altLang="pt-BR" sz="6000" b="1">
              <a:solidFill>
                <a:schemeClr val="accent2"/>
              </a:solidFill>
            </a:endParaRPr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1187450" y="2708275"/>
            <a:ext cx="6840538" cy="2305050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6197" name="AutoShape 5"/>
          <p:cNvSpPr>
            <a:spLocks noChangeArrowheads="1"/>
          </p:cNvSpPr>
          <p:nvPr/>
        </p:nvSpPr>
        <p:spPr bwMode="auto">
          <a:xfrm>
            <a:off x="3995738" y="3787775"/>
            <a:ext cx="1079500" cy="358775"/>
          </a:xfrm>
          <a:prstGeom prst="righ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1906588" y="2779713"/>
            <a:ext cx="101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Calda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6361113" y="2736850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Gotas</a:t>
            </a:r>
          </a:p>
        </p:txBody>
      </p:sp>
      <p:grpSp>
        <p:nvGrpSpPr>
          <p:cNvPr id="136200" name="Group 8"/>
          <p:cNvGrpSpPr>
            <a:grpSpLocks/>
          </p:cNvGrpSpPr>
          <p:nvPr/>
        </p:nvGrpSpPr>
        <p:grpSpPr bwMode="auto">
          <a:xfrm>
            <a:off x="1758950" y="3427413"/>
            <a:ext cx="1373188" cy="1081087"/>
            <a:chOff x="1202" y="2795"/>
            <a:chExt cx="865" cy="681"/>
          </a:xfrm>
        </p:grpSpPr>
        <p:grpSp>
          <p:nvGrpSpPr>
            <p:cNvPr id="136201" name="Group 9"/>
            <p:cNvGrpSpPr>
              <a:grpSpLocks/>
            </p:cNvGrpSpPr>
            <p:nvPr/>
          </p:nvGrpSpPr>
          <p:grpSpPr bwMode="auto">
            <a:xfrm>
              <a:off x="1292" y="3022"/>
              <a:ext cx="699" cy="390"/>
              <a:chOff x="1292" y="3267"/>
              <a:chExt cx="699" cy="390"/>
            </a:xfrm>
          </p:grpSpPr>
          <p:grpSp>
            <p:nvGrpSpPr>
              <p:cNvPr id="136202" name="Group 10"/>
              <p:cNvGrpSpPr>
                <a:grpSpLocks/>
              </p:cNvGrpSpPr>
              <p:nvPr/>
            </p:nvGrpSpPr>
            <p:grpSpPr bwMode="auto">
              <a:xfrm>
                <a:off x="1292" y="3294"/>
                <a:ext cx="590" cy="363"/>
                <a:chOff x="1292" y="3294"/>
                <a:chExt cx="590" cy="363"/>
              </a:xfrm>
            </p:grpSpPr>
            <p:sp>
              <p:nvSpPr>
                <p:cNvPr id="136203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383" y="3385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04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519" y="3521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05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656" y="3339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06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3430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07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837" y="3566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0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5" y="3566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09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701" y="3475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10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837" y="3385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11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792" y="3294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12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3612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13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3475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14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1292" y="3294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36215" name="Group 23"/>
              <p:cNvGrpSpPr>
                <a:grpSpLocks/>
              </p:cNvGrpSpPr>
              <p:nvPr/>
            </p:nvGrpSpPr>
            <p:grpSpPr bwMode="auto">
              <a:xfrm>
                <a:off x="1401" y="3267"/>
                <a:ext cx="590" cy="363"/>
                <a:chOff x="1292" y="3294"/>
                <a:chExt cx="590" cy="363"/>
              </a:xfrm>
            </p:grpSpPr>
            <p:sp>
              <p:nvSpPr>
                <p:cNvPr id="136216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383" y="3385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17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519" y="3521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18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6" y="3339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19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565" y="3430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20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837" y="3566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21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1655" y="3566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22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701" y="3475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23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837" y="3385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24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792" y="3294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25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3612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26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3475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6227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292" y="3294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36228" name="Group 36"/>
            <p:cNvGrpSpPr>
              <a:grpSpLocks/>
            </p:cNvGrpSpPr>
            <p:nvPr/>
          </p:nvGrpSpPr>
          <p:grpSpPr bwMode="auto">
            <a:xfrm>
              <a:off x="1202" y="2795"/>
              <a:ext cx="865" cy="681"/>
              <a:chOff x="1202" y="3022"/>
              <a:chExt cx="865" cy="681"/>
            </a:xfrm>
          </p:grpSpPr>
          <p:sp>
            <p:nvSpPr>
              <p:cNvPr id="136229" name="AutoShape 37"/>
              <p:cNvSpPr>
                <a:spLocks noChangeArrowheads="1"/>
              </p:cNvSpPr>
              <p:nvPr/>
            </p:nvSpPr>
            <p:spPr bwMode="auto">
              <a:xfrm>
                <a:off x="1202" y="3113"/>
                <a:ext cx="862" cy="589"/>
              </a:xfrm>
              <a:prstGeom prst="can">
                <a:avLst>
                  <a:gd name="adj" fmla="val 25000"/>
                </a:avLst>
              </a:prstGeom>
              <a:solidFill>
                <a:srgbClr val="0000FF">
                  <a:alpha val="48000"/>
                </a:srgbClr>
              </a:solidFill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6230" name="AutoShape 38"/>
              <p:cNvSpPr>
                <a:spLocks noChangeArrowheads="1"/>
              </p:cNvSpPr>
              <p:nvPr/>
            </p:nvSpPr>
            <p:spPr bwMode="auto">
              <a:xfrm>
                <a:off x="1205" y="3022"/>
                <a:ext cx="862" cy="681"/>
              </a:xfrm>
              <a:prstGeom prst="can">
                <a:avLst>
                  <a:gd name="adj" fmla="val 25000"/>
                </a:avLst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36231" name="Text Box 39"/>
          <p:cNvSpPr txBox="1">
            <a:spLocks noChangeArrowheads="1"/>
          </p:cNvSpPr>
          <p:nvPr/>
        </p:nvSpPr>
        <p:spPr bwMode="auto">
          <a:xfrm>
            <a:off x="3563938" y="3498850"/>
            <a:ext cx="2087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altLang="pt-BR" sz="1400" b="1">
                <a:effectLst>
                  <a:outerShdw blurRad="38100" dist="38100" dir="2700000" algn="tl">
                    <a:srgbClr val="000000"/>
                  </a:outerShdw>
                </a:effectLst>
              </a:rPr>
              <a:t>Energia hidráulica</a:t>
            </a:r>
          </a:p>
        </p:txBody>
      </p:sp>
      <p:grpSp>
        <p:nvGrpSpPr>
          <p:cNvPr id="136232" name="Group 40"/>
          <p:cNvGrpSpPr>
            <a:grpSpLocks/>
          </p:cNvGrpSpPr>
          <p:nvPr/>
        </p:nvGrpSpPr>
        <p:grpSpPr bwMode="auto">
          <a:xfrm>
            <a:off x="5938838" y="3286125"/>
            <a:ext cx="360362" cy="358775"/>
            <a:chOff x="3832" y="2842"/>
            <a:chExt cx="227" cy="226"/>
          </a:xfrm>
        </p:grpSpPr>
        <p:sp>
          <p:nvSpPr>
            <p:cNvPr id="136233" name="Oval 41"/>
            <p:cNvSpPr>
              <a:spLocks noChangeAspect="1" noChangeArrowheads="1"/>
            </p:cNvSpPr>
            <p:nvPr/>
          </p:nvSpPr>
          <p:spPr bwMode="auto">
            <a:xfrm>
              <a:off x="3832" y="2842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6234" name="Oval 42"/>
            <p:cNvSpPr>
              <a:spLocks noChangeAspect="1" noChangeArrowheads="1"/>
            </p:cNvSpPr>
            <p:nvPr/>
          </p:nvSpPr>
          <p:spPr bwMode="auto">
            <a:xfrm>
              <a:off x="3924" y="2914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6235" name="Group 43"/>
          <p:cNvGrpSpPr>
            <a:grpSpLocks/>
          </p:cNvGrpSpPr>
          <p:nvPr/>
        </p:nvGrpSpPr>
        <p:grpSpPr bwMode="auto">
          <a:xfrm>
            <a:off x="6804025" y="3357563"/>
            <a:ext cx="360363" cy="358775"/>
            <a:chOff x="4377" y="2887"/>
            <a:chExt cx="227" cy="226"/>
          </a:xfrm>
        </p:grpSpPr>
        <p:sp>
          <p:nvSpPr>
            <p:cNvPr id="136236" name="Oval 44"/>
            <p:cNvSpPr>
              <a:spLocks noChangeAspect="1" noChangeArrowheads="1"/>
            </p:cNvSpPr>
            <p:nvPr/>
          </p:nvSpPr>
          <p:spPr bwMode="auto">
            <a:xfrm>
              <a:off x="4377" y="2887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6237" name="Oval 45"/>
            <p:cNvSpPr>
              <a:spLocks noChangeAspect="1" noChangeArrowheads="1"/>
            </p:cNvSpPr>
            <p:nvPr/>
          </p:nvSpPr>
          <p:spPr bwMode="auto">
            <a:xfrm>
              <a:off x="4469" y="2959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6238" name="Group 46"/>
          <p:cNvGrpSpPr>
            <a:grpSpLocks/>
          </p:cNvGrpSpPr>
          <p:nvPr/>
        </p:nvGrpSpPr>
        <p:grpSpPr bwMode="auto">
          <a:xfrm>
            <a:off x="5795963" y="4149725"/>
            <a:ext cx="360362" cy="358775"/>
            <a:chOff x="3742" y="3386"/>
            <a:chExt cx="227" cy="226"/>
          </a:xfrm>
        </p:grpSpPr>
        <p:sp>
          <p:nvSpPr>
            <p:cNvPr id="136239" name="Oval 47"/>
            <p:cNvSpPr>
              <a:spLocks noChangeAspect="1" noChangeArrowheads="1"/>
            </p:cNvSpPr>
            <p:nvPr/>
          </p:nvSpPr>
          <p:spPr bwMode="auto">
            <a:xfrm>
              <a:off x="3742" y="3386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6240" name="Oval 48"/>
            <p:cNvSpPr>
              <a:spLocks noChangeAspect="1" noChangeArrowheads="1"/>
            </p:cNvSpPr>
            <p:nvPr/>
          </p:nvSpPr>
          <p:spPr bwMode="auto">
            <a:xfrm>
              <a:off x="3834" y="3458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6241" name="Group 49"/>
          <p:cNvGrpSpPr>
            <a:grpSpLocks/>
          </p:cNvGrpSpPr>
          <p:nvPr/>
        </p:nvGrpSpPr>
        <p:grpSpPr bwMode="auto">
          <a:xfrm>
            <a:off x="6515100" y="3862388"/>
            <a:ext cx="360363" cy="358775"/>
            <a:chOff x="4195" y="3205"/>
            <a:chExt cx="227" cy="226"/>
          </a:xfrm>
        </p:grpSpPr>
        <p:sp>
          <p:nvSpPr>
            <p:cNvPr id="136242" name="Oval 50"/>
            <p:cNvSpPr>
              <a:spLocks noChangeAspect="1" noChangeArrowheads="1"/>
            </p:cNvSpPr>
            <p:nvPr/>
          </p:nvSpPr>
          <p:spPr bwMode="auto">
            <a:xfrm>
              <a:off x="4195" y="3205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6243" name="Oval 51"/>
            <p:cNvSpPr>
              <a:spLocks noChangeAspect="1" noChangeArrowheads="1"/>
            </p:cNvSpPr>
            <p:nvPr/>
          </p:nvSpPr>
          <p:spPr bwMode="auto">
            <a:xfrm>
              <a:off x="4287" y="3277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6244" name="Group 52"/>
          <p:cNvGrpSpPr>
            <a:grpSpLocks/>
          </p:cNvGrpSpPr>
          <p:nvPr/>
        </p:nvGrpSpPr>
        <p:grpSpPr bwMode="auto">
          <a:xfrm>
            <a:off x="7523163" y="4005263"/>
            <a:ext cx="360362" cy="358775"/>
            <a:chOff x="4830" y="3295"/>
            <a:chExt cx="227" cy="226"/>
          </a:xfrm>
        </p:grpSpPr>
        <p:sp>
          <p:nvSpPr>
            <p:cNvPr id="136245" name="Oval 53"/>
            <p:cNvSpPr>
              <a:spLocks noChangeAspect="1" noChangeArrowheads="1"/>
            </p:cNvSpPr>
            <p:nvPr/>
          </p:nvSpPr>
          <p:spPr bwMode="auto">
            <a:xfrm>
              <a:off x="4830" y="3295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6246" name="Oval 54"/>
            <p:cNvSpPr>
              <a:spLocks noChangeAspect="1" noChangeArrowheads="1"/>
            </p:cNvSpPr>
            <p:nvPr/>
          </p:nvSpPr>
          <p:spPr bwMode="auto">
            <a:xfrm>
              <a:off x="4922" y="3367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6247" name="Group 55"/>
          <p:cNvGrpSpPr>
            <a:grpSpLocks/>
          </p:cNvGrpSpPr>
          <p:nvPr/>
        </p:nvGrpSpPr>
        <p:grpSpPr bwMode="auto">
          <a:xfrm>
            <a:off x="6515100" y="4581525"/>
            <a:ext cx="360363" cy="358775"/>
            <a:chOff x="4195" y="3658"/>
            <a:chExt cx="227" cy="226"/>
          </a:xfrm>
        </p:grpSpPr>
        <p:sp>
          <p:nvSpPr>
            <p:cNvPr id="136248" name="Oval 56"/>
            <p:cNvSpPr>
              <a:spLocks noChangeAspect="1" noChangeArrowheads="1"/>
            </p:cNvSpPr>
            <p:nvPr/>
          </p:nvSpPr>
          <p:spPr bwMode="auto">
            <a:xfrm>
              <a:off x="4195" y="3658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6249" name="Oval 57"/>
            <p:cNvSpPr>
              <a:spLocks noChangeAspect="1" noChangeArrowheads="1"/>
            </p:cNvSpPr>
            <p:nvPr/>
          </p:nvSpPr>
          <p:spPr bwMode="auto">
            <a:xfrm>
              <a:off x="4287" y="3730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6250" name="Group 58"/>
          <p:cNvGrpSpPr>
            <a:grpSpLocks/>
          </p:cNvGrpSpPr>
          <p:nvPr/>
        </p:nvGrpSpPr>
        <p:grpSpPr bwMode="auto">
          <a:xfrm>
            <a:off x="7019925" y="3789363"/>
            <a:ext cx="360363" cy="358775"/>
            <a:chOff x="4513" y="3159"/>
            <a:chExt cx="227" cy="226"/>
          </a:xfrm>
        </p:grpSpPr>
        <p:sp>
          <p:nvSpPr>
            <p:cNvPr id="136251" name="Oval 59"/>
            <p:cNvSpPr>
              <a:spLocks noChangeAspect="1" noChangeArrowheads="1"/>
            </p:cNvSpPr>
            <p:nvPr/>
          </p:nvSpPr>
          <p:spPr bwMode="auto">
            <a:xfrm>
              <a:off x="4513" y="3159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6252" name="Oval 60"/>
            <p:cNvSpPr>
              <a:spLocks noChangeAspect="1" noChangeArrowheads="1"/>
            </p:cNvSpPr>
            <p:nvPr/>
          </p:nvSpPr>
          <p:spPr bwMode="auto">
            <a:xfrm>
              <a:off x="4605" y="3231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6253" name="Group 61"/>
          <p:cNvGrpSpPr>
            <a:grpSpLocks/>
          </p:cNvGrpSpPr>
          <p:nvPr/>
        </p:nvGrpSpPr>
        <p:grpSpPr bwMode="auto">
          <a:xfrm>
            <a:off x="7451725" y="3502025"/>
            <a:ext cx="360363" cy="358775"/>
            <a:chOff x="4785" y="2978"/>
            <a:chExt cx="227" cy="226"/>
          </a:xfrm>
        </p:grpSpPr>
        <p:sp>
          <p:nvSpPr>
            <p:cNvPr id="136254" name="Oval 62"/>
            <p:cNvSpPr>
              <a:spLocks noChangeAspect="1" noChangeArrowheads="1"/>
            </p:cNvSpPr>
            <p:nvPr/>
          </p:nvSpPr>
          <p:spPr bwMode="auto">
            <a:xfrm>
              <a:off x="4785" y="2978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6255" name="Oval 63"/>
            <p:cNvSpPr>
              <a:spLocks noChangeAspect="1" noChangeArrowheads="1"/>
            </p:cNvSpPr>
            <p:nvPr/>
          </p:nvSpPr>
          <p:spPr bwMode="auto">
            <a:xfrm>
              <a:off x="4877" y="3050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6256" name="Group 64"/>
          <p:cNvGrpSpPr>
            <a:grpSpLocks/>
          </p:cNvGrpSpPr>
          <p:nvPr/>
        </p:nvGrpSpPr>
        <p:grpSpPr bwMode="auto">
          <a:xfrm>
            <a:off x="7091363" y="4365625"/>
            <a:ext cx="360362" cy="358775"/>
            <a:chOff x="4558" y="3522"/>
            <a:chExt cx="227" cy="226"/>
          </a:xfrm>
        </p:grpSpPr>
        <p:sp>
          <p:nvSpPr>
            <p:cNvPr id="136257" name="Oval 65"/>
            <p:cNvSpPr>
              <a:spLocks noChangeAspect="1" noChangeArrowheads="1"/>
            </p:cNvSpPr>
            <p:nvPr/>
          </p:nvSpPr>
          <p:spPr bwMode="auto">
            <a:xfrm>
              <a:off x="4558" y="3522"/>
              <a:ext cx="227" cy="226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66FF">
                    <a:gamma/>
                    <a:shade val="2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6258" name="Oval 66"/>
            <p:cNvSpPr>
              <a:spLocks noChangeAspect="1" noChangeArrowheads="1"/>
            </p:cNvSpPr>
            <p:nvPr/>
          </p:nvSpPr>
          <p:spPr bwMode="auto">
            <a:xfrm>
              <a:off x="4650" y="3594"/>
              <a:ext cx="45" cy="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3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36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13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36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36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36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136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136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6198" grpId="0"/>
      <p:bldP spid="136199" grpId="0"/>
      <p:bldP spid="1362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>
                <a:solidFill>
                  <a:schemeClr val="accent2"/>
                </a:solidFill>
              </a:rPr>
              <a:t>Troca de bicos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pt-BR" sz="2400"/>
              <a:t>A recomendação dos fabricantes para trocar os bicos é quando a média de vazão dos bicos ultrapassar em 10% a vazão de um bico novo.</a:t>
            </a:r>
          </a:p>
          <a:p>
            <a:pPr>
              <a:lnSpc>
                <a:spcPct val="90000"/>
              </a:lnSpc>
            </a:pPr>
            <a:endParaRPr lang="en-US" altLang="pt-BR" sz="2400"/>
          </a:p>
          <a:p>
            <a:pPr>
              <a:lnSpc>
                <a:spcPct val="90000"/>
              </a:lnSpc>
            </a:pPr>
            <a:r>
              <a:rPr lang="en-US" altLang="pt-BR" sz="2400"/>
              <a:t>Acima de 10% de desgaste um bico passa a perder suas carcterísticas</a:t>
            </a:r>
          </a:p>
          <a:p>
            <a:pPr lvl="1">
              <a:lnSpc>
                <a:spcPct val="90000"/>
              </a:lnSpc>
            </a:pPr>
            <a:r>
              <a:rPr lang="en-US" altLang="pt-BR" sz="2000"/>
              <a:t>prejudicar a pulverização</a:t>
            </a:r>
          </a:p>
          <a:p>
            <a:pPr lvl="1">
              <a:lnSpc>
                <a:spcPct val="90000"/>
              </a:lnSpc>
            </a:pPr>
            <a:r>
              <a:rPr lang="en-US" altLang="pt-BR" sz="2000"/>
              <a:t>causa prejuízos ao agricultor.</a:t>
            </a:r>
          </a:p>
          <a:p>
            <a:pPr lvl="1">
              <a:lnSpc>
                <a:spcPct val="90000"/>
              </a:lnSpc>
            </a:pPr>
            <a:endParaRPr lang="en-US" altLang="pt-BR" sz="2000"/>
          </a:p>
          <a:p>
            <a:pPr>
              <a:lnSpc>
                <a:spcPct val="90000"/>
              </a:lnSpc>
            </a:pPr>
            <a:r>
              <a:rPr lang="en-US" altLang="pt-BR" sz="2400"/>
              <a:t>O custo dos defensivos que passam pelos bicos é muito maior que o custo dos próprios bicos.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pt-BR" sz="24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49"/>
    </mc:Choice>
    <mc:Fallback>
      <p:transition spd="slow" advTm="5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Cores dos bicos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54" y="2132856"/>
            <a:ext cx="8723091" cy="309634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7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09"/>
    </mc:Choice>
    <mc:Fallback>
      <p:transition spd="slow" advTm="3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Regulagem de Pulverizadores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4077072"/>
            <a:ext cx="8686800" cy="2764904"/>
          </a:xfrm>
        </p:spPr>
        <p:txBody>
          <a:bodyPr/>
          <a:lstStyle/>
          <a:p>
            <a:pPr marL="0" indent="0">
              <a:buNone/>
            </a:pPr>
            <a:r>
              <a:rPr lang="pt-BR" sz="2000" dirty="0"/>
              <a:t>E</a:t>
            </a:r>
            <a:r>
              <a:rPr lang="pt-BR" sz="2000" dirty="0" smtClean="0"/>
              <a:t>m </a:t>
            </a:r>
            <a:r>
              <a:rPr lang="pt-BR" sz="2000" dirty="0"/>
              <a:t>que:</a:t>
            </a:r>
          </a:p>
          <a:p>
            <a:pPr marL="0" indent="0">
              <a:buNone/>
            </a:pPr>
            <a:r>
              <a:rPr lang="pt-BR" sz="2000" dirty="0"/>
              <a:t>Q = volume de pulverização (</a:t>
            </a:r>
            <a:r>
              <a:rPr lang="pt-BR" sz="2000" dirty="0" smtClean="0"/>
              <a:t>L/ha);</a:t>
            </a:r>
            <a:endParaRPr lang="pt-BR" sz="2000" dirty="0"/>
          </a:p>
          <a:p>
            <a:pPr marL="0" indent="0">
              <a:buNone/>
            </a:pPr>
            <a:r>
              <a:rPr lang="pt-BR" sz="2000" dirty="0"/>
              <a:t>q = vazão coletada da ponta (</a:t>
            </a:r>
            <a:r>
              <a:rPr lang="pt-BR" sz="2000" dirty="0" smtClean="0"/>
              <a:t>L/min);</a:t>
            </a:r>
            <a:endParaRPr lang="pt-BR" sz="2000" dirty="0"/>
          </a:p>
          <a:p>
            <a:pPr marL="0" indent="0">
              <a:buNone/>
            </a:pPr>
            <a:r>
              <a:rPr lang="pt-BR" sz="2000" dirty="0"/>
              <a:t>e = espaçamento entre bicos (cm);</a:t>
            </a:r>
          </a:p>
          <a:p>
            <a:pPr marL="0" indent="0">
              <a:buNone/>
            </a:pPr>
            <a:r>
              <a:rPr lang="pt-BR" sz="2000" dirty="0"/>
              <a:t>V = velocidade do trator (</a:t>
            </a:r>
            <a:r>
              <a:rPr lang="pt-BR" sz="2000" dirty="0" smtClean="0"/>
              <a:t>km/h);</a:t>
            </a:r>
            <a:endParaRPr lang="pt-BR" sz="2000" dirty="0"/>
          </a:p>
          <a:p>
            <a:pPr marL="0" indent="0">
              <a:buNone/>
            </a:pPr>
            <a:r>
              <a:rPr lang="pt-BR" sz="2000" dirty="0"/>
              <a:t>F = espaçamento entre as pontas na barra (cm);</a:t>
            </a:r>
          </a:p>
          <a:p>
            <a:pPr marL="0" indent="0">
              <a:buNone/>
            </a:pPr>
            <a:r>
              <a:rPr lang="pt-BR" sz="2000" dirty="0"/>
              <a:t>60.000 = fator de conversão de unidades.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1451087"/>
            <a:ext cx="4048842" cy="96470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1560" y="1713741"/>
            <a:ext cx="2928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Volume de Pulverização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39122" y="3069820"/>
            <a:ext cx="3015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Volume coletado no bico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891" y="2978052"/>
            <a:ext cx="5174909" cy="706402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633"/>
    </mc:Choice>
    <mc:Fallback>
      <p:transition spd="slow" advTm="14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Qualidade da Aplicação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 sz="2800" dirty="0"/>
              <a:t>Avaliação da cobertura do alvo</a:t>
            </a:r>
          </a:p>
          <a:p>
            <a:pPr lvl="1">
              <a:buFontTx/>
              <a:buNone/>
            </a:pPr>
            <a:r>
              <a:rPr lang="pt-BR" altLang="pt-BR" sz="2400" dirty="0"/>
              <a:t>A cobertura ideal deve variar com: </a:t>
            </a:r>
          </a:p>
          <a:p>
            <a:pPr lvl="2"/>
            <a:r>
              <a:rPr lang="pt-BR" altLang="pt-BR" sz="2000" b="1" dirty="0"/>
              <a:t>O agente a ser controlado:</a:t>
            </a:r>
            <a:r>
              <a:rPr lang="pt-BR" altLang="pt-BR" sz="2000" dirty="0"/>
              <a:t> a cobertura necessária para o controle de um inseto por exemplo poderá ser menor do que aquela necessária para o controle de um fungo, visto que o inseto, por se locomover, terá uma maior chance de entrar em contato com o agrotóxico.</a:t>
            </a:r>
          </a:p>
          <a:p>
            <a:pPr lvl="2"/>
            <a:r>
              <a:rPr lang="pt-BR" altLang="pt-BR" sz="2000" b="1" dirty="0"/>
              <a:t>O modo de ação do produto aplicado:</a:t>
            </a:r>
            <a:r>
              <a:rPr lang="pt-BR" altLang="pt-BR" sz="2000" dirty="0"/>
              <a:t> a cobertura necessária para um controle eficiente utilizando-se de um produto sistêmico deve ser inferior à necessária para um produto de contato.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9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Qualidade da Aplicação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BR" altLang="pt-BR"/>
              <a:t>Coletar amostras da cobertura</a:t>
            </a:r>
          </a:p>
          <a:p>
            <a:pPr lvl="1">
              <a:buFontTx/>
              <a:buNone/>
            </a:pPr>
            <a:r>
              <a:rPr lang="pt-BR" altLang="pt-BR"/>
              <a:t>Papel hidrossensível</a:t>
            </a:r>
          </a:p>
          <a:p>
            <a:pPr lvl="2"/>
            <a:r>
              <a:rPr lang="pt-BR" altLang="pt-BR"/>
              <a:t>papel com tratamento químico para que, quando em contato com gotas de água, desenvolvam-se manchas azuis muito nítidas </a:t>
            </a:r>
          </a:p>
        </p:txBody>
      </p:sp>
      <p:pic>
        <p:nvPicPr>
          <p:cNvPr id="174084" name="Picture 4" descr="img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437063"/>
            <a:ext cx="368776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Qualidade da Aplicação</a:t>
            </a:r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267200" cy="530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DSC02899"/>
          <p:cNvPicPr preferRelativeResize="0"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5755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3" name="Picture 3" descr="DSC02898"/>
          <p:cNvPicPr preferRelativeResize="0"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80228" name="Picture 4" descr="DSC028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3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82276" name="Picture 4" descr="hidross_mi45c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7524750" cy="56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900" y="476250"/>
            <a:ext cx="2322513" cy="1082675"/>
          </a:xfrm>
        </p:spPr>
        <p:txBody>
          <a:bodyPr/>
          <a:lstStyle/>
          <a:p>
            <a:r>
              <a:rPr lang="pt-BR" altLang="pt-BR" sz="4400">
                <a:solidFill>
                  <a:srgbClr val="FFFF00"/>
                </a:solidFill>
              </a:rPr>
              <a:t>Superior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83300" name="Picture 4" descr="comp_sup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46038"/>
            <a:ext cx="5748338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1" name="Picture 5" descr="comp_inferi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4452938"/>
            <a:ext cx="5794375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2" name="Picture 6" descr="comp_med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239963"/>
            <a:ext cx="56007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100013" y="2778125"/>
            <a:ext cx="1979612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100">
                <a:solidFill>
                  <a:srgbClr val="FFFF00"/>
                </a:solidFill>
              </a:rPr>
              <a:t>Médio</a:t>
            </a:r>
          </a:p>
        </p:txBody>
      </p:sp>
      <p:sp>
        <p:nvSpPr>
          <p:cNvPr id="183304" name="Rectangle 8"/>
          <p:cNvSpPr>
            <a:spLocks noChangeArrowheads="1"/>
          </p:cNvSpPr>
          <p:nvPr/>
        </p:nvSpPr>
        <p:spPr bwMode="auto">
          <a:xfrm>
            <a:off x="71438" y="4938713"/>
            <a:ext cx="1979612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100">
                <a:solidFill>
                  <a:srgbClr val="FFFF00"/>
                </a:solidFill>
              </a:rPr>
              <a:t>Inferior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altLang="pt-BR" sz="6500" b="1"/>
              <a:t>O Pulverizador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01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0"/>
            <a:ext cx="8713787" cy="5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51"/>
    </mc:Choice>
    <mc:Fallback>
      <p:transition spd="slow" advTm="66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0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76250"/>
            <a:ext cx="8966200" cy="59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7"/>
    </mc:Choice>
    <mc:Fallback>
      <p:transition spd="slow" advTm="1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0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175"/>
            <a:ext cx="9144000" cy="58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93"/>
    </mc:Choice>
    <mc:Fallback>
      <p:transition spd="slow" advTm="1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nebulizado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0"/>
            <a:ext cx="4913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5003800" y="2076450"/>
            <a:ext cx="3995738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altLang="pt-BR" sz="3600" b="1"/>
              <a:t>Pulverizador à pressão de jato transportado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35"/>
    </mc:Choice>
    <mc:Fallback>
      <p:transition spd="slow" advTm="24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0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7200"/>
            <a:ext cx="8964612" cy="60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7"/>
    </mc:Choice>
    <mc:Fallback>
      <p:transition spd="slow" advTm="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0"/>
            <a:ext cx="4471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2"/>
    </mc:Choice>
    <mc:Fallback>
      <p:transition spd="slow" advTm="18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0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5438"/>
            <a:ext cx="8785225" cy="62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8"/>
    </mc:Choice>
    <mc:Fallback>
      <p:transition spd="slow" advTm="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8893175" cy="5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96"/>
    </mc:Choice>
    <mc:Fallback>
      <p:transition spd="slow" advTm="4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7063"/>
            <a:ext cx="8642350" cy="56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13"/>
    </mc:Choice>
    <mc:Fallback>
      <p:transition spd="slow" advTm="15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0"/>
            <a:ext cx="455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0"/>
    </mc:Choice>
    <mc:Fallback>
      <p:transition spd="slow" advTm="1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1555750"/>
          </a:xfrm>
        </p:spPr>
        <p:txBody>
          <a:bodyPr/>
          <a:lstStyle/>
          <a:p>
            <a:r>
              <a:rPr lang="pt-BR" altLang="pt-BR" sz="4000" b="1">
                <a:solidFill>
                  <a:srgbClr val="00CC99"/>
                </a:solidFill>
                <a:latin typeface="Verdana" panose="020B0604030504040204" pitchFamily="34" charset="0"/>
              </a:rPr>
              <a:t>EQUIPAMENTOS PARA APLICAÇÃO VIA LÍQUIDA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916113"/>
            <a:ext cx="8640763" cy="4752975"/>
          </a:xfrm>
        </p:spPr>
        <p:txBody>
          <a:bodyPr/>
          <a:lstStyle/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pt-BR" sz="2400" b="1" u="sng" dirty="0">
                <a:effectLst/>
              </a:rPr>
              <a:t>Pulverizador à Pressão com Jato Lançado</a:t>
            </a:r>
          </a:p>
          <a:p>
            <a:pPr marL="1828800" lvl="4" indent="0"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 dirty="0">
                <a:effectLst/>
              </a:rPr>
              <a:t>  Manual</a:t>
            </a:r>
          </a:p>
          <a:p>
            <a:pPr marL="1828800" lvl="4" indent="0"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 dirty="0">
                <a:effectLst/>
              </a:rPr>
              <a:t>  Animal</a:t>
            </a:r>
          </a:p>
          <a:p>
            <a:pPr marL="1828800" lvl="4" indent="0"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 dirty="0">
                <a:effectLst/>
              </a:rPr>
              <a:t>  Motorizado</a:t>
            </a:r>
          </a:p>
          <a:p>
            <a:pPr marL="1828800" lvl="4" indent="0"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 dirty="0">
                <a:effectLst/>
              </a:rPr>
              <a:t>  </a:t>
            </a:r>
            <a:r>
              <a:rPr lang="pt-BR" altLang="pt-BR" sz="2400" b="1" dirty="0" err="1">
                <a:effectLst/>
              </a:rPr>
              <a:t>Tratorizado</a:t>
            </a:r>
            <a:endParaRPr lang="pt-BR" altLang="pt-BR" sz="2400" b="1" dirty="0">
              <a:effectLst/>
            </a:endParaRPr>
          </a:p>
          <a:p>
            <a:pPr marL="1828800" lvl="4" indent="0"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 dirty="0">
                <a:effectLst/>
              </a:rPr>
              <a:t>  Auto Propelido</a:t>
            </a:r>
            <a:r>
              <a:rPr lang="pt-BR" altLang="pt-BR" sz="1800" b="1" dirty="0">
                <a:effectLst/>
              </a:rPr>
              <a:t>			</a:t>
            </a:r>
          </a:p>
          <a:p>
            <a:pPr marL="354013" indent="-354013" algn="l"/>
            <a:endParaRPr lang="pt-BR" altLang="pt-BR" sz="1800" b="1" dirty="0">
              <a:effectLst/>
            </a:endParaRPr>
          </a:p>
          <a:p>
            <a:pPr marL="354013" indent="-354013" algn="l"/>
            <a:endParaRPr lang="pt-BR" altLang="pt-BR" sz="1800" b="1" dirty="0">
              <a:effectLst/>
            </a:endParaRPr>
          </a:p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pt-BR" sz="2400" b="1" u="sng" dirty="0">
                <a:effectLst/>
              </a:rPr>
              <a:t>Pulverizador à Pressão com Jato Transportado</a:t>
            </a:r>
          </a:p>
          <a:p>
            <a:pPr marL="1828800" lvl="4" indent="0">
              <a:buSzPct val="90000"/>
              <a:buFont typeface="Arial" panose="020B0604020202020204" pitchFamily="34" charset="0"/>
              <a:buChar char="–"/>
            </a:pPr>
            <a:r>
              <a:rPr lang="pt-BR" altLang="pt-BR" sz="2400" b="1" dirty="0">
                <a:effectLst/>
              </a:rPr>
              <a:t>  </a:t>
            </a:r>
            <a:r>
              <a:rPr lang="pt-BR" altLang="pt-BR" sz="2400" b="1" dirty="0" err="1">
                <a:effectLst/>
              </a:rPr>
              <a:t>Tratorizado</a:t>
            </a:r>
            <a:endParaRPr lang="pt-BR" altLang="pt-BR" sz="2400" b="1" dirty="0">
              <a:effectLst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65"/>
    </mc:Choice>
    <mc:Fallback>
      <p:transition spd="slow" advTm="7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60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23"/>
    </mc:Choice>
    <mc:Fallback>
      <p:transition spd="slow" advTm="21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0"/>
            <a:ext cx="635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77"/>
    </mc:Choice>
    <mc:Fallback>
      <p:transition spd="slow" advTm="4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0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96900"/>
            <a:ext cx="8820150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98"/>
    </mc:Choice>
    <mc:Fallback>
      <p:transition spd="slow" advTm="93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1555750"/>
          </a:xfrm>
        </p:spPr>
        <p:txBody>
          <a:bodyPr/>
          <a:lstStyle/>
          <a:p>
            <a:r>
              <a:rPr lang="pt-BR" altLang="pt-BR" sz="4000" b="1">
                <a:solidFill>
                  <a:srgbClr val="00CC99"/>
                </a:solidFill>
                <a:latin typeface="Verdana" panose="020B0604030504040204" pitchFamily="34" charset="0"/>
              </a:rPr>
              <a:t>EQUIPAMENTOS PARA APLICAÇÃO VIA LÍQUIDA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916113"/>
            <a:ext cx="8640763" cy="4752975"/>
          </a:xfrm>
        </p:spPr>
        <p:txBody>
          <a:bodyPr/>
          <a:lstStyle/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pt-BR" sz="2800" b="1" u="sng">
                <a:effectLst/>
              </a:rPr>
              <a:t>Pulverizador Eletrohidrodinâmico</a:t>
            </a:r>
          </a:p>
          <a:p>
            <a:pPr marL="1828800" lvl="4" indent="0">
              <a:buSzPct val="90000"/>
              <a:buFont typeface="Arial" panose="020B0604020202020204" pitchFamily="34" charset="0"/>
              <a:buNone/>
            </a:pPr>
            <a:r>
              <a:rPr lang="pt-BR" altLang="pt-BR" sz="1800" b="1">
                <a:effectLst/>
              </a:rPr>
              <a:t>			</a:t>
            </a:r>
          </a:p>
          <a:p>
            <a:pPr marL="354013" indent="-354013" algn="l"/>
            <a:endParaRPr lang="pt-BR" altLang="pt-BR" sz="1800" b="1">
              <a:effectLst/>
            </a:endParaRPr>
          </a:p>
          <a:p>
            <a:pPr marL="354013" indent="-354013" algn="l"/>
            <a:endParaRPr lang="pt-BR" altLang="pt-BR" sz="1800" b="1">
              <a:effectLst/>
            </a:endParaRPr>
          </a:p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pt-BR" sz="2800" b="1" u="sng">
                <a:effectLst/>
              </a:rPr>
              <a:t>Pulverizador Pneumático</a:t>
            </a:r>
          </a:p>
          <a:p>
            <a:pPr marL="1828800" lvl="4" indent="0">
              <a:buSzPct val="80000"/>
              <a:buFont typeface="Arial" panose="020B0604020202020204" pitchFamily="34" charset="0"/>
              <a:buChar char="–"/>
            </a:pPr>
            <a:r>
              <a:rPr lang="pt-BR" altLang="pt-BR" sz="2400" b="1">
                <a:effectLst/>
              </a:rPr>
              <a:t>  Motorizado</a:t>
            </a:r>
          </a:p>
          <a:p>
            <a:pPr marL="1828800" lvl="4" indent="0">
              <a:buSzPct val="80000"/>
              <a:buFont typeface="Arial" panose="020B0604020202020204" pitchFamily="34" charset="0"/>
              <a:buChar char="–"/>
            </a:pPr>
            <a:r>
              <a:rPr lang="pt-BR" altLang="pt-BR" sz="2400" b="1">
                <a:effectLst/>
              </a:rPr>
              <a:t>  Tratorizado</a:t>
            </a:r>
          </a:p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endParaRPr lang="pt-BR" altLang="pt-BR" sz="2800" b="1" u="sng">
              <a:effectLst/>
            </a:endParaRPr>
          </a:p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endParaRPr lang="pt-BR" altLang="pt-BR" sz="2000" b="1" u="sng">
              <a:effectLst/>
            </a:endParaRPr>
          </a:p>
          <a:p>
            <a:pPr marL="354013" indent="-354013" algn="l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pt-BR" altLang="pt-BR" sz="2800" b="1" u="sng">
                <a:effectLst/>
              </a:rPr>
              <a:t>Termonebulizador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0"/>
    </mc:Choice>
    <mc:Fallback>
      <p:transition spd="slow" advTm="25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Pulverizador – Componentes </a:t>
            </a:r>
            <a:endParaRPr lang="en-US" altLang="pt-BR">
              <a:solidFill>
                <a:schemeClr val="accent2"/>
              </a:solidFill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62113"/>
            <a:ext cx="6900862" cy="47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908175" y="5567363"/>
            <a:ext cx="6270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Filtro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038475" y="2403475"/>
            <a:ext cx="812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Tanque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508125" y="4508500"/>
            <a:ext cx="9032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4787900" y="5661025"/>
            <a:ext cx="78581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Bomba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000500" y="3479800"/>
            <a:ext cx="14351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Câmara de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comprensação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3492500" y="1916113"/>
            <a:ext cx="10699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Mangueira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retorno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4500563" y="1758950"/>
            <a:ext cx="1119187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Regulador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pressão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5880100" y="197167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Manômetro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6084888" y="2492375"/>
            <a:ext cx="1778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 dos 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6713538" y="3644900"/>
            <a:ext cx="66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14"/>
    </mc:Choice>
    <mc:Fallback>
      <p:transition spd="slow" advTm="9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accent2"/>
                </a:solidFill>
              </a:rPr>
              <a:t>Pulverizador – Componentes</a:t>
            </a:r>
            <a:endParaRPr lang="en-US" altLang="pt-BR">
              <a:solidFill>
                <a:schemeClr val="accent2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62113"/>
            <a:ext cx="6900862" cy="470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908175" y="5567363"/>
            <a:ext cx="6270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Filtro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038475" y="2403475"/>
            <a:ext cx="812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Tanque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508125" y="4508500"/>
            <a:ext cx="9032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787900" y="5661025"/>
            <a:ext cx="78581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Bomba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000500" y="3479800"/>
            <a:ext cx="1435100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Câmara de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comprensação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3492500" y="1916113"/>
            <a:ext cx="106997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Mangueira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retorno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4500563" y="1758950"/>
            <a:ext cx="1119187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Regulador</a:t>
            </a:r>
          </a:p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de pressão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880100" y="197167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Manômetro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6084888" y="2492375"/>
            <a:ext cx="1778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Registro dos 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6713538" y="3644900"/>
            <a:ext cx="66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1400" b="1">
                <a:latin typeface="Arial" panose="020B0604020202020204" pitchFamily="34" charset="0"/>
              </a:rPr>
              <a:t>Bicos</a:t>
            </a:r>
            <a:endParaRPr lang="en-US" altLang="pt-BR" sz="1400" b="1">
              <a:latin typeface="Arial" panose="020B0604020202020204" pitchFamily="34" charset="0"/>
            </a:endParaRP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1331913" y="4829175"/>
            <a:ext cx="6408737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" panose="020B0604020202020204" pitchFamily="34" charset="0"/>
              </a:rPr>
              <a:t>Função do tanque: </a:t>
            </a:r>
          </a:p>
          <a:p>
            <a:pPr eaLnBrk="1" hangingPunct="1"/>
            <a:r>
              <a:rPr lang="pt-BR" altLang="pt-BR" sz="2400" b="1">
                <a:solidFill>
                  <a:srgbClr val="FFFF00"/>
                </a:solidFill>
                <a:latin typeface="Arial" panose="020B0604020202020204" pitchFamily="34" charset="0"/>
              </a:rPr>
              <a:t>armazenar, transportar e proteger a calda.</a:t>
            </a:r>
            <a:endParaRPr lang="en-US" altLang="pt-B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auto">
          <a:xfrm>
            <a:off x="900113" y="1916113"/>
            <a:ext cx="3311525" cy="28082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2"/>
    </mc:Choice>
    <mc:Fallback>
      <p:transition spd="slow" advTm="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7.3"/>
</p:tagLst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6846</TotalTime>
  <Words>1292</Words>
  <Application>Microsoft Office PowerPoint</Application>
  <PresentationFormat>Apresentação na tela (4:3)</PresentationFormat>
  <Paragraphs>305</Paragraphs>
  <Slides>62</Slides>
  <Notes>0</Notes>
  <HiddenSlides>0</HiddenSlides>
  <MMClips>62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8" baseType="lpstr">
      <vt:lpstr>Arial</vt:lpstr>
      <vt:lpstr>Times New Roman</vt:lpstr>
      <vt:lpstr>Verdana</vt:lpstr>
      <vt:lpstr>Wingdings</vt:lpstr>
      <vt:lpstr>Globe</vt:lpstr>
      <vt:lpstr>Document</vt:lpstr>
      <vt:lpstr>Máquinas para aplicação de defensivos agrícolas Parte 2</vt:lpstr>
      <vt:lpstr>Pulverizadores</vt:lpstr>
      <vt:lpstr>Aplicação</vt:lpstr>
      <vt:lpstr>Pulverização </vt:lpstr>
      <vt:lpstr>O Pulverizador</vt:lpstr>
      <vt:lpstr>EQUIPAMENTOS PARA APLICAÇÃO VIA LÍQUIDA</vt:lpstr>
      <vt:lpstr>EQUIPAMENTOS PARA APLICAÇÃO VIA LÍQUIDA</vt:lpstr>
      <vt:lpstr>Pulverizador – Componentes </vt:lpstr>
      <vt:lpstr>Pulverizador – Componentes</vt:lpstr>
      <vt:lpstr>Pulverizador – Componentes</vt:lpstr>
      <vt:lpstr>Pulverizador – Componentes</vt:lpstr>
      <vt:lpstr>Pulverizador – Componentes</vt:lpstr>
      <vt:lpstr>Pulverizador – Componentes</vt:lpstr>
      <vt:lpstr>Pulverizador – Componentes</vt:lpstr>
      <vt:lpstr>Pulverizador – Componentes</vt:lpstr>
      <vt:lpstr>Principais Problemas</vt:lpstr>
      <vt:lpstr>DEFICIÊNCIA DE SUCÇÃO E RECALQUE</vt:lpstr>
      <vt:lpstr>DEFICIÊNCIA DE SUCÇÃO E RECALQUE</vt:lpstr>
      <vt:lpstr>INSUFICIÊNCIA DE PRESSÃO</vt:lpstr>
      <vt:lpstr>INSUFICIÊNCIA DE PRESSÃO</vt:lpstr>
      <vt:lpstr>OSCILAÇÃO DE PRESSÃO</vt:lpstr>
      <vt:lpstr>OSCILAÇÃO DE PRESSÃO</vt:lpstr>
      <vt:lpstr>INTERMITÊNCIA</vt:lpstr>
      <vt:lpstr>INTERMITÊNCIA</vt:lpstr>
      <vt:lpstr>Bico de pulverização</vt:lpstr>
      <vt:lpstr>Apresentação do PowerPoint</vt:lpstr>
      <vt:lpstr>CARACTERÍSTICAS DOS BICOS</vt:lpstr>
      <vt:lpstr>Ângulo do jato</vt:lpstr>
      <vt:lpstr>Ângulo do jato</vt:lpstr>
      <vt:lpstr>Tamanho de gotas</vt:lpstr>
      <vt:lpstr>Tamanho de gotas</vt:lpstr>
      <vt:lpstr>Tamanho de gotas</vt:lpstr>
      <vt:lpstr>Posicionamento dos bicos</vt:lpstr>
      <vt:lpstr>Posicionamento dos bicos</vt:lpstr>
      <vt:lpstr>Apresentação do PowerPoint</vt:lpstr>
      <vt:lpstr>Durabilidade dos bicos</vt:lpstr>
      <vt:lpstr>Limpeza dos bicos</vt:lpstr>
      <vt:lpstr>Limpeza dos bicos</vt:lpstr>
      <vt:lpstr>Material</vt:lpstr>
      <vt:lpstr>Troca de bicos</vt:lpstr>
      <vt:lpstr>Cores dos bicos</vt:lpstr>
      <vt:lpstr>Regulagem de Pulverizadores </vt:lpstr>
      <vt:lpstr>Qualidade da Aplicação</vt:lpstr>
      <vt:lpstr>Qualidade da Aplicação</vt:lpstr>
      <vt:lpstr>Qualidade da Aplicação</vt:lpstr>
      <vt:lpstr>Apresentação do PowerPoint</vt:lpstr>
      <vt:lpstr>Apresentação do PowerPoint</vt:lpstr>
      <vt:lpstr>Apresentação do PowerPoint</vt:lpstr>
      <vt:lpstr>Superior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Thiago Romanelli</dc:creator>
  <cp:lastModifiedBy>aureo.oliveira@gmail.com</cp:lastModifiedBy>
  <cp:revision>24</cp:revision>
  <dcterms:created xsi:type="dcterms:W3CDTF">2008-08-21T00:59:21Z</dcterms:created>
  <dcterms:modified xsi:type="dcterms:W3CDTF">2020-09-21T01:53:09Z</dcterms:modified>
</cp:coreProperties>
</file>