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 id="2147483864" r:id="rId3"/>
  </p:sldMasterIdLst>
  <p:notesMasterIdLst>
    <p:notesMasterId r:id="rId49"/>
  </p:notesMasterIdLst>
  <p:sldIdLst>
    <p:sldId id="317" r:id="rId4"/>
    <p:sldId id="321" r:id="rId5"/>
    <p:sldId id="331" r:id="rId6"/>
    <p:sldId id="322" r:id="rId7"/>
    <p:sldId id="257" r:id="rId8"/>
    <p:sldId id="323" r:id="rId9"/>
    <p:sldId id="258" r:id="rId10"/>
    <p:sldId id="332" r:id="rId11"/>
    <p:sldId id="324" r:id="rId12"/>
    <p:sldId id="326" r:id="rId13"/>
    <p:sldId id="318" r:id="rId14"/>
    <p:sldId id="263" r:id="rId15"/>
    <p:sldId id="333" r:id="rId16"/>
    <p:sldId id="266" r:id="rId17"/>
    <p:sldId id="334" r:id="rId18"/>
    <p:sldId id="327" r:id="rId19"/>
    <p:sldId id="328" r:id="rId20"/>
    <p:sldId id="335" r:id="rId21"/>
    <p:sldId id="336" r:id="rId22"/>
    <p:sldId id="337" r:id="rId23"/>
    <p:sldId id="338" r:id="rId24"/>
    <p:sldId id="339" r:id="rId25"/>
    <p:sldId id="340" r:id="rId26"/>
    <p:sldId id="341" r:id="rId27"/>
    <p:sldId id="342" r:id="rId28"/>
    <p:sldId id="299" r:id="rId29"/>
    <p:sldId id="300" r:id="rId30"/>
    <p:sldId id="343" r:id="rId31"/>
    <p:sldId id="344" r:id="rId32"/>
    <p:sldId id="345" r:id="rId33"/>
    <p:sldId id="346" r:id="rId34"/>
    <p:sldId id="347" r:id="rId35"/>
    <p:sldId id="348" r:id="rId36"/>
    <p:sldId id="302" r:id="rId37"/>
    <p:sldId id="349" r:id="rId38"/>
    <p:sldId id="350" r:id="rId39"/>
    <p:sldId id="311" r:id="rId40"/>
    <p:sldId id="312" r:id="rId41"/>
    <p:sldId id="351" r:id="rId42"/>
    <p:sldId id="352" r:id="rId43"/>
    <p:sldId id="353" r:id="rId44"/>
    <p:sldId id="354" r:id="rId45"/>
    <p:sldId id="355" r:id="rId46"/>
    <p:sldId id="330" r:id="rId47"/>
    <p:sldId id="356" r:id="rId48"/>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309" autoAdjust="0"/>
  </p:normalViewPr>
  <p:slideViewPr>
    <p:cSldViewPr>
      <p:cViewPr>
        <p:scale>
          <a:sx n="50" d="100"/>
          <a:sy n="50" d="100"/>
        </p:scale>
        <p:origin x="-3372" y="-14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presProps" Target="pres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8" Type="http://schemas.openxmlformats.org/officeDocument/2006/relationships/slide" Target="slides/slide5.xml"/><Relationship Id="rId51"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E602F9-7F52-4FF3-B7C2-DDE449897211}" type="datetimeFigureOut">
              <a:rPr lang="pt-BR" smtClean="0"/>
              <a:pPr/>
              <a:t>22/03/2017</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836CB5-0625-4AEB-8003-A7A085E55E84}" type="slidenum">
              <a:rPr lang="pt-BR" smtClean="0"/>
              <a:pPr/>
              <a:t>‹nº›</a:t>
            </a:fld>
            <a:endParaRPr lang="pt-BR"/>
          </a:p>
        </p:txBody>
      </p:sp>
    </p:spTree>
    <p:extLst>
      <p:ext uri="{BB962C8B-B14F-4D97-AF65-F5344CB8AC3E}">
        <p14:creationId xmlns:p14="http://schemas.microsoft.com/office/powerpoint/2010/main" val="2411956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79A17EA6-84D2-49DD-8D36-491A81B03F54}" type="datetimeFigureOut">
              <a:rPr lang="pt-BR" smtClean="0"/>
              <a:pPr/>
              <a:t>22/03/2017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7FCE819-D18F-4D31-A4BD-74EF09EC058B}"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9A17EA6-84D2-49DD-8D36-491A81B03F54}" type="datetimeFigureOut">
              <a:rPr lang="pt-BR" smtClean="0"/>
              <a:pPr/>
              <a:t>22/03/2017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7FCE819-D18F-4D31-A4BD-74EF09EC058B}"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9A17EA6-84D2-49DD-8D36-491A81B03F54}" type="datetimeFigureOut">
              <a:rPr lang="pt-BR" smtClean="0"/>
              <a:pPr/>
              <a:t>22/03/2017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7FCE819-D18F-4D31-A4BD-74EF09EC058B}" type="slidenum">
              <a:rPr lang="pt-BR" smtClean="0"/>
              <a:pPr/>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CBD09E6C-8E29-4ED1-937C-2E8C9A06C93F}" type="datetimeFigureOut">
              <a:rPr lang="pt-BR" smtClean="0"/>
              <a:pPr/>
              <a:t>22/03/2017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507219A-1478-4CF6-B099-8A87D1F48850}" type="slidenum">
              <a:rPr lang="pt-BR" smtClean="0"/>
              <a:pPr/>
              <a:t>‹nº›</a:t>
            </a:fld>
            <a:endParaRPr lang="pt-B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CBD09E6C-8E29-4ED1-937C-2E8C9A06C93F}" type="datetimeFigureOut">
              <a:rPr lang="pt-BR" smtClean="0"/>
              <a:pPr/>
              <a:t>22/03/2017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507219A-1478-4CF6-B099-8A87D1F48850}" type="slidenum">
              <a:rPr lang="pt-BR" smtClean="0"/>
              <a:pPr/>
              <a:t>‹nº›</a:t>
            </a:fld>
            <a:endParaRPr lang="pt-B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CBD09E6C-8E29-4ED1-937C-2E8C9A06C93F}" type="datetimeFigureOut">
              <a:rPr lang="pt-BR" smtClean="0"/>
              <a:pPr/>
              <a:t>22/03/2017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507219A-1478-4CF6-B099-8A87D1F48850}" type="slidenum">
              <a:rPr lang="pt-BR" smtClean="0"/>
              <a:pPr/>
              <a:t>‹nº›</a:t>
            </a:fld>
            <a:endParaRPr lang="pt-B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CBD09E6C-8E29-4ED1-937C-2E8C9A06C93F}" type="datetimeFigureOut">
              <a:rPr lang="pt-BR" smtClean="0"/>
              <a:pPr/>
              <a:t>22/03/2017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507219A-1478-4CF6-B099-8A87D1F48850}" type="slidenum">
              <a:rPr lang="pt-BR" smtClean="0"/>
              <a:pPr/>
              <a:t>‹nº›</a:t>
            </a:fld>
            <a:endParaRPr lang="pt-B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CBD09E6C-8E29-4ED1-937C-2E8C9A06C93F}" type="datetimeFigureOut">
              <a:rPr lang="pt-BR" smtClean="0"/>
              <a:pPr/>
              <a:t>22/03/2017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4507219A-1478-4CF6-B099-8A87D1F48850}" type="slidenum">
              <a:rPr lang="pt-BR" smtClean="0"/>
              <a:pPr/>
              <a:t>‹nº›</a:t>
            </a:fld>
            <a:endParaRPr lang="pt-B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CBD09E6C-8E29-4ED1-937C-2E8C9A06C93F}" type="datetimeFigureOut">
              <a:rPr lang="pt-BR" smtClean="0"/>
              <a:pPr/>
              <a:t>22/03/2017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4507219A-1478-4CF6-B099-8A87D1F48850}" type="slidenum">
              <a:rPr lang="pt-BR" smtClean="0"/>
              <a:pPr/>
              <a:t>‹nº›</a:t>
            </a:fld>
            <a:endParaRPr lang="pt-B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CBD09E6C-8E29-4ED1-937C-2E8C9A06C93F}" type="datetimeFigureOut">
              <a:rPr lang="pt-BR" smtClean="0"/>
              <a:pPr/>
              <a:t>22/03/2017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4507219A-1478-4CF6-B099-8A87D1F48850}" type="slidenum">
              <a:rPr lang="pt-BR" smtClean="0"/>
              <a:pPr/>
              <a:t>‹nº›</a:t>
            </a:fld>
            <a:endParaRPr lang="pt-B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CBD09E6C-8E29-4ED1-937C-2E8C9A06C93F}" type="datetimeFigureOut">
              <a:rPr lang="pt-BR" smtClean="0"/>
              <a:pPr/>
              <a:t>22/03/2017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507219A-1478-4CF6-B099-8A87D1F48850}"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9A17EA6-84D2-49DD-8D36-491A81B03F54}" type="datetimeFigureOut">
              <a:rPr lang="pt-BR" smtClean="0"/>
              <a:pPr/>
              <a:t>22/03/2017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7FCE819-D18F-4D31-A4BD-74EF09EC058B}" type="slidenum">
              <a:rPr lang="pt-BR" smtClean="0"/>
              <a:pPr/>
              <a:t>‹nº›</a:t>
            </a:fld>
            <a:endParaRPr lang="pt-B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CBD09E6C-8E29-4ED1-937C-2E8C9A06C93F}" type="datetimeFigureOut">
              <a:rPr lang="pt-BR" smtClean="0"/>
              <a:pPr/>
              <a:t>22/03/2017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507219A-1478-4CF6-B099-8A87D1F48850}" type="slidenum">
              <a:rPr lang="pt-BR" smtClean="0"/>
              <a:pPr/>
              <a:t>‹nº›</a:t>
            </a:fld>
            <a:endParaRPr lang="pt-B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CBD09E6C-8E29-4ED1-937C-2E8C9A06C93F}" type="datetimeFigureOut">
              <a:rPr lang="pt-BR" smtClean="0"/>
              <a:pPr/>
              <a:t>22/03/2017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507219A-1478-4CF6-B099-8A87D1F48850}" type="slidenum">
              <a:rPr lang="pt-BR" smtClean="0"/>
              <a:pPr/>
              <a:t>‹nº›</a:t>
            </a:fld>
            <a:endParaRPr lang="pt-B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CBD09E6C-8E29-4ED1-937C-2E8C9A06C93F}" type="datetimeFigureOut">
              <a:rPr lang="pt-BR" smtClean="0"/>
              <a:pPr/>
              <a:t>22/03/2017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507219A-1478-4CF6-B099-8A87D1F48850}" type="slidenum">
              <a:rPr lang="pt-BR" smtClean="0"/>
              <a:pPr/>
              <a:t>‹nº›</a:t>
            </a:fld>
            <a:endParaRPr lang="pt-B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8" name="Título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pt-BR" smtClean="0"/>
              <a:t>Clique para editar o estilo do título mestre</a:t>
            </a:r>
            <a:endParaRPr kumimoji="0" lang="en-US"/>
          </a:p>
        </p:txBody>
      </p:sp>
      <p:sp>
        <p:nvSpPr>
          <p:cNvPr id="9" name="Subtítulo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a:xfrm>
            <a:off x="6400800" y="6355080"/>
            <a:ext cx="2286000" cy="365760"/>
          </a:xfrm>
        </p:spPr>
        <p:txBody>
          <a:bodyPr/>
          <a:lstStyle>
            <a:lvl1pPr>
              <a:defRPr sz="1400"/>
            </a:lvl1pPr>
          </a:lstStyle>
          <a:p>
            <a:fld id="{CBD09E6C-8E29-4ED1-937C-2E8C9A06C93F}" type="datetimeFigureOut">
              <a:rPr lang="pt-BR" smtClean="0"/>
              <a:pPr/>
              <a:t>22/03/2017</a:t>
            </a:fld>
            <a:endParaRPr lang="pt-BR"/>
          </a:p>
        </p:txBody>
      </p:sp>
      <p:sp>
        <p:nvSpPr>
          <p:cNvPr id="17" name="Espaço Reservado para Rodapé 16"/>
          <p:cNvSpPr>
            <a:spLocks noGrp="1"/>
          </p:cNvSpPr>
          <p:nvPr>
            <p:ph type="ftr" sz="quarter" idx="11"/>
          </p:nvPr>
        </p:nvSpPr>
        <p:spPr>
          <a:xfrm>
            <a:off x="2898648" y="6355080"/>
            <a:ext cx="3474720" cy="365760"/>
          </a:xfrm>
        </p:spPr>
        <p:txBody>
          <a:bodyPr/>
          <a:lstStyle/>
          <a:p>
            <a:endParaRPr lang="pt-BR"/>
          </a:p>
        </p:txBody>
      </p:sp>
      <p:sp>
        <p:nvSpPr>
          <p:cNvPr id="29" name="Espaço Reservado para Número de Slide 28"/>
          <p:cNvSpPr>
            <a:spLocks noGrp="1"/>
          </p:cNvSpPr>
          <p:nvPr>
            <p:ph type="sldNum" sz="quarter" idx="12"/>
          </p:nvPr>
        </p:nvSpPr>
        <p:spPr>
          <a:xfrm>
            <a:off x="1216152" y="6355080"/>
            <a:ext cx="1219200" cy="365760"/>
          </a:xfrm>
        </p:spPr>
        <p:txBody>
          <a:bodyPr/>
          <a:lstStyle/>
          <a:p>
            <a:fld id="{4507219A-1478-4CF6-B099-8A87D1F48850}" type="slidenum">
              <a:rPr lang="pt-BR" smtClean="0"/>
              <a:pPr/>
              <a:t>‹nº›</a:t>
            </a:fld>
            <a:endParaRPr lang="pt-BR"/>
          </a:p>
        </p:txBody>
      </p:sp>
      <p:sp>
        <p:nvSpPr>
          <p:cNvPr id="21" name="Retângulo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tângulo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tângulo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tângulo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4" name="Espaço Reservado para Data 3"/>
          <p:cNvSpPr>
            <a:spLocks noGrp="1"/>
          </p:cNvSpPr>
          <p:nvPr>
            <p:ph type="dt" sz="half" idx="10"/>
          </p:nvPr>
        </p:nvSpPr>
        <p:spPr/>
        <p:txBody>
          <a:bodyPr/>
          <a:lstStyle/>
          <a:p>
            <a:fld id="{CBD09E6C-8E29-4ED1-937C-2E8C9A06C93F}" type="datetimeFigureOut">
              <a:rPr lang="pt-BR" smtClean="0"/>
              <a:pPr/>
              <a:t>22/03/2017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507219A-1478-4CF6-B099-8A87D1F48850}" type="slidenum">
              <a:rPr lang="pt-BR" smtClean="0"/>
              <a:pPr/>
              <a:t>‹nº›</a:t>
            </a:fld>
            <a:endParaRPr lang="pt-BR"/>
          </a:p>
        </p:txBody>
      </p:sp>
      <p:sp>
        <p:nvSpPr>
          <p:cNvPr id="8" name="Espaço Reservado para Conteúdo 7"/>
          <p:cNvSpPr>
            <a:spLocks noGrp="1"/>
          </p:cNvSpPr>
          <p:nvPr>
            <p:ph sz="quarter" idx="1"/>
          </p:nvPr>
        </p:nvSpPr>
        <p:spPr>
          <a:xfrm>
            <a:off x="457200" y="1219200"/>
            <a:ext cx="8229600" cy="493776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a:xfrm>
            <a:off x="6400800" y="6355080"/>
            <a:ext cx="2286000" cy="365760"/>
          </a:xfrm>
        </p:spPr>
        <p:txBody>
          <a:bodyPr/>
          <a:lstStyle/>
          <a:p>
            <a:fld id="{CBD09E6C-8E29-4ED1-937C-2E8C9A06C93F}" type="datetimeFigureOut">
              <a:rPr lang="pt-BR" smtClean="0"/>
              <a:pPr/>
              <a:t>22/03/2017</a:t>
            </a:fld>
            <a:endParaRPr lang="pt-BR"/>
          </a:p>
        </p:txBody>
      </p:sp>
      <p:sp>
        <p:nvSpPr>
          <p:cNvPr id="5" name="Espaço Reservado para Rodapé 4"/>
          <p:cNvSpPr>
            <a:spLocks noGrp="1"/>
          </p:cNvSpPr>
          <p:nvPr>
            <p:ph type="ftr" sz="quarter" idx="11"/>
          </p:nvPr>
        </p:nvSpPr>
        <p:spPr>
          <a:xfrm>
            <a:off x="2898648" y="6355080"/>
            <a:ext cx="3474720" cy="365760"/>
          </a:xfrm>
        </p:spPr>
        <p:txBody>
          <a:bodyPr/>
          <a:lstStyle/>
          <a:p>
            <a:endParaRPr lang="pt-BR"/>
          </a:p>
        </p:txBody>
      </p:sp>
      <p:sp>
        <p:nvSpPr>
          <p:cNvPr id="6" name="Espaço Reservado para Número de Slide 5"/>
          <p:cNvSpPr>
            <a:spLocks noGrp="1"/>
          </p:cNvSpPr>
          <p:nvPr>
            <p:ph type="sldNum" sz="quarter" idx="12"/>
          </p:nvPr>
        </p:nvSpPr>
        <p:spPr>
          <a:xfrm>
            <a:off x="1069848" y="6355080"/>
            <a:ext cx="1520952" cy="365760"/>
          </a:xfrm>
        </p:spPr>
        <p:txBody>
          <a:bodyPr/>
          <a:lstStyle/>
          <a:p>
            <a:fld id="{4507219A-1478-4CF6-B099-8A87D1F48850}" type="slidenum">
              <a:rPr lang="pt-BR" smtClean="0"/>
              <a:pPr/>
              <a:t>‹nº›</a:t>
            </a:fld>
            <a:endParaRPr lang="pt-BR"/>
          </a:p>
        </p:txBody>
      </p:sp>
      <p:sp>
        <p:nvSpPr>
          <p:cNvPr id="7" name="Retângulo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8229600" cy="914400"/>
          </a:xfrm>
        </p:spPr>
        <p:txBody>
          <a:bodyPr/>
          <a:lstStyle/>
          <a:p>
            <a:r>
              <a:rPr kumimoji="0" lang="pt-BR" smtClean="0"/>
              <a:t>Clique para editar o estilo do título mestre</a:t>
            </a:r>
            <a:endParaRPr kumimoji="0" lang="en-US"/>
          </a:p>
        </p:txBody>
      </p:sp>
      <p:sp>
        <p:nvSpPr>
          <p:cNvPr id="5" name="Espaço Reservado para Data 4"/>
          <p:cNvSpPr>
            <a:spLocks noGrp="1"/>
          </p:cNvSpPr>
          <p:nvPr>
            <p:ph type="dt" sz="half" idx="10"/>
          </p:nvPr>
        </p:nvSpPr>
        <p:spPr/>
        <p:txBody>
          <a:bodyPr/>
          <a:lstStyle/>
          <a:p>
            <a:fld id="{CBD09E6C-8E29-4ED1-937C-2E8C9A06C93F}" type="datetimeFigureOut">
              <a:rPr lang="pt-BR" smtClean="0"/>
              <a:pPr/>
              <a:t>22/03/2017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507219A-1478-4CF6-B099-8A87D1F48850}" type="slidenum">
              <a:rPr lang="pt-BR" smtClean="0"/>
              <a:pPr/>
              <a:t>‹nº›</a:t>
            </a:fld>
            <a:endParaRPr lang="pt-BR"/>
          </a:p>
        </p:txBody>
      </p:sp>
      <p:sp>
        <p:nvSpPr>
          <p:cNvPr id="9" name="Espaço Reservado para Conteúdo 8"/>
          <p:cNvSpPr>
            <a:spLocks noGrp="1"/>
          </p:cNvSpPr>
          <p:nvPr>
            <p:ph sz="quarter" idx="1"/>
          </p:nvPr>
        </p:nvSpPr>
        <p:spPr>
          <a:xfrm>
            <a:off x="457200" y="1219200"/>
            <a:ext cx="4041648" cy="493776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4632198" y="1216152"/>
            <a:ext cx="4041648" cy="493776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8229600" cy="914400"/>
          </a:xfrm>
        </p:spPr>
        <p:txBody>
          <a:bodyPr anchor="ctr"/>
          <a:lstStyle>
            <a:lvl1pPr>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7" name="Espaço Reservado para Data 6"/>
          <p:cNvSpPr>
            <a:spLocks noGrp="1"/>
          </p:cNvSpPr>
          <p:nvPr>
            <p:ph type="dt" sz="half" idx="10"/>
          </p:nvPr>
        </p:nvSpPr>
        <p:spPr/>
        <p:txBody>
          <a:bodyPr/>
          <a:lstStyle/>
          <a:p>
            <a:fld id="{CBD09E6C-8E29-4ED1-937C-2E8C9A06C93F}" type="datetimeFigureOut">
              <a:rPr lang="pt-BR" smtClean="0"/>
              <a:pPr/>
              <a:t>22/03/2017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4507219A-1478-4CF6-B099-8A87D1F48850}" type="slidenum">
              <a:rPr lang="pt-BR" smtClean="0"/>
              <a:pPr/>
              <a:t>‹nº›</a:t>
            </a:fld>
            <a:endParaRPr lang="pt-BR"/>
          </a:p>
        </p:txBody>
      </p:sp>
      <p:sp>
        <p:nvSpPr>
          <p:cNvPr id="11" name="Espaço Reservado para Conteúdo 10"/>
          <p:cNvSpPr>
            <a:spLocks noGrp="1"/>
          </p:cNvSpPr>
          <p:nvPr>
            <p:ph sz="quarter" idx="2"/>
          </p:nvPr>
        </p:nvSpPr>
        <p:spPr>
          <a:xfrm>
            <a:off x="457200" y="2133600"/>
            <a:ext cx="4038600" cy="40386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quarter" idx="4"/>
          </p:nvPr>
        </p:nvSpPr>
        <p:spPr>
          <a:xfrm>
            <a:off x="4648200" y="2133600"/>
            <a:ext cx="4038600" cy="40386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8229600" cy="914400"/>
          </a:xfrm>
        </p:spPr>
        <p:txBody>
          <a:body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fld id="{CBD09E6C-8E29-4ED1-937C-2E8C9A06C93F}" type="datetimeFigureOut">
              <a:rPr lang="pt-BR" smtClean="0"/>
              <a:pPr/>
              <a:t>22/03/2017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4507219A-1478-4CF6-B099-8A87D1F48850}" type="slidenum">
              <a:rPr lang="pt-BR" smtClean="0"/>
              <a:pPr/>
              <a:t>‹nº›</a:t>
            </a:fld>
            <a:endParaRPr lang="pt-BR"/>
          </a:p>
        </p:txBody>
      </p:sp>
      <p:sp>
        <p:nvSpPr>
          <p:cNvPr id="6" name="Triângulo isósceles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CBD09E6C-8E29-4ED1-937C-2E8C9A06C93F}" type="datetimeFigureOut">
              <a:rPr lang="pt-BR" smtClean="0"/>
              <a:pPr/>
              <a:t>22/03/2017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4507219A-1478-4CF6-B099-8A87D1F48850}" type="slidenum">
              <a:rPr lang="pt-BR" smtClean="0"/>
              <a:pPr/>
              <a:t>‹nº›</a:t>
            </a:fld>
            <a:endParaRPr lang="pt-BR"/>
          </a:p>
        </p:txBody>
      </p:sp>
      <p:sp>
        <p:nvSpPr>
          <p:cNvPr id="5" name="Conector reto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iângulo isósceles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79A17EA6-84D2-49DD-8D36-491A81B03F54}" type="datetimeFigureOut">
              <a:rPr lang="pt-BR" smtClean="0"/>
              <a:pPr/>
              <a:t>22/03/2017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7FCE819-D18F-4D31-A4BD-74EF09EC058B}" type="slidenum">
              <a:rPr lang="pt-BR" smtClean="0"/>
              <a:pPr/>
              <a:t>‹nº›</a:t>
            </a:fld>
            <a:endParaRPr lang="pt-B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CBD09E6C-8E29-4ED1-937C-2E8C9A06C93F}" type="datetimeFigureOut">
              <a:rPr lang="pt-BR" smtClean="0"/>
              <a:pPr/>
              <a:t>22/03/2017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507219A-1478-4CF6-B099-8A87D1F48850}" type="slidenum">
              <a:rPr lang="pt-BR" smtClean="0"/>
              <a:pPr/>
              <a:t>‹nº›</a:t>
            </a:fld>
            <a:endParaRPr lang="pt-BR"/>
          </a:p>
        </p:txBody>
      </p:sp>
      <p:sp>
        <p:nvSpPr>
          <p:cNvPr id="8" name="Conector reto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Conector reto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ângulo isósceles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ço Reservado para Conteúdo 11"/>
          <p:cNvSpPr>
            <a:spLocks noGrp="1"/>
          </p:cNvSpPr>
          <p:nvPr>
            <p:ph sz="quarter" idx="1"/>
          </p:nvPr>
        </p:nvSpPr>
        <p:spPr>
          <a:xfrm>
            <a:off x="304800" y="304800"/>
            <a:ext cx="5715000" cy="5715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CBD09E6C-8E29-4ED1-937C-2E8C9A06C93F}" type="datetimeFigureOut">
              <a:rPr lang="pt-BR" smtClean="0"/>
              <a:pPr/>
              <a:t>22/03/2017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507219A-1478-4CF6-B099-8A87D1F48850}" type="slidenum">
              <a:rPr lang="pt-BR" smtClean="0"/>
              <a:pPr/>
              <a:t>‹nº›</a:t>
            </a:fld>
            <a:endParaRPr lang="pt-BR"/>
          </a:p>
        </p:txBody>
      </p:sp>
      <p:sp>
        <p:nvSpPr>
          <p:cNvPr id="8" name="Conector reto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iângulo isósceles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CBD09E6C-8E29-4ED1-937C-2E8C9A06C93F}" type="datetimeFigureOut">
              <a:rPr lang="pt-BR" smtClean="0"/>
              <a:pPr/>
              <a:t>22/03/2017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507219A-1478-4CF6-B099-8A87D1F48850}" type="slidenum">
              <a:rPr lang="pt-BR" smtClean="0"/>
              <a:pPr/>
              <a:t>‹nº›</a:t>
            </a:fld>
            <a:endParaRPr lang="pt-B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CBD09E6C-8E29-4ED1-937C-2E8C9A06C93F}" type="datetimeFigureOut">
              <a:rPr lang="pt-BR" smtClean="0"/>
              <a:pPr/>
              <a:t>22/03/2017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507219A-1478-4CF6-B099-8A87D1F48850}" type="slidenum">
              <a:rPr lang="pt-BR" smtClean="0"/>
              <a:pPr/>
              <a:t>‹nº›</a:t>
            </a:fld>
            <a:endParaRPr lang="pt-BR"/>
          </a:p>
        </p:txBody>
      </p:sp>
      <p:sp>
        <p:nvSpPr>
          <p:cNvPr id="7" name="Conector reto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iângulo isósceles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ector reto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79A17EA6-84D2-49DD-8D36-491A81B03F54}" type="datetimeFigureOut">
              <a:rPr lang="pt-BR" smtClean="0"/>
              <a:pPr/>
              <a:t>22/03/2017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7FCE819-D18F-4D31-A4BD-74EF09EC058B}"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79A17EA6-84D2-49DD-8D36-491A81B03F54}" type="datetimeFigureOut">
              <a:rPr lang="pt-BR" smtClean="0"/>
              <a:pPr/>
              <a:t>22/03/2017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A7FCE819-D18F-4D31-A4BD-74EF09EC058B}"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79A17EA6-84D2-49DD-8D36-491A81B03F54}" type="datetimeFigureOut">
              <a:rPr lang="pt-BR" smtClean="0"/>
              <a:pPr/>
              <a:t>22/03/2017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A7FCE819-D18F-4D31-A4BD-74EF09EC058B}"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79A17EA6-84D2-49DD-8D36-491A81B03F54}" type="datetimeFigureOut">
              <a:rPr lang="pt-BR" smtClean="0"/>
              <a:pPr/>
              <a:t>22/03/2017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A7FCE819-D18F-4D31-A4BD-74EF09EC058B}"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79A17EA6-84D2-49DD-8D36-491A81B03F54}" type="datetimeFigureOut">
              <a:rPr lang="pt-BR" smtClean="0"/>
              <a:pPr/>
              <a:t>22/03/2017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7FCE819-D18F-4D31-A4BD-74EF09EC058B}"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79A17EA6-84D2-49DD-8D36-491A81B03F54}" type="datetimeFigureOut">
              <a:rPr lang="pt-BR" smtClean="0"/>
              <a:pPr/>
              <a:t>22/03/2017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7FCE819-D18F-4D31-A4BD-74EF09EC058B}"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A17EA6-84D2-49DD-8D36-491A81B03F54}" type="datetimeFigureOut">
              <a:rPr lang="pt-BR" smtClean="0"/>
              <a:pPr/>
              <a:t>22/03/2017</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FCE819-D18F-4D31-A4BD-74EF09EC058B}"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D09E6C-8E29-4ED1-937C-2E8C9A06C93F}" type="datetimeFigureOut">
              <a:rPr lang="pt-BR" smtClean="0"/>
              <a:pPr/>
              <a:t>22/03/2017</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07219A-1478-4CF6-B099-8A87D1F48850}"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ço Reservado para Título 21"/>
          <p:cNvSpPr>
            <a:spLocks noGrp="1"/>
          </p:cNvSpPr>
          <p:nvPr>
            <p:ph type="title"/>
          </p:nvPr>
        </p:nvSpPr>
        <p:spPr>
          <a:xfrm>
            <a:off x="457200" y="152400"/>
            <a:ext cx="8229600" cy="990600"/>
          </a:xfrm>
          <a:prstGeom prst="rect">
            <a:avLst/>
          </a:prstGeom>
        </p:spPr>
        <p:txBody>
          <a:bodyPr vert="horz" anchor="b" anchorCtr="0">
            <a:normAutofit/>
          </a:bodyPr>
          <a:lstStyle/>
          <a:p>
            <a:r>
              <a:rPr kumimoji="0" lang="pt-BR" smtClean="0"/>
              <a:t>Clique para editar o estilo do título mestre</a:t>
            </a:r>
            <a:endParaRPr kumimoji="0" lang="en-US"/>
          </a:p>
        </p:txBody>
      </p:sp>
      <p:sp>
        <p:nvSpPr>
          <p:cNvPr id="13" name="Espaço Reservado para Texto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79A17EA6-84D2-49DD-8D36-491A81B03F54}" type="datetimeFigureOut">
              <a:rPr lang="pt-BR" smtClean="0"/>
              <a:pPr/>
              <a:t>22/03/2017</a:t>
            </a:fld>
            <a:endParaRPr lang="pt-BR"/>
          </a:p>
        </p:txBody>
      </p:sp>
      <p:sp>
        <p:nvSpPr>
          <p:cNvPr id="3" name="Espaço Reservado para Rodapé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pt-BR"/>
          </a:p>
        </p:txBody>
      </p:sp>
      <p:sp>
        <p:nvSpPr>
          <p:cNvPr id="23" name="Espaço Reservado para Número de Slid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A7FCE819-D18F-4D31-A4BD-74EF09EC058B}" type="slidenum">
              <a:rPr lang="pt-BR" smtClean="0"/>
              <a:pPr/>
              <a:t>‹nº›</a:t>
            </a:fld>
            <a:endParaRPr lang="pt-BR"/>
          </a:p>
        </p:txBody>
      </p:sp>
      <p:sp>
        <p:nvSpPr>
          <p:cNvPr id="28" name="Conector reto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Conector reto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riângulo isósceles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normAutofit/>
          </a:bodyPr>
          <a:lstStyle/>
          <a:p>
            <a:r>
              <a:rPr lang="pt-BR" sz="2400" dirty="0" err="1" smtClean="0"/>
              <a:t>Corrupting</a:t>
            </a:r>
            <a:r>
              <a:rPr lang="pt-BR" sz="2400" dirty="0" smtClean="0"/>
              <a:t> </a:t>
            </a:r>
            <a:r>
              <a:rPr lang="pt-BR" sz="2400" dirty="0" err="1" smtClean="0"/>
              <a:t>learning</a:t>
            </a:r>
            <a:r>
              <a:rPr lang="pt-BR" sz="2400" dirty="0" smtClean="0"/>
              <a:t>: </a:t>
            </a:r>
            <a:r>
              <a:rPr lang="pt-BR" sz="2400" dirty="0" err="1" smtClean="0"/>
              <a:t>Evidence</a:t>
            </a:r>
            <a:r>
              <a:rPr lang="pt-BR" sz="2400" dirty="0" smtClean="0"/>
              <a:t> </a:t>
            </a:r>
            <a:r>
              <a:rPr lang="pt-BR" sz="2400" dirty="0" err="1" smtClean="0"/>
              <a:t>from</a:t>
            </a:r>
            <a:r>
              <a:rPr lang="pt-BR" sz="2400" dirty="0" smtClean="0"/>
              <a:t> </a:t>
            </a:r>
            <a:r>
              <a:rPr lang="pt-BR" sz="2400" dirty="0" err="1" smtClean="0"/>
              <a:t>missing</a:t>
            </a:r>
            <a:r>
              <a:rPr lang="pt-BR" sz="2400" dirty="0" smtClean="0"/>
              <a:t> federal </a:t>
            </a:r>
            <a:r>
              <a:rPr lang="pt-BR" sz="2400" dirty="0" err="1" smtClean="0"/>
              <a:t>education</a:t>
            </a:r>
            <a:r>
              <a:rPr lang="pt-BR" sz="2400" dirty="0" smtClean="0"/>
              <a:t> </a:t>
            </a:r>
            <a:r>
              <a:rPr lang="pt-BR" sz="2400" dirty="0" err="1" smtClean="0"/>
              <a:t>funds</a:t>
            </a:r>
            <a:r>
              <a:rPr lang="pt-BR" sz="2400" dirty="0" smtClean="0"/>
              <a:t> in </a:t>
            </a:r>
            <a:r>
              <a:rPr lang="pt-BR" sz="2400" dirty="0" err="1" smtClean="0"/>
              <a:t>Brazil</a:t>
            </a:r>
            <a:endParaRPr lang="pt-BR" sz="2400" dirty="0"/>
          </a:p>
        </p:txBody>
      </p:sp>
      <p:sp>
        <p:nvSpPr>
          <p:cNvPr id="5" name="Subtítulo 4"/>
          <p:cNvSpPr>
            <a:spLocks noGrp="1"/>
          </p:cNvSpPr>
          <p:nvPr>
            <p:ph type="subTitle" idx="1"/>
          </p:nvPr>
        </p:nvSpPr>
        <p:spPr/>
        <p:txBody>
          <a:bodyPr/>
          <a:lstStyle/>
          <a:p>
            <a:r>
              <a:rPr lang="pt-BR" dirty="0" smtClean="0"/>
              <a:t>Ferraz, C.; </a:t>
            </a:r>
            <a:r>
              <a:rPr lang="pt-BR" dirty="0" err="1" smtClean="0"/>
              <a:t>Finan</a:t>
            </a:r>
            <a:r>
              <a:rPr lang="pt-BR" dirty="0" smtClean="0"/>
              <a:t>, F.; Moreira, D.</a:t>
            </a:r>
            <a:endParaRPr lang="pt-B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1115616" y="764704"/>
            <a:ext cx="6724650" cy="582548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400" dirty="0" smtClean="0"/>
              <a:t>Canal</a:t>
            </a:r>
            <a:endParaRPr lang="pt-BR" sz="4400" dirty="0"/>
          </a:p>
        </p:txBody>
      </p:sp>
      <p:sp>
        <p:nvSpPr>
          <p:cNvPr id="3" name="Espaço Reservado para Conteúdo 2"/>
          <p:cNvSpPr>
            <a:spLocks noGrp="1"/>
          </p:cNvSpPr>
          <p:nvPr>
            <p:ph sz="quarter" idx="1"/>
          </p:nvPr>
        </p:nvSpPr>
        <p:spPr/>
        <p:txBody>
          <a:bodyPr>
            <a:normAutofit/>
          </a:bodyPr>
          <a:lstStyle/>
          <a:p>
            <a:pPr algn="just"/>
            <a:r>
              <a:rPr lang="pt-BR" sz="4400" dirty="0" smtClean="0"/>
              <a:t>Corrupção afeta educação, que afeta acumulação de capital humano que afeta crescimento de longo prazo</a:t>
            </a:r>
            <a:endParaRPr lang="pt-BR" sz="4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dirty="0" smtClean="0"/>
              <a:t> </a:t>
            </a:r>
            <a:r>
              <a:rPr lang="pt-BR" sz="3600" b="1" dirty="0" smtClean="0"/>
              <a:t>Background</a:t>
            </a:r>
            <a:endParaRPr lang="pt-BR" b="1" dirty="0"/>
          </a:p>
        </p:txBody>
      </p:sp>
      <p:sp>
        <p:nvSpPr>
          <p:cNvPr id="3" name="Espaço Reservado para Conteúdo 2"/>
          <p:cNvSpPr>
            <a:spLocks noGrp="1"/>
          </p:cNvSpPr>
          <p:nvPr>
            <p:ph sz="quarter" idx="1"/>
          </p:nvPr>
        </p:nvSpPr>
        <p:spPr>
          <a:xfrm>
            <a:off x="457200" y="1481328"/>
            <a:ext cx="8229600" cy="4323935"/>
          </a:xfrm>
        </p:spPr>
        <p:txBody>
          <a:bodyPr>
            <a:noAutofit/>
          </a:bodyPr>
          <a:lstStyle/>
          <a:p>
            <a:pPr algn="just"/>
            <a:r>
              <a:rPr lang="en-US" sz="2400" dirty="0" err="1" smtClean="0"/>
              <a:t>Em</a:t>
            </a:r>
            <a:r>
              <a:rPr lang="en-US" sz="2400" dirty="0" smtClean="0"/>
              <a:t> 2005 </a:t>
            </a:r>
            <a:r>
              <a:rPr lang="en-US" sz="2400" dirty="0" err="1" smtClean="0"/>
              <a:t>mais</a:t>
            </a:r>
            <a:r>
              <a:rPr lang="en-US" sz="2400" dirty="0" smtClean="0"/>
              <a:t> de US$2,6 </a:t>
            </a:r>
            <a:r>
              <a:rPr lang="en-US" sz="2400" dirty="0" err="1" smtClean="0"/>
              <a:t>bilhões</a:t>
            </a:r>
            <a:r>
              <a:rPr lang="en-US" sz="2400" dirty="0" smtClean="0"/>
              <a:t> </a:t>
            </a:r>
            <a:r>
              <a:rPr lang="en-US" sz="2400" dirty="0" err="1" smtClean="0"/>
              <a:t>foram</a:t>
            </a:r>
            <a:r>
              <a:rPr lang="en-US" sz="2400" dirty="0" smtClean="0"/>
              <a:t> </a:t>
            </a:r>
            <a:r>
              <a:rPr lang="en-US" sz="2400" dirty="0" err="1" smtClean="0"/>
              <a:t>repassados</a:t>
            </a:r>
            <a:r>
              <a:rPr lang="en-US" sz="2400" dirty="0" smtClean="0"/>
              <a:t> </a:t>
            </a:r>
            <a:r>
              <a:rPr lang="en-US" sz="2400" dirty="0" err="1" smtClean="0"/>
              <a:t>para</a:t>
            </a:r>
            <a:r>
              <a:rPr lang="en-US" sz="2400" dirty="0" smtClean="0"/>
              <a:t> </a:t>
            </a:r>
            <a:r>
              <a:rPr lang="en-US" sz="2400" dirty="0" err="1" smtClean="0"/>
              <a:t>os</a:t>
            </a:r>
            <a:r>
              <a:rPr lang="en-US" sz="2400" dirty="0" smtClean="0"/>
              <a:t> </a:t>
            </a:r>
            <a:r>
              <a:rPr lang="en-US" sz="2400" dirty="0" err="1" smtClean="0"/>
              <a:t>governos</a:t>
            </a:r>
            <a:r>
              <a:rPr lang="en-US" sz="2400" dirty="0" smtClean="0"/>
              <a:t> </a:t>
            </a:r>
            <a:r>
              <a:rPr lang="en-US" sz="2400" dirty="0" err="1" smtClean="0"/>
              <a:t>municipais</a:t>
            </a:r>
            <a:r>
              <a:rPr lang="en-US" sz="2400" dirty="0" smtClean="0"/>
              <a:t> </a:t>
            </a:r>
            <a:r>
              <a:rPr lang="en-US" sz="2400" dirty="0" err="1" smtClean="0"/>
              <a:t>na</a:t>
            </a:r>
            <a:r>
              <a:rPr lang="en-US" sz="2400" dirty="0" smtClean="0"/>
              <a:t> forma de </a:t>
            </a:r>
            <a:r>
              <a:rPr lang="en-US" sz="2400" dirty="0" err="1" smtClean="0"/>
              <a:t>transferências</a:t>
            </a:r>
            <a:r>
              <a:rPr lang="en-US" sz="2400" dirty="0" smtClean="0"/>
              <a:t> </a:t>
            </a:r>
            <a:r>
              <a:rPr lang="en-US" sz="2400" dirty="0" err="1" smtClean="0"/>
              <a:t>para</a:t>
            </a:r>
            <a:r>
              <a:rPr lang="en-US" sz="2400" dirty="0" smtClean="0"/>
              <a:t> </a:t>
            </a:r>
            <a:r>
              <a:rPr lang="en-US" sz="2400" dirty="0" err="1" smtClean="0"/>
              <a:t>educação</a:t>
            </a:r>
            <a:r>
              <a:rPr lang="en-US" sz="2400" dirty="0" smtClean="0"/>
              <a:t> e </a:t>
            </a:r>
            <a:r>
              <a:rPr lang="en-US" sz="2400" dirty="0" err="1" smtClean="0"/>
              <a:t>gastos</a:t>
            </a:r>
            <a:r>
              <a:rPr lang="en-US" sz="2400" dirty="0" smtClean="0"/>
              <a:t> 4,5% do PIB </a:t>
            </a:r>
            <a:r>
              <a:rPr lang="en-US" sz="2400" dirty="0" err="1" smtClean="0"/>
              <a:t>em</a:t>
            </a:r>
            <a:r>
              <a:rPr lang="en-US" sz="2400" dirty="0" smtClean="0"/>
              <a:t> </a:t>
            </a:r>
            <a:r>
              <a:rPr lang="en-US" sz="2400" dirty="0" err="1" smtClean="0"/>
              <a:t>educação</a:t>
            </a:r>
            <a:r>
              <a:rPr lang="en-US" sz="2400" dirty="0" smtClean="0"/>
              <a:t> </a:t>
            </a:r>
            <a:r>
              <a:rPr lang="en-US" sz="2400" dirty="0" err="1" smtClean="0"/>
              <a:t>pública</a:t>
            </a:r>
            <a:r>
              <a:rPr lang="en-US" sz="2400" dirty="0" smtClean="0"/>
              <a:t>. </a:t>
            </a:r>
            <a:r>
              <a:rPr lang="en-US" sz="2400" dirty="0" err="1" smtClean="0"/>
              <a:t>Todavia</a:t>
            </a:r>
            <a:r>
              <a:rPr lang="en-US" sz="2400" dirty="0" smtClean="0"/>
              <a:t>, </a:t>
            </a:r>
            <a:r>
              <a:rPr lang="en-US" sz="2400" dirty="0" err="1" smtClean="0"/>
              <a:t>isso</a:t>
            </a:r>
            <a:r>
              <a:rPr lang="en-US" sz="2400" dirty="0" smtClean="0"/>
              <a:t> </a:t>
            </a:r>
            <a:r>
              <a:rPr lang="en-US" sz="2400" dirty="0" err="1" smtClean="0"/>
              <a:t>não</a:t>
            </a:r>
            <a:r>
              <a:rPr lang="en-US" sz="2400" dirty="0" smtClean="0"/>
              <a:t> se </a:t>
            </a:r>
            <a:r>
              <a:rPr lang="en-US" sz="2400" dirty="0" err="1" smtClean="0"/>
              <a:t>traduziu</a:t>
            </a:r>
            <a:r>
              <a:rPr lang="en-US" sz="2400" dirty="0" smtClean="0"/>
              <a:t> </a:t>
            </a:r>
            <a:r>
              <a:rPr lang="en-US" sz="2400" dirty="0" err="1" smtClean="0"/>
              <a:t>em</a:t>
            </a:r>
            <a:r>
              <a:rPr lang="en-US" sz="2400" dirty="0" smtClean="0"/>
              <a:t> </a:t>
            </a:r>
            <a:r>
              <a:rPr lang="en-US" sz="2400" dirty="0" err="1" smtClean="0"/>
              <a:t>melhoras</a:t>
            </a:r>
            <a:r>
              <a:rPr lang="en-US" sz="2400" dirty="0" smtClean="0"/>
              <a:t> no </a:t>
            </a:r>
            <a:r>
              <a:rPr lang="en-US" sz="2400" dirty="0" err="1" smtClean="0"/>
              <a:t>desempenho</a:t>
            </a:r>
            <a:r>
              <a:rPr lang="en-US" sz="2400" dirty="0" smtClean="0"/>
              <a:t> dos </a:t>
            </a:r>
            <a:r>
              <a:rPr lang="en-US" sz="2400" dirty="0" err="1" smtClean="0"/>
              <a:t>alunos</a:t>
            </a:r>
            <a:r>
              <a:rPr lang="en-US" sz="2400" dirty="0" smtClean="0"/>
              <a:t>.</a:t>
            </a:r>
          </a:p>
          <a:p>
            <a:pPr algn="just"/>
            <a:r>
              <a:rPr lang="en-US" sz="2400" dirty="0" smtClean="0"/>
              <a:t>PISA (</a:t>
            </a:r>
            <a:r>
              <a:rPr lang="en-US" sz="2400" dirty="0" err="1" smtClean="0"/>
              <a:t>Programme</a:t>
            </a:r>
            <a:r>
              <a:rPr lang="en-US" sz="2400" dirty="0" smtClean="0"/>
              <a:t> for International Student Assessment): </a:t>
            </a:r>
            <a:r>
              <a:rPr lang="en-US" sz="2400" dirty="0" err="1" smtClean="0"/>
              <a:t>Brasil</a:t>
            </a:r>
            <a:r>
              <a:rPr lang="en-US" sz="2400" dirty="0" smtClean="0"/>
              <a:t> </a:t>
            </a:r>
            <a:r>
              <a:rPr lang="en-US" sz="2400" dirty="0" err="1" smtClean="0"/>
              <a:t>ficou</a:t>
            </a:r>
            <a:r>
              <a:rPr lang="en-US" sz="2400" dirty="0" smtClean="0"/>
              <a:t> </a:t>
            </a:r>
            <a:r>
              <a:rPr lang="en-US" sz="2400" dirty="0" err="1" smtClean="0"/>
              <a:t>em</a:t>
            </a:r>
            <a:r>
              <a:rPr lang="en-US" sz="2400" dirty="0" smtClean="0"/>
              <a:t> 54 </a:t>
            </a:r>
            <a:r>
              <a:rPr lang="en-US" sz="2400" dirty="0" err="1" smtClean="0"/>
              <a:t>ésimo</a:t>
            </a:r>
            <a:r>
              <a:rPr lang="en-US" sz="2400" dirty="0" smtClean="0"/>
              <a:t> </a:t>
            </a:r>
            <a:r>
              <a:rPr lang="en-US" sz="2400" dirty="0" err="1" smtClean="0"/>
              <a:t>lugar</a:t>
            </a:r>
            <a:r>
              <a:rPr lang="en-US" sz="2400" dirty="0" smtClean="0"/>
              <a:t> entre 57 </a:t>
            </a:r>
            <a:r>
              <a:rPr lang="en-US" sz="2400" dirty="0" err="1" smtClean="0"/>
              <a:t>países</a:t>
            </a:r>
            <a:r>
              <a:rPr lang="en-US" sz="2400" dirty="0" smtClean="0"/>
              <a:t> </a:t>
            </a:r>
            <a:r>
              <a:rPr lang="en-US" sz="2400" dirty="0" err="1" smtClean="0"/>
              <a:t>em</a:t>
            </a:r>
            <a:r>
              <a:rPr lang="en-US" sz="2400" dirty="0" smtClean="0"/>
              <a:t> </a:t>
            </a:r>
            <a:r>
              <a:rPr lang="en-US" sz="2400" dirty="0" err="1" smtClean="0"/>
              <a:t>Matemática</a:t>
            </a:r>
            <a:r>
              <a:rPr lang="en-US" sz="2400" dirty="0" smtClean="0"/>
              <a:t> e 49 </a:t>
            </a:r>
            <a:r>
              <a:rPr lang="en-US" sz="2400" dirty="0" err="1" smtClean="0"/>
              <a:t>ésimo</a:t>
            </a:r>
            <a:r>
              <a:rPr lang="en-US" sz="2400" dirty="0" smtClean="0"/>
              <a:t> </a:t>
            </a:r>
            <a:r>
              <a:rPr lang="en-US" sz="2400" dirty="0" err="1" smtClean="0"/>
              <a:t>lugar</a:t>
            </a:r>
            <a:r>
              <a:rPr lang="en-US" sz="2400" dirty="0" smtClean="0"/>
              <a:t> entre 56 </a:t>
            </a:r>
            <a:r>
              <a:rPr lang="en-US" sz="2400" dirty="0" err="1" smtClean="0"/>
              <a:t>países</a:t>
            </a:r>
            <a:r>
              <a:rPr lang="en-US" sz="2400" dirty="0" smtClean="0"/>
              <a:t> </a:t>
            </a:r>
            <a:r>
              <a:rPr lang="en-US" sz="2400" dirty="0" err="1" smtClean="0"/>
              <a:t>em</a:t>
            </a:r>
            <a:r>
              <a:rPr lang="en-US" sz="2400" dirty="0" smtClean="0"/>
              <a:t> </a:t>
            </a:r>
            <a:r>
              <a:rPr lang="en-US" sz="2400" dirty="0" err="1" smtClean="0"/>
              <a:t>Leitura</a:t>
            </a:r>
            <a:r>
              <a:rPr lang="en-US" sz="2400" dirty="0" smtClean="0"/>
              <a:t>.</a:t>
            </a:r>
          </a:p>
          <a:p>
            <a:pPr algn="just"/>
            <a:r>
              <a:rPr lang="en-US" sz="2400" dirty="0" err="1" smtClean="0"/>
              <a:t>Brasil</a:t>
            </a:r>
            <a:r>
              <a:rPr lang="en-US" sz="2400" dirty="0" smtClean="0"/>
              <a:t> </a:t>
            </a:r>
            <a:r>
              <a:rPr lang="en-US" sz="2400" dirty="0" err="1" smtClean="0"/>
              <a:t>ficou</a:t>
            </a:r>
            <a:r>
              <a:rPr lang="en-US" sz="2400" dirty="0" smtClean="0"/>
              <a:t> </a:t>
            </a:r>
            <a:r>
              <a:rPr lang="en-US" sz="2400" dirty="0" err="1" smtClean="0"/>
              <a:t>pior</a:t>
            </a:r>
            <a:r>
              <a:rPr lang="en-US" sz="2400" dirty="0" smtClean="0"/>
              <a:t> </a:t>
            </a:r>
            <a:r>
              <a:rPr lang="en-US" sz="2400" dirty="0" err="1" smtClean="0"/>
              <a:t>colocado</a:t>
            </a:r>
            <a:r>
              <a:rPr lang="en-US" sz="2400" dirty="0" smtClean="0"/>
              <a:t> </a:t>
            </a:r>
            <a:r>
              <a:rPr lang="en-US" sz="2400" dirty="0" err="1" smtClean="0"/>
              <a:t>que</a:t>
            </a:r>
            <a:r>
              <a:rPr lang="en-US" sz="2400" dirty="0" smtClean="0"/>
              <a:t> México e Argentina </a:t>
            </a:r>
            <a:r>
              <a:rPr lang="en-US" sz="2400" dirty="0" err="1" smtClean="0"/>
              <a:t>que</a:t>
            </a:r>
            <a:r>
              <a:rPr lang="en-US" sz="2400" dirty="0" smtClean="0"/>
              <a:t> </a:t>
            </a:r>
            <a:r>
              <a:rPr lang="en-US" sz="2400" dirty="0" err="1" smtClean="0"/>
              <a:t>gastam</a:t>
            </a:r>
            <a:r>
              <a:rPr lang="en-US" sz="2400" dirty="0" smtClean="0"/>
              <a:t> </a:t>
            </a:r>
            <a:r>
              <a:rPr lang="en-US" sz="2400" dirty="0" err="1" smtClean="0"/>
              <a:t>em</a:t>
            </a:r>
            <a:r>
              <a:rPr lang="en-US" sz="2400" dirty="0" smtClean="0"/>
              <a:t> </a:t>
            </a:r>
            <a:r>
              <a:rPr lang="en-US" sz="2400" dirty="0" err="1" smtClean="0"/>
              <a:t>média</a:t>
            </a:r>
            <a:r>
              <a:rPr lang="en-US" sz="2400" dirty="0" smtClean="0"/>
              <a:t> </a:t>
            </a:r>
            <a:r>
              <a:rPr lang="en-US" sz="2400" dirty="0" err="1" smtClean="0"/>
              <a:t>quantidades</a:t>
            </a:r>
            <a:r>
              <a:rPr lang="en-US" sz="2400" dirty="0" smtClean="0"/>
              <a:t> </a:t>
            </a:r>
            <a:r>
              <a:rPr lang="en-US" sz="2400" dirty="0" err="1" smtClean="0"/>
              <a:t>similares</a:t>
            </a:r>
            <a:r>
              <a:rPr lang="en-US" sz="2400" dirty="0" smtClean="0"/>
              <a:t> </a:t>
            </a:r>
            <a:r>
              <a:rPr lang="en-US" sz="2400" dirty="0" err="1" smtClean="0"/>
              <a:t>em</a:t>
            </a:r>
            <a:r>
              <a:rPr lang="en-US" sz="2400" dirty="0" smtClean="0"/>
              <a:t> </a:t>
            </a:r>
            <a:r>
              <a:rPr lang="en-US" sz="2400" dirty="0" err="1" smtClean="0"/>
              <a:t>educação</a:t>
            </a:r>
            <a:r>
              <a:rPr lang="en-US" sz="2400" dirty="0" smtClean="0"/>
              <a:t> </a:t>
            </a:r>
            <a:r>
              <a:rPr lang="en-US" sz="2400" dirty="0" err="1" smtClean="0"/>
              <a:t>primária</a:t>
            </a:r>
            <a:r>
              <a:rPr lang="en-US" sz="2400" dirty="0" smtClean="0"/>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Financiamento da educação</a:t>
            </a:r>
            <a:endParaRPr lang="pt-BR" dirty="0"/>
          </a:p>
        </p:txBody>
      </p:sp>
      <p:sp>
        <p:nvSpPr>
          <p:cNvPr id="3" name="Espaço Reservado para Conteúdo 2"/>
          <p:cNvSpPr>
            <a:spLocks noGrp="1"/>
          </p:cNvSpPr>
          <p:nvPr>
            <p:ph sz="quarter" idx="1"/>
          </p:nvPr>
        </p:nvSpPr>
        <p:spPr/>
        <p:txBody>
          <a:bodyPr>
            <a:normAutofit fontScale="92500"/>
          </a:bodyPr>
          <a:lstStyle/>
          <a:p>
            <a:pPr algn="just"/>
            <a:r>
              <a:rPr lang="pt-BR" sz="3200" dirty="0" smtClean="0"/>
              <a:t>Constituição estabelece que 25% das receitas de estados e municípios sejam gastas em educação.</a:t>
            </a:r>
          </a:p>
          <a:p>
            <a:pPr algn="just"/>
            <a:r>
              <a:rPr lang="pt-BR" sz="3200" dirty="0" smtClean="0"/>
              <a:t>FUNDEF (1997) </a:t>
            </a:r>
          </a:p>
          <a:p>
            <a:pPr algn="just">
              <a:buNone/>
            </a:pPr>
            <a:r>
              <a:rPr lang="pt-BR" sz="3200" dirty="0" smtClean="0"/>
              <a:t>Estados e municípios destinam 15% das receitas para o fundo. O fundo é redistribuído de acordo com os alunos matriculados. Governo federal complementa os recursos em estados onde a alocação por aluno é menor do que piso. 60% dos recursos devem ser gastos com pagamento de salários de professores.</a:t>
            </a:r>
          </a:p>
          <a:p>
            <a:pPr algn="just">
              <a:buNone/>
            </a:pPr>
            <a:endParaRPr lang="pt-BR"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Problemas do FUNDEF</a:t>
            </a:r>
            <a:endParaRPr lang="pt-BR" b="1" dirty="0"/>
          </a:p>
        </p:txBody>
      </p:sp>
      <p:sp>
        <p:nvSpPr>
          <p:cNvPr id="3" name="Espaço Reservado para Conteúdo 2"/>
          <p:cNvSpPr>
            <a:spLocks noGrp="1"/>
          </p:cNvSpPr>
          <p:nvPr>
            <p:ph sz="quarter" idx="1"/>
          </p:nvPr>
        </p:nvSpPr>
        <p:spPr/>
        <p:txBody>
          <a:bodyPr>
            <a:normAutofit/>
          </a:bodyPr>
          <a:lstStyle/>
          <a:p>
            <a:pPr algn="just"/>
            <a:r>
              <a:rPr lang="en-US" sz="2800" dirty="0" err="1" smtClean="0"/>
              <a:t>Dificuldade</a:t>
            </a:r>
            <a:r>
              <a:rPr lang="en-US" sz="2800" dirty="0" smtClean="0"/>
              <a:t> de </a:t>
            </a:r>
            <a:r>
              <a:rPr lang="en-US" sz="2800" dirty="0" err="1" smtClean="0"/>
              <a:t>vigilância</a:t>
            </a:r>
            <a:r>
              <a:rPr lang="en-US" sz="2800" dirty="0" smtClean="0"/>
              <a:t>: </a:t>
            </a:r>
          </a:p>
          <a:p>
            <a:pPr algn="just">
              <a:buNone/>
            </a:pPr>
            <a:r>
              <a:rPr lang="en-US" sz="2800" dirty="0" smtClean="0"/>
              <a:t>   </a:t>
            </a:r>
            <a:r>
              <a:rPr lang="en-US" sz="2800" dirty="0" err="1" smtClean="0"/>
              <a:t>Não</a:t>
            </a:r>
            <a:r>
              <a:rPr lang="en-US" sz="2800" dirty="0" smtClean="0"/>
              <a:t> </a:t>
            </a:r>
            <a:r>
              <a:rPr lang="en-US" sz="2800" dirty="0" err="1" smtClean="0"/>
              <a:t>há</a:t>
            </a:r>
            <a:r>
              <a:rPr lang="en-US" sz="2800" dirty="0" smtClean="0"/>
              <a:t> </a:t>
            </a:r>
            <a:r>
              <a:rPr lang="en-US" sz="2800" dirty="0" err="1" smtClean="0"/>
              <a:t>órgão</a:t>
            </a:r>
            <a:r>
              <a:rPr lang="en-US" sz="2800" dirty="0" smtClean="0"/>
              <a:t> do </a:t>
            </a:r>
            <a:r>
              <a:rPr lang="en-US" sz="2800" dirty="0" err="1" smtClean="0"/>
              <a:t>governo</a:t>
            </a:r>
            <a:r>
              <a:rPr lang="en-US" sz="2800" dirty="0" smtClean="0"/>
              <a:t> </a:t>
            </a:r>
            <a:r>
              <a:rPr lang="en-US" sz="2800" dirty="0" err="1" smtClean="0"/>
              <a:t>responsável</a:t>
            </a:r>
            <a:r>
              <a:rPr lang="en-US" sz="2800" dirty="0" smtClean="0"/>
              <a:t> </a:t>
            </a:r>
            <a:r>
              <a:rPr lang="en-US" sz="2800" dirty="0" err="1" smtClean="0"/>
              <a:t>pela</a:t>
            </a:r>
            <a:r>
              <a:rPr lang="en-US" sz="2800" dirty="0" smtClean="0"/>
              <a:t> </a:t>
            </a:r>
            <a:r>
              <a:rPr lang="en-US" sz="2800" dirty="0" err="1" smtClean="0"/>
              <a:t>fiscalização</a:t>
            </a:r>
            <a:r>
              <a:rPr lang="en-US" sz="2800" dirty="0" smtClean="0"/>
              <a:t>. Como as </a:t>
            </a:r>
            <a:r>
              <a:rPr lang="en-US" sz="2800" dirty="0" err="1" smtClean="0"/>
              <a:t>três</a:t>
            </a:r>
            <a:r>
              <a:rPr lang="en-US" sz="2800" dirty="0" smtClean="0"/>
              <a:t> </a:t>
            </a:r>
            <a:r>
              <a:rPr lang="en-US" sz="2800" dirty="0" err="1" smtClean="0"/>
              <a:t>esferas</a:t>
            </a:r>
            <a:r>
              <a:rPr lang="en-US" sz="2800" dirty="0" smtClean="0"/>
              <a:t> de </a:t>
            </a:r>
            <a:r>
              <a:rPr lang="en-US" sz="2800" dirty="0" err="1" smtClean="0"/>
              <a:t>governo</a:t>
            </a:r>
            <a:r>
              <a:rPr lang="en-US" sz="2800" dirty="0" smtClean="0"/>
              <a:t> </a:t>
            </a:r>
            <a:r>
              <a:rPr lang="en-US" sz="2800" dirty="0" err="1" smtClean="0"/>
              <a:t>contribuem</a:t>
            </a:r>
            <a:r>
              <a:rPr lang="en-US" sz="2800" dirty="0" smtClean="0"/>
              <a:t> </a:t>
            </a:r>
            <a:r>
              <a:rPr lang="en-US" sz="2800" dirty="0" err="1" smtClean="0"/>
              <a:t>para</a:t>
            </a:r>
            <a:r>
              <a:rPr lang="en-US" sz="2800" dirty="0" smtClean="0"/>
              <a:t> o </a:t>
            </a:r>
            <a:r>
              <a:rPr lang="en-US" sz="2800" dirty="0" err="1" smtClean="0"/>
              <a:t>fundo</a:t>
            </a:r>
            <a:r>
              <a:rPr lang="en-US" sz="2800" dirty="0" smtClean="0"/>
              <a:t>, a lei </a:t>
            </a:r>
            <a:r>
              <a:rPr lang="en-US" sz="2800" dirty="0" err="1" smtClean="0"/>
              <a:t>não</a:t>
            </a:r>
            <a:r>
              <a:rPr lang="en-US" sz="2800" dirty="0" smtClean="0"/>
              <a:t> </a:t>
            </a:r>
            <a:r>
              <a:rPr lang="en-US" sz="2800" dirty="0" err="1" smtClean="0"/>
              <a:t>especifica</a:t>
            </a:r>
            <a:r>
              <a:rPr lang="en-US" sz="2800" dirty="0" smtClean="0"/>
              <a:t> </a:t>
            </a:r>
            <a:r>
              <a:rPr lang="en-US" sz="2800" dirty="0" err="1" smtClean="0"/>
              <a:t>quem</a:t>
            </a:r>
            <a:r>
              <a:rPr lang="en-US" sz="2800" dirty="0" smtClean="0"/>
              <a:t> </a:t>
            </a:r>
            <a:r>
              <a:rPr lang="en-US" sz="2800" dirty="0" err="1" smtClean="0"/>
              <a:t>fiscaliza</a:t>
            </a:r>
            <a:r>
              <a:rPr lang="en-US" sz="2800" dirty="0" smtClean="0"/>
              <a:t> o </a:t>
            </a:r>
            <a:r>
              <a:rPr lang="en-US" sz="2800" dirty="0" err="1" smtClean="0"/>
              <a:t>que</a:t>
            </a:r>
            <a:r>
              <a:rPr lang="en-US" sz="2800" dirty="0" smtClean="0"/>
              <a:t>, o </a:t>
            </a:r>
            <a:r>
              <a:rPr lang="en-US" sz="2800" dirty="0" err="1" smtClean="0"/>
              <a:t>monitoramento</a:t>
            </a:r>
            <a:r>
              <a:rPr lang="en-US" sz="2800" dirty="0" smtClean="0"/>
              <a:t> se </a:t>
            </a:r>
            <a:r>
              <a:rPr lang="en-US" sz="2800" dirty="0" err="1" smtClean="0"/>
              <a:t>torna</a:t>
            </a:r>
            <a:r>
              <a:rPr lang="en-US" sz="2800" dirty="0" smtClean="0"/>
              <a:t> </a:t>
            </a:r>
            <a:r>
              <a:rPr lang="en-US" sz="2800" dirty="0" err="1" smtClean="0"/>
              <a:t>falho</a:t>
            </a:r>
            <a:r>
              <a:rPr lang="en-US" sz="2800" dirty="0" smtClean="0"/>
              <a:t>.</a:t>
            </a:r>
          </a:p>
          <a:p>
            <a:pPr algn="just">
              <a:buNone/>
            </a:pPr>
            <a:endParaRPr lang="en-US" sz="2800" dirty="0" smtClean="0"/>
          </a:p>
          <a:p>
            <a:pPr algn="just"/>
            <a:r>
              <a:rPr lang="en-US" sz="2800" dirty="0" err="1" smtClean="0"/>
              <a:t>Governos</a:t>
            </a:r>
            <a:r>
              <a:rPr lang="en-US" sz="2800" dirty="0" smtClean="0"/>
              <a:t> </a:t>
            </a:r>
            <a:r>
              <a:rPr lang="en-US" sz="2800" dirty="0" err="1" smtClean="0"/>
              <a:t>locais</a:t>
            </a:r>
            <a:r>
              <a:rPr lang="en-US" sz="2800" dirty="0" smtClean="0"/>
              <a:t>  </a:t>
            </a:r>
            <a:r>
              <a:rPr lang="en-US" sz="2800" dirty="0" err="1" smtClean="0"/>
              <a:t>controlados</a:t>
            </a:r>
            <a:r>
              <a:rPr lang="en-US" sz="2800" dirty="0" smtClean="0"/>
              <a:t> </a:t>
            </a:r>
            <a:r>
              <a:rPr lang="en-US" sz="2800" dirty="0" err="1" smtClean="0"/>
              <a:t>por</a:t>
            </a:r>
            <a:r>
              <a:rPr lang="en-US" sz="2800" dirty="0" smtClean="0"/>
              <a:t> elites e </a:t>
            </a:r>
            <a:r>
              <a:rPr lang="en-US" sz="2800" dirty="0" err="1" smtClean="0"/>
              <a:t>prefeitos</a:t>
            </a:r>
            <a:r>
              <a:rPr lang="en-US" sz="2800" dirty="0" smtClean="0"/>
              <a:t> </a:t>
            </a:r>
            <a:r>
              <a:rPr lang="en-US" sz="2800" dirty="0" err="1" smtClean="0"/>
              <a:t>poderosos</a:t>
            </a:r>
            <a:r>
              <a:rPr lang="en-US" sz="2800" dirty="0" smtClean="0"/>
              <a:t> </a:t>
            </a:r>
            <a:r>
              <a:rPr lang="en-US" sz="2800" dirty="0" err="1" smtClean="0"/>
              <a:t>usam</a:t>
            </a:r>
            <a:r>
              <a:rPr lang="en-US" sz="2800" dirty="0" smtClean="0"/>
              <a:t> </a:t>
            </a:r>
            <a:r>
              <a:rPr lang="en-US" sz="2800" dirty="0" err="1" smtClean="0"/>
              <a:t>os</a:t>
            </a:r>
            <a:r>
              <a:rPr lang="en-US" sz="2800" dirty="0" smtClean="0"/>
              <a:t> </a:t>
            </a:r>
            <a:r>
              <a:rPr lang="en-US" sz="2800" dirty="0" err="1" smtClean="0"/>
              <a:t>recursos</a:t>
            </a:r>
            <a:r>
              <a:rPr lang="en-US" sz="2800" dirty="0" smtClean="0"/>
              <a:t> </a:t>
            </a:r>
            <a:r>
              <a:rPr lang="en-US" sz="2800" dirty="0" err="1" smtClean="0"/>
              <a:t>para</a:t>
            </a:r>
            <a:r>
              <a:rPr lang="en-US" sz="2800" dirty="0" smtClean="0"/>
              <a:t>  o </a:t>
            </a:r>
            <a:r>
              <a:rPr lang="en-US" sz="2800" dirty="0" err="1" smtClean="0"/>
              <a:t>próprio</a:t>
            </a:r>
            <a:r>
              <a:rPr lang="en-US" sz="2800" dirty="0" smtClean="0"/>
              <a:t> </a:t>
            </a:r>
            <a:r>
              <a:rPr lang="en-US" sz="2800" dirty="0" err="1" smtClean="0"/>
              <a:t>interesse</a:t>
            </a:r>
            <a:r>
              <a:rPr lang="en-US" sz="2800" dirty="0" smtClean="0">
                <a:latin typeface="Calibri" pitchFamily="34" charset="0"/>
              </a:rPr>
              <a:t>.</a:t>
            </a:r>
            <a:endParaRPr lang="en-US" sz="2800" dirty="0" smtClean="0"/>
          </a:p>
          <a:p>
            <a:endParaRPr lang="en-US" dirty="0">
              <a:latin typeface="Calibri" pitchFamily="34" charset="0"/>
            </a:endParaRPr>
          </a:p>
          <a:p>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endParaRPr lang="pt-BR" sz="4800" dirty="0"/>
          </a:p>
        </p:txBody>
      </p:sp>
      <p:sp>
        <p:nvSpPr>
          <p:cNvPr id="3" name="Espaço Reservado para Conteúdo 2"/>
          <p:cNvSpPr>
            <a:spLocks noGrp="1"/>
          </p:cNvSpPr>
          <p:nvPr>
            <p:ph sz="quarter" idx="1"/>
          </p:nvPr>
        </p:nvSpPr>
        <p:spPr/>
        <p:txBody>
          <a:bodyPr>
            <a:normAutofit/>
          </a:bodyPr>
          <a:lstStyle/>
          <a:p>
            <a:pPr algn="just"/>
            <a:r>
              <a:rPr lang="pt-BR" sz="3200" dirty="0" smtClean="0"/>
              <a:t>Transparência Brasil: Estima que aproximadamente entre 13% e 55% do FUNDEF entre 2001 e 2003 tenha sido perdido devido a fraude.</a:t>
            </a:r>
          </a:p>
          <a:p>
            <a:pPr algn="just"/>
            <a:r>
              <a:rPr lang="pt-BR" sz="3200" dirty="0" smtClean="0"/>
              <a:t>Somente durante 2005 foram relatados 26 novos casos de mal uso de recursos do FUNDEF na imprensa.</a:t>
            </a:r>
          </a:p>
          <a:p>
            <a:pPr algn="just">
              <a:buNone/>
            </a:pPr>
            <a:endParaRPr lang="pt-BR"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Evidência anedótica</a:t>
            </a:r>
            <a:endParaRPr lang="pt-BR" dirty="0"/>
          </a:p>
        </p:txBody>
      </p:sp>
      <p:sp>
        <p:nvSpPr>
          <p:cNvPr id="3" name="Espaço Reservado para Conteúdo 2"/>
          <p:cNvSpPr>
            <a:spLocks noGrp="1"/>
          </p:cNvSpPr>
          <p:nvPr>
            <p:ph sz="quarter" idx="1"/>
          </p:nvPr>
        </p:nvSpPr>
        <p:spPr/>
        <p:txBody>
          <a:bodyPr>
            <a:noAutofit/>
          </a:bodyPr>
          <a:lstStyle/>
          <a:p>
            <a:pPr algn="just"/>
            <a:r>
              <a:rPr lang="en-US" sz="2800" dirty="0" smtClean="0"/>
              <a:t> </a:t>
            </a:r>
            <a:r>
              <a:rPr lang="en-US" sz="2800" dirty="0" err="1" smtClean="0"/>
              <a:t>Placas</a:t>
            </a:r>
            <a:r>
              <a:rPr lang="en-US" sz="2800" dirty="0" smtClean="0"/>
              <a:t> (</a:t>
            </a:r>
            <a:r>
              <a:rPr lang="en-US" sz="2800" dirty="0" err="1" smtClean="0"/>
              <a:t>região</a:t>
            </a:r>
            <a:r>
              <a:rPr lang="en-US" sz="2800" dirty="0" smtClean="0"/>
              <a:t> Norte) : o ex-</a:t>
            </a:r>
            <a:r>
              <a:rPr lang="en-US" sz="2800" dirty="0" err="1" smtClean="0"/>
              <a:t>prefeito</a:t>
            </a:r>
            <a:r>
              <a:rPr lang="en-US" sz="2800" dirty="0" smtClean="0"/>
              <a:t> </a:t>
            </a:r>
            <a:r>
              <a:rPr lang="en-US" sz="2800" dirty="0" err="1" smtClean="0"/>
              <a:t>não</a:t>
            </a:r>
            <a:r>
              <a:rPr lang="en-US" sz="2800" dirty="0" smtClean="0"/>
              <a:t> </a:t>
            </a:r>
            <a:r>
              <a:rPr lang="en-US" sz="2800" dirty="0" err="1" smtClean="0"/>
              <a:t>prestou</a:t>
            </a:r>
            <a:r>
              <a:rPr lang="en-US" sz="2800" dirty="0" smtClean="0"/>
              <a:t> </a:t>
            </a:r>
            <a:r>
              <a:rPr lang="en-US" sz="2800" dirty="0" err="1" smtClean="0"/>
              <a:t>contas</a:t>
            </a:r>
            <a:r>
              <a:rPr lang="en-US" sz="2800" dirty="0" smtClean="0"/>
              <a:t> </a:t>
            </a:r>
            <a:r>
              <a:rPr lang="en-US" sz="2800" dirty="0" err="1" smtClean="0"/>
              <a:t>sobre</a:t>
            </a:r>
            <a:r>
              <a:rPr lang="en-US" sz="2800" dirty="0" smtClean="0"/>
              <a:t> US$1,25 </a:t>
            </a:r>
            <a:r>
              <a:rPr lang="en-US" sz="2800" dirty="0" err="1" smtClean="0"/>
              <a:t>milhões</a:t>
            </a:r>
            <a:r>
              <a:rPr lang="en-US" sz="2800" dirty="0" smtClean="0"/>
              <a:t> do FUNDEF entre 2003 e 2004.  </a:t>
            </a:r>
            <a:r>
              <a:rPr lang="en-US" sz="2800" dirty="0" err="1" smtClean="0"/>
              <a:t>Além</a:t>
            </a:r>
            <a:r>
              <a:rPr lang="en-US" sz="2800" dirty="0" smtClean="0"/>
              <a:t> disso, </a:t>
            </a:r>
            <a:r>
              <a:rPr lang="en-US" sz="2800" dirty="0" err="1" smtClean="0"/>
              <a:t>quando</a:t>
            </a:r>
            <a:r>
              <a:rPr lang="en-US" sz="2800" dirty="0" smtClean="0"/>
              <a:t> </a:t>
            </a:r>
            <a:r>
              <a:rPr lang="en-US" sz="2800" dirty="0" err="1" smtClean="0"/>
              <a:t>os</a:t>
            </a:r>
            <a:r>
              <a:rPr lang="en-US" sz="2800" dirty="0" smtClean="0"/>
              <a:t> </a:t>
            </a:r>
            <a:r>
              <a:rPr lang="en-US" sz="2800" dirty="0" err="1" smtClean="0"/>
              <a:t>auditores</a:t>
            </a:r>
            <a:r>
              <a:rPr lang="en-US" sz="2800" dirty="0" smtClean="0"/>
              <a:t> </a:t>
            </a:r>
            <a:r>
              <a:rPr lang="en-US" sz="2800" dirty="0" err="1" smtClean="0"/>
              <a:t>perguntaram</a:t>
            </a:r>
            <a:r>
              <a:rPr lang="en-US" sz="2800" dirty="0" smtClean="0"/>
              <a:t> </a:t>
            </a:r>
            <a:r>
              <a:rPr lang="en-US" sz="2800" dirty="0" err="1" smtClean="0"/>
              <a:t>ao</a:t>
            </a:r>
            <a:r>
              <a:rPr lang="en-US" sz="2800" dirty="0" smtClean="0"/>
              <a:t> novo </a:t>
            </a:r>
            <a:r>
              <a:rPr lang="en-US" sz="2800" dirty="0" err="1" smtClean="0"/>
              <a:t>prefeito</a:t>
            </a:r>
            <a:r>
              <a:rPr lang="en-US" sz="2800" dirty="0" smtClean="0"/>
              <a:t> </a:t>
            </a:r>
            <a:r>
              <a:rPr lang="en-US" sz="2800" dirty="0" err="1" smtClean="0"/>
              <a:t>pelos</a:t>
            </a:r>
            <a:r>
              <a:rPr lang="en-US" sz="2800" dirty="0" smtClean="0"/>
              <a:t> </a:t>
            </a:r>
            <a:r>
              <a:rPr lang="en-US" sz="2800" dirty="0" err="1" smtClean="0"/>
              <a:t>documentos</a:t>
            </a:r>
            <a:r>
              <a:rPr lang="en-US" sz="2800" dirty="0" smtClean="0"/>
              <a:t> e </a:t>
            </a:r>
            <a:r>
              <a:rPr lang="en-US" sz="2800" dirty="0" err="1" smtClean="0"/>
              <a:t>recibos</a:t>
            </a:r>
            <a:r>
              <a:rPr lang="en-US" sz="2800" dirty="0" smtClean="0"/>
              <a:t> </a:t>
            </a:r>
            <a:r>
              <a:rPr lang="en-US" sz="2800" dirty="0" err="1" smtClean="0"/>
              <a:t>ele</a:t>
            </a:r>
            <a:r>
              <a:rPr lang="en-US" sz="2800" dirty="0" smtClean="0"/>
              <a:t> </a:t>
            </a:r>
            <a:r>
              <a:rPr lang="en-US" sz="2800" dirty="0" err="1" smtClean="0"/>
              <a:t>disse</a:t>
            </a:r>
            <a:r>
              <a:rPr lang="en-US" sz="2800" dirty="0" smtClean="0"/>
              <a:t> </a:t>
            </a:r>
            <a:r>
              <a:rPr lang="en-US" sz="2800" dirty="0" err="1" smtClean="0"/>
              <a:t>que</a:t>
            </a:r>
            <a:r>
              <a:rPr lang="en-US" sz="2800" dirty="0" smtClean="0"/>
              <a:t> </a:t>
            </a:r>
            <a:r>
              <a:rPr lang="en-US" sz="2800" dirty="0" err="1" smtClean="0"/>
              <a:t>todos</a:t>
            </a:r>
            <a:r>
              <a:rPr lang="en-US" sz="2800" dirty="0" smtClean="0"/>
              <a:t> </a:t>
            </a:r>
            <a:r>
              <a:rPr lang="en-US" sz="2800" dirty="0" err="1" smtClean="0"/>
              <a:t>os</a:t>
            </a:r>
            <a:r>
              <a:rPr lang="en-US" sz="2800" dirty="0" smtClean="0"/>
              <a:t> </a:t>
            </a:r>
            <a:r>
              <a:rPr lang="en-US" sz="2800" dirty="0" err="1" smtClean="0"/>
              <a:t>documentos</a:t>
            </a:r>
            <a:r>
              <a:rPr lang="en-US" sz="2800" dirty="0" smtClean="0"/>
              <a:t> </a:t>
            </a:r>
            <a:r>
              <a:rPr lang="en-US" sz="2800" dirty="0" err="1" smtClean="0"/>
              <a:t>tinham</a:t>
            </a:r>
            <a:r>
              <a:rPr lang="en-US" sz="2800" dirty="0" smtClean="0"/>
              <a:t> </a:t>
            </a:r>
            <a:r>
              <a:rPr lang="en-US" sz="2800" dirty="0" err="1" smtClean="0"/>
              <a:t>desaparecido</a:t>
            </a:r>
            <a:r>
              <a:rPr lang="en-US" sz="2800" dirty="0" smtClean="0"/>
              <a:t>.</a:t>
            </a:r>
          </a:p>
          <a:p>
            <a:pPr algn="just"/>
            <a:r>
              <a:rPr lang="en-US" sz="2800" dirty="0" smtClean="0"/>
              <a:t>  </a:t>
            </a:r>
            <a:r>
              <a:rPr lang="en-US" sz="2800" dirty="0" err="1" smtClean="0"/>
              <a:t>Camaragibe</a:t>
            </a:r>
            <a:r>
              <a:rPr lang="en-US" sz="2800" dirty="0" smtClean="0"/>
              <a:t> (</a:t>
            </a:r>
            <a:r>
              <a:rPr lang="en-US" sz="2800" dirty="0" err="1" smtClean="0"/>
              <a:t>Pernambuco</a:t>
            </a:r>
            <a:r>
              <a:rPr lang="en-US" sz="2800" dirty="0" smtClean="0"/>
              <a:t>,):  </a:t>
            </a:r>
            <a:r>
              <a:rPr lang="en-US" sz="2800" dirty="0" err="1" smtClean="0"/>
              <a:t>quando</a:t>
            </a:r>
            <a:r>
              <a:rPr lang="en-US" sz="2800" dirty="0" smtClean="0"/>
              <a:t> </a:t>
            </a:r>
            <a:r>
              <a:rPr lang="en-US" sz="2800" dirty="0" err="1" smtClean="0"/>
              <a:t>tomou</a:t>
            </a:r>
            <a:r>
              <a:rPr lang="en-US" sz="2800" dirty="0" smtClean="0"/>
              <a:t> posse </a:t>
            </a:r>
            <a:r>
              <a:rPr lang="en-US" sz="2800" dirty="0" err="1" smtClean="0"/>
              <a:t>em</a:t>
            </a:r>
            <a:r>
              <a:rPr lang="en-US" sz="2800" dirty="0" smtClean="0"/>
              <a:t> Janeiro de 2005 </a:t>
            </a:r>
            <a:r>
              <a:rPr lang="en-US" sz="2800" dirty="0" err="1" smtClean="0"/>
              <a:t>prefeito</a:t>
            </a:r>
            <a:r>
              <a:rPr lang="en-US" sz="2800" dirty="0" smtClean="0"/>
              <a:t> </a:t>
            </a:r>
            <a:r>
              <a:rPr lang="en-US" sz="2800" dirty="0" err="1" smtClean="0"/>
              <a:t>eleito</a:t>
            </a:r>
            <a:r>
              <a:rPr lang="en-US" sz="2800" dirty="0" smtClean="0"/>
              <a:t> </a:t>
            </a:r>
            <a:r>
              <a:rPr lang="en-US" sz="2800" dirty="0" err="1" smtClean="0"/>
              <a:t>descobriu</a:t>
            </a:r>
            <a:r>
              <a:rPr lang="en-US" sz="2800" dirty="0" smtClean="0"/>
              <a:t> </a:t>
            </a:r>
            <a:r>
              <a:rPr lang="en-US" sz="2800" dirty="0" err="1" smtClean="0"/>
              <a:t>que</a:t>
            </a:r>
            <a:r>
              <a:rPr lang="en-US" sz="2800" dirty="0" smtClean="0"/>
              <a:t> US$400,000 do FUNDEF  </a:t>
            </a:r>
            <a:r>
              <a:rPr lang="en-US" sz="2800" dirty="0" err="1" smtClean="0"/>
              <a:t>foram</a:t>
            </a:r>
            <a:r>
              <a:rPr lang="en-US" sz="2800" dirty="0" smtClean="0"/>
              <a:t> </a:t>
            </a:r>
            <a:r>
              <a:rPr lang="en-US" sz="2800" dirty="0" err="1" smtClean="0"/>
              <a:t>transferidos</a:t>
            </a:r>
            <a:r>
              <a:rPr lang="en-US" sz="2800" dirty="0" smtClean="0"/>
              <a:t> </a:t>
            </a:r>
            <a:r>
              <a:rPr lang="en-US" sz="2800" dirty="0" err="1" smtClean="0"/>
              <a:t>para</a:t>
            </a:r>
            <a:r>
              <a:rPr lang="en-US" sz="2800" dirty="0" smtClean="0"/>
              <a:t> o ex-</a:t>
            </a:r>
            <a:r>
              <a:rPr lang="en-US" sz="2800" dirty="0" err="1" smtClean="0"/>
              <a:t>prefeito</a:t>
            </a:r>
            <a:r>
              <a:rPr lang="en-US" sz="2800" dirty="0" smtClean="0"/>
              <a:t> </a:t>
            </a:r>
            <a:r>
              <a:rPr lang="en-US" sz="2800" dirty="0" err="1" smtClean="0"/>
              <a:t>em</a:t>
            </a:r>
            <a:r>
              <a:rPr lang="en-US" sz="2800" dirty="0" smtClean="0"/>
              <a:t> </a:t>
            </a:r>
            <a:r>
              <a:rPr lang="en-US" sz="2800" dirty="0" err="1" smtClean="0"/>
              <a:t>uma</a:t>
            </a:r>
            <a:r>
              <a:rPr lang="en-US" sz="2800" dirty="0" smtClean="0"/>
              <a:t> </a:t>
            </a:r>
            <a:r>
              <a:rPr lang="en-US" sz="2800" dirty="0" err="1" smtClean="0"/>
              <a:t>conta</a:t>
            </a:r>
            <a:r>
              <a:rPr lang="en-US" sz="2800" dirty="0" smtClean="0"/>
              <a:t>  </a:t>
            </a:r>
            <a:r>
              <a:rPr lang="en-US" sz="2800" dirty="0" err="1" smtClean="0"/>
              <a:t>privada</a:t>
            </a:r>
            <a:r>
              <a:rPr lang="en-US" sz="2800" dirty="0" smtClean="0"/>
              <a:t>.</a:t>
            </a:r>
            <a:endParaRPr lang="pt-BR"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Mais evidência anedótica</a:t>
            </a:r>
            <a:endParaRPr lang="pt-BR" dirty="0"/>
          </a:p>
        </p:txBody>
      </p:sp>
      <p:sp>
        <p:nvSpPr>
          <p:cNvPr id="3" name="Espaço Reservado para Conteúdo 2"/>
          <p:cNvSpPr>
            <a:spLocks noGrp="1"/>
          </p:cNvSpPr>
          <p:nvPr>
            <p:ph sz="quarter" idx="1"/>
          </p:nvPr>
        </p:nvSpPr>
        <p:spPr/>
        <p:txBody>
          <a:bodyPr>
            <a:noAutofit/>
          </a:bodyPr>
          <a:lstStyle/>
          <a:p>
            <a:pPr algn="just"/>
            <a:r>
              <a:rPr lang="en-US" sz="2800" dirty="0" err="1" smtClean="0"/>
              <a:t>Maio</a:t>
            </a:r>
            <a:r>
              <a:rPr lang="en-US" sz="2800" dirty="0" smtClean="0"/>
              <a:t> de 2009: </a:t>
            </a:r>
            <a:r>
              <a:rPr lang="en-US" sz="2800" dirty="0" err="1" smtClean="0"/>
              <a:t>aproximadamente</a:t>
            </a:r>
            <a:r>
              <a:rPr lang="en-US" sz="2800" dirty="0" smtClean="0"/>
              <a:t> 90% dos </a:t>
            </a:r>
            <a:r>
              <a:rPr lang="en-US" sz="2800" dirty="0" err="1" smtClean="0"/>
              <a:t>professores</a:t>
            </a:r>
            <a:r>
              <a:rPr lang="en-US" sz="2800" dirty="0" smtClean="0"/>
              <a:t> de </a:t>
            </a:r>
            <a:r>
              <a:rPr lang="en-US" sz="2800" dirty="0" err="1" smtClean="0"/>
              <a:t>escolas</a:t>
            </a:r>
            <a:r>
              <a:rPr lang="en-US" sz="2800" dirty="0" smtClean="0"/>
              <a:t> </a:t>
            </a:r>
            <a:r>
              <a:rPr lang="en-US" sz="2800" dirty="0" err="1" smtClean="0"/>
              <a:t>municipais</a:t>
            </a:r>
            <a:r>
              <a:rPr lang="en-US" sz="2800" dirty="0" smtClean="0"/>
              <a:t> </a:t>
            </a:r>
            <a:r>
              <a:rPr lang="en-US" sz="2800" dirty="0" err="1" smtClean="0"/>
              <a:t>em</a:t>
            </a:r>
            <a:r>
              <a:rPr lang="en-US" sz="2800" dirty="0" smtClean="0"/>
              <a:t> Itabuna, Bahia, </a:t>
            </a:r>
            <a:r>
              <a:rPr lang="en-US" sz="2800" dirty="0" err="1" smtClean="0"/>
              <a:t>receberam</a:t>
            </a:r>
            <a:r>
              <a:rPr lang="en-US" sz="2800" dirty="0" smtClean="0"/>
              <a:t> </a:t>
            </a:r>
            <a:r>
              <a:rPr lang="en-US" sz="2800" dirty="0" err="1" smtClean="0"/>
              <a:t>menos</a:t>
            </a:r>
            <a:r>
              <a:rPr lang="en-US" sz="2800" dirty="0" smtClean="0"/>
              <a:t> </a:t>
            </a:r>
            <a:r>
              <a:rPr lang="en-US" sz="2800" dirty="0" err="1" smtClean="0"/>
              <a:t>da</a:t>
            </a:r>
            <a:r>
              <a:rPr lang="en-US" sz="2800" dirty="0" smtClean="0"/>
              <a:t> </a:t>
            </a:r>
            <a:r>
              <a:rPr lang="en-US" sz="2800" dirty="0" err="1" smtClean="0"/>
              <a:t>metade</a:t>
            </a:r>
            <a:r>
              <a:rPr lang="en-US" sz="2800" dirty="0" smtClean="0"/>
              <a:t> de </a:t>
            </a:r>
            <a:r>
              <a:rPr lang="en-US" sz="2800" dirty="0" err="1" smtClean="0"/>
              <a:t>seus</a:t>
            </a:r>
            <a:r>
              <a:rPr lang="en-US" sz="2800" dirty="0" smtClean="0"/>
              <a:t> </a:t>
            </a:r>
            <a:r>
              <a:rPr lang="en-US" sz="2800" dirty="0" err="1" smtClean="0"/>
              <a:t>salários</a:t>
            </a:r>
            <a:r>
              <a:rPr lang="en-US" sz="2800" dirty="0" smtClean="0"/>
              <a:t> </a:t>
            </a:r>
            <a:r>
              <a:rPr lang="en-US" sz="2800" dirty="0" err="1" smtClean="0"/>
              <a:t>mensais</a:t>
            </a:r>
            <a:r>
              <a:rPr lang="en-US" sz="2800" dirty="0" smtClean="0"/>
              <a:t>, </a:t>
            </a:r>
            <a:r>
              <a:rPr lang="en-US" sz="2800" dirty="0" err="1" smtClean="0"/>
              <a:t>depois</a:t>
            </a:r>
            <a:r>
              <a:rPr lang="en-US" sz="2800" dirty="0" smtClean="0"/>
              <a:t> </a:t>
            </a:r>
            <a:r>
              <a:rPr lang="en-US" sz="2800" dirty="0" err="1" smtClean="0"/>
              <a:t>que</a:t>
            </a:r>
            <a:r>
              <a:rPr lang="en-US" sz="2800" dirty="0" smtClean="0"/>
              <a:t> </a:t>
            </a:r>
            <a:r>
              <a:rPr lang="en-US" sz="2800" dirty="0" err="1" smtClean="0"/>
              <a:t>aproximadamente</a:t>
            </a:r>
            <a:r>
              <a:rPr lang="en-US" sz="2800" dirty="0" smtClean="0"/>
              <a:t> US$100,000 “</a:t>
            </a:r>
            <a:r>
              <a:rPr lang="en-US" sz="2800" dirty="0" err="1" smtClean="0"/>
              <a:t>desapareceram</a:t>
            </a:r>
            <a:r>
              <a:rPr lang="en-US" sz="2800" dirty="0" smtClean="0"/>
              <a:t>” </a:t>
            </a:r>
            <a:r>
              <a:rPr lang="en-US" sz="2800" dirty="0" err="1" smtClean="0"/>
              <a:t>da</a:t>
            </a:r>
            <a:r>
              <a:rPr lang="en-US" sz="2800" dirty="0" smtClean="0"/>
              <a:t> </a:t>
            </a:r>
            <a:r>
              <a:rPr lang="en-US" sz="2800" dirty="0" err="1" smtClean="0"/>
              <a:t>conta</a:t>
            </a:r>
            <a:r>
              <a:rPr lang="en-US" sz="2800" dirty="0" smtClean="0"/>
              <a:t> do FUNDEF.</a:t>
            </a:r>
          </a:p>
          <a:p>
            <a:pPr algn="just"/>
            <a:r>
              <a:rPr lang="en-US" sz="2800" dirty="0" smtClean="0"/>
              <a:t> </a:t>
            </a:r>
            <a:r>
              <a:rPr lang="en-US" sz="2800" dirty="0" err="1" smtClean="0"/>
              <a:t>Senador</a:t>
            </a:r>
            <a:r>
              <a:rPr lang="en-US" sz="2800" dirty="0" smtClean="0"/>
              <a:t> </a:t>
            </a:r>
            <a:r>
              <a:rPr lang="en-US" sz="2800" dirty="0" err="1" smtClean="0"/>
              <a:t>Alexandre</a:t>
            </a:r>
            <a:r>
              <a:rPr lang="en-US" sz="2800" dirty="0" smtClean="0"/>
              <a:t> Costa, (</a:t>
            </a:r>
            <a:r>
              <a:rPr lang="en-US" sz="2800" dirty="0" err="1" smtClean="0"/>
              <a:t>Maranhão</a:t>
            </a:r>
            <a:r>
              <a:rPr lang="en-US" sz="2800" dirty="0" smtClean="0"/>
              <a:t>): </a:t>
            </a:r>
            <a:r>
              <a:rPr lang="en-US" sz="2800" dirty="0" err="1" smtClean="0"/>
              <a:t>professores</a:t>
            </a:r>
            <a:r>
              <a:rPr lang="en-US" sz="2800" dirty="0" smtClean="0"/>
              <a:t> </a:t>
            </a:r>
            <a:r>
              <a:rPr lang="en-US" sz="2800" dirty="0" err="1" smtClean="0"/>
              <a:t>não</a:t>
            </a:r>
            <a:r>
              <a:rPr lang="en-US" sz="2800" dirty="0" smtClean="0"/>
              <a:t> </a:t>
            </a:r>
            <a:r>
              <a:rPr lang="en-US" sz="2800" dirty="0" err="1" smtClean="0"/>
              <a:t>receberam</a:t>
            </a:r>
            <a:r>
              <a:rPr lang="en-US" sz="2800" dirty="0" smtClean="0"/>
              <a:t> </a:t>
            </a:r>
            <a:r>
              <a:rPr lang="en-US" sz="2800" dirty="0" err="1" smtClean="0"/>
              <a:t>seus</a:t>
            </a:r>
            <a:r>
              <a:rPr lang="en-US" sz="2800" dirty="0" smtClean="0"/>
              <a:t> </a:t>
            </a:r>
            <a:r>
              <a:rPr lang="en-US" sz="2800" dirty="0" err="1" smtClean="0"/>
              <a:t>décimo</a:t>
            </a:r>
            <a:r>
              <a:rPr lang="en-US" sz="2800" dirty="0" smtClean="0"/>
              <a:t> </a:t>
            </a:r>
            <a:r>
              <a:rPr lang="en-US" sz="2800" dirty="0" err="1" smtClean="0"/>
              <a:t>terceiros</a:t>
            </a:r>
            <a:r>
              <a:rPr lang="en-US" sz="2800" dirty="0" smtClean="0"/>
              <a:t> </a:t>
            </a:r>
            <a:r>
              <a:rPr lang="en-US" sz="2800" dirty="0" err="1" smtClean="0"/>
              <a:t>salários</a:t>
            </a:r>
            <a:r>
              <a:rPr lang="en-US" sz="2800" dirty="0" smtClean="0"/>
              <a:t> e </a:t>
            </a:r>
            <a:r>
              <a:rPr lang="en-US" sz="2800" dirty="0" err="1" smtClean="0"/>
              <a:t>bônus</a:t>
            </a:r>
            <a:r>
              <a:rPr lang="en-US" sz="2800" dirty="0" smtClean="0"/>
              <a:t> </a:t>
            </a:r>
            <a:r>
              <a:rPr lang="en-US" sz="2800" dirty="0" err="1" smtClean="0"/>
              <a:t>porque</a:t>
            </a:r>
            <a:r>
              <a:rPr lang="en-US" sz="2800" dirty="0" smtClean="0"/>
              <a:t> o </a:t>
            </a:r>
            <a:r>
              <a:rPr lang="en-US" sz="2800" dirty="0" err="1" smtClean="0"/>
              <a:t>prefeito</a:t>
            </a:r>
            <a:r>
              <a:rPr lang="en-US" sz="2800" dirty="0" smtClean="0"/>
              <a:t> </a:t>
            </a:r>
            <a:r>
              <a:rPr lang="en-US" sz="2800" dirty="0" err="1" smtClean="0"/>
              <a:t>desviou</a:t>
            </a:r>
            <a:r>
              <a:rPr lang="en-US" sz="2800" dirty="0" smtClean="0"/>
              <a:t> </a:t>
            </a:r>
            <a:r>
              <a:rPr lang="en-US" sz="2800" dirty="0" err="1" smtClean="0"/>
              <a:t>recursos</a:t>
            </a:r>
            <a:r>
              <a:rPr lang="en-US" sz="2800" dirty="0" smtClean="0"/>
              <a:t> do FUNDEF.</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Mais evidência anedótica</a:t>
            </a:r>
            <a:endParaRPr lang="pt-BR" dirty="0"/>
          </a:p>
        </p:txBody>
      </p:sp>
      <p:sp>
        <p:nvSpPr>
          <p:cNvPr id="3" name="Espaço Reservado para Conteúdo 2"/>
          <p:cNvSpPr>
            <a:spLocks noGrp="1"/>
          </p:cNvSpPr>
          <p:nvPr>
            <p:ph sz="quarter" idx="1"/>
          </p:nvPr>
        </p:nvSpPr>
        <p:spPr/>
        <p:txBody>
          <a:bodyPr/>
          <a:lstStyle/>
          <a:p>
            <a:pPr algn="just"/>
            <a:r>
              <a:rPr lang="en-US" sz="2800" dirty="0" err="1" smtClean="0"/>
              <a:t>Traipu</a:t>
            </a:r>
            <a:r>
              <a:rPr lang="en-US" sz="2800" dirty="0" smtClean="0"/>
              <a:t>: </a:t>
            </a:r>
            <a:r>
              <a:rPr lang="en-US" sz="2800" dirty="0" err="1" smtClean="0"/>
              <a:t>uma</a:t>
            </a:r>
            <a:r>
              <a:rPr lang="en-US" sz="2800" dirty="0" smtClean="0"/>
              <a:t> </a:t>
            </a:r>
            <a:r>
              <a:rPr lang="en-US" sz="2800" dirty="0" err="1" smtClean="0"/>
              <a:t>professora</a:t>
            </a:r>
            <a:r>
              <a:rPr lang="en-US" sz="2800" dirty="0" smtClean="0"/>
              <a:t> de </a:t>
            </a:r>
            <a:r>
              <a:rPr lang="en-US" sz="2800" dirty="0" err="1" smtClean="0"/>
              <a:t>Geografia</a:t>
            </a:r>
            <a:r>
              <a:rPr lang="en-US" sz="2800" dirty="0" smtClean="0"/>
              <a:t> e </a:t>
            </a:r>
            <a:r>
              <a:rPr lang="en-US" sz="2800" dirty="0" err="1" smtClean="0"/>
              <a:t>representante</a:t>
            </a:r>
            <a:r>
              <a:rPr lang="en-US" sz="2800" dirty="0" smtClean="0"/>
              <a:t> local do </a:t>
            </a:r>
            <a:r>
              <a:rPr lang="en-US" sz="2800" dirty="0" err="1" smtClean="0"/>
              <a:t>sindicato</a:t>
            </a:r>
            <a:r>
              <a:rPr lang="en-US" sz="2800" dirty="0" smtClean="0"/>
              <a:t> dos </a:t>
            </a:r>
            <a:r>
              <a:rPr lang="en-US" sz="2800" dirty="0" err="1" smtClean="0"/>
              <a:t>professores</a:t>
            </a:r>
            <a:r>
              <a:rPr lang="en-US" sz="2800" dirty="0" smtClean="0"/>
              <a:t> </a:t>
            </a:r>
            <a:r>
              <a:rPr lang="en-US" sz="2800" dirty="0" err="1" smtClean="0"/>
              <a:t>foi</a:t>
            </a:r>
            <a:r>
              <a:rPr lang="en-US" sz="2800" dirty="0" smtClean="0"/>
              <a:t> </a:t>
            </a:r>
            <a:r>
              <a:rPr lang="en-US" sz="2800" dirty="0" err="1" smtClean="0"/>
              <a:t>transferida</a:t>
            </a:r>
            <a:r>
              <a:rPr lang="en-US" sz="2800" dirty="0" smtClean="0"/>
              <a:t> de </a:t>
            </a:r>
            <a:r>
              <a:rPr lang="en-US" sz="2800" dirty="0" err="1" smtClean="0"/>
              <a:t>uma</a:t>
            </a:r>
            <a:r>
              <a:rPr lang="en-US" sz="2800" dirty="0" smtClean="0"/>
              <a:t> </a:t>
            </a:r>
            <a:r>
              <a:rPr lang="en-US" sz="2800" dirty="0" err="1" smtClean="0"/>
              <a:t>escola</a:t>
            </a:r>
            <a:r>
              <a:rPr lang="en-US" sz="2800" dirty="0" smtClean="0"/>
              <a:t> </a:t>
            </a:r>
            <a:r>
              <a:rPr lang="en-US" sz="2800" dirty="0" err="1" smtClean="0"/>
              <a:t>urbana</a:t>
            </a:r>
            <a:r>
              <a:rPr lang="en-US" sz="2800" dirty="0" smtClean="0"/>
              <a:t> </a:t>
            </a:r>
            <a:r>
              <a:rPr lang="en-US" sz="2800" dirty="0" err="1" smtClean="0"/>
              <a:t>onde</a:t>
            </a:r>
            <a:r>
              <a:rPr lang="en-US" sz="2800" dirty="0" smtClean="0"/>
              <a:t> </a:t>
            </a:r>
            <a:r>
              <a:rPr lang="en-US" sz="2800" dirty="0" err="1" smtClean="0"/>
              <a:t>ela</a:t>
            </a:r>
            <a:r>
              <a:rPr lang="en-US" sz="2800" dirty="0" smtClean="0"/>
              <a:t> </a:t>
            </a:r>
            <a:r>
              <a:rPr lang="en-US" sz="2800" dirty="0" err="1" smtClean="0"/>
              <a:t>ensinava</a:t>
            </a:r>
            <a:r>
              <a:rPr lang="en-US" sz="2800" dirty="0" smtClean="0"/>
              <a:t> </a:t>
            </a:r>
            <a:r>
              <a:rPr lang="en-US" sz="2800" dirty="0" err="1" smtClean="0"/>
              <a:t>para</a:t>
            </a:r>
            <a:r>
              <a:rPr lang="en-US" sz="2800" dirty="0" smtClean="0"/>
              <a:t> </a:t>
            </a:r>
            <a:r>
              <a:rPr lang="en-US" sz="2800" dirty="0" err="1" smtClean="0"/>
              <a:t>alunos</a:t>
            </a:r>
            <a:r>
              <a:rPr lang="en-US" sz="2800" dirty="0" smtClean="0"/>
              <a:t> de </a:t>
            </a:r>
            <a:r>
              <a:rPr lang="en-US" sz="2800" dirty="0" err="1" smtClean="0"/>
              <a:t>ensino</a:t>
            </a:r>
            <a:r>
              <a:rPr lang="en-US" sz="2800" dirty="0" smtClean="0"/>
              <a:t> </a:t>
            </a:r>
            <a:r>
              <a:rPr lang="en-US" sz="2800" dirty="0" err="1" smtClean="0"/>
              <a:t>médio</a:t>
            </a:r>
            <a:r>
              <a:rPr lang="en-US" sz="2800" dirty="0" smtClean="0"/>
              <a:t> </a:t>
            </a:r>
            <a:r>
              <a:rPr lang="en-US" sz="2800" dirty="0" err="1" smtClean="0"/>
              <a:t>para</a:t>
            </a:r>
            <a:r>
              <a:rPr lang="en-US" sz="2800" dirty="0" smtClean="0"/>
              <a:t> </a:t>
            </a:r>
            <a:r>
              <a:rPr lang="en-US" sz="2800" dirty="0" err="1" smtClean="0"/>
              <a:t>uma</a:t>
            </a:r>
            <a:r>
              <a:rPr lang="en-US" sz="2800" dirty="0" smtClean="0"/>
              <a:t> </a:t>
            </a:r>
            <a:r>
              <a:rPr lang="en-US" sz="2800" dirty="0" err="1" smtClean="0"/>
              <a:t>escola</a:t>
            </a:r>
            <a:r>
              <a:rPr lang="en-US" sz="2800" dirty="0" smtClean="0"/>
              <a:t> rural </a:t>
            </a:r>
            <a:r>
              <a:rPr lang="en-US" sz="2800" dirty="0" err="1" smtClean="0"/>
              <a:t>para</a:t>
            </a:r>
            <a:r>
              <a:rPr lang="en-US" sz="2800" dirty="0" smtClean="0"/>
              <a:t> </a:t>
            </a:r>
            <a:r>
              <a:rPr lang="en-US" sz="2800" dirty="0" err="1" smtClean="0"/>
              <a:t>ensinar</a:t>
            </a:r>
            <a:r>
              <a:rPr lang="en-US" sz="2800" dirty="0" smtClean="0"/>
              <a:t> </a:t>
            </a:r>
            <a:r>
              <a:rPr lang="en-US" sz="2800" dirty="0" err="1" smtClean="0"/>
              <a:t>crianças</a:t>
            </a:r>
            <a:r>
              <a:rPr lang="en-US" sz="2800" dirty="0" smtClean="0"/>
              <a:t> </a:t>
            </a:r>
            <a:r>
              <a:rPr lang="en-US" sz="2800" dirty="0" err="1" smtClean="0"/>
              <a:t>pequenas</a:t>
            </a:r>
            <a:r>
              <a:rPr lang="en-US" sz="2800" dirty="0" smtClean="0"/>
              <a:t> </a:t>
            </a:r>
            <a:r>
              <a:rPr lang="en-US" sz="2800" dirty="0" err="1" smtClean="0"/>
              <a:t>depois</a:t>
            </a:r>
            <a:r>
              <a:rPr lang="en-US" sz="2800" dirty="0" smtClean="0"/>
              <a:t> </a:t>
            </a:r>
            <a:r>
              <a:rPr lang="en-US" sz="2800" dirty="0" err="1" smtClean="0"/>
              <a:t>que</a:t>
            </a:r>
            <a:r>
              <a:rPr lang="en-US" sz="2800" dirty="0" smtClean="0"/>
              <a:t> </a:t>
            </a:r>
            <a:r>
              <a:rPr lang="en-US" sz="2800" dirty="0" err="1" smtClean="0"/>
              <a:t>ela</a:t>
            </a:r>
            <a:r>
              <a:rPr lang="en-US" sz="2800" dirty="0" smtClean="0"/>
              <a:t> </a:t>
            </a:r>
            <a:r>
              <a:rPr lang="en-US" sz="2800" dirty="0" err="1" smtClean="0"/>
              <a:t>denunciou</a:t>
            </a:r>
            <a:r>
              <a:rPr lang="en-US" sz="2800" dirty="0" smtClean="0"/>
              <a:t> o </a:t>
            </a:r>
            <a:r>
              <a:rPr lang="en-US" sz="2800" dirty="0" err="1" smtClean="0"/>
              <a:t>prefeito</a:t>
            </a:r>
            <a:r>
              <a:rPr lang="en-US" sz="2800" dirty="0" smtClean="0"/>
              <a:t> </a:t>
            </a:r>
            <a:r>
              <a:rPr lang="en-US" sz="2800" dirty="0" err="1" smtClean="0"/>
              <a:t>por</a:t>
            </a:r>
            <a:r>
              <a:rPr lang="en-US" sz="2800" dirty="0" smtClean="0"/>
              <a:t> </a:t>
            </a:r>
            <a:r>
              <a:rPr lang="en-US" sz="2800" dirty="0" err="1" smtClean="0"/>
              <a:t>mau</a:t>
            </a:r>
            <a:r>
              <a:rPr lang="en-US" sz="2800" dirty="0" smtClean="0"/>
              <a:t> </a:t>
            </a:r>
            <a:r>
              <a:rPr lang="en-US" sz="2800" dirty="0" err="1" smtClean="0"/>
              <a:t>uso</a:t>
            </a:r>
            <a:r>
              <a:rPr lang="en-US" sz="2800" dirty="0" smtClean="0"/>
              <a:t> dos </a:t>
            </a:r>
            <a:r>
              <a:rPr lang="en-US" sz="2800" dirty="0" err="1" smtClean="0"/>
              <a:t>recursos</a:t>
            </a:r>
            <a:r>
              <a:rPr lang="en-US" sz="2800" dirty="0" smtClean="0"/>
              <a:t> </a:t>
            </a:r>
            <a:r>
              <a:rPr lang="en-US" sz="2800" dirty="0" err="1" smtClean="0"/>
              <a:t>destinados</a:t>
            </a:r>
            <a:r>
              <a:rPr lang="en-US" sz="2800" dirty="0" smtClean="0"/>
              <a:t> a </a:t>
            </a:r>
            <a:r>
              <a:rPr lang="en-US" sz="2800" dirty="0" err="1" smtClean="0"/>
              <a:t>educação</a:t>
            </a:r>
            <a:r>
              <a:rPr lang="en-US" sz="2800" dirty="0" smtClean="0"/>
              <a:t>.</a:t>
            </a:r>
          </a:p>
          <a:p>
            <a:pPr algn="just"/>
            <a:r>
              <a:rPr lang="en-US" sz="2800" dirty="0" err="1" smtClean="0"/>
              <a:t>Satuba</a:t>
            </a:r>
            <a:r>
              <a:rPr lang="en-US" sz="2800" dirty="0" smtClean="0"/>
              <a:t> (</a:t>
            </a:r>
            <a:r>
              <a:rPr lang="en-US" sz="2800" dirty="0" err="1" smtClean="0"/>
              <a:t>Alagoas</a:t>
            </a:r>
            <a:r>
              <a:rPr lang="en-US" sz="2800" dirty="0" smtClean="0"/>
              <a:t>): </a:t>
            </a:r>
            <a:r>
              <a:rPr lang="en-US" sz="2800" dirty="0" err="1" smtClean="0"/>
              <a:t>em</a:t>
            </a:r>
            <a:r>
              <a:rPr lang="en-US" sz="2800" dirty="0" smtClean="0"/>
              <a:t> </a:t>
            </a:r>
            <a:r>
              <a:rPr lang="en-US" sz="2800" dirty="0" err="1" smtClean="0"/>
              <a:t>junho</a:t>
            </a:r>
            <a:r>
              <a:rPr lang="en-US" sz="2800" dirty="0" smtClean="0"/>
              <a:t> de 2003 um professor </a:t>
            </a:r>
            <a:r>
              <a:rPr lang="en-US" sz="2800" dirty="0" err="1" smtClean="0"/>
              <a:t>começou</a:t>
            </a:r>
            <a:r>
              <a:rPr lang="en-US" sz="2800" dirty="0" smtClean="0"/>
              <a:t> </a:t>
            </a:r>
            <a:r>
              <a:rPr lang="en-US" sz="2800" dirty="0" err="1" smtClean="0"/>
              <a:t>uma</a:t>
            </a:r>
            <a:r>
              <a:rPr lang="en-US" sz="2800" dirty="0" smtClean="0"/>
              <a:t> </a:t>
            </a:r>
            <a:r>
              <a:rPr lang="en-US" sz="2800" dirty="0" err="1" smtClean="0"/>
              <a:t>campanha</a:t>
            </a:r>
            <a:r>
              <a:rPr lang="en-US" sz="2800" dirty="0" smtClean="0"/>
              <a:t> </a:t>
            </a:r>
            <a:r>
              <a:rPr lang="en-US" sz="2800" dirty="0" err="1" smtClean="0"/>
              <a:t>para</a:t>
            </a:r>
            <a:r>
              <a:rPr lang="en-US" sz="2800" dirty="0" smtClean="0"/>
              <a:t> </a:t>
            </a:r>
            <a:r>
              <a:rPr lang="en-US" sz="2800" dirty="0" err="1" smtClean="0"/>
              <a:t>denunciar</a:t>
            </a:r>
            <a:r>
              <a:rPr lang="en-US" sz="2800" dirty="0" smtClean="0"/>
              <a:t> o </a:t>
            </a:r>
            <a:r>
              <a:rPr lang="en-US" sz="2800" dirty="0" err="1" smtClean="0"/>
              <a:t>prefeito</a:t>
            </a:r>
            <a:r>
              <a:rPr lang="en-US" sz="2800" dirty="0" smtClean="0"/>
              <a:t> </a:t>
            </a:r>
            <a:r>
              <a:rPr lang="en-US" sz="2800" dirty="0" err="1" smtClean="0"/>
              <a:t>por</a:t>
            </a:r>
            <a:r>
              <a:rPr lang="en-US" sz="2800" dirty="0" smtClean="0"/>
              <a:t> </a:t>
            </a:r>
            <a:r>
              <a:rPr lang="en-US" sz="2800" dirty="0" err="1" smtClean="0"/>
              <a:t>desvio</a:t>
            </a:r>
            <a:r>
              <a:rPr lang="en-US" sz="2800" dirty="0" smtClean="0"/>
              <a:t> de </a:t>
            </a:r>
            <a:r>
              <a:rPr lang="en-US" sz="2800" dirty="0" err="1" smtClean="0"/>
              <a:t>recursos</a:t>
            </a:r>
            <a:r>
              <a:rPr lang="en-US" sz="2800" dirty="0" smtClean="0"/>
              <a:t>. Logo </a:t>
            </a:r>
            <a:r>
              <a:rPr lang="en-US" sz="2800" dirty="0" err="1" smtClean="0"/>
              <a:t>depois</a:t>
            </a:r>
            <a:r>
              <a:rPr lang="en-US" sz="2800" dirty="0" smtClean="0"/>
              <a:t> </a:t>
            </a:r>
            <a:r>
              <a:rPr lang="en-US" sz="2800" dirty="0" err="1" smtClean="0"/>
              <a:t>ele</a:t>
            </a:r>
            <a:r>
              <a:rPr lang="en-US" sz="2800" dirty="0" smtClean="0"/>
              <a:t> </a:t>
            </a:r>
            <a:r>
              <a:rPr lang="en-US" sz="2800" dirty="0" err="1" smtClean="0"/>
              <a:t>apareceu</a:t>
            </a:r>
            <a:r>
              <a:rPr lang="en-US" sz="2800" dirty="0" smtClean="0"/>
              <a:t> </a:t>
            </a:r>
            <a:r>
              <a:rPr lang="en-US" sz="2800" dirty="0" err="1" smtClean="0"/>
              <a:t>torturado</a:t>
            </a:r>
            <a:r>
              <a:rPr lang="en-US" sz="2800" dirty="0" smtClean="0"/>
              <a:t> e </a:t>
            </a:r>
            <a:r>
              <a:rPr lang="en-US" sz="2800" dirty="0" err="1" smtClean="0"/>
              <a:t>morto</a:t>
            </a:r>
            <a:r>
              <a:rPr lang="en-US" sz="2800" dirty="0" smtClean="0"/>
              <a:t>.</a:t>
            </a:r>
          </a:p>
          <a:p>
            <a:endParaRPr lang="pt-B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Nem tudo é notícia ruim</a:t>
            </a:r>
            <a:endParaRPr lang="pt-BR" dirty="0"/>
          </a:p>
        </p:txBody>
      </p:sp>
      <p:sp>
        <p:nvSpPr>
          <p:cNvPr id="3" name="Espaço Reservado para Conteúdo 2"/>
          <p:cNvSpPr>
            <a:spLocks noGrp="1"/>
          </p:cNvSpPr>
          <p:nvPr>
            <p:ph sz="quarter" idx="1"/>
          </p:nvPr>
        </p:nvSpPr>
        <p:spPr/>
        <p:txBody>
          <a:bodyPr>
            <a:noAutofit/>
          </a:bodyPr>
          <a:lstStyle/>
          <a:p>
            <a:pPr algn="just"/>
            <a:r>
              <a:rPr lang="pt-BR" sz="2800" dirty="0" smtClean="0"/>
              <a:t>2005: Polícia Federal prendeu 8 prefeitos e 4 ex-prefeitos em Alagoas acusados de desviar US$1milhão do FUNDEF.</a:t>
            </a:r>
          </a:p>
          <a:p>
            <a:pPr algn="just"/>
            <a:r>
              <a:rPr lang="pt-BR" sz="2800" dirty="0" smtClean="0"/>
              <a:t>Cocal (Piauí):  ex-prefeito foi preso acusado de desviar US$1,2 milhão.</a:t>
            </a:r>
          </a:p>
          <a:p>
            <a:pPr algn="just"/>
            <a:r>
              <a:rPr lang="pt-BR" sz="2800" dirty="0" smtClean="0"/>
              <a:t>2008: Polícia Federal prendeu 9 prefeitos, 7 secretários municipais e 64 funcionários públicos por desviar recursos públicos de fundos da educação e saúde em 16 municípios na Bahia. Estima-se que US$11,5 milhões tenham sido desviados</a:t>
            </a:r>
            <a:endParaRPr lang="pt-BR"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800" dirty="0" smtClean="0"/>
              <a:t>Reformas educacionais ao redor do mundo: prover mais recursos para as escolas públicas</a:t>
            </a:r>
            <a:endParaRPr lang="pt-BR" sz="2800" dirty="0"/>
          </a:p>
        </p:txBody>
      </p:sp>
      <p:sp>
        <p:nvSpPr>
          <p:cNvPr id="3" name="Espaço Reservado para Conteúdo 2"/>
          <p:cNvSpPr>
            <a:spLocks noGrp="1"/>
          </p:cNvSpPr>
          <p:nvPr>
            <p:ph sz="quarter" idx="1"/>
          </p:nvPr>
        </p:nvSpPr>
        <p:spPr/>
        <p:txBody>
          <a:bodyPr>
            <a:normAutofit/>
          </a:bodyPr>
          <a:lstStyle/>
          <a:p>
            <a:pPr marL="514350" indent="-514350" algn="just">
              <a:buAutoNum type="arabicParenR"/>
            </a:pPr>
            <a:r>
              <a:rPr lang="en-US" sz="2800" dirty="0" smtClean="0"/>
              <a:t>Os </a:t>
            </a:r>
            <a:r>
              <a:rPr lang="en-US" sz="2800" dirty="0" err="1" smtClean="0"/>
              <a:t>envolvidos</a:t>
            </a:r>
            <a:r>
              <a:rPr lang="en-US" sz="2800" dirty="0" smtClean="0"/>
              <a:t> no </a:t>
            </a:r>
            <a:r>
              <a:rPr lang="en-US" sz="2800" dirty="0" err="1" smtClean="0"/>
              <a:t>processo</a:t>
            </a:r>
            <a:r>
              <a:rPr lang="en-US" sz="2800" dirty="0" smtClean="0"/>
              <a:t> </a:t>
            </a:r>
            <a:r>
              <a:rPr lang="en-US" sz="2800" dirty="0" err="1" smtClean="0"/>
              <a:t>educacional</a:t>
            </a:r>
            <a:r>
              <a:rPr lang="en-US" sz="2800" dirty="0" smtClean="0"/>
              <a:t> </a:t>
            </a:r>
            <a:r>
              <a:rPr lang="en-US" sz="2800" dirty="0" err="1" smtClean="0"/>
              <a:t>podem</a:t>
            </a:r>
            <a:r>
              <a:rPr lang="en-US" sz="2800" dirty="0" smtClean="0"/>
              <a:t> responder a </a:t>
            </a:r>
            <a:r>
              <a:rPr lang="en-US" sz="2800" dirty="0" err="1" smtClean="0"/>
              <a:t>esta</a:t>
            </a:r>
            <a:r>
              <a:rPr lang="en-US" sz="2800" dirty="0" smtClean="0"/>
              <a:t> </a:t>
            </a:r>
            <a:r>
              <a:rPr lang="en-US" sz="2800" dirty="0" err="1" smtClean="0"/>
              <a:t>política</a:t>
            </a:r>
            <a:r>
              <a:rPr lang="en-US" sz="2800" dirty="0" smtClean="0"/>
              <a:t> de </a:t>
            </a:r>
            <a:r>
              <a:rPr lang="en-US" sz="2800" dirty="0" err="1" smtClean="0"/>
              <a:t>uma</a:t>
            </a:r>
            <a:r>
              <a:rPr lang="en-US" sz="2800" dirty="0" smtClean="0"/>
              <a:t> </a:t>
            </a:r>
            <a:r>
              <a:rPr lang="en-US" sz="2800" dirty="0" err="1" smtClean="0"/>
              <a:t>maneira</a:t>
            </a:r>
            <a:r>
              <a:rPr lang="en-US" sz="2800" dirty="0" smtClean="0"/>
              <a:t> </a:t>
            </a:r>
            <a:r>
              <a:rPr lang="en-US" sz="2800" dirty="0" err="1" smtClean="0"/>
              <a:t>que</a:t>
            </a:r>
            <a:r>
              <a:rPr lang="en-US" sz="2800" dirty="0" smtClean="0"/>
              <a:t> </a:t>
            </a:r>
            <a:r>
              <a:rPr lang="en-US" sz="2800" dirty="0" err="1" smtClean="0"/>
              <a:t>pode</a:t>
            </a:r>
            <a:r>
              <a:rPr lang="en-US" sz="2800" dirty="0" smtClean="0"/>
              <a:t> </a:t>
            </a:r>
            <a:r>
              <a:rPr lang="en-US" sz="2800" dirty="0" err="1" smtClean="0"/>
              <a:t>reduzir</a:t>
            </a:r>
            <a:r>
              <a:rPr lang="en-US" sz="2800" dirty="0" smtClean="0"/>
              <a:t> </a:t>
            </a:r>
            <a:r>
              <a:rPr lang="en-US" sz="2800" dirty="0" err="1" smtClean="0"/>
              <a:t>seus</a:t>
            </a:r>
            <a:r>
              <a:rPr lang="en-US" sz="2800" dirty="0" smtClean="0"/>
              <a:t> </a:t>
            </a:r>
            <a:r>
              <a:rPr lang="en-US" sz="2800" dirty="0" err="1" smtClean="0"/>
              <a:t>efeitos</a:t>
            </a:r>
            <a:r>
              <a:rPr lang="en-US" sz="2800" dirty="0" smtClean="0"/>
              <a:t>:  </a:t>
            </a:r>
            <a:r>
              <a:rPr lang="en-US" sz="2800" dirty="0" err="1" smtClean="0"/>
              <a:t>governantes</a:t>
            </a:r>
            <a:r>
              <a:rPr lang="en-US" sz="2800" dirty="0" smtClean="0"/>
              <a:t> </a:t>
            </a:r>
            <a:r>
              <a:rPr lang="en-US" sz="2800" dirty="0" err="1" smtClean="0"/>
              <a:t>locais</a:t>
            </a:r>
            <a:r>
              <a:rPr lang="en-US" sz="2800" dirty="0" smtClean="0"/>
              <a:t> </a:t>
            </a:r>
            <a:r>
              <a:rPr lang="en-US" sz="2800" dirty="0" err="1" smtClean="0"/>
              <a:t>podem</a:t>
            </a:r>
            <a:r>
              <a:rPr lang="en-US" sz="2800" dirty="0" smtClean="0"/>
              <a:t> </a:t>
            </a:r>
            <a:r>
              <a:rPr lang="en-US" sz="2800" dirty="0" err="1" smtClean="0"/>
              <a:t>reduzir</a:t>
            </a:r>
            <a:r>
              <a:rPr lang="en-US" sz="2800" dirty="0" smtClean="0"/>
              <a:t> o </a:t>
            </a:r>
            <a:r>
              <a:rPr lang="en-US" sz="2800" dirty="0" err="1" smtClean="0"/>
              <a:t>financiamento</a:t>
            </a:r>
            <a:r>
              <a:rPr lang="en-US" sz="2800" dirty="0" smtClean="0"/>
              <a:t> </a:t>
            </a:r>
            <a:r>
              <a:rPr lang="en-US" sz="2800" dirty="0" err="1" smtClean="0"/>
              <a:t>para</a:t>
            </a:r>
            <a:r>
              <a:rPr lang="en-US" sz="2800" dirty="0" smtClean="0"/>
              <a:t> </a:t>
            </a:r>
            <a:r>
              <a:rPr lang="en-US" sz="2800" dirty="0" err="1" smtClean="0"/>
              <a:t>educação</a:t>
            </a:r>
            <a:r>
              <a:rPr lang="en-US" sz="2800" dirty="0" smtClean="0"/>
              <a:t>,  </a:t>
            </a:r>
            <a:r>
              <a:rPr lang="en-US" sz="2800" dirty="0" err="1" smtClean="0"/>
              <a:t>professores</a:t>
            </a:r>
            <a:r>
              <a:rPr lang="en-US" sz="2800" dirty="0" smtClean="0"/>
              <a:t> </a:t>
            </a:r>
            <a:r>
              <a:rPr lang="en-US" sz="2800" dirty="0" err="1" smtClean="0"/>
              <a:t>podem</a:t>
            </a:r>
            <a:r>
              <a:rPr lang="en-US" sz="2800" dirty="0" smtClean="0"/>
              <a:t> se </a:t>
            </a:r>
            <a:r>
              <a:rPr lang="en-US" sz="2800" dirty="0" err="1" smtClean="0"/>
              <a:t>esforçar</a:t>
            </a:r>
            <a:r>
              <a:rPr lang="en-US" sz="2800" dirty="0" smtClean="0"/>
              <a:t> </a:t>
            </a:r>
            <a:r>
              <a:rPr lang="en-US" sz="2800" dirty="0" err="1" smtClean="0"/>
              <a:t>menos</a:t>
            </a:r>
            <a:r>
              <a:rPr lang="en-US" sz="2800" dirty="0" smtClean="0"/>
              <a:t> </a:t>
            </a:r>
            <a:r>
              <a:rPr lang="en-US" sz="2800" dirty="0" err="1" smtClean="0"/>
              <a:t>na</a:t>
            </a:r>
            <a:r>
              <a:rPr lang="en-US" sz="2800" dirty="0" smtClean="0"/>
              <a:t> </a:t>
            </a:r>
            <a:r>
              <a:rPr lang="en-US" sz="2800" dirty="0" err="1" smtClean="0"/>
              <a:t>sala</a:t>
            </a:r>
            <a:r>
              <a:rPr lang="en-US" sz="2800" dirty="0" smtClean="0"/>
              <a:t> de aula, </a:t>
            </a:r>
            <a:r>
              <a:rPr lang="en-US" sz="2800" dirty="0" err="1" smtClean="0"/>
              <a:t>pais</a:t>
            </a:r>
            <a:r>
              <a:rPr lang="en-US" sz="2800" dirty="0" smtClean="0"/>
              <a:t> </a:t>
            </a:r>
            <a:r>
              <a:rPr lang="en-US" sz="2800" dirty="0" err="1" smtClean="0"/>
              <a:t>podem</a:t>
            </a:r>
            <a:r>
              <a:rPr lang="en-US" sz="2800" dirty="0" smtClean="0"/>
              <a:t> </a:t>
            </a:r>
            <a:r>
              <a:rPr lang="en-US" sz="2800" dirty="0" err="1" smtClean="0"/>
              <a:t>decidir</a:t>
            </a:r>
            <a:r>
              <a:rPr lang="en-US" sz="2800" dirty="0" smtClean="0"/>
              <a:t> </a:t>
            </a:r>
            <a:r>
              <a:rPr lang="en-US" sz="2800" dirty="0" err="1" smtClean="0"/>
              <a:t>prover</a:t>
            </a:r>
            <a:r>
              <a:rPr lang="en-US" sz="2800" dirty="0" smtClean="0"/>
              <a:t> </a:t>
            </a:r>
            <a:r>
              <a:rPr lang="en-US" sz="2800" dirty="0" err="1" smtClean="0"/>
              <a:t>menos</a:t>
            </a:r>
            <a:r>
              <a:rPr lang="en-US" sz="2800" dirty="0" smtClean="0"/>
              <a:t> </a:t>
            </a:r>
            <a:r>
              <a:rPr lang="en-US" sz="2800" dirty="0" err="1" smtClean="0"/>
              <a:t>insumos</a:t>
            </a:r>
            <a:r>
              <a:rPr lang="en-US" sz="2800" dirty="0" smtClean="0"/>
              <a:t> </a:t>
            </a:r>
            <a:r>
              <a:rPr lang="en-US" sz="2800" dirty="0" err="1" smtClean="0"/>
              <a:t>em</a:t>
            </a:r>
            <a:r>
              <a:rPr lang="en-US" sz="2800" dirty="0" smtClean="0"/>
              <a:t> casa. </a:t>
            </a:r>
          </a:p>
          <a:p>
            <a:pPr marL="514350" indent="-514350" algn="just">
              <a:buAutoNum type="arabicParenR"/>
            </a:pPr>
            <a:endParaRPr lang="en-US" sz="2800" dirty="0" smtClean="0"/>
          </a:p>
          <a:p>
            <a:pPr marL="514350" indent="-514350" algn="just">
              <a:buNone/>
            </a:pPr>
            <a:r>
              <a:rPr lang="en-US" sz="2800" dirty="0" smtClean="0"/>
              <a:t>2)  </a:t>
            </a:r>
            <a:r>
              <a:rPr lang="en-US" sz="2800" dirty="0" err="1" smtClean="0"/>
              <a:t>Recursos</a:t>
            </a:r>
            <a:r>
              <a:rPr lang="en-US" sz="2800" dirty="0" smtClean="0"/>
              <a:t> </a:t>
            </a:r>
            <a:r>
              <a:rPr lang="en-US" sz="2800" dirty="0" err="1" smtClean="0"/>
              <a:t>transferidos</a:t>
            </a:r>
            <a:r>
              <a:rPr lang="en-US" sz="2800" dirty="0" smtClean="0"/>
              <a:t> </a:t>
            </a:r>
            <a:r>
              <a:rPr lang="en-US" sz="2800" dirty="0" err="1" smtClean="0"/>
              <a:t>pode</a:t>
            </a:r>
            <a:r>
              <a:rPr lang="en-US" sz="2800" dirty="0" smtClean="0"/>
              <a:t> ser </a:t>
            </a:r>
            <a:r>
              <a:rPr lang="en-US" sz="2800" dirty="0" err="1" smtClean="0"/>
              <a:t>expropriados</a:t>
            </a:r>
            <a:r>
              <a:rPr lang="en-US" sz="2800" dirty="0" smtClean="0"/>
              <a:t> </a:t>
            </a:r>
            <a:r>
              <a:rPr lang="en-US" sz="2800" dirty="0" err="1" smtClean="0"/>
              <a:t>pelos</a:t>
            </a:r>
            <a:r>
              <a:rPr lang="en-US" sz="2800" dirty="0" smtClean="0"/>
              <a:t> </a:t>
            </a:r>
            <a:r>
              <a:rPr lang="en-US" sz="2800" dirty="0" err="1" smtClean="0"/>
              <a:t>governos</a:t>
            </a:r>
            <a:r>
              <a:rPr lang="en-US" sz="2800" dirty="0" smtClean="0"/>
              <a:t> </a:t>
            </a:r>
            <a:r>
              <a:rPr lang="en-US" sz="2800" dirty="0" err="1" smtClean="0"/>
              <a:t>locais</a:t>
            </a:r>
            <a:r>
              <a:rPr lang="en-US" sz="2800" dirty="0" smtClean="0"/>
              <a:t> </a:t>
            </a:r>
            <a:r>
              <a:rPr lang="en-US" sz="2800" dirty="0" err="1" smtClean="0"/>
              <a:t>ou</a:t>
            </a:r>
            <a:r>
              <a:rPr lang="en-US" sz="2800" dirty="0" smtClean="0"/>
              <a:t>  </a:t>
            </a:r>
            <a:r>
              <a:rPr lang="en-US" sz="2800" dirty="0" err="1" smtClean="0"/>
              <a:t>nas</a:t>
            </a:r>
            <a:r>
              <a:rPr lang="en-US" sz="2800" dirty="0" smtClean="0"/>
              <a:t> </a:t>
            </a:r>
            <a:r>
              <a:rPr lang="en-US" sz="2800" dirty="0" err="1" smtClean="0"/>
              <a:t>escolas</a:t>
            </a:r>
            <a:r>
              <a:rPr lang="en-US" sz="2800" dirty="0" smtClean="0"/>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just"/>
            <a:r>
              <a:rPr lang="pt-BR" dirty="0" smtClean="0"/>
              <a:t>Canais através dos quais corrupção afeta educação</a:t>
            </a:r>
            <a:endParaRPr lang="pt-BR" dirty="0"/>
          </a:p>
        </p:txBody>
      </p:sp>
      <p:sp>
        <p:nvSpPr>
          <p:cNvPr id="3" name="Espaço Reservado para Conteúdo 2"/>
          <p:cNvSpPr>
            <a:spLocks noGrp="1"/>
          </p:cNvSpPr>
          <p:nvPr>
            <p:ph sz="quarter" idx="1"/>
          </p:nvPr>
        </p:nvSpPr>
        <p:spPr/>
        <p:txBody>
          <a:bodyPr>
            <a:normAutofit/>
          </a:bodyPr>
          <a:lstStyle/>
          <a:p>
            <a:pPr marL="514350" indent="-514350" algn="just">
              <a:buAutoNum type="arabicParenR"/>
            </a:pPr>
            <a:r>
              <a:rPr lang="pt-BR" sz="2800" dirty="0" smtClean="0"/>
              <a:t>Quando o pagamento de salários é atrasado ou não ocorre, a motivação dos professores e o funcionamento das escolas são afetados.</a:t>
            </a:r>
          </a:p>
          <a:p>
            <a:pPr marL="514350" indent="-514350" algn="just">
              <a:buAutoNum type="arabicParenR"/>
            </a:pPr>
            <a:r>
              <a:rPr lang="pt-BR" sz="2800" dirty="0" smtClean="0"/>
              <a:t>Insumos das escolas são afetados. Insumos escolares insuficientes podem ter um efeito direto sobre a habilidade dos estudantes de aprender, assim como um efeito indireto sobre a habilidade dos professores ensinarem.</a:t>
            </a:r>
          </a:p>
          <a:p>
            <a:pPr marL="514350" indent="-514350" algn="just">
              <a:buAutoNum type="arabicParenR"/>
            </a:pPr>
            <a:r>
              <a:rPr lang="pt-BR" sz="2800" dirty="0" smtClean="0"/>
              <a:t>Merenda.</a:t>
            </a:r>
            <a:endParaRPr lang="pt-BR"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smtClean="0"/>
              <a:t>Função de produção de aprendizado</a:t>
            </a:r>
            <a:endParaRPr lang="pt-BR" dirty="0"/>
          </a:p>
        </p:txBody>
      </p:sp>
      <p:sp>
        <p:nvSpPr>
          <p:cNvPr id="5" name="Espaço Reservado para Conteúdo 4"/>
          <p:cNvSpPr>
            <a:spLocks noGrp="1"/>
          </p:cNvSpPr>
          <p:nvPr>
            <p:ph sz="quarter" idx="1"/>
          </p:nvPr>
        </p:nvSpPr>
        <p:spPr/>
        <p:txBody>
          <a:bodyPr>
            <a:normAutofit lnSpcReduction="10000"/>
          </a:bodyPr>
          <a:lstStyle/>
          <a:p>
            <a:pPr algn="just">
              <a:buNone/>
            </a:pPr>
            <a:r>
              <a:rPr lang="pt-BR" sz="2400" dirty="0" smtClean="0"/>
              <a:t>A = g (S,F,W,Q,I)</a:t>
            </a:r>
          </a:p>
          <a:p>
            <a:pPr algn="just">
              <a:buNone/>
            </a:pPr>
            <a:r>
              <a:rPr lang="pt-BR" sz="2400" dirty="0" smtClean="0"/>
              <a:t>Em que:</a:t>
            </a:r>
          </a:p>
          <a:p>
            <a:pPr algn="just">
              <a:buNone/>
            </a:pPr>
            <a:r>
              <a:rPr lang="pt-BR" sz="2400" dirty="0" smtClean="0"/>
              <a:t>A= desempenho da criança</a:t>
            </a:r>
          </a:p>
          <a:p>
            <a:pPr algn="just">
              <a:buNone/>
            </a:pPr>
            <a:r>
              <a:rPr lang="pt-BR" sz="2400" dirty="0" smtClean="0"/>
              <a:t>S= anos de escolaridade</a:t>
            </a:r>
          </a:p>
          <a:p>
            <a:pPr algn="just">
              <a:buNone/>
            </a:pPr>
            <a:r>
              <a:rPr lang="pt-BR" sz="2400" dirty="0" smtClean="0"/>
              <a:t>F= vetor de características individuais e familiares pré-determinadas (habilidade inata da criança ou educação dos pais)</a:t>
            </a:r>
          </a:p>
          <a:p>
            <a:pPr algn="just">
              <a:buNone/>
            </a:pPr>
            <a:r>
              <a:rPr lang="pt-BR" sz="2400" dirty="0" smtClean="0"/>
              <a:t>W=um conjunto de características da escola (disponibilidade de computadores ou livros-texto)</a:t>
            </a:r>
          </a:p>
          <a:p>
            <a:pPr algn="just">
              <a:buNone/>
            </a:pPr>
            <a:r>
              <a:rPr lang="pt-BR" sz="2400" dirty="0" smtClean="0"/>
              <a:t>Q = insumos do professor (esforço ou qualificação do professor)</a:t>
            </a:r>
          </a:p>
          <a:p>
            <a:pPr algn="just">
              <a:buNone/>
            </a:pPr>
            <a:r>
              <a:rPr lang="pt-BR" sz="2400" dirty="0" smtClean="0"/>
              <a:t>I = insumos dos pais (ajuda ou nutrição)</a:t>
            </a:r>
            <a:endParaRPr lang="pt-BR"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dirty="0" smtClean="0"/>
              <a:t>Corrupção pode afetar educação através de pelo menos 3 canais</a:t>
            </a:r>
            <a:endParaRPr lang="pt-BR" dirty="0"/>
          </a:p>
        </p:txBody>
      </p:sp>
      <p:sp>
        <p:nvSpPr>
          <p:cNvPr id="3" name="Espaço Reservado para Conteúdo 2"/>
          <p:cNvSpPr>
            <a:spLocks noGrp="1"/>
          </p:cNvSpPr>
          <p:nvPr>
            <p:ph sz="quarter" idx="1"/>
          </p:nvPr>
        </p:nvSpPr>
        <p:spPr/>
        <p:txBody>
          <a:bodyPr>
            <a:normAutofit/>
          </a:bodyPr>
          <a:lstStyle/>
          <a:p>
            <a:pPr marL="514350" indent="-514350">
              <a:buAutoNum type="arabicParenR"/>
            </a:pPr>
            <a:r>
              <a:rPr lang="pt-BR" sz="3600" dirty="0" err="1" smtClean="0"/>
              <a:t>Sub-oferta</a:t>
            </a:r>
            <a:r>
              <a:rPr lang="pt-BR" sz="3600" dirty="0" smtClean="0"/>
              <a:t> de insumos escolares. Redução da qualidade ou oferta de insumo, W</a:t>
            </a:r>
          </a:p>
          <a:p>
            <a:pPr marL="514350" indent="-514350">
              <a:buAutoNum type="arabicParenR"/>
            </a:pPr>
            <a:r>
              <a:rPr lang="pt-BR" sz="3600" dirty="0" smtClean="0"/>
              <a:t>Desvio de recursos para treinamento de professores ou salários ou bônus, Q. </a:t>
            </a:r>
          </a:p>
          <a:p>
            <a:pPr marL="514350" indent="-514350">
              <a:buAutoNum type="arabicParenR"/>
            </a:pPr>
            <a:r>
              <a:rPr lang="pt-BR" sz="3600" dirty="0" smtClean="0"/>
              <a:t>Merenda, I.</a:t>
            </a:r>
            <a:endParaRPr lang="pt-BR" sz="3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60648"/>
            <a:ext cx="8229600" cy="936104"/>
          </a:xfrm>
        </p:spPr>
        <p:txBody>
          <a:bodyPr>
            <a:noAutofit/>
          </a:bodyPr>
          <a:lstStyle/>
          <a:p>
            <a:r>
              <a:rPr lang="pt-BR" sz="4400" dirty="0" smtClean="0"/>
              <a:t>Equação aumentada</a:t>
            </a:r>
            <a:endParaRPr lang="pt-BR" sz="4400" dirty="0"/>
          </a:p>
        </p:txBody>
      </p:sp>
      <p:sp>
        <p:nvSpPr>
          <p:cNvPr id="3" name="Espaço Reservado para Conteúdo 2"/>
          <p:cNvSpPr>
            <a:spLocks noGrp="1"/>
          </p:cNvSpPr>
          <p:nvPr>
            <p:ph sz="quarter" idx="1"/>
          </p:nvPr>
        </p:nvSpPr>
        <p:spPr>
          <a:xfrm>
            <a:off x="457200" y="2204864"/>
            <a:ext cx="8229600" cy="3952096"/>
          </a:xfrm>
        </p:spPr>
        <p:txBody>
          <a:bodyPr>
            <a:normAutofit/>
          </a:bodyPr>
          <a:lstStyle/>
          <a:p>
            <a:pPr algn="just">
              <a:buNone/>
            </a:pPr>
            <a:r>
              <a:rPr lang="pt-BR" sz="4800" dirty="0" smtClean="0"/>
              <a:t>A = g (S, F, W(c), Q(c), I(c))</a:t>
            </a:r>
          </a:p>
          <a:p>
            <a:pPr algn="just">
              <a:buNone/>
            </a:pPr>
            <a:r>
              <a:rPr lang="pt-BR" sz="4800" dirty="0" smtClean="0"/>
              <a:t> Onde W, Q e I são funções do nível de corrupção no município</a:t>
            </a:r>
            <a:endParaRPr lang="pt-BR" sz="4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p:cNvSpPr txBox="1">
            <a:spLocks noRot="1" noChangeAspect="1" noMove="1" noResize="1" noEditPoints="1" noAdjustHandles="1" noChangeArrowheads="1" noChangeShapeType="1" noTextEdit="1"/>
          </p:cNvSpPr>
          <p:nvPr/>
        </p:nvSpPr>
        <p:spPr>
          <a:xfrm>
            <a:off x="0" y="476250"/>
            <a:ext cx="8229600" cy="6048375"/>
          </a:xfrm>
          <a:prstGeom prst="rect">
            <a:avLst/>
          </a:prstGeom>
          <a:blipFill rotWithShape="1">
            <a:blip r:embed="rId2" cstate="print"/>
            <a:stretch>
              <a:fillRect l="-1852" r="-667"/>
            </a:stretch>
          </a:blipFill>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t-BR" sz="3200" b="0" i="0" u="none" strike="noStrike" kern="1200" cap="none" spc="0" normalizeH="0" baseline="0" noProof="0" smtClean="0">
                <a:ln>
                  <a:noFill/>
                </a:ln>
                <a:noFill/>
                <a:effectLst/>
                <a:uLnTx/>
                <a:uFillTx/>
                <a:latin typeface="+mn-lt"/>
                <a:ea typeface="+mn-ea"/>
                <a:cs typeface="+mn-cs"/>
              </a:rPr>
              <a:t> </a:t>
            </a:r>
            <a:endParaRPr kumimoji="0" lang="pt-BR" sz="3200" b="0" i="0" u="none" strike="noStrike" kern="1200" cap="none" spc="0" normalizeH="0" baseline="0" noProof="0" dirty="0">
              <a:ln>
                <a:noFill/>
              </a:ln>
              <a:noFill/>
              <a:effectLst/>
              <a:uLnTx/>
              <a:uFillTx/>
              <a:latin typeface="+mn-lt"/>
              <a:ea typeface="+mn-ea"/>
              <a:cs typeface="+mn-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pPr algn="just"/>
            <a:r>
              <a:rPr lang="pt-BR" sz="2400" dirty="0" smtClean="0"/>
              <a:t>Variável de interesse: cm : nível de corrupção em educação no município m.</a:t>
            </a:r>
          </a:p>
          <a:p>
            <a:pPr algn="just"/>
            <a:r>
              <a:rPr lang="pt-BR" sz="2400" dirty="0" smtClean="0"/>
              <a:t>Problema de identificação: corrupção pode estar correlacionada com fatores não observáveis que afetam o desempenho dos alunos. Por exemplo, municípios com menos corrupção podem ofertar mais bens públicos e outras facilidades que podem afetar o desempenho dos alunos. Os retornos da educação também podem ser maiores em  áreas com menos corrupção. Famílias que valorizam educação podem escolher viver em municípios com menos corrupção.</a:t>
            </a:r>
          </a:p>
          <a:p>
            <a:pPr algn="just"/>
            <a:r>
              <a:rPr lang="pt-BR" sz="2400" dirty="0" smtClean="0"/>
              <a:t>Em todas essas situações pode-s estar sobre-estimando os efeitos negativos da corrupção sobre a educação.</a:t>
            </a:r>
            <a:endParaRPr lang="pt-BR"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260648"/>
            <a:ext cx="8229600" cy="720080"/>
          </a:xfrm>
        </p:spPr>
        <p:txBody>
          <a:bodyPr>
            <a:normAutofit/>
          </a:bodyPr>
          <a:lstStyle/>
          <a:p>
            <a:pPr algn="l"/>
            <a:r>
              <a:rPr lang="pt-BR" b="1" dirty="0" smtClean="0"/>
              <a:t>Dados</a:t>
            </a:r>
            <a:endParaRPr lang="pt-BR" b="1" dirty="0"/>
          </a:p>
        </p:txBody>
      </p:sp>
      <p:sp>
        <p:nvSpPr>
          <p:cNvPr id="3" name="Espaço Reservado para Conteúdo 2"/>
          <p:cNvSpPr>
            <a:spLocks noGrp="1"/>
          </p:cNvSpPr>
          <p:nvPr>
            <p:ph sz="quarter" idx="1"/>
          </p:nvPr>
        </p:nvSpPr>
        <p:spPr>
          <a:xfrm>
            <a:off x="457200" y="1484784"/>
            <a:ext cx="8229600" cy="4896544"/>
          </a:xfrm>
        </p:spPr>
        <p:txBody>
          <a:bodyPr>
            <a:normAutofit/>
          </a:bodyPr>
          <a:lstStyle/>
          <a:p>
            <a:pPr marL="0" indent="0" algn="just">
              <a:buNone/>
            </a:pPr>
            <a:r>
              <a:rPr lang="en-US" b="1" dirty="0" smtClean="0"/>
              <a:t>   </a:t>
            </a:r>
            <a:r>
              <a:rPr lang="en-US" sz="3200" b="1" dirty="0" err="1" smtClean="0"/>
              <a:t>Três</a:t>
            </a:r>
            <a:r>
              <a:rPr lang="en-US" sz="3200" b="1" dirty="0" smtClean="0"/>
              <a:t> </a:t>
            </a:r>
            <a:r>
              <a:rPr lang="en-US" sz="3200" b="1" dirty="0" err="1" smtClean="0"/>
              <a:t>diferentes</a:t>
            </a:r>
            <a:r>
              <a:rPr lang="en-US" sz="3200" b="1" dirty="0" smtClean="0"/>
              <a:t> </a:t>
            </a:r>
            <a:r>
              <a:rPr lang="en-US" sz="3200" b="1" dirty="0" err="1" smtClean="0"/>
              <a:t>fontes</a:t>
            </a:r>
            <a:r>
              <a:rPr lang="en-US" sz="3200" b="1" dirty="0" smtClean="0"/>
              <a:t>:</a:t>
            </a:r>
          </a:p>
          <a:p>
            <a:pPr marL="514350" indent="-514350" algn="just">
              <a:buNone/>
            </a:pPr>
            <a:r>
              <a:rPr lang="en-US" sz="3200" dirty="0" smtClean="0"/>
              <a:t>1) </a:t>
            </a:r>
            <a:r>
              <a:rPr lang="en-US" sz="3200" dirty="0" err="1" smtClean="0"/>
              <a:t>Relatórios</a:t>
            </a:r>
            <a:r>
              <a:rPr lang="en-US" sz="3200" dirty="0" smtClean="0"/>
              <a:t> do </a:t>
            </a:r>
            <a:r>
              <a:rPr lang="en-US" sz="3200" dirty="0" err="1" smtClean="0"/>
              <a:t>programa</a:t>
            </a:r>
            <a:r>
              <a:rPr lang="en-US" sz="3200" dirty="0" smtClean="0"/>
              <a:t> anti-</a:t>
            </a:r>
            <a:r>
              <a:rPr lang="en-US" sz="3200" dirty="0" err="1" smtClean="0"/>
              <a:t>corrupção</a:t>
            </a:r>
            <a:r>
              <a:rPr lang="en-US" sz="3200" dirty="0" smtClean="0"/>
              <a:t> </a:t>
            </a:r>
            <a:r>
              <a:rPr lang="en-US" sz="3200" dirty="0" err="1" smtClean="0"/>
              <a:t>da</a:t>
            </a:r>
            <a:r>
              <a:rPr lang="en-US" sz="3200" dirty="0" smtClean="0"/>
              <a:t> </a:t>
            </a:r>
            <a:r>
              <a:rPr lang="en-US" sz="3200" dirty="0" err="1" smtClean="0"/>
              <a:t>Controladoria</a:t>
            </a:r>
            <a:r>
              <a:rPr lang="en-US" sz="3200" dirty="0" smtClean="0"/>
              <a:t> </a:t>
            </a:r>
            <a:r>
              <a:rPr lang="en-US" sz="3200" dirty="0" err="1" smtClean="0"/>
              <a:t>Geral</a:t>
            </a:r>
            <a:r>
              <a:rPr lang="en-US" sz="3200" dirty="0" smtClean="0"/>
              <a:t> </a:t>
            </a:r>
            <a:r>
              <a:rPr lang="en-US" sz="3200" dirty="0" err="1" smtClean="0"/>
              <a:t>da</a:t>
            </a:r>
            <a:r>
              <a:rPr lang="en-US" sz="3200" dirty="0" smtClean="0"/>
              <a:t> </a:t>
            </a:r>
            <a:r>
              <a:rPr lang="en-US" sz="3200" dirty="0" err="1" smtClean="0"/>
              <a:t>União</a:t>
            </a:r>
            <a:r>
              <a:rPr lang="en-US" sz="3200" dirty="0" smtClean="0"/>
              <a:t> (CGU).</a:t>
            </a:r>
          </a:p>
          <a:p>
            <a:pPr marL="514350" indent="-514350" algn="just">
              <a:buNone/>
            </a:pPr>
            <a:r>
              <a:rPr lang="en-US" sz="3200" dirty="0" smtClean="0"/>
              <a:t>2)  </a:t>
            </a:r>
            <a:r>
              <a:rPr lang="en-US" sz="3200" dirty="0" err="1" smtClean="0"/>
              <a:t>Coleta</a:t>
            </a:r>
            <a:r>
              <a:rPr lang="en-US" sz="3200" dirty="0" smtClean="0"/>
              <a:t> de </a:t>
            </a:r>
            <a:r>
              <a:rPr lang="en-US" sz="3200" dirty="0" err="1" smtClean="0"/>
              <a:t>informações</a:t>
            </a:r>
            <a:r>
              <a:rPr lang="en-US" sz="3200" dirty="0" smtClean="0"/>
              <a:t> de </a:t>
            </a:r>
            <a:r>
              <a:rPr lang="en-US" sz="3200" dirty="0" err="1" smtClean="0"/>
              <a:t>desempenho</a:t>
            </a:r>
            <a:r>
              <a:rPr lang="en-US" sz="3200" dirty="0" smtClean="0"/>
              <a:t> dos </a:t>
            </a:r>
            <a:r>
              <a:rPr lang="en-US" sz="3200" dirty="0" err="1" smtClean="0"/>
              <a:t>alunos</a:t>
            </a:r>
            <a:r>
              <a:rPr lang="en-US" sz="3200" dirty="0" smtClean="0"/>
              <a:t> e </a:t>
            </a:r>
            <a:r>
              <a:rPr lang="en-US" sz="3200" dirty="0" err="1" smtClean="0"/>
              <a:t>suas</a:t>
            </a:r>
            <a:r>
              <a:rPr lang="en-US" sz="3200" dirty="0" smtClean="0"/>
              <a:t> </a:t>
            </a:r>
            <a:r>
              <a:rPr lang="en-US" sz="3200" dirty="0" err="1" smtClean="0"/>
              <a:t>características</a:t>
            </a:r>
            <a:r>
              <a:rPr lang="en-US" sz="3200" dirty="0" smtClean="0"/>
              <a:t>.</a:t>
            </a:r>
          </a:p>
          <a:p>
            <a:pPr algn="just">
              <a:buNone/>
            </a:pPr>
            <a:r>
              <a:rPr lang="en-US" sz="3200" dirty="0" smtClean="0"/>
              <a:t>3)  </a:t>
            </a:r>
            <a:r>
              <a:rPr lang="en-US" sz="3200" dirty="0" err="1" smtClean="0"/>
              <a:t>Características</a:t>
            </a:r>
            <a:r>
              <a:rPr lang="en-US" sz="3200" dirty="0" smtClean="0"/>
              <a:t> </a:t>
            </a:r>
            <a:r>
              <a:rPr lang="en-US" sz="3200" dirty="0" err="1" smtClean="0"/>
              <a:t>sócio-econômicas</a:t>
            </a:r>
            <a:r>
              <a:rPr lang="en-US" sz="3200" dirty="0" smtClean="0"/>
              <a:t> de </a:t>
            </a:r>
            <a:r>
              <a:rPr lang="en-US" sz="3200" dirty="0" err="1" smtClean="0"/>
              <a:t>cada</a:t>
            </a:r>
            <a:r>
              <a:rPr lang="en-US" sz="3200" dirty="0" smtClean="0"/>
              <a:t> </a:t>
            </a:r>
            <a:r>
              <a:rPr lang="en-US" sz="3200" dirty="0" err="1" smtClean="0"/>
              <a:t>município</a:t>
            </a:r>
            <a:r>
              <a:rPr lang="en-US" sz="2800" dirty="0" smtClean="0"/>
              <a:t>.</a:t>
            </a:r>
            <a:endParaRPr lang="pt-BR" sz="2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539552" y="260648"/>
            <a:ext cx="8229600" cy="792088"/>
          </a:xfrm>
        </p:spPr>
        <p:txBody>
          <a:bodyPr>
            <a:normAutofit/>
          </a:bodyPr>
          <a:lstStyle/>
          <a:p>
            <a:pPr algn="l"/>
            <a:r>
              <a:rPr lang="pt-BR" b="1" dirty="0" smtClean="0"/>
              <a:t>Indicadores de Corrupção</a:t>
            </a:r>
            <a:endParaRPr lang="pt-BR" b="1" dirty="0"/>
          </a:p>
        </p:txBody>
      </p:sp>
      <p:sp>
        <p:nvSpPr>
          <p:cNvPr id="3" name="Espaço Reservado para Conteúdo 2"/>
          <p:cNvSpPr>
            <a:spLocks noGrp="1"/>
          </p:cNvSpPr>
          <p:nvPr>
            <p:ph sz="quarter" idx="1"/>
          </p:nvPr>
        </p:nvSpPr>
        <p:spPr>
          <a:xfrm>
            <a:off x="467544" y="1556792"/>
            <a:ext cx="8219256" cy="4824536"/>
          </a:xfrm>
        </p:spPr>
        <p:txBody>
          <a:bodyPr>
            <a:normAutofit fontScale="70000" lnSpcReduction="20000"/>
          </a:bodyPr>
          <a:lstStyle/>
          <a:p>
            <a:pPr algn="just">
              <a:buNone/>
            </a:pPr>
            <a:r>
              <a:rPr lang="en-US" sz="3100" dirty="0" err="1" smtClean="0"/>
              <a:t>Programa</a:t>
            </a:r>
            <a:r>
              <a:rPr lang="en-US" sz="3100" dirty="0" smtClean="0"/>
              <a:t> anti-</a:t>
            </a:r>
            <a:r>
              <a:rPr lang="en-US" sz="3100" dirty="0" err="1" smtClean="0"/>
              <a:t>corrupção</a:t>
            </a:r>
            <a:r>
              <a:rPr lang="en-US" sz="3100" dirty="0" smtClean="0"/>
              <a:t> </a:t>
            </a:r>
            <a:r>
              <a:rPr lang="en-US" sz="3100" dirty="0" err="1" smtClean="0"/>
              <a:t>da</a:t>
            </a:r>
            <a:r>
              <a:rPr lang="en-US" sz="3100" dirty="0" smtClean="0"/>
              <a:t> CGU:</a:t>
            </a:r>
          </a:p>
          <a:p>
            <a:pPr algn="just">
              <a:lnSpc>
                <a:spcPct val="120000"/>
              </a:lnSpc>
            </a:pPr>
            <a:r>
              <a:rPr lang="en-US" sz="3100" dirty="0" smtClean="0"/>
              <a:t>   </a:t>
            </a:r>
            <a:r>
              <a:rPr lang="en-US" sz="3100" dirty="0" err="1" smtClean="0"/>
              <a:t>Lançado</a:t>
            </a:r>
            <a:r>
              <a:rPr lang="en-US" sz="3100" dirty="0" smtClean="0"/>
              <a:t> </a:t>
            </a:r>
            <a:r>
              <a:rPr lang="en-US" sz="3100" dirty="0" err="1" smtClean="0"/>
              <a:t>em</a:t>
            </a:r>
            <a:r>
              <a:rPr lang="en-US" sz="3100" dirty="0" smtClean="0"/>
              <a:t> </a:t>
            </a:r>
            <a:r>
              <a:rPr lang="en-US" sz="3100" dirty="0" err="1" smtClean="0"/>
              <a:t>maio</a:t>
            </a:r>
            <a:r>
              <a:rPr lang="en-US" sz="3100" dirty="0" smtClean="0"/>
              <a:t> de 2003</a:t>
            </a:r>
            <a:r>
              <a:rPr lang="en-US" sz="3100" dirty="0"/>
              <a:t>, visa </a:t>
            </a:r>
            <a:r>
              <a:rPr lang="en-US" sz="3100" dirty="0" err="1"/>
              <a:t>desencorajar</a:t>
            </a:r>
            <a:r>
              <a:rPr lang="en-US" sz="3100" dirty="0"/>
              <a:t> a </a:t>
            </a:r>
            <a:r>
              <a:rPr lang="en-US" sz="3100" dirty="0" err="1"/>
              <a:t>má</a:t>
            </a:r>
            <a:r>
              <a:rPr lang="en-US" sz="3100" dirty="0"/>
              <a:t> </a:t>
            </a:r>
            <a:r>
              <a:rPr lang="en-US" sz="3100" dirty="0" err="1"/>
              <a:t>utilização</a:t>
            </a:r>
            <a:r>
              <a:rPr lang="en-US" sz="3100" dirty="0"/>
              <a:t> dos </a:t>
            </a:r>
            <a:r>
              <a:rPr lang="en-US" sz="3100" dirty="0" err="1" smtClean="0"/>
              <a:t>recursos</a:t>
            </a:r>
            <a:r>
              <a:rPr lang="en-US" sz="3100" dirty="0" smtClean="0"/>
              <a:t>. </a:t>
            </a:r>
          </a:p>
          <a:p>
            <a:pPr algn="just">
              <a:lnSpc>
                <a:spcPct val="120000"/>
              </a:lnSpc>
            </a:pPr>
            <a:r>
              <a:rPr lang="en-US" sz="3100" dirty="0" err="1" smtClean="0"/>
              <a:t>Baseado</a:t>
            </a:r>
            <a:r>
              <a:rPr lang="en-US" sz="3100" dirty="0" smtClean="0"/>
              <a:t> </a:t>
            </a:r>
            <a:r>
              <a:rPr lang="en-US" sz="3100" dirty="0" err="1" smtClean="0"/>
              <a:t>em</a:t>
            </a:r>
            <a:r>
              <a:rPr lang="en-US" sz="3100" dirty="0" smtClean="0"/>
              <a:t> auditoria </a:t>
            </a:r>
            <a:r>
              <a:rPr lang="en-US" sz="3100" dirty="0" err="1" smtClean="0"/>
              <a:t>aleatória</a:t>
            </a:r>
            <a:r>
              <a:rPr lang="en-US" sz="3100" dirty="0" smtClean="0"/>
              <a:t> dos </a:t>
            </a:r>
            <a:r>
              <a:rPr lang="en-US" sz="3100" dirty="0" err="1" smtClean="0"/>
              <a:t>gastos</a:t>
            </a:r>
            <a:r>
              <a:rPr lang="en-US" sz="3100" dirty="0" smtClean="0"/>
              <a:t> dos </a:t>
            </a:r>
            <a:r>
              <a:rPr lang="en-US" sz="3100" dirty="0" err="1" smtClean="0"/>
              <a:t>municípios</a:t>
            </a:r>
            <a:r>
              <a:rPr lang="en-US" sz="3100" dirty="0" smtClean="0"/>
              <a:t> </a:t>
            </a:r>
            <a:r>
              <a:rPr lang="en-US" sz="3100" dirty="0" err="1" smtClean="0"/>
              <a:t>sorteados</a:t>
            </a:r>
            <a:r>
              <a:rPr lang="en-US" sz="3100" dirty="0" smtClean="0"/>
              <a:t>. </a:t>
            </a:r>
          </a:p>
          <a:p>
            <a:pPr algn="just">
              <a:lnSpc>
                <a:spcPct val="120000"/>
              </a:lnSpc>
            </a:pPr>
            <a:r>
              <a:rPr lang="en-US" sz="3100" dirty="0" err="1" smtClean="0"/>
              <a:t>Uma</a:t>
            </a:r>
            <a:r>
              <a:rPr lang="en-US" sz="3100" dirty="0" smtClean="0"/>
              <a:t> </a:t>
            </a:r>
            <a:r>
              <a:rPr lang="en-US" sz="3100" dirty="0" err="1" smtClean="0"/>
              <a:t>vez</a:t>
            </a:r>
            <a:r>
              <a:rPr lang="en-US" sz="3100" dirty="0" smtClean="0"/>
              <a:t> </a:t>
            </a:r>
            <a:r>
              <a:rPr lang="en-US" sz="3100" dirty="0" err="1" smtClean="0"/>
              <a:t>escolhido</a:t>
            </a:r>
            <a:r>
              <a:rPr lang="en-US" sz="3100" dirty="0" smtClean="0"/>
              <a:t> o </a:t>
            </a:r>
            <a:r>
              <a:rPr lang="en-US" sz="3100" dirty="0" err="1" smtClean="0"/>
              <a:t>município</a:t>
            </a:r>
            <a:r>
              <a:rPr lang="en-US" sz="3100" dirty="0" smtClean="0"/>
              <a:t>, a CGU junta </a:t>
            </a:r>
            <a:r>
              <a:rPr lang="en-US" sz="3100" dirty="0" err="1" smtClean="0"/>
              <a:t>todas</a:t>
            </a:r>
            <a:r>
              <a:rPr lang="en-US" sz="3100" dirty="0" smtClean="0"/>
              <a:t> as </a:t>
            </a:r>
            <a:r>
              <a:rPr lang="en-US" sz="3100" dirty="0" err="1" smtClean="0"/>
              <a:t>informações</a:t>
            </a:r>
            <a:r>
              <a:rPr lang="en-US" sz="3100" dirty="0" smtClean="0"/>
              <a:t> dos </a:t>
            </a:r>
            <a:r>
              <a:rPr lang="en-US" sz="3100" dirty="0" err="1" smtClean="0"/>
              <a:t>fundos</a:t>
            </a:r>
            <a:r>
              <a:rPr lang="en-US" sz="3100" dirty="0" smtClean="0"/>
              <a:t> </a:t>
            </a:r>
            <a:r>
              <a:rPr lang="en-US" sz="3100" dirty="0" err="1" smtClean="0"/>
              <a:t>federais</a:t>
            </a:r>
            <a:r>
              <a:rPr lang="en-US" sz="3100" dirty="0" smtClean="0"/>
              <a:t> </a:t>
            </a:r>
            <a:r>
              <a:rPr lang="en-US" sz="3100" dirty="0" err="1" smtClean="0"/>
              <a:t>transferidos</a:t>
            </a:r>
            <a:r>
              <a:rPr lang="en-US" sz="3100" dirty="0" smtClean="0"/>
              <a:t> </a:t>
            </a:r>
            <a:r>
              <a:rPr lang="en-US" sz="3100" dirty="0" err="1" smtClean="0"/>
              <a:t>pelo</a:t>
            </a:r>
            <a:r>
              <a:rPr lang="en-US" sz="3100" dirty="0" smtClean="0"/>
              <a:t> </a:t>
            </a:r>
            <a:r>
              <a:rPr lang="en-US" sz="3100" dirty="0" err="1" smtClean="0"/>
              <a:t>governo</a:t>
            </a:r>
            <a:r>
              <a:rPr lang="en-US" sz="3100" dirty="0" smtClean="0"/>
              <a:t>. </a:t>
            </a:r>
          </a:p>
          <a:p>
            <a:pPr algn="just">
              <a:lnSpc>
                <a:spcPct val="120000"/>
              </a:lnSpc>
            </a:pPr>
            <a:r>
              <a:rPr lang="en-US" sz="3100" dirty="0" err="1" smtClean="0"/>
              <a:t>Auditores</a:t>
            </a:r>
            <a:r>
              <a:rPr lang="en-US" sz="3100" dirty="0" smtClean="0"/>
              <a:t> </a:t>
            </a:r>
            <a:r>
              <a:rPr lang="en-US" sz="3100" dirty="0" err="1" smtClean="0"/>
              <a:t>são</a:t>
            </a:r>
            <a:r>
              <a:rPr lang="en-US" sz="3100" dirty="0" smtClean="0"/>
              <a:t> </a:t>
            </a:r>
            <a:r>
              <a:rPr lang="en-US" sz="3100" dirty="0" err="1" smtClean="0"/>
              <a:t>enviados</a:t>
            </a:r>
            <a:r>
              <a:rPr lang="en-US" sz="3100" dirty="0" smtClean="0"/>
              <a:t> </a:t>
            </a:r>
            <a:r>
              <a:rPr lang="en-US" sz="3100" dirty="0" err="1" smtClean="0"/>
              <a:t>aos</a:t>
            </a:r>
            <a:r>
              <a:rPr lang="en-US" sz="3100" dirty="0" smtClean="0"/>
              <a:t> </a:t>
            </a:r>
            <a:r>
              <a:rPr lang="en-US" sz="3100" dirty="0" err="1" smtClean="0"/>
              <a:t>municípios</a:t>
            </a:r>
            <a:r>
              <a:rPr lang="en-US" sz="3100" dirty="0" smtClean="0"/>
              <a:t> </a:t>
            </a:r>
            <a:r>
              <a:rPr lang="en-US" sz="3100" dirty="0" err="1" smtClean="0"/>
              <a:t>sorteados</a:t>
            </a:r>
            <a:r>
              <a:rPr lang="en-US" sz="3100" dirty="0" smtClean="0"/>
              <a:t> </a:t>
            </a:r>
            <a:r>
              <a:rPr lang="en-US" sz="3100" dirty="0" err="1" smtClean="0"/>
              <a:t>para</a:t>
            </a:r>
            <a:r>
              <a:rPr lang="en-US" sz="3100" dirty="0" smtClean="0"/>
              <a:t> </a:t>
            </a:r>
            <a:r>
              <a:rPr lang="en-US" sz="3100" dirty="0" err="1" smtClean="0"/>
              <a:t>examinar</a:t>
            </a:r>
            <a:r>
              <a:rPr lang="en-US" sz="3100" dirty="0" smtClean="0"/>
              <a:t>  </a:t>
            </a:r>
            <a:r>
              <a:rPr lang="en-US" sz="3100" dirty="0" err="1" smtClean="0"/>
              <a:t>contas</a:t>
            </a:r>
            <a:r>
              <a:rPr lang="en-US" sz="3100" dirty="0" smtClean="0"/>
              <a:t> e </a:t>
            </a:r>
            <a:r>
              <a:rPr lang="en-US" sz="3100" dirty="0" err="1" smtClean="0"/>
              <a:t>documentos</a:t>
            </a:r>
            <a:r>
              <a:rPr lang="en-US" sz="3100" dirty="0" smtClean="0"/>
              <a:t>, </a:t>
            </a:r>
            <a:r>
              <a:rPr lang="en-US" sz="3100" dirty="0" err="1" smtClean="0"/>
              <a:t>para</a:t>
            </a:r>
            <a:r>
              <a:rPr lang="en-US" sz="3100" dirty="0" smtClean="0"/>
              <a:t> </a:t>
            </a:r>
            <a:r>
              <a:rPr lang="en-US" sz="3100" dirty="0" err="1" smtClean="0"/>
              <a:t>investigar</a:t>
            </a:r>
            <a:r>
              <a:rPr lang="en-US" sz="3100" dirty="0" smtClean="0"/>
              <a:t> a </a:t>
            </a:r>
            <a:r>
              <a:rPr lang="en-US" sz="3100" dirty="0" err="1" smtClean="0"/>
              <a:t>existência</a:t>
            </a:r>
            <a:r>
              <a:rPr lang="en-US" sz="3100" dirty="0" smtClean="0"/>
              <a:t> e a </a:t>
            </a:r>
            <a:r>
              <a:rPr lang="en-US" sz="3100" dirty="0" err="1" smtClean="0"/>
              <a:t>qualidade</a:t>
            </a:r>
            <a:r>
              <a:rPr lang="en-US" sz="3100" dirty="0" smtClean="0"/>
              <a:t> dos bens e </a:t>
            </a:r>
            <a:r>
              <a:rPr lang="en-US" sz="3100" dirty="0" err="1" smtClean="0"/>
              <a:t>serviços</a:t>
            </a:r>
            <a:r>
              <a:rPr lang="en-US" sz="3100" dirty="0" smtClean="0"/>
              <a:t> </a:t>
            </a:r>
            <a:r>
              <a:rPr lang="en-US" sz="3100" dirty="0" err="1" smtClean="0"/>
              <a:t>públicos</a:t>
            </a:r>
            <a:r>
              <a:rPr lang="en-US" sz="3100" dirty="0" smtClean="0"/>
              <a:t>. </a:t>
            </a:r>
          </a:p>
          <a:p>
            <a:pPr algn="just">
              <a:lnSpc>
                <a:spcPct val="120000"/>
              </a:lnSpc>
            </a:pPr>
            <a:r>
              <a:rPr lang="en-US" sz="3100" dirty="0" err="1" smtClean="0"/>
              <a:t>Depois</a:t>
            </a:r>
            <a:r>
              <a:rPr lang="en-US" sz="3100" dirty="0" smtClean="0"/>
              <a:t> de </a:t>
            </a:r>
            <a:r>
              <a:rPr lang="en-US" sz="3100" dirty="0" err="1" smtClean="0"/>
              <a:t>uma</a:t>
            </a:r>
            <a:r>
              <a:rPr lang="en-US" sz="3100" dirty="0" smtClean="0"/>
              <a:t> </a:t>
            </a:r>
            <a:r>
              <a:rPr lang="en-US" sz="3100" dirty="0" err="1" smtClean="0"/>
              <a:t>semana</a:t>
            </a:r>
            <a:r>
              <a:rPr lang="en-US" sz="3100" dirty="0" smtClean="0"/>
              <a:t> de </a:t>
            </a:r>
            <a:r>
              <a:rPr lang="en-US" sz="3100" dirty="0" err="1" smtClean="0"/>
              <a:t>inspeção</a:t>
            </a:r>
            <a:r>
              <a:rPr lang="en-US" sz="3100" dirty="0" smtClean="0"/>
              <a:t>, </a:t>
            </a:r>
            <a:r>
              <a:rPr lang="en-US" sz="3100" dirty="0" err="1" smtClean="0"/>
              <a:t>os</a:t>
            </a:r>
            <a:r>
              <a:rPr lang="en-US" sz="3100" dirty="0" smtClean="0"/>
              <a:t> </a:t>
            </a:r>
            <a:r>
              <a:rPr lang="en-US" sz="3100" dirty="0" err="1" smtClean="0"/>
              <a:t>auditores</a:t>
            </a:r>
            <a:r>
              <a:rPr lang="en-US" sz="3100" dirty="0" smtClean="0"/>
              <a:t> </a:t>
            </a:r>
            <a:r>
              <a:rPr lang="en-US" sz="3100" dirty="0" err="1" smtClean="0"/>
              <a:t>fazem</a:t>
            </a:r>
            <a:r>
              <a:rPr lang="en-US" sz="3100" dirty="0" smtClean="0"/>
              <a:t> </a:t>
            </a:r>
            <a:r>
              <a:rPr lang="en-US" sz="3100" dirty="0" err="1" smtClean="0"/>
              <a:t>relatórios</a:t>
            </a:r>
            <a:r>
              <a:rPr lang="en-US" sz="3100" dirty="0" smtClean="0"/>
              <a:t> </a:t>
            </a:r>
            <a:r>
              <a:rPr lang="en-US" sz="3100" dirty="0" err="1" smtClean="0"/>
              <a:t>para</a:t>
            </a:r>
            <a:r>
              <a:rPr lang="en-US" sz="3100" dirty="0" smtClean="0"/>
              <a:t> </a:t>
            </a:r>
            <a:r>
              <a:rPr lang="en-US" sz="3100" dirty="0" err="1" smtClean="0"/>
              <a:t>cada</a:t>
            </a:r>
            <a:r>
              <a:rPr lang="en-US" sz="3100" dirty="0" smtClean="0"/>
              <a:t> </a:t>
            </a:r>
            <a:r>
              <a:rPr lang="en-US" sz="3100" dirty="0" err="1" smtClean="0"/>
              <a:t>área</a:t>
            </a:r>
            <a:r>
              <a:rPr lang="en-US" sz="3100" dirty="0" smtClean="0"/>
              <a:t> </a:t>
            </a:r>
            <a:r>
              <a:rPr lang="en-US" sz="3100" dirty="0" err="1" smtClean="0"/>
              <a:t>inspecionada</a:t>
            </a:r>
            <a:r>
              <a:rPr lang="en-US" sz="3100" dirty="0" smtClean="0"/>
              <a:t>, </a:t>
            </a:r>
            <a:r>
              <a:rPr lang="en-US" sz="3100" dirty="0" err="1" smtClean="0"/>
              <a:t>detalhando</a:t>
            </a:r>
            <a:r>
              <a:rPr lang="en-US" sz="3100" dirty="0" smtClean="0"/>
              <a:t> </a:t>
            </a:r>
            <a:r>
              <a:rPr lang="en-US" sz="3100" dirty="0" err="1" smtClean="0"/>
              <a:t>quaisquer</a:t>
            </a:r>
            <a:r>
              <a:rPr lang="en-US" sz="3100" dirty="0" smtClean="0"/>
              <a:t> </a:t>
            </a:r>
            <a:r>
              <a:rPr lang="en-US" sz="3100" dirty="0" err="1" smtClean="0"/>
              <a:t>irregularidades</a:t>
            </a:r>
            <a:r>
              <a:rPr lang="en-US" sz="3100" dirty="0" smtClean="0"/>
              <a:t>.</a:t>
            </a:r>
            <a:endParaRPr lang="en-US" sz="3100" dirty="0"/>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sz="quarter" idx="1"/>
          </p:nvPr>
        </p:nvSpPr>
        <p:spPr/>
        <p:txBody>
          <a:bodyPr>
            <a:normAutofit/>
          </a:bodyPr>
          <a:lstStyle/>
          <a:p>
            <a:pPr algn="just"/>
            <a:r>
              <a:rPr lang="pt-BR" sz="3600" dirty="0" smtClean="0"/>
              <a:t>Indicadores de corrupção e má gestão para 365 municípios.</a:t>
            </a:r>
          </a:p>
          <a:p>
            <a:pPr algn="just"/>
            <a:r>
              <a:rPr lang="pt-BR" sz="3600" dirty="0" smtClean="0"/>
              <a:t>Leitura dos relatórios para cada município e classificação das irregularidades listadas pelos auditores em categorias pré-selecionadas.</a:t>
            </a:r>
          </a:p>
          <a:p>
            <a:pPr algn="just">
              <a:buNone/>
            </a:pPr>
            <a:endParaRPr lang="pt-BR" sz="3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5400" dirty="0" smtClean="0"/>
              <a:t>Corrupção</a:t>
            </a:r>
            <a:endParaRPr lang="pt-BR" sz="5400" dirty="0"/>
          </a:p>
        </p:txBody>
      </p:sp>
      <p:sp>
        <p:nvSpPr>
          <p:cNvPr id="3" name="Espaço Reservado para Conteúdo 2"/>
          <p:cNvSpPr>
            <a:spLocks noGrp="1"/>
          </p:cNvSpPr>
          <p:nvPr>
            <p:ph sz="quarter" idx="1"/>
          </p:nvPr>
        </p:nvSpPr>
        <p:spPr/>
        <p:txBody>
          <a:bodyPr>
            <a:normAutofit/>
          </a:bodyPr>
          <a:lstStyle/>
          <a:p>
            <a:r>
              <a:rPr lang="pt-BR" sz="4800" dirty="0" smtClean="0"/>
              <a:t>Desvio de recursos públicos</a:t>
            </a:r>
          </a:p>
          <a:p>
            <a:pPr>
              <a:buNone/>
            </a:pPr>
            <a:endParaRPr lang="pt-BR" sz="4800" dirty="0" smtClean="0"/>
          </a:p>
          <a:p>
            <a:r>
              <a:rPr lang="pt-BR" sz="4800" dirty="0" err="1" smtClean="0"/>
              <a:t>Over-invoicing</a:t>
            </a:r>
            <a:r>
              <a:rPr lang="pt-BR" sz="4800" dirty="0" smtClean="0"/>
              <a:t> (superfaturamento)</a:t>
            </a:r>
          </a:p>
          <a:p>
            <a:pPr>
              <a:buNone/>
            </a:pPr>
            <a:endParaRPr lang="pt-BR" sz="4800" dirty="0" smtClean="0"/>
          </a:p>
          <a:p>
            <a:r>
              <a:rPr lang="pt-BR" sz="4800" dirty="0" smtClean="0"/>
              <a:t>Contratação irregular</a:t>
            </a:r>
            <a:endParaRPr lang="pt-BR" sz="4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Corrupção</a:t>
            </a:r>
            <a:endParaRPr lang="pt-BR" dirty="0"/>
          </a:p>
        </p:txBody>
      </p:sp>
      <p:sp>
        <p:nvSpPr>
          <p:cNvPr id="3" name="Espaço Reservado para Conteúdo 2"/>
          <p:cNvSpPr>
            <a:spLocks noGrp="1"/>
          </p:cNvSpPr>
          <p:nvPr>
            <p:ph sz="quarter" idx="1"/>
          </p:nvPr>
        </p:nvSpPr>
        <p:spPr/>
        <p:txBody>
          <a:bodyPr>
            <a:noAutofit/>
          </a:bodyPr>
          <a:lstStyle/>
          <a:p>
            <a:pPr algn="just"/>
            <a:r>
              <a:rPr lang="pt-BR" sz="3600" dirty="0" smtClean="0"/>
              <a:t>Desvia a alocação de recursos de seus usos mais produtivos e, assim, representa uma barreira para o crescimento econômico.</a:t>
            </a:r>
          </a:p>
          <a:p>
            <a:pPr algn="just"/>
            <a:r>
              <a:rPr lang="pt-BR" sz="3600" dirty="0" smtClean="0"/>
              <a:t>Pode impor custos significativos de longo prazo através de seus efeitos sobre a provisão e a qualidade de serviços públicos chave. Em educação, limita a acumulação de capital humano.</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Desvio de recursos</a:t>
            </a:r>
            <a:endParaRPr lang="pt-BR" dirty="0"/>
          </a:p>
        </p:txBody>
      </p:sp>
      <p:sp>
        <p:nvSpPr>
          <p:cNvPr id="3" name="Espaço Reservado para Conteúdo 2"/>
          <p:cNvSpPr>
            <a:spLocks noGrp="1"/>
          </p:cNvSpPr>
          <p:nvPr>
            <p:ph sz="quarter" idx="1"/>
          </p:nvPr>
        </p:nvSpPr>
        <p:spPr/>
        <p:txBody>
          <a:bodyPr/>
          <a:lstStyle/>
          <a:p>
            <a:pPr algn="just"/>
            <a:r>
              <a:rPr lang="pt-BR" sz="3200" dirty="0" smtClean="0"/>
              <a:t>Os recursos transferidos pelo governo federal simplesmente “desaparecem” das contas dos municípios.</a:t>
            </a:r>
          </a:p>
          <a:p>
            <a:pPr algn="just"/>
            <a:r>
              <a:rPr lang="pt-BR" sz="3200" dirty="0" smtClean="0"/>
              <a:t>O município diz que comprou bens e serviços que nunca foram ofertados, o que é determinado quando não há prova de compra e os membros da comunidades confirmam que os bens de fato nunca forma providos</a:t>
            </a:r>
            <a:r>
              <a:rPr lang="pt-BR" dirty="0" smtClean="0"/>
              <a:t>.</a:t>
            </a:r>
            <a:endParaRPr lang="pt-B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400" dirty="0" err="1" smtClean="0"/>
              <a:t>Over-invoicing</a:t>
            </a:r>
            <a:endParaRPr lang="pt-BR" sz="4400" dirty="0"/>
          </a:p>
        </p:txBody>
      </p:sp>
      <p:sp>
        <p:nvSpPr>
          <p:cNvPr id="3" name="Espaço Reservado para Conteúdo 2"/>
          <p:cNvSpPr>
            <a:spLocks noGrp="1"/>
          </p:cNvSpPr>
          <p:nvPr>
            <p:ph sz="quarter" idx="1"/>
          </p:nvPr>
        </p:nvSpPr>
        <p:spPr/>
        <p:txBody>
          <a:bodyPr>
            <a:normAutofit/>
          </a:bodyPr>
          <a:lstStyle/>
          <a:p>
            <a:pPr algn="just">
              <a:buNone/>
            </a:pPr>
            <a:r>
              <a:rPr lang="pt-BR" sz="4400" dirty="0" smtClean="0"/>
              <a:t> Qualquer irregularidade na qual os auditores determinaram que os bens e serviços foram comprados a um valor acima do preço de mercado.</a:t>
            </a:r>
            <a:endParaRPr lang="pt-BR" sz="4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Contratação irregular</a:t>
            </a:r>
            <a:endParaRPr lang="pt-BR" dirty="0"/>
          </a:p>
        </p:txBody>
      </p:sp>
      <p:sp>
        <p:nvSpPr>
          <p:cNvPr id="3" name="Espaço Reservado para Conteúdo 2"/>
          <p:cNvSpPr>
            <a:spLocks noGrp="1"/>
          </p:cNvSpPr>
          <p:nvPr>
            <p:ph sz="quarter" idx="1"/>
          </p:nvPr>
        </p:nvSpPr>
        <p:spPr/>
        <p:txBody>
          <a:bodyPr>
            <a:normAutofit lnSpcReduction="10000"/>
          </a:bodyPr>
          <a:lstStyle/>
          <a:p>
            <a:pPr algn="just"/>
            <a:r>
              <a:rPr lang="pt-BR" sz="3200" dirty="0" smtClean="0"/>
              <a:t>Quando há uma consulta ilegal e o contrato é dado a uma “firma amiga”.</a:t>
            </a:r>
          </a:p>
          <a:p>
            <a:pPr algn="just">
              <a:buNone/>
            </a:pPr>
            <a:r>
              <a:rPr lang="pt-BR" sz="3200" dirty="0" smtClean="0"/>
              <a:t> Firmas diretamente ligadas ao prefeito e/ou sua família ou em alguns casos firmas que fisicamente não existem.</a:t>
            </a:r>
          </a:p>
          <a:p>
            <a:pPr algn="just">
              <a:buNone/>
            </a:pPr>
            <a:r>
              <a:rPr lang="pt-BR" sz="3200" dirty="0" smtClean="0"/>
              <a:t>Maioria dos casos envolve: i) uso de firmas não existentes no processo de licitação; ii) uso de recibos falsos para pagar bens e </a:t>
            </a:r>
            <a:r>
              <a:rPr lang="pt-BR" sz="3200" dirty="0" err="1" smtClean="0"/>
              <a:t>serivços</a:t>
            </a:r>
            <a:r>
              <a:rPr lang="pt-BR" sz="3200" dirty="0" smtClean="0"/>
              <a:t>; iii) </a:t>
            </a:r>
            <a:r>
              <a:rPr lang="pt-BR" sz="3200" dirty="0" err="1" smtClean="0"/>
              <a:t>over-invoicing</a:t>
            </a:r>
            <a:r>
              <a:rPr lang="pt-BR" sz="3200" dirty="0" smtClean="0"/>
              <a:t> de preços para aumentar a quantidade paga por bens e serviços</a:t>
            </a:r>
            <a:r>
              <a:rPr lang="pt-BR" dirty="0" smtClean="0"/>
              <a:t>.</a:t>
            </a:r>
            <a:endParaRPr lang="pt-B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800" dirty="0" smtClean="0"/>
              <a:t>Má gestão</a:t>
            </a:r>
            <a:endParaRPr lang="pt-BR" sz="4800" dirty="0"/>
          </a:p>
        </p:txBody>
      </p:sp>
      <p:sp>
        <p:nvSpPr>
          <p:cNvPr id="3" name="Espaço Reservado para Conteúdo 2"/>
          <p:cNvSpPr>
            <a:spLocks noGrp="1"/>
          </p:cNvSpPr>
          <p:nvPr>
            <p:ph sz="quarter" idx="1"/>
          </p:nvPr>
        </p:nvSpPr>
        <p:spPr/>
        <p:txBody>
          <a:bodyPr>
            <a:normAutofit/>
          </a:bodyPr>
          <a:lstStyle/>
          <a:p>
            <a:pPr algn="just"/>
            <a:r>
              <a:rPr lang="pt-BR" sz="4800" dirty="0" smtClean="0"/>
              <a:t>Irregularidades descobertas pelos auditores, mas que não envolvem qualquer incidência de fraude.</a:t>
            </a:r>
            <a:endParaRPr lang="pt-BR" sz="4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539552" y="260648"/>
            <a:ext cx="8229600" cy="720080"/>
          </a:xfrm>
        </p:spPr>
        <p:txBody>
          <a:bodyPr>
            <a:normAutofit/>
          </a:bodyPr>
          <a:lstStyle/>
          <a:p>
            <a:pPr algn="l"/>
            <a:r>
              <a:rPr lang="pt-BR" b="1" dirty="0" smtClean="0"/>
              <a:t>Má gestão</a:t>
            </a:r>
            <a:endParaRPr lang="pt-BR" b="1" dirty="0"/>
          </a:p>
        </p:txBody>
      </p:sp>
      <p:sp>
        <p:nvSpPr>
          <p:cNvPr id="3" name="Espaço Reservado para Conteúdo 2"/>
          <p:cNvSpPr>
            <a:spLocks noGrp="1"/>
          </p:cNvSpPr>
          <p:nvPr>
            <p:ph sz="quarter" idx="1"/>
          </p:nvPr>
        </p:nvSpPr>
        <p:spPr>
          <a:xfrm>
            <a:off x="457200" y="1484784"/>
            <a:ext cx="8229600" cy="4641379"/>
          </a:xfrm>
        </p:spPr>
        <p:txBody>
          <a:bodyPr>
            <a:normAutofit lnSpcReduction="10000"/>
          </a:bodyPr>
          <a:lstStyle/>
          <a:p>
            <a:pPr algn="just"/>
            <a:r>
              <a:rPr lang="en-US" sz="2400" dirty="0" err="1" smtClean="0"/>
              <a:t>Relevância</a:t>
            </a:r>
            <a:r>
              <a:rPr lang="en-US" sz="2400" dirty="0" smtClean="0"/>
              <a:t>: </a:t>
            </a:r>
            <a:r>
              <a:rPr lang="en-US" sz="2400" dirty="0" err="1" smtClean="0"/>
              <a:t>irregularidades</a:t>
            </a:r>
            <a:r>
              <a:rPr lang="en-US" sz="2400" dirty="0" smtClean="0"/>
              <a:t> </a:t>
            </a:r>
            <a:r>
              <a:rPr lang="en-US" sz="2400" dirty="0" err="1" smtClean="0"/>
              <a:t>administrativas</a:t>
            </a:r>
            <a:r>
              <a:rPr lang="en-US" sz="2400" dirty="0" smtClean="0"/>
              <a:t> </a:t>
            </a:r>
            <a:r>
              <a:rPr lang="en-US" sz="2400" dirty="0" err="1" smtClean="0"/>
              <a:t>podem</a:t>
            </a:r>
            <a:r>
              <a:rPr lang="en-US" sz="2400" dirty="0" smtClean="0"/>
              <a:t> </a:t>
            </a:r>
            <a:r>
              <a:rPr lang="en-US" sz="2400" dirty="0" err="1" smtClean="0"/>
              <a:t>afetar</a:t>
            </a:r>
            <a:r>
              <a:rPr lang="en-US" sz="2400" dirty="0" smtClean="0"/>
              <a:t> a </a:t>
            </a:r>
            <a:r>
              <a:rPr lang="en-US" sz="2400" dirty="0" err="1" smtClean="0"/>
              <a:t>qualidade</a:t>
            </a:r>
            <a:r>
              <a:rPr lang="en-US" sz="2400" dirty="0" smtClean="0"/>
              <a:t> </a:t>
            </a:r>
            <a:r>
              <a:rPr lang="en-US" sz="2400" dirty="0" err="1" smtClean="0"/>
              <a:t>da</a:t>
            </a:r>
            <a:r>
              <a:rPr lang="en-US" sz="2400" dirty="0" smtClean="0"/>
              <a:t> </a:t>
            </a:r>
            <a:r>
              <a:rPr lang="en-US" sz="2400" dirty="0" err="1" smtClean="0"/>
              <a:t>educação</a:t>
            </a:r>
            <a:r>
              <a:rPr lang="en-US" sz="2400" dirty="0" smtClean="0"/>
              <a:t> se </a:t>
            </a:r>
            <a:r>
              <a:rPr lang="en-US" sz="2400" dirty="0" err="1" smtClean="0"/>
              <a:t>elas</a:t>
            </a:r>
            <a:r>
              <a:rPr lang="en-US" sz="2400" dirty="0" smtClean="0"/>
              <a:t> </a:t>
            </a:r>
            <a:r>
              <a:rPr lang="en-US" sz="2400" dirty="0" err="1" smtClean="0"/>
              <a:t>criam</a:t>
            </a:r>
            <a:r>
              <a:rPr lang="en-US" sz="2400" dirty="0" smtClean="0"/>
              <a:t> </a:t>
            </a:r>
            <a:r>
              <a:rPr lang="en-US" sz="2400" dirty="0" err="1" smtClean="0"/>
              <a:t>ineficiências</a:t>
            </a:r>
            <a:r>
              <a:rPr lang="en-US" sz="2400" dirty="0" smtClean="0"/>
              <a:t> </a:t>
            </a:r>
            <a:r>
              <a:rPr lang="en-US" sz="2400" dirty="0" err="1" smtClean="0"/>
              <a:t>na</a:t>
            </a:r>
            <a:r>
              <a:rPr lang="en-US" sz="2400" dirty="0" smtClean="0"/>
              <a:t> </a:t>
            </a:r>
            <a:r>
              <a:rPr lang="en-US" sz="2400" dirty="0" err="1" smtClean="0"/>
              <a:t>alocação</a:t>
            </a:r>
            <a:r>
              <a:rPr lang="en-US" sz="2400" dirty="0" smtClean="0"/>
              <a:t> dos </a:t>
            </a:r>
            <a:r>
              <a:rPr lang="en-US" sz="2400" dirty="0" err="1" smtClean="0"/>
              <a:t>insumos</a:t>
            </a:r>
            <a:r>
              <a:rPr lang="en-US" sz="2400" dirty="0" smtClean="0"/>
              <a:t> </a:t>
            </a:r>
            <a:r>
              <a:rPr lang="en-US" sz="2400" dirty="0" err="1" smtClean="0"/>
              <a:t>escolares</a:t>
            </a:r>
            <a:r>
              <a:rPr lang="en-US" sz="2400" dirty="0" smtClean="0"/>
              <a:t>.</a:t>
            </a:r>
          </a:p>
          <a:p>
            <a:pPr algn="just">
              <a:buNone/>
            </a:pPr>
            <a:r>
              <a:rPr lang="en-US" sz="2400" dirty="0" err="1" smtClean="0"/>
              <a:t>Não</a:t>
            </a:r>
            <a:r>
              <a:rPr lang="en-US" sz="2400" dirty="0" smtClean="0"/>
              <a:t> </a:t>
            </a:r>
            <a:r>
              <a:rPr lang="en-US" sz="2400" dirty="0" err="1" smtClean="0"/>
              <a:t>cumprimento</a:t>
            </a:r>
            <a:r>
              <a:rPr lang="en-US" sz="2400" dirty="0" smtClean="0"/>
              <a:t> das </a:t>
            </a:r>
            <a:r>
              <a:rPr lang="en-US" sz="2400" dirty="0" err="1" smtClean="0"/>
              <a:t>contrapartidas</a:t>
            </a:r>
            <a:r>
              <a:rPr lang="en-US" sz="2400" dirty="0" smtClean="0"/>
              <a:t> das </a:t>
            </a:r>
            <a:r>
              <a:rPr lang="en-US" sz="2400" dirty="0" err="1" smtClean="0"/>
              <a:t>transferências</a:t>
            </a:r>
            <a:r>
              <a:rPr lang="en-US" sz="2400" dirty="0" smtClean="0"/>
              <a:t> do FUNDEF:</a:t>
            </a:r>
            <a:endParaRPr lang="en-US" sz="2400" dirty="0"/>
          </a:p>
          <a:p>
            <a:pPr lvl="1" algn="just"/>
            <a:r>
              <a:rPr lang="en-US" sz="2400" dirty="0" err="1" smtClean="0"/>
              <a:t>Conselho</a:t>
            </a:r>
            <a:r>
              <a:rPr lang="en-US" sz="2400" dirty="0" smtClean="0"/>
              <a:t> </a:t>
            </a:r>
            <a:r>
              <a:rPr lang="en-US" sz="2400" dirty="0" err="1" smtClean="0"/>
              <a:t>comunitário</a:t>
            </a:r>
            <a:r>
              <a:rPr lang="en-US" sz="2400" dirty="0" smtClean="0"/>
              <a:t> </a:t>
            </a:r>
            <a:r>
              <a:rPr lang="en-US" sz="2400" dirty="0" err="1" smtClean="0"/>
              <a:t>independente</a:t>
            </a:r>
            <a:r>
              <a:rPr lang="en-US" sz="2400" dirty="0" smtClean="0"/>
              <a:t> </a:t>
            </a:r>
            <a:r>
              <a:rPr lang="en-US" sz="2400" dirty="0" err="1" smtClean="0"/>
              <a:t>que</a:t>
            </a:r>
            <a:r>
              <a:rPr lang="en-US" sz="2400" dirty="0" smtClean="0"/>
              <a:t> </a:t>
            </a:r>
            <a:r>
              <a:rPr lang="en-US" sz="2400" dirty="0" err="1" smtClean="0"/>
              <a:t>deve</a:t>
            </a:r>
            <a:r>
              <a:rPr lang="en-US" sz="2400" dirty="0" smtClean="0"/>
              <a:t> </a:t>
            </a:r>
            <a:r>
              <a:rPr lang="en-US" sz="2400" dirty="0" err="1" smtClean="0"/>
              <a:t>monitorar</a:t>
            </a:r>
            <a:r>
              <a:rPr lang="en-US" sz="2400" dirty="0" smtClean="0"/>
              <a:t> a </a:t>
            </a:r>
            <a:r>
              <a:rPr lang="en-US" sz="2400" dirty="0" err="1" smtClean="0"/>
              <a:t>aplicação</a:t>
            </a:r>
            <a:r>
              <a:rPr lang="en-US" sz="2400" dirty="0" smtClean="0"/>
              <a:t> dos </a:t>
            </a:r>
            <a:r>
              <a:rPr lang="en-US" sz="2400" dirty="0" err="1" smtClean="0"/>
              <a:t>recursos</a:t>
            </a:r>
            <a:r>
              <a:rPr lang="en-US" sz="2400" dirty="0" smtClean="0"/>
              <a:t> </a:t>
            </a:r>
            <a:r>
              <a:rPr lang="en-US" sz="2400" dirty="0" err="1" smtClean="0"/>
              <a:t>não</a:t>
            </a:r>
            <a:r>
              <a:rPr lang="en-US" sz="2400" dirty="0" smtClean="0"/>
              <a:t> se </a:t>
            </a:r>
            <a:r>
              <a:rPr lang="en-US" sz="2400" dirty="0" err="1" smtClean="0"/>
              <a:t>reune</a:t>
            </a:r>
            <a:r>
              <a:rPr lang="en-US" sz="2400" dirty="0" smtClean="0"/>
              <a:t> </a:t>
            </a:r>
            <a:r>
              <a:rPr lang="en-US" sz="2400" dirty="0" err="1" smtClean="0"/>
              <a:t>ou</a:t>
            </a:r>
            <a:r>
              <a:rPr lang="en-US" sz="2400" dirty="0" smtClean="0"/>
              <a:t> é </a:t>
            </a:r>
            <a:r>
              <a:rPr lang="en-US" sz="2400" dirty="0" err="1" smtClean="0"/>
              <a:t>liderado</a:t>
            </a:r>
            <a:r>
              <a:rPr lang="en-US" sz="2400" dirty="0" smtClean="0"/>
              <a:t> </a:t>
            </a:r>
            <a:r>
              <a:rPr lang="en-US" sz="2400" dirty="0" err="1" smtClean="0"/>
              <a:t>por</a:t>
            </a:r>
            <a:r>
              <a:rPr lang="en-US" sz="2400" dirty="0" smtClean="0"/>
              <a:t> um </a:t>
            </a:r>
            <a:r>
              <a:rPr lang="en-US" sz="2400" dirty="0" err="1" smtClean="0"/>
              <a:t>parente</a:t>
            </a:r>
            <a:r>
              <a:rPr lang="en-US" sz="2400" dirty="0" smtClean="0"/>
              <a:t> do </a:t>
            </a:r>
            <a:r>
              <a:rPr lang="en-US" sz="2400" dirty="0" err="1" smtClean="0"/>
              <a:t>prefeito</a:t>
            </a:r>
            <a:r>
              <a:rPr lang="en-US" sz="2400" dirty="0" smtClean="0"/>
              <a:t>.</a:t>
            </a:r>
          </a:p>
          <a:p>
            <a:pPr lvl="1" algn="just"/>
            <a:r>
              <a:rPr lang="en-US" sz="2400" dirty="0" err="1" smtClean="0"/>
              <a:t>Descumprimento</a:t>
            </a:r>
            <a:r>
              <a:rPr lang="en-US" sz="2400" dirty="0" smtClean="0"/>
              <a:t> da </a:t>
            </a:r>
            <a:r>
              <a:rPr lang="en-US" sz="2400" dirty="0" err="1" smtClean="0"/>
              <a:t>regra</a:t>
            </a:r>
            <a:r>
              <a:rPr lang="en-US" sz="2400" dirty="0" smtClean="0"/>
              <a:t> de </a:t>
            </a:r>
            <a:r>
              <a:rPr lang="en-US" sz="2400" dirty="0" err="1" smtClean="0"/>
              <a:t>alocação</a:t>
            </a:r>
            <a:r>
              <a:rPr lang="en-US" sz="2400" dirty="0" smtClean="0"/>
              <a:t> </a:t>
            </a:r>
            <a:r>
              <a:rPr lang="en-US" sz="2400" dirty="0" err="1" smtClean="0"/>
              <a:t>mínima</a:t>
            </a:r>
            <a:r>
              <a:rPr lang="en-US" sz="2400" dirty="0" smtClean="0"/>
              <a:t> de 60% das </a:t>
            </a:r>
            <a:r>
              <a:rPr lang="en-US" sz="2400" dirty="0" err="1" smtClean="0"/>
              <a:t>transferências</a:t>
            </a:r>
            <a:r>
              <a:rPr lang="en-US" sz="2400" dirty="0" smtClean="0"/>
              <a:t> </a:t>
            </a:r>
            <a:r>
              <a:rPr lang="en-US" sz="2400" dirty="0" err="1" smtClean="0"/>
              <a:t>para</a:t>
            </a:r>
            <a:r>
              <a:rPr lang="en-US" sz="2400" dirty="0" smtClean="0"/>
              <a:t> </a:t>
            </a:r>
            <a:r>
              <a:rPr lang="en-US" sz="2400" dirty="0" err="1" smtClean="0"/>
              <a:t>remuneração</a:t>
            </a:r>
            <a:r>
              <a:rPr lang="en-US" sz="2400" dirty="0" smtClean="0"/>
              <a:t> dos </a:t>
            </a:r>
            <a:r>
              <a:rPr lang="en-US" sz="2400" dirty="0" err="1" smtClean="0"/>
              <a:t>docentes</a:t>
            </a:r>
            <a:r>
              <a:rPr lang="en-US" sz="2400" dirty="0" smtClean="0"/>
              <a:t>.  </a:t>
            </a:r>
            <a:r>
              <a:rPr lang="en-US" sz="2400" dirty="0" err="1" smtClean="0"/>
              <a:t>Exemplos</a:t>
            </a:r>
            <a:r>
              <a:rPr lang="en-US" sz="2400" dirty="0" smtClean="0"/>
              <a:t> de </a:t>
            </a:r>
            <a:r>
              <a:rPr lang="en-US" sz="2400" dirty="0" err="1" smtClean="0"/>
              <a:t>casos</a:t>
            </a:r>
            <a:r>
              <a:rPr lang="en-US" sz="2400" dirty="0" smtClean="0"/>
              <a:t> </a:t>
            </a:r>
            <a:r>
              <a:rPr lang="en-US" sz="2400" dirty="0" err="1" smtClean="0"/>
              <a:t>em</a:t>
            </a:r>
            <a:r>
              <a:rPr lang="en-US" sz="2400" dirty="0" smtClean="0"/>
              <a:t> </a:t>
            </a:r>
            <a:r>
              <a:rPr lang="en-US" sz="2400" dirty="0" err="1" smtClean="0"/>
              <a:t>que</a:t>
            </a:r>
            <a:r>
              <a:rPr lang="en-US" sz="2400" dirty="0" smtClean="0"/>
              <a:t> </a:t>
            </a:r>
            <a:r>
              <a:rPr lang="en-US" sz="2400" dirty="0" err="1" smtClean="0"/>
              <a:t>os</a:t>
            </a:r>
            <a:r>
              <a:rPr lang="en-US" sz="2400" dirty="0" smtClean="0"/>
              <a:t> </a:t>
            </a:r>
            <a:r>
              <a:rPr lang="en-US" sz="2400" dirty="0" err="1" smtClean="0"/>
              <a:t>recursos</a:t>
            </a:r>
            <a:r>
              <a:rPr lang="en-US" sz="2400" dirty="0" smtClean="0"/>
              <a:t> </a:t>
            </a:r>
            <a:r>
              <a:rPr lang="en-US" sz="2400" dirty="0" err="1" smtClean="0"/>
              <a:t>foram</a:t>
            </a:r>
            <a:r>
              <a:rPr lang="en-US" sz="2400" dirty="0" smtClean="0"/>
              <a:t> </a:t>
            </a:r>
            <a:r>
              <a:rPr lang="en-US" sz="2400" dirty="0" err="1" smtClean="0"/>
              <a:t>utilizados</a:t>
            </a:r>
            <a:r>
              <a:rPr lang="en-US" sz="2400" dirty="0" smtClean="0"/>
              <a:t> </a:t>
            </a:r>
            <a:r>
              <a:rPr lang="en-US" sz="2400" dirty="0" err="1" smtClean="0"/>
              <a:t>para</a:t>
            </a:r>
            <a:r>
              <a:rPr lang="en-US" sz="2400" dirty="0" smtClean="0"/>
              <a:t> </a:t>
            </a:r>
            <a:r>
              <a:rPr lang="en-US" sz="2400" dirty="0" err="1" smtClean="0"/>
              <a:t>pagar</a:t>
            </a:r>
            <a:r>
              <a:rPr lang="en-US" sz="2400" dirty="0" smtClean="0"/>
              <a:t> </a:t>
            </a:r>
            <a:r>
              <a:rPr lang="en-US" sz="2400" dirty="0" err="1" smtClean="0"/>
              <a:t>os</a:t>
            </a:r>
            <a:r>
              <a:rPr lang="en-US" sz="2400" dirty="0" smtClean="0"/>
              <a:t> </a:t>
            </a:r>
            <a:r>
              <a:rPr lang="en-US" sz="2400" dirty="0" err="1" smtClean="0"/>
              <a:t>salários</a:t>
            </a:r>
            <a:r>
              <a:rPr lang="en-US" sz="2400" dirty="0" smtClean="0"/>
              <a:t> de </a:t>
            </a:r>
            <a:r>
              <a:rPr lang="en-US" sz="2400" dirty="0" err="1" smtClean="0"/>
              <a:t>outros</a:t>
            </a:r>
            <a:r>
              <a:rPr lang="en-US" sz="2400" dirty="0" smtClean="0"/>
              <a:t> </a:t>
            </a:r>
            <a:r>
              <a:rPr lang="en-US" sz="2400" dirty="0" err="1" smtClean="0"/>
              <a:t>funcionários</a:t>
            </a:r>
            <a:r>
              <a:rPr lang="en-US" sz="2400" dirty="0" smtClean="0"/>
              <a:t> </a:t>
            </a:r>
            <a:r>
              <a:rPr lang="en-US" sz="2400" dirty="0" err="1" smtClean="0"/>
              <a:t>ou</a:t>
            </a:r>
            <a:r>
              <a:rPr lang="en-US" sz="2400" dirty="0" smtClean="0"/>
              <a:t> </a:t>
            </a:r>
            <a:r>
              <a:rPr lang="en-US" sz="2400" dirty="0" err="1" smtClean="0"/>
              <a:t>para</a:t>
            </a:r>
            <a:r>
              <a:rPr lang="en-US" sz="2400" dirty="0" smtClean="0"/>
              <a:t> a </a:t>
            </a:r>
            <a:r>
              <a:rPr lang="en-US" sz="2400" dirty="0" err="1" smtClean="0"/>
              <a:t>compra</a:t>
            </a:r>
            <a:r>
              <a:rPr lang="en-US" sz="2400" dirty="0" smtClean="0"/>
              <a:t> de </a:t>
            </a:r>
            <a:r>
              <a:rPr lang="en-US" sz="2400" dirty="0" err="1" smtClean="0"/>
              <a:t>gasolina</a:t>
            </a:r>
            <a:r>
              <a:rPr lang="en-US" sz="2400" dirty="0" smtClean="0"/>
              <a:t> </a:t>
            </a:r>
            <a:r>
              <a:rPr lang="en-US" sz="2400" dirty="0" err="1" smtClean="0"/>
              <a:t>para</a:t>
            </a:r>
            <a:r>
              <a:rPr lang="en-US" sz="2400" dirty="0" smtClean="0"/>
              <a:t> </a:t>
            </a:r>
            <a:r>
              <a:rPr lang="en-US" sz="2400" dirty="0" err="1" smtClean="0"/>
              <a:t>os</a:t>
            </a:r>
            <a:r>
              <a:rPr lang="en-US" sz="2400" dirty="0" smtClean="0"/>
              <a:t> </a:t>
            </a:r>
            <a:r>
              <a:rPr lang="en-US" sz="2400" dirty="0" err="1" smtClean="0"/>
              <a:t>carros</a:t>
            </a:r>
            <a:r>
              <a:rPr lang="en-US" sz="2400" dirty="0" smtClean="0"/>
              <a:t> </a:t>
            </a:r>
            <a:r>
              <a:rPr lang="en-US" sz="2400" dirty="0" err="1" smtClean="0"/>
              <a:t>municipais</a:t>
            </a:r>
            <a:r>
              <a:rPr lang="en-US" sz="2400" dirty="0" smtClean="0"/>
              <a:t>.</a:t>
            </a:r>
            <a:endParaRPr lang="pt-BR" sz="2400" dirty="0"/>
          </a:p>
        </p:txBody>
      </p:sp>
    </p:spTree>
    <p:extLst>
      <p:ext uri="{BB962C8B-B14F-4D97-AF65-F5344CB8AC3E}">
        <p14:creationId xmlns:p14="http://schemas.microsoft.com/office/powerpoint/2010/main" val="121343566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Três medidas de corrupção</a:t>
            </a:r>
            <a:endParaRPr lang="pt-BR" dirty="0"/>
          </a:p>
        </p:txBody>
      </p:sp>
      <p:sp>
        <p:nvSpPr>
          <p:cNvPr id="3" name="Espaço Reservado para Conteúdo 2"/>
          <p:cNvSpPr>
            <a:spLocks noGrp="1"/>
          </p:cNvSpPr>
          <p:nvPr>
            <p:ph sz="quarter" idx="1"/>
          </p:nvPr>
        </p:nvSpPr>
        <p:spPr/>
        <p:txBody>
          <a:bodyPr/>
          <a:lstStyle/>
          <a:p>
            <a:pPr algn="just">
              <a:buNone/>
            </a:pPr>
            <a:r>
              <a:rPr lang="pt-BR" dirty="0" smtClean="0"/>
              <a:t> 1</a:t>
            </a:r>
            <a:r>
              <a:rPr lang="pt-BR" sz="3200" dirty="0" smtClean="0"/>
              <a:t>) Indicador de se os auditores detectaram qualquer corrupção em educação.</a:t>
            </a:r>
          </a:p>
          <a:p>
            <a:pPr algn="just">
              <a:buNone/>
            </a:pPr>
            <a:r>
              <a:rPr lang="pt-BR" sz="3200" dirty="0" smtClean="0"/>
              <a:t>2) Número de irregularidades classificadas como corrupção/número de itens auditados.</a:t>
            </a:r>
          </a:p>
          <a:p>
            <a:pPr algn="just">
              <a:buNone/>
            </a:pPr>
            <a:r>
              <a:rPr lang="pt-BR" sz="3200" dirty="0" smtClean="0"/>
              <a:t>3) Estimativa dos valores desviados (quando a informação estava disponível)/ quantidade de recursos que o município recebeu de transferências para educação.</a:t>
            </a:r>
            <a:endParaRPr lang="pt-BR" sz="32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800" dirty="0" smtClean="0"/>
              <a:t>Má gestão</a:t>
            </a:r>
            <a:endParaRPr lang="pt-BR" sz="4800" dirty="0"/>
          </a:p>
        </p:txBody>
      </p:sp>
      <p:sp>
        <p:nvSpPr>
          <p:cNvPr id="3" name="Espaço Reservado para Conteúdo 2"/>
          <p:cNvSpPr>
            <a:spLocks noGrp="1"/>
          </p:cNvSpPr>
          <p:nvPr>
            <p:ph sz="quarter" idx="1"/>
          </p:nvPr>
        </p:nvSpPr>
        <p:spPr/>
        <p:txBody>
          <a:bodyPr/>
          <a:lstStyle/>
          <a:p>
            <a:r>
              <a:rPr lang="pt-BR" sz="4800" dirty="0" smtClean="0"/>
              <a:t>Maioria das irregularidades não está associada com valores.</a:t>
            </a:r>
          </a:p>
          <a:p>
            <a:r>
              <a:rPr lang="pt-BR" sz="4800" dirty="0" smtClean="0"/>
              <a:t>Somente contagem do total de irregularidades.</a:t>
            </a:r>
            <a:endParaRPr lang="pt-B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p:txBody>
          <a:bodyPr/>
          <a:lstStyle/>
          <a:p>
            <a:pPr algn="l"/>
            <a:r>
              <a:rPr lang="pt-BR" b="1" dirty="0" smtClean="0"/>
              <a:t>Algumas estatísticas</a:t>
            </a:r>
            <a:endParaRPr lang="pt-BR" b="1" dirty="0"/>
          </a:p>
        </p:txBody>
      </p:sp>
      <p:sp>
        <p:nvSpPr>
          <p:cNvPr id="3" name="Espaço Reservado para Conteúdo 2"/>
          <p:cNvSpPr>
            <a:spLocks noGrp="1"/>
          </p:cNvSpPr>
          <p:nvPr>
            <p:ph sz="quarter" idx="1"/>
          </p:nvPr>
        </p:nvSpPr>
        <p:spPr>
          <a:xfrm>
            <a:off x="457200" y="1340768"/>
            <a:ext cx="8229600" cy="5184576"/>
          </a:xfrm>
        </p:spPr>
        <p:txBody>
          <a:bodyPr>
            <a:noAutofit/>
          </a:bodyPr>
          <a:lstStyle/>
          <a:p>
            <a:pPr marL="571500" indent="-571500" algn="just">
              <a:buFont typeface="+mj-lt"/>
              <a:buAutoNum type="romanUcPeriod"/>
            </a:pPr>
            <a:r>
              <a:rPr lang="en-US" sz="2800" dirty="0" err="1" smtClean="0"/>
              <a:t>Existência</a:t>
            </a:r>
            <a:r>
              <a:rPr lang="en-US" sz="2800" dirty="0" smtClean="0"/>
              <a:t> de </a:t>
            </a:r>
            <a:r>
              <a:rPr lang="en-US" sz="2800" dirty="0" err="1" smtClean="0"/>
              <a:t>corrupção</a:t>
            </a:r>
            <a:r>
              <a:rPr lang="en-US" sz="2800" dirty="0" smtClean="0"/>
              <a:t> </a:t>
            </a:r>
            <a:r>
              <a:rPr lang="en-US" sz="2800" dirty="0" err="1" smtClean="0"/>
              <a:t>na</a:t>
            </a:r>
            <a:r>
              <a:rPr lang="en-US" sz="2800" dirty="0" smtClean="0"/>
              <a:t> </a:t>
            </a:r>
            <a:r>
              <a:rPr lang="en-US" sz="2800" dirty="0" err="1" smtClean="0"/>
              <a:t>educação</a:t>
            </a:r>
            <a:r>
              <a:rPr lang="en-US" sz="2800" dirty="0" smtClean="0"/>
              <a:t> </a:t>
            </a:r>
            <a:r>
              <a:rPr lang="en-US" sz="2800" dirty="0" err="1" smtClean="0"/>
              <a:t>em</a:t>
            </a:r>
            <a:r>
              <a:rPr lang="en-US" sz="2800" dirty="0" smtClean="0"/>
              <a:t> </a:t>
            </a:r>
            <a:r>
              <a:rPr lang="en-US" sz="2800" dirty="0"/>
              <a:t>35% dos </a:t>
            </a:r>
            <a:r>
              <a:rPr lang="en-US" sz="2800" dirty="0" err="1"/>
              <a:t>municípios</a:t>
            </a:r>
            <a:r>
              <a:rPr lang="en-US" sz="2800" dirty="0" smtClean="0"/>
              <a:t>.</a:t>
            </a:r>
          </a:p>
          <a:p>
            <a:pPr marL="571500" indent="-571500" algn="just">
              <a:buFont typeface="+mj-lt"/>
              <a:buAutoNum type="romanUcPeriod"/>
            </a:pPr>
            <a:r>
              <a:rPr lang="en-US" sz="2800" dirty="0" smtClean="0"/>
              <a:t>Entre </a:t>
            </a:r>
            <a:r>
              <a:rPr lang="en-US" sz="2800" dirty="0" err="1" smtClean="0"/>
              <a:t>os</a:t>
            </a:r>
            <a:r>
              <a:rPr lang="en-US" sz="2800" dirty="0" smtClean="0"/>
              <a:t> </a:t>
            </a:r>
            <a:r>
              <a:rPr lang="en-US" sz="2800" dirty="0" err="1" smtClean="0"/>
              <a:t>municípios</a:t>
            </a:r>
            <a:r>
              <a:rPr lang="en-US" sz="2800" dirty="0" smtClean="0"/>
              <a:t> “</a:t>
            </a:r>
            <a:r>
              <a:rPr lang="en-US" sz="2800" dirty="0" err="1" smtClean="0"/>
              <a:t>corruptos</a:t>
            </a:r>
            <a:r>
              <a:rPr lang="en-US" sz="2800" dirty="0" smtClean="0"/>
              <a:t>”, 8% dos </a:t>
            </a:r>
            <a:r>
              <a:rPr lang="en-US" sz="2800" dirty="0" err="1" smtClean="0"/>
              <a:t>recursos</a:t>
            </a:r>
            <a:r>
              <a:rPr lang="en-US" sz="2800" dirty="0" smtClean="0"/>
              <a:t> </a:t>
            </a:r>
            <a:r>
              <a:rPr lang="en-US" sz="2800" dirty="0" err="1" smtClean="0"/>
              <a:t>foram</a:t>
            </a:r>
            <a:r>
              <a:rPr lang="en-US" sz="2800" dirty="0" smtClean="0"/>
              <a:t> </a:t>
            </a:r>
            <a:r>
              <a:rPr lang="en-US" sz="2800" dirty="0" err="1" smtClean="0"/>
              <a:t>desviados</a:t>
            </a:r>
            <a:r>
              <a:rPr lang="en-US" sz="2800" dirty="0" smtClean="0"/>
              <a:t>.</a:t>
            </a:r>
          </a:p>
          <a:p>
            <a:pPr marL="571500" indent="-571500" algn="just">
              <a:buFont typeface="+mj-lt"/>
              <a:buAutoNum type="romanUcPeriod"/>
            </a:pPr>
            <a:r>
              <a:rPr lang="en-US" sz="2800" dirty="0" err="1" smtClean="0"/>
              <a:t>Corrupção</a:t>
            </a:r>
            <a:r>
              <a:rPr lang="en-US" sz="2800" dirty="0" smtClean="0"/>
              <a:t> </a:t>
            </a:r>
            <a:r>
              <a:rPr lang="en-US" sz="2800" dirty="0" err="1" smtClean="0"/>
              <a:t>em</a:t>
            </a:r>
            <a:r>
              <a:rPr lang="en-US" sz="2800" dirty="0" smtClean="0"/>
              <a:t> </a:t>
            </a:r>
            <a:r>
              <a:rPr lang="en-US" sz="2800" dirty="0" err="1" smtClean="0"/>
              <a:t>outros</a:t>
            </a:r>
            <a:r>
              <a:rPr lang="en-US" sz="2800" dirty="0" smtClean="0"/>
              <a:t> </a:t>
            </a:r>
            <a:r>
              <a:rPr lang="en-US" sz="2800" dirty="0" err="1" smtClean="0"/>
              <a:t>setores</a:t>
            </a:r>
            <a:r>
              <a:rPr lang="en-US" sz="2800" dirty="0" smtClean="0"/>
              <a:t> </a:t>
            </a:r>
            <a:r>
              <a:rPr lang="en-US" sz="2800" dirty="0" err="1" smtClean="0"/>
              <a:t>também</a:t>
            </a:r>
            <a:r>
              <a:rPr lang="en-US" sz="2800" dirty="0" smtClean="0"/>
              <a:t> </a:t>
            </a:r>
            <a:r>
              <a:rPr lang="en-US" sz="2800" dirty="0" err="1" smtClean="0"/>
              <a:t>foi</a:t>
            </a:r>
            <a:r>
              <a:rPr lang="en-US" sz="2800" dirty="0" smtClean="0"/>
              <a:t> </a:t>
            </a:r>
            <a:r>
              <a:rPr lang="en-US" sz="2800" dirty="0" err="1" smtClean="0"/>
              <a:t>descoberta</a:t>
            </a:r>
            <a:r>
              <a:rPr lang="en-US" sz="2800" dirty="0" smtClean="0"/>
              <a:t> </a:t>
            </a:r>
            <a:r>
              <a:rPr lang="en-US" sz="2800" dirty="0" err="1" smtClean="0"/>
              <a:t>em</a:t>
            </a:r>
            <a:r>
              <a:rPr lang="en-US" sz="2800" dirty="0" smtClean="0"/>
              <a:t> 50% dos </a:t>
            </a:r>
            <a:r>
              <a:rPr lang="en-US" sz="2800" dirty="0" err="1" smtClean="0"/>
              <a:t>municípios</a:t>
            </a:r>
            <a:r>
              <a:rPr lang="en-US" sz="2800" dirty="0" smtClean="0"/>
              <a:t>.</a:t>
            </a:r>
          </a:p>
          <a:p>
            <a:pPr marL="571500" indent="-571500" algn="just">
              <a:buFont typeface="+mj-lt"/>
              <a:buAutoNum type="romanUcPeriod"/>
            </a:pPr>
            <a:r>
              <a:rPr lang="en-US" sz="2800" dirty="0" err="1" smtClean="0"/>
              <a:t>Média</a:t>
            </a:r>
            <a:r>
              <a:rPr lang="en-US" sz="2800" dirty="0" smtClean="0"/>
              <a:t> de 2 </a:t>
            </a:r>
            <a:r>
              <a:rPr lang="en-US" sz="2800" dirty="0" err="1" smtClean="0"/>
              <a:t>irregularidades</a:t>
            </a:r>
            <a:r>
              <a:rPr lang="en-US" sz="2800" dirty="0" smtClean="0"/>
              <a:t> </a:t>
            </a:r>
            <a:r>
              <a:rPr lang="en-US" sz="2800" dirty="0" err="1" smtClean="0"/>
              <a:t>por</a:t>
            </a:r>
            <a:r>
              <a:rPr lang="en-US" sz="2800" dirty="0" smtClean="0"/>
              <a:t> item de </a:t>
            </a:r>
            <a:r>
              <a:rPr lang="en-US" sz="2800" dirty="0" err="1" smtClean="0"/>
              <a:t>serviço</a:t>
            </a:r>
            <a:r>
              <a:rPr lang="en-US" sz="2800" dirty="0" smtClean="0"/>
              <a:t> </a:t>
            </a:r>
            <a:r>
              <a:rPr lang="en-US" sz="2800" dirty="0" err="1" smtClean="0"/>
              <a:t>associadas</a:t>
            </a:r>
            <a:r>
              <a:rPr lang="en-US" sz="2800" dirty="0" smtClean="0"/>
              <a:t> com </a:t>
            </a:r>
            <a:r>
              <a:rPr lang="en-US" sz="2800" dirty="0" err="1" smtClean="0"/>
              <a:t>algum</a:t>
            </a:r>
            <a:r>
              <a:rPr lang="en-US" sz="2800" dirty="0" smtClean="0"/>
              <a:t> </a:t>
            </a:r>
            <a:r>
              <a:rPr lang="en-US" sz="2800" dirty="0" err="1" smtClean="0"/>
              <a:t>tipo</a:t>
            </a:r>
            <a:r>
              <a:rPr lang="en-US" sz="2800" dirty="0" smtClean="0"/>
              <a:t> de </a:t>
            </a:r>
            <a:r>
              <a:rPr lang="en-US" sz="2800" dirty="0" err="1" smtClean="0"/>
              <a:t>má</a:t>
            </a:r>
            <a:r>
              <a:rPr lang="en-US" sz="2800" dirty="0" smtClean="0"/>
              <a:t> </a:t>
            </a:r>
            <a:r>
              <a:rPr lang="en-US" sz="2800" dirty="0" err="1" smtClean="0"/>
              <a:t>gestão</a:t>
            </a:r>
            <a:r>
              <a:rPr lang="en-US" sz="2800" dirty="0" smtClean="0"/>
              <a:t>.</a:t>
            </a:r>
          </a:p>
        </p:txBody>
      </p:sp>
    </p:spTree>
    <p:extLst>
      <p:ext uri="{BB962C8B-B14F-4D97-AF65-F5344CB8AC3E}">
        <p14:creationId xmlns:p14="http://schemas.microsoft.com/office/powerpoint/2010/main" val="349211232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p:txBody>
          <a:bodyPr>
            <a:normAutofit/>
          </a:bodyPr>
          <a:lstStyle/>
          <a:p>
            <a:pPr algn="ctr"/>
            <a:r>
              <a:rPr lang="pt-BR" b="1" dirty="0" smtClean="0"/>
              <a:t>Resultados escolares </a:t>
            </a:r>
            <a:endParaRPr lang="pt-BR" b="1" dirty="0"/>
          </a:p>
        </p:txBody>
      </p:sp>
      <p:sp>
        <p:nvSpPr>
          <p:cNvPr id="3" name="Espaço Reservado para Conteúdo 2"/>
          <p:cNvSpPr>
            <a:spLocks noGrp="1"/>
          </p:cNvSpPr>
          <p:nvPr>
            <p:ph sz="quarter" idx="1"/>
          </p:nvPr>
        </p:nvSpPr>
        <p:spPr>
          <a:xfrm>
            <a:off x="467544" y="1628800"/>
            <a:ext cx="8219256" cy="4497363"/>
          </a:xfrm>
        </p:spPr>
        <p:txBody>
          <a:bodyPr>
            <a:normAutofit/>
          </a:bodyPr>
          <a:lstStyle/>
          <a:p>
            <a:pPr marL="571500" indent="-571500" algn="just"/>
            <a:r>
              <a:rPr lang="pt-BR" sz="3200" dirty="0" smtClean="0"/>
              <a:t>Taxas de abandono</a:t>
            </a:r>
          </a:p>
          <a:p>
            <a:pPr marL="571500" indent="-571500" algn="just"/>
            <a:r>
              <a:rPr lang="pt-BR" sz="3200" dirty="0" smtClean="0"/>
              <a:t>Taxas de repetência</a:t>
            </a:r>
          </a:p>
          <a:p>
            <a:pPr marL="571500" indent="-571500" algn="just"/>
            <a:r>
              <a:rPr lang="pt-BR" sz="3200" dirty="0" smtClean="0"/>
              <a:t>Desempenho na Prova Brasil :Teste padronizado </a:t>
            </a:r>
            <a:r>
              <a:rPr lang="pt-BR" sz="3200" dirty="0"/>
              <a:t>de Português e Matemática aplicado aos alunos da 4ª e 8ª séries das escolas públicas, desde 2005, e que inclui um extenso questionário </a:t>
            </a:r>
            <a:r>
              <a:rPr lang="pt-BR" sz="3200" dirty="0" smtClean="0"/>
              <a:t>socioeconômico. </a:t>
            </a:r>
          </a:p>
        </p:txBody>
      </p:sp>
    </p:spTree>
    <p:extLst>
      <p:ext uri="{BB962C8B-B14F-4D97-AF65-F5344CB8AC3E}">
        <p14:creationId xmlns:p14="http://schemas.microsoft.com/office/powerpoint/2010/main" val="113689875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dirty="0" smtClean="0"/>
              <a:t>Resultados</a:t>
            </a:r>
            <a:endParaRPr lang="pt-BR" sz="4000" dirty="0"/>
          </a:p>
        </p:txBody>
      </p:sp>
      <p:sp>
        <p:nvSpPr>
          <p:cNvPr id="3" name="Espaço Reservado para Conteúdo 2"/>
          <p:cNvSpPr>
            <a:spLocks noGrp="1"/>
          </p:cNvSpPr>
          <p:nvPr>
            <p:ph sz="quarter" idx="1"/>
          </p:nvPr>
        </p:nvSpPr>
        <p:spPr/>
        <p:txBody>
          <a:bodyPr>
            <a:normAutofit/>
          </a:bodyPr>
          <a:lstStyle/>
          <a:p>
            <a:pPr algn="just"/>
            <a:r>
              <a:rPr lang="en-US" sz="3600" dirty="0" err="1" smtClean="0"/>
              <a:t>Desempenho</a:t>
            </a:r>
            <a:r>
              <a:rPr lang="en-US" sz="3600" dirty="0" smtClean="0"/>
              <a:t> dos </a:t>
            </a:r>
            <a:r>
              <a:rPr lang="en-US" sz="3600" dirty="0" err="1" smtClean="0"/>
              <a:t>alunos</a:t>
            </a:r>
            <a:r>
              <a:rPr lang="en-US" sz="3600" dirty="0" smtClean="0"/>
              <a:t> </a:t>
            </a:r>
            <a:r>
              <a:rPr lang="en-US" sz="3600" dirty="0" err="1" smtClean="0"/>
              <a:t>nos</a:t>
            </a:r>
            <a:r>
              <a:rPr lang="en-US" sz="3600" dirty="0" smtClean="0"/>
              <a:t> </a:t>
            </a:r>
            <a:r>
              <a:rPr lang="en-US" sz="3600" dirty="0" err="1" smtClean="0"/>
              <a:t>municípios</a:t>
            </a:r>
            <a:r>
              <a:rPr lang="en-US" sz="3600" dirty="0" smtClean="0"/>
              <a:t> </a:t>
            </a:r>
            <a:r>
              <a:rPr lang="en-US" sz="3600" dirty="0" err="1" smtClean="0"/>
              <a:t>onde</a:t>
            </a:r>
            <a:r>
              <a:rPr lang="en-US" sz="3600" dirty="0" smtClean="0"/>
              <a:t> </a:t>
            </a:r>
            <a:r>
              <a:rPr lang="en-US" sz="3600" dirty="0" err="1" smtClean="0"/>
              <a:t>foi</a:t>
            </a:r>
            <a:r>
              <a:rPr lang="en-US" sz="3600" dirty="0" smtClean="0"/>
              <a:t> </a:t>
            </a:r>
            <a:r>
              <a:rPr lang="en-US" sz="3600" dirty="0" err="1" smtClean="0"/>
              <a:t>observada</a:t>
            </a:r>
            <a:r>
              <a:rPr lang="en-US" sz="3600" dirty="0" smtClean="0"/>
              <a:t> </a:t>
            </a:r>
            <a:r>
              <a:rPr lang="en-US" sz="3600" dirty="0" err="1" smtClean="0"/>
              <a:t>corrupção</a:t>
            </a:r>
            <a:r>
              <a:rPr lang="en-US" sz="3600" dirty="0" smtClean="0"/>
              <a:t> é </a:t>
            </a:r>
            <a:r>
              <a:rPr lang="en-US" sz="3600" dirty="0" err="1" smtClean="0"/>
              <a:t>significativamente</a:t>
            </a:r>
            <a:r>
              <a:rPr lang="en-US" sz="3600" dirty="0" smtClean="0"/>
              <a:t> </a:t>
            </a:r>
            <a:r>
              <a:rPr lang="en-US" sz="3600" dirty="0" err="1" smtClean="0"/>
              <a:t>mais</a:t>
            </a:r>
            <a:r>
              <a:rPr lang="en-US" sz="3600" dirty="0" smtClean="0"/>
              <a:t> </a:t>
            </a:r>
            <a:r>
              <a:rPr lang="en-US" sz="3600" dirty="0" err="1" smtClean="0"/>
              <a:t>baixo</a:t>
            </a:r>
            <a:r>
              <a:rPr lang="en-US" sz="3600" dirty="0" smtClean="0"/>
              <a:t> do </a:t>
            </a:r>
            <a:r>
              <a:rPr lang="en-US" sz="3600" dirty="0" err="1" smtClean="0"/>
              <a:t>que</a:t>
            </a:r>
            <a:r>
              <a:rPr lang="en-US" sz="3600" dirty="0" smtClean="0"/>
              <a:t> </a:t>
            </a:r>
            <a:r>
              <a:rPr lang="en-US" sz="3600" dirty="0" err="1" smtClean="0"/>
              <a:t>aquele</a:t>
            </a:r>
            <a:r>
              <a:rPr lang="en-US" sz="3600" dirty="0" smtClean="0"/>
              <a:t> de </a:t>
            </a:r>
            <a:r>
              <a:rPr lang="en-US" sz="3600" dirty="0" err="1" smtClean="0"/>
              <a:t>alunos</a:t>
            </a:r>
            <a:r>
              <a:rPr lang="en-US" sz="3600" dirty="0" smtClean="0"/>
              <a:t> </a:t>
            </a:r>
            <a:r>
              <a:rPr lang="en-US" sz="3600" dirty="0" err="1" smtClean="0"/>
              <a:t>que</a:t>
            </a:r>
            <a:r>
              <a:rPr lang="en-US" sz="3600" dirty="0" smtClean="0"/>
              <a:t> </a:t>
            </a:r>
            <a:r>
              <a:rPr lang="en-US" sz="3600" dirty="0" err="1" smtClean="0"/>
              <a:t>moram</a:t>
            </a:r>
            <a:r>
              <a:rPr lang="en-US" sz="3600" dirty="0" smtClean="0"/>
              <a:t> </a:t>
            </a:r>
            <a:r>
              <a:rPr lang="en-US" sz="3600" dirty="0" err="1" smtClean="0"/>
              <a:t>onde</a:t>
            </a:r>
            <a:r>
              <a:rPr lang="en-US" sz="3600" dirty="0" smtClean="0"/>
              <a:t> </a:t>
            </a:r>
            <a:r>
              <a:rPr lang="en-US" sz="3600" dirty="0" err="1" smtClean="0"/>
              <a:t>corrupção</a:t>
            </a:r>
            <a:r>
              <a:rPr lang="en-US" sz="3600" dirty="0" smtClean="0"/>
              <a:t> </a:t>
            </a:r>
            <a:r>
              <a:rPr lang="en-US" sz="3600" dirty="0" err="1" smtClean="0"/>
              <a:t>não</a:t>
            </a:r>
            <a:r>
              <a:rPr lang="en-US" sz="3600" dirty="0" smtClean="0"/>
              <a:t> </a:t>
            </a:r>
            <a:r>
              <a:rPr lang="en-US" sz="3600" dirty="0" err="1" smtClean="0"/>
              <a:t>foi</a:t>
            </a:r>
            <a:r>
              <a:rPr lang="en-US" sz="3600" dirty="0" smtClean="0"/>
              <a:t> </a:t>
            </a:r>
            <a:r>
              <a:rPr lang="en-US" sz="3600" dirty="0" err="1" smtClean="0"/>
              <a:t>encontrada</a:t>
            </a:r>
            <a:r>
              <a:rPr lang="en-US" sz="3600" dirty="0" smtClean="0"/>
              <a:t>. </a:t>
            </a:r>
          </a:p>
          <a:p>
            <a:pPr algn="just"/>
            <a:r>
              <a:rPr lang="en-US" sz="3600" dirty="0" err="1" smtClean="0"/>
              <a:t>Corrupção</a:t>
            </a:r>
            <a:r>
              <a:rPr lang="en-US" sz="3600" dirty="0" smtClean="0"/>
              <a:t> </a:t>
            </a:r>
            <a:r>
              <a:rPr lang="en-US" sz="3600" dirty="0" err="1" smtClean="0"/>
              <a:t>também</a:t>
            </a:r>
            <a:r>
              <a:rPr lang="en-US" sz="3600" dirty="0" smtClean="0"/>
              <a:t> </a:t>
            </a:r>
            <a:r>
              <a:rPr lang="en-US" sz="3600" dirty="0" err="1" smtClean="0"/>
              <a:t>está</a:t>
            </a:r>
            <a:r>
              <a:rPr lang="en-US" sz="3600" dirty="0" smtClean="0"/>
              <a:t> </a:t>
            </a:r>
            <a:r>
              <a:rPr lang="en-US" sz="3600" dirty="0" err="1" smtClean="0"/>
              <a:t>associada</a:t>
            </a:r>
            <a:r>
              <a:rPr lang="en-US" sz="3600" dirty="0" smtClean="0"/>
              <a:t> com </a:t>
            </a:r>
            <a:r>
              <a:rPr lang="en-US" sz="3600" dirty="0" err="1" smtClean="0"/>
              <a:t>maiores</a:t>
            </a:r>
            <a:r>
              <a:rPr lang="en-US" sz="3600" dirty="0" smtClean="0"/>
              <a:t> </a:t>
            </a:r>
            <a:r>
              <a:rPr lang="en-US" sz="3600" dirty="0" err="1" smtClean="0"/>
              <a:t>taxas</a:t>
            </a:r>
            <a:r>
              <a:rPr lang="en-US" sz="3600" dirty="0" smtClean="0"/>
              <a:t> de </a:t>
            </a:r>
            <a:r>
              <a:rPr lang="en-US" sz="3600" dirty="0" err="1" smtClean="0"/>
              <a:t>abandono</a:t>
            </a:r>
            <a:r>
              <a:rPr lang="en-US" sz="3600" dirty="0" smtClean="0"/>
              <a:t> e de </a:t>
            </a:r>
            <a:r>
              <a:rPr lang="en-US" sz="3600" dirty="0" err="1" smtClean="0"/>
              <a:t>repetência</a:t>
            </a:r>
            <a:r>
              <a:rPr lang="en-US" sz="3600" dirty="0" smtClean="0"/>
              <a:t>.</a:t>
            </a:r>
          </a:p>
          <a:p>
            <a:pPr>
              <a:buNone/>
            </a:pPr>
            <a:endParaRPr lang="pt-BR"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idx="4294967295"/>
          </p:nvPr>
        </p:nvSpPr>
        <p:spPr>
          <a:xfrm>
            <a:off x="0" y="1268413"/>
            <a:ext cx="9144000" cy="3673475"/>
          </a:xfrm>
        </p:spPr>
        <p:txBody>
          <a:bodyPr>
            <a:normAutofit/>
          </a:bodyPr>
          <a:lstStyle/>
          <a:p>
            <a:r>
              <a:rPr lang="pt-BR" dirty="0" smtClean="0"/>
              <a:t>Corrupção parece reduzir a qualidade da educação </a:t>
            </a:r>
            <a:endParaRPr lang="pt-B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92500" lnSpcReduction="10000"/>
          </a:bodyPr>
          <a:lstStyle/>
          <a:p>
            <a:pPr algn="just"/>
            <a:r>
              <a:rPr lang="pt-BR" dirty="0" smtClean="0"/>
              <a:t>Resultados sugerem que corrupção tem um efeito negativo sobre resultados em educação, mas as estimativas podem estar captando os efeitos da qualidade institucional global no município, ao invés dos efeitos da educação per se. Se os municípios com menos corrupção tem melhores instituições e fornecem melhores bens públicos, o que também atrai famílias que valoram mais educação, as estimativas podem estar </a:t>
            </a:r>
            <a:r>
              <a:rPr lang="pt-BR" dirty="0" err="1" smtClean="0"/>
              <a:t>viesadas</a:t>
            </a:r>
            <a:r>
              <a:rPr lang="pt-BR" dirty="0" smtClean="0"/>
              <a:t> para cima.</a:t>
            </a:r>
          </a:p>
          <a:p>
            <a:pPr algn="just"/>
            <a:r>
              <a:rPr lang="pt-BR" dirty="0" smtClean="0"/>
              <a:t>Reestimar controlando por corrupção em outros setores.</a:t>
            </a:r>
          </a:p>
          <a:p>
            <a:pPr algn="just"/>
            <a:r>
              <a:rPr lang="pt-BR" dirty="0" smtClean="0"/>
              <a:t>Corrupção em outros setores não afeta negativamente os resultados educacionais.</a:t>
            </a:r>
          </a:p>
          <a:p>
            <a:pPr algn="just"/>
            <a:r>
              <a:rPr lang="pt-BR" dirty="0" smtClean="0"/>
              <a:t>Estimativas continuam economicamente e estatisticamente significantes.</a:t>
            </a:r>
            <a:endParaRPr lang="pt-B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pPr algn="just"/>
            <a:r>
              <a:rPr lang="pt-BR" sz="2800" dirty="0" smtClean="0"/>
              <a:t>Ainda não se eliminou totalmente a possibilidade de que diferenças nos sistemas educacionais e nas instituições entre os municípios esteja contaminando os resultados. Por exemplo, pode ser o caso que associações de pais/professores operem mais efetivamente em municípios onde a corrupção não foi detectada. </a:t>
            </a:r>
          </a:p>
          <a:p>
            <a:pPr algn="just"/>
            <a:r>
              <a:rPr lang="pt-BR" sz="2800" dirty="0" smtClean="0"/>
              <a:t>Associação positiva entre diretor eleito, por exemplo, e resultados nos exames.</a:t>
            </a:r>
          </a:p>
          <a:p>
            <a:pPr algn="just"/>
            <a:r>
              <a:rPr lang="pt-BR" sz="2800" dirty="0" smtClean="0"/>
              <a:t>Não há mudança nos resultados originais.</a:t>
            </a:r>
            <a:endParaRPr lang="pt-BR" sz="28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dirty="0" smtClean="0"/>
              <a:t>Testes de robustez</a:t>
            </a:r>
            <a:endParaRPr lang="pt-BR" sz="3600" dirty="0"/>
          </a:p>
        </p:txBody>
      </p:sp>
      <p:sp>
        <p:nvSpPr>
          <p:cNvPr id="3" name="Espaço Reservado para Conteúdo 2"/>
          <p:cNvSpPr>
            <a:spLocks noGrp="1"/>
          </p:cNvSpPr>
          <p:nvPr>
            <p:ph sz="quarter" idx="1"/>
          </p:nvPr>
        </p:nvSpPr>
        <p:spPr/>
        <p:txBody>
          <a:bodyPr>
            <a:normAutofit/>
          </a:bodyPr>
          <a:lstStyle/>
          <a:p>
            <a:pPr algn="just"/>
            <a:r>
              <a:rPr lang="pt-BR" sz="3200" dirty="0" smtClean="0"/>
              <a:t>Estimativas captam os efeitos não só de corrupção, mas também de má gestão. Efeitos importantes da corrupção, mesmo depois de controlar pelos efeitos negativos da má gestão.</a:t>
            </a:r>
          </a:p>
          <a:p>
            <a:pPr algn="just"/>
            <a:r>
              <a:rPr lang="pt-BR" sz="3200" dirty="0" smtClean="0"/>
              <a:t>Mudanças na forma funcional (</a:t>
            </a:r>
            <a:r>
              <a:rPr lang="pt-BR" sz="3200" dirty="0" err="1" smtClean="0"/>
              <a:t>propensity</a:t>
            </a:r>
            <a:r>
              <a:rPr lang="pt-BR" sz="3200" dirty="0" smtClean="0"/>
              <a:t> escore </a:t>
            </a:r>
            <a:r>
              <a:rPr lang="pt-BR" sz="3200" dirty="0" err="1" smtClean="0"/>
              <a:t>and</a:t>
            </a:r>
            <a:r>
              <a:rPr lang="pt-BR" sz="3200" dirty="0" smtClean="0"/>
              <a:t> </a:t>
            </a:r>
            <a:r>
              <a:rPr lang="pt-BR" sz="3200" dirty="0" err="1" smtClean="0"/>
              <a:t>propensity</a:t>
            </a:r>
            <a:r>
              <a:rPr lang="pt-BR" sz="3200" dirty="0" smtClean="0"/>
              <a:t> </a:t>
            </a:r>
            <a:r>
              <a:rPr lang="pt-BR" sz="3200" dirty="0" err="1" smtClean="0"/>
              <a:t>score</a:t>
            </a:r>
            <a:r>
              <a:rPr lang="pt-BR" sz="3200" dirty="0" smtClean="0"/>
              <a:t> </a:t>
            </a:r>
            <a:r>
              <a:rPr lang="pt-BR" sz="3200" dirty="0" err="1" smtClean="0"/>
              <a:t>matching</a:t>
            </a:r>
            <a:r>
              <a:rPr lang="pt-BR" sz="3200" dirty="0" smtClean="0"/>
              <a:t>).</a:t>
            </a:r>
          </a:p>
          <a:p>
            <a:pPr algn="just"/>
            <a:r>
              <a:rPr lang="pt-BR" sz="3200" dirty="0" smtClean="0"/>
              <a:t>Escolas privadas como placebo.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Mecanismos ligando corrupção a resultados educacionais</a:t>
            </a:r>
            <a:endParaRPr lang="pt-BR" dirty="0"/>
          </a:p>
        </p:txBody>
      </p:sp>
      <p:sp>
        <p:nvSpPr>
          <p:cNvPr id="3" name="Espaço Reservado para Conteúdo 2"/>
          <p:cNvSpPr>
            <a:spLocks noGrp="1"/>
          </p:cNvSpPr>
          <p:nvPr>
            <p:ph sz="quarter" idx="1"/>
          </p:nvPr>
        </p:nvSpPr>
        <p:spPr/>
        <p:txBody>
          <a:bodyPr/>
          <a:lstStyle/>
          <a:p>
            <a:pPr algn="just"/>
            <a:r>
              <a:rPr lang="pt-BR" dirty="0" smtClean="0"/>
              <a:t>Porcentagem de professores que recebem treinamento pedagógico é menor do que em municípios sem corrupção.</a:t>
            </a:r>
          </a:p>
          <a:p>
            <a:pPr algn="just"/>
            <a:r>
              <a:rPr lang="pt-BR" dirty="0" smtClean="0"/>
              <a:t>Escolas em municípios com corrupção tem menor probabilidade de ter laboratório de computação ou ciências.</a:t>
            </a:r>
          </a:p>
          <a:p>
            <a:pPr algn="just"/>
            <a:r>
              <a:rPr lang="pt-BR" dirty="0" smtClean="0"/>
              <a:t>Professores e diretores em municípios onde corrupção foi detectada tem maior probabilidade de reportar falta de recursos e oferta de professores como problemas graves.</a:t>
            </a:r>
          </a:p>
          <a:p>
            <a:pPr algn="just">
              <a:buNone/>
            </a:pPr>
            <a:endParaRPr lang="pt-BR" dirty="0" smtClean="0"/>
          </a:p>
          <a:p>
            <a:endParaRPr lang="pt-BR" dirty="0" smtClean="0"/>
          </a:p>
          <a:p>
            <a:endParaRPr lang="pt-B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400" dirty="0" smtClean="0"/>
              <a:t>Implicações de política</a:t>
            </a:r>
            <a:endParaRPr lang="pt-BR" sz="4400" dirty="0"/>
          </a:p>
        </p:txBody>
      </p:sp>
      <p:sp>
        <p:nvSpPr>
          <p:cNvPr id="3" name="Espaço Reservado para Conteúdo 2"/>
          <p:cNvSpPr>
            <a:spLocks noGrp="1"/>
          </p:cNvSpPr>
          <p:nvPr>
            <p:ph sz="quarter" idx="1"/>
          </p:nvPr>
        </p:nvSpPr>
        <p:spPr/>
        <p:txBody>
          <a:bodyPr>
            <a:normAutofit lnSpcReduction="10000"/>
          </a:bodyPr>
          <a:lstStyle/>
          <a:p>
            <a:endParaRPr lang="en-US" dirty="0" smtClean="0"/>
          </a:p>
          <a:p>
            <a:pPr algn="just"/>
            <a:r>
              <a:rPr lang="en-US" sz="3600" dirty="0" err="1" smtClean="0"/>
              <a:t>Introduzir</a:t>
            </a:r>
            <a:r>
              <a:rPr lang="en-US" sz="3600" dirty="0" smtClean="0"/>
              <a:t> um </a:t>
            </a:r>
            <a:r>
              <a:rPr lang="en-US" sz="3600" dirty="0" err="1" smtClean="0"/>
              <a:t>sistema</a:t>
            </a:r>
            <a:r>
              <a:rPr lang="en-US" sz="3600" dirty="0" smtClean="0"/>
              <a:t> de </a:t>
            </a:r>
            <a:r>
              <a:rPr lang="en-US" sz="3600" dirty="0" err="1" smtClean="0"/>
              <a:t>monitoramento</a:t>
            </a:r>
            <a:r>
              <a:rPr lang="en-US" sz="3600" dirty="0" smtClean="0"/>
              <a:t> do </a:t>
            </a:r>
            <a:r>
              <a:rPr lang="en-US" sz="3600" dirty="0" err="1" smtClean="0"/>
              <a:t>uso</a:t>
            </a:r>
            <a:r>
              <a:rPr lang="en-US" sz="3600" dirty="0" smtClean="0"/>
              <a:t> de </a:t>
            </a:r>
            <a:r>
              <a:rPr lang="en-US" sz="3600" dirty="0" err="1" smtClean="0"/>
              <a:t>fundos</a:t>
            </a:r>
            <a:r>
              <a:rPr lang="en-US" sz="3600" dirty="0" smtClean="0"/>
              <a:t> </a:t>
            </a:r>
            <a:r>
              <a:rPr lang="en-US" sz="3600" dirty="0" err="1" smtClean="0"/>
              <a:t>públicos</a:t>
            </a:r>
            <a:r>
              <a:rPr lang="en-US" sz="3600" dirty="0" smtClean="0"/>
              <a:t>.</a:t>
            </a:r>
          </a:p>
          <a:p>
            <a:pPr algn="just"/>
            <a:r>
              <a:rPr lang="en-US" sz="3600" dirty="0" err="1" smtClean="0"/>
              <a:t>Mecanismo</a:t>
            </a:r>
            <a:r>
              <a:rPr lang="en-US" sz="3600" dirty="0" smtClean="0"/>
              <a:t> </a:t>
            </a:r>
            <a:r>
              <a:rPr lang="en-US" sz="3600" dirty="0" err="1" smtClean="0"/>
              <a:t>diferente</a:t>
            </a:r>
            <a:r>
              <a:rPr lang="en-US" sz="3600" dirty="0" smtClean="0"/>
              <a:t> de accountability </a:t>
            </a:r>
            <a:r>
              <a:rPr lang="en-US" sz="3600" dirty="0" err="1" smtClean="0"/>
              <a:t>surgiu</a:t>
            </a:r>
            <a:r>
              <a:rPr lang="en-US" sz="3600" dirty="0" smtClean="0"/>
              <a:t> no </a:t>
            </a:r>
            <a:r>
              <a:rPr lang="en-US" sz="3600" dirty="0" err="1" smtClean="0"/>
              <a:t>Brasil</a:t>
            </a:r>
            <a:r>
              <a:rPr lang="en-US" sz="3600" dirty="0" smtClean="0"/>
              <a:t>: </a:t>
            </a:r>
            <a:r>
              <a:rPr lang="en-US" sz="3600" dirty="0" err="1" smtClean="0"/>
              <a:t>diretores</a:t>
            </a:r>
            <a:r>
              <a:rPr lang="en-US" sz="3600" dirty="0" smtClean="0"/>
              <a:t> </a:t>
            </a:r>
            <a:r>
              <a:rPr lang="en-US" sz="3600" dirty="0" err="1" smtClean="0"/>
              <a:t>eleitos</a:t>
            </a:r>
            <a:r>
              <a:rPr lang="en-US" sz="3600" dirty="0" smtClean="0"/>
              <a:t> </a:t>
            </a:r>
            <a:r>
              <a:rPr lang="en-US" sz="3600" dirty="0" err="1" smtClean="0"/>
              <a:t>por</a:t>
            </a:r>
            <a:r>
              <a:rPr lang="en-US" sz="3600" dirty="0" smtClean="0"/>
              <a:t> </a:t>
            </a:r>
            <a:r>
              <a:rPr lang="en-US" sz="3600" dirty="0" err="1" smtClean="0"/>
              <a:t>professores</a:t>
            </a:r>
            <a:r>
              <a:rPr lang="en-US" sz="3600" dirty="0" smtClean="0"/>
              <a:t>, </a:t>
            </a:r>
            <a:r>
              <a:rPr lang="en-US" sz="3600" dirty="0" err="1" smtClean="0"/>
              <a:t>pais</a:t>
            </a:r>
            <a:r>
              <a:rPr lang="en-US" sz="3600" dirty="0" smtClean="0"/>
              <a:t> e </a:t>
            </a:r>
            <a:r>
              <a:rPr lang="en-US" sz="3600" dirty="0" err="1" smtClean="0"/>
              <a:t>alunos</a:t>
            </a:r>
            <a:r>
              <a:rPr lang="en-US" sz="3600" dirty="0" smtClean="0"/>
              <a:t>.</a:t>
            </a:r>
          </a:p>
          <a:p>
            <a:pPr algn="just"/>
            <a:r>
              <a:rPr lang="en-US" sz="3600" dirty="0" smtClean="0"/>
              <a:t>16 de 26 </a:t>
            </a:r>
            <a:r>
              <a:rPr lang="en-US" sz="3600" dirty="0" err="1" smtClean="0"/>
              <a:t>estados</a:t>
            </a:r>
            <a:r>
              <a:rPr lang="en-US" sz="3600" dirty="0" smtClean="0"/>
              <a:t> tem </a:t>
            </a:r>
            <a:r>
              <a:rPr lang="en-US" sz="3600" dirty="0" err="1" smtClean="0"/>
              <a:t>alguma</a:t>
            </a:r>
            <a:r>
              <a:rPr lang="en-US" sz="3600" dirty="0" smtClean="0"/>
              <a:t> forma de </a:t>
            </a:r>
            <a:r>
              <a:rPr lang="en-US" sz="3600" dirty="0" err="1" smtClean="0"/>
              <a:t>eleição</a:t>
            </a:r>
            <a:r>
              <a:rPr lang="en-US" sz="3600" dirty="0" smtClean="0"/>
              <a:t> </a:t>
            </a:r>
            <a:r>
              <a:rPr lang="en-US" sz="3600" dirty="0" err="1" smtClean="0"/>
              <a:t>para</a:t>
            </a:r>
            <a:r>
              <a:rPr lang="en-US" sz="3600" dirty="0" smtClean="0"/>
              <a:t> </a:t>
            </a:r>
            <a:r>
              <a:rPr lang="en-US" sz="3600" dirty="0" err="1" smtClean="0"/>
              <a:t>diretor</a:t>
            </a:r>
            <a:r>
              <a:rPr lang="en-US" sz="3600" dirty="0" smtClean="0"/>
              <a:t>.</a:t>
            </a:r>
          </a:p>
          <a:p>
            <a:pPr algn="just"/>
            <a:r>
              <a:rPr lang="en-US" sz="3600" dirty="0" smtClean="0"/>
              <a:t>30% dos </a:t>
            </a:r>
            <a:r>
              <a:rPr lang="en-US" sz="3600" dirty="0" err="1" smtClean="0"/>
              <a:t>diretores</a:t>
            </a:r>
            <a:r>
              <a:rPr lang="en-US" sz="3600" dirty="0" smtClean="0"/>
              <a:t> </a:t>
            </a:r>
            <a:r>
              <a:rPr lang="en-US" sz="3600" dirty="0" err="1" smtClean="0"/>
              <a:t>municipais</a:t>
            </a:r>
            <a:r>
              <a:rPr lang="en-US" sz="3600" dirty="0" smtClean="0"/>
              <a:t> </a:t>
            </a:r>
            <a:r>
              <a:rPr lang="en-US" sz="3600" dirty="0" err="1" smtClean="0"/>
              <a:t>são</a:t>
            </a:r>
            <a:r>
              <a:rPr lang="en-US" sz="3600" dirty="0" smtClean="0"/>
              <a:t> </a:t>
            </a:r>
            <a:r>
              <a:rPr lang="en-US" sz="3600" dirty="0" err="1" smtClean="0"/>
              <a:t>eleitos</a:t>
            </a:r>
            <a:r>
              <a:rPr lang="en-US" sz="3600" dirty="0" smtClean="0"/>
              <a:t>.</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pPr algn="just"/>
            <a:r>
              <a:rPr lang="en-US" sz="3600" dirty="0" err="1" smtClean="0"/>
              <a:t>Eleição</a:t>
            </a:r>
            <a:r>
              <a:rPr lang="en-US" sz="3600" dirty="0" smtClean="0"/>
              <a:t> de </a:t>
            </a:r>
            <a:r>
              <a:rPr lang="en-US" sz="3600" dirty="0" err="1" smtClean="0"/>
              <a:t>diretor</a:t>
            </a:r>
            <a:r>
              <a:rPr lang="en-US" sz="3600" dirty="0" smtClean="0"/>
              <a:t> </a:t>
            </a:r>
            <a:r>
              <a:rPr lang="en-US" sz="3600" dirty="0" err="1" smtClean="0"/>
              <a:t>está</a:t>
            </a:r>
            <a:r>
              <a:rPr lang="en-US" sz="3600" dirty="0" smtClean="0"/>
              <a:t> </a:t>
            </a:r>
            <a:r>
              <a:rPr lang="en-US" sz="3600" dirty="0" err="1" smtClean="0"/>
              <a:t>negativamente</a:t>
            </a:r>
            <a:r>
              <a:rPr lang="en-US" sz="3600" dirty="0" smtClean="0"/>
              <a:t> </a:t>
            </a:r>
            <a:r>
              <a:rPr lang="en-US" sz="3600" dirty="0" err="1" smtClean="0"/>
              <a:t>associada</a:t>
            </a:r>
            <a:r>
              <a:rPr lang="en-US" sz="3600" dirty="0" smtClean="0"/>
              <a:t> a </a:t>
            </a:r>
            <a:r>
              <a:rPr lang="en-US" sz="3600" dirty="0" err="1" smtClean="0"/>
              <a:t>corrupção</a:t>
            </a:r>
            <a:r>
              <a:rPr lang="en-US" sz="3600" smtClean="0"/>
              <a:t>.</a:t>
            </a:r>
          </a:p>
          <a:p>
            <a:pPr algn="just"/>
            <a:r>
              <a:rPr lang="en-US" sz="3600" dirty="0" smtClean="0"/>
              <a:t>Se </a:t>
            </a:r>
            <a:r>
              <a:rPr lang="en-US" sz="3600" dirty="0" err="1" smtClean="0"/>
              <a:t>além</a:t>
            </a:r>
            <a:r>
              <a:rPr lang="en-US" sz="3600" dirty="0" smtClean="0"/>
              <a:t> de </a:t>
            </a:r>
            <a:r>
              <a:rPr lang="en-US" sz="3600" dirty="0" err="1" smtClean="0"/>
              <a:t>corrupção</a:t>
            </a:r>
            <a:r>
              <a:rPr lang="en-US" sz="3600" dirty="0" smtClean="0"/>
              <a:t> (</a:t>
            </a:r>
            <a:r>
              <a:rPr lang="en-US" sz="3600" dirty="0" err="1" smtClean="0"/>
              <a:t>desperdício</a:t>
            </a:r>
            <a:r>
              <a:rPr lang="en-US" sz="3600" dirty="0" smtClean="0"/>
              <a:t> </a:t>
            </a:r>
            <a:r>
              <a:rPr lang="en-US" sz="3600" dirty="0" err="1" smtClean="0"/>
              <a:t>ativo</a:t>
            </a:r>
            <a:r>
              <a:rPr lang="en-US" sz="3600" dirty="0" smtClean="0"/>
              <a:t>) </a:t>
            </a:r>
            <a:r>
              <a:rPr lang="en-US" sz="3600" dirty="0" err="1" smtClean="0"/>
              <a:t>má</a:t>
            </a:r>
            <a:r>
              <a:rPr lang="en-US" sz="3600" dirty="0" smtClean="0"/>
              <a:t> </a:t>
            </a:r>
            <a:r>
              <a:rPr lang="en-US" sz="3600" dirty="0" err="1" smtClean="0"/>
              <a:t>gestão</a:t>
            </a:r>
            <a:r>
              <a:rPr lang="en-US" sz="3600" dirty="0" smtClean="0"/>
              <a:t> (</a:t>
            </a:r>
            <a:r>
              <a:rPr lang="en-US" sz="3600" dirty="0" err="1" smtClean="0"/>
              <a:t>desperdício</a:t>
            </a:r>
            <a:r>
              <a:rPr lang="en-US" sz="3600" dirty="0" smtClean="0"/>
              <a:t> </a:t>
            </a:r>
            <a:r>
              <a:rPr lang="en-US" sz="3600" dirty="0" err="1" smtClean="0"/>
              <a:t>passivo</a:t>
            </a:r>
            <a:r>
              <a:rPr lang="en-US" sz="3600" dirty="0" smtClean="0"/>
              <a:t>) </a:t>
            </a:r>
            <a:r>
              <a:rPr lang="en-US" sz="3600" dirty="0" err="1" smtClean="0"/>
              <a:t>também</a:t>
            </a:r>
            <a:r>
              <a:rPr lang="en-US" sz="3600" dirty="0" smtClean="0"/>
              <a:t> </a:t>
            </a:r>
            <a:r>
              <a:rPr lang="en-US" sz="3600" dirty="0" err="1" smtClean="0"/>
              <a:t>afeta</a:t>
            </a:r>
            <a:r>
              <a:rPr lang="en-US" sz="3600" dirty="0" smtClean="0"/>
              <a:t> o </a:t>
            </a:r>
            <a:r>
              <a:rPr lang="en-US" sz="3600" dirty="0" err="1" smtClean="0"/>
              <a:t>desempenho</a:t>
            </a:r>
            <a:r>
              <a:rPr lang="en-US" sz="3600" dirty="0" smtClean="0"/>
              <a:t> dos </a:t>
            </a:r>
            <a:r>
              <a:rPr lang="en-US" sz="3600" dirty="0" err="1" smtClean="0"/>
              <a:t>alunos</a:t>
            </a:r>
            <a:r>
              <a:rPr lang="en-US" sz="3600" dirty="0" smtClean="0"/>
              <a:t>, é </a:t>
            </a:r>
            <a:r>
              <a:rPr lang="en-US" sz="3600" dirty="0" err="1" smtClean="0"/>
              <a:t>preciso</a:t>
            </a:r>
            <a:r>
              <a:rPr lang="en-US" sz="3600" dirty="0" smtClean="0"/>
              <a:t> </a:t>
            </a:r>
            <a:r>
              <a:rPr lang="en-US" sz="3600" dirty="0" err="1" smtClean="0"/>
              <a:t>ainda</a:t>
            </a:r>
            <a:r>
              <a:rPr lang="en-US" sz="3600" dirty="0" smtClean="0"/>
              <a:t> </a:t>
            </a:r>
            <a:r>
              <a:rPr lang="en-US" sz="3600" dirty="0" err="1" smtClean="0"/>
              <a:t>adotar</a:t>
            </a:r>
            <a:r>
              <a:rPr lang="en-US" sz="3600" dirty="0" smtClean="0"/>
              <a:t> </a:t>
            </a:r>
            <a:r>
              <a:rPr lang="en-US" sz="3600" dirty="0" err="1" smtClean="0"/>
              <a:t>reformas</a:t>
            </a:r>
            <a:r>
              <a:rPr lang="en-US" sz="3600" dirty="0" smtClean="0"/>
              <a:t> </a:t>
            </a:r>
            <a:r>
              <a:rPr lang="en-US" sz="3600" dirty="0" err="1" smtClean="0"/>
              <a:t>que</a:t>
            </a:r>
            <a:r>
              <a:rPr lang="en-US" sz="3600" dirty="0" smtClean="0"/>
              <a:t> </a:t>
            </a:r>
            <a:r>
              <a:rPr lang="en-US" sz="3600" dirty="0" err="1" smtClean="0"/>
              <a:t>melhorem</a:t>
            </a:r>
            <a:r>
              <a:rPr lang="en-US" sz="3600" dirty="0" smtClean="0"/>
              <a:t> a </a:t>
            </a:r>
            <a:r>
              <a:rPr lang="en-US" sz="3600" dirty="0" err="1" smtClean="0"/>
              <a:t>capacidade</a:t>
            </a:r>
            <a:r>
              <a:rPr lang="en-US" sz="3600" dirty="0" smtClean="0"/>
              <a:t> das </a:t>
            </a:r>
            <a:r>
              <a:rPr lang="en-US" sz="3600" dirty="0" err="1" smtClean="0"/>
              <a:t>burocracias</a:t>
            </a:r>
            <a:r>
              <a:rPr lang="en-US" sz="3600" dirty="0" smtClean="0"/>
              <a:t> </a:t>
            </a:r>
            <a:r>
              <a:rPr lang="en-US" sz="3600" dirty="0" err="1" smtClean="0"/>
              <a:t>locais</a:t>
            </a:r>
            <a:r>
              <a:rPr lang="en-US" sz="3600" dirty="0" smtClean="0"/>
              <a:t>.</a:t>
            </a:r>
            <a:endParaRPr lang="pt-BR" sz="3600" dirty="0" smtClean="0"/>
          </a:p>
          <a:p>
            <a:endParaRPr lang="pt-B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p:txBody>
          <a:bodyPr>
            <a:normAutofit/>
          </a:bodyPr>
          <a:lstStyle/>
          <a:p>
            <a:r>
              <a:rPr lang="pt-BR" sz="3600" b="1" dirty="0" smtClean="0"/>
              <a:t>Educação X Corrupção</a:t>
            </a:r>
            <a:endParaRPr lang="pt-BR" sz="3600" b="1" dirty="0"/>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0" y="1124744"/>
            <a:ext cx="9144000" cy="46085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dirty="0" smtClean="0"/>
              <a:t>Relação pode não ser causal</a:t>
            </a:r>
            <a:endParaRPr lang="pt-BR" sz="4000" dirty="0"/>
          </a:p>
        </p:txBody>
      </p:sp>
      <p:sp>
        <p:nvSpPr>
          <p:cNvPr id="3" name="Espaço Reservado para Conteúdo 2"/>
          <p:cNvSpPr>
            <a:spLocks noGrp="1"/>
          </p:cNvSpPr>
          <p:nvPr>
            <p:ph sz="quarter" idx="1"/>
          </p:nvPr>
        </p:nvSpPr>
        <p:spPr/>
        <p:txBody>
          <a:bodyPr>
            <a:normAutofit/>
          </a:bodyPr>
          <a:lstStyle/>
          <a:p>
            <a:pPr marL="514350" indent="-514350" algn="just">
              <a:buAutoNum type="arabicParenR"/>
            </a:pPr>
            <a:r>
              <a:rPr lang="en-US" sz="3600" dirty="0" err="1" smtClean="0"/>
              <a:t>Existem</a:t>
            </a:r>
            <a:r>
              <a:rPr lang="en-US" sz="3600" dirty="0" smtClean="0"/>
              <a:t> </a:t>
            </a:r>
            <a:r>
              <a:rPr lang="en-US" sz="3600" dirty="0" err="1" smtClean="0"/>
              <a:t>muitas</a:t>
            </a:r>
            <a:r>
              <a:rPr lang="en-US" sz="3600" dirty="0" smtClean="0"/>
              <a:t> </a:t>
            </a:r>
            <a:r>
              <a:rPr lang="en-US" sz="3600" dirty="0" err="1" smtClean="0"/>
              <a:t>diferenças</a:t>
            </a:r>
            <a:r>
              <a:rPr lang="en-US" sz="3600" dirty="0" smtClean="0"/>
              <a:t> </a:t>
            </a:r>
            <a:r>
              <a:rPr lang="en-US" sz="3600" dirty="0" err="1" smtClean="0"/>
              <a:t>institucionais</a:t>
            </a:r>
            <a:r>
              <a:rPr lang="en-US" sz="3600" dirty="0" smtClean="0"/>
              <a:t> e </a:t>
            </a:r>
            <a:r>
              <a:rPr lang="en-US" sz="3600" dirty="0" err="1" smtClean="0"/>
              <a:t>culturais</a:t>
            </a:r>
            <a:r>
              <a:rPr lang="en-US" sz="3600" dirty="0" smtClean="0"/>
              <a:t> entre </a:t>
            </a:r>
            <a:r>
              <a:rPr lang="en-US" sz="3600" dirty="0" err="1" smtClean="0"/>
              <a:t>os</a:t>
            </a:r>
            <a:r>
              <a:rPr lang="en-US" sz="3600" dirty="0" smtClean="0"/>
              <a:t> </a:t>
            </a:r>
            <a:r>
              <a:rPr lang="en-US" sz="3600" dirty="0" err="1" smtClean="0"/>
              <a:t>países</a:t>
            </a:r>
            <a:r>
              <a:rPr lang="en-US" sz="3600" dirty="0" smtClean="0"/>
              <a:t> </a:t>
            </a:r>
            <a:r>
              <a:rPr lang="en-US" sz="3600" dirty="0" err="1" smtClean="0"/>
              <a:t>que</a:t>
            </a:r>
            <a:r>
              <a:rPr lang="en-US" sz="3600" dirty="0" smtClean="0"/>
              <a:t> </a:t>
            </a:r>
            <a:r>
              <a:rPr lang="en-US" sz="3600" dirty="0" err="1" smtClean="0"/>
              <a:t>determinam</a:t>
            </a:r>
            <a:r>
              <a:rPr lang="en-US" sz="3600" dirty="0" smtClean="0"/>
              <a:t> </a:t>
            </a:r>
            <a:r>
              <a:rPr lang="en-US" sz="3600" dirty="0" err="1" smtClean="0"/>
              <a:t>tanto</a:t>
            </a:r>
            <a:r>
              <a:rPr lang="en-US" sz="3600" dirty="0" smtClean="0"/>
              <a:t> </a:t>
            </a:r>
            <a:r>
              <a:rPr lang="en-US" sz="3600" dirty="0" err="1" smtClean="0"/>
              <a:t>seu</a:t>
            </a:r>
            <a:r>
              <a:rPr lang="en-US" sz="3600" dirty="0" smtClean="0"/>
              <a:t> </a:t>
            </a:r>
            <a:r>
              <a:rPr lang="en-US" sz="3600" dirty="0" err="1" smtClean="0"/>
              <a:t>nível</a:t>
            </a:r>
            <a:r>
              <a:rPr lang="en-US" sz="3600" dirty="0" smtClean="0"/>
              <a:t> de </a:t>
            </a:r>
            <a:r>
              <a:rPr lang="en-US" sz="3600" dirty="0" err="1" smtClean="0"/>
              <a:t>corrupção</a:t>
            </a:r>
            <a:r>
              <a:rPr lang="en-US" sz="3600" dirty="0" smtClean="0"/>
              <a:t> </a:t>
            </a:r>
            <a:r>
              <a:rPr lang="en-US" sz="3600" dirty="0" err="1" smtClean="0"/>
              <a:t>quanto</a:t>
            </a:r>
            <a:r>
              <a:rPr lang="en-US" sz="3600" dirty="0" smtClean="0"/>
              <a:t> a </a:t>
            </a:r>
            <a:r>
              <a:rPr lang="en-US" sz="3600" dirty="0" err="1" smtClean="0"/>
              <a:t>qualidade</a:t>
            </a:r>
            <a:r>
              <a:rPr lang="en-US" sz="3600" dirty="0" smtClean="0"/>
              <a:t> </a:t>
            </a:r>
            <a:r>
              <a:rPr lang="en-US" sz="3600" dirty="0" err="1" smtClean="0"/>
              <a:t>da</a:t>
            </a:r>
            <a:r>
              <a:rPr lang="en-US" sz="3600" dirty="0" smtClean="0"/>
              <a:t> </a:t>
            </a:r>
            <a:r>
              <a:rPr lang="en-US" sz="3600" dirty="0" err="1" smtClean="0"/>
              <a:t>educação</a:t>
            </a:r>
            <a:r>
              <a:rPr lang="en-US" sz="3600" dirty="0" smtClean="0"/>
              <a:t>.</a:t>
            </a:r>
          </a:p>
          <a:p>
            <a:pPr marL="514350" indent="-514350" algn="just">
              <a:buAutoNum type="arabicParenR"/>
            </a:pPr>
            <a:r>
              <a:rPr lang="en-US" sz="3600" dirty="0" smtClean="0"/>
              <a:t>As </a:t>
            </a:r>
            <a:r>
              <a:rPr lang="en-US" sz="3600" dirty="0" err="1" smtClean="0"/>
              <a:t>medidas</a:t>
            </a:r>
            <a:r>
              <a:rPr lang="en-US" sz="3600" dirty="0" smtClean="0"/>
              <a:t> </a:t>
            </a:r>
            <a:r>
              <a:rPr lang="en-US" sz="3600" dirty="0" err="1" smtClean="0"/>
              <a:t>subjetivas</a:t>
            </a:r>
            <a:r>
              <a:rPr lang="en-US" sz="3600" dirty="0" smtClean="0"/>
              <a:t> de </a:t>
            </a:r>
            <a:r>
              <a:rPr lang="en-US" sz="3600" dirty="0" err="1" smtClean="0"/>
              <a:t>corrupção</a:t>
            </a:r>
            <a:r>
              <a:rPr lang="en-US" sz="3600" dirty="0" smtClean="0"/>
              <a:t> </a:t>
            </a:r>
            <a:r>
              <a:rPr lang="en-US" sz="3600" dirty="0" err="1" smtClean="0"/>
              <a:t>apresentam</a:t>
            </a:r>
            <a:r>
              <a:rPr lang="en-US" sz="3600" dirty="0" smtClean="0"/>
              <a:t> </a:t>
            </a:r>
            <a:r>
              <a:rPr lang="en-US" sz="3600" dirty="0" err="1" smtClean="0"/>
              <a:t>uma</a:t>
            </a:r>
            <a:r>
              <a:rPr lang="en-US" sz="3600" dirty="0" smtClean="0"/>
              <a:t> </a:t>
            </a:r>
            <a:r>
              <a:rPr lang="en-US" sz="3600" dirty="0" err="1" smtClean="0"/>
              <a:t>série</a:t>
            </a:r>
            <a:r>
              <a:rPr lang="en-US" sz="3600" dirty="0" smtClean="0"/>
              <a:t> de </a:t>
            </a:r>
            <a:r>
              <a:rPr lang="en-US" sz="3600" dirty="0" err="1" smtClean="0"/>
              <a:t>problemas</a:t>
            </a:r>
            <a:r>
              <a:rPr lang="en-US" sz="3600" dirty="0" smtClean="0"/>
              <a:t>.</a:t>
            </a:r>
            <a:endParaRPr lang="pt-BR"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p:txBody>
          <a:bodyPr>
            <a:normAutofit/>
          </a:bodyPr>
          <a:lstStyle/>
          <a:p>
            <a:r>
              <a:rPr lang="pt-BR" sz="3600" b="1" dirty="0" smtClean="0"/>
              <a:t>Objetivo </a:t>
            </a:r>
            <a:endParaRPr lang="pt-BR" sz="3600" b="1" dirty="0"/>
          </a:p>
        </p:txBody>
      </p:sp>
      <p:sp>
        <p:nvSpPr>
          <p:cNvPr id="3" name="Espaço Reservado para Conteúdo 2"/>
          <p:cNvSpPr>
            <a:spLocks noGrp="1"/>
          </p:cNvSpPr>
          <p:nvPr>
            <p:ph sz="quarter" idx="1"/>
          </p:nvPr>
        </p:nvSpPr>
        <p:spPr>
          <a:xfrm>
            <a:off x="457200" y="1412776"/>
            <a:ext cx="8147248" cy="4713387"/>
          </a:xfrm>
        </p:spPr>
        <p:txBody>
          <a:bodyPr>
            <a:noAutofit/>
          </a:bodyPr>
          <a:lstStyle/>
          <a:p>
            <a:pPr marL="0" indent="0" algn="just">
              <a:spcBef>
                <a:spcPts val="0"/>
              </a:spcBef>
              <a:buNone/>
            </a:pPr>
            <a:r>
              <a:rPr lang="en-US" sz="4400" dirty="0" err="1" smtClean="0"/>
              <a:t>Estimar</a:t>
            </a:r>
            <a:r>
              <a:rPr lang="en-US" sz="4400" dirty="0" smtClean="0"/>
              <a:t> a </a:t>
            </a:r>
            <a:r>
              <a:rPr lang="en-US" sz="4400" dirty="0" err="1" smtClean="0"/>
              <a:t>extensão</a:t>
            </a:r>
            <a:r>
              <a:rPr lang="en-US" sz="4400" dirty="0" smtClean="0"/>
              <a:t> </a:t>
            </a:r>
            <a:r>
              <a:rPr lang="en-US" sz="4400" dirty="0" err="1" smtClean="0"/>
              <a:t>pela</a:t>
            </a:r>
            <a:r>
              <a:rPr lang="en-US" sz="4400" dirty="0" smtClean="0"/>
              <a:t> </a:t>
            </a:r>
            <a:r>
              <a:rPr lang="en-US" sz="4400" dirty="0" err="1" smtClean="0"/>
              <a:t>qual</a:t>
            </a:r>
            <a:r>
              <a:rPr lang="en-US" sz="4400" dirty="0" smtClean="0"/>
              <a:t> </a:t>
            </a:r>
            <a:r>
              <a:rPr lang="en-US" sz="4400" dirty="0" err="1" smtClean="0"/>
              <a:t>dinheiro</a:t>
            </a:r>
            <a:r>
              <a:rPr lang="en-US" sz="4400" dirty="0" smtClean="0"/>
              <a:t> é </a:t>
            </a:r>
            <a:r>
              <a:rPr lang="en-US" sz="4400" dirty="0" err="1" smtClean="0"/>
              <a:t>importante</a:t>
            </a:r>
            <a:r>
              <a:rPr lang="en-US" sz="4400" dirty="0" smtClean="0"/>
              <a:t> </a:t>
            </a:r>
            <a:r>
              <a:rPr lang="en-US" sz="4400" dirty="0" err="1" smtClean="0"/>
              <a:t>para</a:t>
            </a:r>
            <a:r>
              <a:rPr lang="en-US" sz="4400" dirty="0" smtClean="0"/>
              <a:t> </a:t>
            </a:r>
            <a:r>
              <a:rPr lang="en-US" sz="4400" dirty="0" err="1" smtClean="0"/>
              <a:t>educação</a:t>
            </a:r>
            <a:r>
              <a:rPr lang="en-US" sz="4400" dirty="0" smtClean="0"/>
              <a:t>, </a:t>
            </a:r>
            <a:r>
              <a:rPr lang="en-US" sz="4400" dirty="0" err="1" smtClean="0"/>
              <a:t>olhando</a:t>
            </a:r>
            <a:r>
              <a:rPr lang="en-US" sz="4400" dirty="0" smtClean="0"/>
              <a:t> se </a:t>
            </a:r>
            <a:r>
              <a:rPr lang="en-US" sz="4400" dirty="0" err="1" smtClean="0"/>
              <a:t>os</a:t>
            </a:r>
            <a:r>
              <a:rPr lang="en-US" sz="4400" dirty="0" smtClean="0"/>
              <a:t> </a:t>
            </a:r>
            <a:r>
              <a:rPr lang="en-US" sz="4400" dirty="0" err="1" smtClean="0"/>
              <a:t>recursos</a:t>
            </a:r>
            <a:r>
              <a:rPr lang="en-US" sz="4400" dirty="0" smtClean="0"/>
              <a:t> </a:t>
            </a:r>
            <a:r>
              <a:rPr lang="en-US" sz="4400" dirty="0" err="1" smtClean="0"/>
              <a:t>que</a:t>
            </a:r>
            <a:r>
              <a:rPr lang="en-US" sz="4400" dirty="0" smtClean="0"/>
              <a:t> se </a:t>
            </a:r>
            <a:r>
              <a:rPr lang="en-US" sz="4400" dirty="0" err="1" smtClean="0"/>
              <a:t>perdem</a:t>
            </a:r>
            <a:r>
              <a:rPr lang="en-US" sz="4400" dirty="0" smtClean="0"/>
              <a:t> </a:t>
            </a:r>
            <a:r>
              <a:rPr lang="en-US" sz="4400" dirty="0" err="1" smtClean="0"/>
              <a:t>devido</a:t>
            </a:r>
            <a:r>
              <a:rPr lang="en-US" sz="4400" dirty="0" smtClean="0"/>
              <a:t> a </a:t>
            </a:r>
            <a:r>
              <a:rPr lang="en-US" sz="4400" dirty="0" err="1" smtClean="0"/>
              <a:t>corrupção</a:t>
            </a:r>
            <a:r>
              <a:rPr lang="en-US" sz="4400" dirty="0" smtClean="0"/>
              <a:t> </a:t>
            </a:r>
            <a:r>
              <a:rPr lang="en-US" sz="4400" dirty="0" err="1" smtClean="0"/>
              <a:t>afetam</a:t>
            </a:r>
            <a:r>
              <a:rPr lang="en-US" sz="4400" dirty="0" smtClean="0"/>
              <a:t> o </a:t>
            </a:r>
            <a:r>
              <a:rPr lang="en-US" sz="4400" dirty="0" err="1" smtClean="0"/>
              <a:t>desempenho</a:t>
            </a:r>
            <a:r>
              <a:rPr lang="en-US" sz="4400" dirty="0" smtClean="0"/>
              <a:t> dos </a:t>
            </a:r>
            <a:r>
              <a:rPr lang="en-US" sz="4400" dirty="0" err="1" smtClean="0"/>
              <a:t>alunos</a:t>
            </a:r>
            <a:r>
              <a:rPr lang="en-US" sz="4400" dirty="0" smtClean="0"/>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Brasil é interessante porque:</a:t>
            </a:r>
            <a:endParaRPr lang="pt-BR" dirty="0"/>
          </a:p>
        </p:txBody>
      </p:sp>
      <p:sp>
        <p:nvSpPr>
          <p:cNvPr id="3" name="Espaço Reservado para Conteúdo 2"/>
          <p:cNvSpPr>
            <a:spLocks noGrp="1"/>
          </p:cNvSpPr>
          <p:nvPr>
            <p:ph sz="quarter" idx="1"/>
          </p:nvPr>
        </p:nvSpPr>
        <p:spPr/>
        <p:txBody>
          <a:bodyPr>
            <a:normAutofit/>
          </a:bodyPr>
          <a:lstStyle/>
          <a:p>
            <a:pPr marL="514350" indent="-514350" algn="just">
              <a:buAutoNum type="arabicParenR"/>
            </a:pPr>
            <a:r>
              <a:rPr lang="pt-BR" sz="3600" dirty="0" smtClean="0"/>
              <a:t>Apesar dos altos gastos em educação primária por aluno, o desempenho dos alunos no PISA é um dos piores do mundo.</a:t>
            </a:r>
          </a:p>
          <a:p>
            <a:pPr marL="514350" indent="-514350" algn="just">
              <a:buAutoNum type="arabicParenR"/>
            </a:pPr>
            <a:r>
              <a:rPr lang="pt-BR" sz="3600" dirty="0" smtClean="0"/>
              <a:t>Mesmo dentro do Brasil, a associação entre gasto por aluno e desempenho acadêmico é fraca. </a:t>
            </a:r>
          </a:p>
          <a:p>
            <a:pPr marL="514350" indent="-514350" algn="just">
              <a:buNone/>
            </a:pPr>
            <a:r>
              <a:rPr lang="pt-BR" sz="3600" dirty="0" smtClean="0"/>
              <a:t>      Prova Brasil e gastos com educação</a:t>
            </a:r>
            <a:endParaRPr lang="pt-BR"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1187624" y="908721"/>
            <a:ext cx="7058025" cy="5688632"/>
          </a:xfrm>
          <a:prstGeom prst="rect">
            <a:avLst/>
          </a:prstGeom>
          <a:noFill/>
          <a:ln w="9525">
            <a:noFill/>
            <a:miter lim="800000"/>
            <a:headEnd/>
            <a:tailEnd/>
          </a:ln>
        </p:spPr>
      </p:pic>
    </p:spTree>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onalizar design">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ersonalizar design">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rigem">
  <a:themeElements>
    <a:clrScheme name="Personalizada 6">
      <a:dk1>
        <a:sysClr val="windowText" lastClr="000000"/>
      </a:dk1>
      <a:lt1>
        <a:sysClr val="window" lastClr="FFFFFF"/>
      </a:lt1>
      <a:dk2>
        <a:srgbClr val="464653"/>
      </a:dk2>
      <a:lt2>
        <a:srgbClr val="DDE9EC"/>
      </a:lt2>
      <a:accent1>
        <a:srgbClr val="331E41"/>
      </a:accent1>
      <a:accent2>
        <a:srgbClr val="9363B5"/>
      </a:accent2>
      <a:accent3>
        <a:srgbClr val="C3CE48"/>
      </a:accent3>
      <a:accent4>
        <a:srgbClr val="FADA7A"/>
      </a:accent4>
      <a:accent5>
        <a:srgbClr val="B88472"/>
      </a:accent5>
      <a:accent6>
        <a:srgbClr val="8E736A"/>
      </a:accent6>
      <a:hlink>
        <a:srgbClr val="5D631A"/>
      </a:hlink>
      <a:folHlink>
        <a:srgbClr val="442957"/>
      </a:folHlink>
    </a:clrScheme>
    <a:fontScheme name="Origem">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em">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4.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1654</TotalTime>
  <Words>2217</Words>
  <Application>Microsoft Office PowerPoint</Application>
  <PresentationFormat>Apresentação na tela (4:3)</PresentationFormat>
  <Paragraphs>153</Paragraphs>
  <Slides>45</Slides>
  <Notes>0</Notes>
  <HiddenSlides>0</HiddenSlides>
  <MMClips>0</MMClips>
  <ScaleCrop>false</ScaleCrop>
  <HeadingPairs>
    <vt:vector size="4" baseType="variant">
      <vt:variant>
        <vt:lpstr>Tema</vt:lpstr>
      </vt:variant>
      <vt:variant>
        <vt:i4>3</vt:i4>
      </vt:variant>
      <vt:variant>
        <vt:lpstr>Títulos de slides</vt:lpstr>
      </vt:variant>
      <vt:variant>
        <vt:i4>45</vt:i4>
      </vt:variant>
    </vt:vector>
  </HeadingPairs>
  <TitlesOfParts>
    <vt:vector size="48" baseType="lpstr">
      <vt:lpstr>Personalizar design</vt:lpstr>
      <vt:lpstr>1_Personalizar design</vt:lpstr>
      <vt:lpstr>Origem</vt:lpstr>
      <vt:lpstr>Corrupting learning: Evidence from missing federal education funds in Brazil</vt:lpstr>
      <vt:lpstr>Reformas educacionais ao redor do mundo: prover mais recursos para as escolas públicas</vt:lpstr>
      <vt:lpstr>Corrupção</vt:lpstr>
      <vt:lpstr>Corrupção parece reduzir a qualidade da educação </vt:lpstr>
      <vt:lpstr>Educação X Corrupção</vt:lpstr>
      <vt:lpstr>Relação pode não ser causal</vt:lpstr>
      <vt:lpstr>Objetivo </vt:lpstr>
      <vt:lpstr>Brasil é interessante porque:</vt:lpstr>
      <vt:lpstr>Apresentação do PowerPoint</vt:lpstr>
      <vt:lpstr>Apresentação do PowerPoint</vt:lpstr>
      <vt:lpstr>Canal</vt:lpstr>
      <vt:lpstr> Background</vt:lpstr>
      <vt:lpstr>Financiamento da educação</vt:lpstr>
      <vt:lpstr>Problemas do FUNDEF</vt:lpstr>
      <vt:lpstr>Apresentação do PowerPoint</vt:lpstr>
      <vt:lpstr>Evidência anedótica</vt:lpstr>
      <vt:lpstr>Mais evidência anedótica</vt:lpstr>
      <vt:lpstr>Mais evidência anedótica</vt:lpstr>
      <vt:lpstr>Nem tudo é notícia ruim</vt:lpstr>
      <vt:lpstr>Canais através dos quais corrupção afeta educação</vt:lpstr>
      <vt:lpstr>Função de produção de aprendizado</vt:lpstr>
      <vt:lpstr>Corrupção pode afetar educação através de pelo menos 3 canais</vt:lpstr>
      <vt:lpstr>Equação aumentada</vt:lpstr>
      <vt:lpstr>Apresentação do PowerPoint</vt:lpstr>
      <vt:lpstr>Apresentação do PowerPoint</vt:lpstr>
      <vt:lpstr>Dados</vt:lpstr>
      <vt:lpstr>Indicadores de Corrupção</vt:lpstr>
      <vt:lpstr>Apresentação do PowerPoint</vt:lpstr>
      <vt:lpstr>Corrupção</vt:lpstr>
      <vt:lpstr>Desvio de recursos</vt:lpstr>
      <vt:lpstr>Over-invoicing</vt:lpstr>
      <vt:lpstr>Contratação irregular</vt:lpstr>
      <vt:lpstr>Má gestão</vt:lpstr>
      <vt:lpstr>Má gestão</vt:lpstr>
      <vt:lpstr>Três medidas de corrupção</vt:lpstr>
      <vt:lpstr>Má gestão</vt:lpstr>
      <vt:lpstr>Algumas estatísticas</vt:lpstr>
      <vt:lpstr>Resultados escolares </vt:lpstr>
      <vt:lpstr>Resultados</vt:lpstr>
      <vt:lpstr>Apresentação do PowerPoint</vt:lpstr>
      <vt:lpstr>Apresentação do PowerPoint</vt:lpstr>
      <vt:lpstr>Testes de robustez</vt:lpstr>
      <vt:lpstr>Mecanismos ligando corrupção a resultados educacionais</vt:lpstr>
      <vt:lpstr>Implicações de política</vt:lpstr>
      <vt:lpstr>Apresentação do PowerPoint</vt:lpstr>
    </vt:vector>
  </TitlesOfParts>
  <Company>Pcquarto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LU</dc:creator>
  <cp:lastModifiedBy>Fabiana</cp:lastModifiedBy>
  <cp:revision>110</cp:revision>
  <dcterms:created xsi:type="dcterms:W3CDTF">2012-06-08T22:28:58Z</dcterms:created>
  <dcterms:modified xsi:type="dcterms:W3CDTF">2017-03-22T11:45:47Z</dcterms:modified>
</cp:coreProperties>
</file>