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pmPRSettings.xml" ContentType="application/vnd.ms-powerpoint.pmPRSettings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19" r:id="rId2"/>
    <p:sldId id="336" r:id="rId3"/>
    <p:sldId id="388" r:id="rId4"/>
    <p:sldId id="341" r:id="rId5"/>
    <p:sldId id="390" r:id="rId6"/>
    <p:sldId id="391" r:id="rId7"/>
    <p:sldId id="392" r:id="rId8"/>
    <p:sldId id="393" r:id="rId9"/>
    <p:sldId id="342" r:id="rId10"/>
    <p:sldId id="352" r:id="rId11"/>
    <p:sldId id="354" r:id="rId12"/>
    <p:sldId id="353" r:id="rId13"/>
    <p:sldId id="356" r:id="rId14"/>
    <p:sldId id="357" r:id="rId15"/>
    <p:sldId id="358" r:id="rId16"/>
    <p:sldId id="360" r:id="rId17"/>
    <p:sldId id="343" r:id="rId18"/>
    <p:sldId id="362" r:id="rId19"/>
    <p:sldId id="363" r:id="rId20"/>
    <p:sldId id="364" r:id="rId21"/>
    <p:sldId id="365" r:id="rId22"/>
    <p:sldId id="366" r:id="rId23"/>
    <p:sldId id="367" r:id="rId24"/>
    <p:sldId id="370" r:id="rId25"/>
    <p:sldId id="361" r:id="rId26"/>
    <p:sldId id="395" r:id="rId27"/>
    <p:sldId id="396" r:id="rId28"/>
    <p:sldId id="397" r:id="rId29"/>
    <p:sldId id="344" r:id="rId30"/>
    <p:sldId id="371" r:id="rId31"/>
    <p:sldId id="372" r:id="rId32"/>
    <p:sldId id="373" r:id="rId33"/>
    <p:sldId id="374" r:id="rId34"/>
    <p:sldId id="375" r:id="rId35"/>
    <p:sldId id="376" r:id="rId36"/>
    <p:sldId id="345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46" r:id="rId45"/>
    <p:sldId id="398" r:id="rId46"/>
    <p:sldId id="399" r:id="rId47"/>
    <p:sldId id="400" r:id="rId48"/>
    <p:sldId id="347" r:id="rId49"/>
    <p:sldId id="385" r:id="rId50"/>
    <p:sldId id="384" r:id="rId51"/>
    <p:sldId id="349" r:id="rId5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mPRSettings.xml>      �  <?xml version="1.0" encoding="UTF-8"?>
<!DOCTYPE plist PUBLIC "-//Apple Computer//DTD PLIST 1.0//EN" "http://www.apple.com/DTDs/PropertyList-1.0.dtd">
<plist version="1.0">
<dict>
	<key>com.apple.print.PageFormat.PMHorizontalRes</key>
	<dict>
		<key>com.apple.print.ticket.creator</key>
		<string>com.apple.printingmanager</string>
		<key>com.apple.print.ticket.itemArray</key>
		<array>
			<dict>
				<key>com.apple.print.PageFormat.PMHorizontalRes</key>
				<real>72</real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com.apple.print.PageFormat.PMOrientation</key>
	<dict>
		<key>com.apple.print.ticket.creator</key>
		<string>com.apple.printingmanager</string>
		<key>com.apple.print.ticket.itemArray</key>
		<array>
			<dict>
				<key>com.apple.print.PageFormat.PMOrientation</key>
				<integer>1</integer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com.apple.print.PageFormat.PMScaling</key>
	<dict>
		<key>com.apple.print.ticket.creator</key>
		<string>com.apple.printingmanager</string>
		<key>com.apple.print.ticket.itemArray</key>
		<array>
			<dict>
				<key>com.apple.print.PageFormat.PMScaling</key>
				<real>1</real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com.apple.print.PageFormat.PMVerticalRes</key>
	<dict>
		<key>com.apple.print.ticket.creator</key>
		<string>com.apple.printingmanager</string>
		<key>com.apple.print.ticket.itemArray</key>
		<array>
			<dict>
				<key>com.apple.print.PageFormat.PMVerticalRes</key>
				<real>72</real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com.apple.print.PageFormat.PMVerticalScaling</key>
	<dict>
		<key>com.apple.print.ticket.creator</key>
		<string>com.apple.printingmanager</string>
		<key>com.apple.print.ticket.itemArray</key>
		<array>
			<dict>
				<key>com.apple.print.PageFormat.PMVerticalScaling</key>
				<real>1</real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com.apple.print.subTicket.paper_info_ticket</key>
	<dict>
		<key>com.apple.print.PageFormat.PMAdjustedPageRect</key>
		<dict>
			<key>com.apple.print.ticket.creator</key>
			<string>com.apple.printingmanager</string>
			<key>com.apple.print.ticket.itemArray</key>
			<array>
				<dict>
					<key>com.apple.print.PageFormat.PMAdjustedPageRect</key>
					<array>
						<real>0.0</real>
						<real>0.0</real>
						<real>734</real>
						<real>576</real>
					</array>
					<key>com.apple.print.ticket.client</key>
					<string>com.apple.printingmanager</string>
					<key>com.apple.print.ticket.modDate</key>
					<date>2007-10-03T21:05:53Z</date>
					<key>com.apple.print.ticket.stateFlag</key>
					<integer>0</integer>
				</dict>
			</array>
		</dict>
		<key>com.apple.print.PageFormat.PMAdjustedPaperRect</key>
		<dict>
			<key>com.apple.print.ticket.creator</key>
			<string>com.apple.printingmanager</string>
			<key>com.apple.print.ticket.itemArray</key>
			<array>
				<dict>
					<key>com.apple.print.PageFormat.PMAdjustedPaperRect</key>
					<array>
						<real>-18</real>
						<real>-18</real>
						<real>774</real>
						<real>594</real>
					</array>
					<key>com.apple.print.ticket.client</key>
					<string>com.apple.printingmanager</string>
					<key>com.apple.print.ticket.modDate</key>
					<date>2007-10-03T21:05:53Z</date>
					<key>com.apple.print.ticket.stateFlag</key>
					<integer>0</integer>
				</dict>
			</array>
		</dict>
		<key>com.apple.print.PaperInfo.PMPaperName</key>
		<dict>
			<key>com.apple.print.ticket.creator</key>
			<string>com.apple.print.pm.PostScript</string>
			<key>com.apple.print.ticket.itemArray</key>
			<array>
				<dict>
					<key>com.apple.print.PaperInfo.PMPaperName</key>
					<string>na-letter</string>
					<key>com.apple.print.ticket.client</key>
					<string>com.apple.print.pm.PostScript</string>
					<key>com.apple.print.ticket.modDate</key>
					<date>2003-07-01T17:49:36Z</date>
					<key>com.apple.print.ticket.stateFlag</key>
					<integer>1</integer>
				</dict>
			</array>
		</dict>
		<key>com.apple.print.PaperInfo.PMUnadjustedPageRect</key>
		<dict>
			<key>com.apple.print.ticket.creator</key>
			<string>com.apple.print.pm.PostScript</string>
			<key>com.apple.print.ticket.itemArray</key>
			<array>
				<dict>
					<key>com.apple.print.PaperInfo.PMUnadjustedPageRect</key>
					<array>
						<real>0.0</real>
						<real>0.0</real>
						<real>734</real>
						<real>576</real>
					</array>
					<key>com.apple.print.ticket.client</key>
					<string>com.apple.printingmanager</string>
					<key>com.apple.print.ticket.modDate</key>
					<date>2007-10-03T21:05:53Z</date>
					<key>com.apple.print.ticket.stateFlag</key>
					<integer>0</integer>
				</dict>
			</array>
		</dict>
		<key>com.apple.print.PaperInfo.PMUnadjustedPaperRect</key>
		<dict>
			<key>com.apple.print.ticket.creator</key>
			<string>com.apple.print.pm.PostScript</string>
			<key>com.apple.print.ticket.itemArray</key>
			<array>
				<dict>
					<key>com.apple.print.PaperInfo.PMUnadjustedPaperRect</key>
					<array>
						<real>-18</real>
						<real>-18</real>
						<real>774</real>
						<real>594</real>
					</array>
					<key>com.apple.print.ticket.client</key>
					<string>com.apple.printingmanager</string>
					<key>com.apple.print.ticket.modDate</key>
					<date>2007-10-03T21:05:53Z</date>
					<key>com.apple.print.ticket.stateFlag</key>
					<integer>0</integer>
				</dict>
			</array>
		</dict>
		<key>com.apple.print.PaperInfo.ppd.PMPaperName</key>
		<dict>
			<key>com.apple.print.ticket.creator</key>
			<string>com.apple.print.pm.PostScript</string>
			<key>com.apple.print.ticket.itemArray</key>
			<array>
				<dict>
					<key>com.apple.print.PaperInfo.ppd.PMPaperName</key>
					<string>US Letter</string>
					<key>com.apple.print.ticket.client</key>
					<string>com.apple.print.pm.PostScript</string>
					<key>com.apple.print.ticket.modDate</key>
					<date>2003-07-01T17:49:36Z</date>
					<key>com.apple.print.ticket.stateFlag</key>
					<integer>1</integer>
				</dict>
			</array>
		</dict>
		<key>com.apple.print.ticket.APIVersion</key>
		<string>00.20</string>
		<key>com.apple.print.ticket.privateLock</key>
		<false/>
		<key>com.apple.print.ticket.type</key>
		<string>com.apple.print.PaperInfoTicket</string>
	</dict>
	<key>com.apple.print.ticket.APIVersion</key>
	<string>00.20</string>
	<key>com.apple.print.ticket.privateLock</key>
	<false/>
	<key>com.apple.print.ticket.type</key>
	<string>com.apple.print.PageFormatTicket</string>
</dict>
</plist>
   &  <?xml version="1.0" encoding="UTF-8"?>
<!DOCTYPE plist PUBLIC "-//Apple Computer//DTD PLIST 1.0//EN" "http://www.apple.com/DTDs/PropertyList-1.0.dtd">
<plist version="1.0">
<dict>
	<key>com.apple.print.DocumentTicket.PMSpoolFormat</key>
	<dict>
		<key>com.apple.print.ticket.creator</key>
		<string>com.apple.printingmanager</string>
		<key>com.apple.print.ticket.itemArray</key>
		<array>
			<dict>
				<key>com.apple.print.DocumentTicket.PMSpoolFormat</key>
				<string>application/pdf</string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com.apple.print.PrintSettings.PMColorMatchingMode</key>
	<dict>
		<key>com.apple.print.ticket.creator</key>
		<string>com.apple.printingmanager</string>
		<key>com.apple.print.ticket.itemArray</key>
		<array>
			<dict>
				<key>com.apple.print.PrintSettings.PMColorMatchingMode</key>
				<integer>0</integer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com.apple.print.PrintSettings.PMColorSyncProfileID</key>
	<dict>
		<key>com.apple.print.ticket.creator</key>
		<string>com.apple.printingmanager</string>
		<key>com.apple.print.ticket.itemArray</key>
		<array>
			<dict>
				<key>com.apple.print.PrintSettings.PMColorSyncProfileID</key>
				<integer>1294</integer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com.apple.print.PrintSettings.PMCopies</key>
	<dict>
		<key>com.apple.print.ticket.creator</key>
		<string>com.apple.printingmanager</string>
		<key>com.apple.print.ticket.itemArray</key>
		<array>
			<dict>
				<key>com.apple.print.PrintSettings.PMCopies</key>
				<integer>1</integer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com.apple.print.PrintSettings.PMCopyCollate</key>
	<dict>
		<key>com.apple.print.ticket.creator</key>
		<string>com.apple.printingmanager</string>
		<key>com.apple.print.ticket.itemArray</key>
		<array>
			<dict>
				<key>com.apple.print.PrintSettings.PMCopyCollate</key>
				<true/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com.apple.print.PrintSettings.PMFirstPage</key>
	<dict>
		<key>com.apple.print.ticket.creator</key>
		<string>com.apple.printingmanager</string>
		<key>com.apple.print.ticket.itemArray</key>
		<array>
			<dict>
				<key>com.apple.print.PrintSettings.PMFirstPage</key>
				<integer>1</integer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com.apple.print.PrintSettings.PMLastPage</key>
	<dict>
		<key>com.apple.print.ticket.creator</key>
		<string>com.apple.printingmanager</string>
		<key>com.apple.print.ticket.itemArray</key>
		<array>
			<dict>
				<key>com.apple.print.PrintSettings.PMLastPage</key>
				<integer>2147483647</integer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com.apple.print.PrintSettings.PMPageRange</key>
	<dict>
		<key>com.apple.print.ticket.creator</key>
		<string>com.apple.printingmanager</string>
		<key>com.apple.print.ticket.itemArray</key>
		<array>
			<dict>
				<key>com.apple.print.PrintSettings.PMPageRange</key>
				<array>
					<integer>1</integer>
					<integer>2147483647</integer>
				</array>
				<key>com.apple.print.ticket.client</key>
				<string>com.apple.printingmanager</string>
				<key>com.apple.print.ticket.modDate</key>
				<date>2007-10-03T21:05:53Z</date>
				<key>com.apple.print.ticket.stateFlag</key>
				<integer>0</integer>
			</dict>
		</array>
	</dict>
	<key>com.apple.print.ticket.APIVersion</key>
	<string>00.20</string>
	<key>com.apple.print.ticket.privateLock</key>
	<false/>
	<key>com.apple.print.ticket.type</key>
	<string>com.apple.print.PrintSettingsTicket</string>
</dict>
</plist>
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4871" autoAdjust="0"/>
  </p:normalViewPr>
  <p:slideViewPr>
    <p:cSldViewPr>
      <p:cViewPr varScale="1">
        <p:scale>
          <a:sx n="123" d="100"/>
          <a:sy n="123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1" Type="http://schemas.openxmlformats.org/officeDocument/2006/relationships/pmPRSettings" Target="pmPRSetting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68F88C59-319B-4332-9A1D-2A62CFCB00D8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4677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68B300D-05F0-4B43-940D-46DED5A791AD}" type="datetimeFigureOut">
              <a:rPr lang="en-US" smtClean="0"/>
              <a:pPr/>
              <a:t>6/8/17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561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A encenação tornou-se a tarefa central do museu,</a:t>
            </a:r>
            <a:r>
              <a:rPr lang="pt-BR" sz="1200" baseline="0" dirty="0"/>
              <a:t> uma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instituição que cada vez mais se assemelha ao teatro com sua diversificada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programação de espetáculos.</a:t>
            </a:r>
          </a:p>
          <a:p>
            <a:pPr marL="0" indent="0"/>
            <a:endParaRPr lang="pt-BR" sz="1200" noProof="0" dirty="0"/>
          </a:p>
          <a:p>
            <a:pPr marL="0" indent="0"/>
            <a:r>
              <a:rPr lang="pt-BR" sz="1200" dirty="0"/>
              <a:t>Estaria a nova arte procurando seu contexto museológico ou o museu que estaria em busca de uma nova arte?</a:t>
            </a:r>
          </a:p>
          <a:p>
            <a:pPr marL="0" indent="0"/>
            <a:endParaRPr lang="pt-BR" sz="1200" noProof="0" dirty="0"/>
          </a:p>
          <a:p>
            <a:pPr marL="0" indent="0"/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 o museu, a arte de hoje seria não apenas desabrigada, mas também sem voz e até invisível. </a:t>
            </a:r>
            <a:endParaRPr lang="pt-BR" sz="1200" noProof="0" dirty="0"/>
          </a:p>
          <a:p>
            <a:pPr marL="0" indent="0"/>
            <a:endParaRPr lang="pt-BR" sz="1200" noProof="0" dirty="0"/>
          </a:p>
          <a:p>
            <a:pPr marL="0" indent="0"/>
            <a:endParaRPr lang="pt-BR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década de 1970, podia-se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falar de uma "crise do museu”, assim como se falava numa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crise da arte. Porém, essa crise foi substituída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pelo o novo </a:t>
            </a:r>
            <a:r>
              <a:rPr lang="pt-B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boom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museu que satisfaz prontamente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os desejos de criação dos organizadores e o desejo de entretenimento do público. </a:t>
            </a:r>
          </a:p>
          <a:p>
            <a:pPr>
              <a:buFontTx/>
              <a:buChar char="•"/>
            </a:pP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•"/>
            </a:pP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museu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como um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oásis para a experiência estética tornou-se agora o palco para a auto-experiência do público.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•"/>
            </a:pP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/>
            <a:endParaRPr lang="pt-BR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1200" dirty="0"/>
              <a:t>Há uma relação não esclarecia entre o museu e as feiras de arte</a:t>
            </a:r>
            <a:r>
              <a:rPr lang="pt-BR" sz="1200" baseline="0" dirty="0"/>
              <a:t>, na qual, </a:t>
            </a:r>
            <a:r>
              <a:rPr lang="pt-BR" sz="1200" dirty="0"/>
              <a:t>s</a:t>
            </a:r>
            <a:r>
              <a:rPr lang="pt-BR" sz="1200" baseline="0" dirty="0"/>
              <a:t>ão expressas as condições da nossa cultura.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1200" dirty="0"/>
              <a:t>Há muito tempo já não se pode mais classificar o museu apenas como cultura e também a feira de arte somente como mercado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1600" dirty="0"/>
              <a:t>No museu é consagrada a mercadoria, que as mesmo tempo é comercializada na feira de arte.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16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2000" dirty="0"/>
              <a:t>Com uma comunicação intensificada, se preserva o prestígio anterior da</a:t>
            </a:r>
            <a:r>
              <a:rPr lang="pt-BR" sz="2000" baseline="0" dirty="0"/>
              <a:t> arte. A sociedade por motivos diversos, é dependente de uma cultura de prestígio e está decidida a dar crédito a arte, sem considerar efetivamente o que ela hoje realiza.</a:t>
            </a:r>
            <a:endParaRPr lang="pt-BR" sz="28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2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16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1200" dirty="0"/>
          </a:p>
          <a:p>
            <a:pPr>
              <a:buFontTx/>
              <a:buChar char="•"/>
            </a:pPr>
            <a:endParaRPr lang="pt-BR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•"/>
            </a:pPr>
            <a:endParaRPr lang="en-US" sz="1200" noProof="0" dirty="0"/>
          </a:p>
          <a:p>
            <a:pPr>
              <a:buFontTx/>
              <a:buChar char="•"/>
            </a:pPr>
            <a:endParaRPr lang="pt-BR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Os preços das obras de arte servem como</a:t>
            </a:r>
            <a:r>
              <a:rPr lang="pt-BR" baseline="0" noProof="0" dirty="0"/>
              <a:t> um rótulo do nível cultural e muitas vezes impedem a aquisição de uma obra pelo mesmo museu que a consagrou por sua política de exposições.</a:t>
            </a:r>
          </a:p>
          <a:p>
            <a:endParaRPr lang="pt-BR" baseline="0" noProof="0" dirty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1200" dirty="0"/>
              <a:t>Os legendários preços que são alcançados esporadicamente em obras de arte de artistas vivos</a:t>
            </a:r>
            <a:r>
              <a:rPr lang="pt-BR" sz="1200" baseline="0" dirty="0"/>
              <a:t> lhes caracterizam como </a:t>
            </a:r>
            <a:r>
              <a:rPr lang="pt-BR" sz="1200" dirty="0"/>
              <a:t>símbolos de um antigo mito da arte que hoje ainda se expressa nos preços e atraem para si a aura que a arte perde cada vez mais.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1200" dirty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1200" dirty="0"/>
              <a:t>Os</a:t>
            </a:r>
            <a:r>
              <a:rPr lang="pt-BR" sz="1200" baseline="0" dirty="0"/>
              <a:t> altos preços das obras de arte contribuem portanto,  para uma remitificação da obra de arte</a:t>
            </a:r>
            <a:endParaRPr lang="pt-B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/>
              <a:t>A</a:t>
            </a:r>
            <a:r>
              <a:rPr lang="pt-BR" sz="1200" baseline="0" dirty="0"/>
              <a:t> encenação da arte começa na construção externa do museu e prossegue para as salas de exposição que são sempre reorganizadas como um palco.</a:t>
            </a:r>
          </a:p>
          <a:p>
            <a:endParaRPr lang="pt-BR" sz="1200" baseline="0" dirty="0"/>
          </a:p>
          <a:p>
            <a:r>
              <a:rPr lang="pt-BR" sz="1200" baseline="0" dirty="0"/>
              <a:t>A construção do museu se justifica pelo desejo de expressão estética</a:t>
            </a:r>
          </a:p>
          <a:p>
            <a:endParaRPr lang="pt-BR" sz="1200" baseline="0" dirty="0"/>
          </a:p>
          <a:p>
            <a:pPr>
              <a:buFontTx/>
              <a:buChar char="•"/>
            </a:pPr>
            <a:r>
              <a:rPr lang="pt-BR" sz="1200" baseline="0" dirty="0"/>
              <a:t>Museu representa o Estado cultural ou cidade cultural que não consegue mais se expressar convincentemente de outra maneira, menos ainda que a ópera e a sala de concerto com seus preços altos e a contradição pelo fato que veneramos uma cultura burguesa e já não somos uma sociedade burguesa.</a:t>
            </a:r>
          </a:p>
          <a:p>
            <a:pPr>
              <a:buFontTx/>
              <a:buChar char="•"/>
            </a:pPr>
            <a:endParaRPr lang="pt-BR" sz="1200" baseline="0" dirty="0"/>
          </a:p>
          <a:p>
            <a:endParaRPr lang="pt-BR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aseline="0" dirty="0"/>
              <a:t>Se adentramos no teatro da arte, temos uma oferta bastante variada de exposições que satisfazem dois desejos distintos do público:</a:t>
            </a:r>
          </a:p>
          <a:p>
            <a:pPr>
              <a:buFontTx/>
              <a:buChar char="•"/>
            </a:pPr>
            <a:r>
              <a:rPr lang="pt-BR" sz="1200" baseline="0" dirty="0"/>
              <a:t>Desejo por informação que é provocado pela falta de ideia do acontece na arte atual</a:t>
            </a:r>
          </a:p>
          <a:p>
            <a:pPr>
              <a:buFontTx/>
              <a:buChar char="•"/>
            </a:pPr>
            <a:r>
              <a:rPr lang="pt-BR" sz="1200" baseline="0" dirty="0"/>
              <a:t>E o Desejo de ser surpreendido, onde a forma de exposição reage à curiosidade de um público mais amplo na busca no seu tempo livre de um entretenimento requintado</a:t>
            </a:r>
          </a:p>
          <a:p>
            <a:endParaRPr lang="pt-BR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pt-BR" sz="1200" baseline="0" dirty="0"/>
              <a:t>Museu apresenta-se como um lugar de fantasia, substituiu o templo como um local da formação.</a:t>
            </a:r>
          </a:p>
          <a:p>
            <a:pPr>
              <a:buFontTx/>
              <a:buChar char="•"/>
            </a:pPr>
            <a:endParaRPr lang="pt-BR" sz="1200" baseline="0" dirty="0"/>
          </a:p>
          <a:p>
            <a:pPr>
              <a:buFontTx/>
              <a:buChar char="•"/>
            </a:pPr>
            <a:r>
              <a:rPr lang="pt-BR" sz="1200" baseline="0" dirty="0"/>
              <a:t>O museu coloca um screen </a:t>
            </a:r>
            <a:r>
              <a:rPr lang="pt-BR" sz="1200" baseline="0" dirty="0" err="1"/>
              <a:t>enviroment</a:t>
            </a:r>
            <a:r>
              <a:rPr lang="pt-BR" sz="1200" baseline="0" dirty="0"/>
              <a:t>, um ambiente de tela, cuja hipnose abandona por um instante nosso olhar agitado conduzindo a uma experiência </a:t>
            </a:r>
            <a:r>
              <a:rPr lang="pt-BR" sz="1200" baseline="0" dirty="0" err="1"/>
              <a:t>descorporificada</a:t>
            </a:r>
            <a:r>
              <a:rPr lang="pt-BR" sz="1200" baseline="0" dirty="0"/>
              <a:t> do espaço,que surgiu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partir da experiência frente a uma tela de televisão</a:t>
            </a:r>
          </a:p>
          <a:p>
            <a:pPr algn="l">
              <a:buFontTx/>
              <a:buNone/>
            </a:pPr>
            <a:endParaRPr lang="pt-BR" sz="1200" baseline="0" dirty="0"/>
          </a:p>
          <a:p>
            <a:pPr algn="l">
              <a:buFontTx/>
              <a:buChar char="•"/>
            </a:pPr>
            <a:r>
              <a:rPr lang="pt-BR" sz="1200" baseline="0" dirty="0"/>
              <a:t>Numa sociedade em que em vez de um tesouro de objetos, reverencia-se um banco de dados de informações, é exigida uma nova direção do museu. O evento ocupa o lugar da obra.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3000" dirty="0"/>
              <a:t>Há limites à nova encenação quando a arte antiga entra em cena</a:t>
            </a: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3000" dirty="0"/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3000" dirty="0"/>
              <a:t>Nesse</a:t>
            </a:r>
            <a:r>
              <a:rPr lang="pt-BR" sz="3000" baseline="0" dirty="0"/>
              <a:t> caso, os museus convocam “curadores convidados” proeminentes, os quais é concedido, para uma atividade temporária uma liberdade que os representantes da casa ainda não tiveram. </a:t>
            </a: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3000" baseline="0" dirty="0"/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3000" baseline="0" dirty="0"/>
              <a:t>Em 1993, Robert Wilson em </a:t>
            </a:r>
            <a:r>
              <a:rPr lang="pt-BR" sz="3000" baseline="0" dirty="0" err="1"/>
              <a:t>Rotterdam</a:t>
            </a:r>
            <a:r>
              <a:rPr lang="pt-BR" sz="3000" baseline="0" dirty="0"/>
              <a:t> na Holanda, na tentativa de transformar em sentido literal os espaços do museu em palcos,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reciclou a história da arte como incorporada em obras antigas da coleção do museu, em uma "performance" brilhante. os três gêneros de arte como: "retrato, natureza-morta e Paisagem” título da exposição de Wilson.</a:t>
            </a: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repertório para uma mise-en-scene talvez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foi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exagerado, como no caso um bronze de Rodin foi exibido em bosque de outono, artificialmente iluminado, exposto como um exemplo de ”natureza morta". </a:t>
            </a:r>
            <a:endParaRPr lang="pt-BR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mesmo ano de 1993, Peter </a:t>
            </a:r>
            <a:r>
              <a:rPr lang="pt-B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Greenaway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exibia um filme em outro museu, ou produzia uma sensação de filme, mas sem filmar. O cenário era a bizarra coleção de arte do cenógrafo Mariano </a:t>
            </a:r>
            <a:r>
              <a:rPr lang="pt-B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Fortuny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 Veneza, no lugar em que estátuas, máscaras, porcelanas, tecidos velhos se transformavam em acessórios de um espetáculo imaginário e se misturavam com as próprias pinturas do colecionador.  O cineasta organizou a exposição com o título “</a:t>
            </a:r>
            <a:r>
              <a:rPr lang="pt-B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Watching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Assistindo à Água, no qual mostrava assessórios de seus filmes.</a:t>
            </a: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observador sentia-se transportado para dentro de um filme em que ele próprio contracenava.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3000" baseline="0" dirty="0"/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000" dirty="0"/>
          </a:p>
          <a:p>
            <a:pPr>
              <a:buFontTx/>
              <a:buChar char="•"/>
            </a:pPr>
            <a:endParaRPr lang="pt-BR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pt-BR" sz="1200" baseline="0" dirty="0"/>
              <a:t>A transformação da exposição de arte num espetáculo vem caindo cada vez mais nas mãos de encenadores, que são historiadores da arte e não entendem de espetáculo estético. </a:t>
            </a:r>
          </a:p>
          <a:p>
            <a:pPr>
              <a:buFontTx/>
              <a:buChar char="•"/>
            </a:pPr>
            <a:endParaRPr lang="pt-BR" sz="1200" baseline="0" dirty="0"/>
          </a:p>
          <a:p>
            <a:pPr>
              <a:buFontTx/>
              <a:buChar char="•"/>
            </a:pPr>
            <a:r>
              <a:rPr lang="pt-BR" sz="1200" baseline="0" dirty="0"/>
              <a:t>Surgem exposições em que velhas e novas obras reagem umas às outras em genealogias falsas ou irônicas que parecem livres da lei da história da arte. </a:t>
            </a:r>
          </a:p>
          <a:p>
            <a:pPr>
              <a:buFontTx/>
              <a:buChar char="•"/>
            </a:pPr>
            <a:endParaRPr lang="pt-BR" sz="1200" baseline="0" dirty="0"/>
          </a:p>
          <a:p>
            <a:pPr>
              <a:buFontTx/>
              <a:buChar char="•"/>
            </a:pPr>
            <a:r>
              <a:rPr lang="pt-BR" sz="1200" baseline="0" dirty="0"/>
              <a:t>Mas, os experimentos estão restritos a exposições temporárias </a:t>
            </a:r>
          </a:p>
          <a:p>
            <a:pPr>
              <a:buFontTx/>
              <a:buChar char="•"/>
            </a:pPr>
            <a:endParaRPr lang="pt-BR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pt-BR" sz="1200" baseline="0" dirty="0"/>
              <a:t>Como relacionar a história com o museu de arte? A história residia não apenas na evidência das obras individuais, mas antes, na evidência de uma instituição que se apresentava como uma propriedade coletiva.</a:t>
            </a:r>
          </a:p>
          <a:p>
            <a:pPr>
              <a:buFontTx/>
              <a:buChar char="•"/>
            </a:pPr>
            <a:endParaRPr lang="pt-BR" sz="1200" baseline="0" dirty="0"/>
          </a:p>
          <a:p>
            <a:pPr>
              <a:buFontTx/>
              <a:buChar char="•"/>
            </a:pPr>
            <a:r>
              <a:rPr lang="pt-BR" sz="1200" baseline="0" dirty="0"/>
              <a:t>A nação há muito tempo havia assumido o papel da religião. </a:t>
            </a:r>
          </a:p>
          <a:p>
            <a:pPr>
              <a:buFontTx/>
              <a:buChar char="•"/>
            </a:pPr>
            <a:endParaRPr lang="pt-BR" sz="1200" baseline="0" dirty="0"/>
          </a:p>
          <a:p>
            <a:pPr>
              <a:buFontTx/>
              <a:buChar char="•"/>
            </a:pPr>
            <a:r>
              <a:rPr lang="pt-BR" sz="1200" baseline="0" dirty="0"/>
              <a:t>O Museu de Arte Nacional, o lugar da antiga Catedral, da qual assumiu algumas de suas peças mediante desapropriação.</a:t>
            </a:r>
          </a:p>
          <a:p>
            <a:pPr>
              <a:buFontTx/>
              <a:buChar char="•"/>
            </a:pPr>
            <a:endParaRPr lang="pt-BR" sz="1200" baseline="0" dirty="0"/>
          </a:p>
          <a:p>
            <a:pPr>
              <a:buFontTx/>
              <a:buChar char="•"/>
            </a:pPr>
            <a:r>
              <a:rPr lang="pt-BR" sz="1200" baseline="0" dirty="0"/>
              <a:t>A história adquire uma nova autoridade por de trás das portas do museu. Triunfava sobre o tempo nas obras imortais e a nação celebrava como proprietária dessas obras. </a:t>
            </a:r>
          </a:p>
          <a:p>
            <a:pPr>
              <a:buFontTx/>
              <a:buChar char="•"/>
            </a:pPr>
            <a:endParaRPr lang="pt-BR" sz="1200" baseline="0" dirty="0"/>
          </a:p>
          <a:p>
            <a:pPr>
              <a:buFontTx/>
              <a:buChar char="•"/>
            </a:pPr>
            <a:r>
              <a:rPr lang="pt-BR" sz="1200" baseline="0" dirty="0"/>
              <a:t>O museu de arte estava inserido nas democracias modernas, onde gerenciava a história, a cultura histórica e arte era transformada em história em nome do Estado. </a:t>
            </a:r>
          </a:p>
          <a:p>
            <a:pPr>
              <a:buFontTx/>
              <a:buChar char="•"/>
            </a:pPr>
            <a:endParaRPr lang="pt-BR" sz="1200" baseline="0" dirty="0"/>
          </a:p>
          <a:p>
            <a:pPr>
              <a:buFontTx/>
              <a:buChar char="•"/>
            </a:pPr>
            <a:endParaRPr lang="pt-BR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New</a:t>
            </a:r>
            <a:r>
              <a:rPr lang="en-US" b="1" baseline="0" dirty="0"/>
              <a:t> Slide </a:t>
            </a:r>
            <a:r>
              <a:rPr lang="en-US" baseline="0" dirty="0"/>
              <a:t>button is on the </a:t>
            </a:r>
            <a:r>
              <a:rPr lang="en-US" b="1" baseline="0" dirty="0"/>
              <a:t>Standard</a:t>
            </a:r>
            <a:r>
              <a:rPr lang="en-US" baseline="0" dirty="0"/>
              <a:t> toolbar.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You can also click </a:t>
            </a:r>
            <a:r>
              <a:rPr lang="en-US" b="1" baseline="0" dirty="0"/>
              <a:t>Insert</a:t>
            </a:r>
            <a:r>
              <a:rPr lang="en-US" baseline="0" dirty="0"/>
              <a:t>&gt;</a:t>
            </a:r>
            <a:r>
              <a:rPr lang="en-US" b="1" baseline="0" dirty="0"/>
              <a:t>New Slide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pt-BR" sz="3000" dirty="0"/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arte é uma ficção histórica, como Marcel Duchamp provou há muito tempo, e a história da arte também é ficção - como André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Malraux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descobriu, contra sua vontade, quando escreveu sobre um "museu sem paredes". Trata-se, portanto, uma questão das instituições, não de conteúdo e muito menos de método, se e como a arte e a história da arte sobreviverão no futuro. 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Afinal de contas,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 mesmo as catedrais sobreviveram a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muito tempo à fundação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 museus. 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que os museus de hoje não deveriam vivenciar a fundação de outras instituições em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história da arte não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lugar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tem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aparência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completamente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diferente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•"/>
            </a:pPr>
            <a:endParaRPr lang="pt-BR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Os preços das obras de arte servem como</a:t>
            </a:r>
            <a:r>
              <a:rPr lang="pt-BR" baseline="0" noProof="0" dirty="0"/>
              <a:t> um rótulo do nível cultural e muitas vezes impedem a aquisição de uma obra pelo mesmo museu que a consagrou por sua política de exposições.</a:t>
            </a:r>
          </a:p>
          <a:p>
            <a:endParaRPr lang="pt-BR" baseline="0" noProof="0" dirty="0"/>
          </a:p>
          <a:p>
            <a:r>
              <a:rPr lang="pt-BR" baseline="0" noProof="0" dirty="0"/>
              <a:t>Os preços também transmitem a impressão da arte como mera mercadoria, com a qual todos especulam para investir o seu dinheiro</a:t>
            </a:r>
          </a:p>
          <a:p>
            <a:endParaRPr lang="pt-BR" baseline="0" noProof="0" dirty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1200" dirty="0"/>
              <a:t>Os legendários preços que são alcançados esporadicamente em obras de arte de artistas vivos.Eles são</a:t>
            </a:r>
            <a:r>
              <a:rPr lang="pt-BR" sz="1200" baseline="0" dirty="0"/>
              <a:t> </a:t>
            </a:r>
            <a:r>
              <a:rPr lang="pt-BR" sz="1200" dirty="0"/>
              <a:t>símbolos de um antigo mito da arte que hoje ainda se expressa nos preços e atraem para si a aura que a arte perde cada vez mais.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1200" dirty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1200" dirty="0"/>
              <a:t>Os</a:t>
            </a:r>
            <a:r>
              <a:rPr lang="pt-BR" sz="1200" baseline="0" dirty="0"/>
              <a:t> altos preços das obras de arte </a:t>
            </a:r>
            <a:r>
              <a:rPr lang="pt-BR" sz="1200" baseline="0"/>
              <a:t>contribuem portanto,  </a:t>
            </a:r>
            <a:r>
              <a:rPr lang="pt-BR" sz="1200" baseline="0" dirty="0"/>
              <a:t>para uma remitificação da obra de arte</a:t>
            </a:r>
            <a:endParaRPr lang="pt-B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história que </a:t>
            </a:r>
            <a:r>
              <a:rPr lang="pt-B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Hervé</a:t>
            </a:r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Fisher pensou estar concluída para o círculo dos artistas, começou com a história da arte escrita por </a:t>
            </a:r>
            <a:r>
              <a:rPr lang="pt-BR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Vasari</a:t>
            </a:r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 seu livro “Vidas dos Artistas”, o qual incluía os mais eminentes pintores, escultores e arquitetos italianos, publicado pela primeira vez em 1550.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introdução da parte II do livro, ele diz que nunca quis produzir uma nota sobre os artistas e um inventário de suas obras, mas sim, explicar para para o leitor, o rumo das coisas, já que a história era o “verdadeiro espelho da vida humana” 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 pretendia apresentar um legado artístico separando “o bom do melhor e o melhor do melhor”. Acima de tudo ele tinha a intenção de “descobrir as causas e as raízes de cada estilo e revelar as artes tanto em sua ascensão como em sua decadência”.</a:t>
            </a:r>
          </a:p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Desde que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Vasari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escreveu essas palavras, seus sucessores sentiram-se igualmente obrigados a apresentar um esboço da história da arte que estabeleceria um padrão com o qual todas as obras individuais poderiam ser “medidas”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arte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 uma ideia incorporada nas obras, enquanto a história era o significado por trás dos acontecimentos. 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Fazia sentido um esclarecimento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 dois termos antes de qualquer tentativa de descrever a arte no âmbito de sua própria história.</a:t>
            </a:r>
            <a:r>
              <a:rPr lang="en-US" dirty="0"/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1764,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Joahann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Joachim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Winckelmann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publicou a “História da Arte Clássica” em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Dresden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 Alemanha, o qual causou uma sensação, com se ele fosse o primeiro a aplicar a história no sentido exato da arte. 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seu prefácio, com as palavras do orador de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Cícero,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 afirmou que ele estava usando o termo história no sentido mais amplo do que se tinha em grego. Seu objetivo não era nem a mera narração de eventos em ordem cronológica nem o tipo usual de biografia de artistas. Pelo contrário, ele pretendia "criar um edifício de conhecimento" </a:t>
            </a:r>
          </a:p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Winckelmann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tratou o assunto considerando que </a:t>
            </a:r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arte em sua forma mais verdadeira e genuína seria descrita como um objeto de sua própria história.</a:t>
            </a:r>
            <a:r>
              <a:rPr lang="en-US" dirty="0"/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Inicialmente, a história da arte, tal como ensinada na Academia na França de Luís XIV, era dividida em uma seção "clássica" e 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para "arte mais recente" . Este era ainda o caso em 1803 quando o Louvre foi aberto ao público. 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períodos que não tivessem arte nesse sentido limitado, não havia necessidade de envolver a atenção da história da arte. 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chamados primitivos, na época, um termo geral para uma arte anterior à Renascença</a:t>
            </a:r>
          </a:p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Luigi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Lanzi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 publicou sua "História da pintura italiana" em 1792 pretendia "não escrever a história dos pintores, mas a própria história da arte", pois "o espírito filosófico da época exigia um sistema" para entender como e por que as artes, assim como a literatura e a história das nações, desenvolveram e declinaram. Até mesmo neste período, “Vidas dos Artistas” de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Vasari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servia como um guia reduzindo as áreas de investigação. </a:t>
            </a:r>
          </a:p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Alemanha, Johann David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Passavant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 1820 publicou suas "Opiniões sobre as Artes Visuais e uma descrição do mesmo na Toscana", na qual ele queria "apresentar uma descrição clara e geral do curso das artes visuais, desde a sua ascensão até o seu declínio. Mas ele restringiu seus materiais ao exemplo da Toscana. , “desde que a arte desta região tinha desenvolvido de forma grandiosa e graças ao excelente volume de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Vasari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 tornou-se conhecido.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Alemanha, Johann David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Passavant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 1820 publicou suas "Opiniões sobre as Artes Visuais e uma descrição do mesmo na Toscana", na qual ele queria "apresentar uma descrição clara e geral do curso das artes visuais, desde a sua ascensão até o seu declínio. Mas ele restringiu seus materiais ao exemplo da Toscana.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Narrar a gênese ou a decadência do estilo na literatura e nas artes visuais sempre foi uma estratégia gratificante para propor uma norma ou ideal para a arte. 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dirty="0"/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A “aparência da autonomia” do desenvolvimento</a:t>
            </a:r>
            <a:r>
              <a:rPr lang="pt-BR" baseline="0" dirty="0"/>
              <a:t> artístico foi combatido pelos marxistas, substituindo a natureza pela realidade social e restringindo o sentido da arte a um esquema simplificado de “reflexo” e “superestrutura” cultural.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baseline="0" dirty="0"/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dirty="0"/>
              <a:t>Esses métodos surgiram na sequência da filosofia da arte de Hegel. A novidade da estética de Hegel consiste,</a:t>
            </a:r>
            <a:r>
              <a:rPr lang="pt-BR" baseline="0" dirty="0"/>
              <a:t> sobretudo em fornecer uma fundamentação filosófica da arte, e isso para a arte de todos os povos, de todos os tempos.</a:t>
            </a:r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lang="pt-BR" baseline="0" dirty="0"/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dirty="0"/>
              <a:t>“A arte nos convida a uma consideração teórica com a finalidade de não provocar novamente a arte, mas de conhecer cientificamente o que ela é”. Aqui não fala mais</a:t>
            </a:r>
            <a:r>
              <a:rPr lang="pt-BR" baseline="0" dirty="0"/>
              <a:t> o conhecedor de arte que via na “imitação” o sentido da história da arte a favor de uma renovação dela no presente, mas o fundador de uma nova “ciência do espírito” que vê a arte como um produto cultural</a:t>
            </a:r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lang="pt-BR" baseline="0" dirty="0"/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baseline="0" dirty="0"/>
              <a:t>Uma vez que arte hoje não permite mais “a satisfação completa”, a “ciência arte” serve à nova  necessidade de definir a sua importância de modo geral.</a:t>
            </a:r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lang="pt-BR" baseline="0" dirty="0"/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baseline="0" dirty="0"/>
              <a:t>A nova ciência arte é no fundo uma tomada de poder do intelecto</a:t>
            </a:r>
            <a:endParaRPr lang="pt-BR" dirty="0"/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lang="pt-BR" dirty="0"/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baseline="0" dirty="0"/>
              <a:t>A filosofia da arte de Hegel pode ser mais bem caracterizada com o exemplo de </a:t>
            </a:r>
            <a:r>
              <a:rPr lang="pt-BR" baseline="0" dirty="0" err="1"/>
              <a:t>classissismo</a:t>
            </a:r>
            <a:r>
              <a:rPr lang="pt-BR" baseline="0" dirty="0"/>
              <a:t>. No </a:t>
            </a:r>
            <a:r>
              <a:rPr lang="pt-BR" baseline="0" dirty="0" err="1"/>
              <a:t>classissismo</a:t>
            </a:r>
            <a:r>
              <a:rPr lang="pt-BR" baseline="0" dirty="0"/>
              <a:t>, toda arte possui um “período de florescimento para a formação plena como arte”, 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baseline="0" dirty="0"/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baseline="0" dirty="0"/>
              <a:t>O classicismo, porém, não faz mais parte, como nas teorias antigas, de um ciclo que constantemente se repete, mas a um desenvolvimento do espírito e cultura que é impossível de ser repetido. </a:t>
            </a:r>
            <a:endParaRPr lang="pt-BR" dirty="0"/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lang="pt-BR" dirty="0"/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dirty="0"/>
              <a:t>A novidade deste pensamento – não consiste em que o classicismo ocupa um lugar na arte, mas em que a arte como tal ocupa um lugar temporalmente delimitado na história.</a:t>
            </a:r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lang="pt-BR" dirty="0"/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dirty="0"/>
              <a:t>A estética de Hegel tem o seu próprio lugar na história e coincidiu temporalmente com a cultura burguesa, na qual o artista estava referido a si mesmo e a arte era exposta apenas ainda no  museu.</a:t>
            </a:r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dirty="0"/>
              <a:t> </a:t>
            </a:r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lang="pt-BR" dirty="0"/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Hegel – representante do seu tempo – criou uma justificação metafísica para o museu de arte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 err="1"/>
              <a:t>Quatremère</a:t>
            </a:r>
            <a:r>
              <a:rPr lang="pt-BR" dirty="0"/>
              <a:t> de </a:t>
            </a:r>
            <a:r>
              <a:rPr lang="pt-BR" dirty="0" err="1"/>
              <a:t>Quincy</a:t>
            </a:r>
            <a:r>
              <a:rPr lang="pt-BR" dirty="0"/>
              <a:t> (1755-1849) – tirou dos mesmos fatos – conclusões diferentes – 1815 – “Considerações morais sobre a destinação das obras de arte”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 err="1"/>
              <a:t>Lavallée</a:t>
            </a:r>
            <a:r>
              <a:rPr lang="pt-BR" dirty="0"/>
              <a:t> – 1804 – “Galeria do Museu Napoleão” –</a:t>
            </a:r>
            <a:r>
              <a:rPr lang="pt-BR" baseline="0" dirty="0"/>
              <a:t> </a:t>
            </a:r>
            <a:r>
              <a:rPr lang="pt-BR" dirty="0"/>
              <a:t>“A arte em exposição como testemunha da história oferecia como esta “uma imagem impressionante do progresso do espírito humano”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dirty="0"/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Os catálogos do Louvre foram</a:t>
            </a:r>
            <a:r>
              <a:rPr lang="pt-BR" baseline="0" dirty="0"/>
              <a:t> desde o início o lugar de uma história abrangente da arte, um “curso histórico” no qual era possível informar-se sobre “a origem do progresso (marche </a:t>
            </a:r>
            <a:r>
              <a:rPr lang="pt-BR" baseline="0" dirty="0" err="1"/>
              <a:t>progressive</a:t>
            </a:r>
            <a:r>
              <a:rPr lang="pt-BR" baseline="0" dirty="0"/>
              <a:t>) das artes, como foi dito por </a:t>
            </a:r>
            <a:r>
              <a:rPr lang="pt-BR" baseline="0" dirty="0" err="1"/>
              <a:t>Lavallée</a:t>
            </a:r>
            <a:r>
              <a:rPr lang="pt-BR" baseline="0" dirty="0"/>
              <a:t>. </a:t>
            </a:r>
            <a:endParaRPr lang="pt-BR" dirty="0"/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Quatremère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crítico dos projetos museísticos de Napoleão, não estava preparado para aceitar o confinamento da arte dentro da história </a:t>
            </a:r>
          </a:p>
          <a:p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Quatremère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acusou assim os novos historiadores de arte e especialistas em museus de ”fazer mal uso dos museus e da crítica”</a:t>
            </a:r>
          </a:p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Observava a nova história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arte com </a:t>
            </a:r>
            <a:r>
              <a:rPr lang="pt-B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desconficança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BR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“Quando se faz da sua exposição um curso prático da cronologia moderna, mata-se a arte para fazer a história da arte”</a:t>
            </a:r>
            <a:r>
              <a:rPr lang="en-US" sz="1050" dirty="0"/>
              <a:t> </a:t>
            </a:r>
            <a:endParaRPr lang="en-US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noProof="0" dirty="0"/>
              <a:t>Desde o inicio, a pesquisa em arte encontrou-se </a:t>
            </a:r>
            <a:r>
              <a:rPr lang="pt-BR" sz="1200" dirty="0"/>
              <a:t>Desde o início – pesquisa em arte tinha a tarefa –  inserir a arte antiga na sequência coerente de sua história sem ter ainda um conceito geral do que seria arte.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1200" dirty="0"/>
              <a:t>Esse conceito com sua validade universal atemporal chegou ao fim do Iluminismo e com a era das academias, foi substituído pela premissa de uma história que explica tudo </a:t>
            </a:r>
          </a:p>
          <a:p>
            <a:r>
              <a:rPr lang="pt-BR" noProof="0" dirty="0"/>
              <a:t>da tarefa de inserir a arte</a:t>
            </a:r>
            <a:r>
              <a:rPr lang="pt-BR" baseline="0" noProof="0" dirty="0"/>
              <a:t> antiga na sequência coerente da história, sem ter ainda um conceito geral do que afinal seria arte.</a:t>
            </a:r>
          </a:p>
          <a:p>
            <a:endParaRPr lang="pt-BR" baseline="0" noProof="0" dirty="0"/>
          </a:p>
          <a:p>
            <a:r>
              <a:rPr lang="pt-BR" baseline="0" noProof="0" dirty="0"/>
              <a:t>A história da arte era um tema que só podia ser visto nas transformações formais inevitáveis, ou seja, num movimento temporal em que permaneciam ofuscadas todas as outras características que a arte possui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6656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noProof="0" dirty="0" err="1"/>
              <a:t>Wölfflin</a:t>
            </a:r>
            <a:r>
              <a:rPr lang="pt-BR" noProof="0" dirty="0"/>
              <a:t> em sua obra “Conceitos fundamentais da história da arte” de 1915, diz que “É preciso finalmente uma história da arte em que se possa seguir, passo a passo, o surgimento da visão moderna” e que se descreva a seqüencia dos estilos.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baseline="0" noProof="0" dirty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baseline="0" noProof="0" dirty="0"/>
              <a:t>Uma outra concepção da história do estilo foi desenvolvida por Henry </a:t>
            </a:r>
            <a:r>
              <a:rPr lang="pt-BR" baseline="0" noProof="0" dirty="0" err="1"/>
              <a:t>Focillon</a:t>
            </a:r>
            <a:r>
              <a:rPr lang="pt-BR" baseline="0" noProof="0" dirty="0"/>
              <a:t> em “Vida das Formas” e completada posteriormente por George </a:t>
            </a:r>
            <a:r>
              <a:rPr lang="pt-BR" baseline="0" noProof="0" dirty="0" err="1"/>
              <a:t>Kubler</a:t>
            </a:r>
            <a:r>
              <a:rPr lang="pt-BR" baseline="0" noProof="0" dirty="0"/>
              <a:t> em seu ensaio “A forma do tempo”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baseline="0" noProof="0" dirty="0"/>
              <a:t>Esta é uma concepção marcada pelo antigo modelo do ciclo (na natureza, na sociedade e na cultura). Uma forma artística, ou problema artístico ou estilístico que percorre sempre e em toda parte ciclos semelhantes que subjazem não ao tempo cronológico, mas a um um plano de mudança que acontece em passos sucessivos, desde os estágios iniciais, passando pela maturidade, até a etapa final.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baseline="0" noProof="0" dirty="0"/>
              <a:t>Nesta concepção de estilo, a data de uma obra tem menos importância do que a idade no ciclo e na sequência dos projetos estilísticos a partir dos quais foi produzida.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baseline="0" noProof="0" dirty="0"/>
          </a:p>
          <a:p>
            <a:pPr marL="358775" marR="0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sz="1200" dirty="0"/>
              <a:t>Tais métodos restringiram-se a criar a matéria-prima para uma história da arte 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baseline="0" noProof="0" dirty="0"/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Hoje</a:t>
            </a:r>
            <a:r>
              <a:rPr lang="pt-BR" baseline="0" noProof="0" dirty="0"/>
              <a:t> presenciamos uma nova crítica estilística que se uniu às ciências da natureza e investiga o procedimento técnico das obras de arte em vez das próprias obras, de modo que o levantamento de dado, diferente de antes, </a:t>
            </a:r>
            <a:r>
              <a:rPr lang="pt-BR" baseline="0" noProof="0" dirty="0" err="1"/>
              <a:t>ameça</a:t>
            </a:r>
            <a:r>
              <a:rPr lang="pt-BR" baseline="0" noProof="0" dirty="0"/>
              <a:t> transformar-se num fim em si mesmo. À sua maneira, estes pesquisadores praticam o fim da história da arte, na medida em que as obras se dissolvem em dados isolados e os artistas são reduzidos aos seus procedimentos técnicos.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noProof="0" dirty="0"/>
              <a:t>Na</a:t>
            </a:r>
            <a:r>
              <a:rPr lang="pt-BR" baseline="0" noProof="0" dirty="0"/>
              <a:t> pesquisa estilística o americano </a:t>
            </a:r>
            <a:r>
              <a:rPr lang="pt-BR" sz="3000" dirty="0"/>
              <a:t>Bernard </a:t>
            </a:r>
            <a:r>
              <a:rPr lang="pt-BR" sz="3000" dirty="0" err="1"/>
              <a:t>Berenson</a:t>
            </a:r>
            <a:r>
              <a:rPr lang="pt-BR" sz="3000" dirty="0"/>
              <a:t> (1864-1945) – e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 err="1"/>
              <a:t>Henrich</a:t>
            </a:r>
            <a:r>
              <a:rPr lang="pt-BR" sz="3000" dirty="0"/>
              <a:t> </a:t>
            </a:r>
            <a:r>
              <a:rPr lang="pt-BR" sz="3000" dirty="0" err="1"/>
              <a:t>Wölfflin</a:t>
            </a:r>
            <a:r>
              <a:rPr lang="pt-BR" sz="3000" dirty="0"/>
              <a:t> (1865-1959)– apresentam um contraste revelador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noProof="0" dirty="0" err="1"/>
              <a:t>Berenson</a:t>
            </a:r>
            <a:r>
              <a:rPr lang="pt-BR" sz="3000" noProof="0" dirty="0"/>
              <a:t> orientava os museus e os grandes colecionadores de arte identificando</a:t>
            </a:r>
            <a:r>
              <a:rPr lang="pt-BR" sz="3000" baseline="0" noProof="0" dirty="0"/>
              <a:t> os mestres antigos e suas obras de uma maneira tão bem sucedida que pôde adquirir a propriedade rural I </a:t>
            </a:r>
            <a:r>
              <a:rPr lang="pt-BR" sz="3000" baseline="0" noProof="0" dirty="0" err="1"/>
              <a:t>Tatti</a:t>
            </a:r>
            <a:r>
              <a:rPr lang="pt-BR" sz="3000" baseline="0" noProof="0" dirty="0"/>
              <a:t>, perto de Florença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baseline="0" noProof="0" dirty="0" err="1"/>
              <a:t>Wölfflin</a:t>
            </a:r>
            <a:r>
              <a:rPr lang="pt-BR" sz="3000" baseline="0" noProof="0" dirty="0"/>
              <a:t> apegou-se também ao ideal de Renascimento italiano. Seu método de “ver a arte’ em vez de examinar as obras satisfazia mais o desejo da elite cultural do que o interesse do colecionador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3000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sz="3000" baseline="0" noProof="0" dirty="0"/>
              <a:t>As obras estavam tão reduzidas aos estilos e às formas que surgiu então a iconologia, desenvolvida por Erwin </a:t>
            </a:r>
            <a:r>
              <a:rPr lang="pt-BR" sz="3000" baseline="0" noProof="0" dirty="0" err="1"/>
              <a:t>Panofsky</a:t>
            </a:r>
            <a:r>
              <a:rPr lang="pt-BR" sz="3000" baseline="0" noProof="0" dirty="0"/>
              <a:t>. A modalidade mais bem-sucedida da disciplina conhecida pelo século XX</a:t>
            </a:r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sz="3000" baseline="0" noProof="0" dirty="0"/>
              <a:t>Iconologia era um antigo conceito que </a:t>
            </a:r>
            <a:r>
              <a:rPr lang="pt-BR" sz="3000" baseline="0" noProof="0" dirty="0" err="1"/>
              <a:t>Panofsky</a:t>
            </a:r>
            <a:r>
              <a:rPr lang="pt-BR" sz="3000" baseline="0" noProof="0" dirty="0"/>
              <a:t> em 1939 teve que esclarecê-lo para aplicar em sua metodologia. A iconologia era uma ”história dos tipos” que queria reconhecer nas obras “as tendências do espírito humano” que se exprimem em “determinados temas e representações”</a:t>
            </a:r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sz="3000" baseline="0" noProof="0" dirty="0"/>
              <a:t>Em vez de uma história da arte, estava em questão a história dos sintomas culturais, no que </a:t>
            </a:r>
            <a:r>
              <a:rPr lang="pt-BR" sz="3000" baseline="0" noProof="0" dirty="0" err="1"/>
              <a:t>Panofsky</a:t>
            </a:r>
            <a:r>
              <a:rPr lang="pt-BR" sz="3000" baseline="0" noProof="0" dirty="0"/>
              <a:t> se referia aqui a símbolos</a:t>
            </a:r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sz="3000" baseline="0" noProof="0" dirty="0"/>
              <a:t>A iconologia era solicitada para reencontrar o significado próprio da obra de arte em documentos e textos da mesma cultura e tradição e construir assim o o saber cultural de uma época também a partir do espelho da arte.</a:t>
            </a:r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lang="pt-BR" sz="3000" baseline="0" noProof="0" dirty="0"/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sz="3200" dirty="0"/>
              <a:t>Porém, a iconologia tinha menos condições do que a crítica estilística para escrever uma história da arte</a:t>
            </a:r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lang="pt-BR" sz="3200" noProof="0" dirty="0"/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3000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baseline="0" noProof="0" dirty="0"/>
              <a:t>Surge um outro problema metodológico - O Nosso olhar sobre a arte está fortemente ligado às convenções da visão do nosso próprio tempo (“</a:t>
            </a:r>
            <a:r>
              <a:rPr lang="pt-BR" sz="3000" baseline="0" noProof="0" dirty="0" err="1"/>
              <a:t>peorid</a:t>
            </a:r>
            <a:r>
              <a:rPr lang="pt-BR" sz="3000" baseline="0" noProof="0" dirty="0"/>
              <a:t> </a:t>
            </a:r>
            <a:r>
              <a:rPr lang="pt-BR" sz="3000" baseline="0" noProof="0" dirty="0" err="1"/>
              <a:t>eye</a:t>
            </a:r>
            <a:r>
              <a:rPr lang="pt-BR" sz="3000" baseline="0" noProof="0" dirty="0"/>
              <a:t>”),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sz="3200" dirty="0"/>
              <a:t>Estaríamos inclinados a entregar à psicologia a classificação da forma artística?</a:t>
            </a:r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lang="pt-BR" sz="2800" i="1" dirty="0"/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sz="3200" dirty="0"/>
              <a:t>Ernest </a:t>
            </a:r>
            <a:r>
              <a:rPr lang="pt-BR" sz="3200" dirty="0" err="1"/>
              <a:t>Gombrich</a:t>
            </a:r>
            <a:r>
              <a:rPr lang="pt-BR" sz="3200" dirty="0"/>
              <a:t> escreveu o livro “Arte e Ilusão” – como uma psicologia da mudança de estilo,</a:t>
            </a:r>
            <a:r>
              <a:rPr lang="pt-BR" sz="3200" baseline="0" dirty="0"/>
              <a:t> na qual os estilos, assim como o gosto e a moda, exprimem convenções que se confirmam num motivo da natureza</a:t>
            </a:r>
            <a:endParaRPr lang="pt-BR" sz="2800" dirty="0"/>
          </a:p>
          <a:p>
            <a:pPr marL="758825" marR="0" lvl="1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lang="pt-BR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800" dirty="0"/>
              <a:t>O </a:t>
            </a:r>
            <a:r>
              <a:rPr lang="pt-BR" sz="2800" dirty="0" err="1"/>
              <a:t>new</a:t>
            </a:r>
            <a:r>
              <a:rPr lang="pt-BR" sz="2800" dirty="0"/>
              <a:t> </a:t>
            </a:r>
            <a:r>
              <a:rPr lang="pt-BR" sz="2800" dirty="0" err="1"/>
              <a:t>criticism</a:t>
            </a:r>
            <a:r>
              <a:rPr lang="pt-BR" sz="2800" dirty="0"/>
              <a:t> nos Estados Unidos e a estética da recepção ou mesmo a desconstrucionismo tiveram </a:t>
            </a:r>
            <a:r>
              <a:rPr lang="pt-BR" sz="2800" dirty="0" err="1"/>
              <a:t>repercurssão</a:t>
            </a:r>
            <a:r>
              <a:rPr lang="pt-BR" sz="2800" dirty="0"/>
              <a:t> na prática disciplinar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2800" dirty="0"/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800" dirty="0"/>
              <a:t>Nos Estados Unidos Arthur </a:t>
            </a:r>
            <a:r>
              <a:rPr lang="pt-BR" sz="2800" dirty="0" err="1"/>
              <a:t>Danto</a:t>
            </a:r>
            <a:r>
              <a:rPr lang="pt-BR" sz="2800" dirty="0"/>
              <a:t> se posiciona como filósofo</a:t>
            </a:r>
            <a:r>
              <a:rPr lang="pt-BR" sz="2800" baseline="0" dirty="0"/>
              <a:t> da prática artística e transformou o discurso da história da arte em seu tema</a:t>
            </a:r>
            <a:endParaRPr lang="pt-B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If you don’t see the Elements Gallery, click </a:t>
            </a:r>
            <a:r>
              <a:rPr lang="en-US" b="1" dirty="0"/>
              <a:t>View</a:t>
            </a:r>
            <a:r>
              <a:rPr lang="en-US" dirty="0"/>
              <a:t>&gt;</a:t>
            </a:r>
            <a:r>
              <a:rPr lang="en-US" b="1" dirty="0"/>
              <a:t>Elements Gallery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To see a description</a:t>
            </a:r>
            <a:r>
              <a:rPr lang="en-US" baseline="0" dirty="0"/>
              <a:t> of a slide layout in the </a:t>
            </a:r>
            <a:r>
              <a:rPr lang="en-US" b="1" baseline="0" dirty="0"/>
              <a:t>Elements Gallery</a:t>
            </a:r>
            <a:r>
              <a:rPr lang="en-US" baseline="0" dirty="0"/>
              <a:t>, rest the pointer over the layout thumbnail.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Placeholder buttons indicate the type of object that you can add, for example, a picture, table, or 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Diferença entre</a:t>
            </a:r>
            <a:r>
              <a:rPr lang="pt-BR" baseline="0" noProof="0" dirty="0"/>
              <a:t> mídia e arte</a:t>
            </a:r>
          </a:p>
          <a:p>
            <a:r>
              <a:rPr lang="pt-BR" baseline="0" noProof="0" dirty="0"/>
              <a:t>Antigamente, a maioria das obras era tanto </a:t>
            </a:r>
            <a:r>
              <a:rPr lang="pt-BR" baseline="0" noProof="0" dirty="0" smtClean="0"/>
              <a:t>m</a:t>
            </a:r>
            <a:r>
              <a:rPr lang="pt-BR" baseline="0" noProof="0" dirty="0" smtClean="0"/>
              <a:t>í</a:t>
            </a:r>
            <a:r>
              <a:rPr lang="pt-BR" baseline="0" noProof="0" dirty="0" smtClean="0"/>
              <a:t>dia </a:t>
            </a:r>
            <a:r>
              <a:rPr lang="pt-BR" baseline="0" noProof="0" dirty="0"/>
              <a:t>como arte. Traziam informações em si.</a:t>
            </a:r>
          </a:p>
          <a:p>
            <a:r>
              <a:rPr lang="pt-BR" baseline="0" noProof="0" dirty="0"/>
              <a:t>Hoje, essas funções estão separadas, já que as informação e comunicação são admitidas somente como possibilidades técnicas.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história da arte é praticada num ambiente em que as novas tecnologias e as mídias visuais mudaram nosso ideal de realidade e visibilidade. 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Hoje, valorizamos principalmente informações que transmitem ou pretendem transmitir-nos. </a:t>
            </a:r>
            <a:endParaRPr lang="pt-BR" noProof="0" dirty="0"/>
          </a:p>
          <a:p>
            <a:endParaRPr lang="en-US" noProof="0" dirty="0"/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estudos de mídia se restringem a questões de tecnologia e comunicação (como funcionam os meios de comunicação, para quem e para que propósito?), O que significa que seu alcance difere do da história da arte. </a:t>
            </a:r>
          </a:p>
          <a:p>
            <a:endParaRPr lang="pt-BR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Seu poder reside na sua capacidade de superar o espaço e o tempo, proporcionando a ilusão de que o espectador participa de eventos da vida. </a:t>
            </a:r>
          </a:p>
          <a:p>
            <a:endParaRPr lang="pt-BR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If you don’t see the Elements Gallery, click </a:t>
            </a:r>
            <a:r>
              <a:rPr lang="en-US" b="1" dirty="0"/>
              <a:t>View</a:t>
            </a:r>
            <a:r>
              <a:rPr lang="en-US" dirty="0"/>
              <a:t>&gt;</a:t>
            </a:r>
            <a:r>
              <a:rPr lang="en-US" b="1" dirty="0"/>
              <a:t>Elements Gallery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To see a description</a:t>
            </a:r>
            <a:r>
              <a:rPr lang="en-US" baseline="0" dirty="0"/>
              <a:t> of a slide layout in the </a:t>
            </a:r>
            <a:r>
              <a:rPr lang="en-US" b="1" baseline="0" dirty="0"/>
              <a:t>Elements Gallery</a:t>
            </a:r>
            <a:r>
              <a:rPr lang="en-US" baseline="0" dirty="0"/>
              <a:t>, rest the pointer over the layout thumbnail.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Placeholder buttons indicate the type of object that you can add, for example, a picture, table, or 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noProof="0" dirty="0"/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1950, Jean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Casson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chamou o filme de "uma expressão perfeita da mente moderna", pois tratava da realidade contemporânea que havia sido completamente abandonada na pintura da maneira abstrata. </a:t>
            </a:r>
          </a:p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noProof="0" dirty="0"/>
              <a:t>Benjamin escreveu em 1936 que a fotografia</a:t>
            </a:r>
            <a:r>
              <a:rPr lang="pt-BR" baseline="0" noProof="0" dirty="0"/>
              <a:t> e o cinema eram mais adequados à consciência moderna do que a pintura</a:t>
            </a:r>
          </a:p>
          <a:p>
            <a:r>
              <a:rPr lang="pt-BR" baseline="0" noProof="0" dirty="0"/>
              <a:t>Aqui estava formulada, portanto,  a questão sobre as funções e mídias da arte que desde então não se cala mais nas no cenário artístico, mas que ainda tem que ser defendida na ciência da arte.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baseline="0" noProof="0" dirty="0"/>
          </a:p>
          <a:p>
            <a:endParaRPr lang="pt-BR" baseline="0" noProof="0" dirty="0"/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If you don’t see the Elements Gallery, click </a:t>
            </a:r>
            <a:r>
              <a:rPr lang="en-US" b="1" dirty="0"/>
              <a:t>View</a:t>
            </a:r>
            <a:r>
              <a:rPr lang="en-US" dirty="0"/>
              <a:t>&gt;</a:t>
            </a:r>
            <a:r>
              <a:rPr lang="en-US" b="1" dirty="0"/>
              <a:t>Elements Gallery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To see a description</a:t>
            </a:r>
            <a:r>
              <a:rPr lang="en-US" baseline="0" dirty="0"/>
              <a:t> of a slide layout in the </a:t>
            </a:r>
            <a:r>
              <a:rPr lang="en-US" b="1" baseline="0" dirty="0"/>
              <a:t>Elements Gallery</a:t>
            </a:r>
            <a:r>
              <a:rPr lang="en-US" baseline="0" dirty="0"/>
              <a:t>, rest the pointer over the layout thumbnail.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Placeholder buttons indicate the type of object that you can add, for example, a picture, table, or 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/>
            <a:endParaRPr lang="pt-BR" sz="1200" dirty="0" smtClean="0"/>
          </a:p>
          <a:p>
            <a:pPr marL="0" indent="0"/>
            <a:endParaRPr lang="pt-BR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1200" dirty="0"/>
          </a:p>
          <a:p>
            <a:pPr marL="0" indent="0"/>
            <a:endParaRPr lang="pt-BR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 sz="1200" dirty="0"/>
              <a:t>Hoje o museu prospera nos debates das suas salas de exposição. </a:t>
            </a:r>
          </a:p>
          <a:p>
            <a:pPr marL="0" indent="0"/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/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Quando o MOMA,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Museu de Arte Moderna de NY, em 1990, inaugurou a exposição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“High and Low” </a:t>
            </a:r>
          </a:p>
          <a:p>
            <a:pPr marL="0" indent="0"/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 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apresentava com uma nova fisionomia, renunciava ao ideal de templo da modernidade clássica. </a:t>
            </a:r>
          </a:p>
          <a:p>
            <a:pPr marL="0" indent="0"/>
            <a:endParaRPr lang="pt-BR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/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museu como “templo da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arte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em vez de escola, como explicou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Arhtur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Danto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naquela oportunidade, era um conceito da arte burguesa, apesar de sacralizar a arte no modernismo. </a:t>
            </a:r>
          </a:p>
          <a:p>
            <a:pPr marL="0" indent="0"/>
            <a:endParaRPr lang="pt-BR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/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Ainda em 1958, Ad </a:t>
            </a:r>
            <a:r>
              <a:rPr lang="pt-B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Reinhardt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fazia uma defesa ao museu como um “oratório” e não como um lugar para diversão</a:t>
            </a:r>
            <a:endParaRPr lang="pt-BR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Três anos mais tarde </a:t>
            </a:r>
            <a:r>
              <a:rPr lang="pt-B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Claes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pt-B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Oldenburg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inverteu esse argumento, no seu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“Store Manifesto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 Manifesto da Loja, no qual substitui o o oratório para o estabelecimento comercial.</a:t>
            </a:r>
            <a:endParaRPr lang="pt-BR" sz="120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1200" noProof="0" dirty="0"/>
              <a:t>A loja caracteriza esculturas pintadas e relevos escultóricos moldados para evocar produtos comerciais e comestíveis. Cigarros, lingerie e</a:t>
            </a:r>
            <a:r>
              <a:rPr lang="pt-BR" sz="1200" noProof="0" dirty="0" smtClean="0"/>
              <a:t> </a:t>
            </a:r>
            <a:r>
              <a:rPr lang="pt-BR" sz="1200" noProof="0" dirty="0" err="1" smtClean="0"/>
              <a:t>hambúrgueres</a:t>
            </a:r>
            <a:r>
              <a:rPr lang="pt-BR" sz="1200" noProof="0" dirty="0" smtClean="0"/>
              <a:t> </a:t>
            </a:r>
            <a:r>
              <a:rPr lang="pt-BR" sz="1200" noProof="0" dirty="0"/>
              <a:t>e sobremesas tornam-se temas </a:t>
            </a:r>
            <a:r>
              <a:rPr lang="pt-BR" sz="1200" noProof="0" dirty="0" err="1"/>
              <a:t>viáveis</a:t>
            </a:r>
            <a:r>
              <a:rPr lang="pt-BR" sz="1200" noProof="0" dirty="0"/>
              <a:t> ​​para a arte.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pt-BR" sz="120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1200" noProof="0" dirty="0"/>
              <a:t>O museu de hoje não se tornou uma loja de departamentos,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 emprega facilmente as técnicas de propaganda para  anunciar a arte controversa da melhor forma possível. </a:t>
            </a:r>
            <a:endParaRPr lang="pt-BR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/>
            </a:lvl1pPr>
          </a:lstStyle>
          <a:p>
            <a:r>
              <a:t>Click to add photo album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date and other details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sz="2000"/>
              <a:t>Click icon to add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t>Click icon to add picture</a:t>
            </a:r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t>Click icon to add picture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t>Click icon to add picture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t>Click icon to add picture</a:t>
            </a:r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t>Click icon to add picture</a:t>
            </a:r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t>Click icon to add picture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sz="2400" i="0"/>
              <a:t>Click icon to add picture</a:t>
            </a:r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sz="2400" i="0"/>
              <a:t>Click icon to add picture</a:t>
            </a:r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sz="2400" i="0"/>
              <a:t>Click icon to add picture</a:t>
            </a:r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sz="240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i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t>Click to edit Master title style</a:t>
            </a:r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/>
              <a:pPr/>
              <a:t>6/8/17</a:t>
            </a:fld>
            <a:endParaRPr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i="0"/>
              <a:t>Click icon to add picture</a:t>
            </a:r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>
              <a:buFontTx/>
              <a:buNone/>
            </a:pPr>
            <a:r>
              <a:rPr i="0"/>
              <a:t>Click icon</a:t>
            </a:r>
            <a:r>
              <a:rPr i="0" baseline="0"/>
              <a:t> to add </a:t>
            </a:r>
            <a:r>
              <a:rPr i="0"/>
              <a:t>full page picture</a:t>
            </a:r>
            <a:endParaRPr i="0" baseline="0"/>
          </a:p>
          <a:p>
            <a:pPr marL="0" marR="0" indent="0" algn="ctr">
              <a:buFontTx/>
              <a:buNone/>
            </a:pPr>
            <a:endParaRPr i="0"/>
          </a:p>
          <a:p>
            <a:pPr algn="ctr">
              <a:buFontTx/>
              <a:buNone/>
            </a:pPr>
            <a:endParaRPr i="0"/>
          </a:p>
          <a:p>
            <a:pPr algn="ctr">
              <a:buFontTx/>
              <a:buNone/>
            </a:pPr>
            <a:endParaRPr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</a:lstStyle>
          <a:p>
            <a:r>
              <a:t>Click to add section title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</a:lstStyle>
          <a:p>
            <a:pPr lvl="0"/>
            <a:r>
              <a:t>Click to add subtitle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sz="2000"/>
              <a:t>Click icon to add picture</a:t>
            </a:r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sz="2000"/>
              <a:t>Click icon to add picture</a:t>
            </a:r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sz="2000"/>
              <a:t>Click icon to add picture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sz="2400" i="0"/>
              <a:t>Click icon to add picture</a:t>
            </a:r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sz="2400" i="0"/>
              <a:t>Click icon to add picture</a:t>
            </a:r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t>Click icon to add picture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i="0"/>
              <a:t>Click icon to add picture</a:t>
            </a:r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i="0"/>
              <a:t>Click icon to add picture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t>Click icon to add picture</a:t>
            </a:r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t>Click icon to add picture</a:t>
            </a:r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t>Click icon to add picture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30C84A2-23CF-44F5-B813-5187ED5C7D1C}" type="datetimeFigureOut">
              <a:rPr lang="en-US" sz="1200">
                <a:solidFill>
                  <a:schemeClr val="tx2"/>
                </a:solidFill>
              </a:rPr>
              <a:pPr/>
              <a:t>6/8/17</a:t>
            </a:fld>
            <a:endParaRPr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F99EC173-99AE-4773-AB25-02E469A13EAE}" type="slidenum">
              <a:rPr sz="1200">
                <a:solidFill>
                  <a:schemeClr val="tx2"/>
                </a:solidFill>
              </a:rPr>
              <a:pPr algn="r"/>
              <a:t>‹#›</a:t>
            </a:fld>
            <a:endParaRPr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-152400" y="4572000"/>
            <a:ext cx="9136686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SEMINÁRIO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i="1" dirty="0"/>
              <a:t>ART HISTORY AFTER MODERNISM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A HISTÓrIA DA Arte DEPOIS DO MODERNISMO</a:t>
            </a:r>
            <a:r>
              <a:rPr lang="en-US" dirty="0"/>
              <a:t/>
            </a:r>
            <a:br>
              <a:rPr lang="en-US" dirty="0"/>
            </a:br>
            <a:r>
              <a:rPr lang="en-US" sz="2667" dirty="0"/>
              <a:t>HANS BELTING</a:t>
            </a:r>
            <a:br>
              <a:rPr lang="en-US" sz="2667" dirty="0"/>
            </a:br>
            <a:r>
              <a:rPr lang="en-US" sz="2667" dirty="0"/>
              <a:t/>
            </a:r>
            <a:br>
              <a:rPr lang="en-US" sz="2667" dirty="0"/>
            </a:br>
            <a:r>
              <a:rPr lang="en-US" sz="2667" dirty="0"/>
              <a:t>Rosane Bussmann e Sandra Salles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338137" cy="3503517"/>
          </a:xfr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2590800"/>
            <a:ext cx="7543800" cy="838200"/>
          </a:xfrm>
        </p:spPr>
        <p:txBody>
          <a:bodyPr>
            <a:no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É possível exibir a história da arte no espelho da arte contemporânea?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Ainda estamos presos a um sentido de arte cada vez menos compreendido, no qual precisamos nos identificar num quadro da história prévia.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11924" y="5334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981200"/>
            <a:ext cx="792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O museu, onde os artistas e os peritos se encontram, tornou-se um pedaço de discórdia: 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A pressão do público 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O debate sobre o museu levanta o que resta da ideia da história da arte. 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Onde essa idéia é incerta, todo tipo de arte pode exigir acesso ao museu.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98786" y="384571"/>
            <a:ext cx="8192814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762000" y="3276600"/>
            <a:ext cx="7543800" cy="838200"/>
          </a:xfrm>
          <a:prstGeom prst="rect">
            <a:avLst/>
          </a:prstGeom>
        </p:spPr>
        <p:txBody>
          <a:bodyPr vert="horz" tIns="0">
            <a:noAutofit/>
          </a:bodyPr>
          <a:lstStyle/>
          <a:p>
            <a:pPr lvl="0">
              <a:spcBef>
                <a:spcPct val="20000"/>
              </a:spcBef>
            </a:pPr>
            <a:endParaRPr kumimoji="0" lang="pt-BR" sz="24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400800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FONTE: https://www.moma.org/calendar/exhibitions/1764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5171"/>
            <a:ext cx="8226230" cy="50019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417786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7924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en-US" sz="2400" dirty="0" err="1" smtClean="0"/>
              <a:t>Claes</a:t>
            </a:r>
            <a:r>
              <a:rPr lang="en-US" sz="2400" dirty="0" smtClean="0"/>
              <a:t> Oldenburg – “</a:t>
            </a:r>
            <a:r>
              <a:rPr lang="en-US" sz="2400" i="1" dirty="0" smtClean="0"/>
              <a:t>The Store Manifesto</a:t>
            </a:r>
            <a:r>
              <a:rPr lang="en-US" sz="2400" dirty="0" smtClean="0"/>
              <a:t>” </a:t>
            </a:r>
            <a:r>
              <a:rPr lang="pt-BR" sz="2400" dirty="0" smtClean="0"/>
              <a:t>– </a:t>
            </a:r>
            <a:r>
              <a:rPr lang="pt-BR" sz="2400" dirty="0"/>
              <a:t>1961-64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828800"/>
            <a:ext cx="7086600" cy="4598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6400800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FONTE: https://www.moma.org/calendar/exhibitions/1296?locale=en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09800"/>
            <a:ext cx="7924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Encenação como tarefa central do museu  – teatro – diversificação de espetáculos.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Estaria a nova arte procurando seu contexto museológico ou o museu estaria em busca de uma nova arte?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Sem museu o que seria da arte?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30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pic>
        <p:nvPicPr>
          <p:cNvPr id="4" name="waterfall_j0262353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254496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6477000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Centre Georges Pompidou, Paris, França. Inaugurado em 1977.</a:t>
            </a:r>
            <a:r>
              <a:rPr lang="en-US" sz="1200" dirty="0" smtClean="0"/>
              <a:t> </a:t>
            </a:r>
            <a:r>
              <a:rPr lang="pt-BR" sz="1200" dirty="0" smtClean="0"/>
              <a:t>Arquitetos: </a:t>
            </a:r>
            <a:r>
              <a:rPr lang="pt-BR" sz="1200" dirty="0" err="1" smtClean="0"/>
              <a:t>Renzo</a:t>
            </a:r>
            <a:r>
              <a:rPr lang="pt-BR" sz="1200" dirty="0" smtClean="0"/>
              <a:t> </a:t>
            </a:r>
            <a:r>
              <a:rPr lang="en-US" sz="1200" dirty="0" smtClean="0"/>
              <a:t>Piano e Richard Rogers</a:t>
            </a:r>
            <a:endParaRPr lang="en-US" sz="12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7335" y="5334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752600"/>
            <a:ext cx="8229600" cy="387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Há uma relação não esclarecia entre o museu e as feiras de arte.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Não se pode mais classificar o museu apenas como cultura e também a feira de arte somente como mercado.</a:t>
            </a:r>
            <a:endParaRPr lang="pt-BR" sz="2400" dirty="0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 smtClean="0"/>
              <a:t>No museu </a:t>
            </a:r>
            <a:r>
              <a:rPr lang="pt-BR" sz="2400" dirty="0" smtClean="0"/>
              <a:t>é </a:t>
            </a:r>
            <a:r>
              <a:rPr lang="pt-BR" sz="2400" dirty="0" smtClean="0"/>
              <a:t>consagrada </a:t>
            </a:r>
            <a:r>
              <a:rPr lang="pt-BR" sz="2400" dirty="0"/>
              <a:t>a mercadoria</a:t>
            </a:r>
            <a:r>
              <a:rPr lang="pt-BR" sz="2400" dirty="0" smtClean="0"/>
              <a:t> comercializada </a:t>
            </a:r>
            <a:r>
              <a:rPr lang="pt-BR" sz="2400" dirty="0"/>
              <a:t>na feira de arte.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Com uma comunicação intensificada, se preserva o prestígio anterior da arte.</a:t>
            </a:r>
            <a:endParaRPr lang="pt-BR" sz="30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2209800"/>
            <a:ext cx="7543800" cy="838200"/>
          </a:xfrm>
        </p:spPr>
        <p:txBody>
          <a:bodyPr>
            <a:no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tabLst>
                <a:tab pos="358775" algn="l"/>
              </a:tabLst>
            </a:pPr>
            <a:r>
              <a:rPr lang="pt-BR" sz="4000" dirty="0"/>
              <a:t>Preços 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rótulos do nível cultural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artistas vivos – símbolo de um antigo mito da arte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remitificação da arte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2209800"/>
            <a:ext cx="75438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Encenação – construção externa – salas de exposições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O museu representa o estado cultural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Contradição – veneramos uma cultura burguesa e já não somos uma sociedade burguesa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3000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2209800"/>
            <a:ext cx="75438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No teatro da arte o que o público busca?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600" dirty="0"/>
              <a:t>Desejo por informação?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600" dirty="0"/>
              <a:t>Desejo de ser surpreendidos?</a:t>
            </a:r>
          </a:p>
          <a:p>
            <a:pPr marL="450850" lvl="2" indent="0">
              <a:spcBef>
                <a:spcPts val="600"/>
              </a:spcBef>
              <a:spcAft>
                <a:spcPts val="600"/>
              </a:spcAft>
              <a:buNone/>
              <a:tabLst>
                <a:tab pos="358775" algn="l"/>
              </a:tabLst>
            </a:pPr>
            <a:r>
              <a:rPr lang="pt-BR" sz="2600" dirty="0"/>
              <a:t>“Antes, ia-se ao museu para ver algo que nossos avós já encontravam no mesmo lugar; hoje se vai ao museu para ver algo que nele nunca pôde ser visto.”(BELTING, p. 99, 2003).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None/>
              <a:tabLst>
                <a:tab pos="358775" algn="l"/>
              </a:tabLst>
            </a:pPr>
            <a:endParaRPr lang="pt-BR" sz="30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7" r="57"/>
          <a:stretch>
            <a:fillRect/>
          </a:stretch>
        </p:blipFill>
        <p:spPr>
          <a:xfrm>
            <a:off x="5416658" y="110104"/>
            <a:ext cx="3640925" cy="484289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>
          <a:xfrm>
            <a:off x="381000" y="1752600"/>
            <a:ext cx="7543800" cy="3352800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Rectangle 1"/>
          <p:cNvSpPr txBox="1">
            <a:spLocks/>
          </p:cNvSpPr>
          <p:nvPr/>
        </p:nvSpPr>
        <p:spPr>
          <a:xfrm>
            <a:off x="381000" y="304800"/>
            <a:ext cx="3362130" cy="990600"/>
          </a:xfrm>
          <a:prstGeom prst="rect">
            <a:avLst/>
          </a:prstGeom>
        </p:spPr>
        <p:txBody>
          <a:bodyPr vert="horz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HANS BELTING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4800" y="1066800"/>
            <a:ext cx="6705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/>
              <a:t>Sobre o autor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Sobre a edição 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r>
              <a:rPr lang="pt-PT" sz="2400" i="1" dirty="0"/>
              <a:t>Art History after Modernism </a:t>
            </a:r>
          </a:p>
          <a:p>
            <a:r>
              <a:rPr lang="pt-PT" sz="2000" dirty="0"/>
              <a:t>Universidade de Chicago, 2003</a:t>
            </a:r>
          </a:p>
          <a:p>
            <a:r>
              <a:rPr lang="pt-PT" dirty="0"/>
              <a:t>-Uma nova versão do texto revisado de 1995</a:t>
            </a:r>
            <a:endParaRPr lang="pt-BR" sz="2000" dirty="0"/>
          </a:p>
          <a:p>
            <a:endParaRPr lang="pt-BR" sz="2400" dirty="0"/>
          </a:p>
          <a:p>
            <a:r>
              <a:rPr lang="pt-PT" sz="2400" dirty="0"/>
              <a:t>O Fim da História da Arte? </a:t>
            </a:r>
          </a:p>
          <a:p>
            <a:r>
              <a:rPr lang="pt-PT" sz="2000" dirty="0"/>
              <a:t>1a. edição alemã, 1983</a:t>
            </a:r>
            <a:endParaRPr lang="pt-BR" sz="2000" dirty="0"/>
          </a:p>
          <a:p>
            <a:endParaRPr lang="pt-PT" sz="2400" dirty="0"/>
          </a:p>
          <a:p>
            <a:r>
              <a:rPr lang="pt-PT" sz="2400" dirty="0"/>
              <a:t>Edição traduzida para o português:</a:t>
            </a:r>
            <a:endParaRPr lang="pt-BR" sz="2400" dirty="0"/>
          </a:p>
          <a:p>
            <a:pPr algn="just"/>
            <a:r>
              <a:rPr lang="pt-PT" sz="2400" dirty="0"/>
              <a:t>O Fim da História da Arte - uma revisão dez anos depois</a:t>
            </a:r>
          </a:p>
          <a:p>
            <a:pPr algn="just"/>
            <a:r>
              <a:rPr lang="pt-PT" sz="2000" dirty="0"/>
              <a:t>2006 (Cosac Naif), traduzida da edição alemã de 1995, com prefácio do Belting de 1994 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1981200"/>
            <a:ext cx="75438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Museu – lugar da fantasia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600" dirty="0"/>
              <a:t>Substitui o lugar templo – da formação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en-US" sz="2600" i="1" dirty="0"/>
              <a:t>Screen </a:t>
            </a:r>
            <a:r>
              <a:rPr lang="en-US" sz="2600" i="1" dirty="0" smtClean="0"/>
              <a:t>environment </a:t>
            </a:r>
            <a:r>
              <a:rPr lang="pt-BR" sz="2600" dirty="0"/>
              <a:t>– ambiente de tela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600" dirty="0"/>
              <a:t>O evento hoje ocupa o lugar da obra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bert Wilson_Roterdã, 19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4343400" cy="5943600"/>
          </a:xfrm>
          <a:prstGeom prst="rect">
            <a:avLst/>
          </a:prstGeom>
        </p:spPr>
      </p:pic>
      <p:pic>
        <p:nvPicPr>
          <p:cNvPr id="6" name="Picture 5" descr="Peter Greenaway_Watching Water_Instalação_Veneza_19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010" y="1295400"/>
            <a:ext cx="455199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8674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Robert Wilson, installation using a figure by </a:t>
            </a:r>
            <a:r>
              <a:rPr lang="en-US" sz="1200" dirty="0" err="1"/>
              <a:t>Auguste</a:t>
            </a:r>
            <a:r>
              <a:rPr lang="en-US" sz="1200" dirty="0"/>
              <a:t> Rodin, Rotterdam, 1993, room3. Photograph from Robert Wilson: Portrait, Still Life, Landscape, exhibition catalog (Rotterdam), 1993.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58674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Peter Greenaway. Watching Water, installation in the Palazzo </a:t>
            </a:r>
            <a:r>
              <a:rPr lang="en-US" sz="1200" dirty="0" err="1"/>
              <a:t>Fortuny</a:t>
            </a:r>
            <a:r>
              <a:rPr lang="en-US" sz="1200" dirty="0"/>
              <a:t>, Venice, 1993. Photography from Peter Greenaway: Watching Water, exhibition catalog, (Milan, 1993).</a:t>
            </a:r>
          </a:p>
        </p:txBody>
      </p:sp>
      <p:sp>
        <p:nvSpPr>
          <p:cNvPr id="9" name="Rectangle 2"/>
          <p:cNvSpPr>
            <a:spLocks noGrp="1"/>
          </p:cNvSpPr>
          <p:nvPr>
            <p:ph type="body" sz="quarter" idx="14"/>
          </p:nvPr>
        </p:nvSpPr>
        <p:spPr>
          <a:xfrm>
            <a:off x="4495800" y="152400"/>
            <a:ext cx="4419600" cy="1371600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pt-BR" dirty="0"/>
              <a:t>Palco Histórico – </a:t>
            </a:r>
          </a:p>
          <a:p>
            <a:pPr marL="0" lvl="1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pt-BR" dirty="0"/>
              <a:t>acessórios históricos –</a:t>
            </a:r>
          </a:p>
          <a:p>
            <a:pPr marL="0" lvl="1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pt-BR" dirty="0"/>
              <a:t>encenação passageira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1981200"/>
            <a:ext cx="76962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A transformação da exposição de arte – espetáculo – encenadores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Experimentos – exposições temporárias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1981200"/>
            <a:ext cx="76962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Como relacionar a história com o museu de arte?</a:t>
            </a:r>
          </a:p>
          <a:p>
            <a:pPr marL="1616075" lvl="3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Nação assumiu o papel da religião</a:t>
            </a:r>
          </a:p>
          <a:p>
            <a:pPr marL="1616075" lvl="3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O Museu de Arte Nacional – lugar da antiga catedral</a:t>
            </a:r>
          </a:p>
          <a:p>
            <a:pPr marL="1616075" lvl="3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A história assume nova autoridade por detrás das portas do museu</a:t>
            </a:r>
          </a:p>
          <a:p>
            <a:pPr marL="1616075" lvl="3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A arte transformada em história em nome do Estado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1981200"/>
            <a:ext cx="76962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Arte – ficção histórica – Duchamp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História da Arte – ficção – </a:t>
            </a:r>
            <a:r>
              <a:rPr lang="pt-BR" sz="3000" dirty="0" err="1"/>
              <a:t>Malraux</a:t>
            </a:r>
            <a:endParaRPr lang="pt-BR" sz="3000" dirty="0"/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A questão é das instituições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pt-BR" sz="3000" dirty="0"/>
              <a:t>“</a:t>
            </a:r>
            <a:r>
              <a:rPr lang="pt-BR" sz="3200" kern="1200" dirty="0"/>
              <a:t>Por que os museus de hoje não vivenciam a fundação de outras instituições onde a história não tem mais lugar ou mostra-se completamente diferente?” (</a:t>
            </a:r>
            <a:r>
              <a:rPr lang="pt-BR" sz="3200" kern="1200" dirty="0" err="1"/>
              <a:t>Belting</a:t>
            </a:r>
            <a:r>
              <a:rPr lang="pt-BR" sz="3200" kern="1200" dirty="0"/>
              <a:t>, p.111, 2003)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pt-BR" sz="3000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81730" cy="990600"/>
          </a:xfrm>
        </p:spPr>
        <p:txBody>
          <a:bodyPr>
            <a:normAutofit/>
          </a:bodyPr>
          <a:lstStyle/>
          <a:p>
            <a:r>
              <a:rPr lang="en-US" dirty="0"/>
              <a:t>ARTE E A CRISE DO MODERNISMO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2209800"/>
            <a:ext cx="7543800" cy="4114800"/>
          </a:xfrm>
        </p:spPr>
        <p:txBody>
          <a:bodyPr>
            <a:no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tabLst>
                <a:tab pos="358775" algn="l"/>
              </a:tabLst>
            </a:pPr>
            <a:r>
              <a:rPr lang="pt-BR" sz="2400" dirty="0"/>
              <a:t>Crise do modernismo e seu impacto na escrita da história da arte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tabLst>
                <a:tab pos="358775" algn="l"/>
              </a:tabLst>
            </a:pPr>
            <a:endParaRPr lang="pt-BR" sz="2400" dirty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tabLst>
                <a:tab pos="358775" algn="l"/>
              </a:tabLst>
            </a:pPr>
            <a:r>
              <a:rPr lang="pt-PT" sz="2400" dirty="0"/>
              <a:t>Conexão entre experiência artística atual e pesquisa científica de arte.</a:t>
            </a:r>
            <a:endParaRPr lang="pt-BR" sz="2400" dirty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tabLst>
                <a:tab pos="358775" algn="l"/>
              </a:tabLst>
            </a:pPr>
            <a:endParaRPr lang="pt-BR" sz="2400" dirty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tabLst>
                <a:tab pos="358775" algn="l"/>
              </a:tabLst>
            </a:pPr>
            <a:r>
              <a:rPr lang="pt-BR" sz="2400" dirty="0"/>
              <a:t>Atitude pós-moderna: corte separando os artistas contemporâneos e seus precursores modernistas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tabLst>
                <a:tab pos="358775" algn="l"/>
              </a:tabLst>
            </a:pPr>
            <a:endParaRPr lang="pt-BR" sz="3000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hervé fischer - 1979, centre Georges pompidou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33400" y="1389993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fr-FR" dirty="0"/>
              <a:t>Hervé Fischer.  </a:t>
            </a:r>
            <a:r>
              <a:rPr lang="fr-FR" i="1" dirty="0"/>
              <a:t>L'Histoire de l'art est terminée. </a:t>
            </a:r>
            <a:r>
              <a:rPr lang="fr-FR" dirty="0"/>
              <a:t>Performance au Centre Pompidou, 1979.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4" name="Picture 6" descr="http://2.bp.blogspot.com/-7ulSv4V-kf8/Tb7it886NiI/AAAAAAAAAok/OSCngED7G9c/s320/Performance%2BCentre%2BPompidou%2B1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912518" cy="40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8173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ARTE E A CRISE DO MODERNISMO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456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Joseph </a:t>
            </a:r>
            <a:r>
              <a:rPr lang="pt-BR" dirty="0" err="1"/>
              <a:t>Kosuth</a:t>
            </a:r>
            <a:r>
              <a:rPr lang="pt-BR" dirty="0"/>
              <a:t> – “Arte após a filosofia” (1969)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Arte como conceito </a:t>
            </a:r>
            <a:r>
              <a:rPr lang="pt-BR" dirty="0">
                <a:sym typeface="Wingdings" panose="05000000000000000000" pitchFamily="2" charset="2"/>
              </a:rPr>
              <a:t> necessidade de um novo discurso</a:t>
            </a:r>
          </a:p>
          <a:p>
            <a:pPr marL="0" indent="0">
              <a:buNone/>
            </a:pPr>
            <a:r>
              <a:rPr lang="pt-BR" dirty="0">
                <a:sym typeface="Wingdings" panose="05000000000000000000" pitchFamily="2" charset="2"/>
              </a:rPr>
              <a:t>Arte como uma prática crítica, questionado  natureza da arte – artista como antropólogo</a:t>
            </a:r>
          </a:p>
          <a:p>
            <a:pPr marL="0" indent="0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t-BR" dirty="0">
                <a:sym typeface="Wingdings" panose="05000000000000000000" pitchFamily="2" charset="2"/>
              </a:rPr>
              <a:t>Artistas contrários a </a:t>
            </a:r>
            <a:r>
              <a:rPr lang="pt-BR" dirty="0" err="1">
                <a:sym typeface="Wingdings" panose="05000000000000000000" pitchFamily="2" charset="2"/>
              </a:rPr>
              <a:t>Kosuth</a:t>
            </a:r>
            <a:r>
              <a:rPr lang="pt-BR" dirty="0">
                <a:sym typeface="Wingdings" panose="05000000000000000000" pitchFamily="2" charset="2"/>
              </a:rPr>
              <a:t>: nova postura em relação à história da arte passada, fazendo dela um tópico de seu </a:t>
            </a:r>
            <a:r>
              <a:rPr lang="pt-BR" dirty="0" smtClean="0">
                <a:sym typeface="Wingdings" panose="05000000000000000000" pitchFamily="2" charset="2"/>
              </a:rPr>
              <a:t>trabalho</a:t>
            </a:r>
            <a:endParaRPr lang="pt-B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8173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ARTE E A CRISE DO MODERNISMO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0824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Diego Velasquez. Las Meniñas, 165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File:Las Meninas (1656), by Velazqu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89" y="0"/>
            <a:ext cx="3297987" cy="37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526586" y="23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  <a:p>
            <a:r>
              <a:rPr lang="pt-BR" dirty="0"/>
              <a:t>Diego </a:t>
            </a:r>
            <a:r>
              <a:rPr lang="pt-BR" dirty="0" err="1"/>
              <a:t>Velasquez</a:t>
            </a:r>
            <a:r>
              <a:rPr lang="pt-BR" dirty="0"/>
              <a:t>.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Meniñas</a:t>
            </a:r>
            <a:r>
              <a:rPr lang="pt-BR" dirty="0"/>
              <a:t>, 1656</a:t>
            </a:r>
          </a:p>
        </p:txBody>
      </p:sp>
      <p:pic>
        <p:nvPicPr>
          <p:cNvPr id="1030" name="Picture 6" descr="Resultado de imagem para Richard Hamilton.Picassos’s Meniñas, study 3, 1973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848" y="3622046"/>
            <a:ext cx="6572702" cy="31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230005" y="2743200"/>
            <a:ext cx="3733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Richard </a:t>
            </a:r>
            <a:r>
              <a:rPr lang="pt-BR" sz="1800" dirty="0" err="1"/>
              <a:t>Hamilton.Picassos’s</a:t>
            </a:r>
            <a:r>
              <a:rPr lang="pt-BR" sz="1800" dirty="0"/>
              <a:t> </a:t>
            </a:r>
            <a:r>
              <a:rPr lang="pt-BR" sz="1800" dirty="0" err="1"/>
              <a:t>Meniñas</a:t>
            </a:r>
            <a:r>
              <a:rPr lang="pt-BR" sz="1800" dirty="0"/>
              <a:t>, </a:t>
            </a:r>
            <a:r>
              <a:rPr lang="pt-BR" sz="1800" dirty="0" err="1"/>
              <a:t>study</a:t>
            </a:r>
            <a:r>
              <a:rPr lang="pt-BR" sz="1800" dirty="0"/>
              <a:t> 3, 1973.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3099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HISTORIOGRAFIA DA ARTE COMO TRADIÇÃO</a:t>
            </a:r>
          </a:p>
        </p:txBody>
      </p:sp>
      <p:sp>
        <p:nvSpPr>
          <p:cNvPr id="16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1371600"/>
            <a:ext cx="75438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A história para </a:t>
            </a:r>
            <a:r>
              <a:rPr lang="pt-BR" sz="3000" dirty="0" err="1"/>
              <a:t>Hervé</a:t>
            </a:r>
            <a:r>
              <a:rPr lang="pt-BR" sz="3000" dirty="0"/>
              <a:t> Fischer – estava concluída – círculo dos artistas 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Começou – História da Arte – Vasari – “Vida dos Artistas” – 1550 – história   “verdadeiro espelho da vida humana”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“o bom do melhor e o melhor do bom”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“descobrir causas e raízes de cada estilo e revelar as artes tanto em sua ascensão como em sua decadência”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533400" y="1418094"/>
            <a:ext cx="7315200" cy="505890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pt-BR" sz="2400" dirty="0"/>
              <a:t>Algumas considerações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Prefácio à edição inglesa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Divisão da obra: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200" dirty="0"/>
              <a:t>PARTE 1 - </a:t>
            </a:r>
            <a:r>
              <a:rPr lang="pt-PT" sz="2200" dirty="0"/>
              <a:t>Modernismo no espelho da cultura contemporânea (capítulos 8 e 11)</a:t>
            </a:r>
          </a:p>
          <a:p>
            <a:endParaRPr lang="pt-BR" sz="2200" dirty="0"/>
          </a:p>
          <a:p>
            <a:pPr marL="285750" indent="-285750">
              <a:buFontTx/>
              <a:buChar char="-"/>
            </a:pPr>
            <a:r>
              <a:rPr lang="pt-BR" sz="2200" dirty="0"/>
              <a:t>PARTE 2 – O fim da história da Arte?</a:t>
            </a:r>
          </a:p>
          <a:p>
            <a:r>
              <a:rPr lang="pt-BR" sz="2200" dirty="0"/>
              <a:t>(capítulos 12, 13, 14,15 e 16)</a:t>
            </a:r>
          </a:p>
          <a:p>
            <a:endParaRPr lang="pt-BR" dirty="0"/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381000" y="381000"/>
            <a:ext cx="5867400" cy="990600"/>
          </a:xfrm>
          <a:prstGeom prst="rect">
            <a:avLst/>
          </a:prstGeom>
        </p:spPr>
        <p:txBody>
          <a:bodyPr vert="horz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UMA INTRODUÇÃO À OBRA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114400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HISTORIOGRAFIA DA ARTE COMO TRADIÇÃO</a:t>
            </a:r>
          </a:p>
        </p:txBody>
      </p:sp>
      <p:sp>
        <p:nvSpPr>
          <p:cNvPr id="16" name="Rectangle 2"/>
          <p:cNvSpPr>
            <a:spLocks noGrp="1"/>
          </p:cNvSpPr>
          <p:nvPr>
            <p:ph type="body" sz="quarter" idx="14"/>
          </p:nvPr>
        </p:nvSpPr>
        <p:spPr>
          <a:xfrm>
            <a:off x="3200400" y="1371600"/>
            <a:ext cx="57912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Arte – ideia incorporada nas obras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História – significado por trás dos acontecimentos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 err="1"/>
              <a:t>Joahann</a:t>
            </a:r>
            <a:r>
              <a:rPr lang="pt-BR" dirty="0"/>
              <a:t> Joachim </a:t>
            </a:r>
            <a:r>
              <a:rPr lang="pt-BR" dirty="0" err="1"/>
              <a:t>Winckelmann</a:t>
            </a:r>
            <a:r>
              <a:rPr lang="pt-BR" dirty="0"/>
              <a:t>      – “História da Arte Clássica”            – </a:t>
            </a:r>
            <a:r>
              <a:rPr lang="pt-BR" dirty="0" err="1"/>
              <a:t>Dresden</a:t>
            </a:r>
            <a:r>
              <a:rPr lang="pt-BR" dirty="0"/>
              <a:t>, na Alemanha –1764     – edifício do conhecimento</a:t>
            </a:r>
          </a:p>
          <a:p>
            <a:pPr marL="358775" lvl="1" indent="0">
              <a:spcBef>
                <a:spcPts val="600"/>
              </a:spcBef>
              <a:spcAft>
                <a:spcPts val="600"/>
              </a:spcAft>
              <a:buNone/>
              <a:tabLst>
                <a:tab pos="358775" algn="l"/>
              </a:tabLst>
            </a:pPr>
            <a:r>
              <a:rPr lang="pt-BR" kern="1200" dirty="0"/>
              <a:t>“a arte em sua forma mais verdadeira e genuína seria descrita como um objeto de sua própria história.”</a:t>
            </a:r>
            <a:r>
              <a:rPr lang="en-US" dirty="0"/>
              <a:t> (</a:t>
            </a:r>
            <a:r>
              <a:rPr lang="en-US" dirty="0" err="1"/>
              <a:t>Winckelman</a:t>
            </a:r>
            <a:r>
              <a:rPr lang="en-US" dirty="0"/>
              <a:t>)</a:t>
            </a:r>
            <a:endParaRPr lang="pt-BR" dirty="0"/>
          </a:p>
        </p:txBody>
      </p:sp>
      <p:pic>
        <p:nvPicPr>
          <p:cNvPr id="4" name="Picture 3" descr="TITLE PAGE_JOHANN JOACHIM WINCKELMAN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335841"/>
            <a:ext cx="3361944" cy="452215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HISTORIOGRAFIA DA ARTE COMO TRADIÇÃO</a:t>
            </a:r>
          </a:p>
        </p:txBody>
      </p:sp>
      <p:sp>
        <p:nvSpPr>
          <p:cNvPr id="16" name="Rectangle 2"/>
          <p:cNvSpPr>
            <a:spLocks noGrp="1"/>
          </p:cNvSpPr>
          <p:nvPr>
            <p:ph type="body" sz="quarter" idx="14"/>
          </p:nvPr>
        </p:nvSpPr>
        <p:spPr>
          <a:xfrm>
            <a:off x="609600" y="1371600"/>
            <a:ext cx="83820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Inicialmente – história da arte era dividida: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“arte clássica”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“arte mais recente”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Luigi </a:t>
            </a:r>
            <a:r>
              <a:rPr lang="pt-BR" dirty="0" err="1"/>
              <a:t>Lanzi</a:t>
            </a:r>
            <a:r>
              <a:rPr lang="pt-BR" dirty="0"/>
              <a:t> – "História da pintura italiana" –1792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Johann David </a:t>
            </a:r>
            <a:r>
              <a:rPr lang="pt-BR" dirty="0" err="1"/>
              <a:t>Passavant</a:t>
            </a:r>
            <a:r>
              <a:rPr lang="pt-BR" dirty="0"/>
              <a:t> –  "Opiniões sobre as Artes Visuais e uma descrição do mesmo na Toscana” –Alemanha – 1820 – queria "apresentar uma descrição clara e geral do curso das artes visuais, desde a sua ascensão até o seu declínio. Restringiu seus materiais ao exemplo da Toscana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HISTORIOGRAFIA DA ARTE COMO TRADIÇÃO</a:t>
            </a:r>
          </a:p>
        </p:txBody>
      </p:sp>
      <p:sp>
        <p:nvSpPr>
          <p:cNvPr id="16" name="Rectangle 2"/>
          <p:cNvSpPr>
            <a:spLocks noGrp="1"/>
          </p:cNvSpPr>
          <p:nvPr>
            <p:ph type="body" sz="quarter" idx="14"/>
          </p:nvPr>
        </p:nvSpPr>
        <p:spPr>
          <a:xfrm>
            <a:off x="609600" y="1371600"/>
            <a:ext cx="83820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Narrar a gênese ou a decadência do estilo – sempre foi uma estratégia para propor uma norma ou ideal para a arte. 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“a aparência da autonomia” – desenvolvimento artístico” – foi combatido pelos marxistas – substituíram a natureza pela realidade social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Esses métodos surgiram na sequência da filosofia da arte de Hegel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“A arte nos convida a uma consideração teórica com a finalidade de não provocar novamente a arte, mas de conhecer cientificamente o que ela é”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A nova “ciência arte” – tomada de poder do intelecto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HISTORIOGRAFIA DA ARTE COMO TRADIÇÃO</a:t>
            </a:r>
          </a:p>
        </p:txBody>
      </p:sp>
      <p:sp>
        <p:nvSpPr>
          <p:cNvPr id="16" name="Rectangle 2"/>
          <p:cNvSpPr>
            <a:spLocks noGrp="1"/>
          </p:cNvSpPr>
          <p:nvPr>
            <p:ph type="body" sz="quarter" idx="14"/>
          </p:nvPr>
        </p:nvSpPr>
        <p:spPr>
          <a:xfrm>
            <a:off x="609600" y="1371600"/>
            <a:ext cx="83820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A filosofia de Hegel – pode ser melhor caracterizada com o exemplo do classicismo.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lang="pt-BR" dirty="0"/>
              <a:t>A novidade deste pensamento – a arte como tal ocupa um lugar temporalmente delimitado na história. 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A estética de Hegel – coincidiu temporalmente com a cultura burguesa – o artista estava referido a si mesmo e a arte era exposta apenas ainda no  museu.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Porém, os estudos </a:t>
            </a:r>
            <a:r>
              <a:rPr lang="pt-BR" dirty="0" err="1"/>
              <a:t>hegelianos</a:t>
            </a:r>
            <a:r>
              <a:rPr lang="pt-BR" dirty="0"/>
              <a:t> não conseguiram desfazer a falha na sua filosofia – o de poder julgar de fora da história e sobre a história.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HISTORIOGRAFIA DA ARTE COMO TRADIÇÃO</a:t>
            </a:r>
          </a:p>
        </p:txBody>
      </p:sp>
      <p:sp>
        <p:nvSpPr>
          <p:cNvPr id="16" name="Rectangle 2"/>
          <p:cNvSpPr>
            <a:spLocks noGrp="1"/>
          </p:cNvSpPr>
          <p:nvPr>
            <p:ph type="body" sz="quarter" idx="14"/>
          </p:nvPr>
        </p:nvSpPr>
        <p:spPr>
          <a:xfrm>
            <a:off x="609600" y="1371600"/>
            <a:ext cx="83820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Hegel – representante do seu tempo – criou uma justificação metafísica para o museu de arte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 err="1"/>
              <a:t>Quatremère</a:t>
            </a:r>
            <a:r>
              <a:rPr lang="pt-BR" dirty="0"/>
              <a:t> de </a:t>
            </a:r>
            <a:r>
              <a:rPr lang="pt-BR" dirty="0" err="1"/>
              <a:t>Quincy</a:t>
            </a:r>
            <a:r>
              <a:rPr lang="pt-BR" dirty="0"/>
              <a:t> (1755-1849) – tirou dos mesmos fatos – conclusões diferentes – 1815 – “Considerações morais sobre a destinação das obras de arte”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 err="1"/>
              <a:t>Lavallée</a:t>
            </a:r>
            <a:r>
              <a:rPr lang="pt-BR" dirty="0"/>
              <a:t> – 1804 – “Galeria do Museu Napoleão” –        “A arte em exposição como testemunha da história oferecia como esta “uma imagem impressionante do progresso do espírito humano”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HISTORIOGRAFIA DA ARTE COMO TRADIÇÃO</a:t>
            </a:r>
          </a:p>
        </p:txBody>
      </p:sp>
      <p:sp>
        <p:nvSpPr>
          <p:cNvPr id="16" name="Rectangle 2"/>
          <p:cNvSpPr>
            <a:spLocks noGrp="1"/>
          </p:cNvSpPr>
          <p:nvPr>
            <p:ph type="body" sz="quarter" idx="14"/>
          </p:nvPr>
        </p:nvSpPr>
        <p:spPr>
          <a:xfrm>
            <a:off x="609600" y="1371600"/>
            <a:ext cx="83820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 err="1"/>
              <a:t>Quatremère</a:t>
            </a:r>
            <a:r>
              <a:rPr lang="pt-BR" dirty="0"/>
              <a:t> 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era crítico dos projetos de museu de Napoleão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dirty="0"/>
              <a:t>acusava o “mal uso dos museus e o da crítica”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kern="1200" dirty="0"/>
              <a:t>“Quando se faz da sua exposição um curso prático da cronologia moderna, mata-se a arte para fazer a história da arte”</a:t>
            </a:r>
            <a:r>
              <a:rPr lang="en-US" sz="1600" dirty="0"/>
              <a:t> </a:t>
            </a:r>
            <a:endParaRPr lang="en-US" sz="1600" kern="1200" dirty="0"/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kern="1200" dirty="0"/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kern="1200" dirty="0"/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MÉTODOS E JOGOS DE UMA DISCIPLINA ACADÊmica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2590800"/>
            <a:ext cx="7543800" cy="838200"/>
          </a:xfrm>
        </p:spPr>
        <p:txBody>
          <a:bodyPr>
            <a:no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Desde o início – pesquisa em arte – inserir a arte antiga na sequência coerente de sua história sem ter ainda um conceito geral do que seria arte.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Esse conceito com sua validade universal atemporal chegou ao fim do Iluminismo e com a era das academias, foi substituído pela premissa de uma história que explica tudo 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MÉTODOS E JOGOS DE UMA DISCIPLINA ACADÊmica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2590800"/>
            <a:ext cx="7543800" cy="838200"/>
          </a:xfrm>
        </p:spPr>
        <p:txBody>
          <a:bodyPr>
            <a:no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 err="1"/>
              <a:t>Wölfflin</a:t>
            </a:r>
            <a:r>
              <a:rPr lang="pt-BR" sz="2400" dirty="0"/>
              <a:t> – obra “Conceitos fundamentais da história da arte” – 1915 – é preciso que se descreva a sequência de estilos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Henri </a:t>
            </a:r>
            <a:r>
              <a:rPr lang="pt-BR" sz="2400" dirty="0" err="1"/>
              <a:t>Focillon</a:t>
            </a:r>
            <a:r>
              <a:rPr lang="pt-BR" sz="2400" dirty="0"/>
              <a:t> – “Vida das formas”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George </a:t>
            </a:r>
            <a:r>
              <a:rPr lang="pt-BR" sz="2400" dirty="0" err="1"/>
              <a:t>Kubler</a:t>
            </a:r>
            <a:r>
              <a:rPr lang="pt-BR" sz="2400" dirty="0"/>
              <a:t> – “A forma do tempo” – a data de uma obra tem menos importância do que a idade no ciclo e na sequência dos projetos estilísticos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Tais métodos restringiram-se a criar a matéria-prima para uma história da arte 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MÉTODOS E JOGOS DE UMA DISCIPLINA ACADÊmica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2590800"/>
            <a:ext cx="7543800" cy="838200"/>
          </a:xfrm>
        </p:spPr>
        <p:txBody>
          <a:bodyPr>
            <a:no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Hoje presenciamos uma nova crítica estilística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Investiga o procedimento técnicos das obras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À sua maneira esses pesquisadores praticam o fim da história da arte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MÉTODOS E JOGOS DE UMA DISCIPLINA ACADÊmica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2590800"/>
            <a:ext cx="7543800" cy="838200"/>
          </a:xfrm>
        </p:spPr>
        <p:txBody>
          <a:bodyPr>
            <a:no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Na pesquisa estilística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Bernard </a:t>
            </a:r>
            <a:r>
              <a:rPr lang="pt-BR" sz="3000" dirty="0" err="1"/>
              <a:t>Berenson</a:t>
            </a:r>
            <a:r>
              <a:rPr lang="pt-BR" sz="3000" dirty="0"/>
              <a:t> (1864-1945) – e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 err="1"/>
              <a:t>Henrich</a:t>
            </a:r>
            <a:r>
              <a:rPr lang="pt-BR" sz="3000" dirty="0"/>
              <a:t> </a:t>
            </a:r>
            <a:r>
              <a:rPr lang="pt-BR" sz="3000" dirty="0" err="1"/>
              <a:t>Wölfflin</a:t>
            </a:r>
            <a:r>
              <a:rPr lang="pt-BR" sz="3000" dirty="0"/>
              <a:t> (1865-1959) – apresentam um contraste revelador</a:t>
            </a: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7335" y="457200"/>
            <a:ext cx="778173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ARTE GLOBAL E MINORIAS: UMA NOVA GEOGRAFIA DA HISTÓRIA DA ARTE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" y="1600200"/>
            <a:ext cx="8686800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kern="50" dirty="0">
                <a:solidFill>
                  <a:srgbClr val="000000"/>
                </a:solidFill>
                <a:ea typeface="Arial Unicode MS"/>
                <a:cs typeface="Arial Unicode MS"/>
              </a:rPr>
              <a:t>Universalidade da história da arte: noção questionada</a:t>
            </a:r>
          </a:p>
          <a:p>
            <a:endParaRPr lang="pt-PT" sz="2000" kern="50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r>
              <a:rPr lang="pt-PT" sz="2000" kern="50" dirty="0">
                <a:solidFill>
                  <a:srgbClr val="000000"/>
                </a:solidFill>
                <a:ea typeface="Arial Unicode MS"/>
                <a:cs typeface="Arial Unicode MS"/>
              </a:rPr>
              <a:t>Reivindicaçcão das minorias por espaço e representação dentro de uma determinada cultura</a:t>
            </a:r>
          </a:p>
          <a:p>
            <a:endParaRPr lang="pt-PT" sz="2000" kern="50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r>
              <a:rPr lang="pt-PT" sz="2000" dirty="0"/>
              <a:t>Conexão entre cultura e história e a compreensão da História da arte como imagem da própria cultura: consenso e dissenso</a:t>
            </a:r>
          </a:p>
          <a:p>
            <a:endParaRPr lang="pt-PT" sz="2000" kern="50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r>
              <a:rPr lang="pt-PT" sz="2000" kern="50" dirty="0">
                <a:solidFill>
                  <a:srgbClr val="000000"/>
                </a:solidFill>
                <a:ea typeface="Arial Unicode MS"/>
                <a:cs typeface="Arial Unicode MS"/>
              </a:rPr>
              <a:t>Até os anos 60 – dissenso partia das vanguardas artísticas</a:t>
            </a:r>
          </a:p>
          <a:p>
            <a:r>
              <a:rPr lang="pt-PT" sz="2000" kern="50" dirty="0">
                <a:solidFill>
                  <a:srgbClr val="000000"/>
                </a:solidFill>
                <a:ea typeface="Arial Unicode MS"/>
                <a:cs typeface="Arial Unicode MS"/>
              </a:rPr>
              <a:t>Hoje: parte do próprio público de arte</a:t>
            </a:r>
          </a:p>
          <a:p>
            <a:endParaRPr lang="pt-PT" sz="2000" kern="50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r>
              <a:rPr lang="pt-PT" sz="2000" kern="50" dirty="0">
                <a:solidFill>
                  <a:srgbClr val="000000"/>
                </a:solidFill>
                <a:ea typeface="Arial Unicode MS"/>
                <a:cs typeface="Arial Unicode MS"/>
              </a:rPr>
              <a:t>História da arte europeia </a:t>
            </a:r>
            <a:r>
              <a:rPr lang="pt-PT" sz="2000" kern="50" dirty="0">
                <a:solidFill>
                  <a:srgbClr val="000000"/>
                </a:solidFill>
                <a:ea typeface="Arial Unicode MS"/>
                <a:cs typeface="Arial Unicode MS"/>
                <a:sym typeface="Wingdings" panose="05000000000000000000" pitchFamily="2" charset="2"/>
              </a:rPr>
              <a:t></a:t>
            </a:r>
            <a:r>
              <a:rPr lang="pt-PT" sz="2000" kern="50" dirty="0">
                <a:solidFill>
                  <a:srgbClr val="000000"/>
                </a:solidFill>
                <a:ea typeface="Arial Unicode MS"/>
                <a:cs typeface="Arial Unicode MS"/>
              </a:rPr>
              <a:t> hegemonia atualmente contestada</a:t>
            </a:r>
          </a:p>
          <a:p>
            <a:endParaRPr lang="pt-PT" sz="2000" kern="50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r>
              <a:rPr lang="pt-PT" sz="2000" kern="50" dirty="0">
                <a:solidFill>
                  <a:srgbClr val="000000"/>
                </a:solidFill>
                <a:ea typeface="Arial Unicode MS"/>
                <a:cs typeface="Arial Unicode MS"/>
              </a:rPr>
              <a:t>Presença das mulheres na história da arte é reinvidicada pelos movimentos feministas nos Estados Unidos e na Europa</a:t>
            </a:r>
          </a:p>
          <a:p>
            <a:r>
              <a:rPr lang="pt-PT" sz="2000" kern="50" dirty="0">
                <a:solidFill>
                  <a:srgbClr val="000000"/>
                </a:solidFill>
                <a:ea typeface="Arial Unicode MS"/>
                <a:cs typeface="Arial Unicode MS"/>
              </a:rPr>
              <a:t>EUA: interesses regionais e reinvenção das tradições regionais</a:t>
            </a: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 kern="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MÉTODOS E JOGOS DE UMA DISCIPLINA ACADÊmica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1981200"/>
            <a:ext cx="7543800" cy="838200"/>
          </a:xfrm>
        </p:spPr>
        <p:txBody>
          <a:bodyPr>
            <a:no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Erwin </a:t>
            </a:r>
            <a:r>
              <a:rPr lang="pt-BR" sz="2400" dirty="0" err="1"/>
              <a:t>Panofsky</a:t>
            </a:r>
            <a:r>
              <a:rPr lang="pt-BR" sz="2400" dirty="0"/>
              <a:t> (1892-1968) – iconologia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“história dos tipos”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Sintomas culturais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Significado próprio da arte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3000" dirty="0"/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Porém, a iconologia tinha menos condições do que a crítica estilística para escrever uma história da arte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MÉTODOS E JOGOS DE UMA DISCIPLINA ACADÊmica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1981200"/>
            <a:ext cx="75438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600" dirty="0"/>
              <a:t>Surge um outro problema metodológico – 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200" dirty="0"/>
              <a:t>O Nosso olhar sobre a arte está fortemente ligado às convenções da visão do nosso próprio tempo </a:t>
            </a:r>
            <a:r>
              <a:rPr lang="pt-BR" sz="3200" i="1" dirty="0"/>
              <a:t>(“</a:t>
            </a:r>
            <a:r>
              <a:rPr lang="pt-BR" sz="3200" i="1" dirty="0" err="1"/>
              <a:t>peorid</a:t>
            </a:r>
            <a:r>
              <a:rPr lang="pt-BR" sz="3200" i="1" dirty="0"/>
              <a:t> </a:t>
            </a:r>
            <a:r>
              <a:rPr lang="pt-BR" sz="3200" i="1" dirty="0" err="1"/>
              <a:t>eye</a:t>
            </a:r>
            <a:r>
              <a:rPr lang="pt-BR" sz="3200" i="1" dirty="0"/>
              <a:t>”)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MÉTODOS E JOGOS DE UMA DISCIPLINA ACADÊmica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1981200"/>
            <a:ext cx="75438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600" dirty="0"/>
              <a:t>Psicologia – para classificação da forma artística?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600" dirty="0"/>
              <a:t>Ernest </a:t>
            </a:r>
            <a:r>
              <a:rPr lang="pt-BR" sz="3600" dirty="0" err="1"/>
              <a:t>Gombrich</a:t>
            </a:r>
            <a:r>
              <a:rPr lang="pt-BR" sz="3600" dirty="0"/>
              <a:t> – “Arte e Ilusão” – como uma psicologia da mudança de estilo</a:t>
            </a:r>
            <a:endParaRPr lang="pt-BR" sz="3200" dirty="0"/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MÉTODOS E JOGOS DE UMA DISCIPLINA ACADÊmica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1981200"/>
            <a:ext cx="7543800" cy="838200"/>
          </a:xfrm>
        </p:spPr>
        <p:txBody>
          <a:bodyPr>
            <a:noAutofit/>
          </a:bodyPr>
          <a:lstStyle/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600" dirty="0"/>
              <a:t>A situação e os métodos atuais da disciplina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800" dirty="0"/>
              <a:t>O </a:t>
            </a:r>
            <a:r>
              <a:rPr lang="pt-BR" sz="2800" i="1" dirty="0" err="1"/>
              <a:t>new</a:t>
            </a:r>
            <a:r>
              <a:rPr lang="pt-BR" sz="2800" i="1" dirty="0"/>
              <a:t> </a:t>
            </a:r>
            <a:r>
              <a:rPr lang="pt-BR" sz="2800" i="1" dirty="0" err="1"/>
              <a:t>criticism</a:t>
            </a:r>
            <a:r>
              <a:rPr lang="pt-BR" sz="2800" i="1" dirty="0"/>
              <a:t> </a:t>
            </a:r>
            <a:r>
              <a:rPr lang="pt-BR" sz="2800" dirty="0"/>
              <a:t>nos Estados Unidos e a estética da recepção ou mesmo a desconstrucionismo</a:t>
            </a:r>
          </a:p>
          <a:p>
            <a:pPr marL="1158875" lvl="2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800" dirty="0"/>
              <a:t>Arthur </a:t>
            </a:r>
            <a:r>
              <a:rPr lang="pt-BR" sz="2800" dirty="0" err="1"/>
              <a:t>Danto</a:t>
            </a:r>
            <a:r>
              <a:rPr lang="pt-BR" sz="2800" dirty="0"/>
              <a:t> – Estados Unidos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3600" dirty="0"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/>
          </a:bodyPr>
          <a:lstStyle/>
          <a:p>
            <a:r>
              <a:rPr lang="pt-BR" dirty="0"/>
              <a:t>Obra de arte ou histÓRIA DA ARTE?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381000" y="1828800"/>
            <a:ext cx="8382000" cy="4572000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Obra de arte na história da arte: </a:t>
            </a:r>
          </a:p>
          <a:p>
            <a:endParaRPr lang="pt-BR" dirty="0"/>
          </a:p>
          <a:p>
            <a:r>
              <a:rPr lang="pt-BR" sz="2000" dirty="0"/>
              <a:t>-</a:t>
            </a:r>
            <a:r>
              <a:rPr lang="pt-BR" sz="2400" dirty="0"/>
              <a:t>Século XVIII</a:t>
            </a:r>
          </a:p>
          <a:p>
            <a:endParaRPr lang="pt-BR" sz="2400" dirty="0"/>
          </a:p>
          <a:p>
            <a:r>
              <a:rPr lang="pt-BR" sz="2400" dirty="0"/>
              <a:t>-Século XIX</a:t>
            </a:r>
          </a:p>
          <a:p>
            <a:endParaRPr lang="pt-BR" sz="2400" dirty="0"/>
          </a:p>
          <a:p>
            <a:r>
              <a:rPr lang="pt-BR" sz="2400" dirty="0"/>
              <a:t>-Século XX</a:t>
            </a:r>
          </a:p>
          <a:p>
            <a:r>
              <a:rPr lang="pt-BR" sz="2400" dirty="0"/>
              <a:t>Até a década de 60</a:t>
            </a:r>
          </a:p>
          <a:p>
            <a:r>
              <a:rPr lang="pt-BR" sz="2400" dirty="0"/>
              <a:t>Atualmente</a:t>
            </a:r>
          </a:p>
          <a:p>
            <a:endParaRPr lang="pt-BR" sz="2400" dirty="0"/>
          </a:p>
          <a:p>
            <a:r>
              <a:rPr lang="pt-BR" sz="2400" dirty="0" smtClean="0"/>
              <a:t>“Obra </a:t>
            </a:r>
            <a:r>
              <a:rPr lang="pt-BR" sz="2400" dirty="0"/>
              <a:t>aberta” 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dirty="0"/>
              <a:t>“ a história da arte não é feita tanto dos textos eloquentes produzidos por ela como das obras mudas que nos legou” 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“</a:t>
            </a:r>
            <a:r>
              <a:rPr lang="pt-PT" dirty="0"/>
              <a:t>as obras permanecem quase </a:t>
            </a:r>
            <a:r>
              <a:rPr lang="pt-PT" dirty="0" smtClean="0"/>
              <a:t>intocadas </a:t>
            </a:r>
            <a:r>
              <a:rPr lang="pt-PT" dirty="0"/>
              <a:t>pelo fim da história da arte” 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/>
          </a:bodyPr>
          <a:lstStyle/>
          <a:p>
            <a:r>
              <a:rPr lang="pt-BR" dirty="0"/>
              <a:t>Obra de arte ou histÓRIA DA ARTE?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9851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le musée imaginaire malrau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81000"/>
            <a:ext cx="508491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667000" y="5867400"/>
            <a:ext cx="4070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12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 Unicode MS"/>
              </a:rPr>
              <a:t>Le musée imaginaire – André Malraux</a:t>
            </a:r>
            <a:endParaRPr lang="pt-BR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5671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yves klein anthropometr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43" y="1066800"/>
            <a:ext cx="7721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057400" y="57912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Yves Klein: Antropometries de l'Epoque Bleu – 1960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4752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HistÓRIA DA ARTE E HISTÓRIA DAS MÍDIAS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2590800"/>
            <a:ext cx="7543800" cy="838200"/>
          </a:xfrm>
        </p:spPr>
        <p:txBody>
          <a:bodyPr>
            <a:no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Diferença entre mídia e arte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Antigamente a maioria das obras era tanto </a:t>
            </a:r>
            <a:r>
              <a:rPr lang="pt-BR" sz="3000" dirty="0" smtClean="0"/>
              <a:t>m</a:t>
            </a:r>
            <a:r>
              <a:rPr lang="pt-BR" sz="3000" dirty="0" smtClean="0"/>
              <a:t>í</a:t>
            </a:r>
            <a:r>
              <a:rPr lang="pt-BR" sz="3000" dirty="0" smtClean="0"/>
              <a:t>dia </a:t>
            </a:r>
            <a:r>
              <a:rPr lang="pt-BR" sz="3000" dirty="0"/>
              <a:t>como arte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3000" dirty="0"/>
              <a:t>Hoje, essas funções estão separadas</a:t>
            </a:r>
          </a:p>
          <a:p>
            <a:pPr marL="758825" lvl="1" indent="-358775">
              <a:spcBef>
                <a:spcPts val="600"/>
              </a:spcBef>
              <a:spcAft>
                <a:spcPts val="600"/>
              </a:spcAft>
              <a:buNone/>
              <a:tabLst>
                <a:tab pos="358775" algn="l"/>
              </a:tabLst>
            </a:pPr>
            <a:endParaRPr lang="pt-BR" sz="3000" dirty="0"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HistÓRIA DA ARTE E HISTÓRIA DAS MÍDIAS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1828800"/>
            <a:ext cx="8077200" cy="838200"/>
          </a:xfrm>
        </p:spPr>
        <p:txBody>
          <a:bodyPr>
            <a:no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Novas tecnologias e mídias – mudaram nosso ideal de realidade e visibilidade – informações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Os estudos de mídia – restringem-se a questões de tecnologia e comunicação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O poder da mídia – capacidade de superar espaço e tempo</a:t>
            </a:r>
          </a:p>
          <a:p>
            <a:r>
              <a:rPr lang="pt-BR" sz="2400" dirty="0"/>
              <a:t> </a:t>
            </a:r>
            <a:endParaRPr lang="en-US" sz="2400" dirty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358775" algn="l"/>
              </a:tabLst>
            </a:pPr>
            <a:endParaRPr lang="pt-BR" sz="24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dirty="0"/>
              <a:t>História da arte “ verdadeira” é descoberta em novas exposições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r>
              <a:rPr lang="pt-PT" sz="2600" dirty="0" smtClean="0"/>
              <a:t>História </a:t>
            </a:r>
            <a:r>
              <a:rPr lang="pt-PT" sz="2600" dirty="0"/>
              <a:t>da arte universal – transferência do modelo europeu a outras culturas</a:t>
            </a:r>
          </a:p>
          <a:p>
            <a:pPr marL="0" indent="0">
              <a:buNone/>
            </a:pPr>
            <a:endParaRPr lang="pt-PT" sz="2600" dirty="0"/>
          </a:p>
          <a:p>
            <a:pPr marL="0" indent="0">
              <a:buNone/>
            </a:pPr>
            <a:r>
              <a:rPr lang="pt-PT" sz="2600" dirty="0"/>
              <a:t>Boris Groys: conceito de “</a:t>
            </a:r>
            <a:r>
              <a:rPr lang="pt-PT" sz="2600" b="1" dirty="0"/>
              <a:t>arquivo cultural”</a:t>
            </a:r>
            <a:endParaRPr lang="pt-PT" sz="2600" dirty="0"/>
          </a:p>
          <a:p>
            <a:pPr marL="0" indent="0">
              <a:buNone/>
            </a:pPr>
            <a:r>
              <a:rPr lang="pt-PT" dirty="0"/>
              <a:t>Contexto amplo: </a:t>
            </a:r>
            <a:endParaRPr lang="pt-BR" dirty="0"/>
          </a:p>
          <a:p>
            <a:r>
              <a:rPr lang="pt-PT" dirty="0"/>
              <a:t>projeto ocidental de modernização tecnológica do mundo: ameaça à diversidade cultural </a:t>
            </a:r>
          </a:p>
          <a:p>
            <a:r>
              <a:rPr lang="pt-PT" dirty="0"/>
              <a:t> retórica do universalismo:   conflitos como crises de adaptação - modernização global vista como processo linear e inexorável.</a:t>
            </a:r>
          </a:p>
          <a:p>
            <a:r>
              <a:rPr lang="pt-PT" dirty="0"/>
              <a:t>nova colonização midiática</a:t>
            </a:r>
          </a:p>
          <a:p>
            <a:r>
              <a:rPr lang="pt-PT" dirty="0"/>
              <a:t>Primitivismo como um reservatório de frescor e inovação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17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HistÓRIA DA ARTE E HISTÓRIA DAS MÍDIAS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762000" y="1828800"/>
            <a:ext cx="8077200" cy="838200"/>
          </a:xfrm>
          <a:prstGeom prst="rect">
            <a:avLst/>
          </a:prstGeom>
        </p:spPr>
        <p:txBody>
          <a:bodyPr vert="horz" tIns="0">
            <a:noAutofit/>
          </a:bodyPr>
          <a:lstStyle/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 </a:t>
            </a:r>
            <a:r>
              <a:rPr kumimoji="0" lang="pt-BR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Casson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 1950 – “chamou o filme como uma expressão perfeita</a:t>
            </a:r>
            <a:r>
              <a:rPr kumimoji="0" lang="pt-BR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mente moderna”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lang="pt-BR" sz="2400" kern="0" baseline="0" dirty="0"/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kumimoji="0" lang="pt-BR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Walter Benjamin – 1936 – escreveu que cinema e a fotografia eram </a:t>
            </a:r>
            <a:r>
              <a:rPr lang="pt-BR" sz="2400" kern="0" dirty="0"/>
              <a:t>mais adequados à consciência moderna </a:t>
            </a:r>
            <a:r>
              <a:rPr kumimoji="0" lang="pt-BR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que a pintura 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990600"/>
          </a:xfrm>
        </p:spPr>
        <p:txBody>
          <a:bodyPr>
            <a:normAutofit/>
          </a:bodyPr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685800" y="1752600"/>
            <a:ext cx="7772400" cy="38862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pt-BR" dirty="0"/>
              <a:t>BELTING, Hans. </a:t>
            </a:r>
            <a:r>
              <a:rPr lang="pt-BR" dirty="0" err="1"/>
              <a:t>Art</a:t>
            </a:r>
            <a:r>
              <a:rPr lang="pt-BR" dirty="0"/>
              <a:t> </a:t>
            </a:r>
            <a:r>
              <a:rPr lang="pt-BR" dirty="0" err="1"/>
              <a:t>history</a:t>
            </a:r>
            <a:r>
              <a:rPr lang="pt-BR" dirty="0"/>
              <a:t> </a:t>
            </a:r>
            <a:r>
              <a:rPr lang="pt-BR" dirty="0" err="1"/>
              <a:t>after</a:t>
            </a:r>
            <a:r>
              <a:rPr lang="pt-BR" dirty="0"/>
              <a:t> </a:t>
            </a:r>
            <a:r>
              <a:rPr lang="pt-BR" dirty="0" err="1"/>
              <a:t>modernism</a:t>
            </a:r>
            <a:r>
              <a:rPr lang="pt-BR" dirty="0"/>
              <a:t>. Chicago: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Chicago </a:t>
            </a:r>
            <a:r>
              <a:rPr lang="pt-BR" dirty="0" err="1"/>
              <a:t>Press</a:t>
            </a:r>
            <a:r>
              <a:rPr lang="pt-BR" dirty="0"/>
              <a:t>, 2003.</a:t>
            </a:r>
          </a:p>
          <a:p>
            <a:pPr marL="0" indent="0"/>
            <a:endParaRPr lang="pt-BR" dirty="0"/>
          </a:p>
          <a:p>
            <a:pPr marL="0" indent="0"/>
            <a:r>
              <a:rPr lang="pt-BR" dirty="0"/>
              <a:t>BELTING, Hans. O fim da história da arte – uma revisão de dez anos depois: Hans </a:t>
            </a:r>
            <a:r>
              <a:rPr lang="pt-BR" dirty="0" err="1"/>
              <a:t>Belting</a:t>
            </a:r>
            <a:r>
              <a:rPr lang="pt-BR" dirty="0"/>
              <a:t>. Título original: Das </a:t>
            </a:r>
            <a:r>
              <a:rPr lang="pt-BR" dirty="0" err="1"/>
              <a:t>ende</a:t>
            </a:r>
            <a:r>
              <a:rPr lang="pt-BR" dirty="0"/>
              <a:t> der </a:t>
            </a:r>
            <a:r>
              <a:rPr lang="pt-BR" dirty="0" err="1"/>
              <a:t>kunstgeschichte</a:t>
            </a:r>
            <a:r>
              <a:rPr lang="pt-BR" dirty="0"/>
              <a:t>: </a:t>
            </a:r>
            <a:r>
              <a:rPr lang="pt-BR" dirty="0" err="1"/>
              <a:t>eine</a:t>
            </a:r>
            <a:r>
              <a:rPr lang="pt-BR" dirty="0"/>
              <a:t> </a:t>
            </a:r>
            <a:r>
              <a:rPr lang="pt-BR" dirty="0" err="1"/>
              <a:t>revision</a:t>
            </a:r>
            <a:r>
              <a:rPr lang="pt-BR" dirty="0"/>
              <a:t> </a:t>
            </a:r>
            <a:r>
              <a:rPr lang="pt-BR" dirty="0" err="1"/>
              <a:t>nach</a:t>
            </a:r>
            <a:r>
              <a:rPr lang="pt-BR" dirty="0"/>
              <a:t> </a:t>
            </a:r>
            <a:r>
              <a:rPr lang="pt-BR" dirty="0" err="1"/>
              <a:t>zehn</a:t>
            </a:r>
            <a:r>
              <a:rPr lang="pt-BR" dirty="0"/>
              <a:t> </a:t>
            </a:r>
            <a:r>
              <a:rPr lang="pt-BR" dirty="0" err="1"/>
              <a:t>Jahren</a:t>
            </a:r>
            <a:r>
              <a:rPr lang="pt-BR" dirty="0"/>
              <a:t>. Tradução de </a:t>
            </a:r>
            <a:r>
              <a:rPr lang="pt-BR" dirty="0" err="1"/>
              <a:t>Rodnei</a:t>
            </a:r>
            <a:r>
              <a:rPr lang="pt-BR" dirty="0"/>
              <a:t> Nascimento. São Paulo: 1a edição, </a:t>
            </a:r>
            <a:r>
              <a:rPr lang="pt-BR" dirty="0" err="1"/>
              <a:t>Cosac</a:t>
            </a:r>
            <a:r>
              <a:rPr lang="pt-BR" dirty="0"/>
              <a:t> </a:t>
            </a:r>
            <a:r>
              <a:rPr lang="pt-BR" dirty="0" err="1"/>
              <a:t>Naify</a:t>
            </a:r>
            <a:r>
              <a:rPr lang="pt-BR" dirty="0"/>
              <a:t>, 2012.</a:t>
            </a:r>
          </a:p>
          <a:p>
            <a:pPr marL="0" indent="0"/>
            <a:endParaRPr lang="pt-BR" dirty="0"/>
          </a:p>
          <a:p>
            <a:pPr marL="0" indent="0"/>
            <a:r>
              <a:rPr lang="pt-BR" dirty="0"/>
              <a:t>CRIMP, Douglas. Sobre as ruínas do museu. São Paulo: Martins Fontes, 2015.</a:t>
            </a:r>
          </a:p>
          <a:p>
            <a:pPr marL="0" indent="0"/>
            <a:endParaRPr lang="pt-BR" dirty="0"/>
          </a:p>
          <a:p>
            <a:pPr marL="0" indent="0"/>
            <a:r>
              <a:rPr lang="pt-BR" dirty="0"/>
              <a:t>VASARI, Giorgio. Vidas dos artistas. São Paulo: Editora WMF Martins Fontes, 2011. </a:t>
            </a:r>
          </a:p>
          <a:p>
            <a:pPr marL="0" indent="0"/>
            <a:endParaRPr lang="pt-BR" dirty="0"/>
          </a:p>
          <a:p>
            <a:pPr marL="0" indent="0"/>
            <a:r>
              <a:rPr lang="pt-BR" dirty="0"/>
              <a:t>VATTIMO, Gianni. O fim da modernidade: niilismo e hermenêutica na cultural pós-moderna. São Paulo: Martins Fontes, 1996.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450" y="228601"/>
            <a:ext cx="8542149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Primitivism in 20th Century Art: Affinity of the Tribal and the Modern </a:t>
            </a:r>
            <a:r>
              <a:rPr lang="pt-BR" dirty="0"/>
              <a:t>(</a:t>
            </a:r>
            <a:r>
              <a:rPr lang="pt-PT" dirty="0"/>
              <a:t>1984-1985, MoMA)</a:t>
            </a:r>
            <a:endParaRPr lang="pt-BR" dirty="0"/>
          </a:p>
        </p:txBody>
      </p:sp>
      <p:pic>
        <p:nvPicPr>
          <p:cNvPr id="4" name="Espaço Reservado para Conteúdo 3" descr="http://aadatart.com/wp-content/uploads/2014/08/Primitivism-MOMA-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498" y="1371600"/>
            <a:ext cx="4435098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medium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7401"/>
            <a:ext cx="4724400" cy="3483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884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2.bp.blogspot.com/-oQYzSpyJPjQ/UEnyW4nh1oI/AAAAAAAAALs/yb-TO4mJt-4/s1600/magiciens-de-la-terre-new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38862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49450" y="228601"/>
            <a:ext cx="8542149" cy="1066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t-BR" i="1" dirty="0" err="1"/>
              <a:t>Les</a:t>
            </a:r>
            <a:r>
              <a:rPr lang="pt-BR" i="1" dirty="0"/>
              <a:t> </a:t>
            </a:r>
            <a:r>
              <a:rPr lang="pt-BR" i="1" dirty="0" err="1"/>
              <a:t>Magiciens</a:t>
            </a:r>
            <a:r>
              <a:rPr lang="pt-BR" i="1" dirty="0"/>
              <a:t> de </a:t>
            </a:r>
            <a:r>
              <a:rPr lang="pt-BR" i="1" dirty="0" err="1"/>
              <a:t>la</a:t>
            </a:r>
            <a:r>
              <a:rPr lang="pt-BR" i="1" dirty="0"/>
              <a:t> Terre. </a:t>
            </a:r>
            <a:r>
              <a:rPr lang="fr-FR" dirty="0"/>
              <a:t>Centre Georges Pompidou &amp; Grande Halle de la Villette, Paris, 1989</a:t>
            </a:r>
            <a:endParaRPr lang="pt-BR" kern="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43401" y="4976336"/>
            <a:ext cx="4800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Richard Long, Mud Circle (Círculo de Lama) e um ”produto” ritualístico dos yuendumu (aborígenes australianos)</a:t>
            </a:r>
          </a:p>
          <a:p>
            <a:pPr algn="ctr"/>
            <a:endParaRPr lang="pt-PT" dirty="0"/>
          </a:p>
          <a:p>
            <a:pPr algn="ctr"/>
            <a:endParaRPr lang="pt-BR" dirty="0"/>
          </a:p>
        </p:txBody>
      </p:sp>
      <p:pic>
        <p:nvPicPr>
          <p:cNvPr id="1026" name="Picture 2" descr="Resultado de imagem para Richard Long, Mud Circle , les magiciens de la te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6223" y="1721069"/>
            <a:ext cx="4730151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1478" y="575751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i="1" dirty="0">
                <a:solidFill>
                  <a:srgbClr val="000000"/>
                </a:solidFill>
                <a:latin typeface="Verdana" panose="020B0604030504040204" pitchFamily="34" charset="0"/>
              </a:rPr>
              <a:t>Red Earth Circle</a:t>
            </a:r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fr-FR" sz="1400" i="1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1989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Argila </a:t>
            </a:r>
            <a:r>
              <a:rPr lang="fr-FR" sz="1400" dirty="0">
                <a:solidFill>
                  <a:srgbClr val="000000"/>
                </a:solidFill>
                <a:latin typeface="Verdana" panose="020B0604030504040204" pitchFamily="34" charset="0"/>
              </a:rPr>
              <a:t>do rio Avon sobre parede de 12 x 20 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822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533400"/>
            <a:ext cx="8458200" cy="5486400"/>
          </a:xfrm>
        </p:spPr>
        <p:txBody>
          <a:bodyPr>
            <a:normAutofit/>
          </a:bodyPr>
          <a:lstStyle/>
          <a:p>
            <a:pPr algn="just"/>
            <a:r>
              <a:rPr lang="pt-PT" dirty="0"/>
              <a:t>a história da arte foi durante longo tempo exatamente a imagem desejada na qual eram contempladas a própria cultura e suas vitórias passadas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PT" dirty="0"/>
              <a:t>minorias de diferentes procedências inventam a sua própria história da arte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o mundo hoje é uma diáspora - Ronald B. Kitaj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A arte da diáspora é a contrapartida da assim chamada  arte universal e usurpa exatamente aquela consciência de identidade que durante muito tempo estava associada a história da arte ocidental.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278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9022" y="723900"/>
            <a:ext cx="778173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 NARRATIVA DA ARTE NO NOVO MUSEU: A BUSCA POR UMA FISIONOMIA PRÓPRIA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62000" y="2438400"/>
            <a:ext cx="7772400" cy="838200"/>
          </a:xfrm>
        </p:spPr>
        <p:txBody>
          <a:bodyPr>
            <a:normAutofit lnSpcReduction="10000"/>
          </a:bodyPr>
          <a:lstStyle/>
          <a:p>
            <a:pPr marL="358775" indent="-358775">
              <a:buFont typeface="Wingdings" charset="2"/>
              <a:buChar char="§"/>
              <a:tabLst>
                <a:tab pos="358775" algn="l"/>
              </a:tabLst>
            </a:pPr>
            <a:r>
              <a:rPr lang="pt-BR" sz="2400" dirty="0"/>
              <a:t>Museu de Arte Contemporânea – </a:t>
            </a:r>
          </a:p>
          <a:p>
            <a:pPr marL="358775" indent="-358775">
              <a:tabLst>
                <a:tab pos="358775" algn="l"/>
              </a:tabLst>
            </a:pPr>
            <a:r>
              <a:rPr lang="pt-BR" sz="2400" dirty="0"/>
              <a:t>	local do debate da história da arte </a:t>
            </a:r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>
            <a:off x="4114800" y="3810000"/>
            <a:ext cx="4038600" cy="838200"/>
          </a:xfrm>
          <a:prstGeom prst="rect">
            <a:avLst/>
          </a:prstGeom>
        </p:spPr>
        <p:txBody>
          <a:bodyPr vert="horz" tIns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pt-BR" sz="18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"/>
          <p:cNvSpPr txBox="1">
            <a:spLocks/>
          </p:cNvSpPr>
          <p:nvPr/>
        </p:nvSpPr>
        <p:spPr>
          <a:xfrm>
            <a:off x="4114800" y="4876800"/>
            <a:ext cx="4038600" cy="838200"/>
          </a:xfrm>
          <a:prstGeom prst="rect">
            <a:avLst/>
          </a:prstGeom>
        </p:spPr>
        <p:txBody>
          <a:bodyPr vert="horz" tIns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pt-BR" sz="18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"/>
          <p:cNvSpPr txBox="1">
            <a:spLocks/>
          </p:cNvSpPr>
          <p:nvPr/>
        </p:nvSpPr>
        <p:spPr>
          <a:xfrm>
            <a:off x="762000" y="3733800"/>
            <a:ext cx="8305800" cy="2057400"/>
          </a:xfrm>
          <a:prstGeom prst="rect">
            <a:avLst/>
          </a:prstGeom>
        </p:spPr>
        <p:txBody>
          <a:bodyPr vert="horz" tIns="0">
            <a:normAutofit/>
          </a:bodyPr>
          <a:lstStyle/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358775" algn="l"/>
              </a:tabLst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Qualquer exposição de arte nova –  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775" algn="l"/>
              </a:tabLst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oferece uma ocasião para discutir nossa ideia de história da arte</a:t>
            </a: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6876</Words>
  <Application>Microsoft Macintosh PowerPoint</Application>
  <PresentationFormat>On-screen Show (4:3)</PresentationFormat>
  <Paragraphs>542</Paragraphs>
  <Slides>51</Slides>
  <Notes>41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Classic Photo Album</vt:lpstr>
      <vt:lpstr>SEMINÁRIO  ART HISTORY AFTER MODERNISM A HISTÓrIA DA Arte DEPOIS DO MODERNISMO HANS BELTING  Rosane Bussmann e Sandra Salles   </vt:lpstr>
      <vt:lpstr>Slide 2</vt:lpstr>
      <vt:lpstr>Slide 3</vt:lpstr>
      <vt:lpstr>ARTE GLOBAL E MINORIAS: UMA NOVA GEOGRAFIA DA HISTÓRIA DA ARTE</vt:lpstr>
      <vt:lpstr>Slide 5</vt:lpstr>
      <vt:lpstr>Slide 6</vt:lpstr>
      <vt:lpstr>Slide 7</vt:lpstr>
      <vt:lpstr>Slide 8</vt:lpstr>
      <vt:lpstr> A NARRATIVA DA ARTE NO NOVO MUSEU: A BUSCA POR UMA FISIONOMIA PRÓPRIA</vt:lpstr>
      <vt:lpstr>A NARRATIVA DA ARTE NO NOVO MUSEU: A BUSCA POR UMA FISIONOMIA PRÓPRIA</vt:lpstr>
      <vt:lpstr>A NARRATIVA DA ARTE NO NOVO MUSEU: A BUSCA POR UMA FISIONOMIA PRÓPRIA</vt:lpstr>
      <vt:lpstr>A NARRATIVA DA ARTE NO NOVO MUSEU: A BUSCA POR UMA FISIONOMIA PRÓPRIA</vt:lpstr>
      <vt:lpstr>A NARRATIVA DA ARTE NO NOVO MUSEU: A BUSCA POR UMA FISIONOMIA PRÓPRIA</vt:lpstr>
      <vt:lpstr>A NARRATIVA DA ARTE NO NOVO MUSEU: A BUSCA POR UMA FISIONOMIA PRÓPRIA</vt:lpstr>
      <vt:lpstr>A NARRATIVA DA ARTE NO NOVO MUSEU: A BUSCA POR UMA FISIONOMIA PRÓPRIA</vt:lpstr>
      <vt:lpstr>A NARRATIVA DA ARTE NO NOVO MUSEU: A BUSCA POR UMA FISIONOMIA PRÓPRIA</vt:lpstr>
      <vt:lpstr>A NARRATIVA DA ARTE NO NOVO MUSEU: A BUSCA POR UMA FISIONOMIA PRÓPRIA</vt:lpstr>
      <vt:lpstr>A NARRATIVA DA ARTE NO NOVO MUSEU: A BUSCA POR UMA FISIONOMIA PRÓPRIA</vt:lpstr>
      <vt:lpstr>A NARRATIVA DA ARTE NO NOVO MUSEU: A BUSCA POR UMA FISIONOMIA PRÓPRIA</vt:lpstr>
      <vt:lpstr>A NARRATIVA DA ARTE NO NOVO MUSEU: A BUSCA POR UMA FISIONOMIA PRÓPRIA</vt:lpstr>
      <vt:lpstr>Slide 21</vt:lpstr>
      <vt:lpstr>A NARRATIVA DA ARTE NO NOVO MUSEU: A BUSCA POR UMA FISIONOMIA PRÓPRIA</vt:lpstr>
      <vt:lpstr>A NARRATIVA DA ARTE NO NOVO MUSEU: A BUSCA POR UMA FISIONOMIA PRÓPRIA</vt:lpstr>
      <vt:lpstr>A NARRATIVA DA ARTE NO NOVO MUSEU: A BUSCA POR UMA FISIONOMIA PRÓPRIA</vt:lpstr>
      <vt:lpstr>ARTE E A CRISE DO MODERNISMO</vt:lpstr>
      <vt:lpstr>ARTE E A CRISE DO MODERNISMO</vt:lpstr>
      <vt:lpstr>ARTE E A CRISE DO MODERNISMO</vt:lpstr>
      <vt:lpstr>Slide 28</vt:lpstr>
      <vt:lpstr>HISTORIOGRAFIA DA ARTE COMO TRADIÇÃO</vt:lpstr>
      <vt:lpstr>HISTORIOGRAFIA DA ARTE COMO TRADIÇÃO</vt:lpstr>
      <vt:lpstr>HISTORIOGRAFIA DA ARTE COMO TRADIÇÃO</vt:lpstr>
      <vt:lpstr>HISTORIOGRAFIA DA ARTE COMO TRADIÇÃO</vt:lpstr>
      <vt:lpstr>HISTORIOGRAFIA DA ARTE COMO TRADIÇÃO</vt:lpstr>
      <vt:lpstr>HISTORIOGRAFIA DA ARTE COMO TRADIÇÃO</vt:lpstr>
      <vt:lpstr>HISTORIOGRAFIA DA ARTE COMO TRADIÇÃO</vt:lpstr>
      <vt:lpstr>MÉTODOS E JOGOS DE UMA DISCIPLINA ACADÊmica</vt:lpstr>
      <vt:lpstr>MÉTODOS E JOGOS DE UMA DISCIPLINA ACADÊmica</vt:lpstr>
      <vt:lpstr>MÉTODOS E JOGOS DE UMA DISCIPLINA ACADÊmica</vt:lpstr>
      <vt:lpstr>MÉTODOS E JOGOS DE UMA DISCIPLINA ACADÊmica</vt:lpstr>
      <vt:lpstr>MÉTODOS E JOGOS DE UMA DISCIPLINA ACADÊmica</vt:lpstr>
      <vt:lpstr>MÉTODOS E JOGOS DE UMA DISCIPLINA ACADÊmica</vt:lpstr>
      <vt:lpstr>MÉTODOS E JOGOS DE UMA DISCIPLINA ACADÊmica</vt:lpstr>
      <vt:lpstr>MÉTODOS E JOGOS DE UMA DISCIPLINA ACADÊmica</vt:lpstr>
      <vt:lpstr>Obra de arte ou histÓRIA DA ARTE?</vt:lpstr>
      <vt:lpstr>Obra de arte ou histÓRIA DA ARTE?</vt:lpstr>
      <vt:lpstr>Slide 46</vt:lpstr>
      <vt:lpstr>Slide 47</vt:lpstr>
      <vt:lpstr>HistÓRIA DA ARTE E HISTÓRIA DAS MÍDIAS</vt:lpstr>
      <vt:lpstr>HistÓRIA DA ARTE E HISTÓRIA DAS MÍDIAS</vt:lpstr>
      <vt:lpstr>HistÓRIA DA ARTE E HISTÓRIA DAS MÍDIAS</vt:lpstr>
      <vt:lpstr>REFERÊNCIAS BIBLIOGRÁFICAS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2017-06-08T20:12:38Z</dcterms:created>
  <dcterms:modified xsi:type="dcterms:W3CDTF">2017-06-08T20:39:05Z</dcterms:modified>
</cp:coreProperties>
</file>