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3" r:id="rId7"/>
    <p:sldId id="289" r:id="rId8"/>
    <p:sldId id="275" r:id="rId9"/>
    <p:sldId id="294" r:id="rId10"/>
    <p:sldId id="297" r:id="rId11"/>
    <p:sldId id="292" r:id="rId12"/>
    <p:sldId id="290" r:id="rId13"/>
    <p:sldId id="291" r:id="rId14"/>
    <p:sldId id="296" r:id="rId15"/>
    <p:sldId id="298" r:id="rId16"/>
    <p:sldId id="299" r:id="rId17"/>
    <p:sldId id="295" r:id="rId18"/>
    <p:sldId id="2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57"/>
            <p14:sldId id="273"/>
            <p14:sldId id="289"/>
            <p14:sldId id="275"/>
            <p14:sldId id="294"/>
            <p14:sldId id="297"/>
            <p14:sldId id="292"/>
            <p14:sldId id="290"/>
            <p14:sldId id="291"/>
            <p14:sldId id="296"/>
            <p14:sldId id="298"/>
            <p14:sldId id="299"/>
            <p14:sldId id="295"/>
            <p14:sldId id="293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EFD61-868C-42C9-A6B7-C3B248FC4933}" v="70" dt="2020-03-30T02:02:08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29/03/2020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29/03/2020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dirty="0">
                <a:solidFill>
                  <a:srgbClr val="514843"/>
                </a:solidFill>
                <a:latin typeface="Plantagenet Cherokee"/>
              </a:rPr>
              <a:t>D</a:t>
            </a:r>
            <a:r>
              <a:rPr lang="pt-BR" dirty="0" err="1">
                <a:solidFill>
                  <a:srgbClr val="514843"/>
                </a:solidFill>
                <a:latin typeface="Plantagenet Cherokee"/>
              </a:rPr>
              <a:t>ireitos</a:t>
            </a:r>
            <a:r>
              <a:rPr lang="pt-BR" dirty="0">
                <a:solidFill>
                  <a:srgbClr val="514843"/>
                </a:solidFill>
                <a:latin typeface="Plantagenet Cherokee"/>
              </a:rPr>
              <a:t> e deveres dos cônjuges em relação aos filhos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5774" y="1484243"/>
            <a:ext cx="11555896" cy="5579165"/>
          </a:xfrm>
        </p:spPr>
        <p:txBody>
          <a:bodyPr>
            <a:normAutofit/>
          </a:bodyPr>
          <a:lstStyle/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Crítica: guarda compartilhada pressupõe mais que a divisão da convivência.  (Enunciado 604, VII Jornada de Direito Civil).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Divisão proporcional de tempo para que genitores possam se ocupar dos cuidados pertinentes ao filho (</a:t>
            </a:r>
            <a:r>
              <a:rPr lang="pt-BR" sz="2800" dirty="0" err="1">
                <a:latin typeface="Garamond" panose="02020404030301010803" pitchFamily="18" charset="0"/>
              </a:rPr>
              <a:t>Enunciato</a:t>
            </a:r>
            <a:r>
              <a:rPr lang="pt-BR" sz="2800" dirty="0">
                <a:latin typeface="Garamond" panose="02020404030301010803" pitchFamily="18" charset="0"/>
              </a:rPr>
              <a:t> 606, VII Jornada de Direito Civil). 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Direito-dever de </a:t>
            </a:r>
            <a:r>
              <a:rPr lang="pt-BR" sz="2800" b="1" dirty="0">
                <a:latin typeface="Garamond" panose="02020404030301010803" pitchFamily="18" charset="0"/>
              </a:rPr>
              <a:t>supervisão</a:t>
            </a:r>
            <a:r>
              <a:rPr lang="pt-BR" sz="2800" dirty="0">
                <a:latin typeface="Garamond" panose="02020404030301010803" pitchFamily="18" charset="0"/>
              </a:rPr>
              <a:t> do genitor que não detém a guarda. </a:t>
            </a:r>
            <a:r>
              <a:rPr lang="pt-BR" sz="2800" b="1" dirty="0">
                <a:latin typeface="Garamond" panose="02020404030301010803" pitchFamily="18" charset="0"/>
              </a:rPr>
              <a:t>Possibilidade de exigir prestação de contas </a:t>
            </a:r>
            <a:r>
              <a:rPr lang="pt-BR" sz="2800" dirty="0">
                <a:latin typeface="Garamond" panose="02020404030301010803" pitchFamily="18" charset="0"/>
              </a:rPr>
              <a:t>(art. 1.583, parágrafo 5º)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b="1" u="sng" dirty="0">
                <a:latin typeface="Garamond" panose="02020404030301010803" pitchFamily="18" charset="0"/>
              </a:rPr>
              <a:t>Compulsoriedade da guarda compartilhada</a:t>
            </a:r>
            <a:r>
              <a:rPr lang="pt-BR" sz="2800" dirty="0">
                <a:latin typeface="Garamond" panose="02020404030301010803" pitchFamily="18" charset="0"/>
              </a:rPr>
              <a:t> (art. 1.584, parágrafo 2º). Se ambos divergirem, mas ambos estiverem no exercício do poder familiar, salvo de um deles não quiser.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Revogação do parágrafo 2º (que tratava objetivamente dos requisitos para a fixação da guarda unilateral) </a:t>
            </a:r>
          </a:p>
          <a:p>
            <a:pPr marL="54864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pPr marL="411480" indent="0">
              <a:buNone/>
            </a:pP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73161"/>
            <a:ext cx="11436626" cy="54926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Para estabelecer atribuições de cada cônjuge e o regime de convivência juiz, de ofício ou a requerimento do MP, pode basear-se em orientação técnico-profissional ou de equipe interdisciplinar, </a:t>
            </a:r>
            <a:r>
              <a:rPr lang="pt-BR" sz="2800" b="1" dirty="0">
                <a:latin typeface="Garamond" panose="02020404030301010803" pitchFamily="18" charset="0"/>
              </a:rPr>
              <a:t>que deverá visar à divisão equilibrada do tempo com o pai e com a mãe</a:t>
            </a:r>
            <a:r>
              <a:rPr lang="pt-BR" sz="2800" dirty="0">
                <a:latin typeface="Garamond" panose="02020404030301010803" pitchFamily="18" charset="0"/>
              </a:rPr>
              <a:t>. (art. 1.584, parágrafo 3º - vigente)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Descumprimento (art. 1.583, parágrafo 4º - vigente): redução das atribuições e/ou </a:t>
            </a:r>
            <a:r>
              <a:rPr lang="pt-BR" sz="2800" b="1" strike="sngStrike" dirty="0">
                <a:latin typeface="Garamond" panose="02020404030301010803" pitchFamily="18" charset="0"/>
              </a:rPr>
              <a:t>número de horas de convivência com o filho</a:t>
            </a:r>
            <a:r>
              <a:rPr lang="pt-BR" sz="2800" b="1" dirty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Inaptidão dos genitores para exercício da guarda </a:t>
            </a:r>
            <a:r>
              <a:rPr lang="pt-BR" sz="2800" dirty="0">
                <a:latin typeface="Garamond" panose="02020404030301010803" pitchFamily="18" charset="0"/>
              </a:rPr>
              <a:t>= guarda deferida a quem ofereça compatibilidade com a medida, observado o grau de parentesco, afinidade e afetividade (art. 1.584, parágrafo 5º)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Penalidade</a:t>
            </a:r>
            <a:r>
              <a:rPr lang="pt-BR" sz="2800" dirty="0">
                <a:latin typeface="Garamond" panose="02020404030301010803" pitchFamily="18" charset="0"/>
              </a:rPr>
              <a:t> a entidades públicas ou privadas que não prestem informações aos genitores – multa de R$200,00 a R$500,00 por dia (art. 1584, parágrafo 6º).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6877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Casos de belicosidade entre ex-cônjuges</a:t>
            </a:r>
            <a:r>
              <a:rPr lang="pt-BR" sz="2800" dirty="0">
                <a:latin typeface="Garamond" panose="02020404030301010803" pitchFamily="18" charset="0"/>
              </a:rPr>
              <a:t>: parte da doutrina e da jurisprudência desfavoráveis à imposição da guarda compartilhada. Fomento da desarmonia.</a:t>
            </a:r>
            <a:r>
              <a:rPr lang="pt-BR" sz="2800" u="sng" dirty="0">
                <a:latin typeface="Garamond" panose="02020404030301010803" pitchFamily="18" charset="0"/>
              </a:rPr>
              <a:t>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Guarda unilateral apenas em caso de suspensão ou perda do poder familiar (STJ, </a:t>
            </a:r>
            <a:r>
              <a:rPr lang="pt-BR" sz="2800" dirty="0" err="1">
                <a:latin typeface="Garamond" panose="02020404030301010803" pitchFamily="18" charset="0"/>
              </a:rPr>
              <a:t>Resp</a:t>
            </a:r>
            <a:r>
              <a:rPr lang="pt-BR" sz="2800" dirty="0">
                <a:latin typeface="Garamond" panose="02020404030301010803" pitchFamily="18" charset="0"/>
              </a:rPr>
              <a:t> 1.629.944 RJ, 3ª Turma, Rel. Nancy </a:t>
            </a:r>
            <a:r>
              <a:rPr lang="pt-BR" sz="2800" dirty="0" err="1">
                <a:latin typeface="Garamond" panose="02020404030301010803" pitchFamily="18" charset="0"/>
              </a:rPr>
              <a:t>Andrighi</a:t>
            </a:r>
            <a:r>
              <a:rPr lang="pt-BR" sz="2800" dirty="0">
                <a:latin typeface="Garamond" panose="02020404030301010803" pitchFamily="18" charset="0"/>
              </a:rPr>
              <a:t>, j. 06.12.16, </a:t>
            </a:r>
            <a:r>
              <a:rPr lang="pt-BR" sz="2800" dirty="0" err="1">
                <a:latin typeface="Garamond" panose="02020404030301010803" pitchFamily="18" charset="0"/>
              </a:rPr>
              <a:t>Dje</a:t>
            </a:r>
            <a:r>
              <a:rPr lang="pt-BR" sz="2800" dirty="0">
                <a:latin typeface="Garamond" panose="02020404030301010803" pitchFamily="18" charset="0"/>
              </a:rPr>
              <a:t> 15.12.16).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Possível guarda unilateral diante de intensa beligerância (STJ, Resp. 1.417.868/MG, 3ª Turma, </a:t>
            </a:r>
            <a:r>
              <a:rPr lang="pt-BR" sz="2800" dirty="0" err="1">
                <a:latin typeface="Garamond" panose="02020404030301010803" pitchFamily="18" charset="0"/>
              </a:rPr>
              <a:t>Rel</a:t>
            </a:r>
            <a:r>
              <a:rPr lang="pt-BR" sz="2800" dirty="0">
                <a:latin typeface="Garamond" panose="02020404030301010803" pitchFamily="18" charset="0"/>
              </a:rPr>
              <a:t> Min. João </a:t>
            </a:r>
            <a:r>
              <a:rPr lang="pt-BR" sz="2800" dirty="0" err="1">
                <a:latin typeface="Garamond" panose="02020404030301010803" pitchFamily="18" charset="0"/>
              </a:rPr>
              <a:t>Otáveio</a:t>
            </a:r>
            <a:r>
              <a:rPr lang="pt-BR" sz="2800" dirty="0">
                <a:latin typeface="Garamond" panose="02020404030301010803" pitchFamily="18" charset="0"/>
              </a:rPr>
              <a:t> de Noronha, j. 10.05.16, </a:t>
            </a:r>
            <a:r>
              <a:rPr lang="pt-BR" sz="2800" dirty="0" err="1">
                <a:latin typeface="Garamond" panose="02020404030301010803" pitchFamily="18" charset="0"/>
              </a:rPr>
              <a:t>Dje</a:t>
            </a:r>
            <a:r>
              <a:rPr lang="pt-BR" sz="2800" dirty="0">
                <a:latin typeface="Garamond" panose="02020404030301010803" pitchFamily="18" charset="0"/>
              </a:rPr>
              <a:t> 10.06.16)</a:t>
            </a: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54864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9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Caso de residência em cidades distintas.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Questão sobre viabilidade de educação e orientação contínua à distância. Presença física como condição para profunda formação de uma pessoa. </a:t>
            </a:r>
          </a:p>
        </p:txBody>
      </p:sp>
    </p:spTree>
    <p:extLst>
      <p:ext uri="{BB962C8B-B14F-4D97-AF65-F5344CB8AC3E}">
        <p14:creationId xmlns:p14="http://schemas.microsoft.com/office/powerpoint/2010/main" val="419251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DIREITO DE CONVIVÊNCIA DOS ÁVÓS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Garamond" panose="02020404030301010803" pitchFamily="18" charset="0"/>
              </a:rPr>
              <a:t>Garantido direito de convivência os avós – Lei 12.398/11 – inseriu o parágrafo único do artigo 1.589. Direito ao convívio com a família extensa. </a:t>
            </a:r>
          </a:p>
        </p:txBody>
      </p:sp>
    </p:spTree>
    <p:extLst>
      <p:ext uri="{BB962C8B-B14F-4D97-AF65-F5344CB8AC3E}">
        <p14:creationId xmlns:p14="http://schemas.microsoft.com/office/powerpoint/2010/main" val="17859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7EA866-7F97-4D9A-9A4B-80A6E7FE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00199"/>
            <a:ext cx="10291970" cy="5158409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Garamond" panose="02020404030301010803" pitchFamily="18" charset="0"/>
              </a:rPr>
              <a:t>Constituição</a:t>
            </a:r>
            <a:r>
              <a:rPr lang="en-US" sz="2800" dirty="0">
                <a:latin typeface="Garamond" panose="02020404030301010803" pitchFamily="18" charset="0"/>
              </a:rPr>
              <a:t> de 1988: </a:t>
            </a:r>
            <a:r>
              <a:rPr lang="en-US" sz="2800" dirty="0" err="1">
                <a:latin typeface="Garamond" panose="02020404030301010803" pitchFamily="18" charset="0"/>
              </a:rPr>
              <a:t>consagra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mudança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paradigmas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em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relação</a:t>
            </a:r>
            <a:r>
              <a:rPr lang="pt-BR" sz="2800" dirty="0">
                <a:latin typeface="Garamond" panose="02020404030301010803" pitchFamily="18" charset="0"/>
              </a:rPr>
              <a:t> à família e ao casamento. Art. 5º e Art. 226, parágrafo 5º - igualdade entre cônjuges no que se referente direitos e deveres inerentes à sociedade conjugal. Princípio da dignidade da pessoa humana, da solidariedade, da convivência familiar, da afetividade e da liberdade. 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Igualdade de direitos e deveres dos cônjuges (art. 1.511, CC)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Coordenação mútua da família (art. 1565, CC). Administração conjunta. Em caso de controvérsia = solução judicial (Art. 1.567, parágrafo único). </a:t>
            </a:r>
          </a:p>
          <a:p>
            <a:r>
              <a:rPr lang="pt-BR" sz="2800" dirty="0">
                <a:latin typeface="Garamond" panose="02020404030301010803" pitchFamily="18" charset="0"/>
              </a:rPr>
              <a:t>Domicilio fixado por ambos os cônjuges no interesse da família (art. 1.569. CC). Pode ausentar-se para encargos públicos, profissionais ou interesses particulares relevantes. Pluralidade de domicílios (art. 72, CC). </a:t>
            </a:r>
          </a:p>
          <a:p>
            <a:pPr marL="0" indent="0">
              <a:buNone/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D</a:t>
            </a:r>
            <a:r>
              <a:rPr lang="pt-BR" b="1" dirty="0" err="1"/>
              <a:t>ireitos</a:t>
            </a:r>
            <a:r>
              <a:rPr lang="pt-BR" b="1" dirty="0"/>
              <a:t> e deveres dos cônjuges em relação aos filhos</a:t>
            </a:r>
            <a:endParaRPr lang="pt-BR" sz="2800" b="0" i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377FA5-A2AD-4BB6-894D-4EA4B639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>
                <a:latin typeface="Garamond" panose="02020404030301010803" pitchFamily="18" charset="0"/>
              </a:rPr>
              <a:t>Dever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sustento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família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guarda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educação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 (art. 1.566, IV, e art. 1.568, CC). </a:t>
            </a:r>
            <a:r>
              <a:rPr lang="en-US" sz="2800" dirty="0" err="1">
                <a:latin typeface="Garamond" panose="02020404030301010803" pitchFamily="18" charset="0"/>
              </a:rPr>
              <a:t>Princípio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solidaridade</a:t>
            </a:r>
            <a:r>
              <a:rPr lang="en-US" sz="2800" dirty="0">
                <a:latin typeface="Garamond" panose="02020404030301010803" pitchFamily="18" charset="0"/>
              </a:rPr>
              <a:t> e da </a:t>
            </a:r>
            <a:r>
              <a:rPr lang="en-US" sz="2800" dirty="0" err="1">
                <a:latin typeface="Garamond" panose="02020404030301010803" pitchFamily="18" charset="0"/>
              </a:rPr>
              <a:t>proporcionalidade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</a:p>
          <a:p>
            <a:r>
              <a:rPr lang="en-US" sz="2800" b="1" dirty="0" err="1">
                <a:latin typeface="Garamond" panose="02020404030301010803" pitchFamily="18" charset="0"/>
              </a:rPr>
              <a:t>Sustento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aspecto</a:t>
            </a:r>
            <a:r>
              <a:rPr lang="en-US" sz="2800" dirty="0">
                <a:latin typeface="Garamond" panose="02020404030301010803" pitchFamily="18" charset="0"/>
              </a:rPr>
              <a:t> material, </a:t>
            </a:r>
            <a:r>
              <a:rPr lang="en-US" sz="2800" dirty="0" err="1">
                <a:latin typeface="Garamond" panose="02020404030301010803" pitchFamily="18" charset="0"/>
              </a:rPr>
              <a:t>despesas</a:t>
            </a:r>
            <a:r>
              <a:rPr lang="en-US" sz="2800" dirty="0">
                <a:latin typeface="Garamond" panose="02020404030301010803" pitchFamily="18" charset="0"/>
              </a:rPr>
              <a:t> para </a:t>
            </a:r>
            <a:r>
              <a:rPr lang="en-US" sz="2800" dirty="0" err="1">
                <a:latin typeface="Garamond" panose="02020404030301010803" pitchFamily="18" charset="0"/>
              </a:rPr>
              <a:t>atender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às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necessidades</a:t>
            </a:r>
            <a:r>
              <a:rPr lang="en-US" sz="2800" dirty="0">
                <a:latin typeface="Garamond" panose="02020404030301010803" pitchFamily="18" charset="0"/>
              </a:rPr>
              <a:t> dos </a:t>
            </a:r>
            <a:r>
              <a:rPr lang="en-US" sz="2800" dirty="0" err="1">
                <a:latin typeface="Garamond" panose="02020404030301010803" pitchFamily="18" charset="0"/>
              </a:rPr>
              <a:t>filhos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</a:p>
          <a:p>
            <a:r>
              <a:rPr lang="en-US" sz="2800" b="1" dirty="0" err="1">
                <a:latin typeface="Garamond" panose="02020404030301010803" pitchFamily="18" charset="0"/>
              </a:rPr>
              <a:t>Educação</a:t>
            </a:r>
            <a:r>
              <a:rPr lang="en-US" sz="2800" dirty="0">
                <a:latin typeface="Garamond" panose="02020404030301010803" pitchFamily="18" charset="0"/>
              </a:rPr>
              <a:t>: Art. 205, CF: </a:t>
            </a:r>
            <a:r>
              <a:rPr lang="en-US" sz="2800" dirty="0" err="1">
                <a:latin typeface="Garamond" panose="02020404030301010803" pitchFamily="18" charset="0"/>
              </a:rPr>
              <a:t>desenvolvimento</a:t>
            </a:r>
            <a:r>
              <a:rPr lang="en-US" sz="2800" dirty="0">
                <a:latin typeface="Garamond" panose="02020404030301010803" pitchFamily="18" charset="0"/>
              </a:rPr>
              <a:t> integral da </a:t>
            </a:r>
            <a:r>
              <a:rPr lang="en-US" sz="2800" dirty="0" err="1">
                <a:latin typeface="Garamond" panose="02020404030301010803" pitchFamily="18" charset="0"/>
              </a:rPr>
              <a:t>pessoa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preparo</a:t>
            </a:r>
            <a:r>
              <a:rPr lang="en-US" sz="2800" dirty="0">
                <a:latin typeface="Garamond" panose="02020404030301010803" pitchFamily="18" charset="0"/>
              </a:rPr>
              <a:t> para </a:t>
            </a:r>
            <a:r>
              <a:rPr lang="en-US" sz="2800" dirty="0" err="1">
                <a:latin typeface="Garamond" panose="02020404030301010803" pitchFamily="18" charset="0"/>
              </a:rPr>
              <a:t>cidadania</a:t>
            </a:r>
            <a:r>
              <a:rPr lang="en-US" sz="2800" dirty="0">
                <a:latin typeface="Garamond" panose="02020404030301010803" pitchFamily="18" charset="0"/>
              </a:rPr>
              <a:t> e </a:t>
            </a:r>
            <a:r>
              <a:rPr lang="en-US" sz="2800" dirty="0" err="1">
                <a:latin typeface="Garamond" panose="02020404030301010803" pitchFamily="18" charset="0"/>
              </a:rPr>
              <a:t>qualificação</a:t>
            </a:r>
            <a:r>
              <a:rPr lang="en-US" sz="2800" dirty="0">
                <a:latin typeface="Garamond" panose="02020404030301010803" pitchFamily="18" charset="0"/>
              </a:rPr>
              <a:t> para o </a:t>
            </a:r>
            <a:r>
              <a:rPr lang="en-US" sz="2800" dirty="0" err="1">
                <a:latin typeface="Garamond" panose="02020404030301010803" pitchFamily="18" charset="0"/>
              </a:rPr>
              <a:t>trabalho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Garamond" panose="02020404030301010803" pitchFamily="18" charset="0"/>
              </a:rPr>
              <a:t>Questão</a:t>
            </a:r>
            <a:r>
              <a:rPr lang="en-US" sz="2800" dirty="0">
                <a:latin typeface="Garamond" panose="02020404030301010803" pitchFamily="18" charset="0"/>
              </a:rPr>
              <a:t> da </a:t>
            </a:r>
            <a:r>
              <a:rPr lang="en-US" sz="2800" dirty="0" err="1">
                <a:latin typeface="Garamond" panose="02020404030301010803" pitchFamily="18" charset="0"/>
              </a:rPr>
              <a:t>educação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pt-BR" sz="2800" dirty="0">
                <a:latin typeface="Garamond" panose="02020404030301010803" pitchFamily="18" charset="0"/>
              </a:rPr>
              <a:t>domiciliar. STF inadmite. Educação básica: indisponibilidade do direito em relação à crianças e adolescentes em idade escolar. Dupla função: dignidade e cidadania. Solidariedade entre família e Estado.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D7831B3-BCF0-44BA-97E8-332553CA6771}"/>
              </a:ext>
            </a:extLst>
          </p:cNvPr>
          <p:cNvSpPr/>
          <p:nvPr/>
        </p:nvSpPr>
        <p:spPr>
          <a:xfrm>
            <a:off x="3642539" y="3239749"/>
            <a:ext cx="1847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BFA2-33FA-4052-8720-9E35E8F06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DA GUA   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37A816D-89F6-4512-971A-E414AF87E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latin typeface="Garamond" panose="02020404030301010803" pitchFamily="18" charset="0"/>
              </a:rPr>
              <a:t>Guarda engloba</a:t>
            </a:r>
            <a:r>
              <a:rPr lang="pt-BR" sz="2800" dirty="0">
                <a:latin typeface="Garamond" panose="02020404030301010803" pitchFamily="18" charset="0"/>
              </a:rPr>
              <a:t>: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Direito-dever de convivência;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Vigilância e amparo;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Assistência material, moral e educacional</a:t>
            </a:r>
          </a:p>
        </p:txBody>
      </p:sp>
    </p:spTree>
    <p:extLst>
      <p:ext uri="{BB962C8B-B14F-4D97-AF65-F5344CB8AC3E}">
        <p14:creationId xmlns:p14="http://schemas.microsoft.com/office/powerpoint/2010/main" val="1706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DCF6D-1814-46C7-87B2-66AA8C92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8D35BA3-AA97-4CD6-90E4-A95325925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298713"/>
            <a:ext cx="11754679" cy="5738191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Lei 6.515 1977</a:t>
            </a:r>
            <a:r>
              <a:rPr lang="pt-BR" sz="2800" dirty="0">
                <a:latin typeface="Garamond" panose="02020404030301010803" pitchFamily="18" charset="0"/>
              </a:rPr>
              <a:t>: culpa influenciava fixação da guarda. Se não houvesse culpa, guarda da mãe se não houvesse prejuízo moral para o menor. </a:t>
            </a:r>
          </a:p>
          <a:p>
            <a:r>
              <a:rPr lang="pt-BR" sz="2800" b="1" dirty="0">
                <a:latin typeface="Garamond" panose="02020404030301010803" pitchFamily="18" charset="0"/>
              </a:rPr>
              <a:t>Código de 2002</a:t>
            </a:r>
            <a:r>
              <a:rPr lang="pt-BR" sz="2800" dirty="0">
                <a:latin typeface="Garamond" panose="02020404030301010803" pitchFamily="18" charset="0"/>
              </a:rPr>
              <a:t>:  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em caso de discordância, guarda deferida a quem detivesse melhores condições, sob o prisma do grau de parentesco e relação de afetividade e afinidade (art. 1.584, CC - revogado). Melhor interesse da criança. Sem influência da culpa. Não havia previsão do compartilhamento da guarda. O cônjuge que não detivesse a guarda, restaria o direito de visita-los e tê-los em sua companhia, bem como fiscalizar sua manutenção e educação (art. 1.589, CC – vigente)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Concessão de tutela de urgência preferencialmente com oitiva prévia de ambas as partes (art. 1.585, CC)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Novo matrimônio não implica perda da guarda (art. 1.588, CC)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Aplicam-se as disposições à guarda de filhos incapazes (art. 1590, CC). </a:t>
            </a:r>
          </a:p>
          <a:p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1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600200"/>
            <a:ext cx="10742543" cy="52578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Lei 11.698/08: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introdução expressa da guarda compartilhada. </a:t>
            </a:r>
            <a:r>
              <a:rPr lang="pt-BR" sz="2800" b="1" dirty="0">
                <a:latin typeface="Garamond" panose="02020404030301010803" pitchFamily="18" charset="0"/>
              </a:rPr>
              <a:t>Responsabilização conjunta</a:t>
            </a:r>
            <a:r>
              <a:rPr lang="pt-BR" sz="2800" dirty="0">
                <a:latin typeface="Garamond" panose="02020404030301010803" pitchFamily="18" charset="0"/>
              </a:rPr>
              <a:t> e o </a:t>
            </a:r>
            <a:r>
              <a:rPr lang="pt-BR" sz="2800" b="1" dirty="0">
                <a:latin typeface="Garamond" panose="02020404030301010803" pitchFamily="18" charset="0"/>
              </a:rPr>
              <a:t>exercício comum de direitos e deveres </a:t>
            </a:r>
            <a:r>
              <a:rPr lang="pt-BR" sz="2800" dirty="0">
                <a:latin typeface="Garamond" panose="02020404030301010803" pitchFamily="18" charset="0"/>
              </a:rPr>
              <a:t>da mãe e do pai que não viviam sob o mesmo teto (art. 1.583, parágrafo 1º - vigente). Ideal psicológico de </a:t>
            </a:r>
            <a:r>
              <a:rPr lang="pt-BR" sz="2800" b="1" dirty="0">
                <a:latin typeface="Garamond" panose="02020404030301010803" pitchFamily="18" charset="0"/>
              </a:rPr>
              <a:t>duplo referencial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  <a:r>
              <a:rPr lang="pt-BR" sz="2800" b="1" dirty="0">
                <a:latin typeface="Garamond" panose="02020404030301010803" pitchFamily="18" charset="0"/>
              </a:rPr>
              <a:t>Participação mais efetiva de ambos pais na criação e educação dos filhos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  <a:r>
              <a:rPr lang="pt-BR" sz="2800" b="1" dirty="0">
                <a:latin typeface="Garamond" panose="02020404030301010803" pitchFamily="18" charset="0"/>
              </a:rPr>
              <a:t>Fomento da relação de afetividade, afinidade e intimidade entre ambos os pais e filhos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Relação com modificações culturais e sociais: perda de papeis bem definidos dentro da família. Ambos os pais como protagonistas na criação e educação dos filhos. </a:t>
            </a:r>
          </a:p>
          <a:p>
            <a:pPr marL="274320" indent="-457200">
              <a:spcBef>
                <a:spcPts val="600"/>
              </a:spcBef>
            </a:pPr>
            <a:endParaRPr lang="pt-BR" sz="26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76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407ED1-84E3-41EF-8A2B-9E9F79D57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1600199"/>
            <a:ext cx="10159448" cy="547646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Guarda unilateral ao genitor que apresentasse </a:t>
            </a:r>
            <a:r>
              <a:rPr lang="pt-BR" sz="2800" b="1" dirty="0">
                <a:latin typeface="Garamond" panose="02020404030301010803" pitchFamily="18" charset="0"/>
              </a:rPr>
              <a:t>melhores condições </a:t>
            </a:r>
            <a:r>
              <a:rPr lang="pt-BR" sz="2800" dirty="0">
                <a:latin typeface="Garamond" panose="02020404030301010803" pitchFamily="18" charset="0"/>
              </a:rPr>
              <a:t>(Art. 1.583, parágrafo 2º - revogado): com base: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No afeto com o genitor e grupo familiar;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Saúde e segurança</a:t>
            </a:r>
          </a:p>
          <a:p>
            <a:pPr marL="96012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Educação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Genitor/a sem guarda: </a:t>
            </a:r>
            <a:r>
              <a:rPr lang="pt-BR" sz="2800" b="1" dirty="0">
                <a:latin typeface="Garamond" panose="02020404030301010803" pitchFamily="18" charset="0"/>
              </a:rPr>
              <a:t>direito à supervisão </a:t>
            </a:r>
            <a:r>
              <a:rPr lang="pt-BR" sz="2800" dirty="0">
                <a:latin typeface="Garamond" panose="02020404030301010803" pitchFamily="18" charset="0"/>
              </a:rPr>
              <a:t>(art. 1.583, parágrafo 3º - revogado, e 1.589, CC)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Artigo 1.584: </a:t>
            </a:r>
            <a:r>
              <a:rPr lang="pt-BR" sz="2800" b="1" dirty="0">
                <a:latin typeface="Garamond" panose="02020404030301010803" pitchFamily="18" charset="0"/>
              </a:rPr>
              <a:t>Fixação</a:t>
            </a:r>
            <a:r>
              <a:rPr lang="pt-BR" sz="2800" dirty="0">
                <a:latin typeface="Garamond" panose="02020404030301010803" pitchFamily="18" charset="0"/>
              </a:rPr>
              <a:t> da guarda:</a:t>
            </a:r>
          </a:p>
          <a:p>
            <a:pPr marL="868680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Garamond" panose="02020404030301010803" pitchFamily="18" charset="0"/>
              </a:rPr>
              <a:t>I - </a:t>
            </a:r>
            <a:r>
              <a:rPr lang="pt-BR" sz="2800" b="1" dirty="0">
                <a:latin typeface="Garamond" panose="02020404030301010803" pitchFamily="18" charset="0"/>
              </a:rPr>
              <a:t>Requerida consensualmente  </a:t>
            </a:r>
            <a:r>
              <a:rPr lang="pt-BR" sz="2800" dirty="0">
                <a:latin typeface="Garamond" panose="02020404030301010803" pitchFamily="18" charset="0"/>
              </a:rPr>
              <a:t>(ação autônoma, ação de divórcio, medida cautelar, separação, ação de dissolução de união estável;</a:t>
            </a:r>
          </a:p>
          <a:p>
            <a:pPr marL="868680" indent="-457200">
              <a:buFont typeface="Courier New" panose="02070309020205020404" pitchFamily="49" charset="0"/>
              <a:buChar char="o"/>
            </a:pPr>
            <a:r>
              <a:rPr lang="pt-BR" sz="2800" dirty="0">
                <a:latin typeface="Garamond" panose="02020404030301010803" pitchFamily="18" charset="0"/>
              </a:rPr>
              <a:t>II - </a:t>
            </a:r>
            <a:r>
              <a:rPr lang="pt-BR" sz="2800" b="1" dirty="0">
                <a:latin typeface="Garamond" panose="02020404030301010803" pitchFamily="18" charset="0"/>
              </a:rPr>
              <a:t>Decretada pela juiz </a:t>
            </a:r>
            <a:r>
              <a:rPr lang="pt-BR" sz="2800" dirty="0">
                <a:latin typeface="Garamond" panose="02020404030301010803" pitchFamily="18" charset="0"/>
              </a:rPr>
              <a:t>em ação litigiosa em atenção às necessidades específicas do filho ou em razão da distribuição de tempo necessário à convivência. 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750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600200"/>
            <a:ext cx="10795552" cy="5257800"/>
          </a:xfrm>
        </p:spPr>
        <p:txBody>
          <a:bodyPr>
            <a:normAutofit lnSpcReduction="10000"/>
          </a:bodyPr>
          <a:lstStyle/>
          <a:p>
            <a:pPr marL="640080" indent="-45720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Obrigação do juiz de informar aos pais o conceito de guarda compartilhada </a:t>
            </a:r>
            <a:r>
              <a:rPr lang="pt-BR" sz="2800" dirty="0">
                <a:latin typeface="Garamond" panose="02020404030301010803" pitchFamily="18" charset="0"/>
              </a:rPr>
              <a:t>e sua importância na similitude de deveres e direitos atribuídos aos genitores e as sanções pelo descumprimento (art. 1.584, parágrafo primeiro).</a:t>
            </a:r>
          </a:p>
          <a:p>
            <a:pPr marL="64008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Em caso de discórdia entre os genitores = </a:t>
            </a:r>
            <a:r>
              <a:rPr lang="pt-BR" sz="2800" b="1" u="sng" dirty="0">
                <a:latin typeface="Garamond" panose="02020404030301010803" pitchFamily="18" charset="0"/>
              </a:rPr>
              <a:t>prevalência da guarda compartilhada </a:t>
            </a:r>
            <a:r>
              <a:rPr lang="pt-BR" sz="2800" dirty="0">
                <a:latin typeface="Garamond" panose="02020404030301010803" pitchFamily="18" charset="0"/>
              </a:rPr>
              <a:t>(art. 1.584, parágrafo 2º - revogado)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Para estabelecer </a:t>
            </a:r>
            <a:r>
              <a:rPr lang="pt-BR" sz="2800" b="1" dirty="0">
                <a:latin typeface="Garamond" panose="02020404030301010803" pitchFamily="18" charset="0"/>
              </a:rPr>
              <a:t>atribuições de cada cônjuge e o regime de convivência </a:t>
            </a:r>
            <a:r>
              <a:rPr lang="pt-BR" sz="2800" dirty="0">
                <a:latin typeface="Garamond" panose="02020404030301010803" pitchFamily="18" charset="0"/>
              </a:rPr>
              <a:t>juiz, de ofício ou a requerimento do MP, pode basear-se em </a:t>
            </a:r>
            <a:r>
              <a:rPr lang="pt-BR" sz="2800" b="1" dirty="0">
                <a:latin typeface="Garamond" panose="02020404030301010803" pitchFamily="18" charset="0"/>
              </a:rPr>
              <a:t>orientação técnico-profissional ou de equipe interdisciplinar</a:t>
            </a:r>
            <a:r>
              <a:rPr lang="pt-BR" sz="2800" dirty="0">
                <a:latin typeface="Garamond" panose="02020404030301010803" pitchFamily="18" charset="0"/>
              </a:rPr>
              <a:t> (art. 1.584, parágrafo 3º - alterado)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Descumprimento (art. 1.583, parágrafo 4º - alterado): </a:t>
            </a:r>
            <a:r>
              <a:rPr lang="pt-BR" sz="2800" b="1" dirty="0">
                <a:latin typeface="Garamond" panose="02020404030301010803" pitchFamily="18" charset="0"/>
              </a:rPr>
              <a:t>redução das atribuições e/ou número de horas de convivência com o filho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  <a:p>
            <a:pPr marL="640080" indent="-457200">
              <a:buFont typeface="Arial" panose="020B0604020202020204" pitchFamily="34" charset="0"/>
              <a:buChar char="•"/>
            </a:pPr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pPr marL="274320" indent="-457200"/>
            <a:endParaRPr lang="pt-BR" sz="2800" dirty="0">
              <a:latin typeface="Garamond" panose="02020404030301010803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71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39B6C-8042-4DBC-8F21-77B58C13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 GUARDA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08E6301-98EC-4544-8897-ED813829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64973"/>
            <a:ext cx="9982200" cy="5738191"/>
          </a:xfrm>
        </p:spPr>
        <p:txBody>
          <a:bodyPr>
            <a:normAutofit lnSpcReduction="10000"/>
          </a:bodyPr>
          <a:lstStyle/>
          <a:p>
            <a:r>
              <a:rPr lang="pt-BR" sz="2800" b="1" dirty="0">
                <a:latin typeface="Garamond" panose="02020404030301010803" pitchFamily="18" charset="0"/>
              </a:rPr>
              <a:t>Lei da guarda compartilhada obrigatória (Lei 13.058/14)</a:t>
            </a:r>
            <a:r>
              <a:rPr lang="pt-BR" sz="2800" dirty="0">
                <a:latin typeface="Garamond" panose="02020404030301010803" pitchFamily="18" charset="0"/>
              </a:rPr>
              <a:t>:</a:t>
            </a:r>
          </a:p>
          <a:p>
            <a:pPr marL="54864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Enfoque na convivência </a:t>
            </a:r>
            <a:r>
              <a:rPr lang="pt-BR" sz="2800" dirty="0">
                <a:latin typeface="Garamond" panose="02020404030301010803" pitchFamily="18" charset="0"/>
              </a:rPr>
              <a:t>em detrimento de outros aspectos da guarda como educação e orientação contínua. 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Divisão de tempo de forma equilibrada </a:t>
            </a:r>
            <a:r>
              <a:rPr lang="pt-BR" sz="2800" dirty="0">
                <a:latin typeface="Garamond" panose="02020404030301010803" pitchFamily="18" charset="0"/>
              </a:rPr>
              <a:t>com base nas condições fáticas e interesse do menor (art. 1.583, parágrafo 2º) – enfoque na divisão do </a:t>
            </a:r>
            <a:r>
              <a:rPr lang="pt-BR" sz="2800" dirty="0" err="1">
                <a:latin typeface="Garamond" panose="02020404030301010803" pitchFamily="18" charset="0"/>
              </a:rPr>
              <a:t>convívo</a:t>
            </a:r>
            <a:r>
              <a:rPr lang="pt-BR" sz="2800" dirty="0">
                <a:latin typeface="Garamond" panose="02020404030301010803" pitchFamily="18" charset="0"/>
              </a:rPr>
              <a:t>;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dirty="0">
                <a:latin typeface="Garamond" panose="02020404030301010803" pitchFamily="18" charset="0"/>
              </a:rPr>
              <a:t>Menção à custódia física dividida. </a:t>
            </a:r>
            <a:r>
              <a:rPr lang="pt-BR" sz="2800" b="1" dirty="0">
                <a:latin typeface="Garamond" panose="02020404030301010803" pitchFamily="18" charset="0"/>
              </a:rPr>
              <a:t>Impressão de guarda alternada</a:t>
            </a:r>
            <a:r>
              <a:rPr lang="pt-BR" sz="2800" dirty="0">
                <a:latin typeface="Garamond" panose="02020404030301010803" pitchFamily="18" charset="0"/>
              </a:rPr>
              <a:t>.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Cidade base de moradia</a:t>
            </a:r>
            <a:r>
              <a:rPr lang="pt-BR" sz="2800" dirty="0">
                <a:latin typeface="Garamond" panose="02020404030301010803" pitchFamily="18" charset="0"/>
              </a:rPr>
              <a:t>: aquela que atenda melhor aos interesses dos filhos (art. 1583, parágrafo 3º). Margem à guarda alternada. Filho com mais de um domicílio.</a:t>
            </a:r>
          </a:p>
          <a:p>
            <a:pPr marL="640080">
              <a:buFont typeface="Arial" panose="020B0604020202020204" pitchFamily="34" charset="0"/>
              <a:buChar char="•"/>
            </a:pPr>
            <a:r>
              <a:rPr lang="pt-BR" sz="2800" b="1" dirty="0">
                <a:latin typeface="Garamond" panose="02020404030301010803" pitchFamily="18" charset="0"/>
              </a:rPr>
              <a:t>Divisão não deve ser matemática</a:t>
            </a:r>
            <a:r>
              <a:rPr lang="pt-BR" sz="2800" dirty="0">
                <a:latin typeface="Garamond" panose="02020404030301010803" pitchFamily="18" charset="0"/>
              </a:rPr>
              <a:t>. Prejuízo dos filhos. Desordem e duplo referencial. </a:t>
            </a:r>
          </a:p>
        </p:txBody>
      </p:sp>
    </p:spTree>
    <p:extLst>
      <p:ext uri="{BB962C8B-B14F-4D97-AF65-F5344CB8AC3E}">
        <p14:creationId xmlns:p14="http://schemas.microsoft.com/office/powerpoint/2010/main" val="176964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2" ma:contentTypeDescription="Crie um novo documento." ma:contentTypeScope="" ma:versionID="f2cbdf118ea79262c35cf52ad347ad5b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8281d8df7635c03dd838e4bfdd4fe3d1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5E5707-220D-4353-A01A-5AB0FB7EF1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6E7B76-8CB9-4D3A-8FBA-4501631BF1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2EA59-0563-41A9-BD78-B1DD7ED8D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1367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Euphemia</vt:lpstr>
      <vt:lpstr>Garamond</vt:lpstr>
      <vt:lpstr>Plantagenet Cherokee</vt:lpstr>
      <vt:lpstr>Wingdings</vt:lpstr>
      <vt:lpstr>AcademicLiterature_16x9_TP103431361</vt:lpstr>
      <vt:lpstr>Direitos e deveres dos cônjuges em relação aos filhos</vt:lpstr>
      <vt:lpstr>Direitos e deveres dos cônjuges em relação aos filhos</vt:lpstr>
      <vt:lpstr>Direitos e deveres dos cônjuges em relação aos filhos</vt:lpstr>
      <vt:lpstr>DA GUA   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DA GUARDA</vt:lpstr>
      <vt:lpstr>DO DIREITO DE CONVIVÊNCIA DOS ÁVÓS</vt:lpstr>
      <vt:lpstr>DA GUARDA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2014-11-28T01:23:20Z</dcterms:created>
  <dcterms:modified xsi:type="dcterms:W3CDTF">2020-03-30T19:39:17Z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