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sldIdLst>
    <p:sldId id="256" r:id="rId2"/>
    <p:sldId id="293" r:id="rId3"/>
    <p:sldId id="363" r:id="rId4"/>
    <p:sldId id="311" r:id="rId5"/>
    <p:sldId id="327" r:id="rId6"/>
    <p:sldId id="362" r:id="rId7"/>
    <p:sldId id="323" r:id="rId8"/>
    <p:sldId id="324" r:id="rId9"/>
    <p:sldId id="325" r:id="rId10"/>
    <p:sldId id="322" r:id="rId11"/>
    <p:sldId id="335" r:id="rId12"/>
    <p:sldId id="326" r:id="rId13"/>
    <p:sldId id="361" r:id="rId14"/>
    <p:sldId id="330" r:id="rId15"/>
    <p:sldId id="328" r:id="rId16"/>
    <p:sldId id="331" r:id="rId17"/>
    <p:sldId id="364" r:id="rId18"/>
    <p:sldId id="332" r:id="rId19"/>
    <p:sldId id="340" r:id="rId20"/>
    <p:sldId id="342" r:id="rId21"/>
    <p:sldId id="365" r:id="rId22"/>
    <p:sldId id="346" r:id="rId23"/>
    <p:sldId id="347" r:id="rId24"/>
    <p:sldId id="348" r:id="rId25"/>
    <p:sldId id="366" r:id="rId26"/>
    <p:sldId id="350" r:id="rId27"/>
    <p:sldId id="351" r:id="rId28"/>
    <p:sldId id="352" r:id="rId29"/>
    <p:sldId id="353" r:id="rId30"/>
    <p:sldId id="354" r:id="rId31"/>
    <p:sldId id="355" r:id="rId32"/>
    <p:sldId id="357" r:id="rId33"/>
    <p:sldId id="358" r:id="rId34"/>
    <p:sldId id="359" r:id="rId35"/>
    <p:sldId id="360" r:id="rId36"/>
    <p:sldId id="258" r:id="rId37"/>
    <p:sldId id="297" r:id="rId38"/>
    <p:sldId id="259" r:id="rId39"/>
    <p:sldId id="260" r:id="rId40"/>
    <p:sldId id="257" r:id="rId41"/>
    <p:sldId id="261" r:id="rId42"/>
    <p:sldId id="295" r:id="rId43"/>
    <p:sldId id="262" r:id="rId44"/>
    <p:sldId id="263" r:id="rId45"/>
    <p:sldId id="264" r:id="rId46"/>
    <p:sldId id="307" r:id="rId47"/>
    <p:sldId id="265" r:id="rId48"/>
    <p:sldId id="266" r:id="rId49"/>
    <p:sldId id="267" r:id="rId50"/>
    <p:sldId id="268" r:id="rId51"/>
    <p:sldId id="269" r:id="rId52"/>
    <p:sldId id="270" r:id="rId53"/>
    <p:sldId id="309" r:id="rId54"/>
    <p:sldId id="300" r:id="rId55"/>
    <p:sldId id="301" r:id="rId56"/>
    <p:sldId id="303" r:id="rId57"/>
    <p:sldId id="304" r:id="rId58"/>
    <p:sldId id="305" r:id="rId59"/>
    <p:sldId id="306" r:id="rId60"/>
    <p:sldId id="308" r:id="rId61"/>
    <p:sldId id="271" r:id="rId62"/>
    <p:sldId id="272" r:id="rId63"/>
    <p:sldId id="273" r:id="rId64"/>
    <p:sldId id="274" r:id="rId65"/>
    <p:sldId id="275" r:id="rId66"/>
    <p:sldId id="276" r:id="rId67"/>
    <p:sldId id="277" r:id="rId68"/>
    <p:sldId id="278" r:id="rId69"/>
    <p:sldId id="279" r:id="rId70"/>
    <p:sldId id="280" r:id="rId71"/>
    <p:sldId id="281" r:id="rId72"/>
    <p:sldId id="282" r:id="rId73"/>
    <p:sldId id="283" r:id="rId74"/>
    <p:sldId id="284" r:id="rId75"/>
    <p:sldId id="285" r:id="rId76"/>
    <p:sldId id="286" r:id="rId77"/>
    <p:sldId id="287" r:id="rId78"/>
    <p:sldId id="288" r:id="rId79"/>
    <p:sldId id="289" r:id="rId80"/>
    <p:sldId id="296" r:id="rId81"/>
    <p:sldId id="290" r:id="rId82"/>
  </p:sldIdLst>
  <p:sldSz cx="12192000" cy="6858000"/>
  <p:notesSz cx="12192000" cy="6858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5ACC48-F9DF-4CC7-AE21-758AB89E136B}" type="doc">
      <dgm:prSet loTypeId="urn:microsoft.com/office/officeart/2005/8/layout/defaul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ABB07DC-A267-4B62-B271-7339C61B7DD0}">
      <dgm:prSet/>
      <dgm:spPr/>
      <dgm:t>
        <a:bodyPr/>
        <a:lstStyle/>
        <a:p>
          <a:r>
            <a:rPr lang="en-US" dirty="0"/>
            <a:t>As </a:t>
          </a:r>
          <a:r>
            <a:rPr lang="en-US" dirty="0" err="1"/>
            <a:t>soluções</a:t>
          </a:r>
          <a:r>
            <a:rPr lang="en-US" dirty="0"/>
            <a:t> </a:t>
          </a:r>
          <a:r>
            <a:rPr lang="en-US" dirty="0" err="1"/>
            <a:t>sem</a:t>
          </a:r>
          <a:r>
            <a:rPr lang="en-US" dirty="0"/>
            <a:t> </a:t>
          </a:r>
          <a:r>
            <a:rPr lang="en-US" dirty="0" err="1"/>
            <a:t>tecnologia</a:t>
          </a:r>
          <a:r>
            <a:rPr lang="en-US" dirty="0"/>
            <a:t> </a:t>
          </a:r>
          <a:r>
            <a:rPr lang="en-US" dirty="0" err="1"/>
            <a:t>utilizam</a:t>
          </a:r>
          <a:r>
            <a:rPr lang="en-US" dirty="0"/>
            <a:t>  </a:t>
          </a:r>
          <a:r>
            <a:rPr lang="en-US" dirty="0" err="1"/>
            <a:t>procedimentos</a:t>
          </a:r>
          <a:r>
            <a:rPr lang="en-US" dirty="0"/>
            <a:t>, </a:t>
          </a:r>
          <a:r>
            <a:rPr lang="en-US" dirty="0" err="1"/>
            <a:t>serviços</a:t>
          </a:r>
          <a:r>
            <a:rPr lang="en-US" dirty="0"/>
            <a:t> e </a:t>
          </a:r>
          <a:r>
            <a:rPr lang="en-US" dirty="0" err="1"/>
            <a:t>condições</a:t>
          </a:r>
          <a:r>
            <a:rPr lang="en-US" dirty="0"/>
            <a:t> </a:t>
          </a:r>
          <a:r>
            <a:rPr lang="en-US" dirty="0" err="1"/>
            <a:t>existentes</a:t>
          </a:r>
          <a:r>
            <a:rPr lang="en-US" dirty="0"/>
            <a:t> no </a:t>
          </a:r>
          <a:r>
            <a:rPr lang="en-US" dirty="0" err="1"/>
            <a:t>ambiente</a:t>
          </a:r>
          <a:r>
            <a:rPr lang="en-US" dirty="0"/>
            <a:t> que  </a:t>
          </a:r>
          <a:r>
            <a:rPr lang="en-US" dirty="0" err="1"/>
            <a:t>não</a:t>
          </a:r>
          <a:r>
            <a:rPr lang="en-US" dirty="0"/>
            <a:t> </a:t>
          </a:r>
          <a:r>
            <a:rPr lang="en-US" dirty="0" err="1"/>
            <a:t>envolvem</a:t>
          </a:r>
          <a:r>
            <a:rPr lang="en-US" dirty="0"/>
            <a:t> o </a:t>
          </a:r>
          <a:r>
            <a:rPr lang="en-US" dirty="0" err="1"/>
            <a:t>uso</a:t>
          </a:r>
          <a:r>
            <a:rPr lang="en-US" dirty="0"/>
            <a:t> de </a:t>
          </a:r>
          <a:r>
            <a:rPr lang="en-US" dirty="0" err="1"/>
            <a:t>dispositivos</a:t>
          </a:r>
          <a:r>
            <a:rPr lang="en-US" dirty="0"/>
            <a:t> </a:t>
          </a:r>
          <a:r>
            <a:rPr lang="en-US" dirty="0" err="1"/>
            <a:t>ou</a:t>
          </a:r>
          <a:r>
            <a:rPr lang="en-US" dirty="0"/>
            <a:t>  </a:t>
          </a:r>
          <a:r>
            <a:rPr lang="en-US" dirty="0" err="1"/>
            <a:t>equipamentos</a:t>
          </a:r>
          <a:r>
            <a:rPr lang="en-US" dirty="0"/>
            <a:t>.</a:t>
          </a:r>
        </a:p>
      </dgm:t>
    </dgm:pt>
    <dgm:pt modelId="{C3AB916F-43B6-4EE6-AD3D-BFA6BF34FD6E}" type="parTrans" cxnId="{E028B9C2-C650-4311-B473-C125F59EACFD}">
      <dgm:prSet/>
      <dgm:spPr/>
      <dgm:t>
        <a:bodyPr/>
        <a:lstStyle/>
        <a:p>
          <a:endParaRPr lang="en-US"/>
        </a:p>
      </dgm:t>
    </dgm:pt>
    <dgm:pt modelId="{CA54A1B5-3E8C-4347-9961-B4A327312FB9}" type="sibTrans" cxnId="{E028B9C2-C650-4311-B473-C125F59EACFD}">
      <dgm:prSet/>
      <dgm:spPr/>
      <dgm:t>
        <a:bodyPr/>
        <a:lstStyle/>
        <a:p>
          <a:endParaRPr lang="en-US"/>
        </a:p>
      </dgm:t>
    </dgm:pt>
    <dgm:pt modelId="{8B6B6757-D9B0-4789-83BE-4E5629EC4637}">
      <dgm:prSet/>
      <dgm:spPr/>
      <dgm:t>
        <a:bodyPr/>
        <a:lstStyle/>
        <a:p>
          <a:r>
            <a:rPr lang="en-US"/>
            <a:t>E</a:t>
          </a:r>
          <a:r>
            <a:rPr lang="pt-BR"/>
            <a:t>mbora utilizem conhecimentos especializados de determinados profissionais, são estratégias simples do ponto de vista da complexidade e do tipo de conhecimento interdisciplinar envolvido</a:t>
          </a:r>
          <a:r>
            <a:rPr lang="en-US"/>
            <a:t>.</a:t>
          </a:r>
        </a:p>
      </dgm:t>
    </dgm:pt>
    <dgm:pt modelId="{FB30836E-2B58-4FD2-898C-A0DF823343F0}" type="parTrans" cxnId="{4E214F1F-2B9C-4E3D-BBB1-59353BFFC3A4}">
      <dgm:prSet/>
      <dgm:spPr/>
      <dgm:t>
        <a:bodyPr/>
        <a:lstStyle/>
        <a:p>
          <a:endParaRPr lang="en-US"/>
        </a:p>
      </dgm:t>
    </dgm:pt>
    <dgm:pt modelId="{C1F1C05B-0A16-4FFA-8EC8-6C4D92F0441A}" type="sibTrans" cxnId="{4E214F1F-2B9C-4E3D-BBB1-59353BFFC3A4}">
      <dgm:prSet/>
      <dgm:spPr/>
      <dgm:t>
        <a:bodyPr/>
        <a:lstStyle/>
        <a:p>
          <a:endParaRPr lang="en-US"/>
        </a:p>
      </dgm:t>
    </dgm:pt>
    <dgm:pt modelId="{AF97F1CA-5035-448D-82DB-4B8CE1FA46D1}" type="pres">
      <dgm:prSet presAssocID="{875ACC48-F9DF-4CC7-AE21-758AB89E136B}" presName="diagram" presStyleCnt="0">
        <dgm:presLayoutVars>
          <dgm:dir/>
          <dgm:resizeHandles val="exact"/>
        </dgm:presLayoutVars>
      </dgm:prSet>
      <dgm:spPr/>
    </dgm:pt>
    <dgm:pt modelId="{3472B583-4C77-4DAC-8903-82B93FFB4B54}" type="pres">
      <dgm:prSet presAssocID="{5ABB07DC-A267-4B62-B271-7339C61B7DD0}" presName="node" presStyleLbl="node1" presStyleIdx="0" presStyleCnt="2">
        <dgm:presLayoutVars>
          <dgm:bulletEnabled val="1"/>
        </dgm:presLayoutVars>
      </dgm:prSet>
      <dgm:spPr/>
    </dgm:pt>
    <dgm:pt modelId="{869C1EA3-24A6-4DE5-87FD-0D1AB8DBE8F2}" type="pres">
      <dgm:prSet presAssocID="{CA54A1B5-3E8C-4347-9961-B4A327312FB9}" presName="sibTrans" presStyleCnt="0"/>
      <dgm:spPr/>
    </dgm:pt>
    <dgm:pt modelId="{B055ACD0-21FA-4066-9295-36D3A575D2E3}" type="pres">
      <dgm:prSet presAssocID="{8B6B6757-D9B0-4789-83BE-4E5629EC4637}" presName="node" presStyleLbl="node1" presStyleIdx="1" presStyleCnt="2">
        <dgm:presLayoutVars>
          <dgm:bulletEnabled val="1"/>
        </dgm:presLayoutVars>
      </dgm:prSet>
      <dgm:spPr/>
    </dgm:pt>
  </dgm:ptLst>
  <dgm:cxnLst>
    <dgm:cxn modelId="{4E214F1F-2B9C-4E3D-BBB1-59353BFFC3A4}" srcId="{875ACC48-F9DF-4CC7-AE21-758AB89E136B}" destId="{8B6B6757-D9B0-4789-83BE-4E5629EC4637}" srcOrd="1" destOrd="0" parTransId="{FB30836E-2B58-4FD2-898C-A0DF823343F0}" sibTransId="{C1F1C05B-0A16-4FFA-8EC8-6C4D92F0441A}"/>
    <dgm:cxn modelId="{9EA9953F-8520-4EBD-B178-48A3736CE587}" type="presOf" srcId="{5ABB07DC-A267-4B62-B271-7339C61B7DD0}" destId="{3472B583-4C77-4DAC-8903-82B93FFB4B54}" srcOrd="0" destOrd="0" presId="urn:microsoft.com/office/officeart/2005/8/layout/default"/>
    <dgm:cxn modelId="{31DA89B7-8AD4-4B1E-9712-E5FDB52529FF}" type="presOf" srcId="{875ACC48-F9DF-4CC7-AE21-758AB89E136B}" destId="{AF97F1CA-5035-448D-82DB-4B8CE1FA46D1}" srcOrd="0" destOrd="0" presId="urn:microsoft.com/office/officeart/2005/8/layout/default"/>
    <dgm:cxn modelId="{AA19B2B8-3811-4025-9BAD-70552995218F}" type="presOf" srcId="{8B6B6757-D9B0-4789-83BE-4E5629EC4637}" destId="{B055ACD0-21FA-4066-9295-36D3A575D2E3}" srcOrd="0" destOrd="0" presId="urn:microsoft.com/office/officeart/2005/8/layout/default"/>
    <dgm:cxn modelId="{E028B9C2-C650-4311-B473-C125F59EACFD}" srcId="{875ACC48-F9DF-4CC7-AE21-758AB89E136B}" destId="{5ABB07DC-A267-4B62-B271-7339C61B7DD0}" srcOrd="0" destOrd="0" parTransId="{C3AB916F-43B6-4EE6-AD3D-BFA6BF34FD6E}" sibTransId="{CA54A1B5-3E8C-4347-9961-B4A327312FB9}"/>
    <dgm:cxn modelId="{2C6DEA50-EBE1-4CB9-A99F-98F36F373753}" type="presParOf" srcId="{AF97F1CA-5035-448D-82DB-4B8CE1FA46D1}" destId="{3472B583-4C77-4DAC-8903-82B93FFB4B54}" srcOrd="0" destOrd="0" presId="urn:microsoft.com/office/officeart/2005/8/layout/default"/>
    <dgm:cxn modelId="{E841C52D-DD86-45AC-919E-762266C54664}" type="presParOf" srcId="{AF97F1CA-5035-448D-82DB-4B8CE1FA46D1}" destId="{869C1EA3-24A6-4DE5-87FD-0D1AB8DBE8F2}" srcOrd="1" destOrd="0" presId="urn:microsoft.com/office/officeart/2005/8/layout/default"/>
    <dgm:cxn modelId="{107F67CB-BD27-4C0A-9DEC-4238EEF83370}" type="presParOf" srcId="{AF97F1CA-5035-448D-82DB-4B8CE1FA46D1}" destId="{B055ACD0-21FA-4066-9295-36D3A575D2E3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69361B-9914-49B5-A2F5-79E5AFD551EF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1F80BCD-C0C7-49B4-A078-D2A5B7DB4383}">
      <dgm:prSet phldrT="[Texto]"/>
      <dgm:spPr/>
      <dgm:t>
        <a:bodyPr/>
        <a:lstStyle/>
        <a:p>
          <a:r>
            <a:rPr lang="pt-BR" dirty="0"/>
            <a:t>Serviço </a:t>
          </a:r>
        </a:p>
      </dgm:t>
    </dgm:pt>
    <dgm:pt modelId="{A2102894-3D18-46BB-8929-3279B6165011}" type="parTrans" cxnId="{43898E1D-3FE3-4A1C-BB1C-09242B0B74B6}">
      <dgm:prSet/>
      <dgm:spPr/>
      <dgm:t>
        <a:bodyPr/>
        <a:lstStyle/>
        <a:p>
          <a:endParaRPr lang="pt-BR"/>
        </a:p>
      </dgm:t>
    </dgm:pt>
    <dgm:pt modelId="{1673E318-C372-4CD4-BDBA-731B62CD41C4}" type="sibTrans" cxnId="{43898E1D-3FE3-4A1C-BB1C-09242B0B74B6}">
      <dgm:prSet/>
      <dgm:spPr/>
      <dgm:t>
        <a:bodyPr/>
        <a:lstStyle/>
        <a:p>
          <a:endParaRPr lang="pt-BR"/>
        </a:p>
      </dgm:t>
    </dgm:pt>
    <dgm:pt modelId="{31549F8A-5194-4C0F-8FC3-4B675CCA7AD7}">
      <dgm:prSet phldrT="[Texto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pt-BR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dirty="0"/>
            <a:t>Avaliação </a:t>
          </a:r>
        </a:p>
        <a:p>
          <a:pPr marL="0" lvl="0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dirty="0"/>
        </a:p>
      </dgm:t>
    </dgm:pt>
    <dgm:pt modelId="{25B758D1-EFE9-4135-B192-2C2607A2A241}" type="parTrans" cxnId="{7BD80F3B-D0DD-4BE6-9BCF-2668454D43E6}">
      <dgm:prSet/>
      <dgm:spPr/>
      <dgm:t>
        <a:bodyPr/>
        <a:lstStyle/>
        <a:p>
          <a:endParaRPr lang="pt-BR"/>
        </a:p>
      </dgm:t>
    </dgm:pt>
    <dgm:pt modelId="{41BBF043-2D7A-462E-9170-542DA1F5A6DC}" type="sibTrans" cxnId="{7BD80F3B-D0DD-4BE6-9BCF-2668454D43E6}">
      <dgm:prSet/>
      <dgm:spPr/>
      <dgm:t>
        <a:bodyPr/>
        <a:lstStyle/>
        <a:p>
          <a:endParaRPr lang="pt-BR"/>
        </a:p>
      </dgm:t>
    </dgm:pt>
    <dgm:pt modelId="{BB7763AC-92A7-42BA-8CA7-E5894CE21584}">
      <dgm:prSet phldrT="[Texto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pt-BR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dirty="0"/>
            <a:t>Indicação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dirty="0"/>
            <a:t>Prescrição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dirty="0"/>
            <a:t>Onde comprar  </a:t>
          </a:r>
        </a:p>
        <a:p>
          <a:pPr marL="0" lvl="0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dirty="0"/>
        </a:p>
      </dgm:t>
    </dgm:pt>
    <dgm:pt modelId="{53660CC1-E19E-442F-B613-144D87AA3DC4}" type="parTrans" cxnId="{E01C33F4-6946-4042-B562-2EAFB7933994}">
      <dgm:prSet/>
      <dgm:spPr/>
      <dgm:t>
        <a:bodyPr/>
        <a:lstStyle/>
        <a:p>
          <a:endParaRPr lang="pt-BR"/>
        </a:p>
      </dgm:t>
    </dgm:pt>
    <dgm:pt modelId="{C5A90A28-D3E1-453A-8B1C-4E81B4180603}" type="sibTrans" cxnId="{E01C33F4-6946-4042-B562-2EAFB7933994}">
      <dgm:prSet/>
      <dgm:spPr/>
      <dgm:t>
        <a:bodyPr/>
        <a:lstStyle/>
        <a:p>
          <a:endParaRPr lang="pt-BR"/>
        </a:p>
      </dgm:t>
    </dgm:pt>
    <dgm:pt modelId="{2F5E3213-0A55-4A45-B559-1886B4E57130}">
      <dgm:prSet phldrT="[Texto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dirty="0"/>
            <a:t>Adequação do contexto </a:t>
          </a:r>
        </a:p>
        <a:p>
          <a:pPr marL="0" lvl="0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dirty="0"/>
        </a:p>
      </dgm:t>
    </dgm:pt>
    <dgm:pt modelId="{F1597B77-B6CF-4592-981C-D64E5EEA9F2E}" type="parTrans" cxnId="{D0A9426B-583D-4D19-86A9-75DFF57CEF1C}">
      <dgm:prSet/>
      <dgm:spPr/>
      <dgm:t>
        <a:bodyPr/>
        <a:lstStyle/>
        <a:p>
          <a:endParaRPr lang="pt-BR"/>
        </a:p>
      </dgm:t>
    </dgm:pt>
    <dgm:pt modelId="{F88D316B-FC2C-4BCE-886F-E3447C590ADB}" type="sibTrans" cxnId="{D0A9426B-583D-4D19-86A9-75DFF57CEF1C}">
      <dgm:prSet/>
      <dgm:spPr/>
      <dgm:t>
        <a:bodyPr/>
        <a:lstStyle/>
        <a:p>
          <a:endParaRPr lang="pt-BR"/>
        </a:p>
      </dgm:t>
    </dgm:pt>
    <dgm:pt modelId="{B4CD34AD-5603-4316-B976-6A0FDAD6BAFC}">
      <dgm:prSet phldrT="[Texto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dirty="0"/>
            <a:t>Treino do uso </a:t>
          </a:r>
        </a:p>
        <a:p>
          <a:pPr marL="0" lvl="0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dirty="0"/>
        </a:p>
      </dgm:t>
    </dgm:pt>
    <dgm:pt modelId="{57B1B21A-ADCC-48F5-A5BE-057D9DB9C4DD}" type="parTrans" cxnId="{6A9EE80C-86F3-4A54-A817-B7FAD061C0E3}">
      <dgm:prSet/>
      <dgm:spPr/>
      <dgm:t>
        <a:bodyPr/>
        <a:lstStyle/>
        <a:p>
          <a:endParaRPr lang="pt-BR"/>
        </a:p>
      </dgm:t>
    </dgm:pt>
    <dgm:pt modelId="{3B5DCDC8-6F4D-4881-A71C-5B8131EEDF75}" type="sibTrans" cxnId="{6A9EE80C-86F3-4A54-A817-B7FAD061C0E3}">
      <dgm:prSet/>
      <dgm:spPr/>
      <dgm:t>
        <a:bodyPr/>
        <a:lstStyle/>
        <a:p>
          <a:endParaRPr lang="pt-BR"/>
        </a:p>
      </dgm:t>
    </dgm:pt>
    <dgm:pt modelId="{4EC1C9B3-97EE-4748-9A2B-A6EC74790674}" type="pres">
      <dgm:prSet presAssocID="{7969361B-9914-49B5-A2F5-79E5AFD551EF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D4A3FE5-EAF6-4734-A765-0BE3B2B243E5}" type="pres">
      <dgm:prSet presAssocID="{7969361B-9914-49B5-A2F5-79E5AFD551EF}" presName="matrix" presStyleCnt="0"/>
      <dgm:spPr/>
    </dgm:pt>
    <dgm:pt modelId="{3EF2B8B0-D1F9-4780-85B3-30113DCCBB4A}" type="pres">
      <dgm:prSet presAssocID="{7969361B-9914-49B5-A2F5-79E5AFD551EF}" presName="tile1" presStyleLbl="node1" presStyleIdx="0" presStyleCnt="4"/>
      <dgm:spPr/>
    </dgm:pt>
    <dgm:pt modelId="{8BC7A17D-33CE-4522-9251-D9C9C1EF92D7}" type="pres">
      <dgm:prSet presAssocID="{7969361B-9914-49B5-A2F5-79E5AFD551EF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C572F54-AB73-4F0B-A628-7F0EFA6DC173}" type="pres">
      <dgm:prSet presAssocID="{7969361B-9914-49B5-A2F5-79E5AFD551EF}" presName="tile2" presStyleLbl="node1" presStyleIdx="1" presStyleCnt="4"/>
      <dgm:spPr/>
    </dgm:pt>
    <dgm:pt modelId="{7E0D34F4-205B-4919-9EE6-AAF046ED75AA}" type="pres">
      <dgm:prSet presAssocID="{7969361B-9914-49B5-A2F5-79E5AFD551EF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159382D-A2CE-4E82-97F9-646B34D1E121}" type="pres">
      <dgm:prSet presAssocID="{7969361B-9914-49B5-A2F5-79E5AFD551EF}" presName="tile3" presStyleLbl="node1" presStyleIdx="2" presStyleCnt="4"/>
      <dgm:spPr/>
    </dgm:pt>
    <dgm:pt modelId="{A3E5862C-AA43-40D6-80FE-FDBD6624DC69}" type="pres">
      <dgm:prSet presAssocID="{7969361B-9914-49B5-A2F5-79E5AFD551EF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AC08EDA-3FF4-4F9B-BF16-EDD25A5F4C70}" type="pres">
      <dgm:prSet presAssocID="{7969361B-9914-49B5-A2F5-79E5AFD551EF}" presName="tile4" presStyleLbl="node1" presStyleIdx="3" presStyleCnt="4"/>
      <dgm:spPr/>
    </dgm:pt>
    <dgm:pt modelId="{5C591244-C22D-43B3-AC3D-64E38CF8FCE7}" type="pres">
      <dgm:prSet presAssocID="{7969361B-9914-49B5-A2F5-79E5AFD551EF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E60C1C92-D5EC-404C-9942-A116B85A02E9}" type="pres">
      <dgm:prSet presAssocID="{7969361B-9914-49B5-A2F5-79E5AFD551EF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84042009-B1E1-49DD-B73A-8C7A715DF2D3}" type="presOf" srcId="{61F80BCD-C0C7-49B4-A078-D2A5B7DB4383}" destId="{E60C1C92-D5EC-404C-9942-A116B85A02E9}" srcOrd="0" destOrd="0" presId="urn:microsoft.com/office/officeart/2005/8/layout/matrix1"/>
    <dgm:cxn modelId="{6A9EE80C-86F3-4A54-A817-B7FAD061C0E3}" srcId="{61F80BCD-C0C7-49B4-A078-D2A5B7DB4383}" destId="{B4CD34AD-5603-4316-B976-6A0FDAD6BAFC}" srcOrd="3" destOrd="0" parTransId="{57B1B21A-ADCC-48F5-A5BE-057D9DB9C4DD}" sibTransId="{3B5DCDC8-6F4D-4881-A71C-5B8131EEDF75}"/>
    <dgm:cxn modelId="{43898E1D-3FE3-4A1C-BB1C-09242B0B74B6}" srcId="{7969361B-9914-49B5-A2F5-79E5AFD551EF}" destId="{61F80BCD-C0C7-49B4-A078-D2A5B7DB4383}" srcOrd="0" destOrd="0" parTransId="{A2102894-3D18-46BB-8929-3279B6165011}" sibTransId="{1673E318-C372-4CD4-BDBA-731B62CD41C4}"/>
    <dgm:cxn modelId="{0B031B26-F74E-4FDF-8ACF-ADB8AA62B80A}" type="presOf" srcId="{BB7763AC-92A7-42BA-8CA7-E5894CE21584}" destId="{7E0D34F4-205B-4919-9EE6-AAF046ED75AA}" srcOrd="1" destOrd="0" presId="urn:microsoft.com/office/officeart/2005/8/layout/matrix1"/>
    <dgm:cxn modelId="{472D1327-7973-464A-9B0F-C554CBC2034F}" type="presOf" srcId="{31549F8A-5194-4C0F-8FC3-4B675CCA7AD7}" destId="{8BC7A17D-33CE-4522-9251-D9C9C1EF92D7}" srcOrd="1" destOrd="0" presId="urn:microsoft.com/office/officeart/2005/8/layout/matrix1"/>
    <dgm:cxn modelId="{D14E9D2A-F46E-4621-A957-65091059556C}" type="presOf" srcId="{7969361B-9914-49B5-A2F5-79E5AFD551EF}" destId="{4EC1C9B3-97EE-4748-9A2B-A6EC74790674}" srcOrd="0" destOrd="0" presId="urn:microsoft.com/office/officeart/2005/8/layout/matrix1"/>
    <dgm:cxn modelId="{7BD80F3B-D0DD-4BE6-9BCF-2668454D43E6}" srcId="{61F80BCD-C0C7-49B4-A078-D2A5B7DB4383}" destId="{31549F8A-5194-4C0F-8FC3-4B675CCA7AD7}" srcOrd="0" destOrd="0" parTransId="{25B758D1-EFE9-4135-B192-2C2607A2A241}" sibTransId="{41BBF043-2D7A-462E-9170-542DA1F5A6DC}"/>
    <dgm:cxn modelId="{0689155F-4420-4E34-A902-DBF70F4016E0}" type="presOf" srcId="{B4CD34AD-5603-4316-B976-6A0FDAD6BAFC}" destId="{6AC08EDA-3FF4-4F9B-BF16-EDD25A5F4C70}" srcOrd="0" destOrd="0" presId="urn:microsoft.com/office/officeart/2005/8/layout/matrix1"/>
    <dgm:cxn modelId="{ED110F63-EA91-4A81-9C98-AD79E3B891CD}" type="presOf" srcId="{2F5E3213-0A55-4A45-B559-1886B4E57130}" destId="{9159382D-A2CE-4E82-97F9-646B34D1E121}" srcOrd="0" destOrd="0" presId="urn:microsoft.com/office/officeart/2005/8/layout/matrix1"/>
    <dgm:cxn modelId="{3D120F65-FC24-4AFB-BE6A-F5BA98ACA5B7}" type="presOf" srcId="{B4CD34AD-5603-4316-B976-6A0FDAD6BAFC}" destId="{5C591244-C22D-43B3-AC3D-64E38CF8FCE7}" srcOrd="1" destOrd="0" presId="urn:microsoft.com/office/officeart/2005/8/layout/matrix1"/>
    <dgm:cxn modelId="{D0A9426B-583D-4D19-86A9-75DFF57CEF1C}" srcId="{61F80BCD-C0C7-49B4-A078-D2A5B7DB4383}" destId="{2F5E3213-0A55-4A45-B559-1886B4E57130}" srcOrd="2" destOrd="0" parTransId="{F1597B77-B6CF-4592-981C-D64E5EEA9F2E}" sibTransId="{F88D316B-FC2C-4BCE-886F-E3447C590ADB}"/>
    <dgm:cxn modelId="{3271C7A9-4542-4AAD-881D-201F0E8D0410}" type="presOf" srcId="{2F5E3213-0A55-4A45-B559-1886B4E57130}" destId="{A3E5862C-AA43-40D6-80FE-FDBD6624DC69}" srcOrd="1" destOrd="0" presId="urn:microsoft.com/office/officeart/2005/8/layout/matrix1"/>
    <dgm:cxn modelId="{CBE77BAA-D693-4B08-8BDB-9E01C76B7C1F}" type="presOf" srcId="{31549F8A-5194-4C0F-8FC3-4B675CCA7AD7}" destId="{3EF2B8B0-D1F9-4780-85B3-30113DCCBB4A}" srcOrd="0" destOrd="0" presId="urn:microsoft.com/office/officeart/2005/8/layout/matrix1"/>
    <dgm:cxn modelId="{0E96F3EE-D117-420F-B121-CE0FD70DC9D6}" type="presOf" srcId="{BB7763AC-92A7-42BA-8CA7-E5894CE21584}" destId="{8C572F54-AB73-4F0B-A628-7F0EFA6DC173}" srcOrd="0" destOrd="0" presId="urn:microsoft.com/office/officeart/2005/8/layout/matrix1"/>
    <dgm:cxn modelId="{E01C33F4-6946-4042-B562-2EAFB7933994}" srcId="{61F80BCD-C0C7-49B4-A078-D2A5B7DB4383}" destId="{BB7763AC-92A7-42BA-8CA7-E5894CE21584}" srcOrd="1" destOrd="0" parTransId="{53660CC1-E19E-442F-B613-144D87AA3DC4}" sibTransId="{C5A90A28-D3E1-453A-8B1C-4E81B4180603}"/>
    <dgm:cxn modelId="{0C33EDBF-3661-43B9-88DA-E674FAE926F7}" type="presParOf" srcId="{4EC1C9B3-97EE-4748-9A2B-A6EC74790674}" destId="{2D4A3FE5-EAF6-4734-A765-0BE3B2B243E5}" srcOrd="0" destOrd="0" presId="urn:microsoft.com/office/officeart/2005/8/layout/matrix1"/>
    <dgm:cxn modelId="{BFEEC5E9-345C-448B-B903-4435ABE50704}" type="presParOf" srcId="{2D4A3FE5-EAF6-4734-A765-0BE3B2B243E5}" destId="{3EF2B8B0-D1F9-4780-85B3-30113DCCBB4A}" srcOrd="0" destOrd="0" presId="urn:microsoft.com/office/officeart/2005/8/layout/matrix1"/>
    <dgm:cxn modelId="{D7D2E19E-87AE-4EDD-BA97-A411CB915F85}" type="presParOf" srcId="{2D4A3FE5-EAF6-4734-A765-0BE3B2B243E5}" destId="{8BC7A17D-33CE-4522-9251-D9C9C1EF92D7}" srcOrd="1" destOrd="0" presId="urn:microsoft.com/office/officeart/2005/8/layout/matrix1"/>
    <dgm:cxn modelId="{D943F8BF-E618-4663-A166-DB701C5AB8B6}" type="presParOf" srcId="{2D4A3FE5-EAF6-4734-A765-0BE3B2B243E5}" destId="{8C572F54-AB73-4F0B-A628-7F0EFA6DC173}" srcOrd="2" destOrd="0" presId="urn:microsoft.com/office/officeart/2005/8/layout/matrix1"/>
    <dgm:cxn modelId="{FE2107E7-D78D-421B-98E8-E1940682E6B0}" type="presParOf" srcId="{2D4A3FE5-EAF6-4734-A765-0BE3B2B243E5}" destId="{7E0D34F4-205B-4919-9EE6-AAF046ED75AA}" srcOrd="3" destOrd="0" presId="urn:microsoft.com/office/officeart/2005/8/layout/matrix1"/>
    <dgm:cxn modelId="{7170C047-197C-46C4-A7FF-B139B7BA92D0}" type="presParOf" srcId="{2D4A3FE5-EAF6-4734-A765-0BE3B2B243E5}" destId="{9159382D-A2CE-4E82-97F9-646B34D1E121}" srcOrd="4" destOrd="0" presId="urn:microsoft.com/office/officeart/2005/8/layout/matrix1"/>
    <dgm:cxn modelId="{C9B0FFE7-C4E7-44A5-8D63-98B5CA81D5FB}" type="presParOf" srcId="{2D4A3FE5-EAF6-4734-A765-0BE3B2B243E5}" destId="{A3E5862C-AA43-40D6-80FE-FDBD6624DC69}" srcOrd="5" destOrd="0" presId="urn:microsoft.com/office/officeart/2005/8/layout/matrix1"/>
    <dgm:cxn modelId="{1C442F14-3283-4349-9CC3-06A31532D2D1}" type="presParOf" srcId="{2D4A3FE5-EAF6-4734-A765-0BE3B2B243E5}" destId="{6AC08EDA-3FF4-4F9B-BF16-EDD25A5F4C70}" srcOrd="6" destOrd="0" presId="urn:microsoft.com/office/officeart/2005/8/layout/matrix1"/>
    <dgm:cxn modelId="{B9500F9A-E581-483F-9F6F-D9ED96C3FD6F}" type="presParOf" srcId="{2D4A3FE5-EAF6-4734-A765-0BE3B2B243E5}" destId="{5C591244-C22D-43B3-AC3D-64E38CF8FCE7}" srcOrd="7" destOrd="0" presId="urn:microsoft.com/office/officeart/2005/8/layout/matrix1"/>
    <dgm:cxn modelId="{CED3AACE-734C-459B-AB3B-8320EA556F5C}" type="presParOf" srcId="{4EC1C9B3-97EE-4748-9A2B-A6EC74790674}" destId="{E60C1C92-D5EC-404C-9942-A116B85A02E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72B583-4C77-4DAC-8903-82B93FFB4B54}">
      <dsp:nvSpPr>
        <dsp:cNvPr id="0" name=""/>
        <dsp:cNvSpPr/>
      </dsp:nvSpPr>
      <dsp:spPr>
        <a:xfrm>
          <a:off x="1283991" y="1520"/>
          <a:ext cx="3924892" cy="23549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As </a:t>
          </a:r>
          <a:r>
            <a:rPr lang="en-US" sz="2200" kern="1200" dirty="0" err="1"/>
            <a:t>soluções</a:t>
          </a:r>
          <a:r>
            <a:rPr lang="en-US" sz="2200" kern="1200" dirty="0"/>
            <a:t> </a:t>
          </a:r>
          <a:r>
            <a:rPr lang="en-US" sz="2200" kern="1200" dirty="0" err="1"/>
            <a:t>sem</a:t>
          </a:r>
          <a:r>
            <a:rPr lang="en-US" sz="2200" kern="1200" dirty="0"/>
            <a:t> </a:t>
          </a:r>
          <a:r>
            <a:rPr lang="en-US" sz="2200" kern="1200" dirty="0" err="1"/>
            <a:t>tecnologia</a:t>
          </a:r>
          <a:r>
            <a:rPr lang="en-US" sz="2200" kern="1200" dirty="0"/>
            <a:t> </a:t>
          </a:r>
          <a:r>
            <a:rPr lang="en-US" sz="2200" kern="1200" dirty="0" err="1"/>
            <a:t>utilizam</a:t>
          </a:r>
          <a:r>
            <a:rPr lang="en-US" sz="2200" kern="1200" dirty="0"/>
            <a:t>  </a:t>
          </a:r>
          <a:r>
            <a:rPr lang="en-US" sz="2200" kern="1200" dirty="0" err="1"/>
            <a:t>procedimentos</a:t>
          </a:r>
          <a:r>
            <a:rPr lang="en-US" sz="2200" kern="1200" dirty="0"/>
            <a:t>, </a:t>
          </a:r>
          <a:r>
            <a:rPr lang="en-US" sz="2200" kern="1200" dirty="0" err="1"/>
            <a:t>serviços</a:t>
          </a:r>
          <a:r>
            <a:rPr lang="en-US" sz="2200" kern="1200" dirty="0"/>
            <a:t> e </a:t>
          </a:r>
          <a:r>
            <a:rPr lang="en-US" sz="2200" kern="1200" dirty="0" err="1"/>
            <a:t>condições</a:t>
          </a:r>
          <a:r>
            <a:rPr lang="en-US" sz="2200" kern="1200" dirty="0"/>
            <a:t> </a:t>
          </a:r>
          <a:r>
            <a:rPr lang="en-US" sz="2200" kern="1200" dirty="0" err="1"/>
            <a:t>existentes</a:t>
          </a:r>
          <a:r>
            <a:rPr lang="en-US" sz="2200" kern="1200" dirty="0"/>
            <a:t> no </a:t>
          </a:r>
          <a:r>
            <a:rPr lang="en-US" sz="2200" kern="1200" dirty="0" err="1"/>
            <a:t>ambiente</a:t>
          </a:r>
          <a:r>
            <a:rPr lang="en-US" sz="2200" kern="1200" dirty="0"/>
            <a:t> que  </a:t>
          </a:r>
          <a:r>
            <a:rPr lang="en-US" sz="2200" kern="1200" dirty="0" err="1"/>
            <a:t>não</a:t>
          </a:r>
          <a:r>
            <a:rPr lang="en-US" sz="2200" kern="1200" dirty="0"/>
            <a:t> </a:t>
          </a:r>
          <a:r>
            <a:rPr lang="en-US" sz="2200" kern="1200" dirty="0" err="1"/>
            <a:t>envolvem</a:t>
          </a:r>
          <a:r>
            <a:rPr lang="en-US" sz="2200" kern="1200" dirty="0"/>
            <a:t> o </a:t>
          </a:r>
          <a:r>
            <a:rPr lang="en-US" sz="2200" kern="1200" dirty="0" err="1"/>
            <a:t>uso</a:t>
          </a:r>
          <a:r>
            <a:rPr lang="en-US" sz="2200" kern="1200" dirty="0"/>
            <a:t> de </a:t>
          </a:r>
          <a:r>
            <a:rPr lang="en-US" sz="2200" kern="1200" dirty="0" err="1"/>
            <a:t>dispositivos</a:t>
          </a:r>
          <a:r>
            <a:rPr lang="en-US" sz="2200" kern="1200" dirty="0"/>
            <a:t> </a:t>
          </a:r>
          <a:r>
            <a:rPr lang="en-US" sz="2200" kern="1200" dirty="0" err="1"/>
            <a:t>ou</a:t>
          </a:r>
          <a:r>
            <a:rPr lang="en-US" sz="2200" kern="1200" dirty="0"/>
            <a:t>  </a:t>
          </a:r>
          <a:r>
            <a:rPr lang="en-US" sz="2200" kern="1200" dirty="0" err="1"/>
            <a:t>equipamentos</a:t>
          </a:r>
          <a:r>
            <a:rPr lang="en-US" sz="2200" kern="1200" dirty="0"/>
            <a:t>.</a:t>
          </a:r>
        </a:p>
      </dsp:txBody>
      <dsp:txXfrm>
        <a:off x="1283991" y="1520"/>
        <a:ext cx="3924892" cy="2354935"/>
      </dsp:txXfrm>
    </dsp:sp>
    <dsp:sp modelId="{B055ACD0-21FA-4066-9295-36D3A575D2E3}">
      <dsp:nvSpPr>
        <dsp:cNvPr id="0" name=""/>
        <dsp:cNvSpPr/>
      </dsp:nvSpPr>
      <dsp:spPr>
        <a:xfrm>
          <a:off x="1283991" y="2748944"/>
          <a:ext cx="3924892" cy="2354935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</a:t>
          </a:r>
          <a:r>
            <a:rPr lang="pt-BR" sz="2200" kern="1200"/>
            <a:t>mbora utilizem conhecimentos especializados de determinados profissionais, são estratégias simples do ponto de vista da complexidade e do tipo de conhecimento interdisciplinar envolvido</a:t>
          </a:r>
          <a:r>
            <a:rPr lang="en-US" sz="2200" kern="1200"/>
            <a:t>.</a:t>
          </a:r>
        </a:p>
      </dsp:txBody>
      <dsp:txXfrm>
        <a:off x="1283991" y="2748944"/>
        <a:ext cx="3924892" cy="23549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F2B8B0-D1F9-4780-85B3-30113DCCBB4A}">
      <dsp:nvSpPr>
        <dsp:cNvPr id="0" name=""/>
        <dsp:cNvSpPr/>
      </dsp:nvSpPr>
      <dsp:spPr>
        <a:xfrm rot="16200000">
          <a:off x="677333" y="-677333"/>
          <a:ext cx="2709333" cy="40640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pt-BR" sz="3600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3600" kern="1200" dirty="0"/>
            <a:t>Avaliação </a:t>
          </a:r>
        </a:p>
        <a:p>
          <a:pPr marL="0" lvl="0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600" kern="1200" dirty="0"/>
        </a:p>
      </dsp:txBody>
      <dsp:txXfrm rot="5400000">
        <a:off x="-1" y="1"/>
        <a:ext cx="4064000" cy="2032000"/>
      </dsp:txXfrm>
    </dsp:sp>
    <dsp:sp modelId="{8C572F54-AB73-4F0B-A628-7F0EFA6DC173}">
      <dsp:nvSpPr>
        <dsp:cNvPr id="0" name=""/>
        <dsp:cNvSpPr/>
      </dsp:nvSpPr>
      <dsp:spPr>
        <a:xfrm>
          <a:off x="4064000" y="0"/>
          <a:ext cx="4064000" cy="270933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pt-BR" sz="3600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3600" kern="1200" dirty="0"/>
            <a:t>Indicação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3600" kern="1200" dirty="0"/>
            <a:t>Prescrição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3600" kern="1200" dirty="0"/>
            <a:t>Onde comprar  </a:t>
          </a:r>
        </a:p>
        <a:p>
          <a:pPr marL="0" lvl="0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600" kern="1200" dirty="0"/>
        </a:p>
      </dsp:txBody>
      <dsp:txXfrm>
        <a:off x="4064000" y="0"/>
        <a:ext cx="4064000" cy="2032000"/>
      </dsp:txXfrm>
    </dsp:sp>
    <dsp:sp modelId="{9159382D-A2CE-4E82-97F9-646B34D1E121}">
      <dsp:nvSpPr>
        <dsp:cNvPr id="0" name=""/>
        <dsp:cNvSpPr/>
      </dsp:nvSpPr>
      <dsp:spPr>
        <a:xfrm rot="10800000">
          <a:off x="0" y="2709333"/>
          <a:ext cx="4064000" cy="270933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3600" kern="1200" dirty="0"/>
            <a:t>Adequação do contexto </a:t>
          </a:r>
        </a:p>
        <a:p>
          <a:pPr marL="0" lvl="0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600" kern="1200" dirty="0"/>
        </a:p>
      </dsp:txBody>
      <dsp:txXfrm rot="10800000">
        <a:off x="0" y="3386666"/>
        <a:ext cx="4064000" cy="2032000"/>
      </dsp:txXfrm>
    </dsp:sp>
    <dsp:sp modelId="{6AC08EDA-3FF4-4F9B-BF16-EDD25A5F4C70}">
      <dsp:nvSpPr>
        <dsp:cNvPr id="0" name=""/>
        <dsp:cNvSpPr/>
      </dsp:nvSpPr>
      <dsp:spPr>
        <a:xfrm rot="5400000">
          <a:off x="4741333" y="2032000"/>
          <a:ext cx="2709333" cy="40640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3600" kern="1200" dirty="0"/>
            <a:t>Treino do uso </a:t>
          </a:r>
        </a:p>
        <a:p>
          <a:pPr marL="0" lvl="0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600" kern="1200" dirty="0"/>
        </a:p>
      </dsp:txBody>
      <dsp:txXfrm rot="-5400000">
        <a:off x="4063999" y="3386666"/>
        <a:ext cx="4064000" cy="2032000"/>
      </dsp:txXfrm>
    </dsp:sp>
    <dsp:sp modelId="{E60C1C92-D5EC-404C-9942-A116B85A02E9}">
      <dsp:nvSpPr>
        <dsp:cNvPr id="0" name=""/>
        <dsp:cNvSpPr/>
      </dsp:nvSpPr>
      <dsp:spPr>
        <a:xfrm>
          <a:off x="2844799" y="2032000"/>
          <a:ext cx="2438400" cy="1354666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100" kern="1200" dirty="0"/>
            <a:t>Serviço </a:t>
          </a:r>
        </a:p>
      </dsp:txBody>
      <dsp:txXfrm>
        <a:off x="2910928" y="2098129"/>
        <a:ext cx="2306142" cy="12224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223479-FD24-46B0-A5F8-99940EF9E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CE851E8-7716-4376-B81D-98124827D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0E9118-03EC-4092-875D-6F88822A0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8/29/2018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14BC6B-000A-4B0C-84F5-A955220F7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AE6FCC1-4CCC-4CD5-9FF0-9A95A499C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0969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D76F9-6B37-4E74-AC56-E8532198C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B32EED9-6DA5-4777-8D7E-452D4986B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4BAC95-DE33-4BD1-9D11-B421CE410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8/29/2018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C84F6C-7EA3-48BF-8652-F9FB66FE1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C7476C6-D8AF-4460-A800-3766DE9A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0715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6853035-76D6-4990-A6F4-B34EFAEC32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9A964D4-C6AB-4ED7-9711-2F00EEF63C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B84B2C2-0230-481A-93CD-1631556C8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8/29/2018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A5B74E-DB5C-4C7C-884E-AFA5A35B9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E666E2A-9730-47A8-A51E-B217AEF4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7925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2735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3752" y="1359870"/>
            <a:ext cx="10564495" cy="22390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70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88072" y="1494154"/>
            <a:ext cx="3680460" cy="3531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50940" y="1715515"/>
            <a:ext cx="4020184" cy="4085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3341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73303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2B8E-778F-4FD5-BC66-1B08B970F037}" type="datetimeFigureOut">
              <a:rPr lang="pt-BR" smtClean="0"/>
              <a:t>29/08/2018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0C21F-D1AA-4D56-96AB-9F678F49F2BE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037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E07324-1F96-4777-B6AD-56A9F737F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C12D07-2201-48C3-B745-A0F3A740F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C39236-E882-4F2C-B230-B1997FF04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8/29/2018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67063AF-EAD0-4F6A-83B5-4309C15FD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E936435-2B06-46ED-A27F-D8650A8A7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4009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7BF6FE-B1E5-4158-9F4C-376961AD5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4FC7DF9-6BAC-478B-B220-10A026454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7B3DA1F-958D-4A37-93A9-B18E43B63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8/29/2018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39FEA36-E43C-46B6-9F8E-49C85CC85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95B3DB4-D4D5-4529-B940-D01CC4BE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2358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AD222F-B27D-4921-A723-24411BEBB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28162F-226A-4E6E-BD23-1E497D32D9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851E2F3-5F8A-4785-A318-C2BF7012E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C14D2B8-A8D4-4798-956C-D06338DE3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8/29/2018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3F51C75-1AE6-4F21-BE24-A543DCAF8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EDEEC1E-5C52-4C11-8855-60BF657A4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1294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6B1914-24AB-4B08-AB30-07597C665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45444AB-4BE7-459D-A4A5-BF20E5AF0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EC4EA8B-C520-4709-8C11-B97768F4E7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052A622-8EB0-4BFB-A926-090480A67C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73D31CF-93C1-4A62-877D-CE3E7C2CD0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B7CD228-6F2C-46AE-95F7-F0D214D42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8/29/2018</a:t>
            </a:fld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E590AE8-7457-4D32-AA2A-014268FA3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8B93CC6-3AAC-40B2-9F52-2E8DDAE0C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0147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B8BB4F-F83C-4356-81C4-14F6CAB80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908BF59-5A80-44A5-8F44-CD680B9C3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8/29/2018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7454B5C-917A-4555-BD8E-239B9581A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FA39C1B-3A8D-4CD1-870D-01276E4EC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1843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7753EE6-2DB8-49DC-BD94-EE948C7E1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8/29/2018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DC83DA2-3528-429A-93E4-492170FA3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BF686F8-6568-4D30-B2CB-ABD2FDD6C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7515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2DBD91-6D65-4CDE-A824-98E99DE3D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040AA4-E554-4703-BC07-D78345BFC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6A01498-18A1-4A6C-8CD0-042A5B239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D954F0E-41CC-4340-9E06-0A11E7D1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8/29/2018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634480E-455D-46CD-A3D4-1449F57CE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6EB90A2-3C28-4117-B83D-FA0CCC7AE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8773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23F1D6-6B7C-463E-8DB3-0EE082390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609D38B-CD70-4D53-9634-79DCF487B4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6377A9E-3618-4D55-92D9-B8EBB150C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CE2DFF3-C1D7-4CFE-81BF-218DEBB08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8/29/2018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1D57BA5-ED21-457F-91A8-D064EA5E0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8D626C2-072E-4DEF-B6A1-3D99DED6F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4879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ED48735-526C-42D1-A0D5-0A5D75B0F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07858FA-4343-430F-AC7F-81ECE8F05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25030ED-8D9A-4798-99F6-C30959CC3A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8/29/2018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B40D508-9E50-436E-BE52-7B05B2B3C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CBC8029-27B5-43C3-9ACD-0587CC0114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300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igi-global.com/chapter/improving-assistive-technology-training-teacher/42843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g"/><Relationship Id="rId7" Type="http://schemas.openxmlformats.org/officeDocument/2006/relationships/image" Target="../media/image68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7.jpg"/><Relationship Id="rId11" Type="http://schemas.openxmlformats.org/officeDocument/2006/relationships/image" Target="../media/image72.png"/><Relationship Id="rId5" Type="http://schemas.openxmlformats.org/officeDocument/2006/relationships/image" Target="../media/image66.jpg"/><Relationship Id="rId10" Type="http://schemas.openxmlformats.org/officeDocument/2006/relationships/image" Target="../media/image71.png"/><Relationship Id="rId4" Type="http://schemas.openxmlformats.org/officeDocument/2006/relationships/image" Target="../media/image65.jpg"/><Relationship Id="rId9" Type="http://schemas.openxmlformats.org/officeDocument/2006/relationships/image" Target="../media/image70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g"/><Relationship Id="rId9" Type="http://schemas.openxmlformats.org/officeDocument/2006/relationships/image" Target="../media/image8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jp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jp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8.png"/><Relationship Id="rId11" Type="http://schemas.openxmlformats.org/officeDocument/2006/relationships/image" Target="../media/image113.jpg"/><Relationship Id="rId5" Type="http://schemas.openxmlformats.org/officeDocument/2006/relationships/image" Target="../media/image107.jpg"/><Relationship Id="rId10" Type="http://schemas.openxmlformats.org/officeDocument/2006/relationships/image" Target="../media/image112.jpg"/><Relationship Id="rId4" Type="http://schemas.openxmlformats.org/officeDocument/2006/relationships/image" Target="../media/image106.png"/><Relationship Id="rId9" Type="http://schemas.openxmlformats.org/officeDocument/2006/relationships/image" Target="../media/image111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g"/><Relationship Id="rId3" Type="http://schemas.openxmlformats.org/officeDocument/2006/relationships/image" Target="../media/image118.jpg"/><Relationship Id="rId7" Type="http://schemas.openxmlformats.org/officeDocument/2006/relationships/image" Target="../media/image122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g"/><Relationship Id="rId5" Type="http://schemas.openxmlformats.org/officeDocument/2006/relationships/image" Target="../media/image120.jpg"/><Relationship Id="rId4" Type="http://schemas.openxmlformats.org/officeDocument/2006/relationships/image" Target="../media/image119.jp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g"/><Relationship Id="rId3" Type="http://schemas.openxmlformats.org/officeDocument/2006/relationships/image" Target="../media/image125.jpg"/><Relationship Id="rId7" Type="http://schemas.openxmlformats.org/officeDocument/2006/relationships/image" Target="../media/image129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8.png"/><Relationship Id="rId5" Type="http://schemas.openxmlformats.org/officeDocument/2006/relationships/image" Target="../media/image127.jpg"/><Relationship Id="rId4" Type="http://schemas.openxmlformats.org/officeDocument/2006/relationships/image" Target="../media/image126.jpg"/><Relationship Id="rId9" Type="http://schemas.openxmlformats.org/officeDocument/2006/relationships/image" Target="../media/image131.jp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g"/><Relationship Id="rId3" Type="http://schemas.openxmlformats.org/officeDocument/2006/relationships/image" Target="../media/image133.jpg"/><Relationship Id="rId7" Type="http://schemas.openxmlformats.org/officeDocument/2006/relationships/image" Target="../media/image137.jp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6.jp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g"/><Relationship Id="rId13" Type="http://schemas.openxmlformats.org/officeDocument/2006/relationships/image" Target="../media/image149.jpg"/><Relationship Id="rId3" Type="http://schemas.openxmlformats.org/officeDocument/2006/relationships/image" Target="../media/image36.jpg"/><Relationship Id="rId7" Type="http://schemas.openxmlformats.org/officeDocument/2006/relationships/image" Target="../media/image143.jpg"/><Relationship Id="rId12" Type="http://schemas.openxmlformats.org/officeDocument/2006/relationships/image" Target="../media/image148.pn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jp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jpg"/><Relationship Id="rId14" Type="http://schemas.openxmlformats.org/officeDocument/2006/relationships/image" Target="../media/image15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iva.it/research/eustat/download_por.html" TargetMode="External"/><Relationship Id="rId13" Type="http://schemas.openxmlformats.org/officeDocument/2006/relationships/hyperlink" Target="http://www.entreamigos.com.br/textos/tecassi/informbasic.htm" TargetMode="External"/><Relationship Id="rId3" Type="http://schemas.openxmlformats.org/officeDocument/2006/relationships/hyperlink" Target="http://www.cedionline.com.br/artigo_ta.html" TargetMode="External"/><Relationship Id="rId7" Type="http://schemas.openxmlformats.org/officeDocument/2006/relationships/hyperlink" Target="http://www.siva.it/research/eustat/eustgupt.html" TargetMode="External"/><Relationship Id="rId12" Type="http://schemas.openxmlformats.org/officeDocument/2006/relationships/hyperlink" Target="http://www.ccclivecaption.com/" TargetMode="External"/><Relationship Id="rId2" Type="http://schemas.openxmlformats.org/officeDocument/2006/relationships/hyperlink" Target="http://www.ntaai.unb.br/index.php/noticias-resumo/41-o-que-e-tecnologia-assistiv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iva.it/research/eustat/portugue.html" TargetMode="External"/><Relationship Id="rId11" Type="http://schemas.openxmlformats.org/officeDocument/2006/relationships/hyperlink" Target="http://frwebgate.access.gpo.gov/cgi-" TargetMode="External"/><Relationship Id="rId5" Type="http://schemas.openxmlformats.org/officeDocument/2006/relationships/hyperlink" Target="http://www.mj.gov.br/corde/arquivos/doc/Ata_V_CAT1.doc" TargetMode="External"/><Relationship Id="rId10" Type="http://schemas.openxmlformats.org/officeDocument/2006/relationships/hyperlink" Target="http://www.unit.org.uy/misc/catalogo/9999.pdf" TargetMode="External"/><Relationship Id="rId4" Type="http://schemas.openxmlformats.org/officeDocument/2006/relationships/hyperlink" Target="http://www.mj.gov.br/corde/arquivos/doc/Ata%20III%2019%20e%2020%20abril2007.doc" TargetMode="External"/><Relationship Id="rId9" Type="http://schemas.openxmlformats.org/officeDocument/2006/relationships/hyperlink" Target="http://www.inr.pt/content/1/59/ajudas-tecnicas/" TargetMode="External"/><Relationship Id="rId14" Type="http://schemas.openxmlformats.org/officeDocument/2006/relationships/hyperlink" Target="http://www.assistiva.com.br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199" y="4525347"/>
            <a:ext cx="6801321" cy="173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pt-BR" sz="2800" b="1" dirty="0"/>
              <a:t>Tópicos em Funcionalidade, Tecnologia Assistiva, Inovação em Reabilitação</a:t>
            </a:r>
            <a:br>
              <a:rPr lang="pt-BR" sz="2000" dirty="0"/>
            </a:br>
            <a:r>
              <a:rPr lang="en-US" sz="20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Profa</a:t>
            </a:r>
            <a:r>
              <a:rPr lang="en-US" sz="20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Dra Carla da Silva Santana Castro</a:t>
            </a:r>
            <a:br>
              <a:rPr lang="en-US" sz="20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Profa</a:t>
            </a:r>
            <a:r>
              <a:rPr lang="en-US" sz="20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Dra </a:t>
            </a:r>
            <a:r>
              <a:rPr lang="en-US" sz="20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Valéria</a:t>
            </a:r>
            <a:r>
              <a:rPr lang="en-US" sz="20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Meirelles</a:t>
            </a:r>
            <a:r>
              <a:rPr lang="en-US" sz="20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Carril</a:t>
            </a:r>
            <a:r>
              <a:rPr lang="en-US" sz="20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Elui</a:t>
            </a:r>
            <a:endParaRPr lang="en-US" sz="2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10515600" cy="1325563"/>
          </a:xfrm>
        </p:spPr>
        <p:txBody>
          <a:bodyPr/>
          <a:lstStyle/>
          <a:p>
            <a:r>
              <a:rPr lang="pt-BR" dirty="0"/>
              <a:t>Reabilitação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1828800" y="2209800"/>
            <a:ext cx="8534400" cy="3474720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dirty="0"/>
              <a:t>O artigo 26, Habilitação e Reabilitação, da Convenção das Nações Unidas sobre os Direitos das Pessoas com Deficiência (CDPD) recomenda: “...medidas apropriadas, inclusive por meio do apoio de pares, para permitir que pessoas “com deficiência alcancem e mantenham o máximo de independência, sua mais completa capacidade física, mental, social e vocacional, além de total inclusão e participação em todos os aspectos da vida.” </a:t>
            </a:r>
          </a:p>
        </p:txBody>
      </p:sp>
    </p:spTree>
    <p:extLst>
      <p:ext uri="{BB962C8B-B14F-4D97-AF65-F5344CB8AC3E}">
        <p14:creationId xmlns:p14="http://schemas.microsoft.com/office/powerpoint/2010/main" val="3834218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80D6A83-6C74-4A62-A2B1-332728B900C8}"/>
              </a:ext>
            </a:extLst>
          </p:cNvPr>
          <p:cNvSpPr txBox="1"/>
          <p:nvPr/>
        </p:nvSpPr>
        <p:spPr>
          <a:xfrm>
            <a:off x="14056" y="0"/>
            <a:ext cx="12217153" cy="685800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53200" y="2667000"/>
            <a:ext cx="5410200" cy="132556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pt-BR" dirty="0"/>
              <a:t>Tecnologia  Médica ou de Reabilitação  </a:t>
            </a:r>
          </a:p>
        </p:txBody>
      </p:sp>
    </p:spTree>
    <p:extLst>
      <p:ext uri="{BB962C8B-B14F-4D97-AF65-F5344CB8AC3E}">
        <p14:creationId xmlns:p14="http://schemas.microsoft.com/office/powerpoint/2010/main" val="3590894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1701376" y="908720"/>
            <a:ext cx="8566182" cy="4281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/>
              <a:t>• Recurso utilizado pelo profissional da saúde</a:t>
            </a:r>
          </a:p>
          <a:p>
            <a:pPr marL="0" indent="0">
              <a:buNone/>
            </a:pPr>
            <a:r>
              <a:rPr lang="pt-BR" sz="2400" dirty="0"/>
              <a:t>• Auxílio na avaliação diagnóstica e avaliação de resultados de tratamento.</a:t>
            </a:r>
          </a:p>
          <a:p>
            <a:pPr marL="0" indent="0">
              <a:buNone/>
            </a:pPr>
            <a:r>
              <a:rPr lang="pt-BR" sz="2400" dirty="0"/>
              <a:t>• Instrumento de intervenção terapêutica – recurso prescrito e aplicado pelo profissional visando melhorar condições de saúde e performance física do paciente.</a:t>
            </a:r>
          </a:p>
          <a:p>
            <a:r>
              <a:rPr lang="pt-BR" sz="2400" dirty="0"/>
              <a:t>Medicamentos</a:t>
            </a:r>
          </a:p>
          <a:p>
            <a:r>
              <a:rPr lang="pt-BR" sz="2400" dirty="0"/>
              <a:t>Implantes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626" y="5665754"/>
            <a:ext cx="1808808" cy="119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317" y="5665754"/>
            <a:ext cx="1709719" cy="123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953" y="5665754"/>
            <a:ext cx="1819028" cy="119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981" y="5641276"/>
            <a:ext cx="1788790" cy="125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772" y="5641531"/>
            <a:ext cx="1730939" cy="134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7453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80D6A83-6C74-4A62-A2B1-332728B900C8}"/>
              </a:ext>
            </a:extLst>
          </p:cNvPr>
          <p:cNvSpPr txBox="1"/>
          <p:nvPr/>
        </p:nvSpPr>
        <p:spPr>
          <a:xfrm>
            <a:off x="14056" y="0"/>
            <a:ext cx="12217153" cy="685800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53200" y="2667000"/>
            <a:ext cx="5410200" cy="132556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pt-BR" dirty="0"/>
              <a:t>Tecnologia da Informação </a:t>
            </a:r>
          </a:p>
        </p:txBody>
      </p:sp>
    </p:spTree>
    <p:extLst>
      <p:ext uri="{BB962C8B-B14F-4D97-AF65-F5344CB8AC3E}">
        <p14:creationId xmlns:p14="http://schemas.microsoft.com/office/powerpoint/2010/main" val="2338397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Tecnologia da informação (TI)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3"/>
          </p:nvPr>
        </p:nvSpPr>
        <p:spPr>
          <a:xfrm>
            <a:off x="1219200" y="2133600"/>
            <a:ext cx="8534400" cy="3474720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É uma área que utiliza a </a:t>
            </a:r>
            <a:r>
              <a:rPr lang="pt-BR" b="1" dirty="0"/>
              <a:t>computação</a:t>
            </a:r>
            <a:r>
              <a:rPr lang="pt-BR" dirty="0"/>
              <a:t> como um meio para </a:t>
            </a:r>
            <a:r>
              <a:rPr lang="pt-BR" b="1" dirty="0"/>
              <a:t>produzir, transmitir, armazenar</a:t>
            </a:r>
            <a:r>
              <a:rPr lang="pt-BR" dirty="0"/>
              <a:t>, </a:t>
            </a:r>
            <a:r>
              <a:rPr lang="pt-BR" b="1" dirty="0"/>
              <a:t>aceder</a:t>
            </a:r>
            <a:r>
              <a:rPr lang="pt-BR" dirty="0"/>
              <a:t> e </a:t>
            </a:r>
            <a:r>
              <a:rPr lang="pt-BR" b="1" dirty="0"/>
              <a:t>usar</a:t>
            </a:r>
            <a:r>
              <a:rPr lang="pt-BR" dirty="0"/>
              <a:t> diversas </a:t>
            </a:r>
            <a:r>
              <a:rPr lang="pt-BR" b="1" dirty="0"/>
              <a:t>informações</a:t>
            </a:r>
            <a:r>
              <a:rPr lang="pt-BR" dirty="0"/>
              <a:t>. </a:t>
            </a:r>
          </a:p>
          <a:p>
            <a:r>
              <a:rPr lang="pt-BR" dirty="0"/>
              <a:t>A Tecnologia da Informação pode ser dividida de acordo com as seguintes áreas:</a:t>
            </a:r>
          </a:p>
          <a:p>
            <a:pPr marL="45720" indent="0">
              <a:buNone/>
            </a:pPr>
            <a:r>
              <a:rPr lang="pt-BR" dirty="0"/>
              <a:t>Hardware e seus componentes;</a:t>
            </a:r>
          </a:p>
          <a:p>
            <a:pPr marL="45720" indent="0">
              <a:buNone/>
            </a:pPr>
            <a:r>
              <a:rPr lang="pt-BR" dirty="0"/>
              <a:t>Software e seus meios;</a:t>
            </a:r>
          </a:p>
          <a:p>
            <a:pPr marL="45720" indent="0">
              <a:buNone/>
            </a:pPr>
            <a:r>
              <a:rPr lang="pt-BR" dirty="0"/>
              <a:t>Sistemas de telecomunicações;</a:t>
            </a:r>
          </a:p>
          <a:p>
            <a:pPr marL="45720" indent="0">
              <a:buNone/>
            </a:pPr>
            <a:r>
              <a:rPr lang="pt-BR" dirty="0"/>
              <a:t>Gestão de informações e de dados.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2167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1510184" y="609600"/>
            <a:ext cx="8496944" cy="5472608"/>
          </a:xfrm>
        </p:spPr>
        <p:txBody>
          <a:bodyPr>
            <a:normAutofit/>
          </a:bodyPr>
          <a:lstStyle/>
          <a:p>
            <a:r>
              <a:rPr lang="pt-BR" dirty="0"/>
              <a:t>As Tecnologias da Informação e Comunicação – TIC correspondem a todas as tecnologias que interferem e medeiam os processos informacionais e comunicativos dos seres. </a:t>
            </a:r>
          </a:p>
          <a:p>
            <a:r>
              <a:rPr lang="pt-BR" dirty="0"/>
              <a:t>Ainda, podem ser entendidas como um conjunto de recursos tecnológicos integrados entre si, que proporcionam, por meio das </a:t>
            </a:r>
            <a:r>
              <a:rPr lang="pt-BR" dirty="0">
                <a:solidFill>
                  <a:srgbClr val="FF0000"/>
                </a:solidFill>
              </a:rPr>
              <a:t>funções de hardware, software e telecomunicações, a automação e comunicação </a:t>
            </a:r>
            <a:r>
              <a:rPr lang="pt-BR" dirty="0"/>
              <a:t>dos processos de negócios, da pesquisa científica e de ensino e aprendizagem.</a:t>
            </a:r>
          </a:p>
        </p:txBody>
      </p:sp>
      <p:pic>
        <p:nvPicPr>
          <p:cNvPr id="4098" name="Picture 2" descr="Tecnologia-da-Informação-e-Comunicação-na-Área-de-Saú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462588"/>
            <a:ext cx="2862263" cy="139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grupomenthor.com.br/wp-content/uploads/2015/02/shutterstock_1205488061-e1424998899136-940x3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511" y="5458631"/>
            <a:ext cx="3758305" cy="139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laurabmartins09.blogs.sapo.pt/arquivo/MidosIn5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5472696"/>
            <a:ext cx="1723678" cy="140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795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1437243" y="2209800"/>
            <a:ext cx="8534400" cy="347472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pt-BR" dirty="0"/>
              <a:t>É a área que utiliza ferramentas tecnológicas com o objetivo de </a:t>
            </a:r>
            <a:r>
              <a:rPr lang="pt-BR" dirty="0">
                <a:solidFill>
                  <a:schemeClr val="accent5">
                    <a:lumMod val="75000"/>
                  </a:schemeClr>
                </a:solidFill>
              </a:rPr>
              <a:t>facilitar a comunicação e o alcance de um alvo comum.</a:t>
            </a:r>
          </a:p>
          <a:p>
            <a:r>
              <a:rPr lang="pt-BR" dirty="0"/>
              <a:t>Além de beneficiar a produção industrial de um determinado bem, as </a:t>
            </a:r>
            <a:r>
              <a:rPr lang="pt-BR" dirty="0" err="1"/>
              <a:t>TICs</a:t>
            </a:r>
            <a:r>
              <a:rPr lang="pt-BR" dirty="0"/>
              <a:t> também servem para </a:t>
            </a:r>
            <a:r>
              <a:rPr lang="pt-BR" dirty="0">
                <a:solidFill>
                  <a:schemeClr val="accent5">
                    <a:lumMod val="75000"/>
                  </a:schemeClr>
                </a:solidFill>
              </a:rPr>
              <a:t>potencializar os processos de comunicação</a:t>
            </a:r>
            <a:r>
              <a:rPr lang="pt-BR" dirty="0"/>
              <a:t>. Assim, a educação é uma das áreas que mais beneficia com a implementação das </a:t>
            </a:r>
            <a:r>
              <a:rPr lang="pt-BR" dirty="0" err="1"/>
              <a:t>TICs</a:t>
            </a:r>
            <a:r>
              <a:rPr lang="pt-BR" dirty="0"/>
              <a:t>. Uma melhor aprendizagem é uma das consequências de uma melhor comunicação.</a:t>
            </a:r>
          </a:p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2239591" y="6400800"/>
            <a:ext cx="7712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http://www.infojovem.org.br/infopedia/descubra-e-aprenda/tics/as-tics-e-as-pessoas-com-deficiencia/</a:t>
            </a:r>
          </a:p>
        </p:txBody>
      </p:sp>
    </p:spTree>
    <p:extLst>
      <p:ext uri="{BB962C8B-B14F-4D97-AF65-F5344CB8AC3E}">
        <p14:creationId xmlns:p14="http://schemas.microsoft.com/office/powerpoint/2010/main" val="2272681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80D6A83-6C74-4A62-A2B1-332728B900C8}"/>
              </a:ext>
            </a:extLst>
          </p:cNvPr>
          <p:cNvSpPr txBox="1"/>
          <p:nvPr/>
        </p:nvSpPr>
        <p:spPr>
          <a:xfrm>
            <a:off x="14056" y="0"/>
            <a:ext cx="12217153" cy="685800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53200" y="2667000"/>
            <a:ext cx="5410200" cy="132556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pt-BR" dirty="0"/>
              <a:t>Tecnologia da Educação</a:t>
            </a:r>
          </a:p>
        </p:txBody>
      </p:sp>
    </p:spTree>
    <p:extLst>
      <p:ext uri="{BB962C8B-B14F-4D97-AF65-F5344CB8AC3E}">
        <p14:creationId xmlns:p14="http://schemas.microsoft.com/office/powerpoint/2010/main" val="728897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2667000" y="731520"/>
            <a:ext cx="7389440" cy="3474720"/>
          </a:xfrm>
        </p:spPr>
        <p:txBody>
          <a:bodyPr>
            <a:normAutofit/>
          </a:bodyPr>
          <a:lstStyle/>
          <a:p>
            <a:r>
              <a:rPr lang="pt-BR" dirty="0"/>
              <a:t>No contexto educacional, são exemplos, os materiais escolares e pedagógicos especiais ou adaptados.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B2C5786-DC96-4809-A786-C074E6D58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44" y="2286000"/>
            <a:ext cx="5188286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2FE1151-2F62-41CA-AEE7-92BC80D8C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992" y="2286000"/>
            <a:ext cx="5669281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083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40" y="1219200"/>
            <a:ext cx="5454141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4F579F-6130-42E6-95F2-5B4FB6528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496" y="1211038"/>
            <a:ext cx="5626904" cy="396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329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1847528" y="980728"/>
            <a:ext cx="6120680" cy="347472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pt-BR" sz="3200" b="1" dirty="0"/>
              <a:t>O que é </a:t>
            </a:r>
            <a:r>
              <a:rPr lang="pt-BR" sz="3200" dirty="0"/>
              <a:t>?   </a:t>
            </a:r>
          </a:p>
          <a:p>
            <a:r>
              <a:rPr lang="pt-BR" sz="3200" dirty="0"/>
              <a:t>Tecnologia em saúde </a:t>
            </a:r>
          </a:p>
          <a:p>
            <a:r>
              <a:rPr lang="pt-BR" sz="3200" dirty="0"/>
              <a:t>Tecnologia de reabilitação</a:t>
            </a:r>
          </a:p>
          <a:p>
            <a:r>
              <a:rPr lang="pt-BR" sz="3200" dirty="0"/>
              <a:t>Tecnologia da informação</a:t>
            </a:r>
          </a:p>
          <a:p>
            <a:r>
              <a:rPr lang="pt-BR" sz="3200" dirty="0"/>
              <a:t>Tecnologia da educação</a:t>
            </a:r>
          </a:p>
          <a:p>
            <a:r>
              <a:rPr lang="pt-BR" sz="3200" dirty="0"/>
              <a:t> Tecnologia assistiva </a:t>
            </a:r>
          </a:p>
          <a:p>
            <a:pPr marL="45720" indent="0">
              <a:buNone/>
            </a:pPr>
            <a:endParaRPr lang="pt-BR" sz="3200" dirty="0"/>
          </a:p>
          <a:p>
            <a:pPr marL="45720" indent="0">
              <a:buNone/>
            </a:pPr>
            <a:endParaRPr lang="pt-BR" sz="3200" dirty="0"/>
          </a:p>
        </p:txBody>
      </p:sp>
      <p:sp>
        <p:nvSpPr>
          <p:cNvPr id="5" name="Retângulo 4"/>
          <p:cNvSpPr/>
          <p:nvPr/>
        </p:nvSpPr>
        <p:spPr>
          <a:xfrm>
            <a:off x="7552064" y="692696"/>
            <a:ext cx="2228495" cy="5386090"/>
          </a:xfrm>
          <a:prstGeom prst="rect">
            <a:avLst/>
          </a:prstGeom>
          <a:solidFill>
            <a:srgbClr val="00B0F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30259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52" y="1443799"/>
            <a:ext cx="5303849" cy="397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01CA16-DEEB-4CB2-83AD-054C50AB3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21605"/>
            <a:ext cx="5306260" cy="4014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498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80D6A83-6C74-4A62-A2B1-332728B900C8}"/>
              </a:ext>
            </a:extLst>
          </p:cNvPr>
          <p:cNvSpPr txBox="1"/>
          <p:nvPr/>
        </p:nvSpPr>
        <p:spPr>
          <a:xfrm>
            <a:off x="14056" y="0"/>
            <a:ext cx="12217153" cy="685800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53200" y="2667000"/>
            <a:ext cx="5410200" cy="132556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pt-BR" dirty="0"/>
              <a:t>Tecnologia</a:t>
            </a:r>
            <a:br>
              <a:rPr lang="pt-BR" dirty="0"/>
            </a:br>
            <a:r>
              <a:rPr lang="pt-BR" dirty="0"/>
              <a:t> Assistiva</a:t>
            </a:r>
          </a:p>
        </p:txBody>
      </p:sp>
    </p:spTree>
    <p:extLst>
      <p:ext uri="{BB962C8B-B14F-4D97-AF65-F5344CB8AC3E}">
        <p14:creationId xmlns:p14="http://schemas.microsoft.com/office/powerpoint/2010/main" val="3386041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1752600" y="908720"/>
            <a:ext cx="8280920" cy="5040560"/>
          </a:xfrm>
        </p:spPr>
        <p:txBody>
          <a:bodyPr>
            <a:noAutofit/>
          </a:bodyPr>
          <a:lstStyle/>
          <a:p>
            <a:pPr algn="just"/>
            <a:r>
              <a:rPr lang="pt-BR" dirty="0"/>
              <a:t>Utilização TA - Nos Estados Unidos durante o período referente a I Guerra Mundial, (valorização no final do século XIX e início do XX), dispositivos de assistência </a:t>
            </a:r>
            <a:r>
              <a:rPr lang="pt-PT" dirty="0"/>
              <a:t>(</a:t>
            </a:r>
            <a:r>
              <a:rPr lang="pt-PT" i="1" dirty="0"/>
              <a:t>assistive device</a:t>
            </a:r>
            <a:r>
              <a:rPr lang="pt-PT" dirty="0"/>
              <a:t>)        </a:t>
            </a:r>
            <a:r>
              <a:rPr lang="pt-BR" dirty="0"/>
              <a:t>meio alternativo para a </a:t>
            </a:r>
            <a:r>
              <a:rPr lang="pt-BR" dirty="0">
                <a:solidFill>
                  <a:srgbClr val="FF0000"/>
                </a:solidFill>
              </a:rPr>
              <a:t>manutenção da função das pessoas com sequelas das doenças epidêmicas da época</a:t>
            </a:r>
            <a:r>
              <a:rPr lang="pt-BR" dirty="0"/>
              <a:t>.</a:t>
            </a:r>
          </a:p>
          <a:p>
            <a:pPr algn="just"/>
            <a:r>
              <a:rPr lang="pt-BR" dirty="0"/>
              <a:t>Concepção sustentada na oportunidade de </a:t>
            </a:r>
            <a:r>
              <a:rPr lang="pt-PT" dirty="0"/>
              <a:t>auxílio da pessoa com deficiência para alcançar autonomia e independência, fosse parcial ou total, para o desempenho de atividades inerentes ao cotidiano </a:t>
            </a:r>
            <a:r>
              <a:rPr lang="pt-BR" sz="1400" dirty="0"/>
              <a:t>(DUNTON, LICHT, 1957)</a:t>
            </a:r>
            <a:r>
              <a:rPr lang="pt-PT" sz="1400" dirty="0"/>
              <a:t>. </a:t>
            </a:r>
            <a:endParaRPr lang="pt-BR" sz="2000" dirty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20713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07769" y="5589240"/>
            <a:ext cx="6512511" cy="1143000"/>
          </a:xfrm>
        </p:spPr>
        <p:txBody>
          <a:bodyPr/>
          <a:lstStyle/>
          <a:p>
            <a:r>
              <a:rPr lang="pt-BR" sz="4000" dirty="0" err="1"/>
              <a:t>Public</a:t>
            </a:r>
            <a:r>
              <a:rPr lang="pt-BR" sz="4000" dirty="0"/>
              <a:t> Law - 1988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1991544" y="838200"/>
            <a:ext cx="8208912" cy="4137640"/>
          </a:xfrm>
        </p:spPr>
        <p:txBody>
          <a:bodyPr>
            <a:noAutofit/>
          </a:bodyPr>
          <a:lstStyle/>
          <a:p>
            <a:pPr algn="just"/>
            <a:r>
              <a:rPr lang="pt-BR" sz="2400" dirty="0"/>
              <a:t>O emprego do termo tecnologia assistiva (TA) (</a:t>
            </a:r>
            <a:r>
              <a:rPr lang="pt-BR" sz="2400" i="1" dirty="0" err="1"/>
              <a:t>assistive</a:t>
            </a:r>
            <a:r>
              <a:rPr lang="pt-BR" sz="2400" i="1" dirty="0"/>
              <a:t> </a:t>
            </a:r>
            <a:r>
              <a:rPr lang="pt-BR" sz="2400" i="1" dirty="0" err="1"/>
              <a:t>technology</a:t>
            </a:r>
            <a:r>
              <a:rPr lang="pt-BR" sz="2400" dirty="0"/>
              <a:t>) é identificado no cenário internacional em 1988 -  decreto federal nos Estados Unidos, que promulgava a </a:t>
            </a:r>
            <a:r>
              <a:rPr lang="pt-BR" sz="2400" i="1" dirty="0" err="1"/>
              <a:t>Public</a:t>
            </a:r>
            <a:r>
              <a:rPr lang="pt-BR" sz="2400" i="1" dirty="0"/>
              <a:t> Law</a:t>
            </a:r>
            <a:r>
              <a:rPr lang="pt-BR" sz="2400" dirty="0"/>
              <a:t> 100-407 (</a:t>
            </a:r>
            <a:r>
              <a:rPr lang="pt-BR" sz="2400" dirty="0" err="1"/>
              <a:t>Assembléia</a:t>
            </a:r>
            <a:r>
              <a:rPr lang="pt-BR" sz="2400" dirty="0"/>
              <a:t> do Congresso Norte-americano).</a:t>
            </a:r>
          </a:p>
          <a:p>
            <a:pPr marL="45720" indent="0" algn="just">
              <a:buNone/>
            </a:pPr>
            <a:endParaRPr lang="pt-BR" sz="2400" dirty="0"/>
          </a:p>
          <a:p>
            <a:pPr algn="just"/>
            <a:r>
              <a:rPr lang="pt-BR" sz="2400" i="1" dirty="0"/>
              <a:t>Technology-</a:t>
            </a:r>
            <a:r>
              <a:rPr lang="pt-BR" sz="2400" i="1" dirty="0" err="1"/>
              <a:t>Related</a:t>
            </a:r>
            <a:r>
              <a:rPr lang="pt-BR" sz="2400" i="1" dirty="0"/>
              <a:t> </a:t>
            </a:r>
            <a:r>
              <a:rPr lang="pt-BR" sz="2400" i="1" dirty="0" err="1"/>
              <a:t>Assistance</a:t>
            </a:r>
            <a:r>
              <a:rPr lang="pt-BR" sz="2400" i="1" dirty="0"/>
              <a:t> for </a:t>
            </a:r>
            <a:r>
              <a:rPr lang="pt-BR" sz="2400" i="1" dirty="0" err="1"/>
              <a:t>Individuals</a:t>
            </a:r>
            <a:r>
              <a:rPr lang="pt-BR" sz="2400" i="1" dirty="0"/>
              <a:t> </a:t>
            </a:r>
            <a:r>
              <a:rPr lang="pt-BR" sz="2400" i="1" dirty="0" err="1"/>
              <a:t>With</a:t>
            </a:r>
            <a:r>
              <a:rPr lang="pt-BR" sz="2400" i="1" dirty="0"/>
              <a:t> </a:t>
            </a:r>
            <a:r>
              <a:rPr lang="pt-BR" sz="2400" i="1" dirty="0" err="1"/>
              <a:t>Disabilities</a:t>
            </a:r>
            <a:r>
              <a:rPr lang="pt-BR" sz="2400" i="1" dirty="0"/>
              <a:t> </a:t>
            </a:r>
            <a:r>
              <a:rPr lang="pt-BR" sz="2400" i="1" dirty="0" err="1"/>
              <a:t>Act</a:t>
            </a:r>
            <a:r>
              <a:rPr lang="pt-BR" sz="2400" i="1" dirty="0"/>
              <a:t> </a:t>
            </a:r>
            <a:r>
              <a:rPr lang="pt-BR" sz="2400" i="1" dirty="0" err="1"/>
              <a:t>of</a:t>
            </a:r>
            <a:r>
              <a:rPr lang="pt-BR" sz="2400" i="1" dirty="0"/>
              <a:t> 1988 - </a:t>
            </a:r>
            <a:r>
              <a:rPr lang="pt-BR" sz="2400" dirty="0"/>
              <a:t>propósito de fornecer assistência financeira do governo norte-americano: implementar e desenvolver um programa de assistência relacionado à tecnologia destinada a todas as pessoas com deficiência, sem restrição de idade.</a:t>
            </a:r>
          </a:p>
          <a:p>
            <a:pPr algn="just"/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329307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67200" y="3707463"/>
            <a:ext cx="3958708" cy="540798"/>
          </a:xfrm>
        </p:spPr>
        <p:txBody>
          <a:bodyPr>
            <a:noAutofit/>
          </a:bodyPr>
          <a:lstStyle/>
          <a:p>
            <a:r>
              <a:rPr lang="pt-BR" sz="1800" dirty="0" err="1"/>
              <a:t>Public</a:t>
            </a:r>
            <a:r>
              <a:rPr lang="pt-BR" sz="1800" dirty="0"/>
              <a:t> Law, 1988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2209800" y="228600"/>
            <a:ext cx="7533456" cy="3474720"/>
          </a:xfrm>
        </p:spPr>
        <p:txBody>
          <a:bodyPr>
            <a:noAutofit/>
          </a:bodyPr>
          <a:lstStyle/>
          <a:p>
            <a:pPr algn="just"/>
            <a:r>
              <a:rPr lang="pt-BR" dirty="0"/>
              <a:t>“Termo dispositivo de tecnologia assistiva (TA) significa qualquer </a:t>
            </a:r>
            <a:r>
              <a:rPr lang="pt-BR" dirty="0">
                <a:solidFill>
                  <a:schemeClr val="accent5">
                    <a:lumMod val="75000"/>
                  </a:schemeClr>
                </a:solidFill>
              </a:rPr>
              <a:t>item,</a:t>
            </a:r>
            <a:r>
              <a:rPr lang="pt-BR" dirty="0"/>
              <a:t> peça de </a:t>
            </a:r>
            <a:r>
              <a:rPr lang="pt-BR" dirty="0">
                <a:solidFill>
                  <a:schemeClr val="accent5">
                    <a:lumMod val="75000"/>
                  </a:schemeClr>
                </a:solidFill>
              </a:rPr>
              <a:t>equipamento</a:t>
            </a:r>
            <a:r>
              <a:rPr lang="pt-BR" dirty="0"/>
              <a:t> ou </a:t>
            </a:r>
            <a:r>
              <a:rPr lang="pt-BR" dirty="0">
                <a:solidFill>
                  <a:schemeClr val="accent5">
                    <a:lumMod val="75000"/>
                  </a:schemeClr>
                </a:solidFill>
              </a:rPr>
              <a:t>sistema de produto</a:t>
            </a:r>
            <a:r>
              <a:rPr lang="pt-BR" dirty="0"/>
              <a:t>, adquirido comercialmente em prateleira, modificado ou customizado, que é usado para </a:t>
            </a:r>
            <a:r>
              <a:rPr lang="pt-BR" dirty="0">
                <a:solidFill>
                  <a:schemeClr val="accent5">
                    <a:lumMod val="75000"/>
                  </a:schemeClr>
                </a:solidFill>
              </a:rPr>
              <a:t>aumentar, manter ou melhorar capacidade funcional </a:t>
            </a:r>
            <a:r>
              <a:rPr lang="pt-BR" dirty="0"/>
              <a:t>de indivíduos com deficiências” (PUBLIC LAW, 1988, p.3).</a:t>
            </a:r>
            <a:r>
              <a:rPr lang="pt-BR" i="1" dirty="0"/>
              <a:t> </a:t>
            </a:r>
            <a:r>
              <a:rPr lang="pt-BR" dirty="0"/>
              <a:t>Ainda, dentre outras definições, determinava serviços de tecnologia assistiva e assistência em tecnologia.</a:t>
            </a:r>
          </a:p>
          <a:p>
            <a:pPr algn="just"/>
            <a:r>
              <a:rPr lang="pt-BR" dirty="0"/>
              <a:t>O termo serviço de TA significa qualquer serviço que diretamente </a:t>
            </a:r>
            <a:r>
              <a:rPr lang="pt-BR" dirty="0">
                <a:solidFill>
                  <a:srgbClr val="FF0000"/>
                </a:solidFill>
              </a:rPr>
              <a:t>assiste um indivíduo com uma deficiência na seleção, aquisição ou uso de um recurso de TA</a:t>
            </a:r>
            <a:r>
              <a:rPr lang="pt-BR" dirty="0"/>
              <a:t>.”</a:t>
            </a:r>
          </a:p>
          <a:p>
            <a:pPr marL="45720" indent="0" algn="just">
              <a:buNone/>
            </a:pP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26FD10C-8BAC-487E-B9D3-7EE5E9A92581}"/>
              </a:ext>
            </a:extLst>
          </p:cNvPr>
          <p:cNvSpPr txBox="1"/>
          <p:nvPr/>
        </p:nvSpPr>
        <p:spPr>
          <a:xfrm>
            <a:off x="5029200" y="5334000"/>
            <a:ext cx="4531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Americans with Disabilities Act (ADA), de 1990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657988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80D6A83-6C74-4A62-A2B1-332728B900C8}"/>
              </a:ext>
            </a:extLst>
          </p:cNvPr>
          <p:cNvSpPr txBox="1"/>
          <p:nvPr/>
        </p:nvSpPr>
        <p:spPr>
          <a:xfrm>
            <a:off x="14056" y="0"/>
            <a:ext cx="12217153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53200" y="2667000"/>
            <a:ext cx="5410200" cy="132556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pt-BR" dirty="0"/>
              <a:t>No Brasil</a:t>
            </a:r>
          </a:p>
        </p:txBody>
      </p:sp>
    </p:spTree>
    <p:extLst>
      <p:ext uri="{BB962C8B-B14F-4D97-AF65-F5344CB8AC3E}">
        <p14:creationId xmlns:p14="http://schemas.microsoft.com/office/powerpoint/2010/main" val="1041165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1524000" y="1371600"/>
            <a:ext cx="8915400" cy="4425672"/>
          </a:xfrm>
        </p:spPr>
        <p:txBody>
          <a:bodyPr>
            <a:noAutofit/>
          </a:bodyPr>
          <a:lstStyle/>
          <a:p>
            <a:pPr algn="just"/>
            <a:r>
              <a:rPr lang="pt-PT" dirty="0"/>
              <a:t>Tecnologia assistiva (TA) foi inserida no contexto dos campos profissionais em meados da década de 90 através de outros conceitos como acessibilidade, inclusão, desenho universal, adaptações e </a:t>
            </a:r>
            <a:r>
              <a:rPr lang="pt-PT" dirty="0">
                <a:solidFill>
                  <a:srgbClr val="FF0000"/>
                </a:solidFill>
              </a:rPr>
              <a:t>ajudas técnicas</a:t>
            </a:r>
            <a:r>
              <a:rPr lang="pt-PT" dirty="0"/>
              <a:t>.</a:t>
            </a:r>
          </a:p>
          <a:p>
            <a:pPr algn="just"/>
            <a:r>
              <a:rPr lang="pt-PT" dirty="0"/>
              <a:t>Com algumas variações terminológicas, ao longo desses anos, as adaptações e as ajudas técnicas foram sendo utilizadas como tecnologia de reabilitação e aprimoradas na prática de profissionais que atuam em diferentes áreas da saúde  </a:t>
            </a:r>
            <a:r>
              <a:rPr lang="pt-PT" sz="1400" dirty="0"/>
              <a:t>(ALBUQUERQUE E SOUZA, </a:t>
            </a:r>
            <a:r>
              <a:rPr lang="pt-PT" sz="1400" i="1" dirty="0"/>
              <a:t>et al., </a:t>
            </a:r>
            <a:r>
              <a:rPr lang="pt-PT" sz="1400" dirty="0"/>
              <a:t>2010).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269440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914400" y="731520"/>
            <a:ext cx="9829800" cy="5433784"/>
          </a:xfrm>
        </p:spPr>
        <p:txBody>
          <a:bodyPr>
            <a:normAutofit/>
          </a:bodyPr>
          <a:lstStyle/>
          <a:p>
            <a:pPr algn="just"/>
            <a:r>
              <a:rPr lang="pt-PT" dirty="0"/>
              <a:t>Assim como na saúde, novas tecnologias também foram sedimentadas em outras áreas de conhecimento, como as engenharias, e, com o avanço de pesquisas e desenvolvimento da reabilitação, desenvolveu-se inúmeras possibilidades e soluções de produtos e equipamentos, que são, na atualidade, comercializados.</a:t>
            </a:r>
          </a:p>
          <a:p>
            <a:pPr algn="just"/>
            <a:r>
              <a:rPr lang="pt-BR" dirty="0"/>
              <a:t>O termo - tecnologia assistiva só foi adotado no contexto brasileiro, nesta conformação, quando da publicação de obra no ano de 2009 pelo Comitê de Ajudas Técnicas (CAT), que formulou o conceito e definiu o termo após aprovação por unanimidade em plenária no dia 14 de dezembro de 2007 (CAT/SEDH, 2009). </a:t>
            </a:r>
          </a:p>
          <a:p>
            <a:pPr marL="45720" indent="0" algn="just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5665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1219200" y="731520"/>
            <a:ext cx="8981256" cy="5433784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dirty="0"/>
              <a:t>Três termos são utilizados em diferentes países, com a predominância do termo </a:t>
            </a:r>
            <a:r>
              <a:rPr lang="pt-BR" dirty="0" err="1">
                <a:solidFill>
                  <a:schemeClr val="accent5">
                    <a:lumMod val="75000"/>
                  </a:schemeClr>
                </a:solidFill>
              </a:rPr>
              <a:t>Assistive</a:t>
            </a:r>
            <a:r>
              <a:rPr lang="pt-BR" dirty="0">
                <a:solidFill>
                  <a:schemeClr val="accent5">
                    <a:lumMod val="75000"/>
                  </a:schemeClr>
                </a:solidFill>
              </a:rPr>
              <a:t> Technology </a:t>
            </a:r>
            <a:r>
              <a:rPr lang="pt-BR" dirty="0"/>
              <a:t>em países de língua inglesa, </a:t>
            </a:r>
            <a:r>
              <a:rPr lang="pt-BR" dirty="0" err="1">
                <a:solidFill>
                  <a:schemeClr val="accent5">
                    <a:lumMod val="75000"/>
                  </a:schemeClr>
                </a:solidFill>
              </a:rPr>
              <a:t>Ayudas</a:t>
            </a:r>
            <a:r>
              <a:rPr lang="pt-BR" dirty="0">
                <a:solidFill>
                  <a:schemeClr val="accent5">
                    <a:lumMod val="75000"/>
                  </a:schemeClr>
                </a:solidFill>
              </a:rPr>
              <a:t> Técnicas </a:t>
            </a:r>
            <a:r>
              <a:rPr lang="pt-BR" dirty="0"/>
              <a:t>em língua espanhola e </a:t>
            </a:r>
            <a:r>
              <a:rPr lang="pt-BR" dirty="0">
                <a:solidFill>
                  <a:schemeClr val="accent5">
                    <a:lumMod val="75000"/>
                  </a:schemeClr>
                </a:solidFill>
              </a:rPr>
              <a:t>Tecnologia de Apoio </a:t>
            </a:r>
            <a:r>
              <a:rPr lang="pt-BR" dirty="0"/>
              <a:t>na tradução de Portugal para </a:t>
            </a:r>
            <a:r>
              <a:rPr lang="pt-BR" dirty="0" err="1"/>
              <a:t>Assistive</a:t>
            </a:r>
            <a:r>
              <a:rPr lang="pt-BR" dirty="0"/>
              <a:t> Technology.</a:t>
            </a:r>
          </a:p>
          <a:p>
            <a:pPr algn="just"/>
            <a:r>
              <a:rPr lang="pt-BR" dirty="0"/>
              <a:t>Conceitos de ajudas técnicas que constam na legislação brasileira. (Decreto nº 3.298 de 1999 - capítulo de reabilitação, a referência ao direito do cidadão brasileiro às Ajudas Técnicas: “Consideram-se ajudas técnicas, </a:t>
            </a:r>
            <a:r>
              <a:rPr lang="pt-BR" dirty="0">
                <a:solidFill>
                  <a:schemeClr val="accent5">
                    <a:lumMod val="75000"/>
                  </a:schemeClr>
                </a:solidFill>
              </a:rPr>
              <a:t>os </a:t>
            </a:r>
            <a:r>
              <a:rPr lang="pt-BR" b="1" dirty="0">
                <a:solidFill>
                  <a:schemeClr val="accent5">
                    <a:lumMod val="75000"/>
                  </a:schemeClr>
                </a:solidFill>
              </a:rPr>
              <a:t>elementos</a:t>
            </a:r>
            <a:r>
              <a:rPr lang="pt-BR" dirty="0">
                <a:solidFill>
                  <a:schemeClr val="accent5">
                    <a:lumMod val="75000"/>
                  </a:schemeClr>
                </a:solidFill>
              </a:rPr>
              <a:t> que permitem compensar uma ou mais limitações funcionais motoras, sensoriais ou mentais da pessoa portadora de deficiência, com o objetivo de permitir-lhe superar as barreiras da comunicação e da mobilidade e de possibilitar sua plena inclusão social</a:t>
            </a:r>
            <a:r>
              <a:rPr lang="pt-BR" dirty="0"/>
              <a:t>.” (Brasil, 1999)</a:t>
            </a:r>
          </a:p>
        </p:txBody>
      </p:sp>
    </p:spTree>
    <p:extLst>
      <p:ext uri="{BB962C8B-B14F-4D97-AF65-F5344CB8AC3E}">
        <p14:creationId xmlns:p14="http://schemas.microsoft.com/office/powerpoint/2010/main" val="1290814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1143000" y="609600"/>
            <a:ext cx="9358064" cy="6364560"/>
          </a:xfrm>
        </p:spPr>
        <p:txBody>
          <a:bodyPr>
            <a:noAutofit/>
          </a:bodyPr>
          <a:lstStyle/>
          <a:p>
            <a:r>
              <a:rPr lang="pt-BR" sz="2000" dirty="0"/>
              <a:t>Decreto nº 3.298/1999 ajudas técnicas previstas para concessão: </a:t>
            </a:r>
          </a:p>
          <a:p>
            <a:r>
              <a:rPr lang="pt-BR" sz="2000" dirty="0"/>
              <a:t>“I - próteses auditivas, visuais e físicas;</a:t>
            </a:r>
          </a:p>
          <a:p>
            <a:r>
              <a:rPr lang="pt-BR" sz="2000" dirty="0"/>
              <a:t> II - órteses que favoreçam a adequação funcional; </a:t>
            </a:r>
          </a:p>
          <a:p>
            <a:r>
              <a:rPr lang="pt-BR" sz="2000" dirty="0"/>
              <a:t>III - equipamentos e elementos necessários à terapia e reabilitação da pessoa portadora de deficiência; </a:t>
            </a:r>
          </a:p>
          <a:p>
            <a:r>
              <a:rPr lang="pt-BR" sz="2000" dirty="0"/>
              <a:t>IV - equipamentos, maquinarias e utensílios de trabalho especialmente desenhados ou adaptados para uso por pessoa portadora de deficiência; </a:t>
            </a:r>
          </a:p>
          <a:p>
            <a:r>
              <a:rPr lang="pt-BR" sz="2000" dirty="0"/>
              <a:t>V - elementos de mobilidade, cuidado e higiene pessoal necessários para facilitar a autonomia e a segurança da pessoa portadora de deficiência; </a:t>
            </a:r>
          </a:p>
          <a:p>
            <a:r>
              <a:rPr lang="pt-BR" sz="2000" dirty="0"/>
              <a:t>VI - elementos especiais para facilitar a comunicação, a informação e a sinalização para pessoa portadora de deficiência; VII - equipamentos e material pedagógico especial para educação, capacitação e recreação da pessoa portadora de deficiência; </a:t>
            </a:r>
          </a:p>
          <a:p>
            <a:r>
              <a:rPr lang="pt-BR" sz="2000" dirty="0"/>
              <a:t>VIII - adaptações ambientais e outras que garantam o acesso, a melhoria funcional e a autonomia pessoal; e</a:t>
            </a:r>
          </a:p>
          <a:p>
            <a:r>
              <a:rPr lang="pt-BR" sz="2000" dirty="0"/>
              <a:t> IX - bolsas coletoras para os portadores de ostomia.” (BRASIL, 1999)</a:t>
            </a:r>
          </a:p>
        </p:txBody>
      </p:sp>
    </p:spTree>
    <p:extLst>
      <p:ext uri="{BB962C8B-B14F-4D97-AF65-F5344CB8AC3E}">
        <p14:creationId xmlns:p14="http://schemas.microsoft.com/office/powerpoint/2010/main" val="2151358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80D6A83-6C74-4A62-A2B1-332728B900C8}"/>
              </a:ext>
            </a:extLst>
          </p:cNvPr>
          <p:cNvSpPr txBox="1"/>
          <p:nvPr/>
        </p:nvSpPr>
        <p:spPr>
          <a:xfrm>
            <a:off x="14056" y="0"/>
            <a:ext cx="12217153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53200" y="2667000"/>
            <a:ext cx="5410200" cy="132556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pt-BR" dirty="0"/>
              <a:t>Conceitos básicos</a:t>
            </a:r>
          </a:p>
        </p:txBody>
      </p:sp>
    </p:spTree>
    <p:extLst>
      <p:ext uri="{BB962C8B-B14F-4D97-AF65-F5344CB8AC3E}">
        <p14:creationId xmlns:p14="http://schemas.microsoft.com/office/powerpoint/2010/main" val="37394595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1371600" y="1556792"/>
            <a:ext cx="8824664" cy="3744416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pt-BR" sz="2400" dirty="0"/>
              <a:t>Outro Decreto, o de nº 5.296, de 2004 (promoção da acessibilidade das pessoas com deficiência ou com mobilidade reduzida), possui um capítulo específico sobre as Ajudas Técnicas</a:t>
            </a:r>
          </a:p>
          <a:p>
            <a:pPr marL="45720" indent="0" algn="just">
              <a:buNone/>
            </a:pPr>
            <a:endParaRPr lang="pt-BR" sz="2400" dirty="0"/>
          </a:p>
          <a:p>
            <a:pPr algn="just"/>
            <a:r>
              <a:rPr lang="pt-BR" sz="2400" dirty="0"/>
              <a:t>“Consideram-se ajudas técnicas </a:t>
            </a:r>
            <a:r>
              <a:rPr lang="pt-BR" sz="2400" b="1" dirty="0">
                <a:solidFill>
                  <a:schemeClr val="accent5">
                    <a:lumMod val="75000"/>
                  </a:schemeClr>
                </a:solidFill>
              </a:rPr>
              <a:t>os produtos, instrumentos, equipamentos </a:t>
            </a:r>
            <a:r>
              <a:rPr lang="pt-BR" sz="2400" dirty="0"/>
              <a:t>ou tecnologia adaptados ou especialmente projetados para melhorar a funcionalidade de pessoas portadoras de deficiência, com mobilidade reduzida favorecendo autonomia pessoal, total ou assistida”. (Brasil, 1999) </a:t>
            </a:r>
          </a:p>
          <a:p>
            <a:pPr algn="just"/>
            <a:r>
              <a:rPr lang="pt-BR" sz="2400" dirty="0"/>
              <a:t>Remetem à compreensão de que a TA materializa-se apenas em um “artefato” utilizado por uma pessoa com deficiência e que promove ou amplia uma habilidade pretendida.</a:t>
            </a:r>
          </a:p>
          <a:p>
            <a:pPr algn="just"/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0659708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1828800" y="1219200"/>
            <a:ext cx="8534400" cy="3474720"/>
          </a:xfrm>
        </p:spPr>
        <p:txBody>
          <a:bodyPr>
            <a:noAutofit/>
          </a:bodyPr>
          <a:lstStyle/>
          <a:p>
            <a:pPr algn="just"/>
            <a:r>
              <a:rPr lang="pt-BR" dirty="0"/>
              <a:t>Ressalta-se então a importância de se ampliar a compreensão sobre TA ou ainda, de deixar mais claro no conceito do CAT a compreensão de que Tecnologia Assistiva é mais do que artefatos ou produtos que auxiliam a “função”, mas envolve também </a:t>
            </a:r>
            <a:r>
              <a:rPr lang="pt-BR" dirty="0">
                <a:solidFill>
                  <a:schemeClr val="accent5">
                    <a:lumMod val="75000"/>
                  </a:schemeClr>
                </a:solidFill>
              </a:rPr>
              <a:t>serviços, estratégias e práticas e acima de tudo a aplicação do conhecimento</a:t>
            </a:r>
            <a:r>
              <a:rPr lang="pt-BR" dirty="0"/>
              <a:t> destinado a promover a autonomia e participação das pessoas com deficiência.</a:t>
            </a:r>
          </a:p>
        </p:txBody>
      </p:sp>
    </p:spTree>
    <p:extLst>
      <p:ext uri="{BB962C8B-B14F-4D97-AF65-F5344CB8AC3E}">
        <p14:creationId xmlns:p14="http://schemas.microsoft.com/office/powerpoint/2010/main" val="2412103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1593499" y="1219200"/>
            <a:ext cx="8384232" cy="3535680"/>
          </a:xfrm>
        </p:spPr>
        <p:txBody>
          <a:bodyPr>
            <a:noAutofit/>
          </a:bodyPr>
          <a:lstStyle/>
          <a:p>
            <a:pPr algn="just"/>
            <a:r>
              <a:rPr lang="pt-BR" dirty="0"/>
              <a:t>“Entende-se por Ajudas Técnicas qualquer produto, instrumento, estratégia, serviço e prática, utilizado por pessoas com deficiência e pessoas idosas, especialmente produzidas ou geralmente disponíveis para </a:t>
            </a:r>
            <a:r>
              <a:rPr lang="pt-BR" dirty="0">
                <a:solidFill>
                  <a:srgbClr val="FF0000"/>
                </a:solidFill>
              </a:rPr>
              <a:t>prevenir, compensar, aliviar ou neutralizar </a:t>
            </a:r>
            <a:r>
              <a:rPr lang="pt-BR" dirty="0"/>
              <a:t>uma deficiência, incapacidade ou desvantagem e melhorar a autonomia e a qualidade de vida dos indivíduos”.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337579" y="6261643"/>
            <a:ext cx="77701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Secretariado Nacional para a Reabilitação e Integração das Pessoas com  Deficiência (SNRIPD), de Portugal</a:t>
            </a:r>
          </a:p>
        </p:txBody>
      </p:sp>
    </p:spTree>
    <p:extLst>
      <p:ext uri="{BB962C8B-B14F-4D97-AF65-F5344CB8AC3E}">
        <p14:creationId xmlns:p14="http://schemas.microsoft.com/office/powerpoint/2010/main" val="41729915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75521" y="5715000"/>
            <a:ext cx="8496943" cy="1143000"/>
          </a:xfrm>
        </p:spPr>
        <p:txBody>
          <a:bodyPr/>
          <a:lstStyle/>
          <a:p>
            <a:pPr algn="l"/>
            <a:r>
              <a:rPr lang="pt-BR" sz="2400" dirty="0"/>
              <a:t>EUSTAT: http://www.siva.it/recearch/eustat/eustgupt.html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1371600" y="731520"/>
            <a:ext cx="9525000" cy="5145752"/>
          </a:xfrm>
        </p:spPr>
        <p:txBody>
          <a:bodyPr>
            <a:normAutofit/>
          </a:bodyPr>
          <a:lstStyle/>
          <a:p>
            <a:r>
              <a:rPr lang="pt-BR" dirty="0"/>
              <a:t>...Tecnologia de apoio ....Em primeiro lugar, o termo tecnologia não indica apenas objetos físicos, como dispositivos ou equipamento, mas antes se refere mais genericamente a produtos, contextos organizacionais ou "modos de agir" que encerram uma série de princípios e componentes técnicos. ...</a:t>
            </a:r>
          </a:p>
          <a:p>
            <a:r>
              <a:rPr lang="pt-BR" dirty="0"/>
              <a:t>Em segundo lugar, o termo de apoio é aplicado a uma tecnologia, quando a mesma é utilizada para compensar uma limitação funcional, facilitar um modo de vida independente e ajudar os idosos e pessoas com deficiência a concretizarem todas as suas potencialidades.</a:t>
            </a:r>
          </a:p>
        </p:txBody>
      </p:sp>
    </p:spTree>
    <p:extLst>
      <p:ext uri="{BB962C8B-B14F-4D97-AF65-F5344CB8AC3E}">
        <p14:creationId xmlns:p14="http://schemas.microsoft.com/office/powerpoint/2010/main" val="9649149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algn="just"/>
            <a:r>
              <a:rPr lang="pt-BR" dirty="0"/>
              <a:t>Qualquer produto (incluindo recursos, equipamentos, instrumentos, tecnologia e software) especialmente produzido ou geralmente disponível </a:t>
            </a:r>
            <a:r>
              <a:rPr lang="pt-BR" dirty="0">
                <a:solidFill>
                  <a:srgbClr val="FF0000"/>
                </a:solidFill>
              </a:rPr>
              <a:t>para prevenir, compensar, monitorar, aliviar ou neutralizar deficiências, limitações na atividade e restrições na participação.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855640" y="6309320"/>
            <a:ext cx="1401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ISO 9999:2007</a:t>
            </a:r>
          </a:p>
        </p:txBody>
      </p:sp>
    </p:spTree>
    <p:extLst>
      <p:ext uri="{BB962C8B-B14F-4D97-AF65-F5344CB8AC3E}">
        <p14:creationId xmlns:p14="http://schemas.microsoft.com/office/powerpoint/2010/main" val="19637997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2667000" y="731520"/>
            <a:ext cx="7317432" cy="572181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/>
              <a:t>Tanto no conceito do SNRIPD como no da ISO 9999:2007, aparecem como finalidade de utilização da TA para </a:t>
            </a:r>
            <a:r>
              <a:rPr lang="pt-BR" dirty="0">
                <a:solidFill>
                  <a:schemeClr val="accent5">
                    <a:lumMod val="75000"/>
                  </a:schemeClr>
                </a:solidFill>
              </a:rPr>
              <a:t>compensar, aliviar ou neutralizar </a:t>
            </a:r>
            <a:r>
              <a:rPr lang="pt-BR" dirty="0"/>
              <a:t>a deficiência, incapacidade ou desvantagem. </a:t>
            </a:r>
          </a:p>
          <a:p>
            <a:pPr algn="just"/>
            <a:r>
              <a:rPr lang="pt-BR" dirty="0"/>
              <a:t>Esta trilogia também aparece no documento </a:t>
            </a:r>
            <a:r>
              <a:rPr lang="pt-BR" dirty="0" err="1"/>
              <a:t>International</a:t>
            </a:r>
            <a:r>
              <a:rPr lang="pt-BR" dirty="0"/>
              <a:t> </a:t>
            </a:r>
            <a:r>
              <a:rPr lang="pt-BR" dirty="0" err="1"/>
              <a:t>Classification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Impairment</a:t>
            </a:r>
            <a:r>
              <a:rPr lang="pt-BR" dirty="0"/>
              <a:t>, Disability and Handicap - ICIDH (1980) da Organização Mundial da Saúde - OMS, onde: </a:t>
            </a:r>
          </a:p>
          <a:p>
            <a:pPr algn="just"/>
            <a:r>
              <a:rPr lang="pt-BR" dirty="0"/>
              <a:t>–deficiência é considerada uma condição de ausência ou não funcionamento adequado de parte de corpo; </a:t>
            </a:r>
          </a:p>
          <a:p>
            <a:pPr algn="just"/>
            <a:r>
              <a:rPr lang="pt-BR" dirty="0"/>
              <a:t>– a incapacidade é uma dificuldade ou impossibilidade de realizar uma ação pretendida e </a:t>
            </a:r>
          </a:p>
          <a:p>
            <a:pPr algn="just"/>
            <a:r>
              <a:rPr lang="pt-BR" dirty="0"/>
              <a:t>– a desvantagem é uma privação da participação social, em igualdade de direitos e condições.</a:t>
            </a:r>
          </a:p>
        </p:txBody>
      </p:sp>
    </p:spTree>
    <p:extLst>
      <p:ext uri="{BB962C8B-B14F-4D97-AF65-F5344CB8AC3E}">
        <p14:creationId xmlns:p14="http://schemas.microsoft.com/office/powerpoint/2010/main" val="28693706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626109"/>
            <a:ext cx="4236720" cy="712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Conceito</a:t>
            </a:r>
            <a:r>
              <a:rPr spc="-110" dirty="0"/>
              <a:t> </a:t>
            </a:r>
            <a:r>
              <a:rPr spc="-10" dirty="0"/>
              <a:t>Brasileiro</a:t>
            </a:r>
          </a:p>
        </p:txBody>
      </p:sp>
      <p:sp>
        <p:nvSpPr>
          <p:cNvPr id="3" name="object 3"/>
          <p:cNvSpPr/>
          <p:nvPr/>
        </p:nvSpPr>
        <p:spPr>
          <a:xfrm>
            <a:off x="842962" y="2014473"/>
            <a:ext cx="3734435" cy="4353560"/>
          </a:xfrm>
          <a:custGeom>
            <a:avLst/>
            <a:gdLst/>
            <a:ahLst/>
            <a:cxnLst/>
            <a:rect l="l" t="t" r="r" b="b"/>
            <a:pathLst>
              <a:path w="3734435" h="4353560">
                <a:moveTo>
                  <a:pt x="0" y="4352988"/>
                </a:moveTo>
                <a:lnTo>
                  <a:pt x="0" y="0"/>
                </a:lnTo>
                <a:lnTo>
                  <a:pt x="3733863" y="870585"/>
                </a:lnTo>
                <a:lnTo>
                  <a:pt x="3733863" y="3482466"/>
                </a:lnTo>
                <a:lnTo>
                  <a:pt x="0" y="4352988"/>
                </a:lnTo>
                <a:close/>
              </a:path>
            </a:pathLst>
          </a:custGeom>
          <a:ln w="9534">
            <a:solidFill>
              <a:srgbClr val="D670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47419" y="2871469"/>
            <a:ext cx="3451225" cy="180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6355">
              <a:lnSpc>
                <a:spcPts val="2100"/>
              </a:lnSpc>
            </a:pPr>
            <a:r>
              <a:rPr sz="1850" dirty="0">
                <a:latin typeface="Calibri"/>
                <a:cs typeface="Calibri"/>
              </a:rPr>
              <a:t>Coordenadoria </a:t>
            </a:r>
            <a:r>
              <a:rPr sz="1850" spc="10" dirty="0">
                <a:latin typeface="Calibri"/>
                <a:cs typeface="Calibri"/>
              </a:rPr>
              <a:t>Nacional </a:t>
            </a:r>
            <a:r>
              <a:rPr sz="1850" spc="-5" dirty="0">
                <a:latin typeface="Calibri"/>
                <a:cs typeface="Calibri"/>
              </a:rPr>
              <a:t>para  </a:t>
            </a:r>
            <a:r>
              <a:rPr sz="1850" dirty="0">
                <a:latin typeface="Calibri"/>
                <a:cs typeface="Calibri"/>
              </a:rPr>
              <a:t>Integração </a:t>
            </a:r>
            <a:r>
              <a:rPr sz="1850" spc="5" dirty="0">
                <a:latin typeface="Calibri"/>
                <a:cs typeface="Calibri"/>
              </a:rPr>
              <a:t>da </a:t>
            </a:r>
            <a:r>
              <a:rPr sz="1850" spc="-10" dirty="0">
                <a:latin typeface="Calibri"/>
                <a:cs typeface="Calibri"/>
              </a:rPr>
              <a:t>Pessoa Portadora </a:t>
            </a:r>
            <a:r>
              <a:rPr sz="1850" spc="5" dirty="0">
                <a:latin typeface="Calibri"/>
                <a:cs typeface="Calibri"/>
              </a:rPr>
              <a:t>de  </a:t>
            </a:r>
            <a:r>
              <a:rPr sz="1850" spc="10" dirty="0">
                <a:latin typeface="Calibri"/>
                <a:cs typeface="Calibri"/>
              </a:rPr>
              <a:t>Deficiência </a:t>
            </a:r>
            <a:r>
              <a:rPr sz="1850" spc="5" dirty="0">
                <a:latin typeface="Calibri"/>
                <a:cs typeface="Calibri"/>
              </a:rPr>
              <a:t>-</a:t>
            </a:r>
            <a:r>
              <a:rPr sz="1850" spc="20" dirty="0">
                <a:latin typeface="Calibri"/>
                <a:cs typeface="Calibri"/>
              </a:rPr>
              <a:t> </a:t>
            </a:r>
            <a:r>
              <a:rPr sz="1850" spc="10" dirty="0">
                <a:latin typeface="Calibri"/>
                <a:cs typeface="Calibri"/>
              </a:rPr>
              <a:t>CORDE</a:t>
            </a:r>
            <a:endParaRPr sz="1850">
              <a:latin typeface="Calibri"/>
              <a:cs typeface="Calibri"/>
            </a:endParaRPr>
          </a:p>
          <a:p>
            <a:pPr marL="127000" marR="466090" indent="-114300">
              <a:lnSpc>
                <a:spcPts val="1650"/>
              </a:lnSpc>
              <a:spcBef>
                <a:spcPts val="815"/>
              </a:spcBef>
            </a:pPr>
            <a:r>
              <a:rPr sz="1500" dirty="0">
                <a:latin typeface="Calibri"/>
                <a:cs typeface="Calibri"/>
              </a:rPr>
              <a:t>•</a:t>
            </a:r>
            <a:r>
              <a:rPr sz="1500" spc="-19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É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o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5" dirty="0">
                <a:latin typeface="Calibri"/>
                <a:cs typeface="Calibri"/>
              </a:rPr>
              <a:t>órgão</a:t>
            </a:r>
            <a:r>
              <a:rPr sz="1500" spc="-90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de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spc="10" dirty="0">
                <a:latin typeface="Calibri"/>
                <a:cs typeface="Calibri"/>
              </a:rPr>
              <a:t>assessoria</a:t>
            </a:r>
            <a:r>
              <a:rPr sz="1500" spc="-90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da</a:t>
            </a:r>
            <a:r>
              <a:rPr sz="1500" spc="-9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Secretaria  </a:t>
            </a:r>
            <a:r>
              <a:rPr sz="1500" spc="10" dirty="0">
                <a:latin typeface="Calibri"/>
                <a:cs typeface="Calibri"/>
              </a:rPr>
              <a:t>Especial </a:t>
            </a:r>
            <a:r>
              <a:rPr sz="1500" spc="15" dirty="0">
                <a:latin typeface="Calibri"/>
                <a:cs typeface="Calibri"/>
              </a:rPr>
              <a:t>de </a:t>
            </a:r>
            <a:r>
              <a:rPr sz="1500" spc="5" dirty="0">
                <a:latin typeface="Calibri"/>
                <a:cs typeface="Calibri"/>
              </a:rPr>
              <a:t>Direitos </a:t>
            </a:r>
            <a:r>
              <a:rPr sz="1500" spc="10" dirty="0">
                <a:latin typeface="Calibri"/>
                <a:cs typeface="Calibri"/>
              </a:rPr>
              <a:t>Humanos </a:t>
            </a:r>
            <a:r>
              <a:rPr sz="1500" spc="15" dirty="0">
                <a:latin typeface="Calibri"/>
                <a:cs typeface="Calibri"/>
              </a:rPr>
              <a:t>da  </a:t>
            </a:r>
            <a:r>
              <a:rPr sz="1500" spc="5" dirty="0">
                <a:latin typeface="Calibri"/>
                <a:cs typeface="Calibri"/>
              </a:rPr>
              <a:t>Presidência </a:t>
            </a:r>
            <a:r>
              <a:rPr sz="1500" spc="15" dirty="0">
                <a:latin typeface="Calibri"/>
                <a:cs typeface="Calibri"/>
              </a:rPr>
              <a:t>da</a:t>
            </a:r>
            <a:r>
              <a:rPr sz="1500" spc="-254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República.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00" dirty="0">
                <a:latin typeface="Calibri"/>
                <a:cs typeface="Calibri"/>
              </a:rPr>
              <a:t>•</a:t>
            </a:r>
            <a:r>
              <a:rPr sz="1500" spc="-195" dirty="0">
                <a:latin typeface="Calibri"/>
                <a:cs typeface="Calibri"/>
              </a:rPr>
              <a:t> </a:t>
            </a:r>
            <a:r>
              <a:rPr sz="1500" spc="10" dirty="0">
                <a:latin typeface="Calibri"/>
                <a:cs typeface="Calibri"/>
              </a:rPr>
              <a:t>Possui</a:t>
            </a:r>
            <a:r>
              <a:rPr sz="1500" spc="-95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um</a:t>
            </a:r>
            <a:r>
              <a:rPr sz="1500" spc="-50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Comitê</a:t>
            </a:r>
            <a:r>
              <a:rPr sz="1500" spc="-125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de</a:t>
            </a:r>
            <a:r>
              <a:rPr sz="1500" spc="-125" dirty="0">
                <a:latin typeface="Calibri"/>
                <a:cs typeface="Calibri"/>
              </a:rPr>
              <a:t> </a:t>
            </a:r>
            <a:r>
              <a:rPr sz="1500" spc="20" dirty="0">
                <a:latin typeface="Calibri"/>
                <a:cs typeface="Calibri"/>
              </a:rPr>
              <a:t>Ajudas</a:t>
            </a:r>
            <a:r>
              <a:rPr sz="1500" spc="-114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Técnicas</a:t>
            </a:r>
            <a:r>
              <a:rPr sz="1500" spc="-114" dirty="0">
                <a:latin typeface="Calibri"/>
                <a:cs typeface="Calibri"/>
              </a:rPr>
              <a:t> </a:t>
            </a:r>
            <a:r>
              <a:rPr sz="1500" spc="-20" dirty="0">
                <a:latin typeface="Calibri"/>
                <a:cs typeface="Calibri"/>
              </a:rPr>
              <a:t>(CAT)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53076" y="2014601"/>
            <a:ext cx="6305550" cy="4352925"/>
          </a:xfrm>
          <a:custGeom>
            <a:avLst/>
            <a:gdLst/>
            <a:ahLst/>
            <a:cxnLst/>
            <a:rect l="l" t="t" r="r" b="b"/>
            <a:pathLst>
              <a:path w="6305550" h="4352925">
                <a:moveTo>
                  <a:pt x="0" y="4352861"/>
                </a:moveTo>
                <a:lnTo>
                  <a:pt x="0" y="0"/>
                </a:lnTo>
                <a:lnTo>
                  <a:pt x="6305423" y="870585"/>
                </a:lnTo>
                <a:lnTo>
                  <a:pt x="6305423" y="3482340"/>
                </a:lnTo>
                <a:lnTo>
                  <a:pt x="0" y="4352861"/>
                </a:lnTo>
              </a:path>
            </a:pathLst>
          </a:custGeom>
          <a:ln w="9534">
            <a:solidFill>
              <a:srgbClr val="D670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169534" y="2875376"/>
            <a:ext cx="6079490" cy="188404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indent="-5715" algn="ctr">
              <a:lnSpc>
                <a:spcPts val="2100"/>
              </a:lnSpc>
              <a:spcBef>
                <a:spcPts val="40"/>
              </a:spcBef>
            </a:pPr>
            <a:r>
              <a:rPr sz="1850" spc="-10" dirty="0">
                <a:latin typeface="Calibri"/>
                <a:cs typeface="Calibri"/>
              </a:rPr>
              <a:t>"Tecnologia </a:t>
            </a:r>
            <a:r>
              <a:rPr sz="1850" spc="5" dirty="0">
                <a:latin typeface="Calibri"/>
                <a:cs typeface="Calibri"/>
              </a:rPr>
              <a:t>Assistiva </a:t>
            </a:r>
            <a:r>
              <a:rPr sz="1850" spc="10" dirty="0">
                <a:latin typeface="Calibri"/>
                <a:cs typeface="Calibri"/>
              </a:rPr>
              <a:t>é uma </a:t>
            </a:r>
            <a:r>
              <a:rPr sz="1850" spc="5" dirty="0">
                <a:latin typeface="Calibri"/>
                <a:cs typeface="Calibri"/>
              </a:rPr>
              <a:t>área do </a:t>
            </a:r>
            <a:r>
              <a:rPr sz="1850" dirty="0">
                <a:latin typeface="Calibri"/>
                <a:cs typeface="Calibri"/>
              </a:rPr>
              <a:t>conhecimento, </a:t>
            </a:r>
            <a:r>
              <a:rPr sz="1850" spc="5" dirty="0">
                <a:latin typeface="Calibri"/>
                <a:cs typeface="Calibri"/>
              </a:rPr>
              <a:t>de  </a:t>
            </a:r>
            <a:r>
              <a:rPr sz="1850" spc="10" dirty="0">
                <a:latin typeface="Calibri"/>
                <a:cs typeface="Calibri"/>
              </a:rPr>
              <a:t>característica </a:t>
            </a:r>
            <a:r>
              <a:rPr sz="1850" u="heavy" dirty="0">
                <a:latin typeface="Calibri"/>
                <a:cs typeface="Calibri"/>
              </a:rPr>
              <a:t>interdisciplinar</a:t>
            </a:r>
            <a:r>
              <a:rPr sz="1850" dirty="0">
                <a:latin typeface="Calibri"/>
                <a:cs typeface="Calibri"/>
              </a:rPr>
              <a:t>, que engloba </a:t>
            </a:r>
            <a:r>
              <a:rPr sz="1850" b="1" spc="-5" dirty="0">
                <a:latin typeface="Calibri"/>
                <a:cs typeface="Calibri"/>
              </a:rPr>
              <a:t>produtos</a:t>
            </a:r>
            <a:r>
              <a:rPr sz="1850" spc="-5" dirty="0">
                <a:latin typeface="Calibri"/>
                <a:cs typeface="Calibri"/>
              </a:rPr>
              <a:t>,  </a:t>
            </a:r>
            <a:r>
              <a:rPr sz="1850" b="1" dirty="0">
                <a:latin typeface="Calibri"/>
                <a:cs typeface="Calibri"/>
              </a:rPr>
              <a:t>recursos</a:t>
            </a:r>
            <a:r>
              <a:rPr sz="1850" dirty="0">
                <a:latin typeface="Calibri"/>
                <a:cs typeface="Calibri"/>
              </a:rPr>
              <a:t>, </a:t>
            </a:r>
            <a:r>
              <a:rPr sz="1850" b="1" spc="-5" dirty="0">
                <a:latin typeface="Calibri"/>
                <a:cs typeface="Calibri"/>
              </a:rPr>
              <a:t>metodologias</a:t>
            </a:r>
            <a:r>
              <a:rPr sz="1850" spc="-5" dirty="0">
                <a:latin typeface="Calibri"/>
                <a:cs typeface="Calibri"/>
              </a:rPr>
              <a:t>,  </a:t>
            </a:r>
            <a:r>
              <a:rPr sz="1850" b="1" spc="5" dirty="0">
                <a:latin typeface="Calibri"/>
                <a:cs typeface="Calibri"/>
              </a:rPr>
              <a:t>estratégias</a:t>
            </a:r>
            <a:r>
              <a:rPr sz="1850" spc="5" dirty="0">
                <a:latin typeface="Calibri"/>
                <a:cs typeface="Calibri"/>
              </a:rPr>
              <a:t>, </a:t>
            </a:r>
            <a:r>
              <a:rPr sz="1850" b="1" spc="-10" dirty="0">
                <a:latin typeface="Calibri"/>
                <a:cs typeface="Calibri"/>
              </a:rPr>
              <a:t>práticas </a:t>
            </a:r>
            <a:r>
              <a:rPr sz="1850" spc="10" dirty="0">
                <a:latin typeface="Calibri"/>
                <a:cs typeface="Calibri"/>
              </a:rPr>
              <a:t>e serviços</a:t>
            </a:r>
            <a:r>
              <a:rPr sz="1850" spc="370" dirty="0">
                <a:latin typeface="Calibri"/>
                <a:cs typeface="Calibri"/>
              </a:rPr>
              <a:t> </a:t>
            </a:r>
            <a:r>
              <a:rPr sz="1850" spc="5" dirty="0">
                <a:latin typeface="Calibri"/>
                <a:cs typeface="Calibri"/>
              </a:rPr>
              <a:t>que</a:t>
            </a:r>
            <a:endParaRPr sz="1850" dirty="0">
              <a:latin typeface="Calibri"/>
              <a:cs typeface="Calibri"/>
            </a:endParaRPr>
          </a:p>
          <a:p>
            <a:pPr marL="12700" marR="5080" algn="ctr">
              <a:lnSpc>
                <a:spcPts val="2030"/>
              </a:lnSpc>
              <a:spcBef>
                <a:spcPts val="60"/>
              </a:spcBef>
            </a:pPr>
            <a:r>
              <a:rPr sz="1850" dirty="0">
                <a:latin typeface="Calibri"/>
                <a:cs typeface="Calibri"/>
              </a:rPr>
              <a:t>objetivam </a:t>
            </a:r>
            <a:r>
              <a:rPr sz="1850" u="heavy" dirty="0">
                <a:latin typeface="Calibri"/>
                <a:cs typeface="Calibri"/>
              </a:rPr>
              <a:t>promover </a:t>
            </a:r>
            <a:r>
              <a:rPr sz="1850" u="heavy" spc="10" dirty="0">
                <a:latin typeface="Calibri"/>
                <a:cs typeface="Calibri"/>
              </a:rPr>
              <a:t>a funcionalidade</a:t>
            </a:r>
            <a:r>
              <a:rPr sz="1850" spc="10" dirty="0">
                <a:latin typeface="Calibri"/>
                <a:cs typeface="Calibri"/>
              </a:rPr>
              <a:t>, relacionada à </a:t>
            </a:r>
            <a:r>
              <a:rPr sz="1850" spc="5" dirty="0">
                <a:latin typeface="Calibri"/>
                <a:cs typeface="Calibri"/>
              </a:rPr>
              <a:t>atividade  </a:t>
            </a:r>
            <a:r>
              <a:rPr sz="1850" spc="10" dirty="0">
                <a:latin typeface="Calibri"/>
                <a:cs typeface="Calibri"/>
              </a:rPr>
              <a:t>e </a:t>
            </a:r>
            <a:r>
              <a:rPr sz="1850" spc="15" dirty="0">
                <a:latin typeface="Calibri"/>
                <a:cs typeface="Calibri"/>
              </a:rPr>
              <a:t>participação, </a:t>
            </a:r>
            <a:r>
              <a:rPr sz="1850" spc="5" dirty="0">
                <a:latin typeface="Calibri"/>
                <a:cs typeface="Calibri"/>
              </a:rPr>
              <a:t>de pessoas </a:t>
            </a:r>
            <a:r>
              <a:rPr sz="1850" spc="20" dirty="0">
                <a:latin typeface="Calibri"/>
                <a:cs typeface="Calibri"/>
              </a:rPr>
              <a:t>com </a:t>
            </a:r>
            <a:r>
              <a:rPr sz="1850" spc="10" dirty="0">
                <a:latin typeface="Calibri"/>
                <a:cs typeface="Calibri"/>
              </a:rPr>
              <a:t>deficiência, incapacidades</a:t>
            </a:r>
            <a:r>
              <a:rPr sz="1850" spc="365" dirty="0">
                <a:latin typeface="Calibri"/>
                <a:cs typeface="Calibri"/>
              </a:rPr>
              <a:t> </a:t>
            </a:r>
            <a:r>
              <a:rPr sz="1850" spc="5" dirty="0">
                <a:latin typeface="Calibri"/>
                <a:cs typeface="Calibri"/>
              </a:rPr>
              <a:t>ou</a:t>
            </a:r>
            <a:endParaRPr sz="1850" dirty="0">
              <a:latin typeface="Calibri"/>
              <a:cs typeface="Calibri"/>
            </a:endParaRPr>
          </a:p>
          <a:p>
            <a:pPr marL="50800" marR="34925" algn="ctr">
              <a:lnSpc>
                <a:spcPts val="2100"/>
              </a:lnSpc>
              <a:spcBef>
                <a:spcPts val="15"/>
              </a:spcBef>
            </a:pPr>
            <a:r>
              <a:rPr sz="1850" spc="10" dirty="0">
                <a:latin typeface="Calibri"/>
                <a:cs typeface="Calibri"/>
              </a:rPr>
              <a:t>mobilidade </a:t>
            </a:r>
            <a:r>
              <a:rPr sz="1850" spc="5" dirty="0">
                <a:latin typeface="Calibri"/>
                <a:cs typeface="Calibri"/>
              </a:rPr>
              <a:t>reduzida, </a:t>
            </a:r>
            <a:r>
              <a:rPr sz="1850" spc="10" dirty="0">
                <a:latin typeface="Calibri"/>
                <a:cs typeface="Calibri"/>
              </a:rPr>
              <a:t>visando sua </a:t>
            </a:r>
            <a:r>
              <a:rPr sz="1850" spc="5" dirty="0">
                <a:latin typeface="Calibri"/>
                <a:cs typeface="Calibri"/>
              </a:rPr>
              <a:t>autonomia, </a:t>
            </a:r>
            <a:r>
              <a:rPr sz="1850" dirty="0">
                <a:latin typeface="Calibri"/>
                <a:cs typeface="Calibri"/>
              </a:rPr>
              <a:t>independência,  </a:t>
            </a:r>
            <a:r>
              <a:rPr sz="1850" spc="10" dirty="0">
                <a:latin typeface="Calibri"/>
                <a:cs typeface="Calibri"/>
              </a:rPr>
              <a:t>qualidade </a:t>
            </a:r>
            <a:r>
              <a:rPr sz="1850" spc="5" dirty="0">
                <a:latin typeface="Calibri"/>
                <a:cs typeface="Calibri"/>
              </a:rPr>
              <a:t>de vida </a:t>
            </a:r>
            <a:r>
              <a:rPr sz="1850" spc="10" dirty="0">
                <a:latin typeface="Calibri"/>
                <a:cs typeface="Calibri"/>
              </a:rPr>
              <a:t>e </a:t>
            </a:r>
            <a:r>
              <a:rPr sz="1850" spc="15" dirty="0">
                <a:latin typeface="Calibri"/>
                <a:cs typeface="Calibri"/>
              </a:rPr>
              <a:t>inclusão</a:t>
            </a:r>
            <a:r>
              <a:rPr sz="1850" spc="215" dirty="0">
                <a:latin typeface="Calibri"/>
                <a:cs typeface="Calibri"/>
              </a:rPr>
              <a:t> </a:t>
            </a:r>
            <a:r>
              <a:rPr sz="1850" spc="15" dirty="0">
                <a:latin typeface="Calibri"/>
                <a:cs typeface="Calibri"/>
              </a:rPr>
              <a:t>social".</a:t>
            </a:r>
            <a:endParaRPr sz="185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60009" y="5186426"/>
            <a:ext cx="6082030" cy="307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50" spc="10" dirty="0">
                <a:latin typeface="Calibri"/>
                <a:cs typeface="Calibri"/>
              </a:rPr>
              <a:t>(BRASIL </a:t>
            </a:r>
            <a:r>
              <a:rPr sz="1850" spc="5" dirty="0">
                <a:latin typeface="Calibri"/>
                <a:cs typeface="Calibri"/>
              </a:rPr>
              <a:t>- </a:t>
            </a:r>
            <a:r>
              <a:rPr sz="1850" spc="10" dirty="0">
                <a:latin typeface="Calibri"/>
                <a:cs typeface="Calibri"/>
              </a:rPr>
              <a:t>SDHPR. – </a:t>
            </a:r>
            <a:r>
              <a:rPr sz="1850" dirty="0">
                <a:latin typeface="Calibri"/>
                <a:cs typeface="Calibri"/>
              </a:rPr>
              <a:t>Comitê </a:t>
            </a:r>
            <a:r>
              <a:rPr sz="1850" spc="5" dirty="0">
                <a:latin typeface="Calibri"/>
                <a:cs typeface="Calibri"/>
              </a:rPr>
              <a:t>de </a:t>
            </a:r>
            <a:r>
              <a:rPr sz="1850" dirty="0">
                <a:latin typeface="Calibri"/>
                <a:cs typeface="Calibri"/>
              </a:rPr>
              <a:t>Ajudas </a:t>
            </a:r>
            <a:r>
              <a:rPr sz="1850" spc="-10" dirty="0">
                <a:latin typeface="Calibri"/>
                <a:cs typeface="Calibri"/>
              </a:rPr>
              <a:t>Técnicas </a:t>
            </a:r>
            <a:r>
              <a:rPr sz="1850" spc="10" dirty="0">
                <a:latin typeface="Calibri"/>
                <a:cs typeface="Calibri"/>
              </a:rPr>
              <a:t>– </a:t>
            </a:r>
            <a:r>
              <a:rPr sz="1850" spc="-105" dirty="0">
                <a:latin typeface="Calibri"/>
                <a:cs typeface="Calibri"/>
              </a:rPr>
              <a:t>ATA  </a:t>
            </a:r>
            <a:r>
              <a:rPr sz="1850" spc="-10" dirty="0">
                <a:latin typeface="Calibri"/>
                <a:cs typeface="Calibri"/>
              </a:rPr>
              <a:t>VII, </a:t>
            </a:r>
            <a:r>
              <a:rPr sz="1850" spc="85" dirty="0">
                <a:latin typeface="Calibri"/>
                <a:cs typeface="Calibri"/>
              </a:rPr>
              <a:t> </a:t>
            </a:r>
            <a:r>
              <a:rPr sz="1850" spc="25" dirty="0">
                <a:latin typeface="Calibri"/>
                <a:cs typeface="Calibri"/>
              </a:rPr>
              <a:t>2007)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F3FA6A1C-5952-4FE0-A079-CD87D1866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pt-BR" sz="3700">
                <a:solidFill>
                  <a:srgbClr val="FFFFFF"/>
                </a:solidFill>
              </a:rPr>
              <a:t>Contextualização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F4FC0E8C-DEB6-4745-B9B7-1EEED0BA3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71184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 algn="r"/>
            <a:r>
              <a:rPr lang="en-US" kern="1200" spc="-3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kern="1200" spc="35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N</a:t>
            </a:r>
            <a:r>
              <a:rPr lang="en-US" kern="1200" spc="4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</a:t>
            </a:r>
            <a:r>
              <a:rPr lang="en-US" kern="1200" spc="-95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</a:t>
            </a:r>
            <a:r>
              <a:rPr lang="en-US" kern="1200" spc="35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</a:t>
            </a:r>
            <a:r>
              <a:rPr lang="en-US" kern="1200" spc="15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</a:t>
            </a:r>
            <a:r>
              <a:rPr lang="en-US" kern="1200" spc="55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U</a:t>
            </a:r>
            <a:r>
              <a:rPr lang="en-US" kern="1200" spc="4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Ç</a:t>
            </a:r>
            <a:r>
              <a:rPr lang="en-US" kern="1200" spc="-85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Ã</a:t>
            </a:r>
            <a:r>
              <a:rPr lang="en-US" kern="1200" spc="2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ject 3"/>
          <p:cNvSpPr txBox="1"/>
          <p:nvPr/>
        </p:nvSpPr>
        <p:spPr>
          <a:xfrm>
            <a:off x="4976031" y="963877"/>
            <a:ext cx="6377769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41300" indent="-2286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241935" algn="l"/>
              </a:tabLst>
            </a:pPr>
            <a:r>
              <a:rPr lang="en-US" sz="2400" spc="25" dirty="0" err="1"/>
              <a:t>Os</a:t>
            </a:r>
            <a:r>
              <a:rPr lang="en-US" sz="2400" spc="25" dirty="0"/>
              <a:t> </a:t>
            </a:r>
            <a:r>
              <a:rPr lang="en-US" sz="2400" dirty="0" err="1"/>
              <a:t>autores</a:t>
            </a:r>
            <a:r>
              <a:rPr lang="en-US" sz="2400" dirty="0"/>
              <a:t> </a:t>
            </a:r>
            <a:r>
              <a:rPr lang="en-US" sz="2400" spc="30" dirty="0"/>
              <a:t>Cook </a:t>
            </a:r>
            <a:r>
              <a:rPr lang="en-US" sz="2400" spc="15" dirty="0"/>
              <a:t>&amp; </a:t>
            </a:r>
            <a:r>
              <a:rPr lang="en-US" sz="2400" spc="-15" dirty="0"/>
              <a:t>Hussey </a:t>
            </a:r>
            <a:r>
              <a:rPr lang="en-US" sz="2400" spc="-15" dirty="0" err="1"/>
              <a:t>definem</a:t>
            </a:r>
            <a:r>
              <a:rPr lang="en-US" sz="2400" spc="-15" dirty="0"/>
              <a:t> </a:t>
            </a:r>
            <a:r>
              <a:rPr lang="en-US" sz="2400" spc="10" dirty="0"/>
              <a:t>a </a:t>
            </a:r>
            <a:r>
              <a:rPr lang="en-US" sz="2400" spc="-105" dirty="0" err="1"/>
              <a:t>Tecnologia</a:t>
            </a:r>
            <a:r>
              <a:rPr lang="en-US" sz="2400" spc="-105" dirty="0"/>
              <a:t> </a:t>
            </a:r>
            <a:r>
              <a:rPr lang="en-US" sz="2400" spc="-105" dirty="0" err="1"/>
              <a:t>Assistiva</a:t>
            </a:r>
            <a:r>
              <a:rPr lang="en-US" sz="2400" spc="-105" dirty="0"/>
              <a:t> (TA) </a:t>
            </a:r>
            <a:r>
              <a:rPr lang="en-US" sz="2400" spc="-5" dirty="0" err="1"/>
              <a:t>citando</a:t>
            </a:r>
            <a:r>
              <a:rPr lang="en-US" sz="2400" spc="-5" dirty="0"/>
              <a:t> </a:t>
            </a:r>
            <a:r>
              <a:rPr lang="en-US" sz="2400" spc="10" dirty="0"/>
              <a:t>o American </a:t>
            </a:r>
            <a:r>
              <a:rPr lang="en-US" sz="2400" spc="315" dirty="0"/>
              <a:t> </a:t>
            </a:r>
            <a:r>
              <a:rPr lang="en-US" sz="2400" spc="-15" dirty="0"/>
              <a:t>with </a:t>
            </a:r>
            <a:r>
              <a:rPr lang="en-US" sz="2400" spc="-20" dirty="0"/>
              <a:t>Disabilities </a:t>
            </a:r>
            <a:r>
              <a:rPr lang="en-US" sz="2400" spc="5" dirty="0"/>
              <a:t>Act </a:t>
            </a:r>
            <a:r>
              <a:rPr lang="en-US" sz="2400" spc="-20" dirty="0"/>
              <a:t>(ADA), </a:t>
            </a:r>
            <a:r>
              <a:rPr lang="en-US" sz="2400" spc="35" dirty="0" err="1"/>
              <a:t>como</a:t>
            </a:r>
            <a:r>
              <a:rPr lang="en-US" sz="2400" spc="35" dirty="0"/>
              <a:t> </a:t>
            </a:r>
            <a:r>
              <a:rPr lang="en-US" sz="2400" dirty="0">
                <a:solidFill>
                  <a:srgbClr val="0070C0"/>
                </a:solidFill>
              </a:rPr>
              <a:t>“</a:t>
            </a:r>
            <a:r>
              <a:rPr lang="en-US" sz="2400" dirty="0" err="1">
                <a:solidFill>
                  <a:srgbClr val="0070C0"/>
                </a:solidFill>
              </a:rPr>
              <a:t>uma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spc="5" dirty="0" err="1">
                <a:solidFill>
                  <a:srgbClr val="0070C0"/>
                </a:solidFill>
              </a:rPr>
              <a:t>ampla</a:t>
            </a:r>
            <a:r>
              <a:rPr lang="en-US" sz="2400" spc="5" dirty="0">
                <a:solidFill>
                  <a:srgbClr val="0070C0"/>
                </a:solidFill>
              </a:rPr>
              <a:t> </a:t>
            </a:r>
            <a:r>
              <a:rPr lang="en-US" sz="2400" spc="-5" dirty="0" err="1">
                <a:solidFill>
                  <a:srgbClr val="0070C0"/>
                </a:solidFill>
              </a:rPr>
              <a:t>gama</a:t>
            </a:r>
            <a:r>
              <a:rPr lang="en-US" sz="2400" spc="440" dirty="0">
                <a:solidFill>
                  <a:srgbClr val="0070C0"/>
                </a:solidFill>
              </a:rPr>
              <a:t> </a:t>
            </a:r>
            <a:r>
              <a:rPr lang="en-US" sz="2400" spc="-5" dirty="0">
                <a:solidFill>
                  <a:srgbClr val="0070C0"/>
                </a:solidFill>
              </a:rPr>
              <a:t>de</a:t>
            </a:r>
            <a:r>
              <a:rPr lang="en-US" sz="2400" spc="95" dirty="0">
                <a:solidFill>
                  <a:srgbClr val="0070C0"/>
                </a:solidFill>
              </a:rPr>
              <a:t> </a:t>
            </a:r>
            <a:r>
              <a:rPr lang="en-US" sz="2400" spc="-10" dirty="0" err="1">
                <a:solidFill>
                  <a:srgbClr val="0070C0"/>
                </a:solidFill>
              </a:rPr>
              <a:t>equipamentos</a:t>
            </a:r>
            <a:r>
              <a:rPr lang="en-US" sz="2400" spc="-10" dirty="0">
                <a:solidFill>
                  <a:srgbClr val="0070C0"/>
                </a:solidFill>
              </a:rPr>
              <a:t>, </a:t>
            </a:r>
            <a:r>
              <a:rPr lang="en-US" sz="2400" spc="5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serviços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spc="-20" dirty="0" err="1">
                <a:solidFill>
                  <a:srgbClr val="0070C0"/>
                </a:solidFill>
              </a:rPr>
              <a:t>estratégias</a:t>
            </a:r>
            <a:r>
              <a:rPr lang="en-US" sz="2400" spc="-20" dirty="0">
                <a:solidFill>
                  <a:srgbClr val="0070C0"/>
                </a:solidFill>
              </a:rPr>
              <a:t> </a:t>
            </a:r>
            <a:r>
              <a:rPr lang="en-US" sz="2400" spc="10" dirty="0">
                <a:solidFill>
                  <a:srgbClr val="0070C0"/>
                </a:solidFill>
              </a:rPr>
              <a:t>e </a:t>
            </a:r>
            <a:r>
              <a:rPr lang="en-US" sz="2400" spc="-10" dirty="0" err="1">
                <a:solidFill>
                  <a:srgbClr val="0070C0"/>
                </a:solidFill>
              </a:rPr>
              <a:t>práticas</a:t>
            </a:r>
            <a:r>
              <a:rPr lang="en-US" sz="2400" spc="-1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concebidas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spc="10" dirty="0">
                <a:solidFill>
                  <a:srgbClr val="0070C0"/>
                </a:solidFill>
              </a:rPr>
              <a:t>e </a:t>
            </a:r>
            <a:r>
              <a:rPr lang="en-US" sz="2400" dirty="0" err="1">
                <a:solidFill>
                  <a:srgbClr val="0070C0"/>
                </a:solidFill>
              </a:rPr>
              <a:t>aplicadas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spc="-10" dirty="0">
                <a:solidFill>
                  <a:srgbClr val="0070C0"/>
                </a:solidFill>
              </a:rPr>
              <a:t>para </a:t>
            </a:r>
            <a:r>
              <a:rPr lang="en-US" sz="2400" dirty="0" err="1">
                <a:solidFill>
                  <a:srgbClr val="0070C0"/>
                </a:solidFill>
              </a:rPr>
              <a:t>minorar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spc="25" dirty="0" err="1">
                <a:solidFill>
                  <a:srgbClr val="0070C0"/>
                </a:solidFill>
              </a:rPr>
              <a:t>os</a:t>
            </a:r>
            <a:r>
              <a:rPr lang="en-US" sz="2400" spc="25" dirty="0">
                <a:solidFill>
                  <a:srgbClr val="0070C0"/>
                </a:solidFill>
              </a:rPr>
              <a:t>  </a:t>
            </a:r>
            <a:r>
              <a:rPr lang="en-US" sz="2400" spc="-5" dirty="0" err="1">
                <a:solidFill>
                  <a:srgbClr val="0070C0"/>
                </a:solidFill>
              </a:rPr>
              <a:t>problemas</a:t>
            </a:r>
            <a:r>
              <a:rPr lang="en-US" sz="2400" spc="-5" dirty="0">
                <a:solidFill>
                  <a:srgbClr val="0070C0"/>
                </a:solidFill>
              </a:rPr>
              <a:t> </a:t>
            </a:r>
            <a:r>
              <a:rPr lang="en-US" sz="2400" spc="-5" dirty="0" err="1">
                <a:solidFill>
                  <a:srgbClr val="0070C0"/>
                </a:solidFill>
              </a:rPr>
              <a:t>funcionais</a:t>
            </a:r>
            <a:r>
              <a:rPr lang="en-US" sz="2400" spc="-5" dirty="0">
                <a:solidFill>
                  <a:srgbClr val="0070C0"/>
                </a:solidFill>
              </a:rPr>
              <a:t> </a:t>
            </a:r>
            <a:r>
              <a:rPr lang="en-US" sz="2400" spc="-5" dirty="0" err="1">
                <a:solidFill>
                  <a:srgbClr val="0070C0"/>
                </a:solidFill>
              </a:rPr>
              <a:t>encontrados</a:t>
            </a:r>
            <a:r>
              <a:rPr lang="en-US" sz="2400" spc="-5" dirty="0">
                <a:solidFill>
                  <a:srgbClr val="0070C0"/>
                </a:solidFill>
              </a:rPr>
              <a:t> </a:t>
            </a:r>
            <a:r>
              <a:rPr lang="en-US" sz="2400" spc="-5" dirty="0" err="1">
                <a:solidFill>
                  <a:srgbClr val="0070C0"/>
                </a:solidFill>
              </a:rPr>
              <a:t>pelos</a:t>
            </a:r>
            <a:r>
              <a:rPr lang="en-US" sz="2400" spc="-5" dirty="0">
                <a:solidFill>
                  <a:srgbClr val="0070C0"/>
                </a:solidFill>
              </a:rPr>
              <a:t> </a:t>
            </a:r>
            <a:r>
              <a:rPr lang="en-US" sz="2400" spc="-15" dirty="0" err="1">
                <a:solidFill>
                  <a:srgbClr val="0070C0"/>
                </a:solidFill>
              </a:rPr>
              <a:t>indivíduos</a:t>
            </a:r>
            <a:r>
              <a:rPr lang="en-US" sz="2400" spc="-15" dirty="0">
                <a:solidFill>
                  <a:srgbClr val="0070C0"/>
                </a:solidFill>
              </a:rPr>
              <a:t>  </a:t>
            </a:r>
            <a:r>
              <a:rPr lang="en-US" sz="2400" spc="30" dirty="0">
                <a:solidFill>
                  <a:srgbClr val="0070C0"/>
                </a:solidFill>
              </a:rPr>
              <a:t>com</a:t>
            </a:r>
            <a:r>
              <a:rPr lang="en-US" sz="2400" spc="450" dirty="0">
                <a:solidFill>
                  <a:srgbClr val="0070C0"/>
                </a:solidFill>
              </a:rPr>
              <a:t> </a:t>
            </a:r>
            <a:r>
              <a:rPr lang="en-US" sz="2400" spc="-25" dirty="0" err="1">
                <a:solidFill>
                  <a:srgbClr val="0070C0"/>
                </a:solidFill>
              </a:rPr>
              <a:t>deficiências</a:t>
            </a:r>
            <a:r>
              <a:rPr lang="en-US" sz="2400" spc="-25" dirty="0">
                <a:solidFill>
                  <a:srgbClr val="0070C0"/>
                </a:solidFill>
              </a:rPr>
              <a:t>”.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1600" spc="20" dirty="0"/>
              <a:t>(Cook </a:t>
            </a:r>
            <a:r>
              <a:rPr lang="en-US" sz="1600" spc="15" dirty="0"/>
              <a:t>&amp; </a:t>
            </a:r>
            <a:r>
              <a:rPr lang="en-US" sz="1600" spc="-40" dirty="0"/>
              <a:t>Hussey,</a:t>
            </a:r>
            <a:r>
              <a:rPr lang="en-US" sz="1600" spc="195" dirty="0"/>
              <a:t> </a:t>
            </a:r>
            <a:r>
              <a:rPr lang="en-US" sz="1600" spc="25" dirty="0"/>
              <a:t>1995)</a:t>
            </a:r>
            <a:endParaRPr lang="en-US" sz="16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626109"/>
            <a:ext cx="6637655" cy="712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5" dirty="0"/>
              <a:t>Conceitos </a:t>
            </a:r>
            <a:r>
              <a:rPr spc="15" dirty="0"/>
              <a:t>Afins e</a:t>
            </a:r>
            <a:r>
              <a:rPr spc="-300" dirty="0"/>
              <a:t> </a:t>
            </a:r>
            <a:r>
              <a:rPr spc="-10" dirty="0"/>
              <a:t>Interligados</a:t>
            </a:r>
          </a:p>
        </p:txBody>
      </p:sp>
      <p:sp>
        <p:nvSpPr>
          <p:cNvPr id="3" name="object 3"/>
          <p:cNvSpPr/>
          <p:nvPr/>
        </p:nvSpPr>
        <p:spPr>
          <a:xfrm>
            <a:off x="5757926" y="1833626"/>
            <a:ext cx="1400175" cy="1609725"/>
          </a:xfrm>
          <a:custGeom>
            <a:avLst/>
            <a:gdLst/>
            <a:ahLst/>
            <a:cxnLst/>
            <a:rect l="l" t="t" r="r" b="b"/>
            <a:pathLst>
              <a:path w="1400175" h="1609725">
                <a:moveTo>
                  <a:pt x="700024" y="0"/>
                </a:moveTo>
                <a:lnTo>
                  <a:pt x="0" y="350012"/>
                </a:lnTo>
                <a:lnTo>
                  <a:pt x="0" y="1259586"/>
                </a:lnTo>
                <a:lnTo>
                  <a:pt x="700024" y="1609725"/>
                </a:lnTo>
                <a:lnTo>
                  <a:pt x="1400175" y="1259586"/>
                </a:lnTo>
                <a:lnTo>
                  <a:pt x="1400175" y="350012"/>
                </a:lnTo>
                <a:lnTo>
                  <a:pt x="700024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027165" y="2423922"/>
            <a:ext cx="858519" cy="419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9850" marR="5080" indent="-57150">
              <a:lnSpc>
                <a:spcPts val="1580"/>
              </a:lnSpc>
            </a:pPr>
            <a:r>
              <a:rPr sz="1400" spc="-16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cn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og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s  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Assistivas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44715" y="2504440"/>
            <a:ext cx="1581785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latin typeface="Calibri"/>
                <a:cs typeface="Calibri"/>
              </a:rPr>
              <a:t>Ambientes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5" dirty="0">
                <a:latin typeface="Calibri"/>
                <a:cs typeface="Calibri"/>
              </a:rPr>
              <a:t>Acessíveis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43451" y="1833626"/>
            <a:ext cx="1400175" cy="1609725"/>
          </a:xfrm>
          <a:custGeom>
            <a:avLst/>
            <a:gdLst/>
            <a:ahLst/>
            <a:cxnLst/>
            <a:rect l="l" t="t" r="r" b="b"/>
            <a:pathLst>
              <a:path w="1400175" h="1609725">
                <a:moveTo>
                  <a:pt x="700024" y="0"/>
                </a:moveTo>
                <a:lnTo>
                  <a:pt x="0" y="350012"/>
                </a:lnTo>
                <a:lnTo>
                  <a:pt x="0" y="1259586"/>
                </a:lnTo>
                <a:lnTo>
                  <a:pt x="700024" y="1609725"/>
                </a:lnTo>
                <a:lnTo>
                  <a:pt x="1400175" y="1259586"/>
                </a:lnTo>
                <a:lnTo>
                  <a:pt x="1400175" y="350012"/>
                </a:lnTo>
                <a:lnTo>
                  <a:pt x="700024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458334" y="2421889"/>
            <a:ext cx="974725" cy="438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14300">
              <a:lnSpc>
                <a:spcPts val="1650"/>
              </a:lnSpc>
            </a:pPr>
            <a:r>
              <a:rPr sz="1500" spc="5" dirty="0">
                <a:solidFill>
                  <a:srgbClr val="FFFFFF"/>
                </a:solidFill>
                <a:latin typeface="Calibri"/>
                <a:cs typeface="Calibri"/>
              </a:rPr>
              <a:t>Recursos  </a:t>
            </a:r>
            <a:r>
              <a:rPr sz="1500" spc="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500" spc="3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500" spc="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500" spc="3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500" spc="1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500" spc="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500" spc="1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500" spc="-4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5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95926" y="3195573"/>
            <a:ext cx="1400175" cy="1619250"/>
          </a:xfrm>
          <a:custGeom>
            <a:avLst/>
            <a:gdLst/>
            <a:ahLst/>
            <a:cxnLst/>
            <a:rect l="l" t="t" r="r" b="b"/>
            <a:pathLst>
              <a:path w="1400175" h="1619250">
                <a:moveTo>
                  <a:pt x="700024" y="0"/>
                </a:moveTo>
                <a:lnTo>
                  <a:pt x="0" y="350138"/>
                </a:lnTo>
                <a:lnTo>
                  <a:pt x="0" y="1269238"/>
                </a:lnTo>
                <a:lnTo>
                  <a:pt x="700024" y="1619250"/>
                </a:lnTo>
                <a:lnTo>
                  <a:pt x="1400175" y="1269238"/>
                </a:lnTo>
                <a:lnTo>
                  <a:pt x="1400175" y="350138"/>
                </a:lnTo>
                <a:lnTo>
                  <a:pt x="70002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95926" y="3195573"/>
            <a:ext cx="1400175" cy="1619250"/>
          </a:xfrm>
          <a:custGeom>
            <a:avLst/>
            <a:gdLst/>
            <a:ahLst/>
            <a:cxnLst/>
            <a:rect l="l" t="t" r="r" b="b"/>
            <a:pathLst>
              <a:path w="1400175" h="1619250">
                <a:moveTo>
                  <a:pt x="700024" y="0"/>
                </a:moveTo>
                <a:lnTo>
                  <a:pt x="1400175" y="350138"/>
                </a:lnTo>
                <a:lnTo>
                  <a:pt x="1400175" y="1269238"/>
                </a:lnTo>
                <a:lnTo>
                  <a:pt x="700024" y="1619250"/>
                </a:lnTo>
                <a:lnTo>
                  <a:pt x="0" y="1269238"/>
                </a:lnTo>
                <a:lnTo>
                  <a:pt x="0" y="350138"/>
                </a:lnTo>
                <a:lnTo>
                  <a:pt x="700024" y="0"/>
                </a:lnTo>
                <a:close/>
              </a:path>
            </a:pathLst>
          </a:custGeom>
          <a:ln w="9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390134" y="3776598"/>
            <a:ext cx="612775" cy="436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800">
              <a:lnSpc>
                <a:spcPts val="1630"/>
              </a:lnSpc>
            </a:pP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Ajudas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630"/>
              </a:lnSpc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técnicas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48100" y="3874516"/>
            <a:ext cx="1059815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Acessibilidade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510401" y="3195573"/>
            <a:ext cx="1400175" cy="1619250"/>
          </a:xfrm>
          <a:custGeom>
            <a:avLst/>
            <a:gdLst/>
            <a:ahLst/>
            <a:cxnLst/>
            <a:rect l="l" t="t" r="r" b="b"/>
            <a:pathLst>
              <a:path w="1400175" h="1619250">
                <a:moveTo>
                  <a:pt x="700024" y="0"/>
                </a:moveTo>
                <a:lnTo>
                  <a:pt x="0" y="350138"/>
                </a:lnTo>
                <a:lnTo>
                  <a:pt x="0" y="1269238"/>
                </a:lnTo>
                <a:lnTo>
                  <a:pt x="700024" y="1619250"/>
                </a:lnTo>
                <a:lnTo>
                  <a:pt x="1400175" y="1269238"/>
                </a:lnTo>
                <a:lnTo>
                  <a:pt x="1400175" y="350138"/>
                </a:lnTo>
                <a:lnTo>
                  <a:pt x="70002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510401" y="3195573"/>
            <a:ext cx="1400175" cy="1619250"/>
          </a:xfrm>
          <a:custGeom>
            <a:avLst/>
            <a:gdLst/>
            <a:ahLst/>
            <a:cxnLst/>
            <a:rect l="l" t="t" r="r" b="b"/>
            <a:pathLst>
              <a:path w="1400175" h="1619250">
                <a:moveTo>
                  <a:pt x="700024" y="0"/>
                </a:moveTo>
                <a:lnTo>
                  <a:pt x="1400175" y="350138"/>
                </a:lnTo>
                <a:lnTo>
                  <a:pt x="1400175" y="1269238"/>
                </a:lnTo>
                <a:lnTo>
                  <a:pt x="700024" y="1619250"/>
                </a:lnTo>
                <a:lnTo>
                  <a:pt x="0" y="1269238"/>
                </a:lnTo>
                <a:lnTo>
                  <a:pt x="0" y="350138"/>
                </a:lnTo>
                <a:lnTo>
                  <a:pt x="700024" y="0"/>
                </a:lnTo>
                <a:close/>
              </a:path>
            </a:pathLst>
          </a:custGeom>
          <a:ln w="9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728459" y="3779392"/>
            <a:ext cx="961390" cy="458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7475" marR="5080" indent="-105410">
              <a:lnSpc>
                <a:spcPts val="1730"/>
              </a:lnSpc>
            </a:pPr>
            <a:r>
              <a:rPr sz="1550" spc="-16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550" spc="-3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550" spc="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og</a:t>
            </a:r>
            <a:r>
              <a:rPr sz="1550" spc="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s 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5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Apoio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757926" y="4567301"/>
            <a:ext cx="1400175" cy="1609725"/>
          </a:xfrm>
          <a:custGeom>
            <a:avLst/>
            <a:gdLst/>
            <a:ahLst/>
            <a:cxnLst/>
            <a:rect l="l" t="t" r="r" b="b"/>
            <a:pathLst>
              <a:path w="1400175" h="1609725">
                <a:moveTo>
                  <a:pt x="700024" y="0"/>
                </a:moveTo>
                <a:lnTo>
                  <a:pt x="0" y="350012"/>
                </a:lnTo>
                <a:lnTo>
                  <a:pt x="0" y="1259624"/>
                </a:lnTo>
                <a:lnTo>
                  <a:pt x="700024" y="1609661"/>
                </a:lnTo>
                <a:lnTo>
                  <a:pt x="1400175" y="1259624"/>
                </a:lnTo>
                <a:lnTo>
                  <a:pt x="1400175" y="350012"/>
                </a:lnTo>
                <a:lnTo>
                  <a:pt x="700024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57926" y="4567301"/>
            <a:ext cx="1400175" cy="1609725"/>
          </a:xfrm>
          <a:custGeom>
            <a:avLst/>
            <a:gdLst/>
            <a:ahLst/>
            <a:cxnLst/>
            <a:rect l="l" t="t" r="r" b="b"/>
            <a:pathLst>
              <a:path w="1400175" h="1609725">
                <a:moveTo>
                  <a:pt x="700024" y="0"/>
                </a:moveTo>
                <a:lnTo>
                  <a:pt x="1400175" y="350012"/>
                </a:lnTo>
                <a:lnTo>
                  <a:pt x="1400175" y="1259624"/>
                </a:lnTo>
                <a:lnTo>
                  <a:pt x="700024" y="1609661"/>
                </a:lnTo>
                <a:lnTo>
                  <a:pt x="0" y="1259624"/>
                </a:lnTo>
                <a:lnTo>
                  <a:pt x="0" y="350012"/>
                </a:lnTo>
                <a:lnTo>
                  <a:pt x="700024" y="0"/>
                </a:lnTo>
                <a:close/>
              </a:path>
            </a:pathLst>
          </a:custGeom>
          <a:ln w="9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017640" y="5244083"/>
            <a:ext cx="877569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Adaptações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243451" y="4567301"/>
            <a:ext cx="1400175" cy="1609725"/>
          </a:xfrm>
          <a:custGeom>
            <a:avLst/>
            <a:gdLst/>
            <a:ahLst/>
            <a:cxnLst/>
            <a:rect l="l" t="t" r="r" b="b"/>
            <a:pathLst>
              <a:path w="1400175" h="1609725">
                <a:moveTo>
                  <a:pt x="700024" y="0"/>
                </a:moveTo>
                <a:lnTo>
                  <a:pt x="0" y="350012"/>
                </a:lnTo>
                <a:lnTo>
                  <a:pt x="0" y="1259624"/>
                </a:lnTo>
                <a:lnTo>
                  <a:pt x="700024" y="1609661"/>
                </a:lnTo>
                <a:lnTo>
                  <a:pt x="1400175" y="1259624"/>
                </a:lnTo>
                <a:lnTo>
                  <a:pt x="1400175" y="350012"/>
                </a:lnTo>
                <a:lnTo>
                  <a:pt x="700024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43451" y="4567301"/>
            <a:ext cx="1400175" cy="1609725"/>
          </a:xfrm>
          <a:custGeom>
            <a:avLst/>
            <a:gdLst/>
            <a:ahLst/>
            <a:cxnLst/>
            <a:rect l="l" t="t" r="r" b="b"/>
            <a:pathLst>
              <a:path w="1400175" h="1609725">
                <a:moveTo>
                  <a:pt x="700024" y="0"/>
                </a:moveTo>
                <a:lnTo>
                  <a:pt x="1400175" y="350012"/>
                </a:lnTo>
                <a:lnTo>
                  <a:pt x="1400175" y="1259624"/>
                </a:lnTo>
                <a:lnTo>
                  <a:pt x="700024" y="1609661"/>
                </a:lnTo>
                <a:lnTo>
                  <a:pt x="0" y="1259624"/>
                </a:lnTo>
                <a:lnTo>
                  <a:pt x="0" y="350012"/>
                </a:lnTo>
                <a:lnTo>
                  <a:pt x="700024" y="0"/>
                </a:lnTo>
                <a:close/>
              </a:path>
            </a:pathLst>
          </a:custGeom>
          <a:ln w="9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448428" y="5085841"/>
            <a:ext cx="991235" cy="575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23825">
              <a:lnSpc>
                <a:spcPts val="2180"/>
              </a:lnSpc>
            </a:pPr>
            <a:r>
              <a:rPr sz="2000" spc="15" dirty="0">
                <a:solidFill>
                  <a:srgbClr val="FFFFFF"/>
                </a:solidFill>
                <a:latin typeface="Calibri"/>
                <a:cs typeface="Calibri"/>
              </a:rPr>
              <a:t>Design 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niv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sz="2000" spc="4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sz="quarter" idx="13"/>
          </p:nvPr>
        </p:nvSpPr>
        <p:spPr>
          <a:xfrm>
            <a:off x="2927648" y="2276872"/>
            <a:ext cx="6400800" cy="3474720"/>
          </a:xfrm>
        </p:spPr>
        <p:txBody>
          <a:bodyPr>
            <a:normAutofit/>
          </a:bodyPr>
          <a:lstStyle/>
          <a:p>
            <a:pPr algn="ctr"/>
            <a:r>
              <a:rPr lang="pt-BR" sz="3200" dirty="0"/>
              <a:t>É fato o entendimento comum de que as inovações tecnológicas facilitam e melhoram a vida em sociedade. </a:t>
            </a:r>
          </a:p>
        </p:txBody>
      </p:sp>
    </p:spTree>
    <p:extLst>
      <p:ext uri="{BB962C8B-B14F-4D97-AF65-F5344CB8AC3E}">
        <p14:creationId xmlns:p14="http://schemas.microsoft.com/office/powerpoint/2010/main" val="9262285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m para paralympic games">
            <a:extLst>
              <a:ext uri="{FF2B5EF4-FFF2-40B4-BE49-F238E27FC236}">
                <a16:creationId xmlns:a16="http://schemas.microsoft.com/office/drawing/2014/main" id="{442392BF-30FE-4B38-8A07-C7429356B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" r="-2" b="13296"/>
          <a:stretch/>
        </p:blipFill>
        <p:spPr bwMode="auto">
          <a:xfrm>
            <a:off x="6083786" y="-168318"/>
            <a:ext cx="6261330" cy="3932313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m para paralympic games">
            <a:extLst>
              <a:ext uri="{FF2B5EF4-FFF2-40B4-BE49-F238E27FC236}">
                <a16:creationId xmlns:a16="http://schemas.microsoft.com/office/drawing/2014/main" id="{0C37CEB6-CAE5-44DF-A3B3-4935B6B9D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0267"/>
          <a:stretch/>
        </p:blipFill>
        <p:spPr bwMode="auto">
          <a:xfrm>
            <a:off x="6089904" y="2487168"/>
            <a:ext cx="6263640" cy="4215384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762001" y="1845589"/>
            <a:ext cx="4846634" cy="4215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5080">
              <a:lnSpc>
                <a:spcPct val="90000"/>
              </a:lnSpc>
              <a:spcBef>
                <a:spcPts val="60"/>
              </a:spcBef>
            </a:pPr>
            <a:r>
              <a:rPr lang="en-US" sz="2400" i="1" spc="-40" dirty="0">
                <a:solidFill>
                  <a:srgbClr val="000000"/>
                </a:solidFill>
              </a:rPr>
              <a:t>“Para </a:t>
            </a:r>
            <a:r>
              <a:rPr lang="en-US" sz="2400" i="1" spc="-5" dirty="0">
                <a:solidFill>
                  <a:srgbClr val="000000"/>
                </a:solidFill>
              </a:rPr>
              <a:t>as </a:t>
            </a:r>
            <a:r>
              <a:rPr lang="en-US" sz="2400" i="1" spc="10" dirty="0" err="1">
                <a:solidFill>
                  <a:srgbClr val="000000"/>
                </a:solidFill>
              </a:rPr>
              <a:t>pessoas</a:t>
            </a:r>
            <a:r>
              <a:rPr lang="en-US" sz="2400" i="1" spc="10" dirty="0">
                <a:solidFill>
                  <a:srgbClr val="000000"/>
                </a:solidFill>
              </a:rPr>
              <a:t> </a:t>
            </a:r>
            <a:r>
              <a:rPr lang="en-US" sz="2400" i="1" spc="10" dirty="0" err="1">
                <a:solidFill>
                  <a:srgbClr val="000000"/>
                </a:solidFill>
              </a:rPr>
              <a:t>sem</a:t>
            </a:r>
            <a:r>
              <a:rPr lang="en-US" sz="2400" i="1" spc="10" dirty="0">
                <a:solidFill>
                  <a:srgbClr val="000000"/>
                </a:solidFill>
              </a:rPr>
              <a:t> </a:t>
            </a:r>
            <a:r>
              <a:rPr lang="en-US" sz="2400" i="1" spc="-5" dirty="0" err="1">
                <a:solidFill>
                  <a:srgbClr val="000000"/>
                </a:solidFill>
              </a:rPr>
              <a:t>deficiência</a:t>
            </a:r>
            <a:r>
              <a:rPr lang="en-US" sz="2400" i="1" spc="-5" dirty="0">
                <a:solidFill>
                  <a:srgbClr val="000000"/>
                </a:solidFill>
              </a:rPr>
              <a:t> </a:t>
            </a:r>
            <a:r>
              <a:rPr lang="en-US" sz="2400" i="1" spc="10" dirty="0">
                <a:solidFill>
                  <a:srgbClr val="000000"/>
                </a:solidFill>
              </a:rPr>
              <a:t>a  </a:t>
            </a:r>
            <a:r>
              <a:rPr lang="en-US" sz="2400" i="1" spc="-5" dirty="0" err="1">
                <a:solidFill>
                  <a:srgbClr val="000000"/>
                </a:solidFill>
              </a:rPr>
              <a:t>tecnologia</a:t>
            </a:r>
            <a:r>
              <a:rPr lang="en-US" sz="2400" i="1" spc="-5" dirty="0">
                <a:solidFill>
                  <a:srgbClr val="000000"/>
                </a:solidFill>
              </a:rPr>
              <a:t> </a:t>
            </a:r>
            <a:r>
              <a:rPr lang="en-US" sz="2400" i="1" spc="-10" dirty="0" err="1">
                <a:solidFill>
                  <a:srgbClr val="000000"/>
                </a:solidFill>
              </a:rPr>
              <a:t>torna</a:t>
            </a:r>
            <a:r>
              <a:rPr lang="en-US" sz="2400" i="1" spc="-10" dirty="0">
                <a:solidFill>
                  <a:srgbClr val="000000"/>
                </a:solidFill>
              </a:rPr>
              <a:t> </a:t>
            </a:r>
            <a:r>
              <a:rPr lang="en-US" sz="2400" i="1" spc="-5" dirty="0">
                <a:solidFill>
                  <a:srgbClr val="000000"/>
                </a:solidFill>
              </a:rPr>
              <a:t>as </a:t>
            </a:r>
            <a:r>
              <a:rPr lang="en-US" sz="2400" i="1" dirty="0" err="1">
                <a:solidFill>
                  <a:srgbClr val="000000"/>
                </a:solidFill>
              </a:rPr>
              <a:t>coisas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spc="-5" dirty="0" err="1">
                <a:solidFill>
                  <a:srgbClr val="000000"/>
                </a:solidFill>
              </a:rPr>
              <a:t>mais</a:t>
            </a:r>
            <a:r>
              <a:rPr lang="en-US" sz="2400" i="1" spc="-5" dirty="0">
                <a:solidFill>
                  <a:srgbClr val="000000"/>
                </a:solidFill>
              </a:rPr>
              <a:t> </a:t>
            </a:r>
            <a:r>
              <a:rPr lang="en-US" sz="2400" i="1" spc="-15" dirty="0" err="1">
                <a:solidFill>
                  <a:srgbClr val="000000"/>
                </a:solidFill>
              </a:rPr>
              <a:t>fáceis</a:t>
            </a:r>
            <a:r>
              <a:rPr lang="en-US" sz="2400" i="1" spc="-15" dirty="0">
                <a:solidFill>
                  <a:srgbClr val="000000"/>
                </a:solidFill>
              </a:rPr>
              <a:t>. </a:t>
            </a:r>
            <a:r>
              <a:rPr lang="en-US" sz="2400" i="1" spc="-55" dirty="0">
                <a:solidFill>
                  <a:srgbClr val="000000"/>
                </a:solidFill>
              </a:rPr>
              <a:t>Para </a:t>
            </a:r>
            <a:r>
              <a:rPr lang="en-US" sz="2400" i="1" spc="-10" dirty="0">
                <a:solidFill>
                  <a:srgbClr val="000000"/>
                </a:solidFill>
              </a:rPr>
              <a:t> </a:t>
            </a:r>
            <a:r>
              <a:rPr lang="en-US" sz="2400" i="1" spc="-5" dirty="0">
                <a:solidFill>
                  <a:srgbClr val="000000"/>
                </a:solidFill>
              </a:rPr>
              <a:t>as </a:t>
            </a:r>
            <a:r>
              <a:rPr lang="en-US" sz="2400" i="1" spc="10" dirty="0" err="1">
                <a:solidFill>
                  <a:srgbClr val="000000"/>
                </a:solidFill>
              </a:rPr>
              <a:t>pessoas</a:t>
            </a:r>
            <a:r>
              <a:rPr lang="en-US" sz="2400" i="1" spc="10" dirty="0">
                <a:solidFill>
                  <a:srgbClr val="000000"/>
                </a:solidFill>
              </a:rPr>
              <a:t> </a:t>
            </a:r>
            <a:r>
              <a:rPr lang="en-US" sz="2400" i="1" dirty="0">
                <a:solidFill>
                  <a:srgbClr val="000000"/>
                </a:solidFill>
              </a:rPr>
              <a:t>com </a:t>
            </a:r>
            <a:r>
              <a:rPr lang="en-US" sz="2400" i="1" spc="-10" dirty="0" err="1">
                <a:solidFill>
                  <a:srgbClr val="000000"/>
                </a:solidFill>
              </a:rPr>
              <a:t>deficiência</a:t>
            </a:r>
            <a:r>
              <a:rPr lang="en-US" sz="2400" i="1" spc="-10" dirty="0">
                <a:solidFill>
                  <a:srgbClr val="000000"/>
                </a:solidFill>
              </a:rPr>
              <a:t>, </a:t>
            </a:r>
            <a:r>
              <a:rPr lang="en-US" sz="2400" i="1" spc="10" dirty="0">
                <a:solidFill>
                  <a:srgbClr val="000000"/>
                </a:solidFill>
              </a:rPr>
              <a:t>a </a:t>
            </a:r>
            <a:r>
              <a:rPr lang="en-US" sz="2400" i="1" spc="-5" dirty="0" err="1">
                <a:solidFill>
                  <a:srgbClr val="000000"/>
                </a:solidFill>
              </a:rPr>
              <a:t>tecnologia</a:t>
            </a:r>
            <a:r>
              <a:rPr lang="en-US" sz="2400" i="1" spc="-5" dirty="0">
                <a:solidFill>
                  <a:srgbClr val="000000"/>
                </a:solidFill>
              </a:rPr>
              <a:t> </a:t>
            </a:r>
            <a:r>
              <a:rPr lang="en-US" sz="2400" i="1" spc="-10" dirty="0" err="1">
                <a:solidFill>
                  <a:srgbClr val="000000"/>
                </a:solidFill>
              </a:rPr>
              <a:t>torna</a:t>
            </a:r>
            <a:r>
              <a:rPr lang="en-US" sz="2400" i="1" spc="625" dirty="0">
                <a:solidFill>
                  <a:srgbClr val="000000"/>
                </a:solidFill>
              </a:rPr>
              <a:t> </a:t>
            </a:r>
            <a:r>
              <a:rPr lang="en-US" sz="2400" i="1" spc="-5" dirty="0">
                <a:solidFill>
                  <a:srgbClr val="000000"/>
                </a:solidFill>
              </a:rPr>
              <a:t>as </a:t>
            </a:r>
            <a:r>
              <a:rPr lang="en-US" sz="2400" i="1" dirty="0" err="1">
                <a:solidFill>
                  <a:srgbClr val="000000"/>
                </a:solidFill>
              </a:rPr>
              <a:t>coisas</a:t>
            </a:r>
            <a:r>
              <a:rPr lang="en-US" sz="2400" i="1" spc="50" dirty="0">
                <a:solidFill>
                  <a:srgbClr val="000000"/>
                </a:solidFill>
              </a:rPr>
              <a:t> </a:t>
            </a:r>
            <a:r>
              <a:rPr lang="en-US" sz="2400" i="1" spc="-35" dirty="0" err="1">
                <a:solidFill>
                  <a:srgbClr val="000000"/>
                </a:solidFill>
              </a:rPr>
              <a:t>possíveis</a:t>
            </a:r>
            <a:r>
              <a:rPr lang="en-US" sz="2400" i="1" spc="-35" dirty="0">
                <a:solidFill>
                  <a:srgbClr val="000000"/>
                </a:solidFill>
              </a:rPr>
              <a:t>”.  </a:t>
            </a:r>
          </a:p>
          <a:p>
            <a:pPr>
              <a:lnSpc>
                <a:spcPct val="90000"/>
              </a:lnSpc>
            </a:pPr>
            <a:endParaRPr lang="en-US" sz="2400" i="1" spc="-35" dirty="0">
              <a:solidFill>
                <a:srgbClr val="000000"/>
              </a:solidFill>
            </a:endParaRPr>
          </a:p>
          <a:p>
            <a:pPr algn="r">
              <a:lnSpc>
                <a:spcPct val="90000"/>
              </a:lnSpc>
            </a:pPr>
            <a:r>
              <a:rPr lang="en-US" sz="2400" i="1" spc="20" dirty="0">
                <a:solidFill>
                  <a:srgbClr val="000000"/>
                </a:solidFill>
              </a:rPr>
              <a:t>(RADABAUGH,</a:t>
            </a:r>
            <a:r>
              <a:rPr lang="en-US" sz="2400" i="1" spc="-70" dirty="0">
                <a:solidFill>
                  <a:srgbClr val="000000"/>
                </a:solidFill>
              </a:rPr>
              <a:t> </a:t>
            </a:r>
            <a:r>
              <a:rPr lang="en-US" sz="2400" i="1" spc="-15" dirty="0">
                <a:solidFill>
                  <a:srgbClr val="000000"/>
                </a:solidFill>
              </a:rPr>
              <a:t>1993)</a:t>
            </a:r>
            <a:endParaRPr lang="en-US" sz="2400" i="1" dirty="0">
              <a:solidFill>
                <a:srgbClr val="000000"/>
              </a:solidFill>
            </a:endParaRPr>
          </a:p>
          <a:p>
            <a:pPr marL="127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74">
            <a:extLst>
              <a:ext uri="{FF2B5EF4-FFF2-40B4-BE49-F238E27FC236}">
                <a16:creationId xmlns:a16="http://schemas.microsoft.com/office/drawing/2014/main" id="{EC12C61A-9558-4DE5-AFDB-898358AFB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/>
            <a:r>
              <a:rPr lang="en-US" sz="4000" kern="1200" spc="-15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Recursos</a:t>
            </a:r>
            <a:r>
              <a:rPr lang="en-US" sz="4000" kern="1200" spc="-1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spc="1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</a:t>
            </a:r>
            <a:r>
              <a:rPr lang="en-US" sz="4000" kern="1200" spc="-14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spc="5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Serviços</a:t>
            </a:r>
            <a:endParaRPr lang="en-US" sz="4000" kern="1200" spc="5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700" marR="5080" indent="-228600">
              <a:lnSpc>
                <a:spcPct val="90000"/>
              </a:lnSpc>
              <a:spcBef>
                <a:spcPts val="975"/>
              </a:spcBef>
              <a:buFont typeface="Arial" panose="020B0604020202020204" pitchFamily="34" charset="0"/>
              <a:buChar char="•"/>
              <a:tabLst>
                <a:tab pos="241935" algn="l"/>
              </a:tabLst>
            </a:pPr>
            <a:r>
              <a:rPr lang="en-US" sz="2000" spc="-10" dirty="0" err="1"/>
              <a:t>Os</a:t>
            </a:r>
            <a:r>
              <a:rPr lang="en-US" sz="2000" spc="-10" dirty="0"/>
              <a:t> </a:t>
            </a:r>
            <a:r>
              <a:rPr lang="en-US" sz="2000" b="1" spc="-10" dirty="0" err="1"/>
              <a:t>Serviços</a:t>
            </a:r>
            <a:r>
              <a:rPr lang="en-US" sz="2000" spc="-10" dirty="0"/>
              <a:t>, </a:t>
            </a:r>
            <a:r>
              <a:rPr lang="en-US" sz="2000" dirty="0" err="1"/>
              <a:t>são</a:t>
            </a:r>
            <a:r>
              <a:rPr lang="en-US" sz="2000" dirty="0"/>
              <a:t> </a:t>
            </a:r>
            <a:r>
              <a:rPr lang="en-US" sz="2000" dirty="0" err="1"/>
              <a:t>definidos</a:t>
            </a:r>
            <a:r>
              <a:rPr lang="en-US" sz="2000" dirty="0"/>
              <a:t> </a:t>
            </a:r>
            <a:r>
              <a:rPr lang="en-US" sz="2000" spc="15" dirty="0" err="1"/>
              <a:t>como</a:t>
            </a:r>
            <a:r>
              <a:rPr lang="en-US" sz="2000" spc="15" dirty="0"/>
              <a:t> </a:t>
            </a:r>
            <a:r>
              <a:rPr lang="en-US" sz="2000" spc="-5" dirty="0" err="1"/>
              <a:t>aqueles</a:t>
            </a:r>
            <a:r>
              <a:rPr lang="en-US" sz="2000" spc="-5" dirty="0"/>
              <a:t> </a:t>
            </a:r>
            <a:r>
              <a:rPr lang="en-US" sz="2000" spc="5" dirty="0"/>
              <a:t>que </a:t>
            </a:r>
            <a:r>
              <a:rPr lang="en-US" sz="2000" spc="-15" dirty="0" err="1"/>
              <a:t>auxiliam</a:t>
            </a:r>
            <a:r>
              <a:rPr lang="en-US" sz="2000" spc="-15" dirty="0"/>
              <a:t> </a:t>
            </a:r>
            <a:r>
              <a:rPr lang="en-US" sz="2000" dirty="0" err="1"/>
              <a:t>diretamente</a:t>
            </a:r>
            <a:r>
              <a:rPr lang="en-US" sz="2000" dirty="0"/>
              <a:t> </a:t>
            </a:r>
            <a:r>
              <a:rPr lang="en-US" sz="2000" spc="10" dirty="0" err="1"/>
              <a:t>uma</a:t>
            </a:r>
            <a:r>
              <a:rPr lang="en-US" sz="2000" spc="-245" dirty="0"/>
              <a:t> </a:t>
            </a:r>
            <a:r>
              <a:rPr lang="en-US" sz="2000" spc="15" dirty="0" err="1"/>
              <a:t>pessoa</a:t>
            </a:r>
            <a:r>
              <a:rPr lang="en-US" sz="2000" spc="15" dirty="0"/>
              <a:t>  </a:t>
            </a:r>
            <a:r>
              <a:rPr lang="en-US" sz="2000" spc="10" dirty="0"/>
              <a:t>com </a:t>
            </a:r>
            <a:r>
              <a:rPr lang="en-US" sz="2000" dirty="0" err="1"/>
              <a:t>deficiência</a:t>
            </a:r>
            <a:r>
              <a:rPr lang="en-US" sz="2000" dirty="0"/>
              <a:t> a </a:t>
            </a:r>
            <a:r>
              <a:rPr lang="en-US" sz="2000" spc="-25" dirty="0" err="1"/>
              <a:t>selecionar</a:t>
            </a:r>
            <a:r>
              <a:rPr lang="en-US" sz="2000" spc="-25" dirty="0"/>
              <a:t>, </a:t>
            </a:r>
            <a:r>
              <a:rPr lang="en-US" sz="2000" spc="-10" dirty="0" err="1"/>
              <a:t>comprar</a:t>
            </a:r>
            <a:r>
              <a:rPr lang="en-US" sz="2000" spc="-10" dirty="0"/>
              <a:t> </a:t>
            </a:r>
            <a:r>
              <a:rPr lang="en-US" sz="2000" dirty="0" err="1"/>
              <a:t>ou</a:t>
            </a:r>
            <a:r>
              <a:rPr lang="en-US" sz="2000" dirty="0"/>
              <a:t> </a:t>
            </a:r>
            <a:r>
              <a:rPr lang="en-US" sz="2000" dirty="0" err="1"/>
              <a:t>usar</a:t>
            </a:r>
            <a:r>
              <a:rPr lang="en-US" sz="2000" dirty="0"/>
              <a:t> </a:t>
            </a:r>
            <a:r>
              <a:rPr lang="en-US" sz="2000" dirty="0" err="1"/>
              <a:t>os</a:t>
            </a:r>
            <a:r>
              <a:rPr lang="en-US" sz="2000" dirty="0"/>
              <a:t> </a:t>
            </a:r>
            <a:r>
              <a:rPr lang="en-US" sz="2000" spc="-5" dirty="0" err="1"/>
              <a:t>recursos</a:t>
            </a:r>
            <a:r>
              <a:rPr lang="en-US" sz="2000" spc="-5" dirty="0"/>
              <a:t> </a:t>
            </a:r>
            <a:r>
              <a:rPr lang="en-US" sz="2000" dirty="0" err="1"/>
              <a:t>acima</a:t>
            </a:r>
            <a:r>
              <a:rPr lang="en-US" sz="2000" spc="-310" dirty="0"/>
              <a:t> </a:t>
            </a:r>
            <a:r>
              <a:rPr lang="en-US" sz="2000" dirty="0" err="1"/>
              <a:t>definidos</a:t>
            </a:r>
            <a:r>
              <a:rPr lang="en-US" sz="2000" dirty="0"/>
              <a:t>.</a:t>
            </a:r>
          </a:p>
          <a:p>
            <a:pPr marL="12700" marR="5080" indent="-228600">
              <a:lnSpc>
                <a:spcPct val="90000"/>
              </a:lnSpc>
              <a:spcBef>
                <a:spcPts val="975"/>
              </a:spcBef>
              <a:buFont typeface="Arial" panose="020B0604020202020204" pitchFamily="34" charset="0"/>
              <a:buChar char="•"/>
              <a:tabLst>
                <a:tab pos="241935" algn="l"/>
              </a:tabLst>
            </a:pPr>
            <a:r>
              <a:rPr lang="en-US" sz="2000" spc="5" dirty="0"/>
              <a:t>São </a:t>
            </a:r>
            <a:r>
              <a:rPr lang="en-US" sz="2000" spc="15" dirty="0" err="1"/>
              <a:t>aqueles</a:t>
            </a:r>
            <a:r>
              <a:rPr lang="en-US" sz="2000" spc="15" dirty="0"/>
              <a:t> </a:t>
            </a:r>
            <a:r>
              <a:rPr lang="en-US" sz="2000" spc="5" dirty="0" err="1"/>
              <a:t>prestados</a:t>
            </a:r>
            <a:r>
              <a:rPr lang="en-US" sz="2000" spc="5" dirty="0"/>
              <a:t> </a:t>
            </a:r>
            <a:r>
              <a:rPr lang="en-US" sz="2000" spc="5" dirty="0" err="1"/>
              <a:t>profissionalmente</a:t>
            </a:r>
            <a:r>
              <a:rPr lang="en-US" sz="2000" spc="5" dirty="0"/>
              <a:t> </a:t>
            </a:r>
            <a:r>
              <a:rPr lang="en-US" sz="2000" dirty="0"/>
              <a:t>à  </a:t>
            </a:r>
            <a:r>
              <a:rPr lang="en-US" sz="2000" spc="-5" dirty="0" err="1"/>
              <a:t>pessoa</a:t>
            </a:r>
            <a:r>
              <a:rPr lang="en-US" sz="2000" spc="-5" dirty="0"/>
              <a:t> </a:t>
            </a:r>
            <a:r>
              <a:rPr lang="en-US" sz="2000" dirty="0"/>
              <a:t>com </a:t>
            </a:r>
            <a:r>
              <a:rPr lang="en-US" sz="2000" spc="10" dirty="0" err="1"/>
              <a:t>deficiência</a:t>
            </a:r>
            <a:r>
              <a:rPr lang="en-US" sz="2000" spc="10" dirty="0"/>
              <a:t> </a:t>
            </a:r>
            <a:r>
              <a:rPr lang="en-US" sz="2000" spc="10" dirty="0" err="1"/>
              <a:t>visando</a:t>
            </a:r>
            <a:r>
              <a:rPr lang="en-US" sz="2000" spc="10" dirty="0"/>
              <a:t> </a:t>
            </a:r>
            <a:r>
              <a:rPr lang="en-US" sz="2000" spc="-10" dirty="0" err="1"/>
              <a:t>selecionar</a:t>
            </a:r>
            <a:r>
              <a:rPr lang="en-US" sz="2000" spc="-10" dirty="0"/>
              <a:t>,  </a:t>
            </a:r>
            <a:r>
              <a:rPr lang="en-US" sz="2000" spc="10" dirty="0" err="1"/>
              <a:t>obter</a:t>
            </a:r>
            <a:r>
              <a:rPr lang="en-US" sz="2000" spc="10" dirty="0"/>
              <a:t> </a:t>
            </a:r>
            <a:r>
              <a:rPr lang="en-US" sz="2000" spc="10" dirty="0" err="1"/>
              <a:t>ou</a:t>
            </a:r>
            <a:r>
              <a:rPr lang="en-US" sz="2000" spc="10" dirty="0"/>
              <a:t> </a:t>
            </a:r>
            <a:r>
              <a:rPr lang="en-US" sz="2000" spc="5" dirty="0" err="1"/>
              <a:t>usar</a:t>
            </a:r>
            <a:r>
              <a:rPr lang="en-US" sz="2000" spc="5" dirty="0"/>
              <a:t> </a:t>
            </a:r>
            <a:r>
              <a:rPr lang="en-US" sz="2000" spc="10" dirty="0"/>
              <a:t>um </a:t>
            </a:r>
            <a:r>
              <a:rPr lang="en-US" sz="2000" dirty="0" err="1"/>
              <a:t>instrumento</a:t>
            </a:r>
            <a:r>
              <a:rPr lang="en-US" sz="2000" dirty="0"/>
              <a:t> </a:t>
            </a:r>
            <a:r>
              <a:rPr lang="en-US" sz="2000" spc="10" dirty="0"/>
              <a:t>de </a:t>
            </a:r>
            <a:r>
              <a:rPr lang="en-US" sz="2000" spc="10" dirty="0" err="1"/>
              <a:t>tecnologia</a:t>
            </a:r>
            <a:r>
              <a:rPr lang="en-US" sz="2000" spc="10" dirty="0"/>
              <a:t>  </a:t>
            </a:r>
            <a:r>
              <a:rPr lang="en-US" sz="2000" dirty="0" err="1"/>
              <a:t>assistiva</a:t>
            </a:r>
            <a:r>
              <a:rPr lang="en-US" sz="2000" dirty="0"/>
              <a:t>. </a:t>
            </a:r>
            <a:r>
              <a:rPr lang="en-US" sz="2000" spc="5" dirty="0"/>
              <a:t>Como </a:t>
            </a:r>
            <a:r>
              <a:rPr lang="en-US" sz="2000" spc="-5" dirty="0" err="1"/>
              <a:t>exemplo</a:t>
            </a:r>
            <a:r>
              <a:rPr lang="en-US" sz="2000" spc="-5" dirty="0"/>
              <a:t>, </a:t>
            </a:r>
            <a:r>
              <a:rPr lang="en-US" sz="2000" spc="10" dirty="0" err="1"/>
              <a:t>podemos</a:t>
            </a:r>
            <a:r>
              <a:rPr lang="en-US" sz="2000" spc="10" dirty="0"/>
              <a:t> </a:t>
            </a:r>
            <a:r>
              <a:rPr lang="en-US" sz="2000" spc="10" dirty="0" err="1"/>
              <a:t>citar</a:t>
            </a:r>
            <a:r>
              <a:rPr lang="en-US" sz="2000" spc="10" dirty="0"/>
              <a:t>:  </a:t>
            </a:r>
            <a:r>
              <a:rPr lang="en-US" sz="2000" spc="5" dirty="0" err="1"/>
              <a:t>avaliações</a:t>
            </a:r>
            <a:r>
              <a:rPr lang="en-US" sz="2000" spc="5" dirty="0"/>
              <a:t>, </a:t>
            </a:r>
            <a:r>
              <a:rPr lang="en-US" sz="2000" spc="5" dirty="0" err="1"/>
              <a:t>indicação</a:t>
            </a:r>
            <a:r>
              <a:rPr lang="en-US" sz="2000" spc="5" dirty="0"/>
              <a:t>/</a:t>
            </a:r>
            <a:r>
              <a:rPr lang="en-US" sz="2000" spc="5" dirty="0" err="1"/>
              <a:t>prescrição</a:t>
            </a:r>
            <a:r>
              <a:rPr lang="en-US" sz="2000" spc="5" dirty="0"/>
              <a:t>, </a:t>
            </a:r>
            <a:r>
              <a:rPr lang="en-US" sz="2000" spc="-195" dirty="0"/>
              <a:t> </a:t>
            </a:r>
            <a:r>
              <a:rPr lang="en-US" sz="2000" spc="5" dirty="0" err="1"/>
              <a:t>experimentação</a:t>
            </a:r>
            <a:r>
              <a:rPr lang="en-US" sz="2000" spc="-170" dirty="0"/>
              <a:t> </a:t>
            </a:r>
            <a:r>
              <a:rPr lang="en-US" sz="2000" dirty="0"/>
              <a:t>e</a:t>
            </a:r>
            <a:r>
              <a:rPr lang="en-US" sz="2000" spc="-45" dirty="0"/>
              <a:t> </a:t>
            </a:r>
            <a:r>
              <a:rPr lang="en-US" sz="2000" spc="5" dirty="0" err="1"/>
              <a:t>treinamento</a:t>
            </a:r>
            <a:r>
              <a:rPr lang="en-US" sz="2000" spc="-105" dirty="0"/>
              <a:t> </a:t>
            </a:r>
            <a:r>
              <a:rPr lang="en-US" sz="2000" spc="10" dirty="0"/>
              <a:t>de </a:t>
            </a:r>
            <a:r>
              <a:rPr lang="en-US" sz="2000" spc="15" dirty="0" err="1"/>
              <a:t>novos</a:t>
            </a:r>
            <a:r>
              <a:rPr lang="en-US" sz="2000" spc="-225" dirty="0"/>
              <a:t> </a:t>
            </a:r>
            <a:r>
              <a:rPr lang="en-US" sz="2000" spc="10" dirty="0" err="1"/>
              <a:t>equipamentos</a:t>
            </a:r>
            <a:endParaRPr lang="en-US" sz="2000" dirty="0"/>
          </a:p>
        </p:txBody>
      </p:sp>
      <p:pic>
        <p:nvPicPr>
          <p:cNvPr id="1028" name="Picture 4" descr="Resultado de imagem para conserto de cadeira de rodas">
            <a:extLst>
              <a:ext uri="{FF2B5EF4-FFF2-40B4-BE49-F238E27FC236}">
                <a16:creationId xmlns:a16="http://schemas.microsoft.com/office/drawing/2014/main" id="{982FE16A-E04E-45FA-AC07-6379A634A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0" b="3621"/>
          <a:stretch/>
        </p:blipFill>
        <p:spPr bwMode="auto">
          <a:xfrm>
            <a:off x="7829551" y="306910"/>
            <a:ext cx="4042409" cy="186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conserto de cadeira de rodas">
            <a:extLst>
              <a:ext uri="{FF2B5EF4-FFF2-40B4-BE49-F238E27FC236}">
                <a16:creationId xmlns:a16="http://schemas.microsoft.com/office/drawing/2014/main" id="{CBE08AFD-35F7-4798-9E50-867CC5605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4" b="13383"/>
          <a:stretch/>
        </p:blipFill>
        <p:spPr bwMode="auto">
          <a:xfrm>
            <a:off x="7829551" y="2330867"/>
            <a:ext cx="4042410" cy="18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m para Aparelhos auditivos">
            <a:extLst>
              <a:ext uri="{FF2B5EF4-FFF2-40B4-BE49-F238E27FC236}">
                <a16:creationId xmlns:a16="http://schemas.microsoft.com/office/drawing/2014/main" id="{1E3E0EB9-57C4-4E46-9B5F-A2AB5EEE7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3" b="-11"/>
          <a:stretch/>
        </p:blipFill>
        <p:spPr bwMode="auto">
          <a:xfrm>
            <a:off x="7829551" y="4354824"/>
            <a:ext cx="4042409" cy="189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877B149-D3E0-45AE-9628-2A2688B32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524" y="629266"/>
            <a:ext cx="5053203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Recursos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Tecnologia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Assistiva</a:t>
            </a:r>
            <a:endParaRPr lang="en-US" sz="4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DFAF616-3CFF-4EA0-B49E-386664CAB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3336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9">
            <a:extLst>
              <a:ext uri="{FF2B5EF4-FFF2-40B4-BE49-F238E27FC236}">
                <a16:creationId xmlns:a16="http://schemas.microsoft.com/office/drawing/2014/main" id="{BA8C0780-98D1-4552-A03D-C3ED5E9C4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1" y="484632"/>
            <a:ext cx="5125593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8" descr="Resultado de imagem para tecnologia assistiva">
            <a:extLst>
              <a:ext uri="{FF2B5EF4-FFF2-40B4-BE49-F238E27FC236}">
                <a16:creationId xmlns:a16="http://schemas.microsoft.com/office/drawing/2014/main" id="{92B10FEC-7824-4878-A9BD-D3F7F11DA6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7" r="27549" b="-3"/>
          <a:stretch/>
        </p:blipFill>
        <p:spPr bwMode="auto">
          <a:xfrm>
            <a:off x="805432" y="813317"/>
            <a:ext cx="2171426" cy="199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tecnologia assistiva">
            <a:extLst>
              <a:ext uri="{FF2B5EF4-FFF2-40B4-BE49-F238E27FC236}">
                <a16:creationId xmlns:a16="http://schemas.microsoft.com/office/drawing/2014/main" id="{2B315F17-3386-4473-A8AB-ECC536D73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" r="36385"/>
          <a:stretch/>
        </p:blipFill>
        <p:spPr bwMode="auto">
          <a:xfrm>
            <a:off x="808813" y="2972689"/>
            <a:ext cx="2168044" cy="293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m para conserto de cadeira de rodas">
            <a:extLst>
              <a:ext uri="{FF2B5EF4-FFF2-40B4-BE49-F238E27FC236}">
                <a16:creationId xmlns:a16="http://schemas.microsoft.com/office/drawing/2014/main" id="{AFD8AEDA-95B1-457C-98A0-512AC8D56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6" r="6916"/>
          <a:stretch/>
        </p:blipFill>
        <p:spPr bwMode="auto">
          <a:xfrm>
            <a:off x="3121380" y="803860"/>
            <a:ext cx="2168043" cy="292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tecnologia assistiva">
            <a:extLst>
              <a:ext uri="{FF2B5EF4-FFF2-40B4-BE49-F238E27FC236}">
                <a16:creationId xmlns:a16="http://schemas.microsoft.com/office/drawing/2014/main" id="{9AEBEE9C-FF3F-44CA-AD15-BB1F08214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43" b="-3"/>
          <a:stretch/>
        </p:blipFill>
        <p:spPr bwMode="auto">
          <a:xfrm>
            <a:off x="3117997" y="3891924"/>
            <a:ext cx="2171426" cy="200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081C643C-EE0D-468F-9B9E-51ADA43AFE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6524" y="2209800"/>
            <a:ext cx="5324476" cy="4267200"/>
          </a:xfrm>
        </p:spPr>
        <p:txBody>
          <a:bodyPr vert="horz" lIns="91440" tIns="45720" rIns="91440" bIns="45720" rtlCol="0">
            <a:normAutofit/>
          </a:bodyPr>
          <a:lstStyle/>
          <a:p>
            <a:pPr marL="0">
              <a:spcBef>
                <a:spcPts val="600"/>
              </a:spcBef>
              <a:tabLst>
                <a:tab pos="241935" algn="l"/>
              </a:tabLst>
            </a:pPr>
            <a:r>
              <a:rPr lang="en-US" sz="1600" spc="-10" dirty="0" err="1"/>
              <a:t>Os</a:t>
            </a:r>
            <a:r>
              <a:rPr lang="en-US" sz="1600" spc="-10" dirty="0"/>
              <a:t> </a:t>
            </a:r>
            <a:r>
              <a:rPr lang="en-US" sz="1600" b="1" spc="-15" dirty="0" err="1"/>
              <a:t>Recursos</a:t>
            </a:r>
            <a:r>
              <a:rPr lang="en-US" sz="1600" b="1" spc="-15" dirty="0"/>
              <a:t> </a:t>
            </a:r>
            <a:r>
              <a:rPr lang="en-US" sz="1600" dirty="0" err="1"/>
              <a:t>são</a:t>
            </a:r>
            <a:r>
              <a:rPr lang="en-US" sz="1600" dirty="0"/>
              <a:t> </a:t>
            </a:r>
            <a:r>
              <a:rPr lang="en-US" sz="1600" spc="5" dirty="0" err="1"/>
              <a:t>todo</a:t>
            </a:r>
            <a:r>
              <a:rPr lang="en-US" sz="1600" spc="5" dirty="0"/>
              <a:t> </a:t>
            </a:r>
            <a:r>
              <a:rPr lang="en-US" sz="1600" dirty="0"/>
              <a:t>e </a:t>
            </a:r>
            <a:r>
              <a:rPr lang="en-US" sz="1600" spc="-5" dirty="0" err="1"/>
              <a:t>qualquer</a:t>
            </a:r>
            <a:r>
              <a:rPr lang="en-US" sz="1600" dirty="0"/>
              <a:t>, </a:t>
            </a:r>
          </a:p>
          <a:p>
            <a:pPr marL="457200" lvl="1">
              <a:spcBef>
                <a:spcPts val="600"/>
              </a:spcBef>
              <a:tabLst>
                <a:tab pos="241935" algn="l"/>
              </a:tabLst>
            </a:pPr>
            <a:r>
              <a:rPr lang="en-US" sz="1600" dirty="0"/>
              <a:t>Item, </a:t>
            </a:r>
            <a:r>
              <a:rPr lang="en-US" sz="1600" dirty="0" err="1"/>
              <a:t>equipamento</a:t>
            </a:r>
            <a:r>
              <a:rPr lang="en-US" sz="1600" dirty="0"/>
              <a:t> </a:t>
            </a:r>
            <a:r>
              <a:rPr lang="en-US" sz="1600" dirty="0" err="1"/>
              <a:t>ou</a:t>
            </a:r>
            <a:r>
              <a:rPr lang="en-US" sz="1600" dirty="0"/>
              <a:t> </a:t>
            </a:r>
            <a:r>
              <a:rPr lang="en-US" sz="1600" spc="-5" dirty="0" err="1"/>
              <a:t>parte</a:t>
            </a:r>
            <a:r>
              <a:rPr lang="en-US" sz="1600" spc="-5" dirty="0"/>
              <a:t> dele, </a:t>
            </a:r>
          </a:p>
          <a:p>
            <a:pPr marL="457200" lvl="1">
              <a:spcBef>
                <a:spcPts val="600"/>
              </a:spcBef>
              <a:tabLst>
                <a:tab pos="241935" algn="l"/>
              </a:tabLst>
            </a:pPr>
            <a:r>
              <a:rPr lang="en-US" sz="1600" spc="-5" dirty="0" err="1"/>
              <a:t>produto</a:t>
            </a:r>
            <a:r>
              <a:rPr lang="en-US" sz="1600" spc="-245" dirty="0"/>
              <a:t>    </a:t>
            </a:r>
            <a:r>
              <a:rPr lang="en-US" sz="1600" dirty="0" err="1"/>
              <a:t>ou</a:t>
            </a:r>
            <a:endParaRPr lang="en-US" sz="1600" dirty="0"/>
          </a:p>
          <a:p>
            <a:pPr marL="457200" marR="177165" lvl="1">
              <a:spcBef>
                <a:spcPts val="600"/>
              </a:spcBef>
            </a:pPr>
            <a:r>
              <a:rPr lang="en-US" sz="1600" spc="10" dirty="0" err="1"/>
              <a:t>sistema</a:t>
            </a:r>
            <a:r>
              <a:rPr lang="en-US" sz="1600" spc="10" dirty="0"/>
              <a:t> </a:t>
            </a:r>
            <a:r>
              <a:rPr lang="en-US" sz="1600" spc="-15" dirty="0" err="1"/>
              <a:t>fabricado</a:t>
            </a:r>
            <a:r>
              <a:rPr lang="en-US" sz="1600" spc="-15" dirty="0"/>
              <a:t> </a:t>
            </a:r>
            <a:r>
              <a:rPr lang="en-US" sz="1600" dirty="0" err="1"/>
              <a:t>em</a:t>
            </a:r>
            <a:r>
              <a:rPr lang="en-US" sz="1600" dirty="0"/>
              <a:t> </a:t>
            </a:r>
            <a:r>
              <a:rPr lang="en-US" sz="1600" spc="-5" dirty="0" err="1"/>
              <a:t>série</a:t>
            </a:r>
            <a:r>
              <a:rPr lang="en-US" sz="1600" spc="-5" dirty="0"/>
              <a:t> </a:t>
            </a:r>
            <a:r>
              <a:rPr lang="en-US" sz="1600" dirty="0" err="1"/>
              <a:t>ou</a:t>
            </a:r>
            <a:r>
              <a:rPr lang="en-US" sz="1600" dirty="0"/>
              <a:t> </a:t>
            </a:r>
            <a:r>
              <a:rPr lang="en-US" sz="1600" spc="10" dirty="0"/>
              <a:t>sob </a:t>
            </a:r>
            <a:r>
              <a:rPr lang="en-US" sz="1600" dirty="0" err="1"/>
              <a:t>medida</a:t>
            </a:r>
            <a:r>
              <a:rPr lang="en-US" sz="1600" dirty="0"/>
              <a:t> </a:t>
            </a:r>
          </a:p>
          <a:p>
            <a:pPr marL="228600" marR="177165" lvl="1" indent="0">
              <a:spcBef>
                <a:spcPts val="600"/>
              </a:spcBef>
              <a:buNone/>
            </a:pPr>
            <a:r>
              <a:rPr lang="en-US" sz="1600" spc="-15" dirty="0" err="1"/>
              <a:t>utilizado</a:t>
            </a:r>
            <a:r>
              <a:rPr lang="en-US" sz="1600" spc="-15" dirty="0"/>
              <a:t> </a:t>
            </a:r>
            <a:r>
              <a:rPr lang="en-US" sz="1600" spc="-30" dirty="0"/>
              <a:t>para </a:t>
            </a:r>
            <a:r>
              <a:rPr lang="en-US" sz="1600" spc="-30" dirty="0" err="1"/>
              <a:t>aumentar</a:t>
            </a:r>
            <a:r>
              <a:rPr lang="en-US" sz="1600" spc="-30" dirty="0"/>
              <a:t>, </a:t>
            </a:r>
            <a:r>
              <a:rPr lang="en-US" sz="1600" dirty="0" err="1"/>
              <a:t>manter</a:t>
            </a:r>
            <a:r>
              <a:rPr lang="en-US" sz="1600" spc="-215" dirty="0"/>
              <a:t> </a:t>
            </a:r>
            <a:r>
              <a:rPr lang="en-US" sz="1600" dirty="0" err="1"/>
              <a:t>ou</a:t>
            </a:r>
            <a:r>
              <a:rPr lang="en-US" sz="1600" dirty="0"/>
              <a:t>  </a:t>
            </a:r>
            <a:r>
              <a:rPr lang="en-US" sz="1600" spc="-15" dirty="0" err="1"/>
              <a:t>melhorar</a:t>
            </a:r>
            <a:r>
              <a:rPr lang="en-US" sz="1600" spc="-15" dirty="0"/>
              <a:t> as </a:t>
            </a:r>
            <a:r>
              <a:rPr lang="en-US" sz="1600" spc="-5" dirty="0" err="1"/>
              <a:t>capacidades</a:t>
            </a:r>
            <a:r>
              <a:rPr lang="en-US" sz="1600" spc="-5" dirty="0"/>
              <a:t> </a:t>
            </a:r>
            <a:r>
              <a:rPr lang="en-US" sz="1600" spc="-5" dirty="0" err="1"/>
              <a:t>funcionais</a:t>
            </a:r>
            <a:r>
              <a:rPr lang="en-US" sz="1600" spc="-5" dirty="0"/>
              <a:t> </a:t>
            </a:r>
            <a:r>
              <a:rPr lang="en-US" sz="1600" spc="-10" dirty="0"/>
              <a:t>das </a:t>
            </a:r>
            <a:r>
              <a:rPr lang="en-US" sz="1600" spc="5" dirty="0" err="1"/>
              <a:t>pessoas</a:t>
            </a:r>
            <a:r>
              <a:rPr lang="en-US" sz="1600" spc="5" dirty="0"/>
              <a:t> </a:t>
            </a:r>
            <a:r>
              <a:rPr lang="en-US" sz="1600" spc="10" dirty="0"/>
              <a:t>com</a:t>
            </a:r>
            <a:r>
              <a:rPr lang="en-US" sz="1600" spc="-105" dirty="0"/>
              <a:t> </a:t>
            </a:r>
            <a:r>
              <a:rPr lang="en-US" sz="1600" spc="-5" dirty="0" err="1"/>
              <a:t>deficiência</a:t>
            </a:r>
            <a:r>
              <a:rPr lang="en-US" sz="1600" spc="-5" dirty="0"/>
              <a:t>.</a:t>
            </a:r>
          </a:p>
          <a:p>
            <a:pPr marL="0" marR="177165">
              <a:spcBef>
                <a:spcPts val="600"/>
              </a:spcBef>
            </a:pPr>
            <a:endParaRPr lang="en-US" sz="1600" spc="-5" dirty="0"/>
          </a:p>
          <a:p>
            <a:pPr marL="0" marR="177165">
              <a:spcBef>
                <a:spcPts val="0"/>
              </a:spcBef>
            </a:pPr>
            <a:r>
              <a:rPr lang="en-US" sz="1600" dirty="0" err="1"/>
              <a:t>Podem</a:t>
            </a:r>
            <a:r>
              <a:rPr lang="en-US" sz="1600" spc="-40" dirty="0"/>
              <a:t> </a:t>
            </a:r>
            <a:r>
              <a:rPr lang="en-US" sz="1600" spc="10" dirty="0" err="1"/>
              <a:t>variar</a:t>
            </a:r>
            <a:r>
              <a:rPr lang="en-US" sz="1600" spc="-135" dirty="0"/>
              <a:t> </a:t>
            </a:r>
            <a:r>
              <a:rPr lang="en-US" sz="1600" spc="10" dirty="0"/>
              <a:t>de</a:t>
            </a:r>
            <a:r>
              <a:rPr lang="en-US" sz="1600" spc="-25" dirty="0"/>
              <a:t> </a:t>
            </a:r>
            <a:r>
              <a:rPr lang="en-US" sz="1600" dirty="0" err="1"/>
              <a:t>uma</a:t>
            </a:r>
            <a:r>
              <a:rPr lang="en-US" sz="1600" spc="5" dirty="0"/>
              <a:t> simples</a:t>
            </a:r>
            <a:r>
              <a:rPr lang="en-US" sz="1600" spc="-55" dirty="0"/>
              <a:t> </a:t>
            </a:r>
            <a:r>
              <a:rPr lang="en-US" sz="1600" spc="10" dirty="0" err="1"/>
              <a:t>bengala</a:t>
            </a:r>
            <a:r>
              <a:rPr lang="en-US" sz="1600" spc="-145" dirty="0"/>
              <a:t> </a:t>
            </a:r>
            <a:r>
              <a:rPr lang="en-US" sz="1600" dirty="0"/>
              <a:t>a</a:t>
            </a:r>
            <a:r>
              <a:rPr lang="en-US" sz="1600" spc="5" dirty="0"/>
              <a:t> </a:t>
            </a:r>
            <a:r>
              <a:rPr lang="en-US" sz="1600" spc="10" dirty="0"/>
              <a:t>um</a:t>
            </a:r>
            <a:r>
              <a:rPr lang="en-US" sz="1600" spc="30" dirty="0"/>
              <a:t> </a:t>
            </a:r>
            <a:r>
              <a:rPr lang="en-US" sz="1600" spc="-10" dirty="0" err="1"/>
              <a:t>complexo</a:t>
            </a:r>
            <a:r>
              <a:rPr lang="en-US" sz="1600" spc="-80" dirty="0"/>
              <a:t> </a:t>
            </a:r>
            <a:r>
              <a:rPr lang="en-US" sz="1600" spc="-10" dirty="0" err="1"/>
              <a:t>sistema</a:t>
            </a:r>
            <a:r>
              <a:rPr lang="en-US" sz="1600" spc="-10" dirty="0"/>
              <a:t> </a:t>
            </a:r>
            <a:r>
              <a:rPr lang="en-US" sz="1600" spc="5" dirty="0" err="1"/>
              <a:t>computadorizado</a:t>
            </a:r>
            <a:r>
              <a:rPr lang="en-US" sz="1600" spc="5" dirty="0"/>
              <a:t>.</a:t>
            </a:r>
            <a:endParaRPr lang="en-US" sz="1600" dirty="0"/>
          </a:p>
          <a:p>
            <a:pPr marL="0" marR="10795">
              <a:spcBef>
                <a:spcPts val="0"/>
              </a:spcBef>
            </a:pPr>
            <a:r>
              <a:rPr lang="en-US" sz="1600" dirty="0" err="1"/>
              <a:t>Estão</a:t>
            </a:r>
            <a:r>
              <a:rPr lang="en-US" sz="1600" dirty="0"/>
              <a:t> </a:t>
            </a:r>
            <a:r>
              <a:rPr lang="en-US" sz="1600" spc="25" dirty="0" err="1"/>
              <a:t>incluídos</a:t>
            </a:r>
            <a:r>
              <a:rPr lang="en-US" sz="1600" spc="25" dirty="0"/>
              <a:t> </a:t>
            </a:r>
            <a:r>
              <a:rPr lang="en-US" sz="1600" spc="25" dirty="0" err="1"/>
              <a:t>brinquedos</a:t>
            </a:r>
            <a:r>
              <a:rPr lang="en-US" sz="1600" spc="25" dirty="0"/>
              <a:t> </a:t>
            </a:r>
            <a:r>
              <a:rPr lang="en-US" sz="1600" dirty="0"/>
              <a:t>e </a:t>
            </a:r>
            <a:r>
              <a:rPr lang="en-US" sz="1600" spc="10" dirty="0" err="1"/>
              <a:t>roupas</a:t>
            </a:r>
            <a:r>
              <a:rPr lang="en-US" sz="1600" spc="10" dirty="0"/>
              <a:t> </a:t>
            </a:r>
            <a:r>
              <a:rPr lang="en-US" sz="1600" spc="10" dirty="0" err="1"/>
              <a:t>adaptadas</a:t>
            </a:r>
            <a:r>
              <a:rPr lang="en-US" sz="1600" spc="10" dirty="0"/>
              <a:t>,  </a:t>
            </a:r>
            <a:r>
              <a:rPr lang="en-US" sz="1600" spc="5" dirty="0" err="1"/>
              <a:t>computadores</a:t>
            </a:r>
            <a:r>
              <a:rPr lang="en-US" sz="1600" spc="5" dirty="0"/>
              <a:t>, </a:t>
            </a:r>
            <a:r>
              <a:rPr lang="en-US" sz="1600" spc="-10" dirty="0" err="1"/>
              <a:t>softwares</a:t>
            </a:r>
            <a:r>
              <a:rPr lang="en-US" sz="1600" spc="-10" dirty="0"/>
              <a:t> </a:t>
            </a:r>
            <a:r>
              <a:rPr lang="en-US" sz="1600" dirty="0"/>
              <a:t>e </a:t>
            </a:r>
            <a:r>
              <a:rPr lang="en-US" sz="1600" spc="5" dirty="0" err="1"/>
              <a:t>hardwares</a:t>
            </a:r>
            <a:r>
              <a:rPr lang="en-US" sz="1600" spc="5" dirty="0"/>
              <a:t> </a:t>
            </a:r>
            <a:r>
              <a:rPr lang="en-US" sz="1600" spc="5" dirty="0" err="1"/>
              <a:t>especiais</a:t>
            </a:r>
            <a:r>
              <a:rPr lang="en-US" sz="1600" spc="5" dirty="0"/>
              <a:t>, </a:t>
            </a:r>
            <a:r>
              <a:rPr lang="en-US" sz="1600" spc="15" dirty="0"/>
              <a:t>que  </a:t>
            </a:r>
            <a:r>
              <a:rPr lang="en-US" sz="1600" spc="20" dirty="0" err="1"/>
              <a:t>contemplam</a:t>
            </a:r>
            <a:r>
              <a:rPr lang="en-US" sz="1600" spc="20" dirty="0"/>
              <a:t> </a:t>
            </a:r>
            <a:r>
              <a:rPr lang="en-US" sz="1600" spc="20" dirty="0" err="1"/>
              <a:t>questões</a:t>
            </a:r>
            <a:r>
              <a:rPr lang="en-US" sz="1600" spc="20" dirty="0"/>
              <a:t> </a:t>
            </a:r>
            <a:r>
              <a:rPr lang="en-US" sz="1600" spc="10" dirty="0"/>
              <a:t>de </a:t>
            </a:r>
            <a:r>
              <a:rPr lang="en-US" sz="1600" spc="10" dirty="0" err="1"/>
              <a:t>acessibilidade</a:t>
            </a:r>
            <a:r>
              <a:rPr lang="en-US" sz="1600" spc="10" dirty="0"/>
              <a:t>, </a:t>
            </a:r>
            <a:r>
              <a:rPr lang="en-US" sz="1600" spc="20" dirty="0" err="1"/>
              <a:t>dispositivos</a:t>
            </a:r>
            <a:r>
              <a:rPr lang="en-US" sz="1600" spc="20" dirty="0"/>
              <a:t> para  </a:t>
            </a:r>
            <a:r>
              <a:rPr lang="en-US" sz="1600" spc="15" dirty="0" err="1"/>
              <a:t>adequação</a:t>
            </a:r>
            <a:r>
              <a:rPr lang="en-US" sz="1600" spc="15" dirty="0"/>
              <a:t> </a:t>
            </a:r>
            <a:r>
              <a:rPr lang="en-US" sz="1600" spc="10" dirty="0"/>
              <a:t>da </a:t>
            </a:r>
            <a:r>
              <a:rPr lang="en-US" sz="1600" dirty="0" err="1"/>
              <a:t>postura</a:t>
            </a:r>
            <a:r>
              <a:rPr lang="en-US" sz="1600" dirty="0"/>
              <a:t> </a:t>
            </a:r>
            <a:r>
              <a:rPr lang="en-US" sz="1600" spc="10" dirty="0" err="1"/>
              <a:t>sentada</a:t>
            </a:r>
            <a:r>
              <a:rPr lang="en-US" sz="1600" spc="10" dirty="0"/>
              <a:t>, </a:t>
            </a:r>
            <a:r>
              <a:rPr lang="en-US" sz="1600" spc="-10" dirty="0" err="1"/>
              <a:t>recursos</a:t>
            </a:r>
            <a:r>
              <a:rPr lang="en-US" sz="1600" spc="-10" dirty="0"/>
              <a:t> </a:t>
            </a:r>
            <a:r>
              <a:rPr lang="en-US" sz="1600" spc="5" dirty="0"/>
              <a:t>para </a:t>
            </a:r>
            <a:r>
              <a:rPr lang="en-US" sz="1600" spc="20" dirty="0" err="1"/>
              <a:t>mobilidade</a:t>
            </a:r>
            <a:r>
              <a:rPr lang="en-US" sz="1600" spc="20" dirty="0"/>
              <a:t>  </a:t>
            </a:r>
            <a:r>
              <a:rPr lang="en-US" sz="1600" spc="15" dirty="0"/>
              <a:t>manual</a:t>
            </a:r>
            <a:r>
              <a:rPr lang="en-US" sz="1600" spc="-150" dirty="0"/>
              <a:t> </a:t>
            </a:r>
            <a:r>
              <a:rPr lang="en-US" sz="1600" dirty="0"/>
              <a:t>e</a:t>
            </a:r>
            <a:r>
              <a:rPr lang="en-US" sz="1600" spc="40" dirty="0"/>
              <a:t> </a:t>
            </a:r>
            <a:r>
              <a:rPr lang="en-US" sz="1600" spc="5" dirty="0" err="1"/>
              <a:t>elétrica</a:t>
            </a:r>
            <a:r>
              <a:rPr lang="en-US" sz="1600" spc="5" dirty="0"/>
              <a:t>,</a:t>
            </a:r>
            <a:r>
              <a:rPr lang="en-US" sz="1600" spc="-110" dirty="0"/>
              <a:t> </a:t>
            </a:r>
            <a:r>
              <a:rPr lang="en-US" sz="1600" spc="25" dirty="0" err="1"/>
              <a:t>equipamentos</a:t>
            </a:r>
            <a:r>
              <a:rPr lang="en-US" sz="1600" spc="25" dirty="0"/>
              <a:t> de</a:t>
            </a:r>
            <a:r>
              <a:rPr lang="en-US" sz="1600" spc="-30" dirty="0"/>
              <a:t> </a:t>
            </a:r>
            <a:r>
              <a:rPr lang="en-US" sz="1600" spc="10" dirty="0" err="1"/>
              <a:t>comunicação</a:t>
            </a:r>
            <a:r>
              <a:rPr lang="en-US" sz="1600" spc="-160" dirty="0"/>
              <a:t> </a:t>
            </a:r>
            <a:r>
              <a:rPr lang="en-US" sz="1600" spc="5" dirty="0" err="1"/>
              <a:t>alternativa</a:t>
            </a:r>
            <a:r>
              <a:rPr lang="en-US" sz="1600" spc="5" dirty="0"/>
              <a:t>,  </a:t>
            </a:r>
            <a:r>
              <a:rPr lang="en-US" sz="1600" spc="5" dirty="0" err="1"/>
              <a:t>chaves</a:t>
            </a:r>
            <a:r>
              <a:rPr lang="en-US" sz="1600" spc="5" dirty="0"/>
              <a:t> </a:t>
            </a:r>
            <a:r>
              <a:rPr lang="en-US" sz="1600" dirty="0"/>
              <a:t>e </a:t>
            </a:r>
            <a:r>
              <a:rPr lang="en-US" sz="1600" spc="15" dirty="0" err="1"/>
              <a:t>acionadores</a:t>
            </a:r>
            <a:r>
              <a:rPr lang="en-US" sz="1600" spc="15" dirty="0"/>
              <a:t> </a:t>
            </a:r>
            <a:r>
              <a:rPr lang="en-US" sz="1600" spc="15" dirty="0" err="1"/>
              <a:t>especiais</a:t>
            </a:r>
            <a:r>
              <a:rPr lang="en-US" sz="1600" spc="15" dirty="0"/>
              <a:t>, </a:t>
            </a:r>
            <a:r>
              <a:rPr lang="en-US" sz="1600" spc="30" dirty="0" err="1"/>
              <a:t>aparelhos</a:t>
            </a:r>
            <a:r>
              <a:rPr lang="en-US" sz="1600" spc="30" dirty="0"/>
              <a:t> de </a:t>
            </a:r>
            <a:r>
              <a:rPr lang="en-US" sz="1600" spc="-5" dirty="0" err="1"/>
              <a:t>escuta</a:t>
            </a:r>
            <a:r>
              <a:rPr lang="en-US" sz="1600" spc="-160" dirty="0"/>
              <a:t> </a:t>
            </a:r>
            <a:r>
              <a:rPr lang="en-US" sz="1600" spc="5" dirty="0" err="1"/>
              <a:t>assistida</a:t>
            </a:r>
            <a:r>
              <a:rPr lang="en-US" sz="1600" spc="5" dirty="0"/>
              <a:t>,  </a:t>
            </a:r>
            <a:r>
              <a:rPr lang="en-US" sz="1600" spc="25" dirty="0" err="1"/>
              <a:t>auxílios</a:t>
            </a:r>
            <a:r>
              <a:rPr lang="en-US" sz="1600" spc="25" dirty="0"/>
              <a:t> </a:t>
            </a:r>
            <a:r>
              <a:rPr lang="en-US" sz="1600" spc="25" dirty="0" err="1"/>
              <a:t>visuais</a:t>
            </a:r>
            <a:r>
              <a:rPr lang="en-US" sz="1600" spc="25" dirty="0"/>
              <a:t>,</a:t>
            </a:r>
            <a:r>
              <a:rPr lang="en-US" sz="1600" spc="-65" dirty="0"/>
              <a:t> </a:t>
            </a:r>
            <a:r>
              <a:rPr lang="en-US" sz="1600" spc="10" dirty="0" err="1"/>
              <a:t>materiais</a:t>
            </a:r>
            <a:r>
              <a:rPr lang="en-US" sz="1600" spc="-160" dirty="0"/>
              <a:t> </a:t>
            </a:r>
            <a:r>
              <a:rPr lang="en-US" sz="1600" spc="5" dirty="0" err="1"/>
              <a:t>protéticos</a:t>
            </a:r>
            <a:r>
              <a:rPr lang="en-US" sz="1600" spc="-180" dirty="0"/>
              <a:t> </a:t>
            </a:r>
            <a:r>
              <a:rPr lang="en-US" sz="1600" spc="-5" dirty="0"/>
              <a:t>etc.</a:t>
            </a:r>
            <a:endParaRPr lang="en-US" sz="1600" dirty="0"/>
          </a:p>
          <a:p>
            <a:pPr marL="0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568063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838199" y="4525347"/>
            <a:ext cx="6801321" cy="173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4604" algn="r"/>
            <a:r>
              <a:rPr lang="en-US" sz="6000" b="1" kern="1200" spc="2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Tipos</a:t>
            </a:r>
            <a:r>
              <a:rPr lang="en-US" sz="6000" b="1" kern="1200" spc="2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6000" b="1" kern="1200" spc="5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tecnologias</a:t>
            </a:r>
            <a:r>
              <a:rPr lang="en-US" sz="6000" b="1" kern="1200" spc="-30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b="1" kern="1200" spc="-5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assistivas</a:t>
            </a:r>
            <a:endParaRPr lang="en-US" sz="6000" b="1" kern="1200" spc="-5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5387" y="607948"/>
            <a:ext cx="6317615" cy="545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50" spc="15" dirty="0"/>
              <a:t>O </a:t>
            </a:r>
            <a:r>
              <a:rPr sz="3350" spc="-5" dirty="0"/>
              <a:t>Continnum da </a:t>
            </a:r>
            <a:r>
              <a:rPr sz="3350" spc="-35" dirty="0"/>
              <a:t>Tecnologia</a:t>
            </a:r>
            <a:r>
              <a:rPr sz="3350" spc="445" dirty="0"/>
              <a:t> </a:t>
            </a:r>
            <a:r>
              <a:rPr sz="3350" spc="-20" dirty="0"/>
              <a:t>Assistiva</a:t>
            </a:r>
            <a:endParaRPr sz="3350"/>
          </a:p>
        </p:txBody>
      </p:sp>
      <p:sp>
        <p:nvSpPr>
          <p:cNvPr id="3" name="object 3"/>
          <p:cNvSpPr txBox="1"/>
          <p:nvPr/>
        </p:nvSpPr>
        <p:spPr>
          <a:xfrm>
            <a:off x="2671826" y="1728215"/>
            <a:ext cx="2560955" cy="3917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3200" b="1" spc="-5" dirty="0">
                <a:latin typeface="Calibri"/>
                <a:cs typeface="Calibri"/>
              </a:rPr>
              <a:t>No-tech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44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3200" b="1" dirty="0">
                <a:latin typeface="Calibri"/>
                <a:cs typeface="Calibri"/>
              </a:rPr>
              <a:t>Low-tech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43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3200" b="1" spc="10" dirty="0">
                <a:latin typeface="Calibri"/>
                <a:cs typeface="Calibri"/>
              </a:rPr>
              <a:t>Medium-tech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44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3200" b="1" dirty="0">
                <a:latin typeface="Calibri"/>
                <a:cs typeface="Calibri"/>
              </a:rPr>
              <a:t>Hi-tech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B95B226-8FAB-4365-A7F1-B04DBB6A7005}"/>
              </a:ext>
            </a:extLst>
          </p:cNvPr>
          <p:cNvSpPr/>
          <p:nvPr/>
        </p:nvSpPr>
        <p:spPr>
          <a:xfrm>
            <a:off x="5486400" y="4990237"/>
            <a:ext cx="6477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Um meio de categorizar dispositivos de TA com base em seu nível de sofisticação, quantidade de treinamento necessário para usar e custo relativo. No </a:t>
            </a:r>
            <a:r>
              <a:rPr lang="pt-BR" dirty="0" err="1"/>
              <a:t>continuum</a:t>
            </a:r>
            <a:r>
              <a:rPr lang="pt-BR" dirty="0"/>
              <a:t>, um dispositivo pode ser considerado sem tecnologia, baixa tecnologia, tecnologia intermediária ou alta tecnologia. 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2"/>
              </a:rPr>
              <a:t>Improving Assistive Technology Training in Teacher Education Programs: The Iowa Model</a:t>
            </a:r>
            <a:endParaRPr lang="pt-BR" dirty="0"/>
          </a:p>
        </p:txBody>
      </p:sp>
      <p:pic>
        <p:nvPicPr>
          <p:cNvPr id="3074" name="Picture 2" descr="Imagem relacionada">
            <a:extLst>
              <a:ext uri="{FF2B5EF4-FFF2-40B4-BE49-F238E27FC236}">
                <a16:creationId xmlns:a16="http://schemas.microsoft.com/office/drawing/2014/main" id="{B6421BE1-A2F7-45FA-BF75-FC929B843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066800"/>
            <a:ext cx="60198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700"/>
            <a:r>
              <a:rPr lang="en-US" sz="4000" kern="1200" spc="-35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Sem </a:t>
            </a:r>
            <a:r>
              <a:rPr lang="en-US" sz="4000" kern="1200" spc="-35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tecnologia</a:t>
            </a:r>
            <a:r>
              <a:rPr lang="en-US" sz="4000" kern="1200" spc="-35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(No-Tech) </a:t>
            </a:r>
            <a:r>
              <a:rPr lang="en-US" sz="4000" kern="1200" spc="-1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3C552467-CB63-4438-9AD2-ACB420ABEE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0984602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3775" y="318673"/>
            <a:ext cx="7769225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t-BR" b="1" spc="-5" dirty="0"/>
              <a:t>No–tech </a:t>
            </a:r>
            <a:r>
              <a:rPr lang="pt-BR" spc="-5" dirty="0"/>
              <a:t>(Baixa </a:t>
            </a:r>
            <a:r>
              <a:rPr lang="pt-BR" spc="-30" dirty="0"/>
              <a:t>Tecnologia) </a:t>
            </a:r>
            <a:r>
              <a:rPr lang="pt-BR" spc="10" dirty="0"/>
              <a:t>em </a:t>
            </a:r>
            <a:r>
              <a:rPr lang="pt-BR" spc="-25" dirty="0"/>
              <a:t>TA</a:t>
            </a:r>
            <a:endParaRPr spc="5" dirty="0"/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2657C6F7-08AC-4DDC-BA29-2A774BB6DC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3561512"/>
              </p:ext>
            </p:extLst>
          </p:nvPr>
        </p:nvGraphicFramePr>
        <p:xfrm>
          <a:off x="2514600" y="121920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71574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3775" y="318671"/>
            <a:ext cx="8836025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t-BR" b="1" spc="-5" dirty="0" err="1"/>
              <a:t>Low</a:t>
            </a:r>
            <a:r>
              <a:rPr lang="pt-BR" b="1" spc="-5" dirty="0"/>
              <a:t> –tech </a:t>
            </a:r>
            <a:r>
              <a:rPr lang="pt-BR" spc="-5" dirty="0"/>
              <a:t>(Baixa </a:t>
            </a:r>
            <a:r>
              <a:rPr lang="pt-BR" spc="-30" dirty="0"/>
              <a:t>Tecnologia) </a:t>
            </a:r>
            <a:r>
              <a:rPr lang="pt-BR" spc="10" dirty="0"/>
              <a:t>em </a:t>
            </a:r>
            <a:r>
              <a:rPr lang="pt-BR" spc="-25" dirty="0"/>
              <a:t>TA</a:t>
            </a:r>
            <a:endParaRPr sz="3200" spc="5" dirty="0"/>
          </a:p>
        </p:txBody>
      </p:sp>
      <p:sp>
        <p:nvSpPr>
          <p:cNvPr id="3" name="object 3"/>
          <p:cNvSpPr txBox="1"/>
          <p:nvPr/>
        </p:nvSpPr>
        <p:spPr>
          <a:xfrm>
            <a:off x="6598919" y="1279905"/>
            <a:ext cx="3032125" cy="4065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ts val="3190"/>
              </a:lnSpc>
              <a:buFont typeface="Arial"/>
              <a:buChar char="•"/>
              <a:tabLst>
                <a:tab pos="241935" algn="l"/>
              </a:tabLst>
            </a:pPr>
            <a:r>
              <a:rPr sz="2750" spc="-5" dirty="0">
                <a:latin typeface="Calibri"/>
                <a:cs typeface="Calibri"/>
              </a:rPr>
              <a:t>Fitas </a:t>
            </a:r>
            <a:r>
              <a:rPr sz="2750" spc="15" dirty="0">
                <a:latin typeface="Calibri"/>
                <a:cs typeface="Calibri"/>
              </a:rPr>
              <a:t>e </a:t>
            </a:r>
            <a:r>
              <a:rPr sz="2750" spc="5" dirty="0">
                <a:latin typeface="Calibri"/>
                <a:cs typeface="Calibri"/>
              </a:rPr>
              <a:t>canetas</a:t>
            </a:r>
            <a:r>
              <a:rPr sz="2750" spc="20" dirty="0">
                <a:latin typeface="Calibri"/>
                <a:cs typeface="Calibri"/>
              </a:rPr>
              <a:t> </a:t>
            </a:r>
            <a:r>
              <a:rPr sz="2750" spc="-5" dirty="0">
                <a:latin typeface="Calibri"/>
                <a:cs typeface="Calibri"/>
              </a:rPr>
              <a:t>de</a:t>
            </a:r>
            <a:endParaRPr sz="2750" dirty="0">
              <a:latin typeface="Calibri"/>
              <a:cs typeface="Calibri"/>
            </a:endParaRPr>
          </a:p>
          <a:p>
            <a:pPr marL="241300">
              <a:lnSpc>
                <a:spcPts val="3190"/>
              </a:lnSpc>
            </a:pPr>
            <a:r>
              <a:rPr sz="2750" spc="-20" dirty="0">
                <a:latin typeface="Calibri"/>
                <a:cs typeface="Calibri"/>
              </a:rPr>
              <a:t>Highlighter</a:t>
            </a:r>
            <a:endParaRPr sz="275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80"/>
              </a:spcBef>
              <a:buFont typeface="Arial"/>
              <a:buChar char="•"/>
              <a:tabLst>
                <a:tab pos="241935" algn="l"/>
              </a:tabLst>
            </a:pPr>
            <a:r>
              <a:rPr sz="2750" spc="-15" dirty="0">
                <a:latin typeface="Calibri"/>
                <a:cs typeface="Calibri"/>
              </a:rPr>
              <a:t>Papel</a:t>
            </a:r>
            <a:r>
              <a:rPr sz="2750" spc="120" dirty="0">
                <a:latin typeface="Calibri"/>
                <a:cs typeface="Calibri"/>
              </a:rPr>
              <a:t> </a:t>
            </a:r>
            <a:r>
              <a:rPr sz="2750" spc="-15" dirty="0">
                <a:latin typeface="Calibri"/>
                <a:cs typeface="Calibri"/>
              </a:rPr>
              <a:t>especializado</a:t>
            </a:r>
            <a:endParaRPr sz="2750" dirty="0">
              <a:latin typeface="Calibri"/>
              <a:cs typeface="Calibri"/>
            </a:endParaRPr>
          </a:p>
          <a:p>
            <a:pPr marL="699135" lvl="1" indent="-229235">
              <a:lnSpc>
                <a:spcPct val="100000"/>
              </a:lnSpc>
              <a:spcBef>
                <a:spcPts val="280"/>
              </a:spcBef>
              <a:buFont typeface="Arial"/>
              <a:buChar char="•"/>
              <a:tabLst>
                <a:tab pos="699135" algn="l"/>
              </a:tabLst>
            </a:pPr>
            <a:r>
              <a:rPr sz="2400" spc="-10" dirty="0">
                <a:latin typeface="Calibri"/>
                <a:cs typeface="Calibri"/>
              </a:rPr>
              <a:t>Linha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elevada</a:t>
            </a:r>
            <a:endParaRPr sz="2400" dirty="0">
              <a:latin typeface="Calibri"/>
              <a:cs typeface="Calibri"/>
            </a:endParaRPr>
          </a:p>
          <a:p>
            <a:pPr marL="699135" lvl="1" indent="-229235">
              <a:lnSpc>
                <a:spcPct val="100000"/>
              </a:lnSpc>
              <a:spcBef>
                <a:spcPts val="200"/>
              </a:spcBef>
              <a:buFont typeface="Arial"/>
              <a:buChar char="•"/>
              <a:tabLst>
                <a:tab pos="699135" algn="l"/>
              </a:tabLst>
            </a:pPr>
            <a:r>
              <a:rPr sz="2400" spc="-10" dirty="0">
                <a:latin typeface="Calibri"/>
                <a:cs typeface="Calibri"/>
              </a:rPr>
              <a:t>Linha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contrastante</a:t>
            </a:r>
            <a:endParaRPr sz="240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3300" dirty="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935" algn="l"/>
              </a:tabLst>
            </a:pPr>
            <a:r>
              <a:rPr sz="2750" dirty="0">
                <a:latin typeface="Calibri"/>
                <a:cs typeface="Calibri"/>
              </a:rPr>
              <a:t>Alças </a:t>
            </a:r>
            <a:r>
              <a:rPr sz="2750" spc="-5" dirty="0">
                <a:latin typeface="Calibri"/>
                <a:cs typeface="Calibri"/>
              </a:rPr>
              <a:t>de</a:t>
            </a:r>
            <a:r>
              <a:rPr sz="2750" spc="20" dirty="0">
                <a:latin typeface="Calibri"/>
                <a:cs typeface="Calibri"/>
              </a:rPr>
              <a:t> </a:t>
            </a:r>
            <a:r>
              <a:rPr sz="2750" spc="-10" dirty="0">
                <a:latin typeface="Calibri"/>
                <a:cs typeface="Calibri"/>
              </a:rPr>
              <a:t>lápis</a:t>
            </a:r>
            <a:endParaRPr sz="275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241935" algn="l"/>
              </a:tabLst>
            </a:pPr>
            <a:r>
              <a:rPr sz="2750" spc="10" dirty="0">
                <a:latin typeface="Calibri"/>
                <a:cs typeface="Calibri"/>
              </a:rPr>
              <a:t>Cartões </a:t>
            </a:r>
            <a:r>
              <a:rPr sz="2750" spc="-5" dirty="0">
                <a:latin typeface="Calibri"/>
                <a:cs typeface="Calibri"/>
              </a:rPr>
              <a:t>de</a:t>
            </a:r>
            <a:r>
              <a:rPr sz="2750" spc="25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imagem</a:t>
            </a: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1935" algn="l"/>
              </a:tabLst>
            </a:pPr>
            <a:r>
              <a:rPr sz="2750" spc="-5" dirty="0">
                <a:latin typeface="Calibri"/>
                <a:cs typeface="Calibri"/>
              </a:rPr>
              <a:t>Guias de</a:t>
            </a:r>
            <a:r>
              <a:rPr sz="2750" spc="95" dirty="0">
                <a:latin typeface="Calibri"/>
                <a:cs typeface="Calibri"/>
              </a:rPr>
              <a:t> </a:t>
            </a:r>
            <a:r>
              <a:rPr sz="2750" spc="-20" dirty="0">
                <a:latin typeface="Calibri"/>
                <a:cs typeface="Calibri"/>
              </a:rPr>
              <a:t>linha</a:t>
            </a:r>
            <a:endParaRPr sz="275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2000" y="5345175"/>
            <a:ext cx="2743200" cy="1390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43400" y="5666876"/>
            <a:ext cx="2895600" cy="7905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06000" y="3429000"/>
            <a:ext cx="1885950" cy="243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169926" y="476250"/>
            <a:ext cx="1714500" cy="14668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98" name="Picture 2" descr="low-tech-compact">
            <a:extLst>
              <a:ext uri="{FF2B5EF4-FFF2-40B4-BE49-F238E27FC236}">
                <a16:creationId xmlns:a16="http://schemas.microsoft.com/office/drawing/2014/main" id="{2FE0D12D-4C37-4D1C-BFB7-E01C3B3D5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1279905"/>
            <a:ext cx="4462732" cy="406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4"/>
          <p:cNvSpPr/>
          <p:nvPr/>
        </p:nvSpPr>
        <p:spPr>
          <a:xfrm>
            <a:off x="4073070" y="2873848"/>
            <a:ext cx="1337130" cy="12409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264403" y="2075738"/>
            <a:ext cx="5036820" cy="196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5080" indent="-228600">
              <a:lnSpc>
                <a:spcPct val="92200"/>
              </a:lnSpc>
              <a:buFont typeface="Arial"/>
              <a:buChar char="•"/>
              <a:tabLst>
                <a:tab pos="241300" algn="l"/>
              </a:tabLst>
            </a:pPr>
            <a:r>
              <a:rPr sz="2750" spc="30" dirty="0">
                <a:latin typeface="Calibri"/>
                <a:cs typeface="Calibri"/>
              </a:rPr>
              <a:t>Os </a:t>
            </a:r>
            <a:r>
              <a:rPr sz="2750" spc="-20" dirty="0">
                <a:latin typeface="Calibri"/>
                <a:cs typeface="Calibri"/>
              </a:rPr>
              <a:t>itens </a:t>
            </a:r>
            <a:r>
              <a:rPr sz="2750" spc="-5" dirty="0">
                <a:latin typeface="Calibri"/>
                <a:cs typeface="Calibri"/>
              </a:rPr>
              <a:t>de </a:t>
            </a:r>
            <a:r>
              <a:rPr sz="2750" spc="-20" dirty="0">
                <a:latin typeface="Calibri"/>
                <a:cs typeface="Calibri"/>
              </a:rPr>
              <a:t>baixa </a:t>
            </a:r>
            <a:r>
              <a:rPr sz="2750" dirty="0">
                <a:latin typeface="Calibri"/>
                <a:cs typeface="Calibri"/>
              </a:rPr>
              <a:t>tecnologia </a:t>
            </a:r>
            <a:r>
              <a:rPr sz="2750" spc="5" dirty="0">
                <a:latin typeface="Calibri"/>
                <a:cs typeface="Calibri"/>
              </a:rPr>
              <a:t>são  </a:t>
            </a:r>
            <a:r>
              <a:rPr sz="2750" spc="10" dirty="0">
                <a:latin typeface="Calibri"/>
                <a:cs typeface="Calibri"/>
              </a:rPr>
              <a:t>menos </a:t>
            </a:r>
            <a:r>
              <a:rPr sz="2750" dirty="0">
                <a:latin typeface="Calibri"/>
                <a:cs typeface="Calibri"/>
              </a:rPr>
              <a:t>sofisticados </a:t>
            </a:r>
            <a:r>
              <a:rPr sz="2750" spc="15" dirty="0">
                <a:latin typeface="Calibri"/>
                <a:cs typeface="Calibri"/>
              </a:rPr>
              <a:t>e </a:t>
            </a:r>
            <a:r>
              <a:rPr sz="2750" dirty="0">
                <a:latin typeface="Calibri"/>
                <a:cs typeface="Calibri"/>
              </a:rPr>
              <a:t>podem  </a:t>
            </a:r>
            <a:r>
              <a:rPr sz="2750" spc="-15" dirty="0">
                <a:latin typeface="Calibri"/>
                <a:cs typeface="Calibri"/>
              </a:rPr>
              <a:t>incluir </a:t>
            </a:r>
            <a:r>
              <a:rPr sz="2750" spc="-5" dirty="0">
                <a:latin typeface="Calibri"/>
                <a:cs typeface="Calibri"/>
              </a:rPr>
              <a:t>dispositivos </a:t>
            </a:r>
            <a:r>
              <a:rPr sz="2750" spc="35" dirty="0">
                <a:latin typeface="Calibri"/>
                <a:cs typeface="Calibri"/>
              </a:rPr>
              <a:t>como </a:t>
            </a:r>
            <a:r>
              <a:rPr sz="2750" spc="15" dirty="0">
                <a:latin typeface="Calibri"/>
                <a:cs typeface="Calibri"/>
              </a:rPr>
              <a:t>alças </a:t>
            </a:r>
            <a:r>
              <a:rPr sz="2750" spc="-5" dirty="0">
                <a:latin typeface="Calibri"/>
                <a:cs typeface="Calibri"/>
              </a:rPr>
              <a:t>de  </a:t>
            </a:r>
            <a:r>
              <a:rPr sz="2750" spc="5" dirty="0">
                <a:latin typeface="Calibri"/>
                <a:cs typeface="Calibri"/>
              </a:rPr>
              <a:t>colher </a:t>
            </a:r>
            <a:r>
              <a:rPr sz="2750" dirty="0">
                <a:latin typeface="Calibri"/>
                <a:cs typeface="Calibri"/>
              </a:rPr>
              <a:t>adaptadas, </a:t>
            </a:r>
            <a:r>
              <a:rPr sz="2750" spc="25" dirty="0">
                <a:latin typeface="Calibri"/>
                <a:cs typeface="Calibri"/>
              </a:rPr>
              <a:t>copos </a:t>
            </a:r>
            <a:r>
              <a:rPr sz="2750" spc="-5" dirty="0">
                <a:latin typeface="Calibri"/>
                <a:cs typeface="Calibri"/>
              </a:rPr>
              <a:t>de  </a:t>
            </a:r>
            <a:r>
              <a:rPr sz="2750" spc="-15" dirty="0">
                <a:latin typeface="Calibri"/>
                <a:cs typeface="Calibri"/>
              </a:rPr>
              <a:t>bebedoura </a:t>
            </a:r>
            <a:r>
              <a:rPr sz="2750" spc="15" dirty="0">
                <a:latin typeface="Calibri"/>
                <a:cs typeface="Calibri"/>
              </a:rPr>
              <a:t>e </a:t>
            </a:r>
            <a:r>
              <a:rPr sz="2750" spc="10" dirty="0">
                <a:latin typeface="Calibri"/>
                <a:cs typeface="Calibri"/>
              </a:rPr>
              <a:t>tampões </a:t>
            </a:r>
            <a:r>
              <a:rPr sz="2750" spc="-5" dirty="0">
                <a:latin typeface="Calibri"/>
                <a:cs typeface="Calibri"/>
              </a:rPr>
              <a:t>de</a:t>
            </a:r>
            <a:r>
              <a:rPr sz="2750" spc="335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velcro.</a:t>
            </a:r>
          </a:p>
        </p:txBody>
      </p:sp>
      <p:sp>
        <p:nvSpPr>
          <p:cNvPr id="4" name="object 4"/>
          <p:cNvSpPr/>
          <p:nvPr/>
        </p:nvSpPr>
        <p:spPr>
          <a:xfrm>
            <a:off x="1219200" y="1328791"/>
            <a:ext cx="2548001" cy="27004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67000" y="3643884"/>
            <a:ext cx="2471801" cy="26242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1000" y="4191000"/>
            <a:ext cx="1524000" cy="152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76800" y="4191000"/>
            <a:ext cx="2209800" cy="2209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332220" y="1279905"/>
            <a:ext cx="4401185" cy="2851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750" spc="-25" dirty="0">
                <a:latin typeface="Calibri"/>
                <a:cs typeface="Calibri"/>
              </a:rPr>
              <a:t>Teclados</a:t>
            </a:r>
            <a:r>
              <a:rPr sz="2750" spc="40" dirty="0">
                <a:latin typeface="Calibri"/>
                <a:cs typeface="Calibri"/>
              </a:rPr>
              <a:t> </a:t>
            </a:r>
            <a:r>
              <a:rPr sz="2750" spc="-5" dirty="0">
                <a:latin typeface="Calibri"/>
                <a:cs typeface="Calibri"/>
              </a:rPr>
              <a:t>portáteis</a:t>
            </a:r>
            <a:endParaRPr sz="275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1300" algn="l"/>
              </a:tabLst>
            </a:pPr>
            <a:r>
              <a:rPr sz="2750" spc="-10" dirty="0">
                <a:latin typeface="Calibri"/>
                <a:cs typeface="Calibri"/>
              </a:rPr>
              <a:t>Verificadores</a:t>
            </a:r>
            <a:r>
              <a:rPr sz="2750" spc="70" dirty="0">
                <a:latin typeface="Calibri"/>
                <a:cs typeface="Calibri"/>
              </a:rPr>
              <a:t> </a:t>
            </a:r>
            <a:r>
              <a:rPr sz="2750" spc="5" dirty="0">
                <a:latin typeface="Calibri"/>
                <a:cs typeface="Calibri"/>
              </a:rPr>
              <a:t>ortográficos</a:t>
            </a:r>
            <a:endParaRPr sz="275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1300" algn="l"/>
              </a:tabLst>
            </a:pPr>
            <a:r>
              <a:rPr sz="2750" dirty="0">
                <a:latin typeface="Calibri"/>
                <a:cs typeface="Calibri"/>
              </a:rPr>
              <a:t>Calculadoras</a:t>
            </a:r>
            <a:r>
              <a:rPr sz="2750" spc="130" dirty="0">
                <a:latin typeface="Calibri"/>
                <a:cs typeface="Calibri"/>
              </a:rPr>
              <a:t> </a:t>
            </a:r>
            <a:r>
              <a:rPr sz="2750" spc="-20" dirty="0">
                <a:latin typeface="Calibri"/>
                <a:cs typeface="Calibri"/>
              </a:rPr>
              <a:t>falantes</a:t>
            </a:r>
            <a:endParaRPr sz="275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80"/>
              </a:spcBef>
              <a:buFont typeface="Arial"/>
              <a:buChar char="•"/>
              <a:tabLst>
                <a:tab pos="241300" algn="l"/>
              </a:tabLst>
            </a:pPr>
            <a:r>
              <a:rPr sz="2750" spc="-10" dirty="0">
                <a:latin typeface="Calibri"/>
                <a:cs typeface="Calibri"/>
              </a:rPr>
              <a:t>Interruptores</a:t>
            </a:r>
            <a:r>
              <a:rPr sz="2750" spc="150" dirty="0">
                <a:latin typeface="Calibri"/>
                <a:cs typeface="Calibri"/>
              </a:rPr>
              <a:t> </a:t>
            </a:r>
            <a:r>
              <a:rPr sz="2750" spc="15" dirty="0">
                <a:latin typeface="Calibri"/>
                <a:cs typeface="Calibri"/>
              </a:rPr>
              <a:t>autônomos</a:t>
            </a:r>
            <a:endParaRPr sz="2750">
              <a:latin typeface="Calibri"/>
              <a:cs typeface="Calibri"/>
            </a:endParaRPr>
          </a:p>
          <a:p>
            <a:pPr marL="241300" indent="-228600">
              <a:lnSpc>
                <a:spcPts val="3155"/>
              </a:lnSpc>
              <a:spcBef>
                <a:spcPts val="755"/>
              </a:spcBef>
              <a:buFont typeface="Arial"/>
              <a:buChar char="•"/>
              <a:tabLst>
                <a:tab pos="241300" algn="l"/>
              </a:tabLst>
            </a:pPr>
            <a:r>
              <a:rPr sz="2750" spc="-5" dirty="0">
                <a:latin typeface="Calibri"/>
                <a:cs typeface="Calibri"/>
              </a:rPr>
              <a:t>Dispositivos de</a:t>
            </a:r>
            <a:r>
              <a:rPr sz="2750" spc="285" dirty="0">
                <a:latin typeface="Calibri"/>
                <a:cs typeface="Calibri"/>
              </a:rPr>
              <a:t> </a:t>
            </a:r>
            <a:r>
              <a:rPr sz="2750" spc="15" dirty="0">
                <a:latin typeface="Calibri"/>
                <a:cs typeface="Calibri"/>
              </a:rPr>
              <a:t>comunicação</a:t>
            </a:r>
            <a:endParaRPr sz="2750">
              <a:latin typeface="Calibri"/>
              <a:cs typeface="Calibri"/>
            </a:endParaRPr>
          </a:p>
          <a:p>
            <a:pPr marL="241300">
              <a:lnSpc>
                <a:spcPts val="3155"/>
              </a:lnSpc>
            </a:pPr>
            <a:r>
              <a:rPr sz="2750" spc="-15" dirty="0">
                <a:latin typeface="Calibri"/>
                <a:cs typeface="Calibri"/>
              </a:rPr>
              <a:t>digitalizados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86000" y="3962400"/>
            <a:ext cx="2133600" cy="19907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67000" y="1381125"/>
            <a:ext cx="2743200" cy="22574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6512511" cy="1143000"/>
          </a:xfrm>
        </p:spPr>
        <p:txBody>
          <a:bodyPr>
            <a:normAutofit/>
          </a:bodyPr>
          <a:lstStyle/>
          <a:p>
            <a:r>
              <a:rPr lang="pt-BR" sz="4000" dirty="0"/>
              <a:t>Definição termos </a:t>
            </a:r>
          </a:p>
        </p:txBody>
      </p:sp>
      <p:sp>
        <p:nvSpPr>
          <p:cNvPr id="4" name="Retângulo 3"/>
          <p:cNvSpPr/>
          <p:nvPr/>
        </p:nvSpPr>
        <p:spPr>
          <a:xfrm>
            <a:off x="1775520" y="1225689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Tecnologia</a:t>
            </a:r>
          </a:p>
          <a:p>
            <a:r>
              <a:rPr lang="pt-BR" sz="2400" dirty="0"/>
              <a:t>1.Conjunto de conhecimentos, especialmente princípios científicos, que se aplica a um determinado ramo de atividade: ex. tecnologia mecânica.</a:t>
            </a:r>
          </a:p>
          <a:p>
            <a:r>
              <a:rPr lang="pt-BR" sz="2400" dirty="0"/>
              <a:t>2. Explicação dos termos concernentes às artes e ofícios.</a:t>
            </a:r>
          </a:p>
          <a:p>
            <a:r>
              <a:rPr lang="pt-BR" sz="2400" dirty="0"/>
              <a:t>3. O vocabulário peculiar de uma ciência, arte, indústria etc.</a:t>
            </a:r>
          </a:p>
          <a:p>
            <a:r>
              <a:rPr lang="pt-BR" sz="2400" dirty="0"/>
              <a:t>4. Ciência que trata de técnica.</a:t>
            </a:r>
          </a:p>
          <a:p>
            <a:r>
              <a:rPr lang="pt-BR" sz="2400" b="1" dirty="0"/>
              <a:t>Técnica:</a:t>
            </a:r>
          </a:p>
          <a:p>
            <a:r>
              <a:rPr lang="pt-BR" sz="2400" dirty="0"/>
              <a:t>1. A parte material ou o conjunto de processos de uma arte: técnica operatória; técnica jurídica.</a:t>
            </a:r>
          </a:p>
          <a:p>
            <a:r>
              <a:rPr lang="pt-BR" sz="2400" dirty="0"/>
              <a:t>2. Maneira, jeito ou habilidade especial de executar ou fazer algo.....</a:t>
            </a:r>
          </a:p>
          <a:p>
            <a:r>
              <a:rPr lang="pt-BR" sz="2400" dirty="0"/>
              <a:t>"</a:t>
            </a:r>
            <a:r>
              <a:rPr lang="pt-BR" sz="2400" dirty="0" err="1"/>
              <a:t>tecno</a:t>
            </a:r>
            <a:r>
              <a:rPr lang="pt-BR" sz="2400" dirty="0"/>
              <a:t>" : conjunto de processos de uma arte, habilidade.....</a:t>
            </a:r>
          </a:p>
          <a:p>
            <a:endParaRPr lang="pt-BR" sz="2400" dirty="0"/>
          </a:p>
          <a:p>
            <a:endParaRPr lang="pt-BR" sz="2400" dirty="0"/>
          </a:p>
          <a:p>
            <a:r>
              <a:rPr lang="pt-BR" sz="1200" dirty="0"/>
              <a:t>Fonte: Aurélio Buarque de Holanda</a:t>
            </a:r>
          </a:p>
          <a:p>
            <a:r>
              <a:rPr lang="pt-BR" sz="1200" dirty="0"/>
              <a:t>Fonte: dicionário etimológico - Antônio Geraldo da Cunha</a:t>
            </a:r>
          </a:p>
        </p:txBody>
      </p:sp>
    </p:spTree>
    <p:extLst>
      <p:ext uri="{BB962C8B-B14F-4D97-AF65-F5344CB8AC3E}">
        <p14:creationId xmlns:p14="http://schemas.microsoft.com/office/powerpoint/2010/main" val="32058444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9636" y="616423"/>
            <a:ext cx="9529763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t-BR" b="1" spc="10" dirty="0" err="1"/>
              <a:t>Medium</a:t>
            </a:r>
            <a:r>
              <a:rPr lang="pt-BR" b="1" spc="10" dirty="0"/>
              <a:t> Tech </a:t>
            </a:r>
            <a:r>
              <a:rPr lang="pt-BR" spc="10" dirty="0"/>
              <a:t>(Média </a:t>
            </a:r>
            <a:r>
              <a:rPr lang="pt-BR" spc="-30" dirty="0"/>
              <a:t>Tecnologia</a:t>
            </a:r>
            <a:r>
              <a:rPr lang="pt-BR" spc="10" dirty="0"/>
              <a:t>) </a:t>
            </a:r>
            <a:r>
              <a:rPr lang="pt-BR" spc="10" dirty="0" err="1"/>
              <a:t>emTA</a:t>
            </a:r>
            <a:endParaRPr lang="pt-BR" dirty="0"/>
          </a:p>
        </p:txBody>
      </p:sp>
      <p:sp>
        <p:nvSpPr>
          <p:cNvPr id="3" name="object 3"/>
          <p:cNvSpPr txBox="1"/>
          <p:nvPr/>
        </p:nvSpPr>
        <p:spPr>
          <a:xfrm>
            <a:off x="974725" y="1720723"/>
            <a:ext cx="3320415" cy="2337563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ts val="3080"/>
              </a:lnSpc>
              <a:spcBef>
                <a:spcPts val="20"/>
              </a:spcBef>
            </a:pPr>
            <a:r>
              <a:rPr lang="pt-BR" sz="2750" spc="30" dirty="0">
                <a:latin typeface="Calibri"/>
                <a:cs typeface="Calibri"/>
              </a:rPr>
              <a:t>Os </a:t>
            </a:r>
            <a:r>
              <a:rPr lang="pt-BR" sz="2750" spc="-5" dirty="0">
                <a:latin typeface="Calibri"/>
                <a:cs typeface="Calibri"/>
              </a:rPr>
              <a:t>dispositivos de  </a:t>
            </a:r>
            <a:r>
              <a:rPr lang="pt-BR" sz="2750" dirty="0">
                <a:latin typeface="Calibri"/>
                <a:cs typeface="Calibri"/>
              </a:rPr>
              <a:t>tecnologia média</a:t>
            </a:r>
            <a:r>
              <a:rPr lang="pt-BR" sz="2750" spc="215" dirty="0">
                <a:latin typeface="Calibri"/>
                <a:cs typeface="Calibri"/>
              </a:rPr>
              <a:t> </a:t>
            </a:r>
            <a:r>
              <a:rPr lang="pt-BR" sz="2750" spc="5" dirty="0">
                <a:latin typeface="Calibri"/>
                <a:cs typeface="Calibri"/>
              </a:rPr>
              <a:t>são</a:t>
            </a:r>
            <a:endParaRPr lang="pt-BR" sz="2750" dirty="0">
              <a:latin typeface="Calibri"/>
              <a:cs typeface="Calibri"/>
            </a:endParaRPr>
          </a:p>
          <a:p>
            <a:pPr marL="12700">
              <a:lnSpc>
                <a:spcPts val="2790"/>
              </a:lnSpc>
            </a:pPr>
            <a:r>
              <a:rPr lang="pt-BR" sz="2750" spc="-5" dirty="0">
                <a:latin typeface="Calibri"/>
                <a:cs typeface="Calibri"/>
              </a:rPr>
              <a:t>dispositivos</a:t>
            </a:r>
            <a:r>
              <a:rPr lang="pt-BR" sz="2750" spc="235" dirty="0">
                <a:latin typeface="Calibri"/>
                <a:cs typeface="Calibri"/>
              </a:rPr>
              <a:t> </a:t>
            </a:r>
            <a:r>
              <a:rPr lang="pt-BR" sz="2750" spc="15" dirty="0">
                <a:latin typeface="Calibri"/>
                <a:cs typeface="Calibri"/>
              </a:rPr>
              <a:t>mecânicos</a:t>
            </a:r>
            <a:endParaRPr lang="pt-BR" sz="2750" dirty="0">
              <a:latin typeface="Calibri"/>
              <a:cs typeface="Calibri"/>
            </a:endParaRPr>
          </a:p>
          <a:p>
            <a:pPr marL="12700" marR="511175">
              <a:lnSpc>
                <a:spcPct val="92200"/>
              </a:lnSpc>
              <a:spcBef>
                <a:spcPts val="110"/>
              </a:spcBef>
            </a:pPr>
            <a:r>
              <a:rPr lang="pt-BR" sz="2750" spc="-5" dirty="0">
                <a:latin typeface="Calibri"/>
                <a:cs typeface="Calibri"/>
              </a:rPr>
              <a:t>relativamente mais complexos</a:t>
            </a:r>
            <a:r>
              <a:rPr lang="pt-BR" sz="2750" spc="10" dirty="0">
                <a:latin typeface="Calibri"/>
                <a:cs typeface="Calibri"/>
              </a:rPr>
              <a:t>, </a:t>
            </a:r>
            <a:r>
              <a:rPr lang="pt-BR" sz="2750" spc="35" dirty="0">
                <a:latin typeface="Calibri"/>
                <a:cs typeface="Calibri"/>
              </a:rPr>
              <a:t>como  </a:t>
            </a:r>
            <a:r>
              <a:rPr lang="pt-BR" sz="2750" spc="-5" dirty="0">
                <a:latin typeface="Calibri"/>
                <a:cs typeface="Calibri"/>
              </a:rPr>
              <a:t>cadeiras de</a:t>
            </a:r>
            <a:r>
              <a:rPr lang="pt-BR" sz="2750" spc="120" dirty="0">
                <a:latin typeface="Calibri"/>
                <a:cs typeface="Calibri"/>
              </a:rPr>
              <a:t> </a:t>
            </a:r>
            <a:r>
              <a:rPr lang="pt-BR" sz="2750" spc="-5" dirty="0">
                <a:latin typeface="Calibri"/>
                <a:cs typeface="Calibri"/>
              </a:rPr>
              <a:t>rodas.</a:t>
            </a:r>
            <a:endParaRPr lang="pt-BR" sz="275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19775" y="2181098"/>
            <a:ext cx="1995551" cy="2147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38775" y="4467288"/>
            <a:ext cx="2786126" cy="1500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496175" y="2028698"/>
            <a:ext cx="2452751" cy="23003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290445" y="1966595"/>
            <a:ext cx="6788150" cy="841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ts val="3190"/>
              </a:lnSpc>
              <a:buFont typeface="Arial"/>
              <a:buChar char="•"/>
              <a:tabLst>
                <a:tab pos="241300" algn="l"/>
              </a:tabLst>
            </a:pPr>
            <a:r>
              <a:rPr sz="2750" spc="30" dirty="0">
                <a:latin typeface="Calibri"/>
                <a:cs typeface="Calibri"/>
              </a:rPr>
              <a:t>Os </a:t>
            </a:r>
            <a:r>
              <a:rPr sz="2750" spc="-10" dirty="0">
                <a:latin typeface="Calibri"/>
                <a:cs typeface="Calibri"/>
              </a:rPr>
              <a:t>dispositivos </a:t>
            </a:r>
            <a:r>
              <a:rPr sz="2750" spc="-5" dirty="0">
                <a:latin typeface="Calibri"/>
                <a:cs typeface="Calibri"/>
              </a:rPr>
              <a:t>de alta </a:t>
            </a:r>
            <a:r>
              <a:rPr sz="2750" dirty="0">
                <a:latin typeface="Calibri"/>
                <a:cs typeface="Calibri"/>
              </a:rPr>
              <a:t>tecnologia</a:t>
            </a:r>
            <a:r>
              <a:rPr sz="2750" spc="535" dirty="0">
                <a:latin typeface="Calibri"/>
                <a:cs typeface="Calibri"/>
              </a:rPr>
              <a:t> </a:t>
            </a:r>
            <a:r>
              <a:rPr sz="2750" spc="5" dirty="0">
                <a:latin typeface="Calibri"/>
                <a:cs typeface="Calibri"/>
              </a:rPr>
              <a:t>incorporam</a:t>
            </a:r>
            <a:endParaRPr sz="2750">
              <a:latin typeface="Calibri"/>
              <a:cs typeface="Calibri"/>
            </a:endParaRPr>
          </a:p>
          <a:p>
            <a:pPr marL="241300">
              <a:lnSpc>
                <a:spcPts val="3190"/>
              </a:lnSpc>
            </a:pPr>
            <a:r>
              <a:rPr sz="2750" spc="-10" dirty="0">
                <a:latin typeface="Calibri"/>
                <a:cs typeface="Calibri"/>
              </a:rPr>
              <a:t>eletrônicos </a:t>
            </a:r>
            <a:r>
              <a:rPr sz="2750" spc="30" dirty="0">
                <a:latin typeface="Calibri"/>
                <a:cs typeface="Calibri"/>
              </a:rPr>
              <a:t>ou </a:t>
            </a:r>
            <a:r>
              <a:rPr sz="2750" spc="10" dirty="0">
                <a:latin typeface="Calibri"/>
                <a:cs typeface="Calibri"/>
              </a:rPr>
              <a:t>computadores</a:t>
            </a:r>
            <a:r>
              <a:rPr sz="2750" spc="250" dirty="0">
                <a:latin typeface="Calibri"/>
                <a:cs typeface="Calibri"/>
              </a:rPr>
              <a:t> </a:t>
            </a:r>
            <a:r>
              <a:rPr sz="2750" spc="-5" dirty="0">
                <a:latin typeface="Calibri"/>
                <a:cs typeface="Calibri"/>
              </a:rPr>
              <a:t>sofisticados.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09775" y="3933761"/>
            <a:ext cx="2833751" cy="2090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496175" y="3933761"/>
            <a:ext cx="2624201" cy="20336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76775" y="4238688"/>
            <a:ext cx="2605151" cy="16144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AEA85502-370B-4EB2-99F9-D1D9B888EFCE}"/>
              </a:ext>
            </a:extLst>
          </p:cNvPr>
          <p:cNvSpPr txBox="1">
            <a:spLocks/>
          </p:cNvSpPr>
          <p:nvPr/>
        </p:nvSpPr>
        <p:spPr>
          <a:xfrm>
            <a:off x="1066800" y="666334"/>
            <a:ext cx="9529763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pt-BR" b="1" spc="10" dirty="0" err="1"/>
              <a:t>Hi</a:t>
            </a:r>
            <a:r>
              <a:rPr lang="pt-BR" b="1" spc="10" dirty="0"/>
              <a:t> Tech </a:t>
            </a:r>
            <a:r>
              <a:rPr lang="pt-BR" spc="10" dirty="0"/>
              <a:t>(Alta </a:t>
            </a:r>
            <a:r>
              <a:rPr lang="pt-BR" spc="-30" dirty="0"/>
              <a:t>Tecnologia</a:t>
            </a:r>
            <a:r>
              <a:rPr lang="pt-BR" spc="10" dirty="0"/>
              <a:t>) em TA</a:t>
            </a:r>
            <a:endParaRPr lang="pt-BR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332220" y="1279905"/>
            <a:ext cx="4734560" cy="2377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750" spc="5" dirty="0">
                <a:latin typeface="Calibri"/>
                <a:cs typeface="Calibri"/>
              </a:rPr>
              <a:t>Software </a:t>
            </a:r>
            <a:r>
              <a:rPr sz="2750" spc="-5" dirty="0">
                <a:latin typeface="Calibri"/>
                <a:cs typeface="Calibri"/>
              </a:rPr>
              <a:t>de</a:t>
            </a:r>
            <a:r>
              <a:rPr sz="2750" spc="50" dirty="0">
                <a:latin typeface="Calibri"/>
                <a:cs typeface="Calibri"/>
              </a:rPr>
              <a:t> </a:t>
            </a:r>
            <a:r>
              <a:rPr sz="2750" spc="10" dirty="0">
                <a:latin typeface="Calibri"/>
                <a:cs typeface="Calibri"/>
              </a:rPr>
              <a:t>computador</a:t>
            </a:r>
            <a:endParaRPr sz="2750">
              <a:latin typeface="Calibri"/>
              <a:cs typeface="Calibri"/>
            </a:endParaRPr>
          </a:p>
          <a:p>
            <a:pPr marL="241300" marR="5080" indent="-228600">
              <a:lnSpc>
                <a:spcPts val="3000"/>
              </a:lnSpc>
              <a:spcBef>
                <a:spcPts val="1105"/>
              </a:spcBef>
              <a:buFont typeface="Arial"/>
              <a:buChar char="•"/>
              <a:tabLst>
                <a:tab pos="241300" algn="l"/>
              </a:tabLst>
            </a:pPr>
            <a:r>
              <a:rPr sz="2750" spc="-5" dirty="0">
                <a:latin typeface="Calibri"/>
                <a:cs typeface="Calibri"/>
              </a:rPr>
              <a:t>Dispositivos </a:t>
            </a:r>
            <a:r>
              <a:rPr sz="2750" spc="-10" dirty="0">
                <a:latin typeface="Calibri"/>
                <a:cs typeface="Calibri"/>
              </a:rPr>
              <a:t>AAC </a:t>
            </a:r>
            <a:r>
              <a:rPr sz="2750" spc="15" dirty="0">
                <a:latin typeface="Calibri"/>
                <a:cs typeface="Calibri"/>
              </a:rPr>
              <a:t>(comunicação  </a:t>
            </a:r>
            <a:r>
              <a:rPr sz="2750" spc="-10" dirty="0">
                <a:latin typeface="Calibri"/>
                <a:cs typeface="Calibri"/>
              </a:rPr>
              <a:t>aumentativa </a:t>
            </a:r>
            <a:r>
              <a:rPr sz="2750" spc="30" dirty="0">
                <a:latin typeface="Calibri"/>
                <a:cs typeface="Calibri"/>
              </a:rPr>
              <a:t>ou</a:t>
            </a:r>
            <a:r>
              <a:rPr sz="2750" spc="150" dirty="0">
                <a:latin typeface="Calibri"/>
                <a:cs typeface="Calibri"/>
              </a:rPr>
              <a:t> </a:t>
            </a:r>
            <a:r>
              <a:rPr sz="2750" spc="-10" dirty="0">
                <a:latin typeface="Calibri"/>
                <a:cs typeface="Calibri"/>
              </a:rPr>
              <a:t>alternativa)</a:t>
            </a:r>
            <a:endParaRPr sz="275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05"/>
              </a:spcBef>
              <a:buFont typeface="Arial"/>
              <a:buChar char="•"/>
              <a:tabLst>
                <a:tab pos="241300" algn="l"/>
              </a:tabLst>
            </a:pPr>
            <a:r>
              <a:rPr sz="2750" spc="-5" dirty="0">
                <a:latin typeface="Calibri"/>
                <a:cs typeface="Calibri"/>
              </a:rPr>
              <a:t>Cadeiras de </a:t>
            </a:r>
            <a:r>
              <a:rPr sz="2750" dirty="0">
                <a:latin typeface="Calibri"/>
                <a:cs typeface="Calibri"/>
              </a:rPr>
              <a:t>rodas</a:t>
            </a:r>
            <a:r>
              <a:rPr sz="2750" spc="195" dirty="0">
                <a:latin typeface="Calibri"/>
                <a:cs typeface="Calibri"/>
              </a:rPr>
              <a:t> </a:t>
            </a:r>
            <a:r>
              <a:rPr sz="2750" spc="-5" dirty="0">
                <a:latin typeface="Calibri"/>
                <a:cs typeface="Calibri"/>
              </a:rPr>
              <a:t>elétricas</a:t>
            </a:r>
            <a:endParaRPr sz="275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1300" algn="l"/>
              </a:tabLst>
            </a:pPr>
            <a:r>
              <a:rPr sz="2750" spc="-5" dirty="0">
                <a:latin typeface="Calibri"/>
                <a:cs typeface="Calibri"/>
              </a:rPr>
              <a:t>Exibições</a:t>
            </a:r>
            <a:r>
              <a:rPr sz="2750" spc="110" dirty="0">
                <a:latin typeface="Calibri"/>
                <a:cs typeface="Calibri"/>
              </a:rPr>
              <a:t> </a:t>
            </a:r>
            <a:r>
              <a:rPr sz="2750" spc="15" dirty="0">
                <a:latin typeface="Calibri"/>
                <a:cs typeface="Calibri"/>
              </a:rPr>
              <a:t>CCTV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09800" y="3686175"/>
            <a:ext cx="2628900" cy="2486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05800" y="3810000"/>
            <a:ext cx="1466850" cy="1714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43200" y="1247775"/>
            <a:ext cx="2895600" cy="21812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53000" y="3581400"/>
            <a:ext cx="2867025" cy="16954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86400" y="5257800"/>
            <a:ext cx="1828800" cy="7143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9ED7071-A06A-42B4-8BB4-5AA057D92847}"/>
              </a:ext>
            </a:extLst>
          </p:cNvPr>
          <p:cNvSpPr txBox="1"/>
          <p:nvPr/>
        </p:nvSpPr>
        <p:spPr>
          <a:xfrm>
            <a:off x="76200" y="3318570"/>
            <a:ext cx="3810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Baixa tecnologia </a:t>
            </a:r>
          </a:p>
          <a:p>
            <a:pPr algn="just"/>
            <a:r>
              <a:rPr lang="pt-BR" sz="1600" dirty="0"/>
              <a:t>canetas / lápis / giz de cera / marcadores / pegas especializadas de borrachas, fitas de correção, papel de </a:t>
            </a:r>
            <a:r>
              <a:rPr lang="pt-BR" sz="1700" dirty="0"/>
              <a:t>linha</a:t>
            </a:r>
            <a:r>
              <a:rPr lang="pt-BR" sz="1600" dirty="0"/>
              <a:t>, papel quadriculado, papéis coloridos, luz de fundo, codificação de etiquetas, marcadores, filtros de setas, sobreposições de páginas (folhas transparentes de acetato) leitura / escrita de papel NCR superfícies guiadas, </a:t>
            </a:r>
            <a:r>
              <a:rPr lang="pt-BR" sz="1600" dirty="0" err="1"/>
              <a:t>dycem</a:t>
            </a:r>
            <a:r>
              <a:rPr lang="pt-BR" sz="1600" dirty="0"/>
              <a:t>, suporte de cópia quadro branco, marcadores, letras magnéticas, letras tácteis, lupas, carimbos de borracha, etiquetas especializadas de medição e ferramentas de corte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9CB8ACC-6CBD-481B-A5BC-3BABF793DD57}"/>
              </a:ext>
            </a:extLst>
          </p:cNvPr>
          <p:cNvSpPr txBox="1"/>
          <p:nvPr/>
        </p:nvSpPr>
        <p:spPr>
          <a:xfrm>
            <a:off x="4191000" y="3313973"/>
            <a:ext cx="358140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Média tecnologia</a:t>
            </a:r>
          </a:p>
          <a:p>
            <a:pPr algn="just"/>
            <a:r>
              <a:rPr lang="pt-BR" sz="1600" dirty="0"/>
              <a:t> </a:t>
            </a:r>
            <a:r>
              <a:rPr lang="pt-BR" sz="1700" dirty="0"/>
              <a:t>gravadores, gravadores digitais, calculadoras, verificador ortográfico, dicionário / dicionário de sinônimos (falado) processador de texto, , organizador eletrônico, livros de áudio música (fitas / CDs), borracha eletrônica, mini luzes de livro interruptor, operador de brinquedos e aparelho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EC03AC3-1BEB-48D8-8898-5E20E97C7B25}"/>
              </a:ext>
            </a:extLst>
          </p:cNvPr>
          <p:cNvSpPr/>
          <p:nvPr/>
        </p:nvSpPr>
        <p:spPr>
          <a:xfrm>
            <a:off x="8077199" y="3313973"/>
            <a:ext cx="40386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700" dirty="0"/>
              <a:t>Alta tecnologia </a:t>
            </a:r>
          </a:p>
          <a:p>
            <a:pPr algn="just"/>
            <a:r>
              <a:rPr lang="pt-BR" sz="1700" dirty="0"/>
              <a:t>Teclado alternativo  / controle alternativo do cursor, processamento de palavras, predição de palavras brainstorming, organização gráfica. verificador ortográfico, verificador gramatical, bancos de palavras (na tela, sobreposições) texto </a:t>
            </a:r>
            <a:r>
              <a:rPr lang="pt-BR" sz="1700" dirty="0" err="1"/>
              <a:t>readerson-screen</a:t>
            </a:r>
            <a:r>
              <a:rPr lang="pt-BR" sz="1700" dirty="0"/>
              <a:t> matemática, calculadoras, dispositivos de comunicação / software de acesso à Internet, referência CD (mapas, enciclopédias) CAI dispositivos de controle ambiental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9FF611D-EAEF-4541-A3A2-318D9E8B5889}"/>
              </a:ext>
            </a:extLst>
          </p:cNvPr>
          <p:cNvSpPr txBox="1"/>
          <p:nvPr/>
        </p:nvSpPr>
        <p:spPr>
          <a:xfrm>
            <a:off x="476664" y="0"/>
            <a:ext cx="281487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Atividades </a:t>
            </a:r>
          </a:p>
          <a:p>
            <a:pPr algn="ctr"/>
            <a:endParaRPr lang="pt-BR" dirty="0"/>
          </a:p>
          <a:p>
            <a:r>
              <a:rPr lang="pt-BR" dirty="0"/>
              <a:t>leitura</a:t>
            </a:r>
          </a:p>
          <a:p>
            <a:r>
              <a:rPr lang="pt-BR" dirty="0"/>
              <a:t>Escrita</a:t>
            </a:r>
          </a:p>
          <a:p>
            <a:r>
              <a:rPr lang="pt-BR" dirty="0"/>
              <a:t>soletrar/gramática</a:t>
            </a:r>
          </a:p>
          <a:p>
            <a:r>
              <a:rPr lang="pt-BR" dirty="0"/>
              <a:t>comunicação</a:t>
            </a:r>
          </a:p>
          <a:p>
            <a:r>
              <a:rPr lang="pt-BR" dirty="0"/>
              <a:t>completar tarefa</a:t>
            </a:r>
          </a:p>
          <a:p>
            <a:r>
              <a:rPr lang="pt-BR" dirty="0"/>
              <a:t>matemática/ mapa, </a:t>
            </a:r>
          </a:p>
          <a:p>
            <a:r>
              <a:rPr lang="pt-BR" dirty="0"/>
              <a:t>fazer anotações,</a:t>
            </a:r>
          </a:p>
          <a:p>
            <a:r>
              <a:rPr lang="pt-BR" dirty="0"/>
              <a:t>organização/planejamento </a:t>
            </a:r>
          </a:p>
          <a:p>
            <a:r>
              <a:rPr lang="pt-BR" dirty="0"/>
              <a:t>aprendendo outro idioma   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BBB0B2A-6D78-4014-B903-426FFE04DAF8}"/>
              </a:ext>
            </a:extLst>
          </p:cNvPr>
          <p:cNvSpPr/>
          <p:nvPr/>
        </p:nvSpPr>
        <p:spPr>
          <a:xfrm>
            <a:off x="3987199" y="0"/>
            <a:ext cx="448238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Necessidade </a:t>
            </a:r>
          </a:p>
          <a:p>
            <a:pPr algn="ctr"/>
            <a:endParaRPr lang="pt-BR" dirty="0"/>
          </a:p>
          <a:p>
            <a:r>
              <a:rPr lang="pt-BR" dirty="0"/>
              <a:t>Trabalho rápido, legível, compreensível, </a:t>
            </a:r>
          </a:p>
          <a:p>
            <a:r>
              <a:rPr lang="pt-BR" dirty="0"/>
              <a:t>Mesmo trabalho que os outros</a:t>
            </a:r>
          </a:p>
          <a:p>
            <a:r>
              <a:rPr lang="pt-BR" dirty="0"/>
              <a:t>Modificado, trabalho paralelo, </a:t>
            </a:r>
          </a:p>
          <a:p>
            <a:r>
              <a:rPr lang="pt-BR" dirty="0"/>
              <a:t>apresentações gráficas, visuais auditivas</a:t>
            </a:r>
          </a:p>
          <a:p>
            <a:r>
              <a:rPr lang="pt-BR" dirty="0"/>
              <a:t>Trabalho independente </a:t>
            </a:r>
          </a:p>
          <a:p>
            <a:r>
              <a:rPr lang="pt-BR" dirty="0"/>
              <a:t>Pratica de coordenação fina </a:t>
            </a:r>
          </a:p>
          <a:p>
            <a:r>
              <a:rPr lang="pt-BR" dirty="0"/>
              <a:t>Dividindo conhecimento</a:t>
            </a:r>
          </a:p>
          <a:p>
            <a:r>
              <a:rPr lang="pt-BR" dirty="0"/>
              <a:t>Gramática e escrita correta </a:t>
            </a:r>
          </a:p>
          <a:p>
            <a:r>
              <a:rPr lang="pt-BR" dirty="0"/>
              <a:t> 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8F75ADA-C689-4DF8-AB08-9F8BB879B334}"/>
              </a:ext>
            </a:extLst>
          </p:cNvPr>
          <p:cNvSpPr/>
          <p:nvPr/>
        </p:nvSpPr>
        <p:spPr>
          <a:xfrm>
            <a:off x="7855305" y="0"/>
            <a:ext cx="44823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Contexto 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Sala de aula </a:t>
            </a:r>
          </a:p>
          <a:p>
            <a:pPr algn="ctr"/>
            <a:r>
              <a:rPr lang="pt-BR" dirty="0"/>
              <a:t>Sala de estudos </a:t>
            </a:r>
          </a:p>
          <a:p>
            <a:pPr algn="ctr"/>
            <a:r>
              <a:rPr lang="pt-BR" dirty="0"/>
              <a:t>Terapia </a:t>
            </a:r>
          </a:p>
          <a:p>
            <a:pPr algn="ctr"/>
            <a:r>
              <a:rPr lang="pt-BR" dirty="0"/>
              <a:t>Casa </a:t>
            </a:r>
          </a:p>
          <a:p>
            <a:pPr algn="ctr"/>
            <a:r>
              <a:rPr lang="pt-BR" dirty="0"/>
              <a:t>Comunidade </a:t>
            </a:r>
          </a:p>
          <a:p>
            <a:r>
              <a:rPr lang="pt-BR" dirty="0"/>
              <a:t> </a:t>
            </a:r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2745FC32-E3F5-4888-802C-BA48CEB26F50}"/>
              </a:ext>
            </a:extLst>
          </p:cNvPr>
          <p:cNvSpPr/>
          <p:nvPr/>
        </p:nvSpPr>
        <p:spPr>
          <a:xfrm>
            <a:off x="1596759" y="3094726"/>
            <a:ext cx="8149355" cy="2192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A00DBCD-AF5D-41F8-A66B-976A124C8CCD}"/>
              </a:ext>
            </a:extLst>
          </p:cNvPr>
          <p:cNvSpPr txBox="1"/>
          <p:nvPr/>
        </p:nvSpPr>
        <p:spPr>
          <a:xfrm>
            <a:off x="220221" y="3044972"/>
            <a:ext cx="123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Problemas</a:t>
            </a:r>
            <a:r>
              <a:rPr lang="pt-BR" dirty="0"/>
              <a:t>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34963FD-4DBA-4CAD-815A-302FFEF320FE}"/>
              </a:ext>
            </a:extLst>
          </p:cNvPr>
          <p:cNvSpPr txBox="1"/>
          <p:nvPr/>
        </p:nvSpPr>
        <p:spPr>
          <a:xfrm>
            <a:off x="9841186" y="3041981"/>
            <a:ext cx="2445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Independência/sucesso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404438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79C451B-E97B-40BC-8CE5-65830DFBAB2D}"/>
              </a:ext>
            </a:extLst>
          </p:cNvPr>
          <p:cNvSpPr/>
          <p:nvPr/>
        </p:nvSpPr>
        <p:spPr>
          <a:xfrm>
            <a:off x="3048000" y="274290"/>
            <a:ext cx="6096000" cy="63094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400" b="1" dirty="0">
                <a:solidFill>
                  <a:schemeClr val="accent1"/>
                </a:solidFill>
                <a:latin typeface="Roboto"/>
              </a:rPr>
              <a:t>Para acesso ao computador</a:t>
            </a:r>
            <a:br>
              <a:rPr lang="pt-BR" sz="2000" dirty="0">
                <a:solidFill>
                  <a:schemeClr val="accent1"/>
                </a:solidFill>
              </a:rPr>
            </a:br>
            <a:r>
              <a:rPr lang="pt-BR" sz="2000" dirty="0">
                <a:latin typeface="Roboto"/>
              </a:rPr>
              <a:t>Teclado usando opções de acessibilidade</a:t>
            </a:r>
            <a:br>
              <a:rPr lang="pt-BR" dirty="0"/>
            </a:br>
            <a:br>
              <a:rPr lang="pt-BR" dirty="0"/>
            </a:br>
            <a:r>
              <a:rPr lang="pt-BR" dirty="0">
                <a:latin typeface="Roboto"/>
              </a:rPr>
              <a:t>Previsão de palavra, abreviação / expansão para reduzir as teclas digitadas</a:t>
            </a:r>
            <a:br>
              <a:rPr lang="pt-BR" dirty="0"/>
            </a:br>
            <a:br>
              <a:rPr lang="pt-BR" dirty="0"/>
            </a:br>
            <a:r>
              <a:rPr lang="pt-BR" dirty="0" err="1">
                <a:latin typeface="Roboto"/>
              </a:rPr>
              <a:t>Guarda-chave</a:t>
            </a:r>
            <a:br>
              <a:rPr lang="pt-BR" dirty="0"/>
            </a:br>
            <a:br>
              <a:rPr lang="pt-BR" dirty="0"/>
            </a:br>
            <a:r>
              <a:rPr lang="pt-BR" dirty="0">
                <a:latin typeface="Roboto"/>
              </a:rPr>
              <a:t>Suporte de braço (por exemplo, Ergo </a:t>
            </a:r>
            <a:r>
              <a:rPr lang="pt-BR" dirty="0" err="1">
                <a:latin typeface="Roboto"/>
              </a:rPr>
              <a:t>Rest</a:t>
            </a:r>
            <a:r>
              <a:rPr lang="pt-BR" dirty="0">
                <a:latin typeface="Roboto"/>
              </a:rPr>
              <a:t>)</a:t>
            </a:r>
            <a:br>
              <a:rPr lang="pt-BR" dirty="0"/>
            </a:br>
            <a:br>
              <a:rPr lang="pt-BR" dirty="0"/>
            </a:br>
            <a:r>
              <a:rPr lang="pt-BR" dirty="0">
                <a:latin typeface="Roboto"/>
              </a:rPr>
              <a:t>Track </a:t>
            </a:r>
            <a:r>
              <a:rPr lang="pt-BR" dirty="0" err="1">
                <a:latin typeface="Roboto"/>
              </a:rPr>
              <a:t>ball</a:t>
            </a:r>
            <a:r>
              <a:rPr lang="pt-BR" dirty="0">
                <a:latin typeface="Roboto"/>
              </a:rPr>
              <a:t> / track </a:t>
            </a:r>
            <a:r>
              <a:rPr lang="pt-BR" dirty="0" err="1">
                <a:latin typeface="Roboto"/>
              </a:rPr>
              <a:t>pad</a:t>
            </a:r>
            <a:r>
              <a:rPr lang="pt-BR" dirty="0">
                <a:latin typeface="Roboto"/>
              </a:rPr>
              <a:t> / joystick com teclado no </a:t>
            </a:r>
            <a:r>
              <a:rPr lang="pt-BR" dirty="0" err="1">
                <a:latin typeface="Roboto"/>
              </a:rPr>
              <a:t>ecrã</a:t>
            </a:r>
            <a:br>
              <a:rPr lang="pt-BR" dirty="0"/>
            </a:br>
            <a:br>
              <a:rPr lang="pt-BR" dirty="0"/>
            </a:br>
            <a:r>
              <a:rPr lang="pt-BR" dirty="0">
                <a:latin typeface="Roboto"/>
              </a:rPr>
              <a:t>Teclado alternativo (por exemplo, </a:t>
            </a:r>
            <a:r>
              <a:rPr lang="pt-BR" dirty="0" err="1">
                <a:latin typeface="Roboto"/>
              </a:rPr>
              <a:t>IntelliKeys</a:t>
            </a:r>
            <a:r>
              <a:rPr lang="pt-BR" dirty="0">
                <a:latin typeface="Roboto"/>
              </a:rPr>
              <a:t>, </a:t>
            </a:r>
            <a:r>
              <a:rPr lang="pt-BR" dirty="0" err="1">
                <a:latin typeface="Roboto"/>
              </a:rPr>
              <a:t>Discover</a:t>
            </a:r>
            <a:r>
              <a:rPr lang="pt-BR" dirty="0">
                <a:latin typeface="Roboto"/>
              </a:rPr>
              <a:t> Board, TASH)</a:t>
            </a:r>
            <a:br>
              <a:rPr lang="pt-BR" dirty="0"/>
            </a:br>
            <a:br>
              <a:rPr lang="pt-BR" dirty="0"/>
            </a:br>
            <a:r>
              <a:rPr lang="pt-BR" dirty="0">
                <a:latin typeface="Roboto"/>
              </a:rPr>
              <a:t>Boca / Head Master / </a:t>
            </a:r>
            <a:r>
              <a:rPr lang="pt-BR" dirty="0" err="1">
                <a:latin typeface="Roboto"/>
              </a:rPr>
              <a:t>Tracker</a:t>
            </a:r>
            <a:r>
              <a:rPr lang="pt-BR" dirty="0">
                <a:latin typeface="Roboto"/>
              </a:rPr>
              <a:t> com teclado no </a:t>
            </a:r>
            <a:r>
              <a:rPr lang="pt-BR" dirty="0" err="1">
                <a:latin typeface="Roboto"/>
              </a:rPr>
              <a:t>ecrã</a:t>
            </a:r>
            <a:br>
              <a:rPr lang="pt-BR" dirty="0"/>
            </a:br>
            <a:br>
              <a:rPr lang="pt-BR" dirty="0"/>
            </a:br>
            <a:r>
              <a:rPr lang="pt-BR" dirty="0">
                <a:latin typeface="Roboto"/>
              </a:rPr>
              <a:t>Mudar com código Morse</a:t>
            </a:r>
            <a:br>
              <a:rPr lang="pt-BR" dirty="0"/>
            </a:br>
            <a:br>
              <a:rPr lang="pt-BR" dirty="0"/>
            </a:br>
            <a:r>
              <a:rPr lang="pt-BR" dirty="0">
                <a:latin typeface="Roboto"/>
              </a:rPr>
              <a:t>Alternar com a digitalização</a:t>
            </a:r>
            <a:br>
              <a:rPr lang="pt-BR" dirty="0"/>
            </a:br>
            <a:br>
              <a:rPr lang="pt-BR" dirty="0"/>
            </a:br>
            <a:r>
              <a:rPr lang="pt-BR" dirty="0" err="1">
                <a:latin typeface="Roboto"/>
              </a:rPr>
              <a:t>Softwar</a:t>
            </a:r>
            <a:r>
              <a:rPr lang="pt-BR" dirty="0">
                <a:latin typeface="Roboto"/>
              </a:rPr>
              <a:t> de reconhecimento de voz</a:t>
            </a:r>
            <a:endParaRPr lang="pt-BR" dirty="0"/>
          </a:p>
        </p:txBody>
      </p:sp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424DDD8A-2287-4E34-83A1-B5ACC684B06E}"/>
              </a:ext>
            </a:extLst>
          </p:cNvPr>
          <p:cNvSpPr/>
          <p:nvPr/>
        </p:nvSpPr>
        <p:spPr>
          <a:xfrm>
            <a:off x="6019800" y="1798098"/>
            <a:ext cx="2286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: para Baixo 5">
            <a:extLst>
              <a:ext uri="{FF2B5EF4-FFF2-40B4-BE49-F238E27FC236}">
                <a16:creationId xmlns:a16="http://schemas.microsoft.com/office/drawing/2014/main" id="{49420570-0747-4C62-B391-35770AA40BAB}"/>
              </a:ext>
            </a:extLst>
          </p:cNvPr>
          <p:cNvSpPr/>
          <p:nvPr/>
        </p:nvSpPr>
        <p:spPr>
          <a:xfrm>
            <a:off x="6033671" y="3490430"/>
            <a:ext cx="2286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1BD14287-E9A2-4D84-99FB-4C4BDD691D49}"/>
              </a:ext>
            </a:extLst>
          </p:cNvPr>
          <p:cNvSpPr/>
          <p:nvPr/>
        </p:nvSpPr>
        <p:spPr>
          <a:xfrm>
            <a:off x="6009442" y="2392928"/>
            <a:ext cx="2286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B75B86CF-67CA-455D-917F-125E0511F75E}"/>
              </a:ext>
            </a:extLst>
          </p:cNvPr>
          <p:cNvSpPr/>
          <p:nvPr/>
        </p:nvSpPr>
        <p:spPr>
          <a:xfrm>
            <a:off x="6014621" y="2923363"/>
            <a:ext cx="2286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9ABEE158-5938-4D43-96C5-8991F5EA9AFE}"/>
              </a:ext>
            </a:extLst>
          </p:cNvPr>
          <p:cNvSpPr/>
          <p:nvPr/>
        </p:nvSpPr>
        <p:spPr>
          <a:xfrm>
            <a:off x="6014991" y="4297162"/>
            <a:ext cx="2286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: para Baixo 9">
            <a:extLst>
              <a:ext uri="{FF2B5EF4-FFF2-40B4-BE49-F238E27FC236}">
                <a16:creationId xmlns:a16="http://schemas.microsoft.com/office/drawing/2014/main" id="{F4A86EE3-94C9-43DF-A1EF-2379F2D89D79}"/>
              </a:ext>
            </a:extLst>
          </p:cNvPr>
          <p:cNvSpPr/>
          <p:nvPr/>
        </p:nvSpPr>
        <p:spPr>
          <a:xfrm>
            <a:off x="6032376" y="4781021"/>
            <a:ext cx="2286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Baixo 10">
            <a:extLst>
              <a:ext uri="{FF2B5EF4-FFF2-40B4-BE49-F238E27FC236}">
                <a16:creationId xmlns:a16="http://schemas.microsoft.com/office/drawing/2014/main" id="{AB5B4802-C5B6-4338-B90C-8533AF63DF5D}"/>
              </a:ext>
            </a:extLst>
          </p:cNvPr>
          <p:cNvSpPr/>
          <p:nvPr/>
        </p:nvSpPr>
        <p:spPr>
          <a:xfrm>
            <a:off x="6009072" y="5368215"/>
            <a:ext cx="2286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266CFF2E-1FEF-4116-86A6-99C7D8753AD3}"/>
              </a:ext>
            </a:extLst>
          </p:cNvPr>
          <p:cNvSpPr/>
          <p:nvPr/>
        </p:nvSpPr>
        <p:spPr>
          <a:xfrm>
            <a:off x="6020539" y="5935282"/>
            <a:ext cx="2286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: para Baixo 12">
            <a:extLst>
              <a:ext uri="{FF2B5EF4-FFF2-40B4-BE49-F238E27FC236}">
                <a16:creationId xmlns:a16="http://schemas.microsoft.com/office/drawing/2014/main" id="{39C4516A-9FF3-4A3A-845F-24F1EB190A89}"/>
              </a:ext>
            </a:extLst>
          </p:cNvPr>
          <p:cNvSpPr/>
          <p:nvPr/>
        </p:nvSpPr>
        <p:spPr>
          <a:xfrm>
            <a:off x="5981700" y="991697"/>
            <a:ext cx="2286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94837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E945ABD-0C14-44BD-9C8A-579D705BF36B}"/>
              </a:ext>
            </a:extLst>
          </p:cNvPr>
          <p:cNvSpPr/>
          <p:nvPr/>
        </p:nvSpPr>
        <p:spPr>
          <a:xfrm>
            <a:off x="1828800" y="990600"/>
            <a:ext cx="8458200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pt-BR" dirty="0"/>
            </a:br>
            <a:r>
              <a:rPr lang="pt-BR" sz="2400" b="1" dirty="0">
                <a:solidFill>
                  <a:srgbClr val="FFC000"/>
                </a:solidFill>
                <a:latin typeface="Roboto"/>
              </a:rPr>
              <a:t>Para comunicação</a:t>
            </a:r>
          </a:p>
          <a:p>
            <a:pPr algn="ctr"/>
            <a:br>
              <a:rPr lang="pt-BR" dirty="0"/>
            </a:br>
            <a:r>
              <a:rPr lang="pt-BR" dirty="0">
                <a:latin typeface="Roboto"/>
              </a:rPr>
              <a:t>Placa de comunicação / </a:t>
            </a:r>
            <a:r>
              <a:rPr lang="pt-BR" dirty="0" err="1">
                <a:latin typeface="Roboto"/>
              </a:rPr>
              <a:t>bookwith</a:t>
            </a:r>
            <a:r>
              <a:rPr lang="pt-BR" dirty="0">
                <a:latin typeface="Roboto"/>
              </a:rPr>
              <a:t> fotos / objetos / letras / palavras</a:t>
            </a:r>
            <a:br>
              <a:rPr lang="pt-BR" dirty="0"/>
            </a:br>
            <a:br>
              <a:rPr lang="pt-BR" dirty="0"/>
            </a:br>
            <a:r>
              <a:rPr lang="pt-BR" dirty="0">
                <a:latin typeface="Roboto"/>
              </a:rPr>
              <a:t>Olhar fixo / quadro</a:t>
            </a:r>
            <a:br>
              <a:rPr lang="pt-BR" dirty="0"/>
            </a:br>
            <a:br>
              <a:rPr lang="pt-BR" dirty="0"/>
            </a:br>
            <a:r>
              <a:rPr lang="pt-BR" dirty="0">
                <a:latin typeface="Roboto"/>
              </a:rPr>
              <a:t>Dispositivo de saída de voz simples</a:t>
            </a:r>
            <a:br>
              <a:rPr lang="pt-BR" dirty="0"/>
            </a:br>
            <a:br>
              <a:rPr lang="pt-BR" dirty="0"/>
            </a:br>
            <a:r>
              <a:rPr lang="pt-BR" dirty="0">
                <a:latin typeface="Roboto"/>
              </a:rPr>
              <a:t>Dispositivo de saída de voz com níveis</a:t>
            </a:r>
            <a:br>
              <a:rPr lang="pt-BR" dirty="0"/>
            </a:br>
            <a:br>
              <a:rPr lang="pt-BR" dirty="0"/>
            </a:br>
            <a:r>
              <a:rPr lang="pt-BR" dirty="0">
                <a:latin typeface="Roboto"/>
              </a:rPr>
              <a:t>Dispositivo de saída de voz com sequenciamento de ícone</a:t>
            </a:r>
            <a:br>
              <a:rPr lang="pt-BR" dirty="0"/>
            </a:br>
            <a:br>
              <a:rPr lang="pt-BR" dirty="0"/>
            </a:br>
            <a:r>
              <a:rPr lang="pt-BR" dirty="0">
                <a:latin typeface="Roboto"/>
              </a:rPr>
              <a:t>Dispositivo de saída de voz com display dinâmico</a:t>
            </a:r>
            <a:br>
              <a:rPr lang="pt-BR" dirty="0"/>
            </a:br>
            <a:br>
              <a:rPr lang="pt-BR" dirty="0"/>
            </a:br>
            <a:r>
              <a:rPr lang="pt-BR" dirty="0">
                <a:latin typeface="Roboto"/>
              </a:rPr>
              <a:t>Dispositivo com síntese de fala para digitação</a:t>
            </a:r>
            <a:endParaRPr lang="pt-BR" dirty="0"/>
          </a:p>
        </p:txBody>
      </p:sp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DF25A45B-EFCA-43D3-AEAA-B3A1705237E4}"/>
              </a:ext>
            </a:extLst>
          </p:cNvPr>
          <p:cNvSpPr/>
          <p:nvPr/>
        </p:nvSpPr>
        <p:spPr>
          <a:xfrm>
            <a:off x="5888854" y="2286000"/>
            <a:ext cx="207146" cy="2286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: para Baixo 5">
            <a:extLst>
              <a:ext uri="{FF2B5EF4-FFF2-40B4-BE49-F238E27FC236}">
                <a16:creationId xmlns:a16="http://schemas.microsoft.com/office/drawing/2014/main" id="{72F27EE5-B2DA-4D56-9186-5B5EB317561C}"/>
              </a:ext>
            </a:extLst>
          </p:cNvPr>
          <p:cNvSpPr/>
          <p:nvPr/>
        </p:nvSpPr>
        <p:spPr>
          <a:xfrm>
            <a:off x="5888854" y="2821250"/>
            <a:ext cx="207146" cy="2286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CBC7C07B-5C2F-4075-A504-140AC68136DE}"/>
              </a:ext>
            </a:extLst>
          </p:cNvPr>
          <p:cNvSpPr/>
          <p:nvPr/>
        </p:nvSpPr>
        <p:spPr>
          <a:xfrm>
            <a:off x="5888854" y="3401329"/>
            <a:ext cx="207146" cy="2286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20EF0EB1-EA52-4428-926B-60B461FF06E2}"/>
              </a:ext>
            </a:extLst>
          </p:cNvPr>
          <p:cNvSpPr/>
          <p:nvPr/>
        </p:nvSpPr>
        <p:spPr>
          <a:xfrm>
            <a:off x="5888854" y="3928924"/>
            <a:ext cx="207146" cy="2286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36688475-E790-468D-9C88-C653DD9C2A33}"/>
              </a:ext>
            </a:extLst>
          </p:cNvPr>
          <p:cNvSpPr/>
          <p:nvPr/>
        </p:nvSpPr>
        <p:spPr>
          <a:xfrm>
            <a:off x="5910308" y="4521636"/>
            <a:ext cx="207146" cy="2286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: para Baixo 9">
            <a:extLst>
              <a:ext uri="{FF2B5EF4-FFF2-40B4-BE49-F238E27FC236}">
                <a16:creationId xmlns:a16="http://schemas.microsoft.com/office/drawing/2014/main" id="{EAC87B15-CDDB-4C30-8C66-5AD1C698878B}"/>
              </a:ext>
            </a:extLst>
          </p:cNvPr>
          <p:cNvSpPr/>
          <p:nvPr/>
        </p:nvSpPr>
        <p:spPr>
          <a:xfrm>
            <a:off x="5910308" y="5029697"/>
            <a:ext cx="207146" cy="2286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41760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A7F9078-EAD2-4B6A-977A-97774D26D197}"/>
              </a:ext>
            </a:extLst>
          </p:cNvPr>
          <p:cNvSpPr/>
          <p:nvPr/>
        </p:nvSpPr>
        <p:spPr>
          <a:xfrm>
            <a:off x="1524000" y="228600"/>
            <a:ext cx="8305800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pt-BR" sz="2400" b="1" dirty="0">
                <a:solidFill>
                  <a:schemeClr val="accent6">
                    <a:lumMod val="75000"/>
                  </a:schemeClr>
                </a:solidFill>
                <a:latin typeface="Roboto"/>
              </a:rPr>
              <a:t>Para recreação e lazer</a:t>
            </a:r>
          </a:p>
          <a:p>
            <a:pPr algn="ctr" fontAlgn="t"/>
            <a:br>
              <a:rPr lang="pt-BR" dirty="0">
                <a:latin typeface="Roboto"/>
              </a:rPr>
            </a:br>
            <a:r>
              <a:rPr lang="pt-BR" dirty="0">
                <a:latin typeface="Roboto"/>
              </a:rPr>
              <a:t>Brinquedos adaptados com Velcro ™, ímãs, alças, etc.</a:t>
            </a:r>
            <a:br>
              <a:rPr lang="pt-BR" dirty="0">
                <a:latin typeface="Roboto"/>
              </a:rPr>
            </a:br>
            <a:br>
              <a:rPr lang="pt-BR" dirty="0">
                <a:latin typeface="Roboto"/>
              </a:rPr>
            </a:br>
            <a:r>
              <a:rPr lang="pt-BR" dirty="0">
                <a:latin typeface="Roboto"/>
              </a:rPr>
              <a:t>Brinquedos adaptados para operação com interruptor único</a:t>
            </a:r>
            <a:br>
              <a:rPr lang="pt-BR" dirty="0">
                <a:latin typeface="Roboto"/>
              </a:rPr>
            </a:br>
            <a:br>
              <a:rPr lang="pt-BR" dirty="0">
                <a:latin typeface="Roboto"/>
              </a:rPr>
            </a:br>
            <a:r>
              <a:rPr lang="pt-BR" dirty="0">
                <a:latin typeface="Roboto"/>
              </a:rPr>
              <a:t>Equipamento esportivo adaptativo (por exemplo, bola acesa ou com sinal sonoro)</a:t>
            </a:r>
            <a:br>
              <a:rPr lang="pt-BR" dirty="0">
                <a:latin typeface="Roboto"/>
              </a:rPr>
            </a:br>
            <a:br>
              <a:rPr lang="pt-BR" dirty="0">
                <a:latin typeface="Roboto"/>
              </a:rPr>
            </a:br>
            <a:r>
              <a:rPr lang="pt-BR" dirty="0">
                <a:latin typeface="Roboto"/>
              </a:rPr>
              <a:t>Braçadeira ou alça universal para segurar lápis de cera, marcadores, etc.</a:t>
            </a:r>
            <a:br>
              <a:rPr lang="pt-BR" dirty="0">
                <a:latin typeface="Roboto"/>
              </a:rPr>
            </a:br>
            <a:br>
              <a:rPr lang="pt-BR" dirty="0">
                <a:latin typeface="Roboto"/>
              </a:rPr>
            </a:br>
            <a:r>
              <a:rPr lang="pt-BR" dirty="0">
                <a:latin typeface="Roboto"/>
              </a:rPr>
              <a:t>Utensílios modificados (por exemplo, carimbos de borracha, rolos, escovas)</a:t>
            </a:r>
            <a:br>
              <a:rPr lang="pt-BR" dirty="0">
                <a:latin typeface="Roboto"/>
              </a:rPr>
            </a:br>
            <a:br>
              <a:rPr lang="pt-BR" dirty="0">
                <a:latin typeface="Roboto"/>
              </a:rPr>
            </a:br>
            <a:r>
              <a:rPr lang="pt-BR" dirty="0">
                <a:latin typeface="Roboto"/>
              </a:rPr>
              <a:t>Ergo </a:t>
            </a:r>
            <a:r>
              <a:rPr lang="pt-BR" dirty="0" err="1">
                <a:latin typeface="Roboto"/>
              </a:rPr>
              <a:t>Rest</a:t>
            </a:r>
            <a:r>
              <a:rPr lang="pt-BR" dirty="0">
                <a:latin typeface="Roboto"/>
              </a:rPr>
              <a:t> ou outro suporte de braço</a:t>
            </a:r>
            <a:br>
              <a:rPr lang="pt-BR" dirty="0">
                <a:latin typeface="Roboto"/>
              </a:rPr>
            </a:br>
            <a:br>
              <a:rPr lang="pt-BR" dirty="0">
                <a:latin typeface="Roboto"/>
              </a:rPr>
            </a:br>
            <a:r>
              <a:rPr lang="pt-BR" dirty="0">
                <a:latin typeface="Roboto"/>
              </a:rPr>
              <a:t>Ajudas eletrônicas para controlar / operar TV, videocassete, CD player, etc.</a:t>
            </a:r>
            <a:br>
              <a:rPr lang="pt-BR" dirty="0">
                <a:latin typeface="Roboto"/>
              </a:rPr>
            </a:br>
            <a:br>
              <a:rPr lang="pt-BR" dirty="0">
                <a:latin typeface="Roboto"/>
              </a:rPr>
            </a:br>
            <a:r>
              <a:rPr lang="pt-BR" dirty="0">
                <a:latin typeface="Roboto"/>
              </a:rPr>
              <a:t>Software para completar atividades artísticas</a:t>
            </a:r>
            <a:br>
              <a:rPr lang="pt-BR" dirty="0">
                <a:latin typeface="Roboto"/>
              </a:rPr>
            </a:br>
            <a:br>
              <a:rPr lang="pt-BR" dirty="0">
                <a:latin typeface="Roboto"/>
              </a:rPr>
            </a:br>
            <a:r>
              <a:rPr lang="pt-BR" dirty="0">
                <a:latin typeface="Roboto"/>
              </a:rPr>
              <a:t>Jogos no computador</a:t>
            </a:r>
            <a:br>
              <a:rPr lang="pt-BR" dirty="0">
                <a:latin typeface="Roboto"/>
              </a:rPr>
            </a:br>
            <a:br>
              <a:rPr lang="pt-BR" dirty="0">
                <a:latin typeface="Roboto"/>
              </a:rPr>
            </a:br>
            <a:r>
              <a:rPr lang="pt-BR" dirty="0">
                <a:latin typeface="Roboto"/>
              </a:rPr>
              <a:t>Outro software de computador</a:t>
            </a:r>
          </a:p>
          <a:p>
            <a:pPr algn="ctr" fontAlgn="t"/>
            <a:r>
              <a:rPr lang="pt-BR" dirty="0">
                <a:latin typeface="Roboto"/>
              </a:rPr>
              <a:t> </a:t>
            </a:r>
          </a:p>
          <a:p>
            <a:pPr algn="ctr"/>
            <a:br>
              <a:rPr lang="pt-BR" cap="all" dirty="0">
                <a:latin typeface="Roboto"/>
              </a:rPr>
            </a:br>
            <a:endParaRPr lang="pt-BR" dirty="0"/>
          </a:p>
        </p:txBody>
      </p:sp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EB0E2CCA-12F9-43A7-B58F-978DA5AB849B}"/>
              </a:ext>
            </a:extLst>
          </p:cNvPr>
          <p:cNvSpPr/>
          <p:nvPr/>
        </p:nvSpPr>
        <p:spPr>
          <a:xfrm>
            <a:off x="5562600" y="1219200"/>
            <a:ext cx="228600" cy="233409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: para Baixo 5">
            <a:extLst>
              <a:ext uri="{FF2B5EF4-FFF2-40B4-BE49-F238E27FC236}">
                <a16:creationId xmlns:a16="http://schemas.microsoft.com/office/drawing/2014/main" id="{F373A81C-3726-4EA5-81EF-D6CA940D290C}"/>
              </a:ext>
            </a:extLst>
          </p:cNvPr>
          <p:cNvSpPr/>
          <p:nvPr/>
        </p:nvSpPr>
        <p:spPr>
          <a:xfrm>
            <a:off x="5607358" y="5910521"/>
            <a:ext cx="228600" cy="233409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263CDE19-E42A-461C-AECB-E7894E5AEFDC}"/>
              </a:ext>
            </a:extLst>
          </p:cNvPr>
          <p:cNvSpPr/>
          <p:nvPr/>
        </p:nvSpPr>
        <p:spPr>
          <a:xfrm>
            <a:off x="5607358" y="5369695"/>
            <a:ext cx="228600" cy="233409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BB78602A-92DD-489B-B6F7-5A54C68BAF17}"/>
              </a:ext>
            </a:extLst>
          </p:cNvPr>
          <p:cNvSpPr/>
          <p:nvPr/>
        </p:nvSpPr>
        <p:spPr>
          <a:xfrm>
            <a:off x="5600700" y="4823934"/>
            <a:ext cx="228600" cy="233409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723853FB-BB38-4569-8E54-3CF8114D35A0}"/>
              </a:ext>
            </a:extLst>
          </p:cNvPr>
          <p:cNvSpPr/>
          <p:nvPr/>
        </p:nvSpPr>
        <p:spPr>
          <a:xfrm>
            <a:off x="5607358" y="4195747"/>
            <a:ext cx="228600" cy="233409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: para Baixo 9">
            <a:extLst>
              <a:ext uri="{FF2B5EF4-FFF2-40B4-BE49-F238E27FC236}">
                <a16:creationId xmlns:a16="http://schemas.microsoft.com/office/drawing/2014/main" id="{5C7AC238-ABAC-439A-AE54-72D141524D30}"/>
              </a:ext>
            </a:extLst>
          </p:cNvPr>
          <p:cNvSpPr/>
          <p:nvPr/>
        </p:nvSpPr>
        <p:spPr>
          <a:xfrm>
            <a:off x="5600700" y="3691443"/>
            <a:ext cx="228600" cy="233409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Baixo 10">
            <a:extLst>
              <a:ext uri="{FF2B5EF4-FFF2-40B4-BE49-F238E27FC236}">
                <a16:creationId xmlns:a16="http://schemas.microsoft.com/office/drawing/2014/main" id="{40D8ECD6-F62E-4133-A62B-7A0FBA3598A3}"/>
              </a:ext>
            </a:extLst>
          </p:cNvPr>
          <p:cNvSpPr/>
          <p:nvPr/>
        </p:nvSpPr>
        <p:spPr>
          <a:xfrm>
            <a:off x="5600700" y="3125308"/>
            <a:ext cx="228600" cy="233409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C8773961-1BA0-4AF9-A94A-A3F82F1C293D}"/>
              </a:ext>
            </a:extLst>
          </p:cNvPr>
          <p:cNvSpPr/>
          <p:nvPr/>
        </p:nvSpPr>
        <p:spPr>
          <a:xfrm>
            <a:off x="5607358" y="2555104"/>
            <a:ext cx="228600" cy="233409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: para Baixo 12">
            <a:extLst>
              <a:ext uri="{FF2B5EF4-FFF2-40B4-BE49-F238E27FC236}">
                <a16:creationId xmlns:a16="http://schemas.microsoft.com/office/drawing/2014/main" id="{9AFFAADC-1BB9-4DF9-8AA8-BDDC08518AB0}"/>
              </a:ext>
            </a:extLst>
          </p:cNvPr>
          <p:cNvSpPr/>
          <p:nvPr/>
        </p:nvSpPr>
        <p:spPr>
          <a:xfrm>
            <a:off x="5600700" y="1757409"/>
            <a:ext cx="228600" cy="233409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79724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0899881-BD5A-4E80-8EBC-4891DD1A7060}"/>
              </a:ext>
            </a:extLst>
          </p:cNvPr>
          <p:cNvSpPr/>
          <p:nvPr/>
        </p:nvSpPr>
        <p:spPr>
          <a:xfrm>
            <a:off x="1676400" y="533400"/>
            <a:ext cx="9906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accent4"/>
                </a:solidFill>
                <a:latin typeface="Roboto"/>
              </a:rPr>
              <a:t>Para atividades da vida diária (</a:t>
            </a:r>
            <a:r>
              <a:rPr lang="pt-BR" sz="2400" b="1" dirty="0" err="1">
                <a:solidFill>
                  <a:schemeClr val="accent4"/>
                </a:solidFill>
                <a:latin typeface="Roboto"/>
              </a:rPr>
              <a:t>ADLs</a:t>
            </a:r>
            <a:r>
              <a:rPr lang="pt-BR" sz="2400" b="1" dirty="0">
                <a:solidFill>
                  <a:schemeClr val="accent4"/>
                </a:solidFill>
                <a:latin typeface="Roboto"/>
              </a:rPr>
              <a:t>)</a:t>
            </a:r>
          </a:p>
          <a:p>
            <a:pPr algn="ctr"/>
            <a:br>
              <a:rPr lang="pt-BR" dirty="0"/>
            </a:br>
            <a:r>
              <a:rPr lang="pt-BR" dirty="0">
                <a:latin typeface="Roboto"/>
              </a:rPr>
              <a:t>Materiais </a:t>
            </a:r>
            <a:r>
              <a:rPr lang="pt-BR" dirty="0" err="1">
                <a:latin typeface="Roboto"/>
              </a:rPr>
              <a:t>antideslizantes</a:t>
            </a:r>
            <a:r>
              <a:rPr lang="pt-BR" dirty="0">
                <a:latin typeface="Roboto"/>
              </a:rPr>
              <a:t> para manter as coisas no lugar</a:t>
            </a:r>
            <a:br>
              <a:rPr lang="pt-BR" dirty="0"/>
            </a:br>
            <a:br>
              <a:rPr lang="pt-BR" dirty="0"/>
            </a:br>
            <a:r>
              <a:rPr lang="pt-BR" dirty="0">
                <a:latin typeface="Roboto"/>
              </a:rPr>
              <a:t>Punho universal / cinta para segurar itens na mão</a:t>
            </a:r>
            <a:br>
              <a:rPr lang="pt-BR" dirty="0"/>
            </a:br>
            <a:br>
              <a:rPr lang="pt-BR" dirty="0"/>
            </a:br>
            <a:r>
              <a:rPr lang="pt-BR" dirty="0">
                <a:latin typeface="Roboto"/>
              </a:rPr>
              <a:t>Itens codificados por cores para facilitar a localização e identificação</a:t>
            </a:r>
            <a:br>
              <a:rPr lang="pt-BR" dirty="0"/>
            </a:br>
            <a:br>
              <a:rPr lang="pt-BR" dirty="0"/>
            </a:br>
            <a:r>
              <a:rPr lang="pt-BR" dirty="0">
                <a:latin typeface="Roboto"/>
              </a:rPr>
              <a:t>Dispositivos de alimentação adaptáveis (por exemplo, alças de espuma, lados profundos)</a:t>
            </a:r>
            <a:br>
              <a:rPr lang="pt-BR" dirty="0"/>
            </a:br>
            <a:br>
              <a:rPr lang="pt-BR" dirty="0"/>
            </a:br>
            <a:r>
              <a:rPr lang="pt-BR" dirty="0">
                <a:latin typeface="Roboto"/>
              </a:rPr>
              <a:t>Dispositivos de bebidas adaptáveis (por exemplo, copo com borda cortada)</a:t>
            </a:r>
            <a:br>
              <a:rPr lang="pt-BR" dirty="0"/>
            </a:br>
            <a:br>
              <a:rPr lang="pt-BR" dirty="0"/>
            </a:br>
            <a:r>
              <a:rPr lang="pt-BR" dirty="0">
                <a:latin typeface="Roboto"/>
              </a:rPr>
              <a:t>Equipamento de curativo adaptativo (por exemplo, gancho de botão, cadarços de calçados elásticos, Velcro ™ em vez de botões)</a:t>
            </a:r>
            <a:br>
              <a:rPr lang="pt-BR" dirty="0"/>
            </a:br>
            <a:br>
              <a:rPr lang="pt-BR" dirty="0"/>
            </a:br>
            <a:r>
              <a:rPr lang="pt-BR" dirty="0">
                <a:latin typeface="Roboto"/>
              </a:rPr>
              <a:t>Dispositivos adaptativos para higiene (por exemplo, escova de dentes adaptada, assento do vaso sanitário elevado, etc.)</a:t>
            </a:r>
            <a:br>
              <a:rPr lang="pt-BR" dirty="0"/>
            </a:br>
            <a:br>
              <a:rPr lang="pt-BR" dirty="0"/>
            </a:br>
            <a:r>
              <a:rPr lang="pt-BR" dirty="0">
                <a:latin typeface="Roboto"/>
              </a:rPr>
              <a:t>Dispositivos de banho adaptativos</a:t>
            </a:r>
            <a:br>
              <a:rPr lang="pt-BR" dirty="0"/>
            </a:br>
            <a:br>
              <a:rPr lang="pt-BR" dirty="0"/>
            </a:br>
            <a:r>
              <a:rPr lang="pt-BR" dirty="0">
                <a:latin typeface="Roboto"/>
              </a:rPr>
              <a:t>Equipamento adaptativo para cozinhar</a:t>
            </a:r>
            <a:endParaRPr lang="pt-BR" dirty="0"/>
          </a:p>
        </p:txBody>
      </p:sp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4C4027A1-3B62-4C22-B39E-F8800656BB87}"/>
              </a:ext>
            </a:extLst>
          </p:cNvPr>
          <p:cNvSpPr/>
          <p:nvPr/>
        </p:nvSpPr>
        <p:spPr>
          <a:xfrm>
            <a:off x="6515100" y="1524000"/>
            <a:ext cx="228600" cy="233409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B2CB8C51-2089-4262-9159-C67B7AF90BA3}"/>
              </a:ext>
            </a:extLst>
          </p:cNvPr>
          <p:cNvSpPr/>
          <p:nvPr/>
        </p:nvSpPr>
        <p:spPr>
          <a:xfrm>
            <a:off x="6515100" y="2079595"/>
            <a:ext cx="228600" cy="233409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: para Baixo 9">
            <a:extLst>
              <a:ext uri="{FF2B5EF4-FFF2-40B4-BE49-F238E27FC236}">
                <a16:creationId xmlns:a16="http://schemas.microsoft.com/office/drawing/2014/main" id="{0C72461D-1CF8-440C-AF23-7BF553802A2C}"/>
              </a:ext>
            </a:extLst>
          </p:cNvPr>
          <p:cNvSpPr/>
          <p:nvPr/>
        </p:nvSpPr>
        <p:spPr>
          <a:xfrm>
            <a:off x="6515100" y="2590799"/>
            <a:ext cx="228600" cy="233409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Baixo 10">
            <a:extLst>
              <a:ext uri="{FF2B5EF4-FFF2-40B4-BE49-F238E27FC236}">
                <a16:creationId xmlns:a16="http://schemas.microsoft.com/office/drawing/2014/main" id="{4C480FEA-0424-4E19-AC28-B5C4BB6F42B1}"/>
              </a:ext>
            </a:extLst>
          </p:cNvPr>
          <p:cNvSpPr/>
          <p:nvPr/>
        </p:nvSpPr>
        <p:spPr>
          <a:xfrm>
            <a:off x="6535075" y="3140107"/>
            <a:ext cx="228600" cy="233409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3A15B664-0560-4D9A-9179-4986C86B988F}"/>
              </a:ext>
            </a:extLst>
          </p:cNvPr>
          <p:cNvSpPr/>
          <p:nvPr/>
        </p:nvSpPr>
        <p:spPr>
          <a:xfrm>
            <a:off x="6515100" y="3777063"/>
            <a:ext cx="228600" cy="233409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: para Baixo 12">
            <a:extLst>
              <a:ext uri="{FF2B5EF4-FFF2-40B4-BE49-F238E27FC236}">
                <a16:creationId xmlns:a16="http://schemas.microsoft.com/office/drawing/2014/main" id="{7D566962-E3E0-4C8E-9D89-6C693EFD0E0F}"/>
              </a:ext>
            </a:extLst>
          </p:cNvPr>
          <p:cNvSpPr/>
          <p:nvPr/>
        </p:nvSpPr>
        <p:spPr>
          <a:xfrm>
            <a:off x="6529156" y="4519097"/>
            <a:ext cx="228600" cy="233409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: para Baixo 13">
            <a:extLst>
              <a:ext uri="{FF2B5EF4-FFF2-40B4-BE49-F238E27FC236}">
                <a16:creationId xmlns:a16="http://schemas.microsoft.com/office/drawing/2014/main" id="{3AC06DD6-F6DB-45F4-B781-5635F2CC81AE}"/>
              </a:ext>
            </a:extLst>
          </p:cNvPr>
          <p:cNvSpPr/>
          <p:nvPr/>
        </p:nvSpPr>
        <p:spPr>
          <a:xfrm>
            <a:off x="6515100" y="5314210"/>
            <a:ext cx="228600" cy="233409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: para Baixo 14">
            <a:extLst>
              <a:ext uri="{FF2B5EF4-FFF2-40B4-BE49-F238E27FC236}">
                <a16:creationId xmlns:a16="http://schemas.microsoft.com/office/drawing/2014/main" id="{473A09D7-47B3-483E-BDD1-9A1E5C017737}"/>
              </a:ext>
            </a:extLst>
          </p:cNvPr>
          <p:cNvSpPr/>
          <p:nvPr/>
        </p:nvSpPr>
        <p:spPr>
          <a:xfrm>
            <a:off x="6514360" y="5898087"/>
            <a:ext cx="228600" cy="233409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72283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F54CA6A-A17A-4257-8ED3-92FC6CCABE6E}"/>
              </a:ext>
            </a:extLst>
          </p:cNvPr>
          <p:cNvSpPr/>
          <p:nvPr/>
        </p:nvSpPr>
        <p:spPr>
          <a:xfrm>
            <a:off x="1905000" y="1066800"/>
            <a:ext cx="79248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  <a:latin typeface="Roboto"/>
              </a:rPr>
              <a:t>Para a mobilidade</a:t>
            </a:r>
          </a:p>
          <a:p>
            <a:pPr algn="ctr"/>
            <a:br>
              <a:rPr lang="pt-BR" dirty="0"/>
            </a:br>
            <a:r>
              <a:rPr lang="pt-BR" dirty="0">
                <a:latin typeface="Roboto"/>
              </a:rPr>
              <a:t>andador</a:t>
            </a:r>
            <a:br>
              <a:rPr lang="pt-BR" dirty="0"/>
            </a:br>
            <a:br>
              <a:rPr lang="pt-BR" dirty="0"/>
            </a:br>
            <a:r>
              <a:rPr lang="pt-BR" dirty="0">
                <a:latin typeface="Roboto"/>
              </a:rPr>
              <a:t>Pegue barras e trilhos</a:t>
            </a:r>
            <a:br>
              <a:rPr lang="pt-BR" dirty="0"/>
            </a:br>
            <a:br>
              <a:rPr lang="pt-BR" dirty="0"/>
            </a:br>
            <a:r>
              <a:rPr lang="pt-BR" dirty="0">
                <a:latin typeface="Roboto"/>
              </a:rPr>
              <a:t>Cadeira de rodas manual</a:t>
            </a:r>
            <a:br>
              <a:rPr lang="pt-BR" dirty="0"/>
            </a:br>
            <a:br>
              <a:rPr lang="pt-BR" dirty="0"/>
            </a:br>
            <a:r>
              <a:rPr lang="pt-BR" dirty="0">
                <a:latin typeface="Roboto"/>
              </a:rPr>
              <a:t>Brinquedo de mobilidade motorizado (por exemplo, Cooper </a:t>
            </a:r>
            <a:r>
              <a:rPr lang="pt-BR" dirty="0" err="1">
                <a:latin typeface="Roboto"/>
              </a:rPr>
              <a:t>Car</a:t>
            </a:r>
            <a:r>
              <a:rPr lang="pt-BR" dirty="0">
                <a:latin typeface="Roboto"/>
              </a:rPr>
              <a:t>, </a:t>
            </a:r>
            <a:r>
              <a:rPr lang="pt-BR" dirty="0" err="1">
                <a:latin typeface="Roboto"/>
              </a:rPr>
              <a:t>GoBot</a:t>
            </a:r>
            <a:r>
              <a:rPr lang="pt-BR" dirty="0">
                <a:latin typeface="Roboto"/>
              </a:rPr>
              <a:t>)</a:t>
            </a:r>
            <a:br>
              <a:rPr lang="pt-BR" dirty="0"/>
            </a:br>
            <a:br>
              <a:rPr lang="pt-BR" dirty="0"/>
            </a:br>
            <a:r>
              <a:rPr lang="pt-BR" dirty="0" err="1">
                <a:latin typeface="Roboto"/>
              </a:rPr>
              <a:t>Scooter</a:t>
            </a:r>
            <a:r>
              <a:rPr lang="pt-BR" dirty="0">
                <a:latin typeface="Roboto"/>
              </a:rPr>
              <a:t> alimentado ou carrinho</a:t>
            </a:r>
            <a:br>
              <a:rPr lang="pt-BR" dirty="0"/>
            </a:br>
            <a:br>
              <a:rPr lang="pt-BR" dirty="0"/>
            </a:br>
            <a:r>
              <a:rPr lang="pt-BR" dirty="0">
                <a:latin typeface="Roboto"/>
              </a:rPr>
              <a:t>Cadeira de rodas motorizada com joystick ou outro controle</a:t>
            </a:r>
            <a:br>
              <a:rPr lang="pt-BR" dirty="0"/>
            </a:br>
            <a:br>
              <a:rPr lang="pt-BR" dirty="0"/>
            </a:br>
            <a:r>
              <a:rPr lang="pt-BR" dirty="0">
                <a:latin typeface="Roboto"/>
              </a:rPr>
              <a:t>Veículo adaptado para dirigir</a:t>
            </a:r>
            <a:endParaRPr lang="pt-BR" dirty="0"/>
          </a:p>
        </p:txBody>
      </p:sp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B3A985DA-32A7-4C95-9322-43A47C45ADAD}"/>
              </a:ext>
            </a:extLst>
          </p:cNvPr>
          <p:cNvSpPr/>
          <p:nvPr/>
        </p:nvSpPr>
        <p:spPr>
          <a:xfrm>
            <a:off x="5753100" y="2057400"/>
            <a:ext cx="228600" cy="233409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: para Baixo 5">
            <a:extLst>
              <a:ext uri="{FF2B5EF4-FFF2-40B4-BE49-F238E27FC236}">
                <a16:creationId xmlns:a16="http://schemas.microsoft.com/office/drawing/2014/main" id="{B7FF487C-0F3A-4461-9EE7-9F0E4A2006C6}"/>
              </a:ext>
            </a:extLst>
          </p:cNvPr>
          <p:cNvSpPr/>
          <p:nvPr/>
        </p:nvSpPr>
        <p:spPr>
          <a:xfrm>
            <a:off x="5744962" y="2613735"/>
            <a:ext cx="228600" cy="233409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7194DBD6-87D1-4953-A1B6-E396F148C8AB}"/>
              </a:ext>
            </a:extLst>
          </p:cNvPr>
          <p:cNvSpPr/>
          <p:nvPr/>
        </p:nvSpPr>
        <p:spPr>
          <a:xfrm>
            <a:off x="5744962" y="3164704"/>
            <a:ext cx="228600" cy="233409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A08E6075-A50E-4718-AD5B-3B28816D8EE7}"/>
              </a:ext>
            </a:extLst>
          </p:cNvPr>
          <p:cNvSpPr/>
          <p:nvPr/>
        </p:nvSpPr>
        <p:spPr>
          <a:xfrm>
            <a:off x="5739783" y="3715673"/>
            <a:ext cx="228600" cy="233409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89B8E641-C409-44CC-971D-F247899000A4}"/>
              </a:ext>
            </a:extLst>
          </p:cNvPr>
          <p:cNvSpPr/>
          <p:nvPr/>
        </p:nvSpPr>
        <p:spPr>
          <a:xfrm>
            <a:off x="5739783" y="4266642"/>
            <a:ext cx="228600" cy="233409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: para Baixo 9">
            <a:extLst>
              <a:ext uri="{FF2B5EF4-FFF2-40B4-BE49-F238E27FC236}">
                <a16:creationId xmlns:a16="http://schemas.microsoft.com/office/drawing/2014/main" id="{3E565E40-F103-4BA7-AFE3-E7608B04C5B8}"/>
              </a:ext>
            </a:extLst>
          </p:cNvPr>
          <p:cNvSpPr/>
          <p:nvPr/>
        </p:nvSpPr>
        <p:spPr>
          <a:xfrm>
            <a:off x="5728686" y="4810027"/>
            <a:ext cx="228600" cy="233409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17125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8B39C55-BA79-4DBE-BB9A-C7971635942B}"/>
              </a:ext>
            </a:extLst>
          </p:cNvPr>
          <p:cNvSpPr/>
          <p:nvPr/>
        </p:nvSpPr>
        <p:spPr>
          <a:xfrm>
            <a:off x="2286000" y="166568"/>
            <a:ext cx="8305800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7030A0"/>
                </a:solidFill>
                <a:latin typeface="Roboto"/>
              </a:rPr>
              <a:t>Para visão</a:t>
            </a:r>
            <a:br>
              <a:rPr lang="pt-BR" dirty="0"/>
            </a:br>
            <a:r>
              <a:rPr lang="pt-BR" sz="1600" dirty="0">
                <a:latin typeface="Roboto"/>
              </a:rPr>
              <a:t>Óculos</a:t>
            </a:r>
            <a:br>
              <a:rPr lang="pt-BR" sz="1600" dirty="0"/>
            </a:br>
            <a:br>
              <a:rPr lang="pt-BR" sz="1600" dirty="0"/>
            </a:br>
            <a:r>
              <a:rPr lang="pt-BR" sz="1600" dirty="0">
                <a:latin typeface="Roboto"/>
              </a:rPr>
              <a:t>Lupa</a:t>
            </a:r>
            <a:br>
              <a:rPr lang="pt-BR" sz="1600" dirty="0"/>
            </a:br>
            <a:br>
              <a:rPr lang="pt-BR" sz="1600" dirty="0"/>
            </a:br>
            <a:r>
              <a:rPr lang="pt-BR" sz="1600" dirty="0">
                <a:latin typeface="Roboto"/>
              </a:rPr>
              <a:t>Grandes livros impressos</a:t>
            </a:r>
            <a:br>
              <a:rPr lang="pt-BR" sz="1600" dirty="0"/>
            </a:br>
            <a:br>
              <a:rPr lang="pt-BR" sz="1600" dirty="0"/>
            </a:br>
            <a:r>
              <a:rPr lang="pt-BR" sz="1600" dirty="0">
                <a:latin typeface="Roboto"/>
              </a:rPr>
              <a:t>CCTV (circuito fechado de televisão)</a:t>
            </a:r>
            <a:br>
              <a:rPr lang="pt-BR" sz="1600" dirty="0"/>
            </a:br>
            <a:br>
              <a:rPr lang="pt-BR" sz="1600" dirty="0"/>
            </a:br>
            <a:r>
              <a:rPr lang="pt-BR" sz="1600" dirty="0">
                <a:latin typeface="Roboto"/>
              </a:rPr>
              <a:t>Ampliador de tela (montado sobre a tela)</a:t>
            </a:r>
            <a:br>
              <a:rPr lang="pt-BR" sz="1600" dirty="0"/>
            </a:br>
            <a:br>
              <a:rPr lang="pt-BR" sz="1600" dirty="0"/>
            </a:br>
            <a:r>
              <a:rPr lang="pt-BR" sz="1600" dirty="0">
                <a:latin typeface="Roboto"/>
              </a:rPr>
              <a:t>Software de ampliação de tela</a:t>
            </a:r>
            <a:br>
              <a:rPr lang="pt-BR" sz="1600" dirty="0"/>
            </a:br>
            <a:br>
              <a:rPr lang="pt-BR" sz="1600" dirty="0"/>
            </a:br>
            <a:r>
              <a:rPr lang="pt-BR" sz="1600" dirty="0">
                <a:latin typeface="Roboto"/>
              </a:rPr>
              <a:t>Contraste da cor da tela</a:t>
            </a:r>
            <a:br>
              <a:rPr lang="pt-BR" sz="1600" dirty="0"/>
            </a:br>
            <a:br>
              <a:rPr lang="pt-BR" sz="1600" dirty="0"/>
            </a:br>
            <a:r>
              <a:rPr lang="pt-BR" sz="1600" dirty="0">
                <a:latin typeface="Roboto"/>
              </a:rPr>
              <a:t>Leitor de tela, Leitor de texto</a:t>
            </a:r>
            <a:br>
              <a:rPr lang="pt-BR" sz="1600" dirty="0"/>
            </a:br>
            <a:br>
              <a:rPr lang="pt-BR" sz="1600" dirty="0"/>
            </a:br>
            <a:r>
              <a:rPr lang="pt-BR" sz="1600" dirty="0">
                <a:latin typeface="Roboto"/>
              </a:rPr>
              <a:t>Software de tradução Braille</a:t>
            </a:r>
            <a:br>
              <a:rPr lang="pt-BR" sz="1600" dirty="0"/>
            </a:br>
            <a:br>
              <a:rPr lang="pt-BR" sz="1600" dirty="0"/>
            </a:br>
            <a:r>
              <a:rPr lang="pt-BR" sz="1600" dirty="0">
                <a:latin typeface="Roboto"/>
              </a:rPr>
              <a:t>Impressora Braille</a:t>
            </a:r>
            <a:br>
              <a:rPr lang="pt-BR" sz="1600" dirty="0"/>
            </a:br>
            <a:br>
              <a:rPr lang="pt-BR" sz="1600" dirty="0"/>
            </a:br>
            <a:r>
              <a:rPr lang="pt-BR" sz="1600" dirty="0">
                <a:latin typeface="Roboto"/>
              </a:rPr>
              <a:t>Etiquetas ampliadas ou Braille / táteis para teclado</a:t>
            </a:r>
            <a:br>
              <a:rPr lang="pt-BR" sz="1600" dirty="0"/>
            </a:br>
            <a:br>
              <a:rPr lang="pt-BR" sz="1600" dirty="0"/>
            </a:br>
            <a:r>
              <a:rPr lang="pt-BR" sz="1600" dirty="0">
                <a:latin typeface="Roboto"/>
              </a:rPr>
              <a:t>Teclado alternativo com teclas ampliadas</a:t>
            </a:r>
            <a:br>
              <a:rPr lang="pt-BR" sz="1600" dirty="0"/>
            </a:br>
            <a:br>
              <a:rPr lang="pt-BR" sz="1600" dirty="0"/>
            </a:br>
            <a:r>
              <a:rPr lang="pt-BR" sz="1600" dirty="0">
                <a:latin typeface="Roboto"/>
              </a:rPr>
              <a:t>Teclado em </a:t>
            </a:r>
            <a:r>
              <a:rPr lang="pt-BR" sz="1600" dirty="0" err="1">
                <a:latin typeface="Roboto"/>
              </a:rPr>
              <a:t>braille</a:t>
            </a:r>
            <a:r>
              <a:rPr lang="pt-BR" sz="1600" dirty="0">
                <a:latin typeface="Roboto"/>
              </a:rPr>
              <a:t> e anotador</a:t>
            </a:r>
            <a:endParaRPr lang="pt-BR" dirty="0"/>
          </a:p>
        </p:txBody>
      </p:sp>
      <p:sp>
        <p:nvSpPr>
          <p:cNvPr id="3" name="Seta: para Baixo 2">
            <a:extLst>
              <a:ext uri="{FF2B5EF4-FFF2-40B4-BE49-F238E27FC236}">
                <a16:creationId xmlns:a16="http://schemas.microsoft.com/office/drawing/2014/main" id="{F2C1D47A-BAC6-49B2-B17C-ACBEF3E3E2E7}"/>
              </a:ext>
            </a:extLst>
          </p:cNvPr>
          <p:cNvSpPr/>
          <p:nvPr/>
        </p:nvSpPr>
        <p:spPr>
          <a:xfrm>
            <a:off x="6324600" y="833391"/>
            <a:ext cx="228600" cy="233409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781369B9-03DC-4B98-90E8-7A81AECE17DE}"/>
              </a:ext>
            </a:extLst>
          </p:cNvPr>
          <p:cNvSpPr/>
          <p:nvPr/>
        </p:nvSpPr>
        <p:spPr>
          <a:xfrm>
            <a:off x="6322011" y="1335904"/>
            <a:ext cx="228600" cy="233409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E5FD424B-B82F-43A3-A8DA-B0E3447FEFB4}"/>
              </a:ext>
            </a:extLst>
          </p:cNvPr>
          <p:cNvSpPr/>
          <p:nvPr/>
        </p:nvSpPr>
        <p:spPr>
          <a:xfrm>
            <a:off x="6322011" y="1806235"/>
            <a:ext cx="228600" cy="233409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  <p:sp>
        <p:nvSpPr>
          <p:cNvPr id="6" name="Seta: para Baixo 5">
            <a:extLst>
              <a:ext uri="{FF2B5EF4-FFF2-40B4-BE49-F238E27FC236}">
                <a16:creationId xmlns:a16="http://schemas.microsoft.com/office/drawing/2014/main" id="{CCEE4DAD-4DFC-47E6-860C-E3B1D5747940}"/>
              </a:ext>
            </a:extLst>
          </p:cNvPr>
          <p:cNvSpPr/>
          <p:nvPr/>
        </p:nvSpPr>
        <p:spPr>
          <a:xfrm>
            <a:off x="6322381" y="2264544"/>
            <a:ext cx="228600" cy="233409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B3B25520-2011-4C9E-B1D6-386A755AF4AF}"/>
              </a:ext>
            </a:extLst>
          </p:cNvPr>
          <p:cNvSpPr/>
          <p:nvPr/>
        </p:nvSpPr>
        <p:spPr>
          <a:xfrm>
            <a:off x="6297227" y="2767057"/>
            <a:ext cx="228600" cy="233409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99113066-A921-49BD-B2B8-393A2F5B1F7E}"/>
              </a:ext>
            </a:extLst>
          </p:cNvPr>
          <p:cNvSpPr/>
          <p:nvPr/>
        </p:nvSpPr>
        <p:spPr>
          <a:xfrm>
            <a:off x="6297227" y="3272047"/>
            <a:ext cx="228600" cy="233409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1A8F7D27-7DF8-48A9-8503-0D67514640FE}"/>
              </a:ext>
            </a:extLst>
          </p:cNvPr>
          <p:cNvSpPr/>
          <p:nvPr/>
        </p:nvSpPr>
        <p:spPr>
          <a:xfrm>
            <a:off x="6297227" y="3754141"/>
            <a:ext cx="228600" cy="233409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  <p:sp>
        <p:nvSpPr>
          <p:cNvPr id="10" name="Seta: para Baixo 9">
            <a:extLst>
              <a:ext uri="{FF2B5EF4-FFF2-40B4-BE49-F238E27FC236}">
                <a16:creationId xmlns:a16="http://schemas.microsoft.com/office/drawing/2014/main" id="{95FC1616-9D36-4DBD-86E5-692F5AEEF530}"/>
              </a:ext>
            </a:extLst>
          </p:cNvPr>
          <p:cNvSpPr/>
          <p:nvPr/>
        </p:nvSpPr>
        <p:spPr>
          <a:xfrm>
            <a:off x="6297227" y="4243343"/>
            <a:ext cx="228600" cy="233409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  <p:sp>
        <p:nvSpPr>
          <p:cNvPr id="11" name="Seta: para Baixo 10">
            <a:extLst>
              <a:ext uri="{FF2B5EF4-FFF2-40B4-BE49-F238E27FC236}">
                <a16:creationId xmlns:a16="http://schemas.microsoft.com/office/drawing/2014/main" id="{F747B3EF-3EC3-4916-8754-5CEB01C09795}"/>
              </a:ext>
            </a:extLst>
          </p:cNvPr>
          <p:cNvSpPr/>
          <p:nvPr/>
        </p:nvSpPr>
        <p:spPr>
          <a:xfrm>
            <a:off x="6303146" y="4732545"/>
            <a:ext cx="228600" cy="233409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7BB57C61-CDF2-4B3C-9DCD-92B517CEBD89}"/>
              </a:ext>
            </a:extLst>
          </p:cNvPr>
          <p:cNvSpPr/>
          <p:nvPr/>
        </p:nvSpPr>
        <p:spPr>
          <a:xfrm>
            <a:off x="6322381" y="5214639"/>
            <a:ext cx="228600" cy="233409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  <p:sp>
        <p:nvSpPr>
          <p:cNvPr id="13" name="Seta: para Baixo 12">
            <a:extLst>
              <a:ext uri="{FF2B5EF4-FFF2-40B4-BE49-F238E27FC236}">
                <a16:creationId xmlns:a16="http://schemas.microsoft.com/office/drawing/2014/main" id="{6DBD538B-3000-4B2A-A6A4-07168920073E}"/>
              </a:ext>
            </a:extLst>
          </p:cNvPr>
          <p:cNvSpPr/>
          <p:nvPr/>
        </p:nvSpPr>
        <p:spPr>
          <a:xfrm>
            <a:off x="6341616" y="5758154"/>
            <a:ext cx="228600" cy="233409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  <p:sp>
        <p:nvSpPr>
          <p:cNvPr id="14" name="Seta: para Baixo 13">
            <a:extLst>
              <a:ext uri="{FF2B5EF4-FFF2-40B4-BE49-F238E27FC236}">
                <a16:creationId xmlns:a16="http://schemas.microsoft.com/office/drawing/2014/main" id="{8C931826-4D99-4798-92B6-FC832649A313}"/>
              </a:ext>
            </a:extLst>
          </p:cNvPr>
          <p:cNvSpPr/>
          <p:nvPr/>
        </p:nvSpPr>
        <p:spPr>
          <a:xfrm>
            <a:off x="6298707" y="6201723"/>
            <a:ext cx="228600" cy="233409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727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80D6A83-6C74-4A62-A2B1-332728B900C8}"/>
              </a:ext>
            </a:extLst>
          </p:cNvPr>
          <p:cNvSpPr txBox="1"/>
          <p:nvPr/>
        </p:nvSpPr>
        <p:spPr>
          <a:xfrm>
            <a:off x="14056" y="0"/>
            <a:ext cx="12217153" cy="685800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53200" y="2667000"/>
            <a:ext cx="5410200" cy="132556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pt-BR" dirty="0"/>
              <a:t>Tecnologia em Saúde </a:t>
            </a:r>
          </a:p>
        </p:txBody>
      </p:sp>
    </p:spTree>
    <p:extLst>
      <p:ext uri="{BB962C8B-B14F-4D97-AF65-F5344CB8AC3E}">
        <p14:creationId xmlns:p14="http://schemas.microsoft.com/office/powerpoint/2010/main" val="5187801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8D746BB-694B-4336-A9B7-B991CB66FB61}"/>
              </a:ext>
            </a:extLst>
          </p:cNvPr>
          <p:cNvSpPr/>
          <p:nvPr/>
        </p:nvSpPr>
        <p:spPr>
          <a:xfrm>
            <a:off x="2362200" y="243512"/>
            <a:ext cx="80772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latin typeface="Roboto"/>
              </a:rPr>
              <a:t>Para audição</a:t>
            </a:r>
          </a:p>
          <a:p>
            <a:pPr algn="ctr"/>
            <a:br>
              <a:rPr lang="pt-BR" sz="1600" dirty="0"/>
            </a:br>
            <a:r>
              <a:rPr lang="pt-BR" sz="1600" dirty="0">
                <a:latin typeface="Roboto"/>
              </a:rPr>
              <a:t>Caneta e papel</a:t>
            </a:r>
            <a:br>
              <a:rPr lang="pt-BR" sz="1600" dirty="0"/>
            </a:br>
            <a:br>
              <a:rPr lang="pt-BR" sz="1600" dirty="0"/>
            </a:br>
            <a:r>
              <a:rPr lang="pt-BR" sz="1600" dirty="0">
                <a:latin typeface="Roboto"/>
              </a:rPr>
              <a:t>Computador / processador de texto portátil</a:t>
            </a:r>
            <a:br>
              <a:rPr lang="pt-BR" sz="1600" dirty="0"/>
            </a:br>
            <a:br>
              <a:rPr lang="pt-BR" sz="1600" dirty="0"/>
            </a:br>
            <a:r>
              <a:rPr lang="pt-BR" sz="1600" dirty="0">
                <a:latin typeface="Roboto"/>
              </a:rPr>
              <a:t>TDD para acesso telefônico com ou sem relé</a:t>
            </a:r>
            <a:br>
              <a:rPr lang="pt-BR" sz="1600" dirty="0"/>
            </a:br>
            <a:br>
              <a:rPr lang="pt-BR" sz="1600" dirty="0"/>
            </a:br>
            <a:r>
              <a:rPr lang="pt-BR" sz="1600" dirty="0">
                <a:latin typeface="Roboto"/>
              </a:rPr>
              <a:t>Dispositivo de sinalização (por exemplo, luz intermitente, </a:t>
            </a:r>
            <a:r>
              <a:rPr lang="pt-BR" sz="1600" dirty="0" err="1">
                <a:latin typeface="Roboto"/>
              </a:rPr>
              <a:t>pager</a:t>
            </a:r>
            <a:r>
              <a:rPr lang="pt-BR" sz="1600" dirty="0">
                <a:latin typeface="Roboto"/>
              </a:rPr>
              <a:t> vibratório)</a:t>
            </a:r>
            <a:br>
              <a:rPr lang="pt-BR" sz="1600" dirty="0"/>
            </a:br>
            <a:br>
              <a:rPr lang="pt-BR" sz="1600" dirty="0"/>
            </a:br>
            <a:r>
              <a:rPr lang="pt-BR" sz="1600" dirty="0">
                <a:latin typeface="Roboto"/>
              </a:rPr>
              <a:t>Legendas ocultas</a:t>
            </a:r>
            <a:br>
              <a:rPr lang="pt-BR" sz="1600" dirty="0"/>
            </a:br>
            <a:br>
              <a:rPr lang="pt-BR" sz="1600" dirty="0"/>
            </a:br>
            <a:r>
              <a:rPr lang="pt-BR" sz="1600" dirty="0">
                <a:latin typeface="Roboto"/>
              </a:rPr>
              <a:t>Legendas em tempo real</a:t>
            </a:r>
            <a:br>
              <a:rPr lang="pt-BR" sz="1600" dirty="0"/>
            </a:br>
            <a:br>
              <a:rPr lang="pt-BR" sz="1600" dirty="0"/>
            </a:br>
            <a:r>
              <a:rPr lang="pt-BR" sz="1600" dirty="0">
                <a:latin typeface="Roboto"/>
              </a:rPr>
              <a:t>Tomada de nota assistida por computador</a:t>
            </a:r>
            <a:br>
              <a:rPr lang="pt-BR" sz="1600" dirty="0"/>
            </a:br>
            <a:br>
              <a:rPr lang="pt-BR" sz="1600" dirty="0"/>
            </a:br>
            <a:r>
              <a:rPr lang="pt-BR" sz="1600" dirty="0">
                <a:latin typeface="Roboto"/>
              </a:rPr>
              <a:t>Tela flash para sinais de alerta no computador</a:t>
            </a:r>
            <a:br>
              <a:rPr lang="pt-BR" sz="1600" dirty="0"/>
            </a:br>
            <a:br>
              <a:rPr lang="pt-BR" sz="1600" dirty="0"/>
            </a:br>
            <a:r>
              <a:rPr lang="pt-BR" sz="1600" dirty="0">
                <a:latin typeface="Roboto"/>
              </a:rPr>
              <a:t>Amplificador de telefone</a:t>
            </a:r>
            <a:br>
              <a:rPr lang="pt-BR" sz="1600" dirty="0"/>
            </a:br>
            <a:br>
              <a:rPr lang="pt-BR" sz="1600" dirty="0"/>
            </a:br>
            <a:r>
              <a:rPr lang="pt-BR" sz="1600" dirty="0">
                <a:latin typeface="Roboto"/>
              </a:rPr>
              <a:t>Sistema de amplificação pessoal / aparelho auditivo</a:t>
            </a:r>
            <a:br>
              <a:rPr lang="pt-BR" sz="1600" dirty="0"/>
            </a:br>
            <a:br>
              <a:rPr lang="pt-BR" sz="1600" dirty="0"/>
            </a:br>
            <a:r>
              <a:rPr lang="pt-BR" sz="1600" dirty="0">
                <a:latin typeface="Roboto"/>
              </a:rPr>
              <a:t>Sistema FM ou Loop</a:t>
            </a:r>
            <a:br>
              <a:rPr lang="pt-BR" sz="1600" dirty="0"/>
            </a:br>
            <a:br>
              <a:rPr lang="pt-BR" sz="1600" dirty="0"/>
            </a:br>
            <a:r>
              <a:rPr lang="pt-BR" sz="1600" dirty="0">
                <a:latin typeface="Roboto"/>
              </a:rPr>
              <a:t>Sistema infravermelho</a:t>
            </a:r>
            <a:endParaRPr lang="pt-BR" sz="1600" dirty="0"/>
          </a:p>
        </p:txBody>
      </p:sp>
      <p:sp>
        <p:nvSpPr>
          <p:cNvPr id="3" name="Seta: para Baixo 2">
            <a:extLst>
              <a:ext uri="{FF2B5EF4-FFF2-40B4-BE49-F238E27FC236}">
                <a16:creationId xmlns:a16="http://schemas.microsoft.com/office/drawing/2014/main" id="{5536D066-9BB0-4FC6-A1CB-1F77B780E815}"/>
              </a:ext>
            </a:extLst>
          </p:cNvPr>
          <p:cNvSpPr/>
          <p:nvPr/>
        </p:nvSpPr>
        <p:spPr>
          <a:xfrm>
            <a:off x="6286500" y="1143000"/>
            <a:ext cx="228600" cy="23340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C1668EF2-AE86-43BB-B18A-0204619BE4BD}"/>
              </a:ext>
            </a:extLst>
          </p:cNvPr>
          <p:cNvSpPr/>
          <p:nvPr/>
        </p:nvSpPr>
        <p:spPr>
          <a:xfrm>
            <a:off x="6317202" y="1681209"/>
            <a:ext cx="228600" cy="23340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BDCBD6ED-6224-46C0-A6CB-388F7EFEE41D}"/>
              </a:ext>
            </a:extLst>
          </p:cNvPr>
          <p:cNvSpPr/>
          <p:nvPr/>
        </p:nvSpPr>
        <p:spPr>
          <a:xfrm>
            <a:off x="6324970" y="2176138"/>
            <a:ext cx="228600" cy="23340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  <p:sp>
        <p:nvSpPr>
          <p:cNvPr id="6" name="Seta: para Baixo 5">
            <a:extLst>
              <a:ext uri="{FF2B5EF4-FFF2-40B4-BE49-F238E27FC236}">
                <a16:creationId xmlns:a16="http://schemas.microsoft.com/office/drawing/2014/main" id="{373F2D9F-2C9B-4957-9F2E-11188C04FDC5}"/>
              </a:ext>
            </a:extLst>
          </p:cNvPr>
          <p:cNvSpPr/>
          <p:nvPr/>
        </p:nvSpPr>
        <p:spPr>
          <a:xfrm>
            <a:off x="6324970" y="2666999"/>
            <a:ext cx="228600" cy="23340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29B59956-4978-4B33-89E5-82D621F100A1}"/>
              </a:ext>
            </a:extLst>
          </p:cNvPr>
          <p:cNvSpPr/>
          <p:nvPr/>
        </p:nvSpPr>
        <p:spPr>
          <a:xfrm>
            <a:off x="6310174" y="3075626"/>
            <a:ext cx="228600" cy="23340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92AA4A9E-EA7D-465E-834A-954C2D8D0530}"/>
              </a:ext>
            </a:extLst>
          </p:cNvPr>
          <p:cNvSpPr/>
          <p:nvPr/>
        </p:nvSpPr>
        <p:spPr>
          <a:xfrm>
            <a:off x="6332368" y="3602553"/>
            <a:ext cx="228600" cy="23340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BBA1719B-4F1F-4548-BF76-8A7DE36785B2}"/>
              </a:ext>
            </a:extLst>
          </p:cNvPr>
          <p:cNvSpPr/>
          <p:nvPr/>
        </p:nvSpPr>
        <p:spPr>
          <a:xfrm>
            <a:off x="6341246" y="4096927"/>
            <a:ext cx="228600" cy="23340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  <p:sp>
        <p:nvSpPr>
          <p:cNvPr id="10" name="Seta: para Baixo 9">
            <a:extLst>
              <a:ext uri="{FF2B5EF4-FFF2-40B4-BE49-F238E27FC236}">
                <a16:creationId xmlns:a16="http://schemas.microsoft.com/office/drawing/2014/main" id="{6E5DE774-D5E2-4FC4-8CEE-062215587958}"/>
              </a:ext>
            </a:extLst>
          </p:cNvPr>
          <p:cNvSpPr/>
          <p:nvPr/>
        </p:nvSpPr>
        <p:spPr>
          <a:xfrm>
            <a:off x="6342726" y="4599625"/>
            <a:ext cx="228600" cy="23340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  <p:sp>
        <p:nvSpPr>
          <p:cNvPr id="11" name="Seta: para Baixo 10">
            <a:extLst>
              <a:ext uri="{FF2B5EF4-FFF2-40B4-BE49-F238E27FC236}">
                <a16:creationId xmlns:a16="http://schemas.microsoft.com/office/drawing/2014/main" id="{1B1EF53B-E3EC-4537-ADB1-9E2ECF3C9C06}"/>
              </a:ext>
            </a:extLst>
          </p:cNvPr>
          <p:cNvSpPr/>
          <p:nvPr/>
        </p:nvSpPr>
        <p:spPr>
          <a:xfrm>
            <a:off x="6341246" y="5046283"/>
            <a:ext cx="228600" cy="23340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B36CF602-2FCF-4472-9474-43E0557FC12A}"/>
              </a:ext>
            </a:extLst>
          </p:cNvPr>
          <p:cNvSpPr/>
          <p:nvPr/>
        </p:nvSpPr>
        <p:spPr>
          <a:xfrm>
            <a:off x="6333848" y="5548981"/>
            <a:ext cx="228600" cy="23340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  <p:sp>
        <p:nvSpPr>
          <p:cNvPr id="13" name="Seta: para Baixo 12">
            <a:extLst>
              <a:ext uri="{FF2B5EF4-FFF2-40B4-BE49-F238E27FC236}">
                <a16:creationId xmlns:a16="http://schemas.microsoft.com/office/drawing/2014/main" id="{25A94690-620D-48A7-8709-F06FFB99DD40}"/>
              </a:ext>
            </a:extLst>
          </p:cNvPr>
          <p:cNvSpPr/>
          <p:nvPr/>
        </p:nvSpPr>
        <p:spPr>
          <a:xfrm>
            <a:off x="6307215" y="6037440"/>
            <a:ext cx="228600" cy="23340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9065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462078"/>
            <a:ext cx="671195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10" dirty="0"/>
              <a:t>Categorias </a:t>
            </a:r>
            <a:r>
              <a:rPr sz="3600" dirty="0"/>
              <a:t>da</a:t>
            </a:r>
            <a:r>
              <a:rPr sz="3600" spc="-305" dirty="0"/>
              <a:t> </a:t>
            </a:r>
            <a:r>
              <a:rPr sz="3600" spc="-155" dirty="0"/>
              <a:t>T</a:t>
            </a:r>
            <a:r>
              <a:rPr lang="pt-BR" sz="3600" spc="-155" dirty="0" err="1"/>
              <a:t>ecnologia</a:t>
            </a:r>
            <a:r>
              <a:rPr lang="pt-BR" sz="3600" spc="-155" dirty="0"/>
              <a:t> Assistiva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2771775" y="1619250"/>
            <a:ext cx="161925" cy="1362075"/>
          </a:xfrm>
          <a:custGeom>
            <a:avLst/>
            <a:gdLst/>
            <a:ahLst/>
            <a:cxnLst/>
            <a:rect l="l" t="t" r="r" b="b"/>
            <a:pathLst>
              <a:path w="161925" h="1362075">
                <a:moveTo>
                  <a:pt x="0" y="1362075"/>
                </a:moveTo>
                <a:lnTo>
                  <a:pt x="161925" y="1362075"/>
                </a:lnTo>
                <a:lnTo>
                  <a:pt x="161925" y="0"/>
                </a:lnTo>
                <a:lnTo>
                  <a:pt x="0" y="0"/>
                </a:lnTo>
                <a:lnTo>
                  <a:pt x="0" y="1362075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90851" y="1357375"/>
            <a:ext cx="1828800" cy="1095375"/>
          </a:xfrm>
          <a:custGeom>
            <a:avLst/>
            <a:gdLst/>
            <a:ahLst/>
            <a:cxnLst/>
            <a:rect l="l" t="t" r="r" b="b"/>
            <a:pathLst>
              <a:path w="1828800" h="1095375">
                <a:moveTo>
                  <a:pt x="1719199" y="0"/>
                </a:moveTo>
                <a:lnTo>
                  <a:pt x="109474" y="0"/>
                </a:lnTo>
                <a:lnTo>
                  <a:pt x="66865" y="8604"/>
                </a:lnTo>
                <a:lnTo>
                  <a:pt x="32067" y="32067"/>
                </a:lnTo>
                <a:lnTo>
                  <a:pt x="8604" y="66865"/>
                </a:lnTo>
                <a:lnTo>
                  <a:pt x="0" y="109474"/>
                </a:lnTo>
                <a:lnTo>
                  <a:pt x="0" y="985774"/>
                </a:lnTo>
                <a:lnTo>
                  <a:pt x="8604" y="1028402"/>
                </a:lnTo>
                <a:lnTo>
                  <a:pt x="32067" y="1063244"/>
                </a:lnTo>
                <a:lnTo>
                  <a:pt x="66865" y="1086750"/>
                </a:lnTo>
                <a:lnTo>
                  <a:pt x="109474" y="1095375"/>
                </a:lnTo>
                <a:lnTo>
                  <a:pt x="1719199" y="1095375"/>
                </a:lnTo>
                <a:lnTo>
                  <a:pt x="1761827" y="1086750"/>
                </a:lnTo>
                <a:lnTo>
                  <a:pt x="1796669" y="1063244"/>
                </a:lnTo>
                <a:lnTo>
                  <a:pt x="1820175" y="1028402"/>
                </a:lnTo>
                <a:lnTo>
                  <a:pt x="1828800" y="985774"/>
                </a:lnTo>
                <a:lnTo>
                  <a:pt x="1828800" y="109474"/>
                </a:lnTo>
                <a:lnTo>
                  <a:pt x="1820175" y="66865"/>
                </a:lnTo>
                <a:lnTo>
                  <a:pt x="1796669" y="32067"/>
                </a:lnTo>
                <a:lnTo>
                  <a:pt x="1761827" y="8604"/>
                </a:lnTo>
                <a:lnTo>
                  <a:pt x="1719199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90851" y="1357375"/>
            <a:ext cx="1828800" cy="1095375"/>
          </a:xfrm>
          <a:custGeom>
            <a:avLst/>
            <a:gdLst/>
            <a:ahLst/>
            <a:cxnLst/>
            <a:rect l="l" t="t" r="r" b="b"/>
            <a:pathLst>
              <a:path w="1828800" h="1095375">
                <a:moveTo>
                  <a:pt x="0" y="109474"/>
                </a:moveTo>
                <a:lnTo>
                  <a:pt x="8604" y="66865"/>
                </a:lnTo>
                <a:lnTo>
                  <a:pt x="32067" y="32067"/>
                </a:lnTo>
                <a:lnTo>
                  <a:pt x="66865" y="8604"/>
                </a:lnTo>
                <a:lnTo>
                  <a:pt x="109474" y="0"/>
                </a:lnTo>
                <a:lnTo>
                  <a:pt x="1719199" y="0"/>
                </a:lnTo>
                <a:lnTo>
                  <a:pt x="1761827" y="8604"/>
                </a:lnTo>
                <a:lnTo>
                  <a:pt x="1796669" y="32067"/>
                </a:lnTo>
                <a:lnTo>
                  <a:pt x="1820175" y="66865"/>
                </a:lnTo>
                <a:lnTo>
                  <a:pt x="1828800" y="109474"/>
                </a:lnTo>
                <a:lnTo>
                  <a:pt x="1828800" y="985774"/>
                </a:lnTo>
                <a:lnTo>
                  <a:pt x="1820175" y="1028402"/>
                </a:lnTo>
                <a:lnTo>
                  <a:pt x="1796669" y="1063244"/>
                </a:lnTo>
                <a:lnTo>
                  <a:pt x="1761827" y="1086750"/>
                </a:lnTo>
                <a:lnTo>
                  <a:pt x="1719199" y="1095375"/>
                </a:lnTo>
                <a:lnTo>
                  <a:pt x="109474" y="1095375"/>
                </a:lnTo>
                <a:lnTo>
                  <a:pt x="66865" y="1086750"/>
                </a:lnTo>
                <a:lnTo>
                  <a:pt x="32067" y="1063244"/>
                </a:lnTo>
                <a:lnTo>
                  <a:pt x="8604" y="1028402"/>
                </a:lnTo>
                <a:lnTo>
                  <a:pt x="0" y="985774"/>
                </a:lnTo>
                <a:lnTo>
                  <a:pt x="0" y="109474"/>
                </a:lnTo>
                <a:close/>
              </a:path>
            </a:pathLst>
          </a:custGeom>
          <a:ln w="9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724404" y="1535684"/>
            <a:ext cx="1350645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Auxílio 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1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vida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81985" y="1736090"/>
            <a:ext cx="437515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á</a:t>
            </a:r>
            <a:r>
              <a:rPr sz="1400" spc="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96995" y="2003044"/>
            <a:ext cx="34925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771775" y="2990850"/>
            <a:ext cx="161925" cy="1362075"/>
          </a:xfrm>
          <a:custGeom>
            <a:avLst/>
            <a:gdLst/>
            <a:ahLst/>
            <a:cxnLst/>
            <a:rect l="l" t="t" r="r" b="b"/>
            <a:pathLst>
              <a:path w="161925" h="1362075">
                <a:moveTo>
                  <a:pt x="0" y="1362075"/>
                </a:moveTo>
                <a:lnTo>
                  <a:pt x="161925" y="1362075"/>
                </a:lnTo>
                <a:lnTo>
                  <a:pt x="161925" y="0"/>
                </a:lnTo>
                <a:lnTo>
                  <a:pt x="0" y="0"/>
                </a:lnTo>
                <a:lnTo>
                  <a:pt x="0" y="1362075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90851" y="2728976"/>
            <a:ext cx="1828800" cy="1085850"/>
          </a:xfrm>
          <a:custGeom>
            <a:avLst/>
            <a:gdLst/>
            <a:ahLst/>
            <a:cxnLst/>
            <a:rect l="l" t="t" r="r" b="b"/>
            <a:pathLst>
              <a:path w="1828800" h="1085850">
                <a:moveTo>
                  <a:pt x="1720214" y="0"/>
                </a:moveTo>
                <a:lnTo>
                  <a:pt x="108585" y="0"/>
                </a:lnTo>
                <a:lnTo>
                  <a:pt x="66276" y="8518"/>
                </a:lnTo>
                <a:lnTo>
                  <a:pt x="31765" y="31765"/>
                </a:lnTo>
                <a:lnTo>
                  <a:pt x="8518" y="66276"/>
                </a:lnTo>
                <a:lnTo>
                  <a:pt x="0" y="108585"/>
                </a:lnTo>
                <a:lnTo>
                  <a:pt x="25" y="977265"/>
                </a:lnTo>
                <a:lnTo>
                  <a:pt x="8518" y="1019466"/>
                </a:lnTo>
                <a:lnTo>
                  <a:pt x="31789" y="1054036"/>
                </a:lnTo>
                <a:lnTo>
                  <a:pt x="66285" y="1077313"/>
                </a:lnTo>
                <a:lnTo>
                  <a:pt x="108585" y="1085850"/>
                </a:lnTo>
                <a:lnTo>
                  <a:pt x="1720088" y="1085850"/>
                </a:lnTo>
                <a:lnTo>
                  <a:pt x="1762419" y="1077311"/>
                </a:lnTo>
                <a:lnTo>
                  <a:pt x="1796981" y="1054020"/>
                </a:lnTo>
                <a:lnTo>
                  <a:pt x="1820261" y="1019520"/>
                </a:lnTo>
                <a:lnTo>
                  <a:pt x="1828800" y="977265"/>
                </a:lnTo>
                <a:lnTo>
                  <a:pt x="1828800" y="108585"/>
                </a:lnTo>
                <a:lnTo>
                  <a:pt x="1820263" y="66276"/>
                </a:lnTo>
                <a:lnTo>
                  <a:pt x="1796986" y="31765"/>
                </a:lnTo>
                <a:lnTo>
                  <a:pt x="1762470" y="8518"/>
                </a:lnTo>
                <a:lnTo>
                  <a:pt x="1720214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90851" y="2728976"/>
            <a:ext cx="1828800" cy="1085850"/>
          </a:xfrm>
          <a:custGeom>
            <a:avLst/>
            <a:gdLst/>
            <a:ahLst/>
            <a:cxnLst/>
            <a:rect l="l" t="t" r="r" b="b"/>
            <a:pathLst>
              <a:path w="1828800" h="1085850">
                <a:moveTo>
                  <a:pt x="0" y="108585"/>
                </a:moveTo>
                <a:lnTo>
                  <a:pt x="8518" y="66276"/>
                </a:lnTo>
                <a:lnTo>
                  <a:pt x="31765" y="31765"/>
                </a:lnTo>
                <a:lnTo>
                  <a:pt x="66276" y="8518"/>
                </a:lnTo>
                <a:lnTo>
                  <a:pt x="108585" y="0"/>
                </a:lnTo>
                <a:lnTo>
                  <a:pt x="1720214" y="0"/>
                </a:lnTo>
                <a:lnTo>
                  <a:pt x="1762470" y="8518"/>
                </a:lnTo>
                <a:lnTo>
                  <a:pt x="1796986" y="31765"/>
                </a:lnTo>
                <a:lnTo>
                  <a:pt x="1820263" y="66276"/>
                </a:lnTo>
                <a:lnTo>
                  <a:pt x="1828800" y="108585"/>
                </a:lnTo>
                <a:lnTo>
                  <a:pt x="1828800" y="977265"/>
                </a:lnTo>
                <a:lnTo>
                  <a:pt x="1820261" y="1019520"/>
                </a:lnTo>
                <a:lnTo>
                  <a:pt x="1796970" y="1054036"/>
                </a:lnTo>
                <a:lnTo>
                  <a:pt x="1762416" y="1077313"/>
                </a:lnTo>
                <a:lnTo>
                  <a:pt x="1720088" y="1085850"/>
                </a:lnTo>
                <a:lnTo>
                  <a:pt x="108585" y="1085850"/>
                </a:lnTo>
                <a:lnTo>
                  <a:pt x="66276" y="1077311"/>
                </a:lnTo>
                <a:lnTo>
                  <a:pt x="31765" y="1054020"/>
                </a:lnTo>
                <a:lnTo>
                  <a:pt x="8518" y="1019466"/>
                </a:lnTo>
                <a:lnTo>
                  <a:pt x="0" y="977138"/>
                </a:lnTo>
                <a:lnTo>
                  <a:pt x="0" y="108585"/>
                </a:lnTo>
                <a:close/>
              </a:path>
            </a:pathLst>
          </a:custGeom>
          <a:ln w="9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896235" y="2807970"/>
            <a:ext cx="100711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Comunicação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24810" y="3025520"/>
            <a:ext cx="960119" cy="419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9525">
              <a:lnSpc>
                <a:spcPts val="1580"/>
              </a:lnSpc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Alternativa</a:t>
            </a:r>
            <a:r>
              <a:rPr sz="140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e  Au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sz="1400" spc="4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96995" y="3475608"/>
            <a:ext cx="34925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3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771775" y="4362450"/>
            <a:ext cx="161925" cy="1362075"/>
          </a:xfrm>
          <a:custGeom>
            <a:avLst/>
            <a:gdLst/>
            <a:ahLst/>
            <a:cxnLst/>
            <a:rect l="l" t="t" r="r" b="b"/>
            <a:pathLst>
              <a:path w="161925" h="1362075">
                <a:moveTo>
                  <a:pt x="0" y="1362075"/>
                </a:moveTo>
                <a:lnTo>
                  <a:pt x="161925" y="1362075"/>
                </a:lnTo>
                <a:lnTo>
                  <a:pt x="161925" y="0"/>
                </a:lnTo>
                <a:lnTo>
                  <a:pt x="0" y="0"/>
                </a:lnTo>
                <a:lnTo>
                  <a:pt x="0" y="1362075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90851" y="4091051"/>
            <a:ext cx="1828800" cy="1095375"/>
          </a:xfrm>
          <a:custGeom>
            <a:avLst/>
            <a:gdLst/>
            <a:ahLst/>
            <a:cxnLst/>
            <a:rect l="l" t="t" r="r" b="b"/>
            <a:pathLst>
              <a:path w="1828800" h="1095375">
                <a:moveTo>
                  <a:pt x="1719199" y="0"/>
                </a:moveTo>
                <a:lnTo>
                  <a:pt x="109474" y="0"/>
                </a:lnTo>
                <a:lnTo>
                  <a:pt x="66865" y="8604"/>
                </a:lnTo>
                <a:lnTo>
                  <a:pt x="32067" y="32067"/>
                </a:lnTo>
                <a:lnTo>
                  <a:pt x="8604" y="66865"/>
                </a:lnTo>
                <a:lnTo>
                  <a:pt x="0" y="109474"/>
                </a:lnTo>
                <a:lnTo>
                  <a:pt x="0" y="985774"/>
                </a:lnTo>
                <a:lnTo>
                  <a:pt x="8604" y="1028402"/>
                </a:lnTo>
                <a:lnTo>
                  <a:pt x="32067" y="1063244"/>
                </a:lnTo>
                <a:lnTo>
                  <a:pt x="66865" y="1086750"/>
                </a:lnTo>
                <a:lnTo>
                  <a:pt x="109474" y="1095375"/>
                </a:lnTo>
                <a:lnTo>
                  <a:pt x="1719199" y="1095375"/>
                </a:lnTo>
                <a:lnTo>
                  <a:pt x="1761827" y="1086750"/>
                </a:lnTo>
                <a:lnTo>
                  <a:pt x="1796669" y="1063244"/>
                </a:lnTo>
                <a:lnTo>
                  <a:pt x="1820175" y="1028402"/>
                </a:lnTo>
                <a:lnTo>
                  <a:pt x="1828800" y="985774"/>
                </a:lnTo>
                <a:lnTo>
                  <a:pt x="1828800" y="109474"/>
                </a:lnTo>
                <a:lnTo>
                  <a:pt x="1820175" y="66865"/>
                </a:lnTo>
                <a:lnTo>
                  <a:pt x="1796669" y="32067"/>
                </a:lnTo>
                <a:lnTo>
                  <a:pt x="1761827" y="8604"/>
                </a:lnTo>
                <a:lnTo>
                  <a:pt x="1719199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490851" y="4091051"/>
            <a:ext cx="1828800" cy="1095375"/>
          </a:xfrm>
          <a:custGeom>
            <a:avLst/>
            <a:gdLst/>
            <a:ahLst/>
            <a:cxnLst/>
            <a:rect l="l" t="t" r="r" b="b"/>
            <a:pathLst>
              <a:path w="1828800" h="1095375">
                <a:moveTo>
                  <a:pt x="0" y="109474"/>
                </a:moveTo>
                <a:lnTo>
                  <a:pt x="8604" y="66865"/>
                </a:lnTo>
                <a:lnTo>
                  <a:pt x="32067" y="32067"/>
                </a:lnTo>
                <a:lnTo>
                  <a:pt x="66865" y="8604"/>
                </a:lnTo>
                <a:lnTo>
                  <a:pt x="109474" y="0"/>
                </a:lnTo>
                <a:lnTo>
                  <a:pt x="1719199" y="0"/>
                </a:lnTo>
                <a:lnTo>
                  <a:pt x="1761827" y="8604"/>
                </a:lnTo>
                <a:lnTo>
                  <a:pt x="1796669" y="32067"/>
                </a:lnTo>
                <a:lnTo>
                  <a:pt x="1820175" y="66865"/>
                </a:lnTo>
                <a:lnTo>
                  <a:pt x="1828800" y="109474"/>
                </a:lnTo>
                <a:lnTo>
                  <a:pt x="1828800" y="985774"/>
                </a:lnTo>
                <a:lnTo>
                  <a:pt x="1820175" y="1028402"/>
                </a:lnTo>
                <a:lnTo>
                  <a:pt x="1796669" y="1063244"/>
                </a:lnTo>
                <a:lnTo>
                  <a:pt x="1761827" y="1086750"/>
                </a:lnTo>
                <a:lnTo>
                  <a:pt x="1719199" y="1095375"/>
                </a:lnTo>
                <a:lnTo>
                  <a:pt x="109474" y="1095375"/>
                </a:lnTo>
                <a:lnTo>
                  <a:pt x="66865" y="1086750"/>
                </a:lnTo>
                <a:lnTo>
                  <a:pt x="32067" y="1063244"/>
                </a:lnTo>
                <a:lnTo>
                  <a:pt x="8604" y="1028402"/>
                </a:lnTo>
                <a:lnTo>
                  <a:pt x="0" y="985774"/>
                </a:lnTo>
                <a:lnTo>
                  <a:pt x="0" y="109474"/>
                </a:lnTo>
                <a:close/>
              </a:path>
            </a:pathLst>
          </a:custGeom>
          <a:ln w="9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953385" y="4177665"/>
            <a:ext cx="90551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Recursos</a:t>
            </a:r>
            <a:r>
              <a:rPr sz="1400" spc="-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762504" y="4378070"/>
            <a:ext cx="1276985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Acessibilidade</a:t>
            </a:r>
            <a:r>
              <a:rPr sz="1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ao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924810" y="4578350"/>
            <a:ext cx="94615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Computador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96995" y="4845430"/>
            <a:ext cx="34925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857500" y="5638800"/>
            <a:ext cx="2419350" cy="171450"/>
          </a:xfrm>
          <a:custGeom>
            <a:avLst/>
            <a:gdLst/>
            <a:ahLst/>
            <a:cxnLst/>
            <a:rect l="l" t="t" r="r" b="b"/>
            <a:pathLst>
              <a:path w="2419350" h="171450">
                <a:moveTo>
                  <a:pt x="0" y="171450"/>
                </a:moveTo>
                <a:lnTo>
                  <a:pt x="2419350" y="171450"/>
                </a:lnTo>
                <a:lnTo>
                  <a:pt x="2419350" y="0"/>
                </a:lnTo>
                <a:lnTo>
                  <a:pt x="0" y="0"/>
                </a:lnTo>
                <a:lnTo>
                  <a:pt x="0" y="17145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490851" y="5462651"/>
            <a:ext cx="1828800" cy="1095375"/>
          </a:xfrm>
          <a:custGeom>
            <a:avLst/>
            <a:gdLst/>
            <a:ahLst/>
            <a:cxnLst/>
            <a:rect l="l" t="t" r="r" b="b"/>
            <a:pathLst>
              <a:path w="1828800" h="1095375">
                <a:moveTo>
                  <a:pt x="1719199" y="0"/>
                </a:moveTo>
                <a:lnTo>
                  <a:pt x="109474" y="0"/>
                </a:lnTo>
                <a:lnTo>
                  <a:pt x="66865" y="8604"/>
                </a:lnTo>
                <a:lnTo>
                  <a:pt x="32067" y="32067"/>
                </a:lnTo>
                <a:lnTo>
                  <a:pt x="8604" y="66865"/>
                </a:lnTo>
                <a:lnTo>
                  <a:pt x="0" y="109474"/>
                </a:lnTo>
                <a:lnTo>
                  <a:pt x="0" y="985774"/>
                </a:lnTo>
                <a:lnTo>
                  <a:pt x="8604" y="1028408"/>
                </a:lnTo>
                <a:lnTo>
                  <a:pt x="32067" y="1063226"/>
                </a:lnTo>
                <a:lnTo>
                  <a:pt x="66865" y="1086702"/>
                </a:lnTo>
                <a:lnTo>
                  <a:pt x="109474" y="1095311"/>
                </a:lnTo>
                <a:lnTo>
                  <a:pt x="1719199" y="1095311"/>
                </a:lnTo>
                <a:lnTo>
                  <a:pt x="1761827" y="1086702"/>
                </a:lnTo>
                <a:lnTo>
                  <a:pt x="1796669" y="1063226"/>
                </a:lnTo>
                <a:lnTo>
                  <a:pt x="1820175" y="1028408"/>
                </a:lnTo>
                <a:lnTo>
                  <a:pt x="1828800" y="985774"/>
                </a:lnTo>
                <a:lnTo>
                  <a:pt x="1828800" y="109474"/>
                </a:lnTo>
                <a:lnTo>
                  <a:pt x="1820175" y="66865"/>
                </a:lnTo>
                <a:lnTo>
                  <a:pt x="1796669" y="32067"/>
                </a:lnTo>
                <a:lnTo>
                  <a:pt x="1761827" y="8604"/>
                </a:lnTo>
                <a:lnTo>
                  <a:pt x="171919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490851" y="5462651"/>
            <a:ext cx="1828800" cy="1095375"/>
          </a:xfrm>
          <a:custGeom>
            <a:avLst/>
            <a:gdLst/>
            <a:ahLst/>
            <a:cxnLst/>
            <a:rect l="l" t="t" r="r" b="b"/>
            <a:pathLst>
              <a:path w="1828800" h="1095375">
                <a:moveTo>
                  <a:pt x="0" y="109474"/>
                </a:moveTo>
                <a:lnTo>
                  <a:pt x="8604" y="66865"/>
                </a:lnTo>
                <a:lnTo>
                  <a:pt x="32067" y="32067"/>
                </a:lnTo>
                <a:lnTo>
                  <a:pt x="66865" y="8604"/>
                </a:lnTo>
                <a:lnTo>
                  <a:pt x="109474" y="0"/>
                </a:lnTo>
                <a:lnTo>
                  <a:pt x="1719199" y="0"/>
                </a:lnTo>
                <a:lnTo>
                  <a:pt x="1761827" y="8604"/>
                </a:lnTo>
                <a:lnTo>
                  <a:pt x="1796669" y="32067"/>
                </a:lnTo>
                <a:lnTo>
                  <a:pt x="1820175" y="66865"/>
                </a:lnTo>
                <a:lnTo>
                  <a:pt x="1828800" y="109474"/>
                </a:lnTo>
                <a:lnTo>
                  <a:pt x="1828800" y="985774"/>
                </a:lnTo>
                <a:lnTo>
                  <a:pt x="1820175" y="1028408"/>
                </a:lnTo>
                <a:lnTo>
                  <a:pt x="1796669" y="1063226"/>
                </a:lnTo>
                <a:lnTo>
                  <a:pt x="1761827" y="1086702"/>
                </a:lnTo>
                <a:lnTo>
                  <a:pt x="1719199" y="1095311"/>
                </a:lnTo>
                <a:lnTo>
                  <a:pt x="109474" y="1095311"/>
                </a:lnTo>
                <a:lnTo>
                  <a:pt x="66865" y="1086702"/>
                </a:lnTo>
                <a:lnTo>
                  <a:pt x="32067" y="1063226"/>
                </a:lnTo>
                <a:lnTo>
                  <a:pt x="8604" y="1028408"/>
                </a:lnTo>
                <a:lnTo>
                  <a:pt x="0" y="985774"/>
                </a:lnTo>
                <a:lnTo>
                  <a:pt x="0" y="109474"/>
                </a:lnTo>
                <a:close/>
              </a:path>
            </a:pathLst>
          </a:custGeom>
          <a:ln w="9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2629280" y="5645467"/>
            <a:ext cx="155321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Sistemas 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Controle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924810" y="5845492"/>
            <a:ext cx="954405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Ambiente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896995" y="6112827"/>
            <a:ext cx="34925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3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200650" y="4362450"/>
            <a:ext cx="161925" cy="1362075"/>
          </a:xfrm>
          <a:custGeom>
            <a:avLst/>
            <a:gdLst/>
            <a:ahLst/>
            <a:cxnLst/>
            <a:rect l="l" t="t" r="r" b="b"/>
            <a:pathLst>
              <a:path w="161925" h="1362075">
                <a:moveTo>
                  <a:pt x="0" y="1362075"/>
                </a:moveTo>
                <a:lnTo>
                  <a:pt x="161925" y="1362075"/>
                </a:lnTo>
                <a:lnTo>
                  <a:pt x="161925" y="0"/>
                </a:lnTo>
                <a:lnTo>
                  <a:pt x="0" y="0"/>
                </a:lnTo>
                <a:lnTo>
                  <a:pt x="0" y="1362075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919726" y="5462651"/>
            <a:ext cx="1819275" cy="1095375"/>
          </a:xfrm>
          <a:custGeom>
            <a:avLst/>
            <a:gdLst/>
            <a:ahLst/>
            <a:cxnLst/>
            <a:rect l="l" t="t" r="r" b="b"/>
            <a:pathLst>
              <a:path w="1819275" h="1095375">
                <a:moveTo>
                  <a:pt x="1709674" y="0"/>
                </a:moveTo>
                <a:lnTo>
                  <a:pt x="109474" y="0"/>
                </a:lnTo>
                <a:lnTo>
                  <a:pt x="66865" y="8604"/>
                </a:lnTo>
                <a:lnTo>
                  <a:pt x="32067" y="32067"/>
                </a:lnTo>
                <a:lnTo>
                  <a:pt x="8604" y="66865"/>
                </a:lnTo>
                <a:lnTo>
                  <a:pt x="0" y="109474"/>
                </a:lnTo>
                <a:lnTo>
                  <a:pt x="0" y="985774"/>
                </a:lnTo>
                <a:lnTo>
                  <a:pt x="8604" y="1028408"/>
                </a:lnTo>
                <a:lnTo>
                  <a:pt x="32067" y="1063226"/>
                </a:lnTo>
                <a:lnTo>
                  <a:pt x="66865" y="1086702"/>
                </a:lnTo>
                <a:lnTo>
                  <a:pt x="109474" y="1095311"/>
                </a:lnTo>
                <a:lnTo>
                  <a:pt x="1709674" y="1095311"/>
                </a:lnTo>
                <a:lnTo>
                  <a:pt x="1752302" y="1086702"/>
                </a:lnTo>
                <a:lnTo>
                  <a:pt x="1787144" y="1063226"/>
                </a:lnTo>
                <a:lnTo>
                  <a:pt x="1810650" y="1028408"/>
                </a:lnTo>
                <a:lnTo>
                  <a:pt x="1819275" y="985774"/>
                </a:lnTo>
                <a:lnTo>
                  <a:pt x="1819275" y="109474"/>
                </a:lnTo>
                <a:lnTo>
                  <a:pt x="1810650" y="66865"/>
                </a:lnTo>
                <a:lnTo>
                  <a:pt x="1787144" y="32067"/>
                </a:lnTo>
                <a:lnTo>
                  <a:pt x="1752302" y="8604"/>
                </a:lnTo>
                <a:lnTo>
                  <a:pt x="1709674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919726" y="5462651"/>
            <a:ext cx="1819275" cy="1095375"/>
          </a:xfrm>
          <a:custGeom>
            <a:avLst/>
            <a:gdLst/>
            <a:ahLst/>
            <a:cxnLst/>
            <a:rect l="l" t="t" r="r" b="b"/>
            <a:pathLst>
              <a:path w="1819275" h="1095375">
                <a:moveTo>
                  <a:pt x="0" y="109474"/>
                </a:moveTo>
                <a:lnTo>
                  <a:pt x="8604" y="66865"/>
                </a:lnTo>
                <a:lnTo>
                  <a:pt x="32067" y="32067"/>
                </a:lnTo>
                <a:lnTo>
                  <a:pt x="66865" y="8604"/>
                </a:lnTo>
                <a:lnTo>
                  <a:pt x="109474" y="0"/>
                </a:lnTo>
                <a:lnTo>
                  <a:pt x="1709674" y="0"/>
                </a:lnTo>
                <a:lnTo>
                  <a:pt x="1752302" y="8604"/>
                </a:lnTo>
                <a:lnTo>
                  <a:pt x="1787144" y="32067"/>
                </a:lnTo>
                <a:lnTo>
                  <a:pt x="1810650" y="66865"/>
                </a:lnTo>
                <a:lnTo>
                  <a:pt x="1819275" y="109474"/>
                </a:lnTo>
                <a:lnTo>
                  <a:pt x="1819275" y="985774"/>
                </a:lnTo>
                <a:lnTo>
                  <a:pt x="1810650" y="1028408"/>
                </a:lnTo>
                <a:lnTo>
                  <a:pt x="1787144" y="1063226"/>
                </a:lnTo>
                <a:lnTo>
                  <a:pt x="1752302" y="1086702"/>
                </a:lnTo>
                <a:lnTo>
                  <a:pt x="1709674" y="1095311"/>
                </a:lnTo>
                <a:lnTo>
                  <a:pt x="109474" y="1095311"/>
                </a:lnTo>
                <a:lnTo>
                  <a:pt x="66865" y="1086702"/>
                </a:lnTo>
                <a:lnTo>
                  <a:pt x="32067" y="1063226"/>
                </a:lnTo>
                <a:lnTo>
                  <a:pt x="8604" y="1028408"/>
                </a:lnTo>
                <a:lnTo>
                  <a:pt x="0" y="985774"/>
                </a:lnTo>
                <a:lnTo>
                  <a:pt x="0" y="109474"/>
                </a:lnTo>
                <a:close/>
              </a:path>
            </a:pathLst>
          </a:custGeom>
          <a:ln w="9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5504815" y="5547677"/>
            <a:ext cx="63881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Projetos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104384" y="5764974"/>
            <a:ext cx="1569720" cy="686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2250" marR="128905" indent="-210185">
              <a:lnSpc>
                <a:spcPts val="1580"/>
              </a:lnSpc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arquitetônicos</a:t>
            </a:r>
            <a:r>
              <a:rPr sz="14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para 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acessibilidade</a:t>
            </a:r>
            <a:endParaRPr sz="14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385"/>
              </a:spcBef>
            </a:pP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200650" y="2990850"/>
            <a:ext cx="161925" cy="1362075"/>
          </a:xfrm>
          <a:custGeom>
            <a:avLst/>
            <a:gdLst/>
            <a:ahLst/>
            <a:cxnLst/>
            <a:rect l="l" t="t" r="r" b="b"/>
            <a:pathLst>
              <a:path w="161925" h="1362075">
                <a:moveTo>
                  <a:pt x="0" y="1362075"/>
                </a:moveTo>
                <a:lnTo>
                  <a:pt x="161925" y="1362075"/>
                </a:lnTo>
                <a:lnTo>
                  <a:pt x="161925" y="0"/>
                </a:lnTo>
                <a:lnTo>
                  <a:pt x="0" y="0"/>
                </a:lnTo>
                <a:lnTo>
                  <a:pt x="0" y="1362075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919726" y="4091051"/>
            <a:ext cx="1819275" cy="1095375"/>
          </a:xfrm>
          <a:custGeom>
            <a:avLst/>
            <a:gdLst/>
            <a:ahLst/>
            <a:cxnLst/>
            <a:rect l="l" t="t" r="r" b="b"/>
            <a:pathLst>
              <a:path w="1819275" h="1095375">
                <a:moveTo>
                  <a:pt x="1709674" y="0"/>
                </a:moveTo>
                <a:lnTo>
                  <a:pt x="109474" y="0"/>
                </a:lnTo>
                <a:lnTo>
                  <a:pt x="66865" y="8604"/>
                </a:lnTo>
                <a:lnTo>
                  <a:pt x="32067" y="32067"/>
                </a:lnTo>
                <a:lnTo>
                  <a:pt x="8604" y="66865"/>
                </a:lnTo>
                <a:lnTo>
                  <a:pt x="0" y="109474"/>
                </a:lnTo>
                <a:lnTo>
                  <a:pt x="0" y="985774"/>
                </a:lnTo>
                <a:lnTo>
                  <a:pt x="8604" y="1028402"/>
                </a:lnTo>
                <a:lnTo>
                  <a:pt x="32067" y="1063244"/>
                </a:lnTo>
                <a:lnTo>
                  <a:pt x="66865" y="1086750"/>
                </a:lnTo>
                <a:lnTo>
                  <a:pt x="109474" y="1095375"/>
                </a:lnTo>
                <a:lnTo>
                  <a:pt x="1709674" y="1095375"/>
                </a:lnTo>
                <a:lnTo>
                  <a:pt x="1752302" y="1086750"/>
                </a:lnTo>
                <a:lnTo>
                  <a:pt x="1787144" y="1063244"/>
                </a:lnTo>
                <a:lnTo>
                  <a:pt x="1810650" y="1028402"/>
                </a:lnTo>
                <a:lnTo>
                  <a:pt x="1819275" y="985774"/>
                </a:lnTo>
                <a:lnTo>
                  <a:pt x="1819275" y="109474"/>
                </a:lnTo>
                <a:lnTo>
                  <a:pt x="1810650" y="66865"/>
                </a:lnTo>
                <a:lnTo>
                  <a:pt x="1787144" y="32067"/>
                </a:lnTo>
                <a:lnTo>
                  <a:pt x="1752302" y="8604"/>
                </a:lnTo>
                <a:lnTo>
                  <a:pt x="1709674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919726" y="4091051"/>
            <a:ext cx="1819275" cy="1095375"/>
          </a:xfrm>
          <a:custGeom>
            <a:avLst/>
            <a:gdLst/>
            <a:ahLst/>
            <a:cxnLst/>
            <a:rect l="l" t="t" r="r" b="b"/>
            <a:pathLst>
              <a:path w="1819275" h="1095375">
                <a:moveTo>
                  <a:pt x="0" y="109474"/>
                </a:moveTo>
                <a:lnTo>
                  <a:pt x="8604" y="66865"/>
                </a:lnTo>
                <a:lnTo>
                  <a:pt x="32067" y="32067"/>
                </a:lnTo>
                <a:lnTo>
                  <a:pt x="66865" y="8604"/>
                </a:lnTo>
                <a:lnTo>
                  <a:pt x="109474" y="0"/>
                </a:lnTo>
                <a:lnTo>
                  <a:pt x="1709674" y="0"/>
                </a:lnTo>
                <a:lnTo>
                  <a:pt x="1752302" y="8604"/>
                </a:lnTo>
                <a:lnTo>
                  <a:pt x="1787144" y="32067"/>
                </a:lnTo>
                <a:lnTo>
                  <a:pt x="1810650" y="66865"/>
                </a:lnTo>
                <a:lnTo>
                  <a:pt x="1819275" y="109474"/>
                </a:lnTo>
                <a:lnTo>
                  <a:pt x="1819275" y="985774"/>
                </a:lnTo>
                <a:lnTo>
                  <a:pt x="1810650" y="1028402"/>
                </a:lnTo>
                <a:lnTo>
                  <a:pt x="1787144" y="1063244"/>
                </a:lnTo>
                <a:lnTo>
                  <a:pt x="1752302" y="1086750"/>
                </a:lnTo>
                <a:lnTo>
                  <a:pt x="1709674" y="1095375"/>
                </a:lnTo>
                <a:lnTo>
                  <a:pt x="109474" y="1095375"/>
                </a:lnTo>
                <a:lnTo>
                  <a:pt x="66865" y="1086750"/>
                </a:lnTo>
                <a:lnTo>
                  <a:pt x="32067" y="1063244"/>
                </a:lnTo>
                <a:lnTo>
                  <a:pt x="8604" y="1028402"/>
                </a:lnTo>
                <a:lnTo>
                  <a:pt x="0" y="985774"/>
                </a:lnTo>
                <a:lnTo>
                  <a:pt x="0" y="109474"/>
                </a:lnTo>
                <a:close/>
              </a:path>
            </a:pathLst>
          </a:custGeom>
          <a:ln w="9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5132959" y="4373245"/>
            <a:ext cx="138430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Órteses e</a:t>
            </a:r>
            <a:r>
              <a:rPr sz="1400" spc="-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próteses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324600" y="4649723"/>
            <a:ext cx="34925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200650" y="1619250"/>
            <a:ext cx="161925" cy="1362075"/>
          </a:xfrm>
          <a:custGeom>
            <a:avLst/>
            <a:gdLst/>
            <a:ahLst/>
            <a:cxnLst/>
            <a:rect l="l" t="t" r="r" b="b"/>
            <a:pathLst>
              <a:path w="161925" h="1362075">
                <a:moveTo>
                  <a:pt x="0" y="1362075"/>
                </a:moveTo>
                <a:lnTo>
                  <a:pt x="161925" y="1362075"/>
                </a:lnTo>
                <a:lnTo>
                  <a:pt x="161925" y="0"/>
                </a:lnTo>
                <a:lnTo>
                  <a:pt x="0" y="0"/>
                </a:lnTo>
                <a:lnTo>
                  <a:pt x="0" y="1362075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919726" y="2728976"/>
            <a:ext cx="1819275" cy="1085850"/>
          </a:xfrm>
          <a:custGeom>
            <a:avLst/>
            <a:gdLst/>
            <a:ahLst/>
            <a:cxnLst/>
            <a:rect l="l" t="t" r="r" b="b"/>
            <a:pathLst>
              <a:path w="1819275" h="1085850">
                <a:moveTo>
                  <a:pt x="1710563" y="0"/>
                </a:moveTo>
                <a:lnTo>
                  <a:pt x="108585" y="0"/>
                </a:lnTo>
                <a:lnTo>
                  <a:pt x="66276" y="8518"/>
                </a:lnTo>
                <a:lnTo>
                  <a:pt x="31765" y="31765"/>
                </a:lnTo>
                <a:lnTo>
                  <a:pt x="8518" y="66276"/>
                </a:lnTo>
                <a:lnTo>
                  <a:pt x="0" y="108585"/>
                </a:lnTo>
                <a:lnTo>
                  <a:pt x="0" y="977138"/>
                </a:lnTo>
                <a:lnTo>
                  <a:pt x="8518" y="1019466"/>
                </a:lnTo>
                <a:lnTo>
                  <a:pt x="31765" y="1054020"/>
                </a:lnTo>
                <a:lnTo>
                  <a:pt x="66276" y="1077311"/>
                </a:lnTo>
                <a:lnTo>
                  <a:pt x="108585" y="1085850"/>
                </a:lnTo>
                <a:lnTo>
                  <a:pt x="1710563" y="1085850"/>
                </a:lnTo>
                <a:lnTo>
                  <a:pt x="1752891" y="1077311"/>
                </a:lnTo>
                <a:lnTo>
                  <a:pt x="1787445" y="1054020"/>
                </a:lnTo>
                <a:lnTo>
                  <a:pt x="1810736" y="1019466"/>
                </a:lnTo>
                <a:lnTo>
                  <a:pt x="1819275" y="977138"/>
                </a:lnTo>
                <a:lnTo>
                  <a:pt x="1819275" y="108585"/>
                </a:lnTo>
                <a:lnTo>
                  <a:pt x="1810736" y="66276"/>
                </a:lnTo>
                <a:lnTo>
                  <a:pt x="1787445" y="31765"/>
                </a:lnTo>
                <a:lnTo>
                  <a:pt x="1752891" y="8518"/>
                </a:lnTo>
                <a:lnTo>
                  <a:pt x="1710563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919726" y="2728976"/>
            <a:ext cx="1819275" cy="1085850"/>
          </a:xfrm>
          <a:custGeom>
            <a:avLst/>
            <a:gdLst/>
            <a:ahLst/>
            <a:cxnLst/>
            <a:rect l="l" t="t" r="r" b="b"/>
            <a:pathLst>
              <a:path w="1819275" h="1085850">
                <a:moveTo>
                  <a:pt x="0" y="108585"/>
                </a:moveTo>
                <a:lnTo>
                  <a:pt x="8518" y="66276"/>
                </a:lnTo>
                <a:lnTo>
                  <a:pt x="31765" y="31765"/>
                </a:lnTo>
                <a:lnTo>
                  <a:pt x="66276" y="8518"/>
                </a:lnTo>
                <a:lnTo>
                  <a:pt x="108585" y="0"/>
                </a:lnTo>
                <a:lnTo>
                  <a:pt x="1710563" y="0"/>
                </a:lnTo>
                <a:lnTo>
                  <a:pt x="1752891" y="8518"/>
                </a:lnTo>
                <a:lnTo>
                  <a:pt x="1787445" y="31765"/>
                </a:lnTo>
                <a:lnTo>
                  <a:pt x="1810736" y="66276"/>
                </a:lnTo>
                <a:lnTo>
                  <a:pt x="1819275" y="108585"/>
                </a:lnTo>
                <a:lnTo>
                  <a:pt x="1819275" y="977138"/>
                </a:lnTo>
                <a:lnTo>
                  <a:pt x="1810736" y="1019466"/>
                </a:lnTo>
                <a:lnTo>
                  <a:pt x="1787445" y="1054020"/>
                </a:lnTo>
                <a:lnTo>
                  <a:pt x="1752891" y="1077311"/>
                </a:lnTo>
                <a:lnTo>
                  <a:pt x="1710563" y="1085850"/>
                </a:lnTo>
                <a:lnTo>
                  <a:pt x="108585" y="1085850"/>
                </a:lnTo>
                <a:lnTo>
                  <a:pt x="66276" y="1077311"/>
                </a:lnTo>
                <a:lnTo>
                  <a:pt x="31765" y="1054020"/>
                </a:lnTo>
                <a:lnTo>
                  <a:pt x="8518" y="1019466"/>
                </a:lnTo>
                <a:lnTo>
                  <a:pt x="0" y="977138"/>
                </a:lnTo>
                <a:lnTo>
                  <a:pt x="0" y="108585"/>
                </a:lnTo>
                <a:close/>
              </a:path>
            </a:pathLst>
          </a:custGeom>
          <a:ln w="9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5085460" y="3003550"/>
            <a:ext cx="148590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Adequação</a:t>
            </a:r>
            <a:r>
              <a:rPr sz="1400" spc="-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Postural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324600" y="3280028"/>
            <a:ext cx="34925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286375" y="1533525"/>
            <a:ext cx="2419350" cy="171450"/>
          </a:xfrm>
          <a:custGeom>
            <a:avLst/>
            <a:gdLst/>
            <a:ahLst/>
            <a:cxnLst/>
            <a:rect l="l" t="t" r="r" b="b"/>
            <a:pathLst>
              <a:path w="2419350" h="171450">
                <a:moveTo>
                  <a:pt x="0" y="171450"/>
                </a:moveTo>
                <a:lnTo>
                  <a:pt x="2419350" y="171450"/>
                </a:lnTo>
                <a:lnTo>
                  <a:pt x="2419350" y="0"/>
                </a:lnTo>
                <a:lnTo>
                  <a:pt x="0" y="0"/>
                </a:lnTo>
                <a:lnTo>
                  <a:pt x="0" y="17145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919726" y="1357375"/>
            <a:ext cx="1819275" cy="1095375"/>
          </a:xfrm>
          <a:custGeom>
            <a:avLst/>
            <a:gdLst/>
            <a:ahLst/>
            <a:cxnLst/>
            <a:rect l="l" t="t" r="r" b="b"/>
            <a:pathLst>
              <a:path w="1819275" h="1095375">
                <a:moveTo>
                  <a:pt x="1709674" y="0"/>
                </a:moveTo>
                <a:lnTo>
                  <a:pt x="109474" y="0"/>
                </a:lnTo>
                <a:lnTo>
                  <a:pt x="66865" y="8604"/>
                </a:lnTo>
                <a:lnTo>
                  <a:pt x="32067" y="32067"/>
                </a:lnTo>
                <a:lnTo>
                  <a:pt x="8604" y="66865"/>
                </a:lnTo>
                <a:lnTo>
                  <a:pt x="0" y="109474"/>
                </a:lnTo>
                <a:lnTo>
                  <a:pt x="0" y="985774"/>
                </a:lnTo>
                <a:lnTo>
                  <a:pt x="8604" y="1028402"/>
                </a:lnTo>
                <a:lnTo>
                  <a:pt x="32067" y="1063244"/>
                </a:lnTo>
                <a:lnTo>
                  <a:pt x="66865" y="1086750"/>
                </a:lnTo>
                <a:lnTo>
                  <a:pt x="109474" y="1095375"/>
                </a:lnTo>
                <a:lnTo>
                  <a:pt x="1709674" y="1095375"/>
                </a:lnTo>
                <a:lnTo>
                  <a:pt x="1752302" y="1086750"/>
                </a:lnTo>
                <a:lnTo>
                  <a:pt x="1787144" y="1063244"/>
                </a:lnTo>
                <a:lnTo>
                  <a:pt x="1810650" y="1028402"/>
                </a:lnTo>
                <a:lnTo>
                  <a:pt x="1819275" y="985774"/>
                </a:lnTo>
                <a:lnTo>
                  <a:pt x="1819275" y="109474"/>
                </a:lnTo>
                <a:lnTo>
                  <a:pt x="1810650" y="66865"/>
                </a:lnTo>
                <a:lnTo>
                  <a:pt x="1787144" y="32067"/>
                </a:lnTo>
                <a:lnTo>
                  <a:pt x="1752302" y="8604"/>
                </a:lnTo>
                <a:lnTo>
                  <a:pt x="170967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919726" y="1357375"/>
            <a:ext cx="1819275" cy="1095375"/>
          </a:xfrm>
          <a:custGeom>
            <a:avLst/>
            <a:gdLst/>
            <a:ahLst/>
            <a:cxnLst/>
            <a:rect l="l" t="t" r="r" b="b"/>
            <a:pathLst>
              <a:path w="1819275" h="1095375">
                <a:moveTo>
                  <a:pt x="0" y="109474"/>
                </a:moveTo>
                <a:lnTo>
                  <a:pt x="8604" y="66865"/>
                </a:lnTo>
                <a:lnTo>
                  <a:pt x="32067" y="32067"/>
                </a:lnTo>
                <a:lnTo>
                  <a:pt x="66865" y="8604"/>
                </a:lnTo>
                <a:lnTo>
                  <a:pt x="109474" y="0"/>
                </a:lnTo>
                <a:lnTo>
                  <a:pt x="1709674" y="0"/>
                </a:lnTo>
                <a:lnTo>
                  <a:pt x="1752302" y="8604"/>
                </a:lnTo>
                <a:lnTo>
                  <a:pt x="1787144" y="32067"/>
                </a:lnTo>
                <a:lnTo>
                  <a:pt x="1810650" y="66865"/>
                </a:lnTo>
                <a:lnTo>
                  <a:pt x="1819275" y="109474"/>
                </a:lnTo>
                <a:lnTo>
                  <a:pt x="1819275" y="985774"/>
                </a:lnTo>
                <a:lnTo>
                  <a:pt x="1810650" y="1028402"/>
                </a:lnTo>
                <a:lnTo>
                  <a:pt x="1787144" y="1063244"/>
                </a:lnTo>
                <a:lnTo>
                  <a:pt x="1752302" y="1086750"/>
                </a:lnTo>
                <a:lnTo>
                  <a:pt x="1709674" y="1095375"/>
                </a:lnTo>
                <a:lnTo>
                  <a:pt x="109474" y="1095375"/>
                </a:lnTo>
                <a:lnTo>
                  <a:pt x="66865" y="1086750"/>
                </a:lnTo>
                <a:lnTo>
                  <a:pt x="32067" y="1063244"/>
                </a:lnTo>
                <a:lnTo>
                  <a:pt x="8604" y="1028402"/>
                </a:lnTo>
                <a:lnTo>
                  <a:pt x="0" y="985774"/>
                </a:lnTo>
                <a:lnTo>
                  <a:pt x="0" y="109474"/>
                </a:lnTo>
                <a:close/>
              </a:path>
            </a:pathLst>
          </a:custGeom>
          <a:ln w="9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4999735" y="1633473"/>
            <a:ext cx="165862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Auxílios 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mobilidade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324600" y="1910334"/>
            <a:ext cx="34925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3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629525" y="1619250"/>
            <a:ext cx="161925" cy="1362075"/>
          </a:xfrm>
          <a:custGeom>
            <a:avLst/>
            <a:gdLst/>
            <a:ahLst/>
            <a:cxnLst/>
            <a:rect l="l" t="t" r="r" b="b"/>
            <a:pathLst>
              <a:path w="161925" h="1362075">
                <a:moveTo>
                  <a:pt x="0" y="1362075"/>
                </a:moveTo>
                <a:lnTo>
                  <a:pt x="161925" y="1362075"/>
                </a:lnTo>
                <a:lnTo>
                  <a:pt x="161925" y="0"/>
                </a:lnTo>
                <a:lnTo>
                  <a:pt x="0" y="0"/>
                </a:lnTo>
                <a:lnTo>
                  <a:pt x="0" y="1362075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348601" y="1357375"/>
            <a:ext cx="1819275" cy="1095375"/>
          </a:xfrm>
          <a:custGeom>
            <a:avLst/>
            <a:gdLst/>
            <a:ahLst/>
            <a:cxnLst/>
            <a:rect l="l" t="t" r="r" b="b"/>
            <a:pathLst>
              <a:path w="1819275" h="1095375">
                <a:moveTo>
                  <a:pt x="1709674" y="0"/>
                </a:moveTo>
                <a:lnTo>
                  <a:pt x="109474" y="0"/>
                </a:lnTo>
                <a:lnTo>
                  <a:pt x="66865" y="8604"/>
                </a:lnTo>
                <a:lnTo>
                  <a:pt x="32067" y="32067"/>
                </a:lnTo>
                <a:lnTo>
                  <a:pt x="8604" y="66865"/>
                </a:lnTo>
                <a:lnTo>
                  <a:pt x="0" y="109474"/>
                </a:lnTo>
                <a:lnTo>
                  <a:pt x="0" y="985774"/>
                </a:lnTo>
                <a:lnTo>
                  <a:pt x="8604" y="1028402"/>
                </a:lnTo>
                <a:lnTo>
                  <a:pt x="32067" y="1063244"/>
                </a:lnTo>
                <a:lnTo>
                  <a:pt x="66865" y="1086750"/>
                </a:lnTo>
                <a:lnTo>
                  <a:pt x="109474" y="1095375"/>
                </a:lnTo>
                <a:lnTo>
                  <a:pt x="1709674" y="1095375"/>
                </a:lnTo>
                <a:lnTo>
                  <a:pt x="1752302" y="1086750"/>
                </a:lnTo>
                <a:lnTo>
                  <a:pt x="1787144" y="1063244"/>
                </a:lnTo>
                <a:lnTo>
                  <a:pt x="1810650" y="1028402"/>
                </a:lnTo>
                <a:lnTo>
                  <a:pt x="1819275" y="985774"/>
                </a:lnTo>
                <a:lnTo>
                  <a:pt x="1819275" y="109474"/>
                </a:lnTo>
                <a:lnTo>
                  <a:pt x="1810650" y="66865"/>
                </a:lnTo>
                <a:lnTo>
                  <a:pt x="1787144" y="32067"/>
                </a:lnTo>
                <a:lnTo>
                  <a:pt x="1752302" y="8604"/>
                </a:lnTo>
                <a:lnTo>
                  <a:pt x="170967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348601" y="1357375"/>
            <a:ext cx="1819275" cy="1095375"/>
          </a:xfrm>
          <a:custGeom>
            <a:avLst/>
            <a:gdLst/>
            <a:ahLst/>
            <a:cxnLst/>
            <a:rect l="l" t="t" r="r" b="b"/>
            <a:pathLst>
              <a:path w="1819275" h="1095375">
                <a:moveTo>
                  <a:pt x="0" y="109474"/>
                </a:moveTo>
                <a:lnTo>
                  <a:pt x="8604" y="66865"/>
                </a:lnTo>
                <a:lnTo>
                  <a:pt x="32067" y="32067"/>
                </a:lnTo>
                <a:lnTo>
                  <a:pt x="66865" y="8604"/>
                </a:lnTo>
                <a:lnTo>
                  <a:pt x="109474" y="0"/>
                </a:lnTo>
                <a:lnTo>
                  <a:pt x="1709674" y="0"/>
                </a:lnTo>
                <a:lnTo>
                  <a:pt x="1752302" y="8604"/>
                </a:lnTo>
                <a:lnTo>
                  <a:pt x="1787144" y="32067"/>
                </a:lnTo>
                <a:lnTo>
                  <a:pt x="1810650" y="66865"/>
                </a:lnTo>
                <a:lnTo>
                  <a:pt x="1819275" y="109474"/>
                </a:lnTo>
                <a:lnTo>
                  <a:pt x="1819275" y="985774"/>
                </a:lnTo>
                <a:lnTo>
                  <a:pt x="1810650" y="1028402"/>
                </a:lnTo>
                <a:lnTo>
                  <a:pt x="1787144" y="1063244"/>
                </a:lnTo>
                <a:lnTo>
                  <a:pt x="1752302" y="1086750"/>
                </a:lnTo>
                <a:lnTo>
                  <a:pt x="1709674" y="1095375"/>
                </a:lnTo>
                <a:lnTo>
                  <a:pt x="109474" y="1095375"/>
                </a:lnTo>
                <a:lnTo>
                  <a:pt x="66865" y="1086750"/>
                </a:lnTo>
                <a:lnTo>
                  <a:pt x="32067" y="1063244"/>
                </a:lnTo>
                <a:lnTo>
                  <a:pt x="8604" y="1028402"/>
                </a:lnTo>
                <a:lnTo>
                  <a:pt x="0" y="985774"/>
                </a:lnTo>
                <a:lnTo>
                  <a:pt x="0" y="109474"/>
                </a:lnTo>
                <a:close/>
              </a:path>
            </a:pathLst>
          </a:custGeom>
          <a:ln w="9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7446264" y="1535684"/>
            <a:ext cx="162560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Auxílios 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cegos</a:t>
            </a:r>
            <a:r>
              <a:rPr sz="1400" spc="-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ou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465441" y="1736090"/>
            <a:ext cx="158115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com 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visão</a:t>
            </a:r>
            <a:r>
              <a:rPr sz="1400" spc="-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subnormal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752205" y="2003044"/>
            <a:ext cx="349885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3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629525" y="2990850"/>
            <a:ext cx="161925" cy="1362075"/>
          </a:xfrm>
          <a:custGeom>
            <a:avLst/>
            <a:gdLst/>
            <a:ahLst/>
            <a:cxnLst/>
            <a:rect l="l" t="t" r="r" b="b"/>
            <a:pathLst>
              <a:path w="161925" h="1362075">
                <a:moveTo>
                  <a:pt x="0" y="1362075"/>
                </a:moveTo>
                <a:lnTo>
                  <a:pt x="161925" y="1362075"/>
                </a:lnTo>
                <a:lnTo>
                  <a:pt x="161925" y="0"/>
                </a:lnTo>
                <a:lnTo>
                  <a:pt x="0" y="0"/>
                </a:lnTo>
                <a:lnTo>
                  <a:pt x="0" y="1362075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348601" y="2728976"/>
            <a:ext cx="1819275" cy="1085850"/>
          </a:xfrm>
          <a:custGeom>
            <a:avLst/>
            <a:gdLst/>
            <a:ahLst/>
            <a:cxnLst/>
            <a:rect l="l" t="t" r="r" b="b"/>
            <a:pathLst>
              <a:path w="1819275" h="1085850">
                <a:moveTo>
                  <a:pt x="1710563" y="0"/>
                </a:moveTo>
                <a:lnTo>
                  <a:pt x="108584" y="0"/>
                </a:lnTo>
                <a:lnTo>
                  <a:pt x="66276" y="8518"/>
                </a:lnTo>
                <a:lnTo>
                  <a:pt x="31765" y="31765"/>
                </a:lnTo>
                <a:lnTo>
                  <a:pt x="8518" y="66276"/>
                </a:lnTo>
                <a:lnTo>
                  <a:pt x="0" y="108585"/>
                </a:lnTo>
                <a:lnTo>
                  <a:pt x="0" y="977138"/>
                </a:lnTo>
                <a:lnTo>
                  <a:pt x="8518" y="1019466"/>
                </a:lnTo>
                <a:lnTo>
                  <a:pt x="31765" y="1054020"/>
                </a:lnTo>
                <a:lnTo>
                  <a:pt x="66276" y="1077311"/>
                </a:lnTo>
                <a:lnTo>
                  <a:pt x="108584" y="1085850"/>
                </a:lnTo>
                <a:lnTo>
                  <a:pt x="1710563" y="1085850"/>
                </a:lnTo>
                <a:lnTo>
                  <a:pt x="1752891" y="1077311"/>
                </a:lnTo>
                <a:lnTo>
                  <a:pt x="1787445" y="1054020"/>
                </a:lnTo>
                <a:lnTo>
                  <a:pt x="1810736" y="1019466"/>
                </a:lnTo>
                <a:lnTo>
                  <a:pt x="1819275" y="977138"/>
                </a:lnTo>
                <a:lnTo>
                  <a:pt x="1819275" y="108585"/>
                </a:lnTo>
                <a:lnTo>
                  <a:pt x="1810736" y="66276"/>
                </a:lnTo>
                <a:lnTo>
                  <a:pt x="1787445" y="31765"/>
                </a:lnTo>
                <a:lnTo>
                  <a:pt x="1752891" y="8518"/>
                </a:lnTo>
                <a:lnTo>
                  <a:pt x="1710563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348601" y="2728976"/>
            <a:ext cx="1819275" cy="1085850"/>
          </a:xfrm>
          <a:custGeom>
            <a:avLst/>
            <a:gdLst/>
            <a:ahLst/>
            <a:cxnLst/>
            <a:rect l="l" t="t" r="r" b="b"/>
            <a:pathLst>
              <a:path w="1819275" h="1085850">
                <a:moveTo>
                  <a:pt x="0" y="108585"/>
                </a:moveTo>
                <a:lnTo>
                  <a:pt x="8518" y="66276"/>
                </a:lnTo>
                <a:lnTo>
                  <a:pt x="31765" y="31765"/>
                </a:lnTo>
                <a:lnTo>
                  <a:pt x="66276" y="8518"/>
                </a:lnTo>
                <a:lnTo>
                  <a:pt x="108584" y="0"/>
                </a:lnTo>
                <a:lnTo>
                  <a:pt x="1710563" y="0"/>
                </a:lnTo>
                <a:lnTo>
                  <a:pt x="1752891" y="8518"/>
                </a:lnTo>
                <a:lnTo>
                  <a:pt x="1787445" y="31765"/>
                </a:lnTo>
                <a:lnTo>
                  <a:pt x="1810736" y="66276"/>
                </a:lnTo>
                <a:lnTo>
                  <a:pt x="1819275" y="108585"/>
                </a:lnTo>
                <a:lnTo>
                  <a:pt x="1819275" y="977138"/>
                </a:lnTo>
                <a:lnTo>
                  <a:pt x="1810736" y="1019466"/>
                </a:lnTo>
                <a:lnTo>
                  <a:pt x="1787445" y="1054020"/>
                </a:lnTo>
                <a:lnTo>
                  <a:pt x="1752891" y="1077311"/>
                </a:lnTo>
                <a:lnTo>
                  <a:pt x="1710563" y="1085850"/>
                </a:lnTo>
                <a:lnTo>
                  <a:pt x="108584" y="1085850"/>
                </a:lnTo>
                <a:lnTo>
                  <a:pt x="66276" y="1077311"/>
                </a:lnTo>
                <a:lnTo>
                  <a:pt x="31765" y="1054020"/>
                </a:lnTo>
                <a:lnTo>
                  <a:pt x="8518" y="1019466"/>
                </a:lnTo>
                <a:lnTo>
                  <a:pt x="0" y="977138"/>
                </a:lnTo>
                <a:lnTo>
                  <a:pt x="0" y="108585"/>
                </a:lnTo>
                <a:close/>
              </a:path>
            </a:pathLst>
          </a:custGeom>
          <a:ln w="9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7513066" y="2807970"/>
            <a:ext cx="148717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Auxílios 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14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surdos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732394" y="3008248"/>
            <a:ext cx="105791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ou com</a:t>
            </a:r>
            <a:r>
              <a:rPr sz="1400" spc="-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déficit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951469" y="3208654"/>
            <a:ext cx="61722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ud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iti</a:t>
            </a:r>
            <a:r>
              <a:rPr sz="1400" spc="4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752205" y="3475608"/>
            <a:ext cx="349885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4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7629525" y="4362450"/>
            <a:ext cx="161925" cy="1362075"/>
          </a:xfrm>
          <a:custGeom>
            <a:avLst/>
            <a:gdLst/>
            <a:ahLst/>
            <a:cxnLst/>
            <a:rect l="l" t="t" r="r" b="b"/>
            <a:pathLst>
              <a:path w="161925" h="1362075">
                <a:moveTo>
                  <a:pt x="0" y="1362075"/>
                </a:moveTo>
                <a:lnTo>
                  <a:pt x="161925" y="1362075"/>
                </a:lnTo>
                <a:lnTo>
                  <a:pt x="161925" y="0"/>
                </a:lnTo>
                <a:lnTo>
                  <a:pt x="0" y="0"/>
                </a:lnTo>
                <a:lnTo>
                  <a:pt x="0" y="1362075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348601" y="4091051"/>
            <a:ext cx="1819275" cy="1095375"/>
          </a:xfrm>
          <a:custGeom>
            <a:avLst/>
            <a:gdLst/>
            <a:ahLst/>
            <a:cxnLst/>
            <a:rect l="l" t="t" r="r" b="b"/>
            <a:pathLst>
              <a:path w="1819275" h="1095375">
                <a:moveTo>
                  <a:pt x="1709674" y="0"/>
                </a:moveTo>
                <a:lnTo>
                  <a:pt x="109474" y="0"/>
                </a:lnTo>
                <a:lnTo>
                  <a:pt x="66865" y="8604"/>
                </a:lnTo>
                <a:lnTo>
                  <a:pt x="32067" y="32067"/>
                </a:lnTo>
                <a:lnTo>
                  <a:pt x="8604" y="66865"/>
                </a:lnTo>
                <a:lnTo>
                  <a:pt x="0" y="109474"/>
                </a:lnTo>
                <a:lnTo>
                  <a:pt x="0" y="985774"/>
                </a:lnTo>
                <a:lnTo>
                  <a:pt x="8604" y="1028402"/>
                </a:lnTo>
                <a:lnTo>
                  <a:pt x="32067" y="1063244"/>
                </a:lnTo>
                <a:lnTo>
                  <a:pt x="66865" y="1086750"/>
                </a:lnTo>
                <a:lnTo>
                  <a:pt x="109474" y="1095375"/>
                </a:lnTo>
                <a:lnTo>
                  <a:pt x="1709674" y="1095375"/>
                </a:lnTo>
                <a:lnTo>
                  <a:pt x="1752302" y="1086750"/>
                </a:lnTo>
                <a:lnTo>
                  <a:pt x="1787144" y="1063244"/>
                </a:lnTo>
                <a:lnTo>
                  <a:pt x="1810650" y="1028402"/>
                </a:lnTo>
                <a:lnTo>
                  <a:pt x="1819275" y="985774"/>
                </a:lnTo>
                <a:lnTo>
                  <a:pt x="1819275" y="109474"/>
                </a:lnTo>
                <a:lnTo>
                  <a:pt x="1810650" y="66865"/>
                </a:lnTo>
                <a:lnTo>
                  <a:pt x="1787144" y="32067"/>
                </a:lnTo>
                <a:lnTo>
                  <a:pt x="1752302" y="8604"/>
                </a:lnTo>
                <a:lnTo>
                  <a:pt x="1709674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348601" y="4091051"/>
            <a:ext cx="1819275" cy="1095375"/>
          </a:xfrm>
          <a:custGeom>
            <a:avLst/>
            <a:gdLst/>
            <a:ahLst/>
            <a:cxnLst/>
            <a:rect l="l" t="t" r="r" b="b"/>
            <a:pathLst>
              <a:path w="1819275" h="1095375">
                <a:moveTo>
                  <a:pt x="0" y="109474"/>
                </a:moveTo>
                <a:lnTo>
                  <a:pt x="8604" y="66865"/>
                </a:lnTo>
                <a:lnTo>
                  <a:pt x="32067" y="32067"/>
                </a:lnTo>
                <a:lnTo>
                  <a:pt x="66865" y="8604"/>
                </a:lnTo>
                <a:lnTo>
                  <a:pt x="109474" y="0"/>
                </a:lnTo>
                <a:lnTo>
                  <a:pt x="1709674" y="0"/>
                </a:lnTo>
                <a:lnTo>
                  <a:pt x="1752302" y="8604"/>
                </a:lnTo>
                <a:lnTo>
                  <a:pt x="1787144" y="32067"/>
                </a:lnTo>
                <a:lnTo>
                  <a:pt x="1810650" y="66865"/>
                </a:lnTo>
                <a:lnTo>
                  <a:pt x="1819275" y="109474"/>
                </a:lnTo>
                <a:lnTo>
                  <a:pt x="1819275" y="985774"/>
                </a:lnTo>
                <a:lnTo>
                  <a:pt x="1810650" y="1028402"/>
                </a:lnTo>
                <a:lnTo>
                  <a:pt x="1787144" y="1063244"/>
                </a:lnTo>
                <a:lnTo>
                  <a:pt x="1752302" y="1086750"/>
                </a:lnTo>
                <a:lnTo>
                  <a:pt x="1709674" y="1095375"/>
                </a:lnTo>
                <a:lnTo>
                  <a:pt x="109474" y="1095375"/>
                </a:lnTo>
                <a:lnTo>
                  <a:pt x="66865" y="1086750"/>
                </a:lnTo>
                <a:lnTo>
                  <a:pt x="32067" y="1063244"/>
                </a:lnTo>
                <a:lnTo>
                  <a:pt x="8604" y="1028402"/>
                </a:lnTo>
                <a:lnTo>
                  <a:pt x="0" y="985774"/>
                </a:lnTo>
                <a:lnTo>
                  <a:pt x="0" y="109474"/>
                </a:lnTo>
                <a:close/>
              </a:path>
            </a:pathLst>
          </a:custGeom>
          <a:ln w="9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7684769" y="4275454"/>
            <a:ext cx="1142365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Adaptações</a:t>
            </a: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989569" y="4475860"/>
            <a:ext cx="54229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4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í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cu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752205" y="4742815"/>
            <a:ext cx="349885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3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7715250" y="5638800"/>
            <a:ext cx="2409825" cy="171450"/>
          </a:xfrm>
          <a:custGeom>
            <a:avLst/>
            <a:gdLst/>
            <a:ahLst/>
            <a:cxnLst/>
            <a:rect l="l" t="t" r="r" b="b"/>
            <a:pathLst>
              <a:path w="2409825" h="171450">
                <a:moveTo>
                  <a:pt x="0" y="171450"/>
                </a:moveTo>
                <a:lnTo>
                  <a:pt x="2409825" y="171450"/>
                </a:lnTo>
                <a:lnTo>
                  <a:pt x="2409825" y="0"/>
                </a:lnTo>
                <a:lnTo>
                  <a:pt x="0" y="0"/>
                </a:lnTo>
                <a:lnTo>
                  <a:pt x="0" y="17145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348601" y="5462651"/>
            <a:ext cx="1819275" cy="1095375"/>
          </a:xfrm>
          <a:custGeom>
            <a:avLst/>
            <a:gdLst/>
            <a:ahLst/>
            <a:cxnLst/>
            <a:rect l="l" t="t" r="r" b="b"/>
            <a:pathLst>
              <a:path w="1819275" h="1095375">
                <a:moveTo>
                  <a:pt x="1709674" y="0"/>
                </a:moveTo>
                <a:lnTo>
                  <a:pt x="109474" y="0"/>
                </a:lnTo>
                <a:lnTo>
                  <a:pt x="66865" y="8604"/>
                </a:lnTo>
                <a:lnTo>
                  <a:pt x="32067" y="32067"/>
                </a:lnTo>
                <a:lnTo>
                  <a:pt x="8604" y="66865"/>
                </a:lnTo>
                <a:lnTo>
                  <a:pt x="0" y="109474"/>
                </a:lnTo>
                <a:lnTo>
                  <a:pt x="0" y="985774"/>
                </a:lnTo>
                <a:lnTo>
                  <a:pt x="8604" y="1028408"/>
                </a:lnTo>
                <a:lnTo>
                  <a:pt x="32067" y="1063226"/>
                </a:lnTo>
                <a:lnTo>
                  <a:pt x="66865" y="1086702"/>
                </a:lnTo>
                <a:lnTo>
                  <a:pt x="109474" y="1095311"/>
                </a:lnTo>
                <a:lnTo>
                  <a:pt x="1709674" y="1095311"/>
                </a:lnTo>
                <a:lnTo>
                  <a:pt x="1752302" y="1086702"/>
                </a:lnTo>
                <a:lnTo>
                  <a:pt x="1787144" y="1063226"/>
                </a:lnTo>
                <a:lnTo>
                  <a:pt x="1810650" y="1028408"/>
                </a:lnTo>
                <a:lnTo>
                  <a:pt x="1819275" y="985774"/>
                </a:lnTo>
                <a:lnTo>
                  <a:pt x="1819275" y="109474"/>
                </a:lnTo>
                <a:lnTo>
                  <a:pt x="1810650" y="66865"/>
                </a:lnTo>
                <a:lnTo>
                  <a:pt x="1787144" y="32067"/>
                </a:lnTo>
                <a:lnTo>
                  <a:pt x="1752302" y="8604"/>
                </a:lnTo>
                <a:lnTo>
                  <a:pt x="1709674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348601" y="5462651"/>
            <a:ext cx="1819275" cy="1095375"/>
          </a:xfrm>
          <a:custGeom>
            <a:avLst/>
            <a:gdLst/>
            <a:ahLst/>
            <a:cxnLst/>
            <a:rect l="l" t="t" r="r" b="b"/>
            <a:pathLst>
              <a:path w="1819275" h="1095375">
                <a:moveTo>
                  <a:pt x="0" y="109474"/>
                </a:moveTo>
                <a:lnTo>
                  <a:pt x="8604" y="66865"/>
                </a:lnTo>
                <a:lnTo>
                  <a:pt x="32067" y="32067"/>
                </a:lnTo>
                <a:lnTo>
                  <a:pt x="66865" y="8604"/>
                </a:lnTo>
                <a:lnTo>
                  <a:pt x="109474" y="0"/>
                </a:lnTo>
                <a:lnTo>
                  <a:pt x="1709674" y="0"/>
                </a:lnTo>
                <a:lnTo>
                  <a:pt x="1752302" y="8604"/>
                </a:lnTo>
                <a:lnTo>
                  <a:pt x="1787144" y="32067"/>
                </a:lnTo>
                <a:lnTo>
                  <a:pt x="1810650" y="66865"/>
                </a:lnTo>
                <a:lnTo>
                  <a:pt x="1819275" y="109474"/>
                </a:lnTo>
                <a:lnTo>
                  <a:pt x="1819275" y="985774"/>
                </a:lnTo>
                <a:lnTo>
                  <a:pt x="1810650" y="1028408"/>
                </a:lnTo>
                <a:lnTo>
                  <a:pt x="1787144" y="1063226"/>
                </a:lnTo>
                <a:lnTo>
                  <a:pt x="1752302" y="1086702"/>
                </a:lnTo>
                <a:lnTo>
                  <a:pt x="1709674" y="1095311"/>
                </a:lnTo>
                <a:lnTo>
                  <a:pt x="109474" y="1095311"/>
                </a:lnTo>
                <a:lnTo>
                  <a:pt x="66865" y="1086702"/>
                </a:lnTo>
                <a:lnTo>
                  <a:pt x="32067" y="1063226"/>
                </a:lnTo>
                <a:lnTo>
                  <a:pt x="8604" y="1028408"/>
                </a:lnTo>
                <a:lnTo>
                  <a:pt x="0" y="985774"/>
                </a:lnTo>
                <a:lnTo>
                  <a:pt x="0" y="109474"/>
                </a:lnTo>
                <a:close/>
              </a:path>
            </a:pathLst>
          </a:custGeom>
          <a:ln w="9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7494016" y="5878829"/>
            <a:ext cx="1533525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Ajudas</a:t>
            </a:r>
            <a:r>
              <a:rPr sz="14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escrita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10048875" y="4362450"/>
            <a:ext cx="161925" cy="1362075"/>
          </a:xfrm>
          <a:custGeom>
            <a:avLst/>
            <a:gdLst/>
            <a:ahLst/>
            <a:cxnLst/>
            <a:rect l="l" t="t" r="r" b="b"/>
            <a:pathLst>
              <a:path w="161925" h="1362075">
                <a:moveTo>
                  <a:pt x="0" y="1362075"/>
                </a:moveTo>
                <a:lnTo>
                  <a:pt x="161925" y="1362075"/>
                </a:lnTo>
                <a:lnTo>
                  <a:pt x="161925" y="0"/>
                </a:lnTo>
                <a:lnTo>
                  <a:pt x="0" y="0"/>
                </a:lnTo>
                <a:lnTo>
                  <a:pt x="0" y="1362075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9767951" y="5462651"/>
            <a:ext cx="1828800" cy="1095375"/>
          </a:xfrm>
          <a:custGeom>
            <a:avLst/>
            <a:gdLst/>
            <a:ahLst/>
            <a:cxnLst/>
            <a:rect l="l" t="t" r="r" b="b"/>
            <a:pathLst>
              <a:path w="1828800" h="1095375">
                <a:moveTo>
                  <a:pt x="1719199" y="0"/>
                </a:moveTo>
                <a:lnTo>
                  <a:pt x="109474" y="0"/>
                </a:lnTo>
                <a:lnTo>
                  <a:pt x="66865" y="8604"/>
                </a:lnTo>
                <a:lnTo>
                  <a:pt x="32067" y="32067"/>
                </a:lnTo>
                <a:lnTo>
                  <a:pt x="8604" y="66865"/>
                </a:lnTo>
                <a:lnTo>
                  <a:pt x="0" y="109474"/>
                </a:lnTo>
                <a:lnTo>
                  <a:pt x="0" y="985774"/>
                </a:lnTo>
                <a:lnTo>
                  <a:pt x="8604" y="1028408"/>
                </a:lnTo>
                <a:lnTo>
                  <a:pt x="32067" y="1063226"/>
                </a:lnTo>
                <a:lnTo>
                  <a:pt x="66865" y="1086702"/>
                </a:lnTo>
                <a:lnTo>
                  <a:pt x="109474" y="1095311"/>
                </a:lnTo>
                <a:lnTo>
                  <a:pt x="1719199" y="1095311"/>
                </a:lnTo>
                <a:lnTo>
                  <a:pt x="1761827" y="1086702"/>
                </a:lnTo>
                <a:lnTo>
                  <a:pt x="1796669" y="1063226"/>
                </a:lnTo>
                <a:lnTo>
                  <a:pt x="1820175" y="1028408"/>
                </a:lnTo>
                <a:lnTo>
                  <a:pt x="1828800" y="985774"/>
                </a:lnTo>
                <a:lnTo>
                  <a:pt x="1828800" y="109474"/>
                </a:lnTo>
                <a:lnTo>
                  <a:pt x="1820175" y="66865"/>
                </a:lnTo>
                <a:lnTo>
                  <a:pt x="1796669" y="32067"/>
                </a:lnTo>
                <a:lnTo>
                  <a:pt x="1761827" y="8604"/>
                </a:lnTo>
                <a:lnTo>
                  <a:pt x="1719199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9767951" y="5462651"/>
            <a:ext cx="1828800" cy="1095375"/>
          </a:xfrm>
          <a:custGeom>
            <a:avLst/>
            <a:gdLst/>
            <a:ahLst/>
            <a:cxnLst/>
            <a:rect l="l" t="t" r="r" b="b"/>
            <a:pathLst>
              <a:path w="1828800" h="1095375">
                <a:moveTo>
                  <a:pt x="0" y="109474"/>
                </a:moveTo>
                <a:lnTo>
                  <a:pt x="8604" y="66865"/>
                </a:lnTo>
                <a:lnTo>
                  <a:pt x="32067" y="32067"/>
                </a:lnTo>
                <a:lnTo>
                  <a:pt x="66865" y="8604"/>
                </a:lnTo>
                <a:lnTo>
                  <a:pt x="109474" y="0"/>
                </a:lnTo>
                <a:lnTo>
                  <a:pt x="1719199" y="0"/>
                </a:lnTo>
                <a:lnTo>
                  <a:pt x="1761827" y="8604"/>
                </a:lnTo>
                <a:lnTo>
                  <a:pt x="1796669" y="32067"/>
                </a:lnTo>
                <a:lnTo>
                  <a:pt x="1820175" y="66865"/>
                </a:lnTo>
                <a:lnTo>
                  <a:pt x="1828800" y="109474"/>
                </a:lnTo>
                <a:lnTo>
                  <a:pt x="1828800" y="985774"/>
                </a:lnTo>
                <a:lnTo>
                  <a:pt x="1820175" y="1028408"/>
                </a:lnTo>
                <a:lnTo>
                  <a:pt x="1796669" y="1063226"/>
                </a:lnTo>
                <a:lnTo>
                  <a:pt x="1761827" y="1086702"/>
                </a:lnTo>
                <a:lnTo>
                  <a:pt x="1719199" y="1095311"/>
                </a:lnTo>
                <a:lnTo>
                  <a:pt x="109474" y="1095311"/>
                </a:lnTo>
                <a:lnTo>
                  <a:pt x="66865" y="1086702"/>
                </a:lnTo>
                <a:lnTo>
                  <a:pt x="32067" y="1063226"/>
                </a:lnTo>
                <a:lnTo>
                  <a:pt x="8604" y="1028408"/>
                </a:lnTo>
                <a:lnTo>
                  <a:pt x="0" y="985774"/>
                </a:lnTo>
                <a:lnTo>
                  <a:pt x="0" y="109474"/>
                </a:lnTo>
                <a:close/>
              </a:path>
            </a:pathLst>
          </a:custGeom>
          <a:ln w="9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9988550" y="5878829"/>
            <a:ext cx="138811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Ajudas 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1400" spc="-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leitura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10048875" y="2990850"/>
            <a:ext cx="161925" cy="1362075"/>
          </a:xfrm>
          <a:custGeom>
            <a:avLst/>
            <a:gdLst/>
            <a:ahLst/>
            <a:cxnLst/>
            <a:rect l="l" t="t" r="r" b="b"/>
            <a:pathLst>
              <a:path w="161925" h="1362075">
                <a:moveTo>
                  <a:pt x="0" y="1362075"/>
                </a:moveTo>
                <a:lnTo>
                  <a:pt x="161925" y="1362075"/>
                </a:lnTo>
                <a:lnTo>
                  <a:pt x="161925" y="0"/>
                </a:lnTo>
                <a:lnTo>
                  <a:pt x="0" y="0"/>
                </a:lnTo>
                <a:lnTo>
                  <a:pt x="0" y="1362075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767951" y="4091051"/>
            <a:ext cx="1828800" cy="1095375"/>
          </a:xfrm>
          <a:custGeom>
            <a:avLst/>
            <a:gdLst/>
            <a:ahLst/>
            <a:cxnLst/>
            <a:rect l="l" t="t" r="r" b="b"/>
            <a:pathLst>
              <a:path w="1828800" h="1095375">
                <a:moveTo>
                  <a:pt x="1719199" y="0"/>
                </a:moveTo>
                <a:lnTo>
                  <a:pt x="109474" y="0"/>
                </a:lnTo>
                <a:lnTo>
                  <a:pt x="66865" y="8604"/>
                </a:lnTo>
                <a:lnTo>
                  <a:pt x="32067" y="32067"/>
                </a:lnTo>
                <a:lnTo>
                  <a:pt x="8604" y="66865"/>
                </a:lnTo>
                <a:lnTo>
                  <a:pt x="0" y="109474"/>
                </a:lnTo>
                <a:lnTo>
                  <a:pt x="0" y="985774"/>
                </a:lnTo>
                <a:lnTo>
                  <a:pt x="8604" y="1028402"/>
                </a:lnTo>
                <a:lnTo>
                  <a:pt x="32067" y="1063244"/>
                </a:lnTo>
                <a:lnTo>
                  <a:pt x="66865" y="1086750"/>
                </a:lnTo>
                <a:lnTo>
                  <a:pt x="109474" y="1095375"/>
                </a:lnTo>
                <a:lnTo>
                  <a:pt x="1719199" y="1095375"/>
                </a:lnTo>
                <a:lnTo>
                  <a:pt x="1761827" y="1086750"/>
                </a:lnTo>
                <a:lnTo>
                  <a:pt x="1796669" y="1063244"/>
                </a:lnTo>
                <a:lnTo>
                  <a:pt x="1820175" y="1028402"/>
                </a:lnTo>
                <a:lnTo>
                  <a:pt x="1828800" y="985774"/>
                </a:lnTo>
                <a:lnTo>
                  <a:pt x="1828800" y="109474"/>
                </a:lnTo>
                <a:lnTo>
                  <a:pt x="1820175" y="66865"/>
                </a:lnTo>
                <a:lnTo>
                  <a:pt x="1796669" y="32067"/>
                </a:lnTo>
                <a:lnTo>
                  <a:pt x="1761827" y="8604"/>
                </a:lnTo>
                <a:lnTo>
                  <a:pt x="171919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9767951" y="4091051"/>
            <a:ext cx="1828800" cy="1095375"/>
          </a:xfrm>
          <a:custGeom>
            <a:avLst/>
            <a:gdLst/>
            <a:ahLst/>
            <a:cxnLst/>
            <a:rect l="l" t="t" r="r" b="b"/>
            <a:pathLst>
              <a:path w="1828800" h="1095375">
                <a:moveTo>
                  <a:pt x="0" y="109474"/>
                </a:moveTo>
                <a:lnTo>
                  <a:pt x="8604" y="66865"/>
                </a:lnTo>
                <a:lnTo>
                  <a:pt x="32067" y="32067"/>
                </a:lnTo>
                <a:lnTo>
                  <a:pt x="66865" y="8604"/>
                </a:lnTo>
                <a:lnTo>
                  <a:pt x="109474" y="0"/>
                </a:lnTo>
                <a:lnTo>
                  <a:pt x="1719199" y="0"/>
                </a:lnTo>
                <a:lnTo>
                  <a:pt x="1761827" y="8604"/>
                </a:lnTo>
                <a:lnTo>
                  <a:pt x="1796669" y="32067"/>
                </a:lnTo>
                <a:lnTo>
                  <a:pt x="1820175" y="66865"/>
                </a:lnTo>
                <a:lnTo>
                  <a:pt x="1828800" y="109474"/>
                </a:lnTo>
                <a:lnTo>
                  <a:pt x="1828800" y="985774"/>
                </a:lnTo>
                <a:lnTo>
                  <a:pt x="1820175" y="1028402"/>
                </a:lnTo>
                <a:lnTo>
                  <a:pt x="1796669" y="1063244"/>
                </a:lnTo>
                <a:lnTo>
                  <a:pt x="1761827" y="1086750"/>
                </a:lnTo>
                <a:lnTo>
                  <a:pt x="1719199" y="1095375"/>
                </a:lnTo>
                <a:lnTo>
                  <a:pt x="109474" y="1095375"/>
                </a:lnTo>
                <a:lnTo>
                  <a:pt x="66865" y="1086750"/>
                </a:lnTo>
                <a:lnTo>
                  <a:pt x="32067" y="1063244"/>
                </a:lnTo>
                <a:lnTo>
                  <a:pt x="8604" y="1028402"/>
                </a:lnTo>
                <a:lnTo>
                  <a:pt x="0" y="985774"/>
                </a:lnTo>
                <a:lnTo>
                  <a:pt x="0" y="109474"/>
                </a:lnTo>
                <a:close/>
              </a:path>
            </a:pathLst>
          </a:custGeom>
          <a:ln w="9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/>
          <p:nvPr/>
        </p:nvSpPr>
        <p:spPr>
          <a:xfrm>
            <a:off x="9854945" y="4509134"/>
            <a:ext cx="166370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Ajudas</a:t>
            </a:r>
            <a:r>
              <a:rPr sz="1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140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trabalho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10048875" y="1619250"/>
            <a:ext cx="161925" cy="1362075"/>
          </a:xfrm>
          <a:custGeom>
            <a:avLst/>
            <a:gdLst/>
            <a:ahLst/>
            <a:cxnLst/>
            <a:rect l="l" t="t" r="r" b="b"/>
            <a:pathLst>
              <a:path w="161925" h="1362075">
                <a:moveTo>
                  <a:pt x="0" y="1362075"/>
                </a:moveTo>
                <a:lnTo>
                  <a:pt x="161925" y="1362075"/>
                </a:lnTo>
                <a:lnTo>
                  <a:pt x="161925" y="0"/>
                </a:lnTo>
                <a:lnTo>
                  <a:pt x="0" y="0"/>
                </a:lnTo>
                <a:lnTo>
                  <a:pt x="0" y="1362075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9767951" y="2728976"/>
            <a:ext cx="1828800" cy="1085850"/>
          </a:xfrm>
          <a:custGeom>
            <a:avLst/>
            <a:gdLst/>
            <a:ahLst/>
            <a:cxnLst/>
            <a:rect l="l" t="t" r="r" b="b"/>
            <a:pathLst>
              <a:path w="1828800" h="1085850">
                <a:moveTo>
                  <a:pt x="1720215" y="0"/>
                </a:moveTo>
                <a:lnTo>
                  <a:pt x="108584" y="0"/>
                </a:lnTo>
                <a:lnTo>
                  <a:pt x="66276" y="8518"/>
                </a:lnTo>
                <a:lnTo>
                  <a:pt x="31765" y="31765"/>
                </a:lnTo>
                <a:lnTo>
                  <a:pt x="8518" y="66276"/>
                </a:lnTo>
                <a:lnTo>
                  <a:pt x="0" y="108585"/>
                </a:lnTo>
                <a:lnTo>
                  <a:pt x="25" y="977265"/>
                </a:lnTo>
                <a:lnTo>
                  <a:pt x="8518" y="1019466"/>
                </a:lnTo>
                <a:lnTo>
                  <a:pt x="31789" y="1054036"/>
                </a:lnTo>
                <a:lnTo>
                  <a:pt x="66285" y="1077313"/>
                </a:lnTo>
                <a:lnTo>
                  <a:pt x="108584" y="1085850"/>
                </a:lnTo>
                <a:lnTo>
                  <a:pt x="1720088" y="1085850"/>
                </a:lnTo>
                <a:lnTo>
                  <a:pt x="1762419" y="1077311"/>
                </a:lnTo>
                <a:lnTo>
                  <a:pt x="1796981" y="1054020"/>
                </a:lnTo>
                <a:lnTo>
                  <a:pt x="1820261" y="1019520"/>
                </a:lnTo>
                <a:lnTo>
                  <a:pt x="1828800" y="977265"/>
                </a:lnTo>
                <a:lnTo>
                  <a:pt x="1828800" y="108585"/>
                </a:lnTo>
                <a:lnTo>
                  <a:pt x="1820263" y="66276"/>
                </a:lnTo>
                <a:lnTo>
                  <a:pt x="1796986" y="31765"/>
                </a:lnTo>
                <a:lnTo>
                  <a:pt x="1762470" y="8518"/>
                </a:lnTo>
                <a:lnTo>
                  <a:pt x="1720215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9767951" y="2728976"/>
            <a:ext cx="1828800" cy="1085850"/>
          </a:xfrm>
          <a:custGeom>
            <a:avLst/>
            <a:gdLst/>
            <a:ahLst/>
            <a:cxnLst/>
            <a:rect l="l" t="t" r="r" b="b"/>
            <a:pathLst>
              <a:path w="1828800" h="1085850">
                <a:moveTo>
                  <a:pt x="0" y="108585"/>
                </a:moveTo>
                <a:lnTo>
                  <a:pt x="8518" y="66276"/>
                </a:lnTo>
                <a:lnTo>
                  <a:pt x="31765" y="31765"/>
                </a:lnTo>
                <a:lnTo>
                  <a:pt x="66276" y="8518"/>
                </a:lnTo>
                <a:lnTo>
                  <a:pt x="108584" y="0"/>
                </a:lnTo>
                <a:lnTo>
                  <a:pt x="1720215" y="0"/>
                </a:lnTo>
                <a:lnTo>
                  <a:pt x="1762470" y="8518"/>
                </a:lnTo>
                <a:lnTo>
                  <a:pt x="1796986" y="31765"/>
                </a:lnTo>
                <a:lnTo>
                  <a:pt x="1820263" y="66276"/>
                </a:lnTo>
                <a:lnTo>
                  <a:pt x="1828800" y="108585"/>
                </a:lnTo>
                <a:lnTo>
                  <a:pt x="1828800" y="977265"/>
                </a:lnTo>
                <a:lnTo>
                  <a:pt x="1820261" y="1019520"/>
                </a:lnTo>
                <a:lnTo>
                  <a:pt x="1796970" y="1054036"/>
                </a:lnTo>
                <a:lnTo>
                  <a:pt x="1762416" y="1077313"/>
                </a:lnTo>
                <a:lnTo>
                  <a:pt x="1720088" y="1085850"/>
                </a:lnTo>
                <a:lnTo>
                  <a:pt x="108584" y="1085850"/>
                </a:lnTo>
                <a:lnTo>
                  <a:pt x="66276" y="1077311"/>
                </a:lnTo>
                <a:lnTo>
                  <a:pt x="31765" y="1054020"/>
                </a:lnTo>
                <a:lnTo>
                  <a:pt x="8518" y="1019466"/>
                </a:lnTo>
                <a:lnTo>
                  <a:pt x="0" y="977138"/>
                </a:lnTo>
                <a:lnTo>
                  <a:pt x="0" y="108585"/>
                </a:lnTo>
                <a:close/>
              </a:path>
            </a:pathLst>
          </a:custGeom>
          <a:ln w="9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 txBox="1"/>
          <p:nvPr/>
        </p:nvSpPr>
        <p:spPr>
          <a:xfrm>
            <a:off x="10226675" y="2957088"/>
            <a:ext cx="915035" cy="623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9525" algn="just">
              <a:lnSpc>
                <a:spcPct val="93800"/>
              </a:lnSpc>
            </a:pP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Ajudas para  </a:t>
            </a:r>
            <a:r>
              <a:rPr sz="1400" spc="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cu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s 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Cognitivas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9767951" y="1357375"/>
            <a:ext cx="1828800" cy="1095375"/>
          </a:xfrm>
          <a:custGeom>
            <a:avLst/>
            <a:gdLst/>
            <a:ahLst/>
            <a:cxnLst/>
            <a:rect l="l" t="t" r="r" b="b"/>
            <a:pathLst>
              <a:path w="1828800" h="1095375">
                <a:moveTo>
                  <a:pt x="1719199" y="0"/>
                </a:moveTo>
                <a:lnTo>
                  <a:pt x="109474" y="0"/>
                </a:lnTo>
                <a:lnTo>
                  <a:pt x="66865" y="8604"/>
                </a:lnTo>
                <a:lnTo>
                  <a:pt x="32067" y="32067"/>
                </a:lnTo>
                <a:lnTo>
                  <a:pt x="8604" y="66865"/>
                </a:lnTo>
                <a:lnTo>
                  <a:pt x="0" y="109474"/>
                </a:lnTo>
                <a:lnTo>
                  <a:pt x="0" y="985774"/>
                </a:lnTo>
                <a:lnTo>
                  <a:pt x="8604" y="1028402"/>
                </a:lnTo>
                <a:lnTo>
                  <a:pt x="32067" y="1063244"/>
                </a:lnTo>
                <a:lnTo>
                  <a:pt x="66865" y="1086750"/>
                </a:lnTo>
                <a:lnTo>
                  <a:pt x="109474" y="1095375"/>
                </a:lnTo>
                <a:lnTo>
                  <a:pt x="1719199" y="1095375"/>
                </a:lnTo>
                <a:lnTo>
                  <a:pt x="1761827" y="1086750"/>
                </a:lnTo>
                <a:lnTo>
                  <a:pt x="1796669" y="1063244"/>
                </a:lnTo>
                <a:lnTo>
                  <a:pt x="1820175" y="1028402"/>
                </a:lnTo>
                <a:lnTo>
                  <a:pt x="1828800" y="985774"/>
                </a:lnTo>
                <a:lnTo>
                  <a:pt x="1828800" y="109474"/>
                </a:lnTo>
                <a:lnTo>
                  <a:pt x="1820175" y="66865"/>
                </a:lnTo>
                <a:lnTo>
                  <a:pt x="1796669" y="32067"/>
                </a:lnTo>
                <a:lnTo>
                  <a:pt x="1761827" y="8604"/>
                </a:lnTo>
                <a:lnTo>
                  <a:pt x="1719199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9767951" y="1357375"/>
            <a:ext cx="1828800" cy="1095375"/>
          </a:xfrm>
          <a:custGeom>
            <a:avLst/>
            <a:gdLst/>
            <a:ahLst/>
            <a:cxnLst/>
            <a:rect l="l" t="t" r="r" b="b"/>
            <a:pathLst>
              <a:path w="1828800" h="1095375">
                <a:moveTo>
                  <a:pt x="0" y="109474"/>
                </a:moveTo>
                <a:lnTo>
                  <a:pt x="8604" y="66865"/>
                </a:lnTo>
                <a:lnTo>
                  <a:pt x="32067" y="32067"/>
                </a:lnTo>
                <a:lnTo>
                  <a:pt x="66865" y="8604"/>
                </a:lnTo>
                <a:lnTo>
                  <a:pt x="109474" y="0"/>
                </a:lnTo>
                <a:lnTo>
                  <a:pt x="1719199" y="0"/>
                </a:lnTo>
                <a:lnTo>
                  <a:pt x="1761827" y="8604"/>
                </a:lnTo>
                <a:lnTo>
                  <a:pt x="1796669" y="32067"/>
                </a:lnTo>
                <a:lnTo>
                  <a:pt x="1820175" y="66865"/>
                </a:lnTo>
                <a:lnTo>
                  <a:pt x="1828800" y="109474"/>
                </a:lnTo>
                <a:lnTo>
                  <a:pt x="1828800" y="985774"/>
                </a:lnTo>
                <a:lnTo>
                  <a:pt x="1820175" y="1028402"/>
                </a:lnTo>
                <a:lnTo>
                  <a:pt x="1796669" y="1063244"/>
                </a:lnTo>
                <a:lnTo>
                  <a:pt x="1761827" y="1086750"/>
                </a:lnTo>
                <a:lnTo>
                  <a:pt x="1719199" y="1095375"/>
                </a:lnTo>
                <a:lnTo>
                  <a:pt x="109474" y="1095375"/>
                </a:lnTo>
                <a:lnTo>
                  <a:pt x="66865" y="1086750"/>
                </a:lnTo>
                <a:lnTo>
                  <a:pt x="32067" y="1063244"/>
                </a:lnTo>
                <a:lnTo>
                  <a:pt x="8604" y="1028402"/>
                </a:lnTo>
                <a:lnTo>
                  <a:pt x="0" y="985774"/>
                </a:lnTo>
                <a:lnTo>
                  <a:pt x="0" y="109474"/>
                </a:lnTo>
                <a:close/>
              </a:path>
            </a:pathLst>
          </a:custGeom>
          <a:ln w="9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10162467" y="1579861"/>
            <a:ext cx="1111504" cy="410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750" marR="5080" indent="-19050">
              <a:lnSpc>
                <a:spcPts val="1580"/>
              </a:lnSpc>
            </a:pPr>
            <a:r>
              <a:rPr lang="pt-BR" sz="1400" dirty="0">
                <a:solidFill>
                  <a:srgbClr val="FFFFFF"/>
                </a:solidFill>
                <a:latin typeface="Calibri"/>
                <a:cs typeface="Calibri"/>
              </a:rPr>
              <a:t>Sentar e posicionar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233425" y="1923176"/>
            <a:ext cx="2073529" cy="29915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90170" indent="-228600">
              <a:lnSpc>
                <a:spcPct val="90000"/>
              </a:lnSpc>
              <a:buFont typeface="Arial"/>
              <a:buChar char="•"/>
              <a:tabLst>
                <a:tab pos="241300" algn="l"/>
              </a:tabLst>
            </a:pPr>
            <a:r>
              <a:rPr sz="2400" spc="5" dirty="0">
                <a:latin typeface="Calibri"/>
                <a:cs typeface="Calibri"/>
              </a:rPr>
              <a:t>Existem  muitos  </a:t>
            </a:r>
            <a:r>
              <a:rPr sz="2400" dirty="0" err="1">
                <a:latin typeface="Calibri"/>
                <a:cs typeface="Calibri"/>
              </a:rPr>
              <a:t>tipos</a:t>
            </a:r>
            <a:r>
              <a:rPr sz="2400" spc="-155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de</a:t>
            </a:r>
            <a:r>
              <a:rPr lang="pt-BR" sz="2400" spc="5" dirty="0">
                <a:latin typeface="Calibri"/>
                <a:cs typeface="Calibri"/>
              </a:rPr>
              <a:t> </a:t>
            </a:r>
            <a:r>
              <a:rPr sz="2400" spc="5" dirty="0" err="1">
                <a:latin typeface="Calibri"/>
                <a:cs typeface="Calibri"/>
              </a:rPr>
              <a:t>tecnologi</a:t>
            </a:r>
            <a:r>
              <a:rPr sz="2400" dirty="0" err="1">
                <a:latin typeface="Calibri"/>
                <a:cs typeface="Calibri"/>
              </a:rPr>
              <a:t>a</a:t>
            </a:r>
            <a:r>
              <a:rPr sz="2400" spc="-1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assistiva  </a:t>
            </a:r>
            <a:r>
              <a:rPr sz="2400" spc="-30" dirty="0">
                <a:latin typeface="Calibri"/>
                <a:cs typeface="Calibri"/>
              </a:rPr>
              <a:t>para  </a:t>
            </a:r>
            <a:r>
              <a:rPr sz="2400" spc="-5" dirty="0">
                <a:latin typeface="Calibri"/>
                <a:cs typeface="Calibri"/>
              </a:rPr>
              <a:t>ajudar </a:t>
            </a:r>
            <a:r>
              <a:rPr sz="2400" dirty="0" err="1">
                <a:latin typeface="Calibri"/>
                <a:cs typeface="Calibri"/>
              </a:rPr>
              <a:t>os</a:t>
            </a:r>
            <a:r>
              <a:rPr sz="2400" dirty="0">
                <a:latin typeface="Calibri"/>
                <a:cs typeface="Calibri"/>
              </a:rPr>
              <a:t>  </a:t>
            </a:r>
            <a:r>
              <a:rPr sz="2400" spc="-10" dirty="0" err="1">
                <a:latin typeface="Calibri"/>
                <a:cs typeface="Calibri"/>
              </a:rPr>
              <a:t>indivíduo</a:t>
            </a:r>
            <a:r>
              <a:rPr sz="2400" dirty="0" err="1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 em  </a:t>
            </a:r>
            <a:r>
              <a:rPr sz="2400" spc="5" dirty="0">
                <a:latin typeface="Calibri"/>
                <a:cs typeface="Calibri"/>
              </a:rPr>
              <a:t>todos </a:t>
            </a:r>
            <a:r>
              <a:rPr sz="2400" dirty="0">
                <a:latin typeface="Calibri"/>
                <a:cs typeface="Calibri"/>
              </a:rPr>
              <a:t>os  </a:t>
            </a:r>
            <a:r>
              <a:rPr sz="2400" spc="10" dirty="0">
                <a:latin typeface="Calibri"/>
                <a:cs typeface="Calibri"/>
              </a:rPr>
              <a:t>aspectos  </a:t>
            </a:r>
            <a:r>
              <a:rPr sz="2400" spc="5" dirty="0">
                <a:latin typeface="Calibri"/>
                <a:cs typeface="Calibri"/>
              </a:rPr>
              <a:t>da</a:t>
            </a:r>
            <a:r>
              <a:rPr sz="2400" spc="-14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vida.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5675" y="758190"/>
            <a:ext cx="2021839" cy="58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10" dirty="0"/>
              <a:t>Vida</a:t>
            </a:r>
            <a:r>
              <a:rPr sz="3600" spc="-105" dirty="0"/>
              <a:t> </a:t>
            </a:r>
            <a:r>
              <a:rPr sz="3600" spc="15" dirty="0"/>
              <a:t>Diária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3133979" y="1774443"/>
            <a:ext cx="3736340" cy="3088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ts val="2925"/>
              </a:lnSpc>
              <a:buFont typeface="Arial"/>
              <a:buChar char="•"/>
              <a:tabLst>
                <a:tab pos="241300" algn="l"/>
              </a:tabLst>
            </a:pPr>
            <a:r>
              <a:rPr lang="pt-BR" sz="2750" spc="30" dirty="0">
                <a:latin typeface="Calibri"/>
                <a:cs typeface="Calibri"/>
              </a:rPr>
              <a:t>As tecnologias assistivas ou recursos </a:t>
            </a:r>
            <a:r>
              <a:rPr sz="2750" spc="-5" dirty="0">
                <a:latin typeface="Calibri"/>
                <a:cs typeface="Calibri"/>
              </a:rPr>
              <a:t>de </a:t>
            </a:r>
            <a:r>
              <a:rPr sz="2750" spc="-5" dirty="0" err="1">
                <a:latin typeface="Calibri"/>
                <a:cs typeface="Calibri"/>
              </a:rPr>
              <a:t>vida</a:t>
            </a:r>
            <a:r>
              <a:rPr sz="2750" spc="95" dirty="0">
                <a:latin typeface="Calibri"/>
                <a:cs typeface="Calibri"/>
              </a:rPr>
              <a:t> </a:t>
            </a:r>
            <a:r>
              <a:rPr sz="2750" dirty="0" err="1">
                <a:latin typeface="Calibri"/>
                <a:cs typeface="Calibri"/>
              </a:rPr>
              <a:t>diári</a:t>
            </a:r>
            <a:r>
              <a:rPr lang="pt-BR" sz="2750" dirty="0">
                <a:latin typeface="Calibri"/>
                <a:cs typeface="Calibri"/>
              </a:rPr>
              <a:t>a</a:t>
            </a:r>
            <a:endParaRPr sz="2750" dirty="0">
              <a:latin typeface="Calibri"/>
              <a:cs typeface="Calibri"/>
            </a:endParaRPr>
          </a:p>
          <a:p>
            <a:pPr marL="240665" marR="64135">
              <a:lnSpc>
                <a:spcPct val="91600"/>
              </a:lnSpc>
              <a:spcBef>
                <a:spcPts val="165"/>
              </a:spcBef>
            </a:pPr>
            <a:r>
              <a:rPr sz="2750" dirty="0">
                <a:latin typeface="Calibri"/>
                <a:cs typeface="Calibri"/>
              </a:rPr>
              <a:t>são </a:t>
            </a:r>
            <a:r>
              <a:rPr sz="2750" spc="-10" dirty="0">
                <a:latin typeface="Calibri"/>
                <a:cs typeface="Calibri"/>
              </a:rPr>
              <a:t>para </a:t>
            </a:r>
            <a:r>
              <a:rPr sz="2750" spc="-15" dirty="0">
                <a:latin typeface="Calibri"/>
                <a:cs typeface="Calibri"/>
              </a:rPr>
              <a:t>uso </a:t>
            </a:r>
            <a:r>
              <a:rPr sz="2750" dirty="0">
                <a:latin typeface="Calibri"/>
                <a:cs typeface="Calibri"/>
              </a:rPr>
              <a:t>em  </a:t>
            </a:r>
            <a:r>
              <a:rPr sz="2750" spc="-5" dirty="0">
                <a:latin typeface="Calibri"/>
                <a:cs typeface="Calibri"/>
              </a:rPr>
              <a:t>atividades </a:t>
            </a:r>
            <a:r>
              <a:rPr sz="2750" spc="35" dirty="0">
                <a:latin typeface="Calibri"/>
                <a:cs typeface="Calibri"/>
              </a:rPr>
              <a:t>como </a:t>
            </a:r>
            <a:r>
              <a:rPr sz="2750" spc="-15" dirty="0">
                <a:latin typeface="Calibri"/>
                <a:cs typeface="Calibri"/>
              </a:rPr>
              <a:t>comer,  </a:t>
            </a:r>
            <a:r>
              <a:rPr sz="2750" spc="-5" dirty="0">
                <a:latin typeface="Calibri"/>
                <a:cs typeface="Calibri"/>
              </a:rPr>
              <a:t>banhar-se, </a:t>
            </a:r>
            <a:r>
              <a:rPr sz="2750" spc="-15" dirty="0">
                <a:latin typeface="Calibri"/>
                <a:cs typeface="Calibri"/>
              </a:rPr>
              <a:t>cozinhar,  </a:t>
            </a:r>
            <a:r>
              <a:rPr sz="2750" spc="-40" dirty="0">
                <a:latin typeface="Calibri"/>
                <a:cs typeface="Calibri"/>
              </a:rPr>
              <a:t>vestir, </a:t>
            </a:r>
            <a:r>
              <a:rPr sz="2750" spc="-15" dirty="0">
                <a:latin typeface="Calibri"/>
                <a:cs typeface="Calibri"/>
              </a:rPr>
              <a:t>ir </a:t>
            </a:r>
            <a:r>
              <a:rPr sz="2750" spc="20" dirty="0">
                <a:latin typeface="Calibri"/>
                <a:cs typeface="Calibri"/>
              </a:rPr>
              <a:t>ao </a:t>
            </a:r>
            <a:r>
              <a:rPr sz="2750" spc="-20" dirty="0">
                <a:latin typeface="Calibri"/>
                <a:cs typeface="Calibri"/>
              </a:rPr>
              <a:t>banheiro </a:t>
            </a:r>
            <a:r>
              <a:rPr sz="2750" spc="10" dirty="0">
                <a:latin typeface="Calibri"/>
                <a:cs typeface="Calibri"/>
              </a:rPr>
              <a:t>e  </a:t>
            </a:r>
            <a:r>
              <a:rPr sz="2750" spc="5" dirty="0">
                <a:latin typeface="Calibri"/>
                <a:cs typeface="Calibri"/>
              </a:rPr>
              <a:t>manutenção </a:t>
            </a:r>
            <a:r>
              <a:rPr sz="2750" spc="-5" dirty="0">
                <a:latin typeface="Calibri"/>
                <a:cs typeface="Calibri"/>
              </a:rPr>
              <a:t>de</a:t>
            </a:r>
            <a:r>
              <a:rPr sz="2750" spc="90" dirty="0">
                <a:latin typeface="Calibri"/>
                <a:cs typeface="Calibri"/>
              </a:rPr>
              <a:t> </a:t>
            </a:r>
            <a:r>
              <a:rPr sz="2750" spc="10" dirty="0">
                <a:latin typeface="Calibri"/>
                <a:cs typeface="Calibri"/>
              </a:rPr>
              <a:t>casa.</a:t>
            </a:r>
            <a:endParaRPr sz="275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48575" y="4009961"/>
            <a:ext cx="2300351" cy="18431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77175" y="2028698"/>
            <a:ext cx="1995551" cy="16907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9600" y="2752598"/>
            <a:ext cx="1995551" cy="20717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4522" y="508634"/>
            <a:ext cx="7616825" cy="58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25" dirty="0"/>
              <a:t>Tecnologias </a:t>
            </a:r>
            <a:r>
              <a:rPr sz="3600" dirty="0"/>
              <a:t>de </a:t>
            </a:r>
            <a:r>
              <a:rPr sz="3600" spc="-5" dirty="0"/>
              <a:t>Informática</a:t>
            </a:r>
            <a:r>
              <a:rPr sz="3600" spc="-280" dirty="0"/>
              <a:t> </a:t>
            </a:r>
            <a:r>
              <a:rPr sz="3600" dirty="0"/>
              <a:t>(Computador)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6882765" y="1695906"/>
            <a:ext cx="3571240" cy="272415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241300" marR="5080" indent="-228600">
              <a:lnSpc>
                <a:spcPts val="3080"/>
              </a:lnSpc>
              <a:spcBef>
                <a:spcPts val="15"/>
              </a:spcBef>
              <a:buFont typeface="Arial"/>
              <a:buChar char="•"/>
              <a:tabLst>
                <a:tab pos="241300" algn="l"/>
              </a:tabLst>
            </a:pPr>
            <a:r>
              <a:rPr sz="2750" spc="-5" dirty="0">
                <a:latin typeface="Calibri"/>
                <a:cs typeface="Calibri"/>
              </a:rPr>
              <a:t>As </a:t>
            </a:r>
            <a:r>
              <a:rPr sz="2750" dirty="0">
                <a:latin typeface="Calibri"/>
                <a:cs typeface="Calibri"/>
              </a:rPr>
              <a:t>tecnologias  informáticas</a:t>
            </a:r>
            <a:r>
              <a:rPr sz="2750" spc="10" dirty="0">
                <a:latin typeface="Calibri"/>
                <a:cs typeface="Calibri"/>
              </a:rPr>
              <a:t> </a:t>
            </a:r>
            <a:r>
              <a:rPr sz="2750" spc="5" dirty="0">
                <a:latin typeface="Calibri"/>
                <a:cs typeface="Calibri"/>
              </a:rPr>
              <a:t>são</a:t>
            </a:r>
            <a:endParaRPr sz="2750">
              <a:latin typeface="Calibri"/>
              <a:cs typeface="Calibri"/>
            </a:endParaRPr>
          </a:p>
          <a:p>
            <a:pPr marL="241300">
              <a:lnSpc>
                <a:spcPts val="2790"/>
              </a:lnSpc>
            </a:pPr>
            <a:r>
              <a:rPr sz="2750" spc="-10" dirty="0">
                <a:latin typeface="Calibri"/>
                <a:cs typeface="Calibri"/>
              </a:rPr>
              <a:t>dispositivos  </a:t>
            </a:r>
            <a:r>
              <a:rPr sz="2750" spc="-5" dirty="0">
                <a:latin typeface="Calibri"/>
                <a:cs typeface="Calibri"/>
              </a:rPr>
              <a:t>de</a:t>
            </a:r>
            <a:r>
              <a:rPr sz="2750" spc="-295" dirty="0">
                <a:latin typeface="Calibri"/>
                <a:cs typeface="Calibri"/>
              </a:rPr>
              <a:t> </a:t>
            </a:r>
            <a:r>
              <a:rPr sz="2750" spc="-15" dirty="0">
                <a:latin typeface="Calibri"/>
                <a:cs typeface="Calibri"/>
              </a:rPr>
              <a:t>entrada</a:t>
            </a:r>
            <a:endParaRPr sz="2750">
              <a:latin typeface="Calibri"/>
              <a:cs typeface="Calibri"/>
            </a:endParaRPr>
          </a:p>
          <a:p>
            <a:pPr marL="241300" marR="198755">
              <a:lnSpc>
                <a:spcPct val="91800"/>
              </a:lnSpc>
              <a:spcBef>
                <a:spcPts val="120"/>
              </a:spcBef>
            </a:pPr>
            <a:r>
              <a:rPr sz="2750" spc="10" dirty="0">
                <a:latin typeface="Calibri"/>
                <a:cs typeface="Calibri"/>
              </a:rPr>
              <a:t>e </a:t>
            </a:r>
            <a:r>
              <a:rPr sz="2750" spc="-10" dirty="0">
                <a:latin typeface="Calibri"/>
                <a:cs typeface="Calibri"/>
              </a:rPr>
              <a:t>saída que </a:t>
            </a:r>
            <a:r>
              <a:rPr sz="2750" spc="-5" dirty="0">
                <a:latin typeface="Calibri"/>
                <a:cs typeface="Calibri"/>
              </a:rPr>
              <a:t>permitem  </a:t>
            </a:r>
            <a:r>
              <a:rPr sz="2750" spc="15" dirty="0">
                <a:latin typeface="Calibri"/>
                <a:cs typeface="Calibri"/>
              </a:rPr>
              <a:t>às </a:t>
            </a:r>
            <a:r>
              <a:rPr sz="2750" dirty="0">
                <a:latin typeface="Calibri"/>
                <a:cs typeface="Calibri"/>
              </a:rPr>
              <a:t>pessoas </a:t>
            </a:r>
            <a:r>
              <a:rPr sz="2750" spc="35" dirty="0">
                <a:latin typeface="Calibri"/>
                <a:cs typeface="Calibri"/>
              </a:rPr>
              <a:t>com  </a:t>
            </a:r>
            <a:r>
              <a:rPr sz="2750" spc="-10" dirty="0">
                <a:latin typeface="Calibri"/>
                <a:cs typeface="Calibri"/>
              </a:rPr>
              <a:t>deficiência </a:t>
            </a:r>
            <a:r>
              <a:rPr sz="2750" spc="-5" dirty="0">
                <a:latin typeface="Calibri"/>
                <a:cs typeface="Calibri"/>
              </a:rPr>
              <a:t>usar </a:t>
            </a:r>
            <a:r>
              <a:rPr sz="2750" dirty="0">
                <a:latin typeface="Calibri"/>
                <a:cs typeface="Calibri"/>
              </a:rPr>
              <a:t>um  </a:t>
            </a:r>
            <a:r>
              <a:rPr sz="2750" spc="-15" dirty="0">
                <a:latin typeface="Calibri"/>
                <a:cs typeface="Calibri"/>
              </a:rPr>
              <a:t>computador.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43350" y="4857686"/>
            <a:ext cx="2929001" cy="1957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24025" y="1247647"/>
            <a:ext cx="4548251" cy="3443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33550" y="4705286"/>
            <a:ext cx="1862201" cy="17098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43400" y="3048000"/>
            <a:ext cx="2286000" cy="2028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458200" y="1371600"/>
            <a:ext cx="1809750" cy="1981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19800" y="1295400"/>
            <a:ext cx="2076450" cy="152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00" y="4695825"/>
            <a:ext cx="1905000" cy="15525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58000" y="3505200"/>
            <a:ext cx="1419225" cy="2400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458200" y="3962400"/>
            <a:ext cx="2019300" cy="1638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28800" y="3200400"/>
            <a:ext cx="1905000" cy="10668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43400" y="5105400"/>
            <a:ext cx="2057400" cy="10763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33600" y="1143000"/>
            <a:ext cx="1847850" cy="16287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14800" y="1219200"/>
            <a:ext cx="1485900" cy="1600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517" y="613409"/>
            <a:ext cx="2513965" cy="58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20" dirty="0"/>
              <a:t>C</a:t>
            </a:r>
            <a:r>
              <a:rPr sz="3600" spc="-5" dirty="0"/>
              <a:t>omun</a:t>
            </a:r>
            <a:r>
              <a:rPr sz="3600" spc="40" dirty="0"/>
              <a:t>i</a:t>
            </a:r>
            <a:r>
              <a:rPr sz="3600" spc="-30" dirty="0"/>
              <a:t>c</a:t>
            </a:r>
            <a:r>
              <a:rPr sz="3600" spc="25" dirty="0"/>
              <a:t>a</a:t>
            </a:r>
            <a:r>
              <a:rPr sz="3600" spc="-30" dirty="0"/>
              <a:t>ç</a:t>
            </a:r>
            <a:r>
              <a:rPr sz="3600" spc="25" dirty="0"/>
              <a:t>ã</a:t>
            </a:r>
            <a:r>
              <a:rPr sz="3600" dirty="0"/>
              <a:t>o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1620900" y="1965400"/>
            <a:ext cx="3720465" cy="272415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241300" marR="5080" indent="-228600">
              <a:lnSpc>
                <a:spcPts val="3080"/>
              </a:lnSpc>
              <a:spcBef>
                <a:spcPts val="15"/>
              </a:spcBef>
              <a:buFont typeface="Arial"/>
              <a:buChar char="•"/>
              <a:tabLst>
                <a:tab pos="241300" algn="l"/>
              </a:tabLst>
            </a:pPr>
            <a:r>
              <a:rPr sz="2750" spc="30" dirty="0">
                <a:latin typeface="Calibri"/>
                <a:cs typeface="Calibri"/>
              </a:rPr>
              <a:t>Os </a:t>
            </a:r>
            <a:r>
              <a:rPr sz="2750" spc="-10" dirty="0">
                <a:latin typeface="Calibri"/>
                <a:cs typeface="Calibri"/>
              </a:rPr>
              <a:t>dispositivos </a:t>
            </a:r>
            <a:r>
              <a:rPr sz="2750" spc="-5" dirty="0">
                <a:latin typeface="Calibri"/>
                <a:cs typeface="Calibri"/>
              </a:rPr>
              <a:t>de  </a:t>
            </a:r>
            <a:r>
              <a:rPr sz="2750" spc="15" dirty="0">
                <a:latin typeface="Calibri"/>
                <a:cs typeface="Calibri"/>
              </a:rPr>
              <a:t>Comunicação</a:t>
            </a:r>
            <a:endParaRPr sz="2750" dirty="0">
              <a:latin typeface="Calibri"/>
              <a:cs typeface="Calibri"/>
            </a:endParaRPr>
          </a:p>
          <a:p>
            <a:pPr marL="241300">
              <a:lnSpc>
                <a:spcPts val="2790"/>
              </a:lnSpc>
            </a:pPr>
            <a:r>
              <a:rPr sz="2750" spc="-15" dirty="0" err="1">
                <a:latin typeface="Calibri"/>
                <a:cs typeface="Calibri"/>
              </a:rPr>
              <a:t>Aumentativa</a:t>
            </a:r>
            <a:r>
              <a:rPr sz="2750" spc="270" dirty="0">
                <a:latin typeface="Calibri"/>
                <a:cs typeface="Calibri"/>
              </a:rPr>
              <a:t> </a:t>
            </a:r>
            <a:r>
              <a:rPr sz="2750" spc="-5" dirty="0">
                <a:latin typeface="Calibri"/>
                <a:cs typeface="Calibri"/>
              </a:rPr>
              <a:t>fornecem</a:t>
            </a:r>
            <a:endParaRPr sz="2750" dirty="0">
              <a:latin typeface="Calibri"/>
              <a:cs typeface="Calibri"/>
            </a:endParaRPr>
          </a:p>
          <a:p>
            <a:pPr marL="241300" marR="389255">
              <a:lnSpc>
                <a:spcPct val="91800"/>
              </a:lnSpc>
              <a:spcBef>
                <a:spcPts val="120"/>
              </a:spcBef>
            </a:pPr>
            <a:r>
              <a:rPr sz="2750" dirty="0">
                <a:latin typeface="Calibri"/>
                <a:cs typeface="Calibri"/>
              </a:rPr>
              <a:t>um meio </a:t>
            </a:r>
            <a:r>
              <a:rPr sz="2750" spc="-5" dirty="0">
                <a:latin typeface="Calibri"/>
                <a:cs typeface="Calibri"/>
              </a:rPr>
              <a:t>de  </a:t>
            </a:r>
            <a:r>
              <a:rPr sz="2750" spc="15" dirty="0">
                <a:latin typeface="Calibri"/>
                <a:cs typeface="Calibri"/>
              </a:rPr>
              <a:t>comunicação </a:t>
            </a:r>
            <a:r>
              <a:rPr sz="2750" spc="-10" dirty="0">
                <a:latin typeface="Calibri"/>
                <a:cs typeface="Calibri"/>
              </a:rPr>
              <a:t>para  </a:t>
            </a:r>
            <a:r>
              <a:rPr sz="2750" spc="-5" dirty="0">
                <a:latin typeface="Calibri"/>
                <a:cs typeface="Calibri"/>
              </a:rPr>
              <a:t>pessoas </a:t>
            </a:r>
            <a:r>
              <a:rPr sz="2750" spc="30" dirty="0">
                <a:latin typeface="Calibri"/>
                <a:cs typeface="Calibri"/>
              </a:rPr>
              <a:t>com </a:t>
            </a:r>
            <a:r>
              <a:rPr sz="2750" spc="-20" dirty="0">
                <a:latin typeface="Calibri"/>
                <a:cs typeface="Calibri"/>
              </a:rPr>
              <a:t>discurso  </a:t>
            </a:r>
            <a:r>
              <a:rPr sz="2750" spc="-5" dirty="0">
                <a:latin typeface="Calibri"/>
                <a:cs typeface="Calibri"/>
              </a:rPr>
              <a:t>limitado.</a:t>
            </a:r>
            <a:endParaRPr sz="275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00775" y="1647698"/>
            <a:ext cx="2405126" cy="17860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48575" y="2866898"/>
            <a:ext cx="2833751" cy="19860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72175" y="4314761"/>
            <a:ext cx="1995551" cy="16431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3600" y="1219200"/>
            <a:ext cx="2362200" cy="19526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62200" y="4800600"/>
            <a:ext cx="3200400" cy="144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848600" y="3733800"/>
            <a:ext cx="2571750" cy="20478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19800" y="4724400"/>
            <a:ext cx="1371600" cy="13525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67400" y="3276600"/>
            <a:ext cx="1352550" cy="1295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77200" y="1219200"/>
            <a:ext cx="2105025" cy="2286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81600" y="1295400"/>
            <a:ext cx="2514600" cy="16573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28800" y="3352800"/>
            <a:ext cx="3314700" cy="1295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5162" y="661034"/>
            <a:ext cx="5996305" cy="58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10" dirty="0"/>
              <a:t>Unidades </a:t>
            </a:r>
            <a:r>
              <a:rPr sz="3600" dirty="0"/>
              <a:t>de Controle</a:t>
            </a:r>
            <a:r>
              <a:rPr sz="3600" spc="-300" dirty="0"/>
              <a:t> </a:t>
            </a:r>
            <a:r>
              <a:rPr sz="3600" dirty="0"/>
              <a:t>Ambiental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2171064" y="1776968"/>
            <a:ext cx="3697604" cy="2886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ts val="2680"/>
              </a:lnSpc>
              <a:buFont typeface="Arial"/>
              <a:buChar char="•"/>
              <a:tabLst>
                <a:tab pos="241935" algn="l"/>
              </a:tabLst>
            </a:pPr>
            <a:r>
              <a:rPr sz="2600" spc="20" dirty="0">
                <a:latin typeface="Calibri"/>
                <a:cs typeface="Calibri"/>
              </a:rPr>
              <a:t>ECU</a:t>
            </a:r>
            <a:r>
              <a:rPr sz="2600" spc="-190" dirty="0">
                <a:latin typeface="Calibri"/>
                <a:cs typeface="Calibri"/>
              </a:rPr>
              <a:t> </a:t>
            </a:r>
            <a:r>
              <a:rPr sz="2600" spc="15" dirty="0">
                <a:latin typeface="Calibri"/>
                <a:cs typeface="Calibri"/>
              </a:rPr>
              <a:t>(sistemas</a:t>
            </a:r>
            <a:endParaRPr sz="2600">
              <a:latin typeface="Calibri"/>
              <a:cs typeface="Calibri"/>
            </a:endParaRPr>
          </a:p>
          <a:p>
            <a:pPr marL="241300" marR="5080">
              <a:lnSpc>
                <a:spcPct val="89900"/>
              </a:lnSpc>
              <a:spcBef>
                <a:spcPts val="180"/>
              </a:spcBef>
            </a:pPr>
            <a:r>
              <a:rPr sz="2600" spc="-10" dirty="0">
                <a:latin typeface="Calibri"/>
                <a:cs typeface="Calibri"/>
              </a:rPr>
              <a:t>eletrônicos) </a:t>
            </a:r>
            <a:r>
              <a:rPr sz="2600" dirty="0">
                <a:latin typeface="Calibri"/>
                <a:cs typeface="Calibri"/>
              </a:rPr>
              <a:t>permitem  </a:t>
            </a:r>
            <a:r>
              <a:rPr sz="2600" spc="-10" dirty="0">
                <a:latin typeface="Calibri"/>
                <a:cs typeface="Calibri"/>
              </a:rPr>
              <a:t>que </a:t>
            </a:r>
            <a:r>
              <a:rPr sz="2600" spc="-5" dirty="0">
                <a:latin typeface="Calibri"/>
                <a:cs typeface="Calibri"/>
              </a:rPr>
              <a:t>alguém </a:t>
            </a:r>
            <a:r>
              <a:rPr sz="2600" spc="5" dirty="0">
                <a:latin typeface="Calibri"/>
                <a:cs typeface="Calibri"/>
              </a:rPr>
              <a:t>com  </a:t>
            </a:r>
            <a:r>
              <a:rPr sz="2600" spc="-5" dirty="0">
                <a:latin typeface="Calibri"/>
                <a:cs typeface="Calibri"/>
              </a:rPr>
              <a:t>mobilidade </a:t>
            </a:r>
            <a:r>
              <a:rPr sz="2600" spc="10" dirty="0">
                <a:latin typeface="Calibri"/>
                <a:cs typeface="Calibri"/>
              </a:rPr>
              <a:t>limitada </a:t>
            </a:r>
            <a:r>
              <a:rPr sz="2600" spc="-5" dirty="0">
                <a:latin typeface="Calibri"/>
                <a:cs typeface="Calibri"/>
              </a:rPr>
              <a:t>ou  habilidades </a:t>
            </a:r>
            <a:r>
              <a:rPr sz="2600" spc="-10" dirty="0">
                <a:latin typeface="Calibri"/>
                <a:cs typeface="Calibri"/>
              </a:rPr>
              <a:t>motoras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spc="10" dirty="0">
                <a:latin typeface="Calibri"/>
                <a:cs typeface="Calibri"/>
              </a:rPr>
              <a:t>finas  </a:t>
            </a:r>
            <a:r>
              <a:rPr sz="2600" spc="-10" dirty="0">
                <a:latin typeface="Calibri"/>
                <a:cs typeface="Calibri"/>
              </a:rPr>
              <a:t>controle </a:t>
            </a:r>
            <a:r>
              <a:rPr sz="2600" dirty="0">
                <a:latin typeface="Calibri"/>
                <a:cs typeface="Calibri"/>
              </a:rPr>
              <a:t>dispositivos em  </a:t>
            </a:r>
            <a:r>
              <a:rPr sz="2600" spc="20" dirty="0">
                <a:latin typeface="Calibri"/>
                <a:cs typeface="Calibri"/>
              </a:rPr>
              <a:t>casa </a:t>
            </a:r>
            <a:r>
              <a:rPr sz="2600" spc="-5" dirty="0">
                <a:latin typeface="Calibri"/>
                <a:cs typeface="Calibri"/>
              </a:rPr>
              <a:t>ou </a:t>
            </a:r>
            <a:r>
              <a:rPr sz="2600" dirty="0">
                <a:latin typeface="Calibri"/>
                <a:cs typeface="Calibri"/>
              </a:rPr>
              <a:t>em </a:t>
            </a:r>
            <a:r>
              <a:rPr sz="2600" spc="-20" dirty="0">
                <a:latin typeface="Calibri"/>
                <a:cs typeface="Calibri"/>
              </a:rPr>
              <a:t>outros  </a:t>
            </a:r>
            <a:r>
              <a:rPr sz="2600" dirty="0">
                <a:latin typeface="Calibri"/>
                <a:cs typeface="Calibri"/>
              </a:rPr>
              <a:t>ambientes.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95975" y="3476561"/>
            <a:ext cx="2852801" cy="2262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29375" y="1876425"/>
            <a:ext cx="1690751" cy="1538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334375" y="2257425"/>
            <a:ext cx="1690751" cy="1538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6612" y="615315"/>
            <a:ext cx="4324350" cy="58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15" dirty="0"/>
              <a:t>Seating </a:t>
            </a:r>
            <a:r>
              <a:rPr sz="3600" spc="10" dirty="0"/>
              <a:t>and</a:t>
            </a:r>
            <a:r>
              <a:rPr sz="3600" spc="-270" dirty="0"/>
              <a:t> </a:t>
            </a:r>
            <a:r>
              <a:rPr sz="3600" spc="10" dirty="0"/>
              <a:t>positioning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4840351" y="1776968"/>
            <a:ext cx="4911725" cy="3601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ts val="2680"/>
              </a:lnSpc>
              <a:buFont typeface="Arial"/>
              <a:buChar char="•"/>
              <a:tabLst>
                <a:tab pos="241300" algn="l"/>
              </a:tabLst>
            </a:pPr>
            <a:r>
              <a:rPr sz="2600" spc="5" dirty="0">
                <a:latin typeface="Calibri"/>
                <a:cs typeface="Calibri"/>
              </a:rPr>
              <a:t>Assento </a:t>
            </a:r>
            <a:r>
              <a:rPr sz="2600" spc="15" dirty="0">
                <a:latin typeface="Calibri"/>
                <a:cs typeface="Calibri"/>
              </a:rPr>
              <a:t>e </a:t>
            </a:r>
            <a:r>
              <a:rPr sz="2600" dirty="0">
                <a:latin typeface="Calibri"/>
                <a:cs typeface="Calibri"/>
              </a:rPr>
              <a:t>posicionamento</a:t>
            </a:r>
            <a:r>
              <a:rPr sz="2600" spc="-2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</a:t>
            </a:r>
            <a:endParaRPr sz="2600">
              <a:latin typeface="Calibri"/>
              <a:cs typeface="Calibri"/>
            </a:endParaRPr>
          </a:p>
          <a:p>
            <a:pPr marL="241300" marR="5080">
              <a:lnSpc>
                <a:spcPct val="90000"/>
              </a:lnSpc>
              <a:spcBef>
                <a:spcPts val="180"/>
              </a:spcBef>
            </a:pPr>
            <a:r>
              <a:rPr sz="2600" dirty="0">
                <a:latin typeface="Calibri"/>
                <a:cs typeface="Calibri"/>
              </a:rPr>
              <a:t>acomodações </a:t>
            </a:r>
            <a:r>
              <a:rPr sz="2600" spc="-15" dirty="0">
                <a:latin typeface="Calibri"/>
                <a:cs typeface="Calibri"/>
              </a:rPr>
              <a:t>para </a:t>
            </a:r>
            <a:r>
              <a:rPr sz="2600" spc="5" dirty="0">
                <a:latin typeface="Calibri"/>
                <a:cs typeface="Calibri"/>
              </a:rPr>
              <a:t>uma </a:t>
            </a:r>
            <a:r>
              <a:rPr sz="2600" spc="-10" dirty="0">
                <a:latin typeface="Calibri"/>
                <a:cs typeface="Calibri"/>
              </a:rPr>
              <a:t>cadeira</a:t>
            </a:r>
            <a:r>
              <a:rPr sz="2600" spc="-12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de  </a:t>
            </a:r>
            <a:r>
              <a:rPr sz="2600" spc="-15" dirty="0">
                <a:latin typeface="Calibri"/>
                <a:cs typeface="Calibri"/>
              </a:rPr>
              <a:t>rodas </a:t>
            </a:r>
            <a:r>
              <a:rPr sz="2600" spc="-5" dirty="0">
                <a:latin typeface="Calibri"/>
                <a:cs typeface="Calibri"/>
              </a:rPr>
              <a:t>ou </a:t>
            </a:r>
            <a:r>
              <a:rPr sz="2600" spc="-15" dirty="0">
                <a:latin typeface="Calibri"/>
                <a:cs typeface="Calibri"/>
              </a:rPr>
              <a:t>outro </a:t>
            </a:r>
            <a:r>
              <a:rPr sz="2600" spc="15" dirty="0">
                <a:latin typeface="Calibri"/>
                <a:cs typeface="Calibri"/>
              </a:rPr>
              <a:t>sistema </a:t>
            </a:r>
            <a:r>
              <a:rPr sz="2600" dirty="0">
                <a:latin typeface="Calibri"/>
                <a:cs typeface="Calibri"/>
              </a:rPr>
              <a:t>de </a:t>
            </a:r>
            <a:r>
              <a:rPr sz="2600" spc="10" dirty="0">
                <a:latin typeface="Calibri"/>
                <a:cs typeface="Calibri"/>
              </a:rPr>
              <a:t>assento  </a:t>
            </a:r>
            <a:r>
              <a:rPr sz="2600" spc="-15" dirty="0">
                <a:latin typeface="Calibri"/>
                <a:cs typeface="Calibri"/>
              </a:rPr>
              <a:t>para </a:t>
            </a:r>
            <a:r>
              <a:rPr sz="2600" spc="-20" dirty="0">
                <a:latin typeface="Calibri"/>
                <a:cs typeface="Calibri"/>
              </a:rPr>
              <a:t>proporcionar </a:t>
            </a:r>
            <a:r>
              <a:rPr sz="2600" spc="5" dirty="0">
                <a:latin typeface="Calibri"/>
                <a:cs typeface="Calibri"/>
              </a:rPr>
              <a:t>maior  estabilidade </a:t>
            </a:r>
            <a:r>
              <a:rPr sz="2600" spc="-10" dirty="0">
                <a:latin typeface="Calibri"/>
                <a:cs typeface="Calibri"/>
              </a:rPr>
              <a:t>corporal, </a:t>
            </a:r>
            <a:r>
              <a:rPr sz="2600" dirty="0">
                <a:latin typeface="Calibri"/>
                <a:cs typeface="Calibri"/>
              </a:rPr>
              <a:t>suporte de  </a:t>
            </a:r>
            <a:r>
              <a:rPr sz="2600" spc="-10" dirty="0">
                <a:latin typeface="Calibri"/>
                <a:cs typeface="Calibri"/>
              </a:rPr>
              <a:t>tronco </a:t>
            </a:r>
            <a:r>
              <a:rPr sz="2600" spc="10" dirty="0">
                <a:latin typeface="Calibri"/>
                <a:cs typeface="Calibri"/>
              </a:rPr>
              <a:t>/ </a:t>
            </a:r>
            <a:r>
              <a:rPr sz="2600" spc="5" dirty="0">
                <a:latin typeface="Calibri"/>
                <a:cs typeface="Calibri"/>
              </a:rPr>
              <a:t>cabeça </a:t>
            </a:r>
            <a:r>
              <a:rPr sz="2600" spc="10" dirty="0">
                <a:latin typeface="Calibri"/>
                <a:cs typeface="Calibri"/>
              </a:rPr>
              <a:t>e </a:t>
            </a:r>
            <a:r>
              <a:rPr sz="2600" spc="5" dirty="0">
                <a:latin typeface="Calibri"/>
                <a:cs typeface="Calibri"/>
              </a:rPr>
              <a:t>uma </a:t>
            </a:r>
            <a:r>
              <a:rPr sz="2600" spc="-10" dirty="0">
                <a:latin typeface="Calibri"/>
                <a:cs typeface="Calibri"/>
              </a:rPr>
              <a:t>postura  </a:t>
            </a:r>
            <a:r>
              <a:rPr sz="2600" spc="10" dirty="0">
                <a:latin typeface="Calibri"/>
                <a:cs typeface="Calibri"/>
              </a:rPr>
              <a:t>vertical, e a </a:t>
            </a:r>
            <a:r>
              <a:rPr sz="2600" spc="5" dirty="0">
                <a:latin typeface="Calibri"/>
                <a:cs typeface="Calibri"/>
              </a:rPr>
              <a:t>pressão </a:t>
            </a:r>
            <a:r>
              <a:rPr sz="2600" spc="-5" dirty="0">
                <a:latin typeface="Calibri"/>
                <a:cs typeface="Calibri"/>
              </a:rPr>
              <a:t>de </a:t>
            </a:r>
            <a:r>
              <a:rPr sz="2600" dirty="0">
                <a:latin typeface="Calibri"/>
                <a:cs typeface="Calibri"/>
              </a:rPr>
              <a:t>redução</a:t>
            </a:r>
            <a:r>
              <a:rPr sz="2600" spc="-4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na  </a:t>
            </a:r>
            <a:r>
              <a:rPr sz="2600" spc="5" dirty="0">
                <a:latin typeface="Calibri"/>
                <a:cs typeface="Calibri"/>
              </a:rPr>
              <a:t>superfície </a:t>
            </a:r>
            <a:r>
              <a:rPr sz="2600" dirty="0">
                <a:latin typeface="Calibri"/>
                <a:cs typeface="Calibri"/>
              </a:rPr>
              <a:t>da </a:t>
            </a:r>
            <a:r>
              <a:rPr sz="2600" spc="-5" dirty="0">
                <a:latin typeface="Calibri"/>
                <a:cs typeface="Calibri"/>
              </a:rPr>
              <a:t>pele </a:t>
            </a:r>
            <a:r>
              <a:rPr sz="2600" spc="5" dirty="0">
                <a:latin typeface="Calibri"/>
                <a:cs typeface="Calibri"/>
              </a:rPr>
              <a:t>(almofadas,  assentos </a:t>
            </a:r>
            <a:r>
              <a:rPr sz="2600" spc="-5" dirty="0">
                <a:latin typeface="Calibri"/>
                <a:cs typeface="Calibri"/>
              </a:rPr>
              <a:t>de </a:t>
            </a:r>
            <a:r>
              <a:rPr sz="2600" spc="-15" dirty="0">
                <a:latin typeface="Calibri"/>
                <a:cs typeface="Calibri"/>
              </a:rPr>
              <a:t>contorno, </a:t>
            </a:r>
            <a:r>
              <a:rPr sz="2600" spc="-5" dirty="0">
                <a:latin typeface="Calibri"/>
                <a:cs typeface="Calibri"/>
              </a:rPr>
              <a:t>suportes  </a:t>
            </a:r>
            <a:r>
              <a:rPr sz="2600" spc="5" dirty="0">
                <a:latin typeface="Calibri"/>
                <a:cs typeface="Calibri"/>
              </a:rPr>
              <a:t>lombares).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57375" y="2009648"/>
            <a:ext cx="3062351" cy="3062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5664" y="506984"/>
            <a:ext cx="8169909" cy="58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15" dirty="0"/>
              <a:t>Seating </a:t>
            </a:r>
            <a:r>
              <a:rPr sz="3600" spc="10" dirty="0"/>
              <a:t>and </a:t>
            </a:r>
            <a:r>
              <a:rPr sz="3600" dirty="0"/>
              <a:t>Positioning (sentar e</a:t>
            </a:r>
            <a:r>
              <a:rPr sz="3600" spc="-475" dirty="0"/>
              <a:t> </a:t>
            </a:r>
            <a:r>
              <a:rPr sz="3600" spc="10" dirty="0"/>
              <a:t>posicionar)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1143000" y="1438275"/>
            <a:ext cx="2133600" cy="14954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610600" y="1143000"/>
            <a:ext cx="1790700" cy="179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91000" y="3200400"/>
            <a:ext cx="2857500" cy="2857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09800" y="3124200"/>
            <a:ext cx="1905000" cy="2895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24800" y="3124200"/>
            <a:ext cx="2209800" cy="25622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43600" y="1143000"/>
            <a:ext cx="2781300" cy="3429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05200" y="1600200"/>
            <a:ext cx="3095625" cy="22098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http://img1.olhardigital.uol.com.br/uploads/acervo_imagens/2012/04/20120409173230_660_4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5747627"/>
            <a:ext cx="1846672" cy="117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1631504" y="116632"/>
            <a:ext cx="8784976" cy="4824536"/>
          </a:xfrm>
        </p:spPr>
        <p:txBody>
          <a:bodyPr>
            <a:noAutofit/>
          </a:bodyPr>
          <a:lstStyle/>
          <a:p>
            <a:r>
              <a:rPr lang="pt-BR" sz="2400" dirty="0"/>
              <a:t>De acordo com a Organização Mundial da Saúde, Tecnologia em Saúde é a </a:t>
            </a:r>
            <a:r>
              <a:rPr lang="pt-BR" sz="2400" i="1" dirty="0"/>
              <a:t>“aplicação de conhecimentos e habilidades organizados na forma </a:t>
            </a:r>
            <a:r>
              <a:rPr lang="pt-BR" sz="2400" i="1" dirty="0">
                <a:solidFill>
                  <a:srgbClr val="FF0000"/>
                </a:solidFill>
              </a:rPr>
              <a:t>de dispositivos, medicamentos, vacinas, procedimentos e sistemas </a:t>
            </a:r>
            <a:r>
              <a:rPr lang="pt-BR" sz="2400" i="1" dirty="0"/>
              <a:t>desenvolvidos para </a:t>
            </a:r>
            <a:r>
              <a:rPr lang="pt-BR" sz="2400" i="1" dirty="0">
                <a:solidFill>
                  <a:srgbClr val="FF0000"/>
                </a:solidFill>
              </a:rPr>
              <a:t>resolver um problema de saúde </a:t>
            </a:r>
            <a:r>
              <a:rPr lang="pt-BR" sz="2400" i="1" dirty="0"/>
              <a:t>e melhorar a qualidade de vida”</a:t>
            </a:r>
            <a:r>
              <a:rPr lang="pt-BR" sz="2400" dirty="0"/>
              <a:t>. O termo “Tecnologia em Saúde” abrange, então, um conjunto de aparatos com o objetivo de promover a saúde, prevenir e tratar as doenças e reabilitar as pessoas, incluindo:</a:t>
            </a:r>
          </a:p>
          <a:p>
            <a:r>
              <a:rPr lang="pt-BR" sz="2400" dirty="0"/>
              <a:t>medicamentos</a:t>
            </a:r>
          </a:p>
          <a:p>
            <a:r>
              <a:rPr lang="pt-BR" sz="2400" dirty="0"/>
              <a:t>dispositivos médicos</a:t>
            </a:r>
          </a:p>
          <a:p>
            <a:r>
              <a:rPr lang="pt-BR" sz="2400" dirty="0"/>
              <a:t>procedimentos</a:t>
            </a:r>
          </a:p>
          <a:p>
            <a:r>
              <a:rPr lang="pt-BR" sz="2400" dirty="0"/>
              <a:t>sistemas organizacionais e de suporte dentro dos quais os cuidados à saúde são oferecidos</a:t>
            </a:r>
          </a:p>
          <a:p>
            <a:r>
              <a:rPr lang="pt-BR" sz="2400" dirty="0"/>
              <a:t>triagem diagnóstica</a:t>
            </a:r>
          </a:p>
          <a:p>
            <a:pPr marL="45720" indent="0">
              <a:buNone/>
            </a:pPr>
            <a:endParaRPr lang="pt-BR" sz="2400" dirty="0"/>
          </a:p>
        </p:txBody>
      </p:sp>
      <p:pic>
        <p:nvPicPr>
          <p:cNvPr id="2052" name="Picture 4" descr="http://blogs.estadao.com.br/foca-economico/files/2012/08/4777241.143901-1024x6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2" y="5732133"/>
            <a:ext cx="1810978" cy="120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tecnologia em sau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734031"/>
            <a:ext cx="2112811" cy="118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sultado de imagem para tecnologia em sau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057" y="5733256"/>
            <a:ext cx="1911603" cy="121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sultado de imagem para tecnologia em saud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811" y="5739680"/>
            <a:ext cx="2048290" cy="121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4747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8157" y="707771"/>
            <a:ext cx="2129155" cy="58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25" dirty="0"/>
              <a:t>M</a:t>
            </a:r>
            <a:r>
              <a:rPr sz="3600" spc="-5" dirty="0"/>
              <a:t>ob</a:t>
            </a:r>
            <a:r>
              <a:rPr sz="3600" spc="30" dirty="0"/>
              <a:t>ili</a:t>
            </a:r>
            <a:r>
              <a:rPr sz="3600" dirty="0"/>
              <a:t>d</a:t>
            </a:r>
            <a:r>
              <a:rPr sz="3600" spc="30" dirty="0"/>
              <a:t>a</a:t>
            </a:r>
            <a:r>
              <a:rPr sz="3600" dirty="0"/>
              <a:t>de</a:t>
            </a:r>
            <a:endParaRPr sz="3600"/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7970" marR="5080" indent="-228600">
              <a:lnSpc>
                <a:spcPct val="90700"/>
              </a:lnSpc>
              <a:buFont typeface="Arial"/>
              <a:buChar char="•"/>
              <a:tabLst>
                <a:tab pos="268605" algn="l"/>
              </a:tabLst>
            </a:pPr>
            <a:r>
              <a:rPr spc="-5" dirty="0"/>
              <a:t>Cadeiras de </a:t>
            </a:r>
            <a:r>
              <a:rPr spc="-20" dirty="0"/>
              <a:t>rodas </a:t>
            </a:r>
            <a:r>
              <a:rPr spc="5" dirty="0"/>
              <a:t>manuais </a:t>
            </a:r>
            <a:r>
              <a:rPr spc="15" dirty="0"/>
              <a:t>e </a:t>
            </a:r>
            <a:r>
              <a:rPr spc="5" dirty="0"/>
              <a:t>elétricas, </a:t>
            </a:r>
            <a:r>
              <a:rPr dirty="0"/>
              <a:t>bases móveis</a:t>
            </a:r>
            <a:r>
              <a:rPr spc="-395" dirty="0"/>
              <a:t> </a:t>
            </a:r>
            <a:r>
              <a:rPr spc="-20" dirty="0"/>
              <a:t>para  </a:t>
            </a:r>
            <a:r>
              <a:rPr spc="-10" dirty="0"/>
              <a:t>cadeiras personalizadas, </a:t>
            </a:r>
            <a:r>
              <a:rPr spc="-5" dirty="0"/>
              <a:t>andadores, </a:t>
            </a:r>
            <a:r>
              <a:rPr spc="-10" dirty="0"/>
              <a:t>scooters </a:t>
            </a:r>
            <a:r>
              <a:rPr spc="-5" dirty="0"/>
              <a:t>de </a:t>
            </a:r>
            <a:r>
              <a:rPr dirty="0"/>
              <a:t>três  </a:t>
            </a:r>
            <a:r>
              <a:rPr spc="-20" dirty="0"/>
              <a:t>rodas </a:t>
            </a:r>
            <a:r>
              <a:rPr spc="15" dirty="0"/>
              <a:t>e </a:t>
            </a:r>
            <a:r>
              <a:rPr spc="-20" dirty="0"/>
              <a:t>outros </a:t>
            </a:r>
            <a:r>
              <a:rPr spc="-5" dirty="0"/>
              <a:t>veículos </a:t>
            </a:r>
            <a:r>
              <a:rPr dirty="0"/>
              <a:t>utilitários usados </a:t>
            </a:r>
            <a:r>
              <a:rPr spc="-20" dirty="0"/>
              <a:t>para </a:t>
            </a:r>
            <a:r>
              <a:rPr spc="5" dirty="0"/>
              <a:t>aumentar  </a:t>
            </a:r>
            <a:r>
              <a:rPr spc="10" dirty="0"/>
              <a:t>a </a:t>
            </a:r>
            <a:r>
              <a:rPr spc="-5" dirty="0"/>
              <a:t>mobilidade</a:t>
            </a:r>
            <a:r>
              <a:rPr spc="-70" dirty="0"/>
              <a:t> </a:t>
            </a:r>
            <a:r>
              <a:rPr spc="5" dirty="0"/>
              <a:t>pessoal.</a:t>
            </a:r>
          </a:p>
        </p:txBody>
      </p:sp>
      <p:sp>
        <p:nvSpPr>
          <p:cNvPr id="4" name="object 4"/>
          <p:cNvSpPr/>
          <p:nvPr/>
        </p:nvSpPr>
        <p:spPr>
          <a:xfrm>
            <a:off x="4752975" y="3552761"/>
            <a:ext cx="2605151" cy="26051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09775" y="3628961"/>
            <a:ext cx="2528951" cy="2528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48575" y="3628961"/>
            <a:ext cx="2528951" cy="25289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282" y="598423"/>
            <a:ext cx="3462020" cy="58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5" dirty="0"/>
              <a:t>Órteses </a:t>
            </a:r>
            <a:r>
              <a:rPr sz="3600" dirty="0"/>
              <a:t>e</a:t>
            </a:r>
            <a:r>
              <a:rPr sz="3600" spc="-170" dirty="0"/>
              <a:t> </a:t>
            </a:r>
            <a:r>
              <a:rPr sz="3600" dirty="0"/>
              <a:t>próteses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1701164" y="2348087"/>
            <a:ext cx="3728085" cy="2886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ts val="2680"/>
              </a:lnSpc>
              <a:buFont typeface="Arial"/>
              <a:buChar char="•"/>
              <a:tabLst>
                <a:tab pos="241300" algn="l"/>
              </a:tabLst>
            </a:pPr>
            <a:r>
              <a:rPr sz="2600" dirty="0">
                <a:latin typeface="Calibri"/>
                <a:cs typeface="Calibri"/>
              </a:rPr>
              <a:t>Substituições,</a:t>
            </a:r>
            <a:endParaRPr sz="2600">
              <a:latin typeface="Calibri"/>
              <a:cs typeface="Calibri"/>
            </a:endParaRPr>
          </a:p>
          <a:p>
            <a:pPr marL="241300" marR="5080">
              <a:lnSpc>
                <a:spcPct val="89900"/>
              </a:lnSpc>
              <a:spcBef>
                <a:spcPts val="180"/>
              </a:spcBef>
            </a:pPr>
            <a:r>
              <a:rPr sz="2600" dirty="0">
                <a:latin typeface="Calibri"/>
                <a:cs typeface="Calibri"/>
              </a:rPr>
              <a:t>substituições </a:t>
            </a:r>
            <a:r>
              <a:rPr sz="2600" spc="-5" dirty="0">
                <a:latin typeface="Calibri"/>
                <a:cs typeface="Calibri"/>
              </a:rPr>
              <a:t>ou</a:t>
            </a:r>
            <a:r>
              <a:rPr sz="2600" spc="-175" dirty="0">
                <a:latin typeface="Calibri"/>
                <a:cs typeface="Calibri"/>
              </a:rPr>
              <a:t> </a:t>
            </a:r>
            <a:r>
              <a:rPr sz="2600" spc="5" dirty="0">
                <a:latin typeface="Calibri"/>
                <a:cs typeface="Calibri"/>
              </a:rPr>
              <a:t>aumento  </a:t>
            </a:r>
            <a:r>
              <a:rPr sz="2600" spc="-5" dirty="0">
                <a:latin typeface="Calibri"/>
                <a:cs typeface="Calibri"/>
              </a:rPr>
              <a:t>de </a:t>
            </a:r>
            <a:r>
              <a:rPr sz="2600" dirty="0">
                <a:latin typeface="Calibri"/>
                <a:cs typeface="Calibri"/>
              </a:rPr>
              <a:t>partes </a:t>
            </a:r>
            <a:r>
              <a:rPr sz="2600" spc="-5" dirty="0">
                <a:latin typeface="Calibri"/>
                <a:cs typeface="Calibri"/>
              </a:rPr>
              <a:t>do </a:t>
            </a:r>
            <a:r>
              <a:rPr sz="2600" dirty="0">
                <a:latin typeface="Calibri"/>
                <a:cs typeface="Calibri"/>
              </a:rPr>
              <a:t>corpo  faltantes </a:t>
            </a:r>
            <a:r>
              <a:rPr sz="2600" spc="-5" dirty="0">
                <a:latin typeface="Calibri"/>
                <a:cs typeface="Calibri"/>
              </a:rPr>
              <a:t>ou </a:t>
            </a:r>
            <a:r>
              <a:rPr sz="2600" spc="10" dirty="0">
                <a:latin typeface="Calibri"/>
                <a:cs typeface="Calibri"/>
              </a:rPr>
              <a:t>com </a:t>
            </a:r>
            <a:r>
              <a:rPr sz="2600" spc="-10" dirty="0">
                <a:latin typeface="Calibri"/>
                <a:cs typeface="Calibri"/>
              </a:rPr>
              <a:t>defeito  </a:t>
            </a:r>
            <a:r>
              <a:rPr sz="2600" spc="5" dirty="0">
                <a:latin typeface="Calibri"/>
                <a:cs typeface="Calibri"/>
              </a:rPr>
              <a:t>com </a:t>
            </a:r>
            <a:r>
              <a:rPr sz="2600" spc="-15" dirty="0">
                <a:latin typeface="Calibri"/>
                <a:cs typeface="Calibri"/>
              </a:rPr>
              <a:t>membros </a:t>
            </a:r>
            <a:r>
              <a:rPr sz="2600" spc="10" dirty="0">
                <a:latin typeface="Calibri"/>
                <a:cs typeface="Calibri"/>
              </a:rPr>
              <a:t>artificiais  </a:t>
            </a:r>
            <a:r>
              <a:rPr sz="2600" spc="-5" dirty="0">
                <a:latin typeface="Calibri"/>
                <a:cs typeface="Calibri"/>
              </a:rPr>
              <a:t>ou </a:t>
            </a:r>
            <a:r>
              <a:rPr sz="2600" spc="-20" dirty="0">
                <a:latin typeface="Calibri"/>
                <a:cs typeface="Calibri"/>
              </a:rPr>
              <a:t>outros </a:t>
            </a:r>
            <a:r>
              <a:rPr sz="2600" dirty="0">
                <a:latin typeface="Calibri"/>
                <a:cs typeface="Calibri"/>
              </a:rPr>
              <a:t>auxiliares  </a:t>
            </a:r>
            <a:r>
              <a:rPr sz="2600" spc="-10" dirty="0">
                <a:latin typeface="Calibri"/>
                <a:cs typeface="Calibri"/>
              </a:rPr>
              <a:t>ortográficos </a:t>
            </a:r>
            <a:r>
              <a:rPr sz="2600" spc="20" dirty="0">
                <a:latin typeface="Calibri"/>
                <a:cs typeface="Calibri"/>
              </a:rPr>
              <a:t>(talas,</a:t>
            </a:r>
            <a:r>
              <a:rPr sz="2600" spc="-235" dirty="0">
                <a:latin typeface="Calibri"/>
                <a:cs typeface="Calibri"/>
              </a:rPr>
              <a:t> </a:t>
            </a:r>
            <a:r>
              <a:rPr sz="2600" spc="10" dirty="0">
                <a:latin typeface="Calibri"/>
                <a:cs typeface="Calibri"/>
              </a:rPr>
              <a:t>cintas,  </a:t>
            </a:r>
            <a:r>
              <a:rPr sz="2600" spc="5" dirty="0">
                <a:latin typeface="Calibri"/>
                <a:cs typeface="Calibri"/>
              </a:rPr>
              <a:t>etc.)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29450" y="1543050"/>
            <a:ext cx="2381250" cy="4867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9000" y="1796202"/>
            <a:ext cx="1745052" cy="42170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2480" y="581659"/>
            <a:ext cx="9989185" cy="58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dirty="0"/>
              <a:t>Modificações no </a:t>
            </a:r>
            <a:r>
              <a:rPr sz="3600" spc="5" dirty="0"/>
              <a:t>local, </a:t>
            </a:r>
            <a:r>
              <a:rPr sz="3600" dirty="0"/>
              <a:t>na </a:t>
            </a:r>
            <a:r>
              <a:rPr sz="3600" spc="5" dirty="0"/>
              <a:t>escola </a:t>
            </a:r>
            <a:r>
              <a:rPr sz="3600" dirty="0"/>
              <a:t>e no local de</a:t>
            </a:r>
            <a:r>
              <a:rPr sz="3600" spc="-500" dirty="0"/>
              <a:t> </a:t>
            </a:r>
            <a:r>
              <a:rPr sz="3600" spc="5" dirty="0"/>
              <a:t>trabalho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4864991" y="1905000"/>
            <a:ext cx="5367020" cy="2534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66675" indent="-228600">
              <a:lnSpc>
                <a:spcPct val="90300"/>
              </a:lnSpc>
              <a:buFont typeface="Arial"/>
              <a:buChar char="•"/>
              <a:tabLst>
                <a:tab pos="241300" algn="l"/>
              </a:tabLst>
            </a:pPr>
            <a:r>
              <a:rPr sz="2600" dirty="0">
                <a:latin typeface="Calibri"/>
                <a:cs typeface="Calibri"/>
              </a:rPr>
              <a:t>As </a:t>
            </a:r>
            <a:r>
              <a:rPr sz="2600" spc="5" dirty="0">
                <a:latin typeface="Calibri"/>
                <a:cs typeface="Calibri"/>
              </a:rPr>
              <a:t>modificações </a:t>
            </a:r>
            <a:r>
              <a:rPr sz="2600" dirty="0">
                <a:latin typeface="Calibri"/>
                <a:cs typeface="Calibri"/>
              </a:rPr>
              <a:t>no </a:t>
            </a:r>
            <a:r>
              <a:rPr sz="2600" spc="5" dirty="0">
                <a:latin typeface="Calibri"/>
                <a:cs typeface="Calibri"/>
              </a:rPr>
              <a:t>local </a:t>
            </a:r>
            <a:r>
              <a:rPr sz="2600" spc="15" dirty="0">
                <a:latin typeface="Calibri"/>
                <a:cs typeface="Calibri"/>
              </a:rPr>
              <a:t>e </a:t>
            </a:r>
            <a:r>
              <a:rPr sz="2600" dirty="0">
                <a:latin typeface="Calibri"/>
                <a:cs typeface="Calibri"/>
              </a:rPr>
              <a:t>no </a:t>
            </a:r>
            <a:r>
              <a:rPr sz="2600" spc="5" dirty="0">
                <a:latin typeface="Calibri"/>
                <a:cs typeface="Calibri"/>
              </a:rPr>
              <a:t>local</a:t>
            </a:r>
            <a:r>
              <a:rPr sz="2600" spc="-3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  </a:t>
            </a:r>
            <a:r>
              <a:rPr sz="2600" spc="-5" dirty="0">
                <a:latin typeface="Calibri"/>
                <a:cs typeface="Calibri"/>
              </a:rPr>
              <a:t>trabalho </a:t>
            </a:r>
            <a:r>
              <a:rPr sz="2600" spc="20" dirty="0">
                <a:latin typeface="Calibri"/>
                <a:cs typeface="Calibri"/>
              </a:rPr>
              <a:t>são </a:t>
            </a:r>
            <a:r>
              <a:rPr sz="2600" spc="5" dirty="0">
                <a:latin typeface="Calibri"/>
                <a:cs typeface="Calibri"/>
              </a:rPr>
              <a:t>adaptações </a:t>
            </a:r>
            <a:r>
              <a:rPr sz="2600" dirty="0">
                <a:latin typeface="Calibri"/>
                <a:cs typeface="Calibri"/>
              </a:rPr>
              <a:t>estruturais,  </a:t>
            </a:r>
            <a:r>
              <a:rPr sz="2600" spc="5" dirty="0">
                <a:latin typeface="Calibri"/>
                <a:cs typeface="Calibri"/>
              </a:rPr>
              <a:t>fabricação </a:t>
            </a:r>
            <a:r>
              <a:rPr sz="2600" dirty="0">
                <a:latin typeface="Calibri"/>
                <a:cs typeface="Calibri"/>
              </a:rPr>
              <a:t>em </a:t>
            </a:r>
            <a:r>
              <a:rPr sz="2600" spc="20" dirty="0">
                <a:latin typeface="Calibri"/>
                <a:cs typeface="Calibri"/>
              </a:rPr>
              <a:t>casa, </a:t>
            </a:r>
            <a:r>
              <a:rPr sz="2600" spc="5" dirty="0">
                <a:latin typeface="Calibri"/>
                <a:cs typeface="Calibri"/>
              </a:rPr>
              <a:t>local </a:t>
            </a:r>
            <a:r>
              <a:rPr sz="2600" dirty="0">
                <a:latin typeface="Calibri"/>
                <a:cs typeface="Calibri"/>
              </a:rPr>
              <a:t>de</a:t>
            </a:r>
            <a:r>
              <a:rPr sz="2600" spc="-37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trabalho</a:t>
            </a:r>
            <a:endParaRPr sz="2600" dirty="0">
              <a:latin typeface="Calibri"/>
              <a:cs typeface="Calibri"/>
            </a:endParaRPr>
          </a:p>
          <a:p>
            <a:pPr marL="241300" marR="5080">
              <a:lnSpc>
                <a:spcPct val="89900"/>
              </a:lnSpc>
              <a:spcBef>
                <a:spcPts val="50"/>
              </a:spcBef>
            </a:pPr>
            <a:r>
              <a:rPr sz="2600" spc="-5" dirty="0">
                <a:latin typeface="Calibri"/>
                <a:cs typeface="Calibri"/>
              </a:rPr>
              <a:t>ou </a:t>
            </a:r>
            <a:r>
              <a:rPr sz="2600" spc="-10" dirty="0">
                <a:latin typeface="Calibri"/>
                <a:cs typeface="Calibri"/>
              </a:rPr>
              <a:t>outras </a:t>
            </a:r>
            <a:r>
              <a:rPr sz="2600" spc="5" dirty="0">
                <a:latin typeface="Calibri"/>
                <a:cs typeface="Calibri"/>
              </a:rPr>
              <a:t>áreas (rampas, </a:t>
            </a:r>
            <a:r>
              <a:rPr sz="2600" spc="-10" dirty="0">
                <a:latin typeface="Calibri"/>
                <a:cs typeface="Calibri"/>
              </a:rPr>
              <a:t>elevadores,  </a:t>
            </a:r>
            <a:r>
              <a:rPr sz="2600" spc="5" dirty="0">
                <a:latin typeface="Calibri"/>
                <a:cs typeface="Calibri"/>
              </a:rPr>
              <a:t>mudanças </a:t>
            </a:r>
            <a:r>
              <a:rPr sz="2600" dirty="0">
                <a:latin typeface="Calibri"/>
                <a:cs typeface="Calibri"/>
              </a:rPr>
              <a:t>de </a:t>
            </a:r>
            <a:r>
              <a:rPr sz="2600" spc="-15" dirty="0">
                <a:latin typeface="Calibri"/>
                <a:cs typeface="Calibri"/>
              </a:rPr>
              <a:t>banheiro) </a:t>
            </a:r>
            <a:r>
              <a:rPr sz="2600" spc="-5" dirty="0">
                <a:latin typeface="Calibri"/>
                <a:cs typeface="Calibri"/>
              </a:rPr>
              <a:t>que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removem  </a:t>
            </a:r>
            <a:r>
              <a:rPr sz="2600" spc="-5" dirty="0">
                <a:latin typeface="Calibri"/>
                <a:cs typeface="Calibri"/>
              </a:rPr>
              <a:t>ou </a:t>
            </a:r>
            <a:r>
              <a:rPr sz="2600" spc="-20" dirty="0">
                <a:latin typeface="Calibri"/>
                <a:cs typeface="Calibri"/>
              </a:rPr>
              <a:t>reduzem </a:t>
            </a:r>
            <a:r>
              <a:rPr sz="2600" spc="-10" dirty="0">
                <a:latin typeface="Calibri"/>
                <a:cs typeface="Calibri"/>
              </a:rPr>
              <a:t>barreiras </a:t>
            </a:r>
            <a:r>
              <a:rPr sz="2600" spc="15" dirty="0">
                <a:latin typeface="Calibri"/>
                <a:cs typeface="Calibri"/>
              </a:rPr>
              <a:t>físicas </a:t>
            </a:r>
            <a:r>
              <a:rPr sz="2600" spc="-15" dirty="0">
                <a:latin typeface="Calibri"/>
                <a:cs typeface="Calibri"/>
              </a:rPr>
              <a:t>para </a:t>
            </a:r>
            <a:r>
              <a:rPr sz="2600" dirty="0">
                <a:latin typeface="Calibri"/>
                <a:cs typeface="Calibri"/>
              </a:rPr>
              <a:t>um  </a:t>
            </a:r>
            <a:r>
              <a:rPr sz="2600" spc="-5" dirty="0">
                <a:latin typeface="Calibri"/>
                <a:cs typeface="Calibri"/>
              </a:rPr>
              <a:t>indivíduo </a:t>
            </a:r>
            <a:r>
              <a:rPr sz="2600" spc="5" dirty="0">
                <a:latin typeface="Calibri"/>
                <a:cs typeface="Calibri"/>
              </a:rPr>
              <a:t>com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deficiência.</a:t>
            </a:r>
          </a:p>
        </p:txBody>
      </p:sp>
      <p:sp>
        <p:nvSpPr>
          <p:cNvPr id="4" name="object 4"/>
          <p:cNvSpPr/>
          <p:nvPr/>
        </p:nvSpPr>
        <p:spPr>
          <a:xfrm>
            <a:off x="1781175" y="2219198"/>
            <a:ext cx="2862326" cy="2852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2969" y="775715"/>
            <a:ext cx="3194685" cy="58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dirty="0"/>
              <a:t>Ajudas</a:t>
            </a:r>
            <a:r>
              <a:rPr sz="3600" spc="-65" dirty="0"/>
              <a:t> </a:t>
            </a:r>
            <a:r>
              <a:rPr sz="3600" spc="15" dirty="0"/>
              <a:t>sensoriais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4654296" y="2539319"/>
            <a:ext cx="3720465" cy="25807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5080" indent="-228600">
              <a:lnSpc>
                <a:spcPct val="90300"/>
              </a:lnSpc>
              <a:buFont typeface="Arial"/>
              <a:buChar char="•"/>
              <a:tabLst>
                <a:tab pos="241935" algn="l"/>
              </a:tabLst>
            </a:pPr>
            <a:r>
              <a:rPr sz="2600" dirty="0">
                <a:latin typeface="Calibri"/>
                <a:cs typeface="Calibri"/>
              </a:rPr>
              <a:t>As </a:t>
            </a:r>
            <a:r>
              <a:rPr sz="2600" spc="-5" dirty="0">
                <a:latin typeface="Calibri"/>
                <a:cs typeface="Calibri"/>
              </a:rPr>
              <a:t>tecnologias </a:t>
            </a:r>
            <a:r>
              <a:rPr sz="2600" spc="10" dirty="0">
                <a:latin typeface="Calibri"/>
                <a:cs typeface="Calibri"/>
              </a:rPr>
              <a:t>assistivas  </a:t>
            </a:r>
            <a:r>
              <a:rPr sz="2600" dirty="0">
                <a:latin typeface="Calibri"/>
                <a:cs typeface="Calibri"/>
              </a:rPr>
              <a:t>sensoriais permitem </a:t>
            </a:r>
            <a:r>
              <a:rPr sz="2600" spc="10" dirty="0">
                <a:latin typeface="Calibri"/>
                <a:cs typeface="Calibri"/>
              </a:rPr>
              <a:t>a</a:t>
            </a:r>
            <a:r>
              <a:rPr sz="2600" spc="-2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um  </a:t>
            </a:r>
            <a:r>
              <a:rPr sz="2600" spc="-5" dirty="0">
                <a:latin typeface="Calibri"/>
                <a:cs typeface="Calibri"/>
              </a:rPr>
              <a:t>indivíduo </a:t>
            </a:r>
            <a:r>
              <a:rPr sz="2600" spc="5" dirty="0">
                <a:latin typeface="Calibri"/>
                <a:cs typeface="Calibri"/>
              </a:rPr>
              <a:t>com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audição,</a:t>
            </a:r>
            <a:endParaRPr sz="2600" dirty="0">
              <a:latin typeface="Calibri"/>
              <a:cs typeface="Calibri"/>
            </a:endParaRPr>
          </a:p>
          <a:p>
            <a:pPr marL="241300">
              <a:lnSpc>
                <a:spcPts val="2685"/>
              </a:lnSpc>
            </a:pPr>
            <a:r>
              <a:rPr sz="2600" spc="15" dirty="0">
                <a:latin typeface="Calibri"/>
                <a:cs typeface="Calibri"/>
              </a:rPr>
              <a:t>visão </a:t>
            </a:r>
            <a:r>
              <a:rPr sz="2600" spc="-5" dirty="0">
                <a:latin typeface="Calibri"/>
                <a:cs typeface="Calibri"/>
              </a:rPr>
              <a:t>ou</a:t>
            </a:r>
            <a:r>
              <a:rPr sz="2600" spc="-204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outras</a:t>
            </a:r>
            <a:endParaRPr sz="2600" dirty="0">
              <a:latin typeface="Calibri"/>
              <a:cs typeface="Calibri"/>
            </a:endParaRPr>
          </a:p>
          <a:p>
            <a:pPr marL="241300">
              <a:lnSpc>
                <a:spcPts val="2950"/>
              </a:lnSpc>
            </a:pPr>
            <a:r>
              <a:rPr sz="2600" dirty="0" err="1">
                <a:latin typeface="Calibri"/>
                <a:cs typeface="Calibri"/>
              </a:rPr>
              <a:t>deficiências</a:t>
            </a:r>
            <a:r>
              <a:rPr sz="2600" spc="-170" dirty="0">
                <a:latin typeface="Calibri"/>
                <a:cs typeface="Calibri"/>
              </a:rPr>
              <a:t> </a:t>
            </a:r>
            <a:r>
              <a:rPr sz="2600" spc="5" dirty="0" err="1">
                <a:latin typeface="Calibri"/>
                <a:cs typeface="Calibri"/>
              </a:rPr>
              <a:t>sensoriais</a:t>
            </a:r>
            <a:r>
              <a:rPr lang="pt-BR" sz="2600" spc="5" dirty="0">
                <a:latin typeface="Calibri"/>
                <a:cs typeface="Calibri"/>
              </a:rPr>
              <a:t> a ser mais eficiente nas tarefas gerais</a:t>
            </a:r>
            <a:r>
              <a:rPr sz="2600" spc="5" dirty="0">
                <a:latin typeface="Calibri"/>
                <a:cs typeface="Calibri"/>
              </a:rPr>
              <a:t>.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91525" y="3657536"/>
            <a:ext cx="2909951" cy="2909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3350" y="2143125"/>
            <a:ext cx="4276725" cy="2762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429750" y="1257300"/>
            <a:ext cx="2133600" cy="1762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19275" y="5362575"/>
            <a:ext cx="1076325" cy="1019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33800" y="2743200"/>
            <a:ext cx="790575" cy="2105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24800" y="3657600"/>
            <a:ext cx="2438400" cy="243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4350" y="3429000"/>
            <a:ext cx="1581150" cy="1905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0" y="1066800"/>
            <a:ext cx="3124200" cy="23431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48600" y="533400"/>
            <a:ext cx="2590800" cy="22193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23454" y="2260942"/>
            <a:ext cx="2336203" cy="23362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86400" y="3352800"/>
            <a:ext cx="2133600" cy="13620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5325" y="1352550"/>
            <a:ext cx="2514600" cy="18859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81400" y="5029200"/>
            <a:ext cx="1257300" cy="12573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81600" y="4876800"/>
            <a:ext cx="2324100" cy="13716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2475" y="659384"/>
            <a:ext cx="6833234" cy="58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10" dirty="0"/>
              <a:t>Universal </a:t>
            </a:r>
            <a:r>
              <a:rPr sz="3600" spc="15" dirty="0"/>
              <a:t>Design </a:t>
            </a:r>
            <a:r>
              <a:rPr sz="3600" spc="-35" dirty="0"/>
              <a:t>for </a:t>
            </a:r>
            <a:r>
              <a:rPr sz="3600" dirty="0"/>
              <a:t>Instruction</a:t>
            </a:r>
            <a:r>
              <a:rPr sz="3600" spc="-420" dirty="0"/>
              <a:t> </a:t>
            </a:r>
            <a:r>
              <a:rPr sz="3600" dirty="0"/>
              <a:t>(UDI)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935" algn="l"/>
              </a:tabLst>
            </a:pPr>
            <a:r>
              <a:rPr spc="-15" dirty="0"/>
              <a:t>Design</a:t>
            </a:r>
            <a:r>
              <a:rPr spc="105" dirty="0"/>
              <a:t> </a:t>
            </a:r>
            <a:r>
              <a:rPr spc="-10" dirty="0"/>
              <a:t>Universal</a:t>
            </a:r>
          </a:p>
          <a:p>
            <a:pPr marL="241300" marR="5080" indent="-228600">
              <a:lnSpc>
                <a:spcPct val="91800"/>
              </a:lnSpc>
              <a:spcBef>
                <a:spcPts val="1025"/>
              </a:spcBef>
              <a:buFont typeface="Arial"/>
              <a:buChar char="•"/>
              <a:tabLst>
                <a:tab pos="241935" algn="l"/>
              </a:tabLst>
            </a:pPr>
            <a:r>
              <a:rPr spc="-5" dirty="0"/>
              <a:t>Projetar produtos </a:t>
            </a:r>
            <a:r>
              <a:rPr spc="15" dirty="0"/>
              <a:t>e  </a:t>
            </a:r>
            <a:r>
              <a:rPr spc="-10" dirty="0"/>
              <a:t>ambientes para </a:t>
            </a:r>
            <a:r>
              <a:rPr spc="-15" dirty="0"/>
              <a:t>atender  </a:t>
            </a:r>
            <a:r>
              <a:rPr spc="10" dirty="0"/>
              <a:t>a uma </a:t>
            </a:r>
            <a:r>
              <a:rPr spc="5" dirty="0"/>
              <a:t>ampla </a:t>
            </a:r>
            <a:r>
              <a:rPr spc="-5" dirty="0"/>
              <a:t>gama de  necessidades</a:t>
            </a:r>
          </a:p>
          <a:p>
            <a:pPr marL="241300" indent="-228600">
              <a:lnSpc>
                <a:spcPts val="3150"/>
              </a:lnSpc>
              <a:spcBef>
                <a:spcPts val="755"/>
              </a:spcBef>
              <a:buFont typeface="Arial"/>
              <a:buChar char="•"/>
              <a:tabLst>
                <a:tab pos="241935" algn="l"/>
              </a:tabLst>
            </a:pPr>
            <a:r>
              <a:rPr spc="5" dirty="0"/>
              <a:t>Ex: </a:t>
            </a:r>
            <a:r>
              <a:rPr dirty="0"/>
              <a:t>rampas,</a:t>
            </a:r>
            <a:r>
              <a:rPr spc="80" dirty="0"/>
              <a:t> </a:t>
            </a:r>
            <a:r>
              <a:rPr spc="-20" dirty="0"/>
              <a:t>travessas,</a:t>
            </a:r>
          </a:p>
          <a:p>
            <a:pPr marL="241300">
              <a:lnSpc>
                <a:spcPts val="3150"/>
              </a:lnSpc>
            </a:pPr>
            <a:r>
              <a:rPr spc="5" dirty="0"/>
              <a:t>portas</a:t>
            </a:r>
            <a:r>
              <a:rPr spc="-50" dirty="0"/>
              <a:t> </a:t>
            </a:r>
            <a:r>
              <a:rPr spc="10" dirty="0"/>
              <a:t>automáticas</a:t>
            </a: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1935" algn="l"/>
              </a:tabLst>
            </a:pPr>
            <a:r>
              <a:rPr dirty="0"/>
              <a:t>Conceito</a:t>
            </a:r>
            <a:r>
              <a:rPr spc="5" dirty="0"/>
              <a:t> </a:t>
            </a:r>
            <a:r>
              <a:rPr spc="-10" dirty="0"/>
              <a:t>arquitetônico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ts val="2605"/>
              </a:lnSpc>
              <a:buFont typeface="Arial"/>
              <a:buChar char="•"/>
              <a:tabLst>
                <a:tab pos="241935" algn="l"/>
              </a:tabLst>
            </a:pPr>
            <a:r>
              <a:rPr dirty="0"/>
              <a:t>Design </a:t>
            </a:r>
            <a:r>
              <a:rPr spc="-15" dirty="0"/>
              <a:t>Universal</a:t>
            </a:r>
            <a:r>
              <a:rPr spc="-90" dirty="0"/>
              <a:t> </a:t>
            </a:r>
            <a:r>
              <a:rPr spc="-30" dirty="0"/>
              <a:t>para</a:t>
            </a:r>
          </a:p>
          <a:p>
            <a:pPr marR="981075" algn="ctr">
              <a:lnSpc>
                <a:spcPts val="2605"/>
              </a:lnSpc>
            </a:pPr>
            <a:r>
              <a:rPr spc="-5" dirty="0"/>
              <a:t>Aprendizagem</a:t>
            </a:r>
            <a:r>
              <a:rPr spc="-165" dirty="0"/>
              <a:t> </a:t>
            </a:r>
            <a:r>
              <a:rPr spc="5" dirty="0"/>
              <a:t>(UDL)</a:t>
            </a:r>
          </a:p>
          <a:p>
            <a:pPr marL="241300" marR="567055" indent="-228600">
              <a:lnSpc>
                <a:spcPct val="80000"/>
              </a:lnSpc>
              <a:spcBef>
                <a:spcPts val="1000"/>
              </a:spcBef>
              <a:buFont typeface="Arial"/>
              <a:buChar char="•"/>
              <a:tabLst>
                <a:tab pos="374650" algn="l"/>
                <a:tab pos="375285" algn="l"/>
              </a:tabLst>
            </a:pPr>
            <a:r>
              <a:rPr spc="-40" dirty="0"/>
              <a:t>Tornar </a:t>
            </a:r>
            <a:r>
              <a:rPr dirty="0"/>
              <a:t>objetivos </a:t>
            </a:r>
            <a:r>
              <a:rPr spc="5" dirty="0"/>
              <a:t>de  </a:t>
            </a:r>
            <a:r>
              <a:rPr spc="-10" dirty="0"/>
              <a:t>aprendizagem </a:t>
            </a:r>
            <a:r>
              <a:rPr spc="-20" dirty="0"/>
              <a:t>alcançáveis  </a:t>
            </a:r>
            <a:r>
              <a:rPr spc="5" dirty="0"/>
              <a:t>por </a:t>
            </a:r>
            <a:r>
              <a:rPr spc="-5" dirty="0"/>
              <a:t>ampla </a:t>
            </a:r>
            <a:r>
              <a:rPr spc="-25" dirty="0"/>
              <a:t>gama </a:t>
            </a:r>
            <a:r>
              <a:rPr spc="5" dirty="0"/>
              <a:t>de  </a:t>
            </a:r>
            <a:r>
              <a:rPr spc="-10" dirty="0"/>
              <a:t>indivíduos</a:t>
            </a: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2150" dirty="0">
              <a:latin typeface="Times New Roman"/>
              <a:cs typeface="Times New Roman"/>
            </a:endParaRPr>
          </a:p>
          <a:p>
            <a:pPr marL="241300" marR="605155" indent="-228600">
              <a:lnSpc>
                <a:spcPct val="90400"/>
              </a:lnSpc>
              <a:buFont typeface="Arial"/>
              <a:buChar char="•"/>
              <a:tabLst>
                <a:tab pos="241935" algn="l"/>
              </a:tabLst>
            </a:pPr>
            <a:r>
              <a:rPr dirty="0"/>
              <a:t>Construído em design  instrucional / </a:t>
            </a:r>
            <a:r>
              <a:rPr spc="5" dirty="0"/>
              <a:t>sistemas  </a:t>
            </a:r>
            <a:r>
              <a:rPr spc="-15" dirty="0"/>
              <a:t>operacionais </a:t>
            </a:r>
            <a:r>
              <a:rPr spc="5" dirty="0"/>
              <a:t>de </a:t>
            </a:r>
            <a:r>
              <a:rPr spc="-10" dirty="0"/>
              <a:t>materiais  </a:t>
            </a:r>
            <a:r>
              <a:rPr spc="-5" dirty="0"/>
              <a:t>educacionais</a:t>
            </a:r>
          </a:p>
          <a:p>
            <a:pPr marL="241300" indent="-228600">
              <a:lnSpc>
                <a:spcPct val="100000"/>
              </a:lnSpc>
              <a:spcBef>
                <a:spcPts val="725"/>
              </a:spcBef>
              <a:buFont typeface="Arial"/>
              <a:buChar char="•"/>
              <a:tabLst>
                <a:tab pos="241935" algn="l"/>
              </a:tabLst>
            </a:pPr>
            <a:r>
              <a:rPr spc="-5" dirty="0"/>
              <a:t>Não </a:t>
            </a:r>
            <a:r>
              <a:rPr spc="-10" dirty="0"/>
              <a:t>adicionado </a:t>
            </a:r>
            <a:r>
              <a:rPr spc="-5" dirty="0"/>
              <a:t>depois </a:t>
            </a:r>
            <a:r>
              <a:rPr spc="5" dirty="0"/>
              <a:t>do</a:t>
            </a:r>
            <a:r>
              <a:rPr spc="-90" dirty="0"/>
              <a:t> </a:t>
            </a:r>
            <a:r>
              <a:rPr spc="-20" dirty="0"/>
              <a:t>fato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0" y="5048287"/>
            <a:ext cx="2505075" cy="18097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01799" y="5262824"/>
            <a:ext cx="1884153" cy="15060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8975" y="363854"/>
            <a:ext cx="2710180" cy="712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25" dirty="0"/>
              <a:t>M</a:t>
            </a:r>
            <a:r>
              <a:rPr spc="-45" dirty="0"/>
              <a:t>a</a:t>
            </a:r>
            <a:r>
              <a:rPr spc="-95" dirty="0"/>
              <a:t>t</a:t>
            </a:r>
            <a:r>
              <a:rPr dirty="0"/>
              <a:t>e</a:t>
            </a:r>
            <a:r>
              <a:rPr spc="40" dirty="0"/>
              <a:t>m</a:t>
            </a:r>
            <a:r>
              <a:rPr spc="-50" dirty="0"/>
              <a:t>á</a:t>
            </a:r>
            <a:r>
              <a:rPr spc="-25" dirty="0"/>
              <a:t>t</a:t>
            </a:r>
            <a:r>
              <a:rPr spc="5" dirty="0"/>
              <a:t>i</a:t>
            </a:r>
            <a:r>
              <a:rPr spc="-80" dirty="0"/>
              <a:t>c</a:t>
            </a:r>
            <a:r>
              <a:rPr spc="15" dirty="0"/>
              <a:t>a</a:t>
            </a:r>
          </a:p>
        </p:txBody>
      </p:sp>
      <p:sp>
        <p:nvSpPr>
          <p:cNvPr id="3" name="object 3"/>
          <p:cNvSpPr/>
          <p:nvPr/>
        </p:nvSpPr>
        <p:spPr>
          <a:xfrm>
            <a:off x="1986026" y="1928876"/>
            <a:ext cx="1647825" cy="1276350"/>
          </a:xfrm>
          <a:custGeom>
            <a:avLst/>
            <a:gdLst/>
            <a:ahLst/>
            <a:cxnLst/>
            <a:rect l="l" t="t" r="r" b="b"/>
            <a:pathLst>
              <a:path w="1647825" h="1276350">
                <a:moveTo>
                  <a:pt x="0" y="1276350"/>
                </a:moveTo>
                <a:lnTo>
                  <a:pt x="1647825" y="1276350"/>
                </a:lnTo>
                <a:lnTo>
                  <a:pt x="1647825" y="0"/>
                </a:lnTo>
                <a:lnTo>
                  <a:pt x="0" y="0"/>
                </a:lnTo>
                <a:lnTo>
                  <a:pt x="0" y="1276350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67176" y="1928748"/>
            <a:ext cx="9525" cy="1276350"/>
          </a:xfrm>
          <a:custGeom>
            <a:avLst/>
            <a:gdLst/>
            <a:ahLst/>
            <a:cxnLst/>
            <a:rect l="l" t="t" r="r" b="b"/>
            <a:pathLst>
              <a:path w="9525" h="1276350">
                <a:moveTo>
                  <a:pt x="9525" y="0"/>
                </a:moveTo>
                <a:lnTo>
                  <a:pt x="0" y="1276350"/>
                </a:lnTo>
              </a:path>
            </a:pathLst>
          </a:custGeom>
          <a:ln w="953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00501" y="1928748"/>
            <a:ext cx="9525" cy="1276350"/>
          </a:xfrm>
          <a:custGeom>
            <a:avLst/>
            <a:gdLst/>
            <a:ahLst/>
            <a:cxnLst/>
            <a:rect l="l" t="t" r="r" b="b"/>
            <a:pathLst>
              <a:path w="9525" h="1276350">
                <a:moveTo>
                  <a:pt x="9525" y="0"/>
                </a:moveTo>
                <a:lnTo>
                  <a:pt x="0" y="1276350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33826" y="1928748"/>
            <a:ext cx="9525" cy="1276350"/>
          </a:xfrm>
          <a:custGeom>
            <a:avLst/>
            <a:gdLst/>
            <a:ahLst/>
            <a:cxnLst/>
            <a:rect l="l" t="t" r="r" b="b"/>
            <a:pathLst>
              <a:path w="9525" h="1276350">
                <a:moveTo>
                  <a:pt x="9525" y="0"/>
                </a:moveTo>
                <a:lnTo>
                  <a:pt x="0" y="1276350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76676" y="1928748"/>
            <a:ext cx="9525" cy="1276350"/>
          </a:xfrm>
          <a:custGeom>
            <a:avLst/>
            <a:gdLst/>
            <a:ahLst/>
            <a:cxnLst/>
            <a:rect l="l" t="t" r="r" b="b"/>
            <a:pathLst>
              <a:path w="9525" h="1276350">
                <a:moveTo>
                  <a:pt x="9525" y="0"/>
                </a:moveTo>
                <a:lnTo>
                  <a:pt x="0" y="1276350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10001" y="1928748"/>
            <a:ext cx="9525" cy="1276350"/>
          </a:xfrm>
          <a:custGeom>
            <a:avLst/>
            <a:gdLst/>
            <a:ahLst/>
            <a:cxnLst/>
            <a:rect l="l" t="t" r="r" b="b"/>
            <a:pathLst>
              <a:path w="9525" h="1276350">
                <a:moveTo>
                  <a:pt x="9525" y="0"/>
                </a:moveTo>
                <a:lnTo>
                  <a:pt x="0" y="1276350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43326" y="1928748"/>
            <a:ext cx="9525" cy="1276350"/>
          </a:xfrm>
          <a:custGeom>
            <a:avLst/>
            <a:gdLst/>
            <a:ahLst/>
            <a:cxnLst/>
            <a:rect l="l" t="t" r="r" b="b"/>
            <a:pathLst>
              <a:path w="9525" h="1276350">
                <a:moveTo>
                  <a:pt x="9525" y="0"/>
                </a:moveTo>
                <a:lnTo>
                  <a:pt x="0" y="1276350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76651" y="1928748"/>
            <a:ext cx="9525" cy="1276350"/>
          </a:xfrm>
          <a:custGeom>
            <a:avLst/>
            <a:gdLst/>
            <a:ahLst/>
            <a:cxnLst/>
            <a:rect l="l" t="t" r="r" b="b"/>
            <a:pathLst>
              <a:path w="9525" h="1276350">
                <a:moveTo>
                  <a:pt x="9525" y="0"/>
                </a:moveTo>
                <a:lnTo>
                  <a:pt x="0" y="1276350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09976" y="1928748"/>
            <a:ext cx="9525" cy="1276350"/>
          </a:xfrm>
          <a:custGeom>
            <a:avLst/>
            <a:gdLst/>
            <a:ahLst/>
            <a:cxnLst/>
            <a:rect l="l" t="t" r="r" b="b"/>
            <a:pathLst>
              <a:path w="9525" h="1276350">
                <a:moveTo>
                  <a:pt x="9525" y="0"/>
                </a:moveTo>
                <a:lnTo>
                  <a:pt x="0" y="1276350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43301" y="1928748"/>
            <a:ext cx="9525" cy="1276350"/>
          </a:xfrm>
          <a:custGeom>
            <a:avLst/>
            <a:gdLst/>
            <a:ahLst/>
            <a:cxnLst/>
            <a:rect l="l" t="t" r="r" b="b"/>
            <a:pathLst>
              <a:path w="9525" h="1276350">
                <a:moveTo>
                  <a:pt x="9525" y="0"/>
                </a:moveTo>
                <a:lnTo>
                  <a:pt x="0" y="1276350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976626" y="1928748"/>
            <a:ext cx="9525" cy="1276350"/>
          </a:xfrm>
          <a:custGeom>
            <a:avLst/>
            <a:gdLst/>
            <a:ahLst/>
            <a:cxnLst/>
            <a:rect l="l" t="t" r="r" b="b"/>
            <a:pathLst>
              <a:path w="9525" h="1276350">
                <a:moveTo>
                  <a:pt x="9525" y="0"/>
                </a:moveTo>
                <a:lnTo>
                  <a:pt x="0" y="1276350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09951" y="1928748"/>
            <a:ext cx="9525" cy="1276350"/>
          </a:xfrm>
          <a:custGeom>
            <a:avLst/>
            <a:gdLst/>
            <a:ahLst/>
            <a:cxnLst/>
            <a:rect l="l" t="t" r="r" b="b"/>
            <a:pathLst>
              <a:path w="9525" h="1276350">
                <a:moveTo>
                  <a:pt x="9525" y="0"/>
                </a:moveTo>
                <a:lnTo>
                  <a:pt x="0" y="1276350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43276" y="1928748"/>
            <a:ext cx="9525" cy="1276350"/>
          </a:xfrm>
          <a:custGeom>
            <a:avLst/>
            <a:gdLst/>
            <a:ahLst/>
            <a:cxnLst/>
            <a:rect l="l" t="t" r="r" b="b"/>
            <a:pathLst>
              <a:path w="9525" h="1276350">
                <a:moveTo>
                  <a:pt x="9525" y="0"/>
                </a:moveTo>
                <a:lnTo>
                  <a:pt x="0" y="1276350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76601" y="1928748"/>
            <a:ext cx="9525" cy="1276350"/>
          </a:xfrm>
          <a:custGeom>
            <a:avLst/>
            <a:gdLst/>
            <a:ahLst/>
            <a:cxnLst/>
            <a:rect l="l" t="t" r="r" b="b"/>
            <a:pathLst>
              <a:path w="9525" h="1276350">
                <a:moveTo>
                  <a:pt x="9525" y="0"/>
                </a:moveTo>
                <a:lnTo>
                  <a:pt x="0" y="1276350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09926" y="1928748"/>
            <a:ext cx="9525" cy="1276350"/>
          </a:xfrm>
          <a:custGeom>
            <a:avLst/>
            <a:gdLst/>
            <a:ahLst/>
            <a:cxnLst/>
            <a:rect l="l" t="t" r="r" b="b"/>
            <a:pathLst>
              <a:path w="9525" h="1276350">
                <a:moveTo>
                  <a:pt x="9525" y="0"/>
                </a:moveTo>
                <a:lnTo>
                  <a:pt x="0" y="1276350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43251" y="1928748"/>
            <a:ext cx="9525" cy="1276350"/>
          </a:xfrm>
          <a:custGeom>
            <a:avLst/>
            <a:gdLst/>
            <a:ahLst/>
            <a:cxnLst/>
            <a:rect l="l" t="t" r="r" b="b"/>
            <a:pathLst>
              <a:path w="9525" h="1276350">
                <a:moveTo>
                  <a:pt x="9525" y="0"/>
                </a:moveTo>
                <a:lnTo>
                  <a:pt x="0" y="1276350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576576" y="1928748"/>
            <a:ext cx="9525" cy="1276350"/>
          </a:xfrm>
          <a:custGeom>
            <a:avLst/>
            <a:gdLst/>
            <a:ahLst/>
            <a:cxnLst/>
            <a:rect l="l" t="t" r="r" b="b"/>
            <a:pathLst>
              <a:path w="9525" h="1276350">
                <a:moveTo>
                  <a:pt x="9525" y="0"/>
                </a:moveTo>
                <a:lnTo>
                  <a:pt x="0" y="1276350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509901" y="1928748"/>
            <a:ext cx="9525" cy="1276350"/>
          </a:xfrm>
          <a:custGeom>
            <a:avLst/>
            <a:gdLst/>
            <a:ahLst/>
            <a:cxnLst/>
            <a:rect l="l" t="t" r="r" b="b"/>
            <a:pathLst>
              <a:path w="9525" h="1276350">
                <a:moveTo>
                  <a:pt x="9525" y="0"/>
                </a:moveTo>
                <a:lnTo>
                  <a:pt x="0" y="1276350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443226" y="1928748"/>
            <a:ext cx="9525" cy="1276350"/>
          </a:xfrm>
          <a:custGeom>
            <a:avLst/>
            <a:gdLst/>
            <a:ahLst/>
            <a:cxnLst/>
            <a:rect l="l" t="t" r="r" b="b"/>
            <a:pathLst>
              <a:path w="9525" h="1276350">
                <a:moveTo>
                  <a:pt x="9525" y="0"/>
                </a:moveTo>
                <a:lnTo>
                  <a:pt x="0" y="1276350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376551" y="1928748"/>
            <a:ext cx="9525" cy="1276350"/>
          </a:xfrm>
          <a:custGeom>
            <a:avLst/>
            <a:gdLst/>
            <a:ahLst/>
            <a:cxnLst/>
            <a:rect l="l" t="t" r="r" b="b"/>
            <a:pathLst>
              <a:path w="9525" h="1276350">
                <a:moveTo>
                  <a:pt x="9525" y="0"/>
                </a:moveTo>
                <a:lnTo>
                  <a:pt x="0" y="1276350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309876" y="1928748"/>
            <a:ext cx="9525" cy="1276350"/>
          </a:xfrm>
          <a:custGeom>
            <a:avLst/>
            <a:gdLst/>
            <a:ahLst/>
            <a:cxnLst/>
            <a:rect l="l" t="t" r="r" b="b"/>
            <a:pathLst>
              <a:path w="9525" h="1276350">
                <a:moveTo>
                  <a:pt x="9525" y="0"/>
                </a:moveTo>
                <a:lnTo>
                  <a:pt x="0" y="1276350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243201" y="1928748"/>
            <a:ext cx="9525" cy="1276350"/>
          </a:xfrm>
          <a:custGeom>
            <a:avLst/>
            <a:gdLst/>
            <a:ahLst/>
            <a:cxnLst/>
            <a:rect l="l" t="t" r="r" b="b"/>
            <a:pathLst>
              <a:path w="9525" h="1276350">
                <a:moveTo>
                  <a:pt x="9525" y="0"/>
                </a:moveTo>
                <a:lnTo>
                  <a:pt x="0" y="1276350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76526" y="1928748"/>
            <a:ext cx="9525" cy="1276350"/>
          </a:xfrm>
          <a:custGeom>
            <a:avLst/>
            <a:gdLst/>
            <a:ahLst/>
            <a:cxnLst/>
            <a:rect l="l" t="t" r="r" b="b"/>
            <a:pathLst>
              <a:path w="9525" h="1276350">
                <a:moveTo>
                  <a:pt x="9525" y="0"/>
                </a:moveTo>
                <a:lnTo>
                  <a:pt x="0" y="1276350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109851" y="1928748"/>
            <a:ext cx="9525" cy="1276350"/>
          </a:xfrm>
          <a:custGeom>
            <a:avLst/>
            <a:gdLst/>
            <a:ahLst/>
            <a:cxnLst/>
            <a:rect l="l" t="t" r="r" b="b"/>
            <a:pathLst>
              <a:path w="9525" h="1276350">
                <a:moveTo>
                  <a:pt x="9525" y="0"/>
                </a:moveTo>
                <a:lnTo>
                  <a:pt x="0" y="1276350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043176" y="1928748"/>
            <a:ext cx="9525" cy="1276350"/>
          </a:xfrm>
          <a:custGeom>
            <a:avLst/>
            <a:gdLst/>
            <a:ahLst/>
            <a:cxnLst/>
            <a:rect l="l" t="t" r="r" b="b"/>
            <a:pathLst>
              <a:path w="9525" h="1276350">
                <a:moveTo>
                  <a:pt x="9525" y="0"/>
                </a:moveTo>
                <a:lnTo>
                  <a:pt x="0" y="1276350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062226" y="1300099"/>
            <a:ext cx="1276350" cy="1647825"/>
          </a:xfrm>
          <a:custGeom>
            <a:avLst/>
            <a:gdLst/>
            <a:ahLst/>
            <a:cxnLst/>
            <a:rect l="l" t="t" r="r" b="b"/>
            <a:pathLst>
              <a:path w="1276350" h="1647825">
                <a:moveTo>
                  <a:pt x="0" y="1647825"/>
                </a:moveTo>
                <a:lnTo>
                  <a:pt x="1276350" y="1647825"/>
                </a:lnTo>
                <a:lnTo>
                  <a:pt x="1276350" y="0"/>
                </a:lnTo>
                <a:lnTo>
                  <a:pt x="0" y="0"/>
                </a:lnTo>
                <a:lnTo>
                  <a:pt x="0" y="1647825"/>
                </a:lnTo>
                <a:close/>
              </a:path>
            </a:pathLst>
          </a:custGeom>
          <a:ln w="95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62226" y="1366900"/>
            <a:ext cx="1276350" cy="9525"/>
          </a:xfrm>
          <a:custGeom>
            <a:avLst/>
            <a:gdLst/>
            <a:ahLst/>
            <a:cxnLst/>
            <a:rect l="l" t="t" r="r" b="b"/>
            <a:pathLst>
              <a:path w="1276350" h="9525">
                <a:moveTo>
                  <a:pt x="0" y="0"/>
                </a:moveTo>
                <a:lnTo>
                  <a:pt x="1276350" y="9525"/>
                </a:lnTo>
              </a:path>
            </a:pathLst>
          </a:custGeom>
          <a:ln w="953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62226" y="1424050"/>
            <a:ext cx="1276350" cy="9525"/>
          </a:xfrm>
          <a:custGeom>
            <a:avLst/>
            <a:gdLst/>
            <a:ahLst/>
            <a:cxnLst/>
            <a:rect l="l" t="t" r="r" b="b"/>
            <a:pathLst>
              <a:path w="1276350" h="9525">
                <a:moveTo>
                  <a:pt x="0" y="0"/>
                </a:moveTo>
                <a:lnTo>
                  <a:pt x="1276350" y="9525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62226" y="1490725"/>
            <a:ext cx="1276350" cy="9525"/>
          </a:xfrm>
          <a:custGeom>
            <a:avLst/>
            <a:gdLst/>
            <a:ahLst/>
            <a:cxnLst/>
            <a:rect l="l" t="t" r="r" b="b"/>
            <a:pathLst>
              <a:path w="1276350" h="9525">
                <a:moveTo>
                  <a:pt x="0" y="0"/>
                </a:moveTo>
                <a:lnTo>
                  <a:pt x="1276350" y="9525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062226" y="1557400"/>
            <a:ext cx="1276350" cy="9525"/>
          </a:xfrm>
          <a:custGeom>
            <a:avLst/>
            <a:gdLst/>
            <a:ahLst/>
            <a:cxnLst/>
            <a:rect l="l" t="t" r="r" b="b"/>
            <a:pathLst>
              <a:path w="1276350" h="9525">
                <a:moveTo>
                  <a:pt x="0" y="0"/>
                </a:moveTo>
                <a:lnTo>
                  <a:pt x="1276350" y="9525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62226" y="1624075"/>
            <a:ext cx="1276350" cy="9525"/>
          </a:xfrm>
          <a:custGeom>
            <a:avLst/>
            <a:gdLst/>
            <a:ahLst/>
            <a:cxnLst/>
            <a:rect l="l" t="t" r="r" b="b"/>
            <a:pathLst>
              <a:path w="1276350" h="9525">
                <a:moveTo>
                  <a:pt x="0" y="0"/>
                </a:moveTo>
                <a:lnTo>
                  <a:pt x="1276350" y="9525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62226" y="1690751"/>
            <a:ext cx="1276350" cy="9525"/>
          </a:xfrm>
          <a:custGeom>
            <a:avLst/>
            <a:gdLst/>
            <a:ahLst/>
            <a:cxnLst/>
            <a:rect l="l" t="t" r="r" b="b"/>
            <a:pathLst>
              <a:path w="1276350" h="9525">
                <a:moveTo>
                  <a:pt x="0" y="0"/>
                </a:moveTo>
                <a:lnTo>
                  <a:pt x="1276350" y="9525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062226" y="1757426"/>
            <a:ext cx="1276350" cy="9525"/>
          </a:xfrm>
          <a:custGeom>
            <a:avLst/>
            <a:gdLst/>
            <a:ahLst/>
            <a:cxnLst/>
            <a:rect l="l" t="t" r="r" b="b"/>
            <a:pathLst>
              <a:path w="1276350" h="9525">
                <a:moveTo>
                  <a:pt x="0" y="0"/>
                </a:moveTo>
                <a:lnTo>
                  <a:pt x="1276350" y="9525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062226" y="1824101"/>
            <a:ext cx="1276350" cy="9525"/>
          </a:xfrm>
          <a:custGeom>
            <a:avLst/>
            <a:gdLst/>
            <a:ahLst/>
            <a:cxnLst/>
            <a:rect l="l" t="t" r="r" b="b"/>
            <a:pathLst>
              <a:path w="1276350" h="9525">
                <a:moveTo>
                  <a:pt x="0" y="0"/>
                </a:moveTo>
                <a:lnTo>
                  <a:pt x="1276350" y="9525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062226" y="1890776"/>
            <a:ext cx="1276350" cy="9525"/>
          </a:xfrm>
          <a:custGeom>
            <a:avLst/>
            <a:gdLst/>
            <a:ahLst/>
            <a:cxnLst/>
            <a:rect l="l" t="t" r="r" b="b"/>
            <a:pathLst>
              <a:path w="1276350" h="9525">
                <a:moveTo>
                  <a:pt x="0" y="0"/>
                </a:moveTo>
                <a:lnTo>
                  <a:pt x="1276350" y="9525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062226" y="1957451"/>
            <a:ext cx="1276350" cy="9525"/>
          </a:xfrm>
          <a:custGeom>
            <a:avLst/>
            <a:gdLst/>
            <a:ahLst/>
            <a:cxnLst/>
            <a:rect l="l" t="t" r="r" b="b"/>
            <a:pathLst>
              <a:path w="1276350" h="9525">
                <a:moveTo>
                  <a:pt x="0" y="0"/>
                </a:moveTo>
                <a:lnTo>
                  <a:pt x="1276350" y="9525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062226" y="2024126"/>
            <a:ext cx="1276350" cy="9525"/>
          </a:xfrm>
          <a:custGeom>
            <a:avLst/>
            <a:gdLst/>
            <a:ahLst/>
            <a:cxnLst/>
            <a:rect l="l" t="t" r="r" b="b"/>
            <a:pathLst>
              <a:path w="1276350" h="9525">
                <a:moveTo>
                  <a:pt x="0" y="0"/>
                </a:moveTo>
                <a:lnTo>
                  <a:pt x="1276350" y="9525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062226" y="2090801"/>
            <a:ext cx="1276350" cy="9525"/>
          </a:xfrm>
          <a:custGeom>
            <a:avLst/>
            <a:gdLst/>
            <a:ahLst/>
            <a:cxnLst/>
            <a:rect l="l" t="t" r="r" b="b"/>
            <a:pathLst>
              <a:path w="1276350" h="9525">
                <a:moveTo>
                  <a:pt x="0" y="0"/>
                </a:moveTo>
                <a:lnTo>
                  <a:pt x="1276350" y="9525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062226" y="2157476"/>
            <a:ext cx="1276350" cy="9525"/>
          </a:xfrm>
          <a:custGeom>
            <a:avLst/>
            <a:gdLst/>
            <a:ahLst/>
            <a:cxnLst/>
            <a:rect l="l" t="t" r="r" b="b"/>
            <a:pathLst>
              <a:path w="1276350" h="9525">
                <a:moveTo>
                  <a:pt x="0" y="0"/>
                </a:moveTo>
                <a:lnTo>
                  <a:pt x="1276350" y="9525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062226" y="2224151"/>
            <a:ext cx="1276350" cy="9525"/>
          </a:xfrm>
          <a:custGeom>
            <a:avLst/>
            <a:gdLst/>
            <a:ahLst/>
            <a:cxnLst/>
            <a:rect l="l" t="t" r="r" b="b"/>
            <a:pathLst>
              <a:path w="1276350" h="9525">
                <a:moveTo>
                  <a:pt x="0" y="0"/>
                </a:moveTo>
                <a:lnTo>
                  <a:pt x="1276350" y="9525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062226" y="2290826"/>
            <a:ext cx="1276350" cy="9525"/>
          </a:xfrm>
          <a:custGeom>
            <a:avLst/>
            <a:gdLst/>
            <a:ahLst/>
            <a:cxnLst/>
            <a:rect l="l" t="t" r="r" b="b"/>
            <a:pathLst>
              <a:path w="1276350" h="9525">
                <a:moveTo>
                  <a:pt x="0" y="0"/>
                </a:moveTo>
                <a:lnTo>
                  <a:pt x="1276350" y="9525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062226" y="2357501"/>
            <a:ext cx="1276350" cy="9525"/>
          </a:xfrm>
          <a:custGeom>
            <a:avLst/>
            <a:gdLst/>
            <a:ahLst/>
            <a:cxnLst/>
            <a:rect l="l" t="t" r="r" b="b"/>
            <a:pathLst>
              <a:path w="1276350" h="9525">
                <a:moveTo>
                  <a:pt x="0" y="0"/>
                </a:moveTo>
                <a:lnTo>
                  <a:pt x="1276350" y="9525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062226" y="2424176"/>
            <a:ext cx="1276350" cy="9525"/>
          </a:xfrm>
          <a:custGeom>
            <a:avLst/>
            <a:gdLst/>
            <a:ahLst/>
            <a:cxnLst/>
            <a:rect l="l" t="t" r="r" b="b"/>
            <a:pathLst>
              <a:path w="1276350" h="9525">
                <a:moveTo>
                  <a:pt x="0" y="0"/>
                </a:moveTo>
                <a:lnTo>
                  <a:pt x="1276350" y="9525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062226" y="2490851"/>
            <a:ext cx="1276350" cy="9525"/>
          </a:xfrm>
          <a:custGeom>
            <a:avLst/>
            <a:gdLst/>
            <a:ahLst/>
            <a:cxnLst/>
            <a:rect l="l" t="t" r="r" b="b"/>
            <a:pathLst>
              <a:path w="1276350" h="9525">
                <a:moveTo>
                  <a:pt x="0" y="0"/>
                </a:moveTo>
                <a:lnTo>
                  <a:pt x="1276350" y="9525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062226" y="2557526"/>
            <a:ext cx="1276350" cy="9525"/>
          </a:xfrm>
          <a:custGeom>
            <a:avLst/>
            <a:gdLst/>
            <a:ahLst/>
            <a:cxnLst/>
            <a:rect l="l" t="t" r="r" b="b"/>
            <a:pathLst>
              <a:path w="1276350" h="9525">
                <a:moveTo>
                  <a:pt x="0" y="0"/>
                </a:moveTo>
                <a:lnTo>
                  <a:pt x="1276350" y="9525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062226" y="2624201"/>
            <a:ext cx="1276350" cy="9525"/>
          </a:xfrm>
          <a:custGeom>
            <a:avLst/>
            <a:gdLst/>
            <a:ahLst/>
            <a:cxnLst/>
            <a:rect l="l" t="t" r="r" b="b"/>
            <a:pathLst>
              <a:path w="1276350" h="9525">
                <a:moveTo>
                  <a:pt x="0" y="0"/>
                </a:moveTo>
                <a:lnTo>
                  <a:pt x="1276350" y="9525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062226" y="2690876"/>
            <a:ext cx="1276350" cy="9525"/>
          </a:xfrm>
          <a:custGeom>
            <a:avLst/>
            <a:gdLst/>
            <a:ahLst/>
            <a:cxnLst/>
            <a:rect l="l" t="t" r="r" b="b"/>
            <a:pathLst>
              <a:path w="1276350" h="9525">
                <a:moveTo>
                  <a:pt x="0" y="0"/>
                </a:moveTo>
                <a:lnTo>
                  <a:pt x="1276350" y="9525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062226" y="2757551"/>
            <a:ext cx="1276350" cy="9525"/>
          </a:xfrm>
          <a:custGeom>
            <a:avLst/>
            <a:gdLst/>
            <a:ahLst/>
            <a:cxnLst/>
            <a:rect l="l" t="t" r="r" b="b"/>
            <a:pathLst>
              <a:path w="1276350" h="9525">
                <a:moveTo>
                  <a:pt x="0" y="0"/>
                </a:moveTo>
                <a:lnTo>
                  <a:pt x="1276350" y="9525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062226" y="2824226"/>
            <a:ext cx="1276350" cy="9525"/>
          </a:xfrm>
          <a:custGeom>
            <a:avLst/>
            <a:gdLst/>
            <a:ahLst/>
            <a:cxnLst/>
            <a:rect l="l" t="t" r="r" b="b"/>
            <a:pathLst>
              <a:path w="1276350" h="9525">
                <a:moveTo>
                  <a:pt x="0" y="0"/>
                </a:moveTo>
                <a:lnTo>
                  <a:pt x="1276350" y="9525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062226" y="2890901"/>
            <a:ext cx="1276350" cy="9525"/>
          </a:xfrm>
          <a:custGeom>
            <a:avLst/>
            <a:gdLst/>
            <a:ahLst/>
            <a:cxnLst/>
            <a:rect l="l" t="t" r="r" b="b"/>
            <a:pathLst>
              <a:path w="1276350" h="9525">
                <a:moveTo>
                  <a:pt x="0" y="0"/>
                </a:moveTo>
                <a:lnTo>
                  <a:pt x="1276350" y="9525"/>
                </a:lnTo>
              </a:path>
            </a:pathLst>
          </a:custGeom>
          <a:ln w="953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305800" y="3429000"/>
            <a:ext cx="2114550" cy="21145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620000" y="1219200"/>
            <a:ext cx="2619375" cy="2019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867400" y="4114800"/>
            <a:ext cx="2286000" cy="1876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676400" y="4191000"/>
            <a:ext cx="1752600" cy="15716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581400" y="4038600"/>
            <a:ext cx="1981200" cy="1638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657600" y="1143000"/>
            <a:ext cx="1981200" cy="17621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867400" y="2133600"/>
            <a:ext cx="1447800" cy="13049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626109"/>
            <a:ext cx="2794000" cy="712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Organização</a:t>
            </a:r>
          </a:p>
        </p:txBody>
      </p:sp>
      <p:sp>
        <p:nvSpPr>
          <p:cNvPr id="3" name="object 3"/>
          <p:cNvSpPr/>
          <p:nvPr/>
        </p:nvSpPr>
        <p:spPr>
          <a:xfrm>
            <a:off x="2133600" y="1447800"/>
            <a:ext cx="1600200" cy="2057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53325" y="685800"/>
            <a:ext cx="1733550" cy="1905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14800" y="2590800"/>
            <a:ext cx="1685925" cy="1428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67400" y="2514600"/>
            <a:ext cx="2133600" cy="16287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81200" y="4114800"/>
            <a:ext cx="2819400" cy="19240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277225" y="3171825"/>
            <a:ext cx="1152525" cy="20764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81600" y="4800600"/>
            <a:ext cx="2743200" cy="9048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715500" y="2152650"/>
            <a:ext cx="2343150" cy="3886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626109"/>
            <a:ext cx="1586865" cy="712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25" dirty="0"/>
              <a:t>L</a:t>
            </a:r>
            <a:r>
              <a:rPr spc="10" dirty="0"/>
              <a:t>e</a:t>
            </a:r>
            <a:r>
              <a:rPr spc="-10" dirty="0"/>
              <a:t>i</a:t>
            </a:r>
            <a:r>
              <a:rPr spc="-20" dirty="0"/>
              <a:t>t</a:t>
            </a:r>
            <a:r>
              <a:rPr spc="25" dirty="0"/>
              <a:t>u</a:t>
            </a:r>
            <a:r>
              <a:rPr spc="-95" dirty="0"/>
              <a:t>r</a:t>
            </a:r>
            <a:r>
              <a:rPr spc="15" dirty="0"/>
              <a:t>a</a:t>
            </a:r>
          </a:p>
        </p:txBody>
      </p:sp>
      <p:sp>
        <p:nvSpPr>
          <p:cNvPr id="3" name="object 3"/>
          <p:cNvSpPr/>
          <p:nvPr/>
        </p:nvSpPr>
        <p:spPr>
          <a:xfrm>
            <a:off x="117284" y="1784311"/>
            <a:ext cx="2576322" cy="2777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96200" y="1447800"/>
            <a:ext cx="2514600" cy="18097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48200" y="4114800"/>
            <a:ext cx="2933700" cy="2038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48885" y="1252981"/>
            <a:ext cx="2941828" cy="1062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48600" y="3733800"/>
            <a:ext cx="2133600" cy="18764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28800" y="4191000"/>
            <a:ext cx="2514600" cy="1905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95575" y="2476500"/>
            <a:ext cx="4648200" cy="12668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626109"/>
            <a:ext cx="1511935" cy="712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Escrita</a:t>
            </a:r>
          </a:p>
        </p:txBody>
      </p:sp>
      <p:sp>
        <p:nvSpPr>
          <p:cNvPr id="3" name="object 3"/>
          <p:cNvSpPr/>
          <p:nvPr/>
        </p:nvSpPr>
        <p:spPr>
          <a:xfrm>
            <a:off x="1981200" y="3048000"/>
            <a:ext cx="1524000" cy="895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39000" y="4648200"/>
            <a:ext cx="1238250" cy="1600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83462" y="4078223"/>
            <a:ext cx="1736305" cy="18548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991600" y="4114800"/>
            <a:ext cx="1095375" cy="16573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66825" y="1428750"/>
            <a:ext cx="1123950" cy="14954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57600" y="1295400"/>
            <a:ext cx="2133600" cy="19716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24600" y="1447800"/>
            <a:ext cx="1133475" cy="1752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38700" y="3590925"/>
            <a:ext cx="2314575" cy="17907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924800" y="304800"/>
            <a:ext cx="2514600" cy="22383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391400" y="2743200"/>
            <a:ext cx="1933575" cy="13335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525000" y="3124200"/>
            <a:ext cx="800100" cy="9906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43175" y="4714875"/>
            <a:ext cx="2209800" cy="178117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0500" y="3981450"/>
            <a:ext cx="2133600" cy="25146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1703512" y="116632"/>
            <a:ext cx="8784976" cy="6624736"/>
          </a:xfrm>
        </p:spPr>
        <p:txBody>
          <a:bodyPr>
            <a:normAutofit fontScale="85000" lnSpcReduction="10000"/>
          </a:bodyPr>
          <a:lstStyle/>
          <a:p>
            <a:r>
              <a:rPr lang="pt-BR" dirty="0"/>
              <a:t>LEI No 12.401, DE 28 DE ABRIL DE 2011 "CAPÍTULO VIII DA ASSISTÊNCIA TERAPÊUTICA E DA </a:t>
            </a:r>
            <a:r>
              <a:rPr lang="pt-BR" dirty="0">
                <a:solidFill>
                  <a:srgbClr val="FF0000"/>
                </a:solidFill>
              </a:rPr>
              <a:t>INCORPORAÇÃO DE TECNOLOGIA EM SAÚDE</a:t>
            </a:r>
            <a:r>
              <a:rPr lang="pt-BR" dirty="0"/>
              <a:t>" “</a:t>
            </a:r>
          </a:p>
          <a:p>
            <a:r>
              <a:rPr lang="pt-BR" dirty="0"/>
              <a:t>Art. 19-M. A assistência terapêutica integral a que se refere a alínea  do inciso I do art. 6o consiste em: </a:t>
            </a:r>
          </a:p>
          <a:p>
            <a:r>
              <a:rPr lang="pt-BR" dirty="0"/>
              <a:t>I - </a:t>
            </a:r>
            <a:r>
              <a:rPr lang="pt-BR" dirty="0">
                <a:solidFill>
                  <a:srgbClr val="FF0000"/>
                </a:solidFill>
              </a:rPr>
              <a:t>dispensação de medicamentos e produtos de interesse para a saúde</a:t>
            </a:r>
            <a:r>
              <a:rPr lang="pt-BR" dirty="0"/>
              <a:t>, cuja prescrição esteja em conformidade com as diretrizes terapêuticas definidas em protocolo clínico para a doença ou o agravo à saúde a ser tratado ou, na falta do protocolo, em conformidade com o disposto no art. 19-P;</a:t>
            </a:r>
          </a:p>
          <a:p>
            <a:r>
              <a:rPr lang="pt-BR" dirty="0"/>
              <a:t> II - </a:t>
            </a:r>
            <a:r>
              <a:rPr lang="pt-BR" dirty="0">
                <a:solidFill>
                  <a:srgbClr val="FF0000"/>
                </a:solidFill>
              </a:rPr>
              <a:t>oferta de procedimentos terapêuticos, em regime domiciliar, ambulatorial e hospitalar,</a:t>
            </a:r>
            <a:r>
              <a:rPr lang="pt-BR" dirty="0"/>
              <a:t> constantes de tabelas elaboradas pelo gestor federal do Sistema Único de Saúde - SUS, realizados no território nacional por serviço próprio, conveniado ou contratado." </a:t>
            </a:r>
          </a:p>
          <a:p>
            <a:r>
              <a:rPr lang="pt-BR" dirty="0"/>
              <a:t>"Art. 19-N. Para os efeitos do disposto no art. 19-M, são adotadas as seguintes definições: I </a:t>
            </a:r>
            <a:r>
              <a:rPr lang="pt-BR" dirty="0">
                <a:solidFill>
                  <a:srgbClr val="FF0000"/>
                </a:solidFill>
              </a:rPr>
              <a:t>- produtos de interesse para a saúde: órteses, próteses, bolsas coletoras e equipamentos médicos;</a:t>
            </a:r>
            <a:r>
              <a:rPr lang="pt-BR" dirty="0"/>
              <a:t> </a:t>
            </a:r>
          </a:p>
          <a:p>
            <a:pPr>
              <a:lnSpc>
                <a:spcPct val="110000"/>
              </a:lnSpc>
            </a:pPr>
            <a:r>
              <a:rPr lang="pt-BR" sz="1700" dirty="0"/>
              <a:t>II - protocolo clínico e diretriz terapêutica: documento que estabelece critérios para o diagnóstico da doença ou do agravo à saúde; o tratamento preconizado, com os medicamentos e demais produtos apropriados, quando couber; as posologias recomendadas; os mecanismos de controle clínico; e o acompanhamento e a verificação dos resultados terapêuticos, a serem seguidos pelos gestores do SUS." </a:t>
            </a:r>
          </a:p>
        </p:txBody>
      </p:sp>
      <p:pic>
        <p:nvPicPr>
          <p:cNvPr id="4" name="Picture 8" descr="Resultado de imagem para tecnologia em sau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488" y="5494794"/>
            <a:ext cx="1662098" cy="124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20959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4E2A66-80E4-474A-BE67-06F59D993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pt-BR" dirty="0"/>
              <a:t>Concluindo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66FE277-8EEC-4EA9-92F1-2BD0923CC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3"/>
            <a:ext cx="5120113" cy="3597161"/>
          </a:xfrm>
        </p:spPr>
        <p:txBody>
          <a:bodyPr>
            <a:normAutofit/>
          </a:bodyPr>
          <a:lstStyle/>
          <a:p>
            <a:r>
              <a:rPr lang="pt-BR" sz="1800" dirty="0"/>
              <a:t>O atual panorama nacional requer mais profissionais com este conhecimento especializado, mais pesquisadores envolvidos com esta temática e mais disseminação do potencial da Tecnologia Assistiva.</a:t>
            </a:r>
          </a:p>
        </p:txBody>
      </p:sp>
      <p:pic>
        <p:nvPicPr>
          <p:cNvPr id="5122" name="Picture 2" descr="Imagem relacionada">
            <a:extLst>
              <a:ext uri="{FF2B5EF4-FFF2-40B4-BE49-F238E27FC236}">
                <a16:creationId xmlns:a16="http://schemas.microsoft.com/office/drawing/2014/main" id="{01BB7A23-114E-4A7C-9A16-34B51232B9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r="18134" b="-1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47122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626109"/>
            <a:ext cx="2607945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0" dirty="0"/>
              <a:t>Referências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3875" y="1386459"/>
            <a:ext cx="10756900" cy="48871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buClr>
                <a:srgbClr val="000000"/>
              </a:buClr>
              <a:tabLst>
                <a:tab pos="240665" algn="l"/>
                <a:tab pos="241300" algn="l"/>
              </a:tabLst>
            </a:pPr>
            <a:endParaRPr lang="pt-BR" sz="1100" u="sng" spc="-5" dirty="0">
              <a:solidFill>
                <a:srgbClr val="0462C1"/>
              </a:solidFill>
              <a:latin typeface="Calibri"/>
              <a:cs typeface="Calibri"/>
              <a:hlinkClick r:id="rId2"/>
            </a:endParaRPr>
          </a:p>
          <a:p>
            <a:pPr marL="241300" indent="-2286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100" u="sng" spc="-5" dirty="0">
                <a:solidFill>
                  <a:srgbClr val="0462C1"/>
                </a:solidFill>
                <a:latin typeface="Calibri"/>
                <a:cs typeface="Calibri"/>
                <a:hlinkClick r:id="rId2"/>
              </a:rPr>
              <a:t>http://www.ntaai.unb.br/index.php/noticias-resumo/41-o-que-e-tecnologia-assistiva</a:t>
            </a:r>
            <a:endParaRPr sz="11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3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100" dirty="0">
                <a:latin typeface="Calibri"/>
                <a:cs typeface="Calibri"/>
              </a:rPr>
              <a:t>BERSCH,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5" dirty="0">
                <a:latin typeface="Calibri"/>
                <a:cs typeface="Calibri"/>
              </a:rPr>
              <a:t>R.,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spc="-30" dirty="0">
                <a:latin typeface="Calibri"/>
                <a:cs typeface="Calibri"/>
              </a:rPr>
              <a:t>2005.</a:t>
            </a:r>
            <a:r>
              <a:rPr sz="1100" spc="18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Introdução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spc="10" dirty="0">
                <a:latin typeface="Calibri"/>
                <a:cs typeface="Calibri"/>
              </a:rPr>
              <a:t>à</a:t>
            </a:r>
            <a:r>
              <a:rPr sz="1100" b="1" spc="35" dirty="0">
                <a:latin typeface="Calibri"/>
                <a:cs typeface="Calibri"/>
              </a:rPr>
              <a:t> </a:t>
            </a:r>
            <a:r>
              <a:rPr sz="1100" b="1" spc="5" dirty="0">
                <a:latin typeface="Calibri"/>
                <a:cs typeface="Calibri"/>
              </a:rPr>
              <a:t>Tecnologia</a:t>
            </a:r>
            <a:r>
              <a:rPr sz="1100" b="1" spc="-120" dirty="0">
                <a:latin typeface="Calibri"/>
                <a:cs typeface="Calibri"/>
              </a:rPr>
              <a:t> </a:t>
            </a:r>
            <a:r>
              <a:rPr sz="1100" b="1" spc="5" dirty="0">
                <a:latin typeface="Calibri"/>
                <a:cs typeface="Calibri"/>
              </a:rPr>
              <a:t>Assistiva</a:t>
            </a:r>
            <a:r>
              <a:rPr sz="1100" spc="5" dirty="0">
                <a:latin typeface="Calibri"/>
                <a:cs typeface="Calibri"/>
              </a:rPr>
              <a:t>.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Disponível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em</a:t>
            </a:r>
            <a:r>
              <a:rPr sz="1100" spc="-9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&lt;</a:t>
            </a:r>
            <a:r>
              <a:rPr sz="1100" spc="-5" dirty="0">
                <a:latin typeface="Calibri"/>
                <a:cs typeface="Calibri"/>
                <a:hlinkClick r:id="rId3"/>
              </a:rPr>
              <a:t>http://www.cedionline.com.br/artigo_ta.html</a:t>
            </a:r>
            <a:r>
              <a:rPr sz="1100" spc="-5" dirty="0">
                <a:latin typeface="Calibri"/>
                <a:cs typeface="Calibri"/>
              </a:rPr>
              <a:t>&gt;</a:t>
            </a:r>
            <a:r>
              <a:rPr sz="1100" spc="-125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Acesso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em</a:t>
            </a:r>
            <a:r>
              <a:rPr sz="1100" spc="-90" dirty="0">
                <a:latin typeface="Calibri"/>
                <a:cs typeface="Calibri"/>
              </a:rPr>
              <a:t> </a:t>
            </a:r>
            <a:r>
              <a:rPr sz="1100" spc="-15" dirty="0">
                <a:latin typeface="Calibri"/>
                <a:cs typeface="Calibri"/>
              </a:rPr>
              <a:t>04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20" dirty="0">
                <a:latin typeface="Calibri"/>
                <a:cs typeface="Calibri"/>
              </a:rPr>
              <a:t>dez.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spc="-30" dirty="0">
                <a:latin typeface="Calibri"/>
                <a:cs typeface="Calibri"/>
              </a:rPr>
              <a:t>2007.</a:t>
            </a:r>
            <a:endParaRPr sz="1100" dirty="0">
              <a:latin typeface="Calibri"/>
              <a:cs typeface="Calibri"/>
            </a:endParaRPr>
          </a:p>
          <a:p>
            <a:pPr marL="269875" indent="-257175">
              <a:lnSpc>
                <a:spcPct val="100000"/>
              </a:lnSpc>
              <a:spcBef>
                <a:spcPts val="630"/>
              </a:spcBef>
              <a:buFont typeface="Arial"/>
              <a:buChar char="•"/>
              <a:tabLst>
                <a:tab pos="269240" algn="l"/>
                <a:tab pos="269875" algn="l"/>
              </a:tabLst>
            </a:pPr>
            <a:r>
              <a:rPr sz="1100" dirty="0">
                <a:latin typeface="Calibri"/>
                <a:cs typeface="Calibri"/>
              </a:rPr>
              <a:t>BERSCH, R.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b="1" spc="10" dirty="0">
                <a:latin typeface="Calibri"/>
                <a:cs typeface="Calibri"/>
              </a:rPr>
              <a:t>Tecnologiaassistiva</a:t>
            </a:r>
            <a:r>
              <a:rPr sz="1100" b="1" spc="-45" dirty="0">
                <a:latin typeface="Calibri"/>
                <a:cs typeface="Calibri"/>
              </a:rPr>
              <a:t> </a:t>
            </a:r>
            <a:r>
              <a:rPr sz="1100" b="1" spc="10" dirty="0">
                <a:latin typeface="Calibri"/>
                <a:cs typeface="Calibri"/>
              </a:rPr>
              <a:t>e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educação</a:t>
            </a:r>
            <a:r>
              <a:rPr sz="1100" b="1" spc="-100" dirty="0">
                <a:latin typeface="Calibri"/>
                <a:cs typeface="Calibri"/>
              </a:rPr>
              <a:t> </a:t>
            </a:r>
            <a:r>
              <a:rPr sz="1100" b="1" spc="10" dirty="0">
                <a:latin typeface="Calibri"/>
                <a:cs typeface="Calibri"/>
              </a:rPr>
              <a:t>inclusiva</a:t>
            </a:r>
            <a:r>
              <a:rPr sz="1100" i="1" spc="10" dirty="0">
                <a:latin typeface="Calibri"/>
                <a:cs typeface="Calibri"/>
              </a:rPr>
              <a:t>.</a:t>
            </a:r>
            <a:r>
              <a:rPr sz="1100" i="1" spc="-75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In: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i="1" spc="10" dirty="0">
                <a:latin typeface="Calibri"/>
                <a:cs typeface="Calibri"/>
              </a:rPr>
              <a:t>Ensaios</a:t>
            </a:r>
            <a:r>
              <a:rPr sz="1100" i="1" spc="-85" dirty="0">
                <a:latin typeface="Calibri"/>
                <a:cs typeface="Calibri"/>
              </a:rPr>
              <a:t> </a:t>
            </a:r>
            <a:r>
              <a:rPr sz="1100" i="1" spc="10" dirty="0">
                <a:latin typeface="Calibri"/>
                <a:cs typeface="Calibri"/>
              </a:rPr>
              <a:t>Pedagógicos</a:t>
            </a:r>
            <a:r>
              <a:rPr sz="1100" spc="10" dirty="0">
                <a:latin typeface="Calibri"/>
                <a:cs typeface="Calibri"/>
              </a:rPr>
              <a:t>,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spc="5" dirty="0">
                <a:latin typeface="Calibri"/>
                <a:cs typeface="Calibri"/>
              </a:rPr>
              <a:t>Brasília:</a:t>
            </a:r>
            <a:r>
              <a:rPr sz="1100" spc="-1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SEESP/MEC,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p.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spc="-15" dirty="0">
                <a:latin typeface="Calibri"/>
                <a:cs typeface="Calibri"/>
              </a:rPr>
              <a:t>89-94,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-30" dirty="0">
                <a:latin typeface="Calibri"/>
                <a:cs typeface="Calibri"/>
              </a:rPr>
              <a:t>2006.</a:t>
            </a:r>
            <a:endParaRPr sz="1100" dirty="0">
              <a:latin typeface="Calibri"/>
              <a:cs typeface="Calibri"/>
            </a:endParaRPr>
          </a:p>
          <a:p>
            <a:pPr marL="269875" indent="-257175">
              <a:lnSpc>
                <a:spcPts val="1110"/>
              </a:lnSpc>
              <a:spcBef>
                <a:spcPts val="630"/>
              </a:spcBef>
              <a:buFont typeface="Arial"/>
              <a:buChar char="•"/>
              <a:tabLst>
                <a:tab pos="269240" algn="l"/>
                <a:tab pos="269875" algn="l"/>
              </a:tabLst>
            </a:pPr>
            <a:r>
              <a:rPr sz="1100" spc="10" dirty="0">
                <a:latin typeface="Calibri"/>
                <a:cs typeface="Calibri"/>
              </a:rPr>
              <a:t>CAT,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2007a.</a:t>
            </a:r>
            <a:r>
              <a:rPr sz="1100" spc="165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Atada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20" dirty="0">
                <a:latin typeface="Calibri"/>
                <a:cs typeface="Calibri"/>
              </a:rPr>
              <a:t>Reunião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III,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de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abril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de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30" dirty="0">
                <a:latin typeface="Calibri"/>
                <a:cs typeface="Calibri"/>
              </a:rPr>
              <a:t>2007, 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b="1" spc="5" dirty="0">
                <a:latin typeface="Calibri"/>
                <a:cs typeface="Calibri"/>
              </a:rPr>
              <a:t>Comitê</a:t>
            </a:r>
            <a:r>
              <a:rPr sz="1100" b="1" spc="-60" dirty="0">
                <a:latin typeface="Calibri"/>
                <a:cs typeface="Calibri"/>
              </a:rPr>
              <a:t> </a:t>
            </a:r>
            <a:r>
              <a:rPr sz="1100" b="1" spc="5" dirty="0">
                <a:latin typeface="Calibri"/>
                <a:cs typeface="Calibri"/>
              </a:rPr>
              <a:t>de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Ajudas</a:t>
            </a:r>
            <a:r>
              <a:rPr sz="1100" b="1" spc="-9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Técnicas</a:t>
            </a:r>
            <a:r>
              <a:rPr sz="1100" dirty="0">
                <a:latin typeface="Calibri"/>
                <a:cs typeface="Calibri"/>
              </a:rPr>
              <a:t>,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Secretaria</a:t>
            </a:r>
            <a:r>
              <a:rPr sz="1100" spc="-110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Especial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dos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Direitos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5" dirty="0">
                <a:latin typeface="Calibri"/>
                <a:cs typeface="Calibri"/>
              </a:rPr>
              <a:t>Humanos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da</a:t>
            </a:r>
            <a:r>
              <a:rPr sz="1100" spc="-110" dirty="0">
                <a:latin typeface="Calibri"/>
                <a:cs typeface="Calibri"/>
              </a:rPr>
              <a:t> </a:t>
            </a:r>
            <a:r>
              <a:rPr sz="1100" spc="20" dirty="0">
                <a:latin typeface="Calibri"/>
                <a:cs typeface="Calibri"/>
              </a:rPr>
              <a:t>Presidênciada</a:t>
            </a:r>
            <a:r>
              <a:rPr sz="1100" spc="-110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República(CORDE/SEDH/PR).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spc="20" dirty="0">
                <a:latin typeface="Calibri"/>
                <a:cs typeface="Calibri"/>
              </a:rPr>
              <a:t>Disponívelem:</a:t>
            </a:r>
            <a:endParaRPr sz="1100" dirty="0">
              <a:latin typeface="Calibri"/>
              <a:cs typeface="Calibri"/>
            </a:endParaRPr>
          </a:p>
          <a:p>
            <a:pPr marL="241300">
              <a:lnSpc>
                <a:spcPts val="1110"/>
              </a:lnSpc>
            </a:pPr>
            <a:r>
              <a:rPr sz="1100" spc="-5" dirty="0">
                <a:latin typeface="Calibri"/>
                <a:cs typeface="Calibri"/>
              </a:rPr>
              <a:t>&lt;</a:t>
            </a:r>
            <a:r>
              <a:rPr sz="1100" spc="-5" dirty="0">
                <a:latin typeface="Calibri"/>
                <a:cs typeface="Calibri"/>
                <a:hlinkClick r:id="rId4"/>
              </a:rPr>
              <a:t>http://www.mj.gov.br/corde/arquivos/doc/Ata%20III%2019%20e%2020%20abril2007.doc</a:t>
            </a:r>
            <a:r>
              <a:rPr sz="1100" spc="-5" dirty="0">
                <a:latin typeface="Calibri"/>
                <a:cs typeface="Calibri"/>
              </a:rPr>
              <a:t>&gt; </a:t>
            </a:r>
            <a:r>
              <a:rPr sz="1100" spc="20" dirty="0">
                <a:latin typeface="Calibri"/>
                <a:cs typeface="Calibri"/>
              </a:rPr>
              <a:t>Acesso </a:t>
            </a:r>
            <a:r>
              <a:rPr sz="1100" spc="25" dirty="0">
                <a:latin typeface="Calibri"/>
                <a:cs typeface="Calibri"/>
              </a:rPr>
              <a:t>em: </a:t>
            </a:r>
            <a:r>
              <a:rPr sz="1100" spc="-10" dirty="0">
                <a:latin typeface="Calibri"/>
                <a:cs typeface="Calibri"/>
              </a:rPr>
              <a:t>05 </a:t>
            </a:r>
            <a:r>
              <a:rPr sz="1100" spc="15" dirty="0">
                <a:latin typeface="Calibri"/>
                <a:cs typeface="Calibri"/>
              </a:rPr>
              <a:t>jan.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2008.</a:t>
            </a:r>
            <a:endParaRPr sz="1100" dirty="0">
              <a:latin typeface="Calibri"/>
              <a:cs typeface="Calibri"/>
            </a:endParaRPr>
          </a:p>
          <a:p>
            <a:pPr marL="241300" indent="-228600">
              <a:lnSpc>
                <a:spcPts val="1110"/>
              </a:lnSpc>
              <a:spcBef>
                <a:spcPts val="63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100" spc="5" dirty="0">
                <a:latin typeface="Calibri"/>
                <a:cs typeface="Calibri"/>
              </a:rPr>
              <a:t>CAT,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2007b.</a:t>
            </a:r>
            <a:r>
              <a:rPr sz="1100" spc="160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Ata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da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Reunião</a:t>
            </a:r>
            <a:r>
              <a:rPr sz="1100" spc="-90" dirty="0">
                <a:latin typeface="Calibri"/>
                <a:cs typeface="Calibri"/>
              </a:rPr>
              <a:t> </a:t>
            </a:r>
            <a:r>
              <a:rPr sz="1100" spc="25" dirty="0">
                <a:latin typeface="Calibri"/>
                <a:cs typeface="Calibri"/>
              </a:rPr>
              <a:t>V,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de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5" dirty="0">
                <a:latin typeface="Calibri"/>
                <a:cs typeface="Calibri"/>
              </a:rPr>
              <a:t>agosto</a:t>
            </a:r>
            <a:r>
              <a:rPr sz="1100" spc="-90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de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2007, 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b="1" spc="5" dirty="0">
                <a:latin typeface="Calibri"/>
                <a:cs typeface="Calibri"/>
              </a:rPr>
              <a:t>Comitê</a:t>
            </a:r>
            <a:r>
              <a:rPr sz="1100" b="1" spc="-60" dirty="0">
                <a:latin typeface="Calibri"/>
                <a:cs typeface="Calibri"/>
              </a:rPr>
              <a:t> </a:t>
            </a:r>
            <a:r>
              <a:rPr sz="1100" b="1" spc="10" dirty="0">
                <a:latin typeface="Calibri"/>
                <a:cs typeface="Calibri"/>
              </a:rPr>
              <a:t>de</a:t>
            </a:r>
            <a:r>
              <a:rPr sz="1100" b="1" spc="-60" dirty="0">
                <a:latin typeface="Calibri"/>
                <a:cs typeface="Calibri"/>
              </a:rPr>
              <a:t> </a:t>
            </a:r>
            <a:r>
              <a:rPr sz="1100" b="1" spc="5" dirty="0">
                <a:latin typeface="Calibri"/>
                <a:cs typeface="Calibri"/>
              </a:rPr>
              <a:t>Ajudas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Técnicas</a:t>
            </a:r>
            <a:r>
              <a:rPr sz="1100" dirty="0">
                <a:latin typeface="Calibri"/>
                <a:cs typeface="Calibri"/>
              </a:rPr>
              <a:t>,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Secretaria</a:t>
            </a:r>
            <a:r>
              <a:rPr sz="1100" spc="-110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Especial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dos</a:t>
            </a:r>
            <a:r>
              <a:rPr sz="1100" spc="-90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Direitos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5" dirty="0">
                <a:latin typeface="Calibri"/>
                <a:cs typeface="Calibri"/>
              </a:rPr>
              <a:t>Humanos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da</a:t>
            </a:r>
            <a:r>
              <a:rPr sz="1100" spc="-110" dirty="0">
                <a:latin typeface="Calibri"/>
                <a:cs typeface="Calibri"/>
              </a:rPr>
              <a:t> </a:t>
            </a:r>
            <a:r>
              <a:rPr sz="1100" spc="20" dirty="0">
                <a:latin typeface="Calibri"/>
                <a:cs typeface="Calibri"/>
              </a:rPr>
              <a:t>Presidênciada</a:t>
            </a:r>
            <a:r>
              <a:rPr sz="1100" spc="-110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República(CORDE/SEDH/PR).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spc="20" dirty="0">
                <a:latin typeface="Calibri"/>
                <a:cs typeface="Calibri"/>
              </a:rPr>
              <a:t>Disponívelem:</a:t>
            </a:r>
            <a:endParaRPr sz="1100" dirty="0">
              <a:latin typeface="Calibri"/>
              <a:cs typeface="Calibri"/>
            </a:endParaRPr>
          </a:p>
          <a:p>
            <a:pPr marL="241300">
              <a:lnSpc>
                <a:spcPts val="1110"/>
              </a:lnSpc>
            </a:pPr>
            <a:r>
              <a:rPr sz="1100" dirty="0">
                <a:latin typeface="Calibri"/>
                <a:cs typeface="Calibri"/>
              </a:rPr>
              <a:t>&lt;</a:t>
            </a:r>
            <a:r>
              <a:rPr sz="1100" dirty="0">
                <a:latin typeface="Calibri"/>
                <a:cs typeface="Calibri"/>
                <a:hlinkClick r:id="rId5"/>
              </a:rPr>
              <a:t>http://www.mj.gov.br/corde/arquivos/doc/Ata_V_CAT1.doc</a:t>
            </a:r>
            <a:r>
              <a:rPr sz="1100" dirty="0">
                <a:latin typeface="Calibri"/>
                <a:cs typeface="Calibri"/>
              </a:rPr>
              <a:t>&gt;</a:t>
            </a:r>
            <a:r>
              <a:rPr sz="1100" spc="-130" dirty="0">
                <a:latin typeface="Calibri"/>
                <a:cs typeface="Calibri"/>
              </a:rPr>
              <a:t> </a:t>
            </a:r>
            <a:r>
              <a:rPr sz="1100" spc="20" dirty="0">
                <a:latin typeface="Calibri"/>
                <a:cs typeface="Calibri"/>
              </a:rPr>
              <a:t>Acesso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spc="25" dirty="0">
                <a:latin typeface="Calibri"/>
                <a:cs typeface="Calibri"/>
              </a:rPr>
              <a:t>em:</a:t>
            </a:r>
            <a:r>
              <a:rPr sz="1100" spc="-9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05</a:t>
            </a:r>
            <a:r>
              <a:rPr sz="1100" spc="-140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jan.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2008.</a:t>
            </a:r>
            <a:endParaRPr sz="11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3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100" spc="15" dirty="0">
                <a:latin typeface="Calibri"/>
                <a:cs typeface="Calibri"/>
              </a:rPr>
              <a:t>COOK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e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HUSSEY.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b="1" spc="10" dirty="0">
                <a:latin typeface="Calibri"/>
                <a:cs typeface="Calibri"/>
              </a:rPr>
              <a:t>Assistive</a:t>
            </a:r>
            <a:r>
              <a:rPr sz="1100" b="1" spc="-55" dirty="0">
                <a:latin typeface="Calibri"/>
                <a:cs typeface="Calibri"/>
              </a:rPr>
              <a:t> </a:t>
            </a:r>
            <a:r>
              <a:rPr sz="1100" b="1" spc="10" dirty="0">
                <a:latin typeface="Calibri"/>
                <a:cs typeface="Calibri"/>
              </a:rPr>
              <a:t>Tecnologies</a:t>
            </a:r>
            <a:r>
              <a:rPr sz="1100" spc="10" dirty="0">
                <a:latin typeface="Calibri"/>
                <a:cs typeface="Calibri"/>
              </a:rPr>
              <a:t>:</a:t>
            </a:r>
            <a:r>
              <a:rPr sz="1100" spc="-100" dirty="0">
                <a:latin typeface="Calibri"/>
                <a:cs typeface="Calibri"/>
              </a:rPr>
              <a:t> </a:t>
            </a:r>
            <a:r>
              <a:rPr sz="1100" spc="5" dirty="0">
                <a:latin typeface="Calibri"/>
                <a:cs typeface="Calibri"/>
              </a:rPr>
              <a:t>Principles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and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Pratice,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Mosby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spc="5" dirty="0">
                <a:latin typeface="Calibri"/>
                <a:cs typeface="Calibri"/>
              </a:rPr>
              <a:t>-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Year</a:t>
            </a:r>
            <a:r>
              <a:rPr sz="1100" spc="-110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Book,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USA-Missouri,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1995.</a:t>
            </a:r>
            <a:endParaRPr sz="11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5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100" spc="-5" dirty="0">
                <a:latin typeface="Calibri"/>
                <a:cs typeface="Calibri"/>
              </a:rPr>
              <a:t>EUSTAT,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1999a.</a:t>
            </a:r>
            <a:r>
              <a:rPr sz="1100" spc="175" dirty="0">
                <a:latin typeface="Calibri"/>
                <a:cs typeface="Calibri"/>
              </a:rPr>
              <a:t> </a:t>
            </a:r>
            <a:r>
              <a:rPr sz="1100" b="1" spc="5" dirty="0">
                <a:latin typeface="Calibri"/>
                <a:cs typeface="Calibri"/>
              </a:rPr>
              <a:t>Empowering</a:t>
            </a:r>
            <a:r>
              <a:rPr sz="1100" b="1" spc="-95" dirty="0">
                <a:latin typeface="Calibri"/>
                <a:cs typeface="Calibri"/>
              </a:rPr>
              <a:t> </a:t>
            </a:r>
            <a:r>
              <a:rPr sz="1100" b="1" spc="15" dirty="0">
                <a:latin typeface="Calibri"/>
                <a:cs typeface="Calibri"/>
              </a:rPr>
              <a:t>Users</a:t>
            </a:r>
            <a:r>
              <a:rPr sz="1100" b="1" spc="-9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Through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spc="10" dirty="0">
                <a:latin typeface="Calibri"/>
                <a:cs typeface="Calibri"/>
              </a:rPr>
              <a:t>Assistive</a:t>
            </a:r>
            <a:r>
              <a:rPr sz="1100" b="1" spc="-50" dirty="0">
                <a:latin typeface="Calibri"/>
                <a:cs typeface="Calibri"/>
              </a:rPr>
              <a:t> </a:t>
            </a:r>
            <a:r>
              <a:rPr sz="1100" b="1" spc="5" dirty="0">
                <a:latin typeface="Calibri"/>
                <a:cs typeface="Calibri"/>
              </a:rPr>
              <a:t>Technology</a:t>
            </a:r>
            <a:r>
              <a:rPr sz="1100" spc="5" dirty="0">
                <a:latin typeface="Calibri"/>
                <a:cs typeface="Calibri"/>
              </a:rPr>
              <a:t>.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Disponível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em</a:t>
            </a:r>
            <a:r>
              <a:rPr sz="1100" spc="-9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&lt;</a:t>
            </a:r>
            <a:r>
              <a:rPr sz="1100" spc="-5" dirty="0">
                <a:latin typeface="Calibri"/>
                <a:cs typeface="Calibri"/>
                <a:hlinkClick r:id="rId6"/>
              </a:rPr>
              <a:t>http://www.siva.it/research/eustat/portugue.html</a:t>
            </a:r>
            <a:r>
              <a:rPr sz="1100" spc="-5" dirty="0">
                <a:latin typeface="Calibri"/>
                <a:cs typeface="Calibri"/>
              </a:rPr>
              <a:t>&gt;</a:t>
            </a:r>
            <a:r>
              <a:rPr sz="1100" spc="-125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Acesso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em</a:t>
            </a:r>
            <a:r>
              <a:rPr sz="1100" spc="-90" dirty="0">
                <a:latin typeface="Calibri"/>
                <a:cs typeface="Calibri"/>
              </a:rPr>
              <a:t> </a:t>
            </a:r>
            <a:r>
              <a:rPr sz="1100" spc="-15" dirty="0">
                <a:latin typeface="Calibri"/>
                <a:cs typeface="Calibri"/>
              </a:rPr>
              <a:t>04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20" dirty="0">
                <a:latin typeface="Calibri"/>
                <a:cs typeface="Calibri"/>
              </a:rPr>
              <a:t>dez.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spc="-30" dirty="0">
                <a:latin typeface="Calibri"/>
                <a:cs typeface="Calibri"/>
              </a:rPr>
              <a:t>2007.</a:t>
            </a:r>
            <a:endParaRPr sz="1100" dirty="0">
              <a:latin typeface="Calibri"/>
              <a:cs typeface="Calibri"/>
            </a:endParaRPr>
          </a:p>
          <a:p>
            <a:pPr marL="241300" marR="111125" indent="-228600">
              <a:lnSpc>
                <a:spcPct val="68300"/>
              </a:lnSpc>
              <a:spcBef>
                <a:spcPts val="105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100" spc="-5" dirty="0">
                <a:latin typeface="Calibri"/>
                <a:cs typeface="Calibri"/>
              </a:rPr>
              <a:t>EUSTAT,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1999b</a:t>
            </a:r>
            <a:r>
              <a:rPr sz="1100" b="1" spc="-20" dirty="0">
                <a:latin typeface="Calibri"/>
                <a:cs typeface="Calibri"/>
              </a:rPr>
              <a:t>.</a:t>
            </a:r>
            <a:r>
              <a:rPr sz="1100" b="1" spc="160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Educação</a:t>
            </a:r>
            <a:r>
              <a:rPr sz="1100" b="1" spc="65" dirty="0">
                <a:latin typeface="Calibri"/>
                <a:cs typeface="Calibri"/>
              </a:rPr>
              <a:t> </a:t>
            </a:r>
            <a:r>
              <a:rPr sz="1100" b="1" spc="20" dirty="0">
                <a:latin typeface="Calibri"/>
                <a:cs typeface="Calibri"/>
              </a:rPr>
              <a:t>emtecnologias</a:t>
            </a:r>
            <a:r>
              <a:rPr sz="1100" b="1" spc="-85" dirty="0">
                <a:latin typeface="Calibri"/>
                <a:cs typeface="Calibri"/>
              </a:rPr>
              <a:t> </a:t>
            </a:r>
            <a:r>
              <a:rPr sz="1100" b="1" spc="5" dirty="0">
                <a:latin typeface="Calibri"/>
                <a:cs typeface="Calibri"/>
              </a:rPr>
              <a:t>de</a:t>
            </a:r>
            <a:r>
              <a:rPr sz="1100" b="1" spc="30" dirty="0">
                <a:latin typeface="Calibri"/>
                <a:cs typeface="Calibri"/>
              </a:rPr>
              <a:t> </a:t>
            </a:r>
            <a:r>
              <a:rPr sz="1100" b="1" spc="5" dirty="0">
                <a:latin typeface="Calibri"/>
                <a:cs typeface="Calibri"/>
              </a:rPr>
              <a:t>apoio</a:t>
            </a:r>
            <a:r>
              <a:rPr sz="1100" b="1" spc="-9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para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spc="5" dirty="0">
                <a:latin typeface="Calibri"/>
                <a:cs typeface="Calibri"/>
              </a:rPr>
              <a:t>utilizadores</a:t>
            </a:r>
            <a:r>
              <a:rPr sz="1100" b="1" spc="-85" dirty="0">
                <a:latin typeface="Calibri"/>
                <a:cs typeface="Calibri"/>
              </a:rPr>
              <a:t> </a:t>
            </a:r>
            <a:r>
              <a:rPr sz="1100" b="1" spc="15" dirty="0">
                <a:latin typeface="Calibri"/>
                <a:cs typeface="Calibri"/>
              </a:rPr>
              <a:t>finais</a:t>
            </a:r>
            <a:r>
              <a:rPr sz="1100" spc="15" dirty="0">
                <a:latin typeface="Calibri"/>
                <a:cs typeface="Calibri"/>
              </a:rPr>
              <a:t>:</a:t>
            </a:r>
            <a:r>
              <a:rPr sz="1100" spc="-95" dirty="0">
                <a:latin typeface="Calibri"/>
                <a:cs typeface="Calibri"/>
              </a:rPr>
              <a:t> </a:t>
            </a:r>
            <a:r>
              <a:rPr sz="1100" spc="20" dirty="0">
                <a:latin typeface="Calibri"/>
                <a:cs typeface="Calibri"/>
              </a:rPr>
              <a:t>linhas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de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orientação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20" dirty="0">
                <a:latin typeface="Calibri"/>
                <a:cs typeface="Calibri"/>
              </a:rPr>
              <a:t>paraformadores</a:t>
            </a:r>
            <a:r>
              <a:rPr sz="1100" i="1" spc="20" dirty="0">
                <a:latin typeface="Calibri"/>
                <a:cs typeface="Calibri"/>
              </a:rPr>
              <a:t>.</a:t>
            </a:r>
            <a:r>
              <a:rPr sz="1100" i="1" spc="-7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Disponível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em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&lt;</a:t>
            </a:r>
            <a:r>
              <a:rPr sz="1100" spc="-5" dirty="0">
                <a:latin typeface="Calibri"/>
                <a:cs typeface="Calibri"/>
                <a:hlinkClick r:id="rId7"/>
              </a:rPr>
              <a:t>http://www.siva.it/research/eustat/eustgupt.html</a:t>
            </a:r>
            <a:r>
              <a:rPr sz="1100" spc="-5" dirty="0">
                <a:latin typeface="Calibri"/>
                <a:cs typeface="Calibri"/>
              </a:rPr>
              <a:t>&gt;  </a:t>
            </a:r>
            <a:r>
              <a:rPr sz="1100" spc="15" dirty="0">
                <a:latin typeface="Calibri"/>
                <a:cs typeface="Calibri"/>
              </a:rPr>
              <a:t>Acesso</a:t>
            </a:r>
            <a:r>
              <a:rPr sz="1100" spc="-110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em</a:t>
            </a:r>
            <a:r>
              <a:rPr sz="1100" spc="-114" dirty="0">
                <a:latin typeface="Calibri"/>
                <a:cs typeface="Calibri"/>
              </a:rPr>
              <a:t> </a:t>
            </a:r>
            <a:r>
              <a:rPr sz="1100" spc="-15" dirty="0">
                <a:latin typeface="Calibri"/>
                <a:cs typeface="Calibri"/>
              </a:rPr>
              <a:t>04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20" dirty="0">
                <a:latin typeface="Calibri"/>
                <a:cs typeface="Calibri"/>
              </a:rPr>
              <a:t>dez.</a:t>
            </a:r>
            <a:r>
              <a:rPr sz="1100" spc="-100" dirty="0">
                <a:latin typeface="Calibri"/>
                <a:cs typeface="Calibri"/>
              </a:rPr>
              <a:t> </a:t>
            </a:r>
            <a:r>
              <a:rPr sz="1100" spc="-30" dirty="0">
                <a:latin typeface="Calibri"/>
                <a:cs typeface="Calibri"/>
              </a:rPr>
              <a:t>2007.</a:t>
            </a:r>
            <a:endParaRPr sz="11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3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100" spc="-5" dirty="0">
                <a:latin typeface="Calibri"/>
                <a:cs typeface="Calibri"/>
              </a:rPr>
              <a:t>EUSTAT,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30" dirty="0">
                <a:latin typeface="Calibri"/>
                <a:cs typeface="Calibri"/>
              </a:rPr>
              <a:t>1999c.  </a:t>
            </a:r>
            <a:r>
              <a:rPr sz="1100" b="1" dirty="0">
                <a:latin typeface="Calibri"/>
                <a:cs typeface="Calibri"/>
              </a:rPr>
              <a:t>Documentos</a:t>
            </a:r>
            <a:r>
              <a:rPr sz="1100" b="1" spc="-85" dirty="0">
                <a:latin typeface="Calibri"/>
                <a:cs typeface="Calibri"/>
              </a:rPr>
              <a:t> </a:t>
            </a:r>
            <a:r>
              <a:rPr sz="1100" b="1" spc="5" dirty="0">
                <a:latin typeface="Calibri"/>
                <a:cs typeface="Calibri"/>
              </a:rPr>
              <a:t>públicos</a:t>
            </a:r>
            <a:r>
              <a:rPr sz="1100" b="1" spc="-85" dirty="0">
                <a:latin typeface="Calibri"/>
                <a:cs typeface="Calibri"/>
              </a:rPr>
              <a:t> </a:t>
            </a:r>
            <a:r>
              <a:rPr sz="1100" b="1" spc="15" dirty="0">
                <a:latin typeface="Calibri"/>
                <a:cs typeface="Calibri"/>
              </a:rPr>
              <a:t>disponíveis</a:t>
            </a:r>
            <a:r>
              <a:rPr sz="1100" b="1" spc="-8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para</a:t>
            </a:r>
            <a:r>
              <a:rPr sz="1100" b="1" spc="-35" dirty="0">
                <a:latin typeface="Calibri"/>
                <a:cs typeface="Calibri"/>
              </a:rPr>
              <a:t> </a:t>
            </a:r>
            <a:r>
              <a:rPr sz="1100" b="1" spc="10" dirty="0">
                <a:latin typeface="Calibri"/>
                <a:cs typeface="Calibri"/>
              </a:rPr>
              <a:t>o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spc="5" dirty="0">
                <a:latin typeface="Calibri"/>
                <a:cs typeface="Calibri"/>
              </a:rPr>
              <a:t>projeto</a:t>
            </a:r>
            <a:r>
              <a:rPr sz="1100" spc="5" dirty="0">
                <a:latin typeface="Calibri"/>
                <a:cs typeface="Calibri"/>
              </a:rPr>
              <a:t>.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Disponível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em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&lt;</a:t>
            </a:r>
            <a:r>
              <a:rPr sz="1100" spc="-5" dirty="0">
                <a:latin typeface="Calibri"/>
                <a:cs typeface="Calibri"/>
                <a:hlinkClick r:id="rId8"/>
              </a:rPr>
              <a:t>http://www.siva.it/research/eustat/download_por.html</a:t>
            </a:r>
            <a:r>
              <a:rPr sz="1100" spc="-5" dirty="0">
                <a:latin typeface="Calibri"/>
                <a:cs typeface="Calibri"/>
              </a:rPr>
              <a:t>&gt;</a:t>
            </a:r>
            <a:r>
              <a:rPr sz="1100" spc="-125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Acesso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em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spc="-15" dirty="0">
                <a:latin typeface="Calibri"/>
                <a:cs typeface="Calibri"/>
              </a:rPr>
              <a:t>04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20" dirty="0">
                <a:latin typeface="Calibri"/>
                <a:cs typeface="Calibri"/>
              </a:rPr>
              <a:t>dez.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spc="-30" dirty="0">
                <a:latin typeface="Calibri"/>
                <a:cs typeface="Calibri"/>
              </a:rPr>
              <a:t>2007.</a:t>
            </a:r>
            <a:endParaRPr sz="11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3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100" spc="15" dirty="0">
                <a:latin typeface="Calibri"/>
                <a:cs typeface="Calibri"/>
              </a:rPr>
              <a:t>ISO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spc="-30" dirty="0">
                <a:latin typeface="Calibri"/>
                <a:cs typeface="Calibri"/>
              </a:rPr>
              <a:t>9999:2002. </a:t>
            </a:r>
            <a:r>
              <a:rPr sz="1100" spc="150" dirty="0">
                <a:latin typeface="Calibri"/>
                <a:cs typeface="Calibri"/>
              </a:rPr>
              <a:t> </a:t>
            </a:r>
            <a:r>
              <a:rPr sz="1100" b="1" spc="5" dirty="0">
                <a:latin typeface="Calibri"/>
                <a:cs typeface="Calibri"/>
              </a:rPr>
              <a:t>Norma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Internacional</a:t>
            </a:r>
            <a:r>
              <a:rPr sz="1100" dirty="0">
                <a:latin typeface="Calibri"/>
                <a:cs typeface="Calibri"/>
              </a:rPr>
              <a:t>;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classificação.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25" dirty="0">
                <a:latin typeface="Calibri"/>
                <a:cs typeface="Calibri"/>
              </a:rPr>
              <a:t>Disponívelem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&lt;</a:t>
            </a:r>
            <a:r>
              <a:rPr sz="1100" spc="-5" dirty="0">
                <a:latin typeface="Calibri"/>
                <a:cs typeface="Calibri"/>
                <a:hlinkClick r:id="rId9"/>
              </a:rPr>
              <a:t>http://www.inr.pt/content/1/59/ajudas-tecnicas/</a:t>
            </a:r>
            <a:r>
              <a:rPr sz="1100" spc="-5" dirty="0">
                <a:latin typeface="Calibri"/>
                <a:cs typeface="Calibri"/>
              </a:rPr>
              <a:t>&gt;</a:t>
            </a:r>
            <a:r>
              <a:rPr sz="1100" spc="-120" dirty="0">
                <a:latin typeface="Calibri"/>
                <a:cs typeface="Calibri"/>
              </a:rPr>
              <a:t> </a:t>
            </a:r>
            <a:r>
              <a:rPr sz="1100" spc="20" dirty="0">
                <a:latin typeface="Calibri"/>
                <a:cs typeface="Calibri"/>
              </a:rPr>
              <a:t>Acesso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em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05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30" dirty="0">
                <a:latin typeface="Calibri"/>
                <a:cs typeface="Calibri"/>
              </a:rPr>
              <a:t>fev.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2007.</a:t>
            </a:r>
            <a:endParaRPr sz="1100" dirty="0">
              <a:latin typeface="Calibri"/>
              <a:cs typeface="Calibri"/>
            </a:endParaRPr>
          </a:p>
          <a:p>
            <a:pPr marL="269875" indent="-257175">
              <a:lnSpc>
                <a:spcPct val="100000"/>
              </a:lnSpc>
              <a:spcBef>
                <a:spcPts val="555"/>
              </a:spcBef>
              <a:buFont typeface="Arial"/>
              <a:buChar char="•"/>
              <a:tabLst>
                <a:tab pos="269240" algn="l"/>
                <a:tab pos="269875" algn="l"/>
              </a:tabLst>
            </a:pPr>
            <a:r>
              <a:rPr sz="1100" spc="15" dirty="0">
                <a:latin typeface="Calibri"/>
                <a:cs typeface="Calibri"/>
              </a:rPr>
              <a:t>ISO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30" dirty="0">
                <a:latin typeface="Calibri"/>
                <a:cs typeface="Calibri"/>
              </a:rPr>
              <a:t>9999:2007. </a:t>
            </a:r>
            <a:r>
              <a:rPr sz="1100" spc="1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Norma</a:t>
            </a:r>
            <a:r>
              <a:rPr sz="1100" b="1" spc="-4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Internacional</a:t>
            </a:r>
            <a:r>
              <a:rPr sz="1100" dirty="0">
                <a:latin typeface="Calibri"/>
                <a:cs typeface="Calibri"/>
              </a:rPr>
              <a:t>;</a:t>
            </a:r>
            <a:r>
              <a:rPr sz="1100" spc="-95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classificação.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Disponível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em</a:t>
            </a:r>
            <a:r>
              <a:rPr sz="1100" spc="-9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&lt;</a:t>
            </a:r>
            <a:r>
              <a:rPr sz="1100" spc="-5" dirty="0">
                <a:latin typeface="Calibri"/>
                <a:cs typeface="Calibri"/>
                <a:hlinkClick r:id="rId10"/>
              </a:rPr>
              <a:t>http://www.unit.org.uy/misc/catalogo/9999.pdf</a:t>
            </a:r>
            <a:r>
              <a:rPr sz="1100" spc="-5" dirty="0">
                <a:latin typeface="Calibri"/>
                <a:cs typeface="Calibri"/>
              </a:rPr>
              <a:t>&gt;</a:t>
            </a:r>
            <a:r>
              <a:rPr sz="1100" spc="-125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Acesso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em</a:t>
            </a:r>
            <a:r>
              <a:rPr sz="1100" spc="-90" dirty="0">
                <a:latin typeface="Calibri"/>
                <a:cs typeface="Calibri"/>
              </a:rPr>
              <a:t> </a:t>
            </a:r>
            <a:r>
              <a:rPr sz="1100" spc="-15" dirty="0">
                <a:latin typeface="Calibri"/>
                <a:cs typeface="Calibri"/>
              </a:rPr>
              <a:t>29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20" dirty="0">
                <a:latin typeface="Calibri"/>
                <a:cs typeface="Calibri"/>
              </a:rPr>
              <a:t>set.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spc="-30" dirty="0">
                <a:latin typeface="Calibri"/>
                <a:cs typeface="Calibri"/>
              </a:rPr>
              <a:t>2008.</a:t>
            </a:r>
            <a:endParaRPr sz="1100" dirty="0">
              <a:latin typeface="Calibri"/>
              <a:cs typeface="Calibri"/>
            </a:endParaRPr>
          </a:p>
          <a:p>
            <a:pPr marL="269875" indent="-257175">
              <a:lnSpc>
                <a:spcPct val="100000"/>
              </a:lnSpc>
              <a:spcBef>
                <a:spcPts val="630"/>
              </a:spcBef>
              <a:buFont typeface="Arial"/>
              <a:buChar char="•"/>
              <a:tabLst>
                <a:tab pos="269240" algn="l"/>
                <a:tab pos="269875" algn="l"/>
              </a:tabLst>
            </a:pPr>
            <a:r>
              <a:rPr sz="1100" spc="10" dirty="0">
                <a:latin typeface="Calibri"/>
                <a:cs typeface="Calibri"/>
              </a:rPr>
              <a:t>MANZINI,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E.</a:t>
            </a:r>
            <a:r>
              <a:rPr sz="1100" spc="10" dirty="0">
                <a:latin typeface="Calibri"/>
                <a:cs typeface="Calibri"/>
              </a:rPr>
              <a:t> J.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b="1" spc="10" dirty="0" err="1">
                <a:latin typeface="Calibri"/>
                <a:cs typeface="Calibri"/>
              </a:rPr>
              <a:t>Tecnologia</a:t>
            </a:r>
            <a:r>
              <a:rPr lang="pt-BR" sz="1100" b="1" spc="10" dirty="0">
                <a:latin typeface="Calibri"/>
                <a:cs typeface="Calibri"/>
              </a:rPr>
              <a:t> </a:t>
            </a:r>
            <a:r>
              <a:rPr sz="1100" b="1" spc="10" dirty="0" err="1">
                <a:latin typeface="Calibri"/>
                <a:cs typeface="Calibri"/>
              </a:rPr>
              <a:t>assistiva</a:t>
            </a:r>
            <a:r>
              <a:rPr sz="1100" b="1" spc="-40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para</a:t>
            </a:r>
            <a:r>
              <a:rPr sz="1100" b="1" spc="4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educação</a:t>
            </a:r>
            <a:r>
              <a:rPr sz="1100" dirty="0">
                <a:latin typeface="Calibri"/>
                <a:cs typeface="Calibri"/>
              </a:rPr>
              <a:t>: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5" dirty="0">
                <a:latin typeface="Calibri"/>
                <a:cs typeface="Calibri"/>
              </a:rPr>
              <a:t>recursos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pedagógicos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adaptados.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In: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i="1" spc="10" dirty="0">
                <a:latin typeface="Calibri"/>
                <a:cs typeface="Calibri"/>
              </a:rPr>
              <a:t>Ensaios</a:t>
            </a:r>
            <a:r>
              <a:rPr sz="1100" i="1" spc="-75" dirty="0">
                <a:latin typeface="Calibri"/>
                <a:cs typeface="Calibri"/>
              </a:rPr>
              <a:t> </a:t>
            </a:r>
            <a:r>
              <a:rPr sz="1100" i="1" spc="5" dirty="0">
                <a:latin typeface="Calibri"/>
                <a:cs typeface="Calibri"/>
              </a:rPr>
              <a:t>pedagógicos:</a:t>
            </a:r>
            <a:r>
              <a:rPr sz="1100" i="1" spc="-95" dirty="0">
                <a:latin typeface="Calibri"/>
                <a:cs typeface="Calibri"/>
              </a:rPr>
              <a:t> </a:t>
            </a:r>
            <a:r>
              <a:rPr sz="1100" i="1" spc="10" dirty="0">
                <a:latin typeface="Calibri"/>
                <a:cs typeface="Calibri"/>
              </a:rPr>
              <a:t>construindoescolas</a:t>
            </a:r>
            <a:r>
              <a:rPr sz="1100" i="1" spc="-75" dirty="0">
                <a:latin typeface="Calibri"/>
                <a:cs typeface="Calibri"/>
              </a:rPr>
              <a:t> </a:t>
            </a:r>
            <a:r>
              <a:rPr sz="1100" i="1" spc="10" dirty="0">
                <a:latin typeface="Calibri"/>
                <a:cs typeface="Calibri"/>
              </a:rPr>
              <a:t>inclusivas</a:t>
            </a:r>
            <a:r>
              <a:rPr sz="1100" spc="10" dirty="0">
                <a:latin typeface="Calibri"/>
                <a:cs typeface="Calibri"/>
              </a:rPr>
              <a:t>.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spc="5" dirty="0">
                <a:latin typeface="Calibri"/>
                <a:cs typeface="Calibri"/>
              </a:rPr>
              <a:t>Brasília:</a:t>
            </a:r>
            <a:r>
              <a:rPr sz="1100" spc="-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SEESP/MEC,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p.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spc="-15" dirty="0">
                <a:latin typeface="Calibri"/>
                <a:cs typeface="Calibri"/>
              </a:rPr>
              <a:t>82-86,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spc="-30" dirty="0">
                <a:latin typeface="Calibri"/>
                <a:cs typeface="Calibri"/>
              </a:rPr>
              <a:t>2005.</a:t>
            </a:r>
            <a:endParaRPr sz="1100" dirty="0">
              <a:latin typeface="Calibri"/>
              <a:cs typeface="Calibri"/>
            </a:endParaRPr>
          </a:p>
          <a:p>
            <a:pPr marL="269875" indent="-257175">
              <a:lnSpc>
                <a:spcPct val="100000"/>
              </a:lnSpc>
              <a:spcBef>
                <a:spcPts val="630"/>
              </a:spcBef>
              <a:buFont typeface="Arial"/>
              <a:buChar char="•"/>
              <a:tabLst>
                <a:tab pos="269240" algn="l"/>
                <a:tab pos="269875" algn="l"/>
              </a:tabLst>
            </a:pPr>
            <a:r>
              <a:rPr sz="1100" spc="15" dirty="0">
                <a:latin typeface="Calibri"/>
                <a:cs typeface="Calibri"/>
              </a:rPr>
              <a:t>MANTOAN,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M.</a:t>
            </a:r>
            <a:r>
              <a:rPr sz="1100" spc="-5" dirty="0">
                <a:latin typeface="Calibri"/>
                <a:cs typeface="Calibri"/>
              </a:rPr>
              <a:t> T. E. </a:t>
            </a:r>
            <a:r>
              <a:rPr sz="1100" b="1" spc="15" dirty="0">
                <a:latin typeface="Calibri"/>
                <a:cs typeface="Calibri"/>
              </a:rPr>
              <a:t>A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10" dirty="0">
                <a:latin typeface="Calibri"/>
                <a:cs typeface="Calibri"/>
              </a:rPr>
              <a:t>tecnologiaaplicada</a:t>
            </a:r>
            <a:r>
              <a:rPr sz="1100" b="1" spc="-50" dirty="0">
                <a:latin typeface="Calibri"/>
                <a:cs typeface="Calibri"/>
              </a:rPr>
              <a:t> </a:t>
            </a:r>
            <a:r>
              <a:rPr sz="1100" b="1" spc="10" dirty="0">
                <a:latin typeface="Calibri"/>
                <a:cs typeface="Calibri"/>
              </a:rPr>
              <a:t>à</a:t>
            </a:r>
            <a:r>
              <a:rPr sz="1100" b="1" spc="-5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educação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b="1" spc="5" dirty="0">
                <a:latin typeface="Calibri"/>
                <a:cs typeface="Calibri"/>
              </a:rPr>
              <a:t>na</a:t>
            </a:r>
            <a:r>
              <a:rPr sz="1100" b="1" spc="-50" dirty="0">
                <a:latin typeface="Calibri"/>
                <a:cs typeface="Calibri"/>
              </a:rPr>
              <a:t> </a:t>
            </a:r>
            <a:r>
              <a:rPr sz="1100" b="1" spc="15" dirty="0">
                <a:latin typeface="Calibri"/>
                <a:cs typeface="Calibri"/>
              </a:rPr>
              <a:t>perspectivainclusiva</a:t>
            </a:r>
            <a:r>
              <a:rPr sz="1100" spc="15" dirty="0">
                <a:latin typeface="Calibri"/>
                <a:cs typeface="Calibri"/>
              </a:rPr>
              <a:t>.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spc="25" dirty="0">
                <a:latin typeface="Calibri"/>
                <a:cs typeface="Calibri"/>
              </a:rPr>
              <a:t>mimeo,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2005.</a:t>
            </a:r>
            <a:endParaRPr sz="1100" dirty="0">
              <a:latin typeface="Calibri"/>
              <a:cs typeface="Calibri"/>
            </a:endParaRPr>
          </a:p>
          <a:p>
            <a:pPr marL="241300" marR="3637915" indent="-228600">
              <a:lnSpc>
                <a:spcPct val="74100"/>
              </a:lnSpc>
              <a:spcBef>
                <a:spcPts val="894"/>
              </a:spcBef>
              <a:buFont typeface="Arial"/>
              <a:buChar char="•"/>
              <a:tabLst>
                <a:tab pos="269240" algn="l"/>
                <a:tab pos="269875" algn="l"/>
              </a:tabLst>
            </a:pPr>
            <a:r>
              <a:rPr sz="1100" dirty="0">
                <a:latin typeface="Calibri"/>
                <a:cs typeface="Calibri"/>
              </a:rPr>
              <a:t>PUBLIC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LAW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108-364.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b="1" spc="-30" dirty="0">
                <a:latin typeface="Calibri"/>
                <a:cs typeface="Calibri"/>
              </a:rPr>
              <a:t>108</a:t>
            </a:r>
            <a:r>
              <a:rPr sz="1125" b="1" spc="-44" baseline="22222" dirty="0">
                <a:latin typeface="Calibri"/>
                <a:cs typeface="Calibri"/>
              </a:rPr>
              <a:t>th</a:t>
            </a:r>
            <a:r>
              <a:rPr sz="1125" b="1" spc="67" baseline="22222" dirty="0">
                <a:latin typeface="Calibri"/>
                <a:cs typeface="Calibri"/>
              </a:rPr>
              <a:t> </a:t>
            </a:r>
            <a:r>
              <a:rPr sz="1100" b="1" spc="5" dirty="0">
                <a:latin typeface="Calibri"/>
                <a:cs typeface="Calibri"/>
              </a:rPr>
              <a:t>Congress,</a:t>
            </a:r>
            <a:r>
              <a:rPr sz="1100" b="1" spc="-90" dirty="0">
                <a:latin typeface="Calibri"/>
                <a:cs typeface="Calibri"/>
              </a:rPr>
              <a:t> </a:t>
            </a:r>
            <a:r>
              <a:rPr sz="1100" b="1" spc="-30" dirty="0">
                <a:latin typeface="Calibri"/>
                <a:cs typeface="Calibri"/>
              </a:rPr>
              <a:t>2004</a:t>
            </a:r>
            <a:r>
              <a:rPr sz="1100" i="1" spc="-30" dirty="0">
                <a:latin typeface="Calibri"/>
                <a:cs typeface="Calibri"/>
              </a:rPr>
              <a:t>.</a:t>
            </a:r>
            <a:r>
              <a:rPr sz="1100" i="1" spc="155" dirty="0">
                <a:latin typeface="Calibri"/>
                <a:cs typeface="Calibri"/>
              </a:rPr>
              <a:t> </a:t>
            </a:r>
            <a:r>
              <a:rPr sz="1100" i="1" spc="10" dirty="0">
                <a:latin typeface="Calibri"/>
                <a:cs typeface="Calibri"/>
              </a:rPr>
              <a:t>Tradução</a:t>
            </a:r>
            <a:r>
              <a:rPr sz="1100" i="1" spc="-75" dirty="0">
                <a:latin typeface="Calibri"/>
                <a:cs typeface="Calibri"/>
              </a:rPr>
              <a:t> </a:t>
            </a:r>
            <a:r>
              <a:rPr sz="1100" i="1" spc="-5" dirty="0">
                <a:latin typeface="Calibri"/>
                <a:cs typeface="Calibri"/>
              </a:rPr>
              <a:t>Rita</a:t>
            </a:r>
            <a:r>
              <a:rPr sz="1100" i="1" spc="-65" dirty="0">
                <a:latin typeface="Calibri"/>
                <a:cs typeface="Calibri"/>
              </a:rPr>
              <a:t> </a:t>
            </a:r>
            <a:r>
              <a:rPr sz="1100" i="1" spc="5" dirty="0">
                <a:latin typeface="Calibri"/>
                <a:cs typeface="Calibri"/>
              </a:rPr>
              <a:t>Bersch</a:t>
            </a:r>
            <a:r>
              <a:rPr sz="1100" spc="5" dirty="0">
                <a:latin typeface="Calibri"/>
                <a:cs typeface="Calibri"/>
              </a:rPr>
              <a:t>.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Disponível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em</a:t>
            </a:r>
            <a:r>
              <a:rPr sz="1100" spc="-1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&lt;</a:t>
            </a:r>
            <a:r>
              <a:rPr sz="1100" dirty="0">
                <a:latin typeface="Calibri"/>
                <a:cs typeface="Calibri"/>
                <a:hlinkClick r:id="rId11"/>
              </a:rPr>
              <a:t>http://frwebgate.access.gpo.gov/cgi-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bin/getdoc.cgi?dbname=108_cong_public_laws&amp;docid=f:publ364.108&gt;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Acesso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em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spc="-15" dirty="0">
                <a:latin typeface="Calibri"/>
                <a:cs typeface="Calibri"/>
              </a:rPr>
              <a:t>04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20" dirty="0">
                <a:latin typeface="Calibri"/>
                <a:cs typeface="Calibri"/>
              </a:rPr>
              <a:t>dez.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spc="-30" dirty="0">
                <a:latin typeface="Calibri"/>
                <a:cs typeface="Calibri"/>
              </a:rPr>
              <a:t>2007.</a:t>
            </a:r>
            <a:endParaRPr sz="1100" dirty="0">
              <a:latin typeface="Calibri"/>
              <a:cs typeface="Calibri"/>
            </a:endParaRPr>
          </a:p>
          <a:p>
            <a:pPr marL="269875" indent="-257175">
              <a:lnSpc>
                <a:spcPts val="1150"/>
              </a:lnSpc>
              <a:spcBef>
                <a:spcPts val="555"/>
              </a:spcBef>
              <a:buFont typeface="Arial"/>
              <a:buChar char="•"/>
              <a:tabLst>
                <a:tab pos="269240" algn="l"/>
                <a:tab pos="269875" algn="l"/>
              </a:tabLst>
            </a:pPr>
            <a:r>
              <a:rPr sz="1100" spc="5" dirty="0">
                <a:latin typeface="Calibri"/>
                <a:cs typeface="Calibri"/>
              </a:rPr>
              <a:t>RADABAUGH,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M.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P.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Study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b="1" spc="5" dirty="0">
                <a:latin typeface="Calibri"/>
                <a:cs typeface="Calibri"/>
              </a:rPr>
              <a:t>on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spc="5" dirty="0">
                <a:latin typeface="Calibri"/>
                <a:cs typeface="Calibri"/>
              </a:rPr>
              <a:t>the</a:t>
            </a:r>
            <a:r>
              <a:rPr sz="1100" b="1" spc="-70" dirty="0">
                <a:latin typeface="Calibri"/>
                <a:cs typeface="Calibri"/>
              </a:rPr>
              <a:t> </a:t>
            </a:r>
            <a:r>
              <a:rPr sz="1100" b="1" spc="5" dirty="0">
                <a:latin typeface="Calibri"/>
                <a:cs typeface="Calibri"/>
              </a:rPr>
              <a:t>Financing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spc="5" dirty="0">
                <a:latin typeface="Calibri"/>
                <a:cs typeface="Calibri"/>
              </a:rPr>
              <a:t>of</a:t>
            </a:r>
            <a:r>
              <a:rPr sz="1100" b="1" spc="-80" dirty="0">
                <a:latin typeface="Calibri"/>
                <a:cs typeface="Calibri"/>
              </a:rPr>
              <a:t> </a:t>
            </a:r>
            <a:r>
              <a:rPr sz="1100" b="1" spc="10" dirty="0">
                <a:latin typeface="Calibri"/>
                <a:cs typeface="Calibri"/>
              </a:rPr>
              <a:t>Assistive</a:t>
            </a:r>
            <a:r>
              <a:rPr sz="1100" b="1" spc="-60" dirty="0">
                <a:latin typeface="Calibri"/>
                <a:cs typeface="Calibri"/>
              </a:rPr>
              <a:t> </a:t>
            </a:r>
            <a:r>
              <a:rPr sz="1100" b="1" spc="5" dirty="0">
                <a:latin typeface="Calibri"/>
                <a:cs typeface="Calibri"/>
              </a:rPr>
              <a:t>Technology</a:t>
            </a:r>
            <a:r>
              <a:rPr sz="1100" b="1" spc="-100" dirty="0">
                <a:latin typeface="Calibri"/>
                <a:cs typeface="Calibri"/>
              </a:rPr>
              <a:t> </a:t>
            </a:r>
            <a:r>
              <a:rPr sz="1100" b="1" spc="10" dirty="0">
                <a:latin typeface="Calibri"/>
                <a:cs typeface="Calibri"/>
              </a:rPr>
              <a:t>Devices</a:t>
            </a:r>
            <a:r>
              <a:rPr sz="1100" b="1" spc="-90" dirty="0">
                <a:latin typeface="Calibri"/>
                <a:cs typeface="Calibri"/>
              </a:rPr>
              <a:t> </a:t>
            </a:r>
            <a:r>
              <a:rPr sz="1100" b="1" spc="5" dirty="0">
                <a:latin typeface="Calibri"/>
                <a:cs typeface="Calibri"/>
              </a:rPr>
              <a:t>of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10" dirty="0">
                <a:latin typeface="Calibri"/>
                <a:cs typeface="Calibri"/>
              </a:rPr>
              <a:t>Services</a:t>
            </a:r>
            <a:r>
              <a:rPr sz="1100" b="1" spc="-95" dirty="0">
                <a:latin typeface="Calibri"/>
                <a:cs typeface="Calibri"/>
              </a:rPr>
              <a:t> </a:t>
            </a:r>
            <a:r>
              <a:rPr sz="1100" b="1" spc="10" dirty="0">
                <a:latin typeface="Calibri"/>
                <a:cs typeface="Calibri"/>
              </a:rPr>
              <a:t>for</a:t>
            </a:r>
            <a:r>
              <a:rPr sz="1100" b="1" spc="-30" dirty="0">
                <a:latin typeface="Calibri"/>
                <a:cs typeface="Calibri"/>
              </a:rPr>
              <a:t> </a:t>
            </a:r>
            <a:r>
              <a:rPr sz="1100" b="1" spc="5" dirty="0">
                <a:latin typeface="Calibri"/>
                <a:cs typeface="Calibri"/>
              </a:rPr>
              <a:t>Individuals</a:t>
            </a:r>
            <a:r>
              <a:rPr sz="1100" b="1" spc="-85" dirty="0">
                <a:latin typeface="Calibri"/>
                <a:cs typeface="Calibri"/>
              </a:rPr>
              <a:t> </a:t>
            </a:r>
            <a:r>
              <a:rPr sz="1100" b="1" spc="5" dirty="0">
                <a:latin typeface="Calibri"/>
                <a:cs typeface="Calibri"/>
              </a:rPr>
              <a:t>with</a:t>
            </a:r>
            <a:r>
              <a:rPr sz="1100" b="1" spc="-100" dirty="0">
                <a:latin typeface="Calibri"/>
                <a:cs typeface="Calibri"/>
              </a:rPr>
              <a:t> </a:t>
            </a:r>
            <a:r>
              <a:rPr sz="1100" b="1" spc="10" dirty="0">
                <a:latin typeface="Calibri"/>
                <a:cs typeface="Calibri"/>
              </a:rPr>
              <a:t>Disabilities</a:t>
            </a:r>
            <a:r>
              <a:rPr sz="1100" b="1" spc="-95" dirty="0">
                <a:latin typeface="Calibri"/>
                <a:cs typeface="Calibri"/>
              </a:rPr>
              <a:t> </a:t>
            </a:r>
            <a:r>
              <a:rPr sz="1100" spc="5" dirty="0">
                <a:latin typeface="Calibri"/>
                <a:cs typeface="Calibri"/>
              </a:rPr>
              <a:t>-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A</a:t>
            </a:r>
            <a:r>
              <a:rPr sz="1100" spc="10" dirty="0">
                <a:latin typeface="Calibri"/>
                <a:cs typeface="Calibri"/>
              </a:rPr>
              <a:t> report</a:t>
            </a:r>
            <a:r>
              <a:rPr sz="1100" spc="-95" dirty="0">
                <a:latin typeface="Calibri"/>
                <a:cs typeface="Calibri"/>
              </a:rPr>
              <a:t> </a:t>
            </a:r>
            <a:r>
              <a:rPr sz="1100" spc="5" dirty="0">
                <a:latin typeface="Calibri"/>
                <a:cs typeface="Calibri"/>
              </a:rPr>
              <a:t>to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the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25" dirty="0">
                <a:latin typeface="Calibri"/>
                <a:cs typeface="Calibri"/>
              </a:rPr>
              <a:t>president</a:t>
            </a:r>
            <a:r>
              <a:rPr sz="1100" spc="-100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and</a:t>
            </a:r>
            <a:r>
              <a:rPr sz="1100" spc="-90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the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congress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of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the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United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-15" dirty="0">
                <a:latin typeface="Calibri"/>
                <a:cs typeface="Calibri"/>
              </a:rPr>
              <a:t>State</a:t>
            </a:r>
            <a:r>
              <a:rPr sz="1100" i="1" spc="-15" dirty="0">
                <a:latin typeface="Calibri"/>
                <a:cs typeface="Calibri"/>
              </a:rPr>
              <a:t>,</a:t>
            </a:r>
            <a:endParaRPr sz="1100" dirty="0">
              <a:latin typeface="Calibri"/>
              <a:cs typeface="Calibri"/>
            </a:endParaRPr>
          </a:p>
          <a:p>
            <a:pPr marL="241300">
              <a:lnSpc>
                <a:spcPts val="1150"/>
              </a:lnSpc>
            </a:pPr>
            <a:r>
              <a:rPr sz="1100" i="1" spc="15" dirty="0">
                <a:latin typeface="Calibri"/>
                <a:cs typeface="Calibri"/>
              </a:rPr>
              <a:t>National</a:t>
            </a:r>
            <a:r>
              <a:rPr sz="1100" i="1" spc="-120" dirty="0">
                <a:latin typeface="Calibri"/>
                <a:cs typeface="Calibri"/>
              </a:rPr>
              <a:t> </a:t>
            </a:r>
            <a:r>
              <a:rPr sz="1100" i="1" spc="25" dirty="0">
                <a:latin typeface="Calibri"/>
                <a:cs typeface="Calibri"/>
              </a:rPr>
              <a:t>Councilon</a:t>
            </a:r>
            <a:r>
              <a:rPr sz="1100" i="1" spc="-8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Disability</a:t>
            </a:r>
            <a:r>
              <a:rPr sz="1100" dirty="0">
                <a:latin typeface="Calibri"/>
                <a:cs typeface="Calibri"/>
              </a:rPr>
              <a:t>,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spc="-15" dirty="0">
                <a:latin typeface="Calibri"/>
                <a:cs typeface="Calibri"/>
              </a:rPr>
              <a:t>Março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1993.</a:t>
            </a:r>
            <a:r>
              <a:rPr sz="1100" spc="150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Disponível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30" dirty="0">
                <a:latin typeface="Calibri"/>
                <a:cs typeface="Calibri"/>
              </a:rPr>
              <a:t>em</a:t>
            </a:r>
            <a:r>
              <a:rPr sz="1100" spc="-1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&lt;</a:t>
            </a:r>
            <a:r>
              <a:rPr sz="1100" dirty="0">
                <a:latin typeface="Calibri"/>
                <a:cs typeface="Calibri"/>
                <a:hlinkClick r:id="rId12"/>
              </a:rPr>
              <a:t>http://www.ccclivecaption.com</a:t>
            </a:r>
            <a:r>
              <a:rPr sz="1100" dirty="0">
                <a:latin typeface="Calibri"/>
                <a:cs typeface="Calibri"/>
              </a:rPr>
              <a:t>&gt;</a:t>
            </a:r>
            <a:r>
              <a:rPr sz="1100" spc="-135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Acesso</a:t>
            </a:r>
            <a:r>
              <a:rPr sz="1100" spc="-95" dirty="0">
                <a:latin typeface="Calibri"/>
                <a:cs typeface="Calibri"/>
              </a:rPr>
              <a:t> </a:t>
            </a:r>
            <a:r>
              <a:rPr sz="1100" spc="30" dirty="0">
                <a:latin typeface="Calibri"/>
                <a:cs typeface="Calibri"/>
              </a:rPr>
              <a:t>em</a:t>
            </a:r>
            <a:r>
              <a:rPr sz="1100" spc="-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04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spc="20" dirty="0">
                <a:latin typeface="Calibri"/>
                <a:cs typeface="Calibri"/>
              </a:rPr>
              <a:t>dez.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2007.</a:t>
            </a:r>
            <a:endParaRPr sz="1100" dirty="0">
              <a:latin typeface="Calibri"/>
              <a:cs typeface="Calibri"/>
            </a:endParaRPr>
          </a:p>
          <a:p>
            <a:pPr marL="269875" indent="-257175">
              <a:lnSpc>
                <a:spcPct val="100000"/>
              </a:lnSpc>
              <a:spcBef>
                <a:spcPts val="555"/>
              </a:spcBef>
              <a:buFont typeface="Arial"/>
              <a:buChar char="•"/>
              <a:tabLst>
                <a:tab pos="269240" algn="l"/>
                <a:tab pos="269875" algn="l"/>
              </a:tabLst>
            </a:pPr>
            <a:r>
              <a:rPr sz="1100" spc="-5" dirty="0">
                <a:latin typeface="Calibri"/>
                <a:cs typeface="Calibri"/>
              </a:rPr>
              <a:t>REDE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5" dirty="0">
                <a:latin typeface="Calibri"/>
                <a:cs typeface="Calibri"/>
              </a:rPr>
              <a:t>ENTRE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5" dirty="0">
                <a:latin typeface="Calibri"/>
                <a:cs typeface="Calibri"/>
              </a:rPr>
              <a:t>AMIGOS,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b="1" spc="5" dirty="0">
                <a:latin typeface="Calibri"/>
                <a:cs typeface="Calibri"/>
              </a:rPr>
              <a:t>Informações</a:t>
            </a:r>
            <a:r>
              <a:rPr sz="1100" b="1" spc="-8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básicas</a:t>
            </a:r>
            <a:r>
              <a:rPr sz="1100" b="1" spc="5" dirty="0">
                <a:latin typeface="Calibri"/>
                <a:cs typeface="Calibri"/>
              </a:rPr>
              <a:t> sobre</a:t>
            </a:r>
            <a:r>
              <a:rPr sz="1100" b="1" spc="-45" dirty="0">
                <a:latin typeface="Calibri"/>
                <a:cs typeface="Calibri"/>
              </a:rPr>
              <a:t> </a:t>
            </a:r>
            <a:r>
              <a:rPr sz="1100" b="1" spc="10" dirty="0">
                <a:latin typeface="Calibri"/>
                <a:cs typeface="Calibri"/>
              </a:rPr>
              <a:t>Tecnologia</a:t>
            </a:r>
            <a:r>
              <a:rPr sz="1100" b="1" spc="-1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Assistiva</a:t>
            </a:r>
            <a:r>
              <a:rPr sz="1100" dirty="0">
                <a:latin typeface="Calibri"/>
                <a:cs typeface="Calibri"/>
              </a:rPr>
              <a:t>.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Disponível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20" dirty="0">
                <a:latin typeface="Calibri"/>
                <a:cs typeface="Calibri"/>
              </a:rPr>
              <a:t>em: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&lt;</a:t>
            </a:r>
            <a:r>
              <a:rPr sz="1100" spc="-5" dirty="0">
                <a:latin typeface="Calibri"/>
                <a:cs typeface="Calibri"/>
                <a:hlinkClick r:id="rId13"/>
              </a:rPr>
              <a:t>http://www.entreamigos.com.br/textos/tecassi/informbasic.htm&gt;</a:t>
            </a:r>
            <a:r>
              <a:rPr sz="1100" spc="-125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Acesso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30" dirty="0">
                <a:latin typeface="Calibri"/>
                <a:cs typeface="Calibri"/>
              </a:rPr>
              <a:t>em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15</a:t>
            </a:r>
            <a:r>
              <a:rPr sz="1100" spc="-135" dirty="0">
                <a:latin typeface="Calibri"/>
                <a:cs typeface="Calibri"/>
              </a:rPr>
              <a:t> </a:t>
            </a:r>
            <a:r>
              <a:rPr sz="1100" spc="25" dirty="0">
                <a:latin typeface="Calibri"/>
                <a:cs typeface="Calibri"/>
              </a:rPr>
              <a:t>jul.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2007.</a:t>
            </a:r>
            <a:endParaRPr sz="1100" dirty="0">
              <a:latin typeface="Calibri"/>
              <a:cs typeface="Calibri"/>
            </a:endParaRPr>
          </a:p>
          <a:p>
            <a:pPr marL="269875" indent="-257175">
              <a:lnSpc>
                <a:spcPct val="100000"/>
              </a:lnSpc>
              <a:spcBef>
                <a:spcPts val="630"/>
              </a:spcBef>
              <a:buFont typeface="Arial"/>
              <a:buChar char="•"/>
              <a:tabLst>
                <a:tab pos="269240" algn="l"/>
                <a:tab pos="269875" algn="l"/>
              </a:tabLst>
            </a:pPr>
            <a:r>
              <a:rPr sz="1100" spc="20" dirty="0">
                <a:latin typeface="Calibri"/>
                <a:cs typeface="Calibri"/>
              </a:rPr>
              <a:t>SASSAKI,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R.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spc="10" dirty="0">
                <a:latin typeface="Calibri"/>
                <a:cs typeface="Calibri"/>
              </a:rPr>
              <a:t>K.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1996.</a:t>
            </a:r>
            <a:r>
              <a:rPr sz="1100" spc="160" dirty="0">
                <a:latin typeface="Calibri"/>
                <a:cs typeface="Calibri"/>
              </a:rPr>
              <a:t> </a:t>
            </a:r>
            <a:r>
              <a:rPr sz="1100" b="1" spc="10" dirty="0">
                <a:latin typeface="Calibri"/>
                <a:cs typeface="Calibri"/>
              </a:rPr>
              <a:t>Por</a:t>
            </a:r>
            <a:r>
              <a:rPr sz="1100" b="1" spc="-50" dirty="0">
                <a:latin typeface="Calibri"/>
                <a:cs typeface="Calibri"/>
              </a:rPr>
              <a:t> </a:t>
            </a:r>
            <a:r>
              <a:rPr sz="1100" b="1" spc="10" dirty="0">
                <a:latin typeface="Calibri"/>
                <a:cs typeface="Calibri"/>
              </a:rPr>
              <a:t>que o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b="1" spc="5" dirty="0">
                <a:latin typeface="Calibri"/>
                <a:cs typeface="Calibri"/>
              </a:rPr>
              <a:t>termo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b="1" spc="10" dirty="0">
                <a:latin typeface="Calibri"/>
                <a:cs typeface="Calibri"/>
              </a:rPr>
              <a:t>“Tecnologia</a:t>
            </a:r>
            <a:r>
              <a:rPr sz="1100" b="1" spc="-130" dirty="0">
                <a:latin typeface="Calibri"/>
                <a:cs typeface="Calibri"/>
              </a:rPr>
              <a:t> </a:t>
            </a:r>
            <a:r>
              <a:rPr sz="1100" b="1" spc="10" dirty="0">
                <a:latin typeface="Calibri"/>
                <a:cs typeface="Calibri"/>
              </a:rPr>
              <a:t>Assistiva”?</a:t>
            </a:r>
            <a:r>
              <a:rPr sz="1100" b="1" spc="-70" dirty="0">
                <a:latin typeface="Calibri"/>
                <a:cs typeface="Calibri"/>
              </a:rPr>
              <a:t> </a:t>
            </a:r>
            <a:r>
              <a:rPr sz="1100" spc="5" dirty="0">
                <a:latin typeface="Calibri"/>
                <a:cs typeface="Calibri"/>
              </a:rPr>
              <a:t>Disponível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30" dirty="0">
                <a:latin typeface="Calibri"/>
                <a:cs typeface="Calibri"/>
              </a:rPr>
              <a:t>em</a:t>
            </a:r>
            <a:r>
              <a:rPr sz="1100" spc="1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&lt;</a:t>
            </a:r>
            <a:r>
              <a:rPr sz="1100" dirty="0">
                <a:latin typeface="Calibri"/>
                <a:cs typeface="Calibri"/>
                <a:hlinkClick r:id="rId14"/>
              </a:rPr>
              <a:t>http://www.assistiva.com.br/</a:t>
            </a:r>
            <a:r>
              <a:rPr sz="1100" dirty="0">
                <a:latin typeface="Calibri"/>
                <a:cs typeface="Calibri"/>
              </a:rPr>
              <a:t>&gt;</a:t>
            </a:r>
            <a:r>
              <a:rPr sz="1100" spc="-135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Acesso</a:t>
            </a:r>
            <a:r>
              <a:rPr sz="1100" spc="-95" dirty="0">
                <a:latin typeface="Calibri"/>
                <a:cs typeface="Calibri"/>
              </a:rPr>
              <a:t> </a:t>
            </a:r>
            <a:r>
              <a:rPr sz="1100" spc="30" dirty="0">
                <a:latin typeface="Calibri"/>
                <a:cs typeface="Calibri"/>
              </a:rPr>
              <a:t>em</a:t>
            </a:r>
            <a:r>
              <a:rPr sz="1100" spc="-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22</a:t>
            </a:r>
            <a:r>
              <a:rPr sz="1100" spc="-145" dirty="0">
                <a:latin typeface="Calibri"/>
                <a:cs typeface="Calibri"/>
              </a:rPr>
              <a:t> </a:t>
            </a:r>
            <a:r>
              <a:rPr sz="1100" spc="15" dirty="0">
                <a:latin typeface="Calibri"/>
                <a:cs typeface="Calibri"/>
              </a:rPr>
              <a:t>nov.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2007.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cates.org.br/content/_imgs/uploads/13972286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1052736"/>
            <a:ext cx="7888431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149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4222</Words>
  <Application>Microsoft Office PowerPoint</Application>
  <PresentationFormat>Widescreen</PresentationFormat>
  <Paragraphs>352</Paragraphs>
  <Slides>81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81</vt:i4>
      </vt:variant>
    </vt:vector>
  </HeadingPairs>
  <TitlesOfParts>
    <vt:vector size="87" baseType="lpstr">
      <vt:lpstr>Arial</vt:lpstr>
      <vt:lpstr>Calibri</vt:lpstr>
      <vt:lpstr>Calibri Light</vt:lpstr>
      <vt:lpstr>Roboto</vt:lpstr>
      <vt:lpstr>Times New Roman</vt:lpstr>
      <vt:lpstr>Tema do Office</vt:lpstr>
      <vt:lpstr>Tópicos em Funcionalidade, Tecnologia Assistiva, Inovação em Reabilitação Profa Dra Carla da Silva Santana Castro Profa Dra Valéria Meirelles Carril Elui</vt:lpstr>
      <vt:lpstr>Apresentação do PowerPoint</vt:lpstr>
      <vt:lpstr>Conceitos básicos</vt:lpstr>
      <vt:lpstr>Apresentação do PowerPoint</vt:lpstr>
      <vt:lpstr>Definição termos </vt:lpstr>
      <vt:lpstr>Tecnologia em Saúde </vt:lpstr>
      <vt:lpstr>Apresentação do PowerPoint</vt:lpstr>
      <vt:lpstr>Apresentação do PowerPoint</vt:lpstr>
      <vt:lpstr>Apresentação do PowerPoint</vt:lpstr>
      <vt:lpstr>Reabilitação </vt:lpstr>
      <vt:lpstr>Tecnologia  Médica ou de Reabilitação  </vt:lpstr>
      <vt:lpstr>Apresentação do PowerPoint</vt:lpstr>
      <vt:lpstr>Tecnologia da Informação </vt:lpstr>
      <vt:lpstr>Tecnologia da informação (TI)</vt:lpstr>
      <vt:lpstr>Apresentação do PowerPoint</vt:lpstr>
      <vt:lpstr>Apresentação do PowerPoint</vt:lpstr>
      <vt:lpstr>Tecnologia da Educação</vt:lpstr>
      <vt:lpstr>Apresentação do PowerPoint</vt:lpstr>
      <vt:lpstr>Apresentação do PowerPoint</vt:lpstr>
      <vt:lpstr>Apresentação do PowerPoint</vt:lpstr>
      <vt:lpstr>Tecnologia  Assistiva</vt:lpstr>
      <vt:lpstr>Apresentação do PowerPoint</vt:lpstr>
      <vt:lpstr>Public Law - 1988</vt:lpstr>
      <vt:lpstr>Public Law, 1988 </vt:lpstr>
      <vt:lpstr>No Brasil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EUSTAT: http://www.siva.it/recearch/eustat/eustgupt.html</vt:lpstr>
      <vt:lpstr>Apresentação do PowerPoint</vt:lpstr>
      <vt:lpstr>Apresentação do PowerPoint</vt:lpstr>
      <vt:lpstr>Conceito Brasileiro</vt:lpstr>
      <vt:lpstr>Contextualização</vt:lpstr>
      <vt:lpstr>INTRODUÇÃO</vt:lpstr>
      <vt:lpstr>Conceitos Afins e Interligados</vt:lpstr>
      <vt:lpstr>Apresentação do PowerPoint</vt:lpstr>
      <vt:lpstr>Recursos e Serviços</vt:lpstr>
      <vt:lpstr>Recursos de Tecnologia Assistiva</vt:lpstr>
      <vt:lpstr>Tipos de tecnologias assistivas</vt:lpstr>
      <vt:lpstr>O Continnum da Tecnologia Assistiva</vt:lpstr>
      <vt:lpstr>Sem tecnologia (No-Tech) TA</vt:lpstr>
      <vt:lpstr>No–tech (Baixa Tecnologia) em TA</vt:lpstr>
      <vt:lpstr>Low –tech (Baixa Tecnologia) em TA</vt:lpstr>
      <vt:lpstr>Apresentação do PowerPoint</vt:lpstr>
      <vt:lpstr>Apresentação do PowerPoint</vt:lpstr>
      <vt:lpstr>Medium Tech (Média Tecnologia) emTA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Categorias da Tecnologia Assistiva</vt:lpstr>
      <vt:lpstr>Vida Diária</vt:lpstr>
      <vt:lpstr>Tecnologias de Informática (Computador)</vt:lpstr>
      <vt:lpstr>Apresentação do PowerPoint</vt:lpstr>
      <vt:lpstr>Comunicação</vt:lpstr>
      <vt:lpstr>Apresentação do PowerPoint</vt:lpstr>
      <vt:lpstr>Unidades de Controle Ambiental</vt:lpstr>
      <vt:lpstr>Seating and positioning</vt:lpstr>
      <vt:lpstr>Seating and Positioning (sentar e posicionar)</vt:lpstr>
      <vt:lpstr>Mobilidade</vt:lpstr>
      <vt:lpstr>Órteses e próteses</vt:lpstr>
      <vt:lpstr>Modificações no local, na escola e no local de trabalho</vt:lpstr>
      <vt:lpstr>Ajudas sensoriais</vt:lpstr>
      <vt:lpstr>Apresentação do PowerPoint</vt:lpstr>
      <vt:lpstr>Universal Design for Instruction (UDI)</vt:lpstr>
      <vt:lpstr>Matemática</vt:lpstr>
      <vt:lpstr>Organização</vt:lpstr>
      <vt:lpstr>Leitura</vt:lpstr>
      <vt:lpstr>Escrita</vt:lpstr>
      <vt:lpstr>Concluindo</vt:lpstr>
      <vt:lpstr>Referências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Tecnologia Assistiva:  Fundamentos para a prática da Terapia Ocupacional   Profa Dra Carla da Silva Santana Castro Profa Dra Valéria Meirelles Carril Elui</dc:title>
  <dc:creator>Carla Santana</dc:creator>
  <cp:lastModifiedBy>Valeria</cp:lastModifiedBy>
  <cp:revision>24</cp:revision>
  <dcterms:created xsi:type="dcterms:W3CDTF">2018-08-01T19:33:20Z</dcterms:created>
  <dcterms:modified xsi:type="dcterms:W3CDTF">2018-08-30T01:30:30Z</dcterms:modified>
</cp:coreProperties>
</file>