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m" ContentType="video/webm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1" r:id="rId2"/>
    <p:sldId id="407" r:id="rId3"/>
    <p:sldId id="261" r:id="rId4"/>
    <p:sldId id="258" r:id="rId5"/>
    <p:sldId id="259" r:id="rId6"/>
    <p:sldId id="262" r:id="rId7"/>
    <p:sldId id="260" r:id="rId8"/>
    <p:sldId id="328" r:id="rId9"/>
    <p:sldId id="256" r:id="rId10"/>
    <p:sldId id="263" r:id="rId11"/>
    <p:sldId id="327" r:id="rId12"/>
    <p:sldId id="430" r:id="rId13"/>
    <p:sldId id="420" r:id="rId14"/>
    <p:sldId id="421" r:id="rId15"/>
    <p:sldId id="429" r:id="rId16"/>
    <p:sldId id="426" r:id="rId17"/>
    <p:sldId id="324" r:id="rId18"/>
    <p:sldId id="42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F33"/>
    <a:srgbClr val="E55753"/>
    <a:srgbClr val="FF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48" y="4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9E588-92B7-4578-8F2C-2692DE893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20BD2-C8FB-4046-8076-915CFA87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BD2D4-4B64-4B96-8B64-388931689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AB5A1-C221-4412-8A1C-5DEE2FCD7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E12D4-C9A0-4BDD-B439-E1008367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4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11D6-2AA1-42B3-A57D-8CA7B4EC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DCD0B-A8CC-4BAD-AFE6-F51BC1D1D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0FFFA-3D8C-49E9-BBD6-0ECC8C3B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2F6E2-41D5-4F3F-8DBD-2A734F747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0A560-3655-4C1C-A8A6-802F2B0C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62CBDE-43BB-4FF8-8680-D0951058E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FE795-71CB-4E2E-BDDC-6F755EA6F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59BD5-E44D-495B-A068-9ADC475E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F79D2-0A97-486B-9AF3-EEF130ED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785AE-5366-4944-80CA-7D225248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7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2678-C528-461F-9CA4-2007B517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1EB07-F346-4BE1-B84A-0581E482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E4BB0-F4A2-4D29-B02A-5706EC34E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31087-CD47-462C-BECC-B442E978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7BBB8-6498-4D0A-B2B3-D5F431D5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7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5589-D86E-46A6-AD8B-704476A2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B0607-0FF4-4574-9EFC-71F1750A7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2251B-F6E3-4859-8713-BDEE5755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36FF-2AFB-43A9-8481-4683D6B9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6F5C9-8E6B-4EB7-98EB-25E8DFCA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4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3137-F08A-40FB-9416-7144F402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F044A-FAF8-4D26-B867-BE59EE861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DD1DC-CC52-4F71-91CA-C1CBECD40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E8AB5-1431-49DC-B72F-14D3AD7C8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F4B3E-1254-4EC5-BBF8-3CB1161A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292FA-8285-4BF9-AB73-A23D3F09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ECDF2-2B9B-4722-9981-B7CCAD282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5E6BD-CE35-4E32-9A6C-6F72B9E09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41BD1-2B87-4EEA-949D-9B2017B5C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114BE-35B0-42B1-B9AD-3C6A003F2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08DD0D-4913-4A31-A907-A10A2C0B1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A171B-C251-4C36-ADE5-514D2F5B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A2820-F537-4A53-8FF7-209E75B8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0BE7E-6106-4A2C-AB74-4E01AE59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4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C4BD-5427-4318-9803-06DF43D8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A48CD0-AD8D-4C30-B48F-98E1EFCD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8D28D-8126-4973-8B29-B768B101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DBA45-D9E1-4682-B93D-F2DBAC93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3187A-A61C-433C-8732-4EEE404B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41CAC4-4E60-4375-9ED2-F89C1C9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C1F5D-FB95-43C9-B59A-C763414F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740D-7837-4D15-87B6-250E0CE70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D5605-6714-40A5-ACBC-A8DDE8CB8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83905-4C34-42C3-A94D-9AD24A0DA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DD32A-ACF1-4D87-AB3A-5CA34D9E2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6E603-3DBD-4700-9428-6444C8C7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7CBD9-BF65-4D7A-9B8C-088B6C0D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C904-EDB4-4E44-8229-2113E0FB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FC243-C428-454F-B234-E335A4740E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B808A-8520-4F49-B371-311160681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B9AE2-801A-4EA8-9896-964C34DA6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D3D-ABAA-4442-BFDE-E5E1882F2370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6256C-AC37-43AD-973C-5D23F316D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79262-D94B-43BD-AEF8-5083496D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83BF-12E0-414D-A2FF-E3165CD881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B65D82-5061-44AB-B880-C544FB7F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FCDA4-9F60-40FB-8B5D-66B49410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2425D-DF30-4380-ADFD-E5B3DD285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A9D3D-ABAA-4442-BFDE-E5E1882F2370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734AC-E404-4598-9198-E0BAF9C61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F0A79-5560-4579-BAB2-D39E30F03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183BF-12E0-414D-A2FF-E3165CD881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5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65.PNG"/><Relationship Id="rId3" Type="http://schemas.openxmlformats.org/officeDocument/2006/relationships/image" Target="../media/image13.png"/><Relationship Id="rId7" Type="http://schemas.openxmlformats.org/officeDocument/2006/relationships/image" Target="../media/image59.png"/><Relationship Id="rId12" Type="http://schemas.openxmlformats.org/officeDocument/2006/relationships/image" Target="../media/image6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4.svg"/><Relationship Id="rId4" Type="http://schemas.openxmlformats.org/officeDocument/2006/relationships/image" Target="../media/image60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1.png"/><Relationship Id="rId7" Type="http://schemas.openxmlformats.org/officeDocument/2006/relationships/image" Target="../media/image7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8.gif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6" Type="http://schemas.openxmlformats.org/officeDocument/2006/relationships/image" Target="../media/image77.png"/><Relationship Id="rId5" Type="http://schemas.openxmlformats.org/officeDocument/2006/relationships/image" Target="../media/image74.gif"/><Relationship Id="rId4" Type="http://schemas.openxmlformats.org/officeDocument/2006/relationships/image" Target="../media/image7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0.jpg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6" Type="http://schemas.openxmlformats.org/officeDocument/2006/relationships/image" Target="../media/image77.png"/><Relationship Id="rId5" Type="http://schemas.openxmlformats.org/officeDocument/2006/relationships/image" Target="../media/image74.gif"/><Relationship Id="rId10" Type="http://schemas.openxmlformats.org/officeDocument/2006/relationships/image" Target="../media/image83.png"/><Relationship Id="rId4" Type="http://schemas.openxmlformats.org/officeDocument/2006/relationships/image" Target="../media/image73.gif"/><Relationship Id="rId9" Type="http://schemas.openxmlformats.org/officeDocument/2006/relationships/image" Target="../media/image5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85.png"/><Relationship Id="rId7" Type="http://schemas.openxmlformats.org/officeDocument/2006/relationships/image" Target="../media/image690.png"/><Relationship Id="rId12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0.png"/><Relationship Id="rId11" Type="http://schemas.openxmlformats.org/officeDocument/2006/relationships/image" Target="../media/image730.png"/><Relationship Id="rId5" Type="http://schemas.openxmlformats.org/officeDocument/2006/relationships/image" Target="../media/image670.png"/><Relationship Id="rId10" Type="http://schemas.openxmlformats.org/officeDocument/2006/relationships/image" Target="../media/image720.png"/><Relationship Id="rId4" Type="http://schemas.openxmlformats.org/officeDocument/2006/relationships/image" Target="../media/image86.png"/><Relationship Id="rId9" Type="http://schemas.openxmlformats.org/officeDocument/2006/relationships/image" Target="../media/image7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7" Type="http://schemas.openxmlformats.org/officeDocument/2006/relationships/image" Target="../media/image8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0.png"/><Relationship Id="rId5" Type="http://schemas.openxmlformats.org/officeDocument/2006/relationships/image" Target="../media/image780.png"/><Relationship Id="rId4" Type="http://schemas.openxmlformats.org/officeDocument/2006/relationships/image" Target="../media/image7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510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4.gif"/><Relationship Id="rId2" Type="http://schemas.openxmlformats.org/officeDocument/2006/relationships/image" Target="../media/image40.png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3.png"/><Relationship Id="rId5" Type="http://schemas.openxmlformats.org/officeDocument/2006/relationships/image" Target="../media/image78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38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6.png"/><Relationship Id="rId5" Type="http://schemas.openxmlformats.org/officeDocument/2006/relationships/image" Target="../media/image26.png"/><Relationship Id="rId15" Type="http://schemas.openxmlformats.org/officeDocument/2006/relationships/image" Target="../media/image42.png"/><Relationship Id="rId10" Type="http://schemas.openxmlformats.org/officeDocument/2006/relationships/image" Target="../media/image35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40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>
            <a:extLst>
              <a:ext uri="{FF2B5EF4-FFF2-40B4-BE49-F238E27FC236}">
                <a16:creationId xmlns:a16="http://schemas.microsoft.com/office/drawing/2014/main" id="{FEA7D69A-BD5C-2388-6771-B88F467A15BD}"/>
              </a:ext>
            </a:extLst>
          </p:cNvPr>
          <p:cNvSpPr txBox="1"/>
          <p:nvPr/>
        </p:nvSpPr>
        <p:spPr>
          <a:xfrm>
            <a:off x="4293376" y="2737111"/>
            <a:ext cx="37021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Electrons</a:t>
            </a:r>
            <a:r>
              <a:rPr lang="pt-BR" dirty="0"/>
              <a:t> do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orbit</a:t>
            </a:r>
            <a:r>
              <a:rPr lang="pt-BR" dirty="0"/>
              <a:t>.</a:t>
            </a:r>
          </a:p>
          <a:p>
            <a:r>
              <a:rPr lang="pt-BR" dirty="0" err="1"/>
              <a:t>Electrons</a:t>
            </a:r>
            <a:r>
              <a:rPr lang="pt-BR" dirty="0"/>
              <a:t> do </a:t>
            </a:r>
            <a:r>
              <a:rPr lang="pt-BR" dirty="0" err="1"/>
              <a:t>not</a:t>
            </a:r>
            <a:r>
              <a:rPr lang="pt-BR" dirty="0"/>
              <a:t> spin.</a:t>
            </a:r>
          </a:p>
          <a:p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don´t</a:t>
            </a:r>
            <a:r>
              <a:rPr lang="pt-BR" dirty="0"/>
              <a:t> </a:t>
            </a:r>
            <a:r>
              <a:rPr lang="pt-BR" dirty="0" err="1"/>
              <a:t>know</a:t>
            </a:r>
            <a:r>
              <a:rPr lang="pt-BR" dirty="0"/>
              <a:t> </a:t>
            </a:r>
            <a:r>
              <a:rPr lang="pt-BR" dirty="0" err="1"/>
              <a:t>were</a:t>
            </a:r>
            <a:r>
              <a:rPr lang="pt-BR" dirty="0"/>
              <a:t> </a:t>
            </a:r>
            <a:r>
              <a:rPr lang="pt-BR" dirty="0" err="1"/>
              <a:t>they</a:t>
            </a:r>
            <a:r>
              <a:rPr lang="pt-BR" dirty="0"/>
              <a:t> are </a:t>
            </a:r>
            <a:r>
              <a:rPr lang="pt-BR" dirty="0" err="1"/>
              <a:t>going</a:t>
            </a:r>
            <a:r>
              <a:rPr lang="pt-BR" dirty="0"/>
              <a:t>.</a:t>
            </a:r>
          </a:p>
          <a:p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don´t</a:t>
            </a:r>
            <a:r>
              <a:rPr lang="pt-BR" dirty="0"/>
              <a:t> </a:t>
            </a:r>
            <a:r>
              <a:rPr lang="pt-BR" dirty="0" err="1"/>
              <a:t>know</a:t>
            </a:r>
            <a:r>
              <a:rPr lang="pt-BR" dirty="0"/>
              <a:t> </a:t>
            </a:r>
            <a:r>
              <a:rPr lang="pt-BR" dirty="0" err="1"/>
              <a:t>were</a:t>
            </a:r>
            <a:r>
              <a:rPr lang="pt-BR" dirty="0"/>
              <a:t> </a:t>
            </a:r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been</a:t>
            </a:r>
            <a:r>
              <a:rPr lang="pt-BR" dirty="0"/>
              <a:t>.</a:t>
            </a:r>
          </a:p>
          <a:p>
            <a:pPr algn="r"/>
            <a:r>
              <a:rPr lang="pt-BR" sz="1200" i="1" dirty="0" err="1"/>
              <a:t>Anonymous</a:t>
            </a:r>
            <a:endParaRPr lang="pt-BR" sz="1200" i="1" dirty="0"/>
          </a:p>
        </p:txBody>
      </p:sp>
    </p:spTree>
    <p:extLst>
      <p:ext uri="{BB962C8B-B14F-4D97-AF65-F5344CB8AC3E}">
        <p14:creationId xmlns:p14="http://schemas.microsoft.com/office/powerpoint/2010/main" val="275914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62556D-7F74-4582-9187-ACF0EE7A18E8}"/>
              </a:ext>
            </a:extLst>
          </p:cNvPr>
          <p:cNvSpPr txBox="1"/>
          <p:nvPr/>
        </p:nvSpPr>
        <p:spPr>
          <a:xfrm>
            <a:off x="160121" y="104775"/>
            <a:ext cx="674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Quantum </a:t>
            </a:r>
            <a:r>
              <a:rPr lang="pt-BR" b="1" dirty="0" err="1"/>
              <a:t>model</a:t>
            </a:r>
            <a:r>
              <a:rPr lang="pt-BR" b="1" dirty="0"/>
              <a:t>, e.g. </a:t>
            </a:r>
            <a:r>
              <a:rPr lang="pt-BR" b="1" dirty="0" err="1"/>
              <a:t>electron</a:t>
            </a:r>
            <a:r>
              <a:rPr lang="pt-BR" b="1" dirty="0"/>
              <a:t> spin angular </a:t>
            </a:r>
            <a:r>
              <a:rPr lang="pt-BR" b="1" dirty="0" err="1"/>
              <a:t>and</a:t>
            </a:r>
            <a:r>
              <a:rPr lang="pt-BR" b="1" dirty="0"/>
              <a:t> </a:t>
            </a:r>
            <a:r>
              <a:rPr lang="pt-BR" b="1" dirty="0" err="1"/>
              <a:t>magnetic</a:t>
            </a:r>
            <a:r>
              <a:rPr lang="pt-BR" b="1" dirty="0"/>
              <a:t> momenta</a:t>
            </a:r>
            <a:endParaRPr lang="en-US" b="1" dirty="0"/>
          </a:p>
        </p:txBody>
      </p:sp>
      <p:pic>
        <p:nvPicPr>
          <p:cNvPr id="6" name="Picture 5" descr="A picture containing ball, drawing&#10;&#10;Description automatically generated">
            <a:extLst>
              <a:ext uri="{FF2B5EF4-FFF2-40B4-BE49-F238E27FC236}">
                <a16:creationId xmlns:a16="http://schemas.microsoft.com/office/drawing/2014/main" id="{16FDC3CA-A51A-45B9-B75C-34EDA616B2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4" t="17471" r="55167" b="22229"/>
          <a:stretch/>
        </p:blipFill>
        <p:spPr>
          <a:xfrm>
            <a:off x="1211146" y="3512583"/>
            <a:ext cx="1628775" cy="1545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D4E8D5-2693-4538-911F-A4C0AAF18FB5}"/>
              </a:ext>
            </a:extLst>
          </p:cNvPr>
          <p:cNvCxnSpPr/>
          <p:nvPr/>
        </p:nvCxnSpPr>
        <p:spPr>
          <a:xfrm flipV="1">
            <a:off x="1975050" y="3218960"/>
            <a:ext cx="0" cy="504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452F5F-5B58-4C47-B155-958E5628E032}"/>
              </a:ext>
            </a:extLst>
          </p:cNvPr>
          <p:cNvCxnSpPr/>
          <p:nvPr/>
        </p:nvCxnSpPr>
        <p:spPr>
          <a:xfrm flipV="1">
            <a:off x="1975050" y="4964865"/>
            <a:ext cx="0" cy="21600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4F40CF0F-50A3-4555-85BC-48BAF41BB8AC}"/>
              </a:ext>
            </a:extLst>
          </p:cNvPr>
          <p:cNvSpPr/>
          <p:nvPr/>
        </p:nvSpPr>
        <p:spPr>
          <a:xfrm>
            <a:off x="1581532" y="3159928"/>
            <a:ext cx="787036" cy="297344"/>
          </a:xfrm>
          <a:prstGeom prst="arc">
            <a:avLst>
              <a:gd name="adj1" fmla="val 1207181"/>
              <a:gd name="adj2" fmla="val 18005155"/>
            </a:avLst>
          </a:prstGeom>
          <a:ln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BB40CB-9995-4EA3-8B76-4641065D868D}"/>
                  </a:ext>
                </a:extLst>
              </p:cNvPr>
              <p:cNvSpPr txBox="1"/>
              <p:nvPr/>
            </p:nvSpPr>
            <p:spPr>
              <a:xfrm>
                <a:off x="2123268" y="3066689"/>
                <a:ext cx="181075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BB40CB-9995-4EA3-8B76-4641065D8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268" y="3066689"/>
                <a:ext cx="181075" cy="310598"/>
              </a:xfrm>
              <a:prstGeom prst="rect">
                <a:avLst/>
              </a:prstGeom>
              <a:blipFill>
                <a:blip r:embed="rId3"/>
                <a:stretch>
                  <a:fillRect l="-26667" t="-43137" r="-113333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4FB2288-9736-4344-86CB-0058580AE2AF}"/>
              </a:ext>
            </a:extLst>
          </p:cNvPr>
          <p:cNvSpPr txBox="1"/>
          <p:nvPr/>
        </p:nvSpPr>
        <p:spPr>
          <a:xfrm>
            <a:off x="720796" y="2542675"/>
            <a:ext cx="255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Spin angular momentum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0DEF6-4D9A-45BC-919C-18FAB440C116}"/>
              </a:ext>
            </a:extLst>
          </p:cNvPr>
          <p:cNvSpPr txBox="1"/>
          <p:nvPr/>
        </p:nvSpPr>
        <p:spPr>
          <a:xfrm>
            <a:off x="337154" y="5425439"/>
            <a:ext cx="468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Classical</a:t>
            </a:r>
            <a:r>
              <a:rPr lang="pt-BR" dirty="0"/>
              <a:t> </a:t>
            </a:r>
            <a:r>
              <a:rPr lang="pt-BR" dirty="0" err="1"/>
              <a:t>analogy</a:t>
            </a:r>
            <a:r>
              <a:rPr lang="pt-BR" dirty="0"/>
              <a:t>, </a:t>
            </a:r>
            <a:r>
              <a:rPr lang="pt-BR" dirty="0" err="1"/>
              <a:t>not</a:t>
            </a:r>
            <a:r>
              <a:rPr lang="pt-BR" dirty="0"/>
              <a:t> </a:t>
            </a:r>
            <a:r>
              <a:rPr lang="pt-BR" dirty="0" err="1"/>
              <a:t>entirely</a:t>
            </a:r>
            <a:r>
              <a:rPr lang="pt-BR" dirty="0"/>
              <a:t> </a:t>
            </a:r>
            <a:r>
              <a:rPr lang="pt-BR" dirty="0" err="1"/>
              <a:t>true</a:t>
            </a:r>
            <a:r>
              <a:rPr lang="pt-BR" dirty="0"/>
              <a:t> (</a:t>
            </a:r>
            <a:r>
              <a:rPr lang="pt-BR" dirty="0" err="1"/>
              <a:t>but</a:t>
            </a:r>
            <a:r>
              <a:rPr lang="pt-BR" dirty="0"/>
              <a:t> it </a:t>
            </a:r>
            <a:r>
              <a:rPr lang="pt-BR" dirty="0" err="1"/>
              <a:t>works</a:t>
            </a:r>
            <a:r>
              <a:rPr lang="pt-BR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6A62DC-E0D4-4D35-A924-A6521EC5D175}"/>
                  </a:ext>
                </a:extLst>
              </p:cNvPr>
              <p:cNvSpPr txBox="1"/>
              <p:nvPr/>
            </p:nvSpPr>
            <p:spPr>
              <a:xfrm>
                <a:off x="805449" y="855696"/>
                <a:ext cx="1058110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arenBoth"/>
                </a:pPr>
                <a:r>
                  <a:rPr lang="pt-BR" b="1" dirty="0">
                    <a:solidFill>
                      <a:schemeClr val="tx1"/>
                    </a:solidFill>
                  </a:rPr>
                  <a:t>Principal quantum </a:t>
                </a:r>
                <a:r>
                  <a:rPr lang="pt-BR" b="1" dirty="0" err="1">
                    <a:solidFill>
                      <a:schemeClr val="tx1"/>
                    </a:solidFill>
                  </a:rPr>
                  <a:t>number</a:t>
                </a:r>
                <a:r>
                  <a:rPr lang="pt-BR" b="1" dirty="0">
                    <a:solidFill>
                      <a:schemeClr val="tx1"/>
                    </a:solidFill>
                  </a:rPr>
                  <a:t> (</a:t>
                </a:r>
                <a:r>
                  <a:rPr lang="pt-BR" b="1" i="1" dirty="0">
                    <a:solidFill>
                      <a:schemeClr val="tx1"/>
                    </a:solidFill>
                  </a:rPr>
                  <a:t>n</a:t>
                </a:r>
                <a:r>
                  <a:rPr lang="pt-BR" b="1" dirty="0">
                    <a:solidFill>
                      <a:schemeClr val="tx1"/>
                    </a:solidFill>
                  </a:rPr>
                  <a:t>)</a:t>
                </a:r>
                <a:r>
                  <a:rPr lang="pt-BR" dirty="0">
                    <a:solidFill>
                      <a:schemeClr val="tx1"/>
                    </a:solidFill>
                  </a:rPr>
                  <a:t>: </a:t>
                </a:r>
                <a:r>
                  <a:rPr lang="pt-BR" dirty="0" err="1">
                    <a:solidFill>
                      <a:schemeClr val="tx1"/>
                    </a:solidFill>
                  </a:rPr>
                  <a:t>energy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:r>
                  <a:rPr lang="pt-BR" dirty="0" err="1">
                    <a:solidFill>
                      <a:schemeClr val="tx1"/>
                    </a:solidFill>
                  </a:rPr>
                  <a:t>level</a:t>
                </a:r>
                <a:r>
                  <a:rPr lang="pt-BR" dirty="0">
                    <a:solidFill>
                      <a:schemeClr val="tx1"/>
                    </a:solidFill>
                  </a:rPr>
                  <a:t> (</a:t>
                </a:r>
                <a:r>
                  <a:rPr lang="pt-BR" dirty="0" err="1">
                    <a:solidFill>
                      <a:schemeClr val="tx1"/>
                    </a:solidFill>
                  </a:rPr>
                  <a:t>shell</a:t>
                </a:r>
                <a:r>
                  <a:rPr lang="pt-BR" dirty="0">
                    <a:solidFill>
                      <a:schemeClr val="tx1"/>
                    </a:solidFill>
                  </a:rPr>
                  <a:t>) </a:t>
                </a:r>
                <a:r>
                  <a:rPr lang="pt-BR" dirty="0" err="1">
                    <a:solidFill>
                      <a:schemeClr val="tx1"/>
                    </a:solidFill>
                  </a:rPr>
                  <a:t>occupied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:r>
                  <a:rPr lang="pt-BR" dirty="0" err="1">
                    <a:solidFill>
                      <a:schemeClr val="tx1"/>
                    </a:solidFill>
                  </a:rPr>
                  <a:t>by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:r>
                  <a:rPr lang="pt-BR" dirty="0" err="1">
                    <a:solidFill>
                      <a:schemeClr val="tx1"/>
                    </a:solidFill>
                  </a:rPr>
                  <a:t>electron</a:t>
                </a:r>
                <a:r>
                  <a:rPr lang="pt-BR" dirty="0">
                    <a:solidFill>
                      <a:schemeClr val="tx1"/>
                    </a:solidFill>
                  </a:rPr>
                  <a:t>; n = 1, 2, 3, 4, 5, 6, 7...</a:t>
                </a:r>
              </a:p>
              <a:p>
                <a:pPr marL="342900" indent="-342900">
                  <a:buAutoNum type="arabicParenBoth"/>
                </a:pPr>
                <a:r>
                  <a:rPr lang="pt-BR" b="1" dirty="0">
                    <a:solidFill>
                      <a:schemeClr val="tx1"/>
                    </a:solidFill>
                  </a:rPr>
                  <a:t>Angular momentum quantum </a:t>
                </a:r>
                <a:r>
                  <a:rPr lang="pt-BR" b="1" dirty="0" err="1">
                    <a:solidFill>
                      <a:schemeClr val="tx1"/>
                    </a:solidFill>
                  </a:rPr>
                  <a:t>number</a:t>
                </a:r>
                <a:r>
                  <a:rPr lang="pt-BR" b="1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pt-BR" b="1" dirty="0">
                    <a:solidFill>
                      <a:schemeClr val="tx1"/>
                    </a:solidFill>
                  </a:rPr>
                  <a:t>)</a:t>
                </a:r>
                <a:r>
                  <a:rPr lang="pt-BR" dirty="0">
                    <a:solidFill>
                      <a:schemeClr val="tx1"/>
                    </a:solidFill>
                  </a:rPr>
                  <a:t>: shape of </a:t>
                </a:r>
                <a:r>
                  <a:rPr lang="pt-BR" dirty="0" err="1">
                    <a:solidFill>
                      <a:schemeClr val="tx1"/>
                    </a:solidFill>
                  </a:rPr>
                  <a:t>the</a:t>
                </a:r>
                <a:r>
                  <a:rPr lang="pt-BR" dirty="0">
                    <a:solidFill>
                      <a:schemeClr val="tx1"/>
                    </a:solidFill>
                  </a:rPr>
                  <a:t> orbital(s) </a:t>
                </a:r>
                <a:r>
                  <a:rPr lang="pt-BR" dirty="0" err="1">
                    <a:solidFill>
                      <a:schemeClr val="tx1"/>
                    </a:solidFill>
                  </a:rPr>
                  <a:t>within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:r>
                  <a:rPr lang="pt-BR" dirty="0" err="1">
                    <a:solidFill>
                      <a:schemeClr val="tx1"/>
                    </a:solidFill>
                  </a:rPr>
                  <a:t>the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:r>
                  <a:rPr lang="pt-BR" dirty="0" err="1">
                    <a:solidFill>
                      <a:schemeClr val="tx1"/>
                    </a:solidFill>
                  </a:rPr>
                  <a:t>shell</a:t>
                </a:r>
                <a:r>
                  <a:rPr lang="pt-BR" dirty="0">
                    <a:solidFill>
                      <a:schemeClr val="tx1"/>
                    </a:solidFill>
                  </a:rPr>
                  <a:t>; </a:t>
                </a:r>
                <a:r>
                  <a:rPr lang="pt-PT" altLang="pt-BR" dirty="0">
                    <a:solidFill>
                      <a:schemeClr val="tx1"/>
                    </a:solidFill>
                  </a:rPr>
                  <a:t>(</a:t>
                </a:r>
                <a:r>
                  <a:rPr lang="pt-BR" b="1" i="1" dirty="0">
                    <a:solidFill>
                      <a:schemeClr val="tx1"/>
                    </a:solidFill>
                  </a:rPr>
                  <a:t>ℓ</a:t>
                </a:r>
                <a:r>
                  <a:rPr lang="pt-BR" dirty="0">
                    <a:solidFill>
                      <a:schemeClr val="tx1"/>
                    </a:solidFill>
                  </a:rPr>
                  <a:t> = 0, 1, 2,..., </a:t>
                </a:r>
                <a:r>
                  <a:rPr lang="pt-BR" i="1" dirty="0">
                    <a:solidFill>
                      <a:schemeClr val="tx1"/>
                    </a:solidFill>
                  </a:rPr>
                  <a:t>n</a:t>
                </a:r>
                <a:r>
                  <a:rPr lang="pt-BR" dirty="0">
                    <a:solidFill>
                      <a:schemeClr val="tx1"/>
                    </a:solidFill>
                  </a:rPr>
                  <a:t> − 1</a:t>
                </a:r>
                <a:r>
                  <a:rPr lang="pt-PT" altLang="pt-BR" dirty="0">
                    <a:solidFill>
                      <a:schemeClr val="tx1"/>
                    </a:solidFill>
                  </a:rPr>
                  <a:t>) of </a:t>
                </a:r>
                <a:r>
                  <a:rPr lang="pt-PT" altLang="pt-BR" b="1" i="1" dirty="0">
                    <a:solidFill>
                      <a:schemeClr val="tx1"/>
                    </a:solidFill>
                  </a:rPr>
                  <a:t>n</a:t>
                </a:r>
                <a:endParaRPr lang="pt-BR" dirty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arenBoth"/>
                </a:pPr>
                <a:r>
                  <a:rPr lang="pt-BR" b="1" dirty="0" err="1">
                    <a:solidFill>
                      <a:schemeClr val="tx1"/>
                    </a:solidFill>
                  </a:rPr>
                  <a:t>Magnetic</a:t>
                </a:r>
                <a:r>
                  <a:rPr lang="pt-BR" b="1" dirty="0">
                    <a:solidFill>
                      <a:schemeClr val="tx1"/>
                    </a:solidFill>
                  </a:rPr>
                  <a:t> quantum </a:t>
                </a:r>
                <a:r>
                  <a:rPr lang="pt-BR" b="1" dirty="0" err="1">
                    <a:solidFill>
                      <a:schemeClr val="tx1"/>
                    </a:solidFill>
                  </a:rPr>
                  <a:t>number</a:t>
                </a:r>
                <a:r>
                  <a:rPr lang="pt-BR" b="1" dirty="0">
                    <a:solidFill>
                      <a:schemeClr val="tx1"/>
                    </a:solidFill>
                  </a:rPr>
                  <a:t> (</a:t>
                </a:r>
                <a:r>
                  <a:rPr lang="pt-BR" b="1" i="1" dirty="0">
                    <a:solidFill>
                      <a:schemeClr val="tx1"/>
                    </a:solidFill>
                  </a:rPr>
                  <a:t>m</a:t>
                </a:r>
                <a:r>
                  <a:rPr lang="pt-BR" b="1" i="1" baseline="-25000" dirty="0">
                    <a:solidFill>
                      <a:schemeClr val="tx1"/>
                    </a:solidFill>
                  </a:rPr>
                  <a:t>ℓ</a:t>
                </a:r>
                <a:r>
                  <a:rPr lang="pt-BR" b="1" dirty="0">
                    <a:solidFill>
                      <a:schemeClr val="tx1"/>
                    </a:solidFill>
                  </a:rPr>
                  <a:t>)</a:t>
                </a:r>
                <a:r>
                  <a:rPr lang="pt-BR" dirty="0">
                    <a:solidFill>
                      <a:schemeClr val="tx1"/>
                    </a:solidFill>
                  </a:rPr>
                  <a:t>: </a:t>
                </a:r>
                <a:r>
                  <a:rPr lang="pt-BR" dirty="0" err="1">
                    <a:solidFill>
                      <a:schemeClr val="tx1"/>
                    </a:solidFill>
                  </a:rPr>
                  <a:t>orientation</a:t>
                </a:r>
                <a:r>
                  <a:rPr lang="pt-BR" dirty="0">
                    <a:solidFill>
                      <a:schemeClr val="tx1"/>
                    </a:solidFill>
                  </a:rPr>
                  <a:t> of </a:t>
                </a:r>
                <a:r>
                  <a:rPr lang="pt-BR" dirty="0" err="1">
                    <a:solidFill>
                      <a:schemeClr val="tx1"/>
                    </a:solidFill>
                  </a:rPr>
                  <a:t>an</a:t>
                </a:r>
                <a:r>
                  <a:rPr lang="pt-BR" dirty="0">
                    <a:solidFill>
                      <a:schemeClr val="tx1"/>
                    </a:solidFill>
                  </a:rPr>
                  <a:t> orbital </a:t>
                </a:r>
                <a:r>
                  <a:rPr lang="pt-BR" dirty="0" err="1">
                    <a:solidFill>
                      <a:schemeClr val="tx1"/>
                    </a:solidFill>
                  </a:rPr>
                  <a:t>around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:r>
                  <a:rPr lang="pt-BR" dirty="0" err="1">
                    <a:solidFill>
                      <a:schemeClr val="tx1"/>
                    </a:solidFill>
                  </a:rPr>
                  <a:t>the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:r>
                  <a:rPr lang="pt-BR" dirty="0" err="1">
                    <a:solidFill>
                      <a:schemeClr val="tx1"/>
                    </a:solidFill>
                  </a:rPr>
                  <a:t>nucleus</a:t>
                </a:r>
                <a:r>
                  <a:rPr lang="pt-BR" dirty="0">
                    <a:solidFill>
                      <a:schemeClr val="tx1"/>
                    </a:solidFill>
                  </a:rPr>
                  <a:t>; (</a:t>
                </a:r>
                <a:r>
                  <a:rPr lang="pt-BR" dirty="0" err="1">
                    <a:solidFill>
                      <a:schemeClr val="tx1"/>
                    </a:solidFill>
                  </a:rPr>
                  <a:t>from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:r>
                  <a:rPr lang="pt-BR" b="1" i="1" dirty="0">
                    <a:solidFill>
                      <a:schemeClr val="tx1"/>
                    </a:solidFill>
                  </a:rPr>
                  <a:t>−ℓ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:r>
                  <a:rPr lang="pt-BR" dirty="0" err="1">
                    <a:solidFill>
                      <a:schemeClr val="tx1"/>
                    </a:solidFill>
                  </a:rPr>
                  <a:t>to</a:t>
                </a:r>
                <a:r>
                  <a:rPr lang="pt-BR" dirty="0">
                    <a:solidFill>
                      <a:schemeClr val="tx1"/>
                    </a:solidFill>
                  </a:rPr>
                  <a:t> </a:t>
                </a:r>
                <a:r>
                  <a:rPr lang="pt-BR" b="1" i="1" dirty="0">
                    <a:solidFill>
                      <a:schemeClr val="tx1"/>
                    </a:solidFill>
                  </a:rPr>
                  <a:t>ℓ</a:t>
                </a:r>
                <a:r>
                  <a:rPr lang="pt-BR" dirty="0">
                    <a:solidFill>
                      <a:schemeClr val="tx1"/>
                    </a:solidFill>
                  </a:rPr>
                  <a:t>, in </a:t>
                </a:r>
                <a:r>
                  <a:rPr lang="pt-BR" dirty="0" err="1">
                    <a:solidFill>
                      <a:schemeClr val="tx1"/>
                    </a:solidFill>
                  </a:rPr>
                  <a:t>intergers</a:t>
                </a:r>
                <a:r>
                  <a:rPr lang="pt-BR" dirty="0">
                    <a:solidFill>
                      <a:schemeClr val="tx1"/>
                    </a:solidFill>
                  </a:rPr>
                  <a:t>);</a:t>
                </a:r>
              </a:p>
              <a:p>
                <a:pPr marL="342900" indent="-342900">
                  <a:buAutoNum type="arabicParenBoth"/>
                </a:pPr>
                <a:r>
                  <a:rPr lang="pt-BR" b="1" dirty="0">
                    <a:solidFill>
                      <a:srgbClr val="FF0000"/>
                    </a:solidFill>
                  </a:rPr>
                  <a:t>Spin quantum </a:t>
                </a:r>
                <a:r>
                  <a:rPr lang="pt-BR" b="1" dirty="0" err="1">
                    <a:solidFill>
                      <a:srgbClr val="FF0000"/>
                    </a:solidFill>
                  </a:rPr>
                  <a:t>number</a:t>
                </a:r>
                <a:r>
                  <a:rPr lang="pt-BR" b="1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pt-BR" b="1" dirty="0">
                    <a:solidFill>
                      <a:srgbClr val="FF0000"/>
                    </a:solidFill>
                  </a:rPr>
                  <a:t>)</a:t>
                </a:r>
                <a:r>
                  <a:rPr lang="pt-BR" dirty="0">
                    <a:solidFill>
                      <a:srgbClr val="FF0000"/>
                    </a:solidFill>
                  </a:rPr>
                  <a:t>: </a:t>
                </a:r>
                <a:r>
                  <a:rPr lang="pt-BR" dirty="0" err="1">
                    <a:solidFill>
                      <a:srgbClr val="FF0000"/>
                    </a:solidFill>
                  </a:rPr>
                  <a:t>projection</a:t>
                </a:r>
                <a:r>
                  <a:rPr lang="pt-BR" dirty="0">
                    <a:solidFill>
                      <a:srgbClr val="FF0000"/>
                    </a:solidFill>
                  </a:rPr>
                  <a:t> of </a:t>
                </a:r>
                <a:r>
                  <a:rPr lang="pt-BR" dirty="0" err="1">
                    <a:solidFill>
                      <a:srgbClr val="FF0000"/>
                    </a:solidFill>
                  </a:rPr>
                  <a:t>intrinsic</a:t>
                </a:r>
                <a:r>
                  <a:rPr lang="pt-BR" dirty="0">
                    <a:solidFill>
                      <a:srgbClr val="FF0000"/>
                    </a:solidFill>
                  </a:rPr>
                  <a:t> angular momentum of </a:t>
                </a:r>
                <a:r>
                  <a:rPr lang="pt-BR" dirty="0" err="1">
                    <a:solidFill>
                      <a:srgbClr val="FF0000"/>
                    </a:solidFill>
                  </a:rPr>
                  <a:t>electron</a:t>
                </a:r>
                <a:r>
                  <a:rPr lang="pt-BR" dirty="0">
                    <a:solidFill>
                      <a:srgbClr val="FF0000"/>
                    </a:solidFill>
                  </a:rPr>
                  <a:t> (±½)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6A62DC-E0D4-4D35-A924-A6521EC5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49" y="855696"/>
                <a:ext cx="10581102" cy="1200329"/>
              </a:xfrm>
              <a:prstGeom prst="rect">
                <a:avLst/>
              </a:prstGeom>
              <a:blipFill>
                <a:blip r:embed="rId4"/>
                <a:stretch>
                  <a:fillRect l="-461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AF9D8F-40A0-466B-A4B8-4F097437DE2D}"/>
                  </a:ext>
                </a:extLst>
              </p:cNvPr>
              <p:cNvSpPr txBox="1"/>
              <p:nvPr/>
            </p:nvSpPr>
            <p:spPr>
              <a:xfrm>
                <a:off x="2540031" y="2824977"/>
                <a:ext cx="3405483" cy="774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ad>
                        <m:radPr>
                          <m:degHide m:val="on"/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</m:t>
                          </m:r>
                        </m:e>
                      </m:rad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AF9D8F-40A0-466B-A4B8-4F097437D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31" y="2824977"/>
                <a:ext cx="3405483" cy="7746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5AC8D41-B8FB-4B4D-83FB-474C0D474089}"/>
                  </a:ext>
                </a:extLst>
              </p:cNvPr>
              <p:cNvSpPr/>
              <p:nvPr/>
            </p:nvSpPr>
            <p:spPr>
              <a:xfrm>
                <a:off x="3526937" y="3682780"/>
                <a:ext cx="10095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pt-B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2400" dirty="0" smtClean="0">
                          <a:solidFill>
                            <a:schemeClr val="tx1"/>
                          </a:solidFill>
                        </a:rPr>
                        <m:t>½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5AC8D41-B8FB-4B4D-83FB-474C0D474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37" y="3682780"/>
                <a:ext cx="100950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5CC264B-F2C9-4F7A-870C-5121F0ECE9EE}"/>
              </a:ext>
            </a:extLst>
          </p:cNvPr>
          <p:cNvSpPr txBox="1"/>
          <p:nvPr/>
        </p:nvSpPr>
        <p:spPr>
          <a:xfrm>
            <a:off x="231398" y="6422770"/>
            <a:ext cx="473405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Electrons very likely do not spin around any axis!</a:t>
            </a:r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0A92952-48C8-4D73-BA4B-418A8FB803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01790" y="5010824"/>
            <a:ext cx="1047430" cy="53290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8055945-079C-47DE-9134-E9E4388B5CF5}"/>
              </a:ext>
            </a:extLst>
          </p:cNvPr>
          <p:cNvSpPr txBox="1"/>
          <p:nvPr/>
        </p:nvSpPr>
        <p:spPr>
          <a:xfrm>
            <a:off x="8573326" y="3648805"/>
            <a:ext cx="245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Spin </a:t>
            </a:r>
            <a:r>
              <a:rPr lang="pt-BR" b="1" dirty="0" err="1"/>
              <a:t>magnetic</a:t>
            </a:r>
            <a:r>
              <a:rPr lang="pt-BR" b="1" dirty="0"/>
              <a:t>  </a:t>
            </a:r>
            <a:r>
              <a:rPr lang="pt-BR" b="1" dirty="0" err="1"/>
              <a:t>moment</a:t>
            </a:r>
            <a:endParaRPr lang="en-US" b="1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0E0CD30-0384-4934-93A1-AAA5EA642C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64459" y="4305808"/>
            <a:ext cx="2539827" cy="598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563D96B-EED0-4B4E-BE26-A55721A6CEC5}"/>
                  </a:ext>
                </a:extLst>
              </p:cNvPr>
              <p:cNvSpPr/>
              <p:nvPr/>
            </p:nvSpPr>
            <p:spPr>
              <a:xfrm>
                <a:off x="8664459" y="5779531"/>
                <a:ext cx="237879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i="1" dirty="0"/>
                  <a:t>g is g</a:t>
                </a:r>
                <a:r>
                  <a:rPr lang="en-US" b="1" dirty="0"/>
                  <a:t>-factor = 2.0023…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B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b="1" dirty="0"/>
                  <a:t> is gyromagnetic ratio</a:t>
                </a:r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563D96B-EED0-4B4E-BE26-A55721A6C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459" y="5779531"/>
                <a:ext cx="2378793" cy="646331"/>
              </a:xfrm>
              <a:prstGeom prst="rect">
                <a:avLst/>
              </a:prstGeom>
              <a:blipFill>
                <a:blip r:embed="rId12"/>
                <a:stretch>
                  <a:fillRect l="-1023" t="-4717" r="-17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close up of a clock&#10;&#10;Description automatically generated">
            <a:extLst>
              <a:ext uri="{FF2B5EF4-FFF2-40B4-BE49-F238E27FC236}">
                <a16:creationId xmlns:a16="http://schemas.microsoft.com/office/drawing/2014/main" id="{2F4466A9-FF44-454F-ADB2-0C85D21D21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55" y="3653178"/>
            <a:ext cx="2053441" cy="28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5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2CA58F4-083A-4A15-B8EC-730635F4F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0" y="3339019"/>
            <a:ext cx="5691468" cy="308257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55B0BD0-FF02-4EA0-80E3-2677DA2AA761}"/>
              </a:ext>
            </a:extLst>
          </p:cNvPr>
          <p:cNvSpPr txBox="1"/>
          <p:nvPr/>
        </p:nvSpPr>
        <p:spPr>
          <a:xfrm>
            <a:off x="2017108" y="4085856"/>
            <a:ext cx="192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Ag</a:t>
            </a:r>
            <a:r>
              <a:rPr lang="pt-BR" baseline="30000" dirty="0">
                <a:solidFill>
                  <a:srgbClr val="FF0000"/>
                </a:solidFill>
              </a:rPr>
              <a:t>47</a:t>
            </a:r>
            <a:r>
              <a:rPr lang="pt-BR" dirty="0">
                <a:solidFill>
                  <a:srgbClr val="FF0000"/>
                </a:solidFill>
              </a:rPr>
              <a:t> = [Kr] 4d</a:t>
            </a:r>
            <a:r>
              <a:rPr lang="pt-BR" baseline="30000" dirty="0">
                <a:solidFill>
                  <a:srgbClr val="FF0000"/>
                </a:solidFill>
              </a:rPr>
              <a:t>10</a:t>
            </a:r>
            <a:r>
              <a:rPr lang="pt-BR" dirty="0">
                <a:solidFill>
                  <a:srgbClr val="FF0000"/>
                </a:solidFill>
              </a:rPr>
              <a:t> 5s</a:t>
            </a:r>
            <a:r>
              <a:rPr lang="pt-BR" baseline="30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25585BE-5910-40B8-A9E4-CECBE13165D9}"/>
              </a:ext>
            </a:extLst>
          </p:cNvPr>
          <p:cNvSpPr/>
          <p:nvPr/>
        </p:nvSpPr>
        <p:spPr>
          <a:xfrm>
            <a:off x="3355596" y="4661169"/>
            <a:ext cx="469784" cy="566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7">
            <a:extLst>
              <a:ext uri="{FF2B5EF4-FFF2-40B4-BE49-F238E27FC236}">
                <a16:creationId xmlns:a16="http://schemas.microsoft.com/office/drawing/2014/main" id="{21B8D70F-DCEC-4904-9390-6857EE9C0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6" y="1164030"/>
            <a:ext cx="4297680" cy="1969008"/>
          </a:xfrm>
          <a:prstGeom prst="rect">
            <a:avLst/>
          </a:prstGeom>
        </p:spPr>
      </p:pic>
      <p:sp>
        <p:nvSpPr>
          <p:cNvPr id="11" name="CaixaDeTexto 8">
            <a:extLst>
              <a:ext uri="{FF2B5EF4-FFF2-40B4-BE49-F238E27FC236}">
                <a16:creationId xmlns:a16="http://schemas.microsoft.com/office/drawing/2014/main" id="{C97E62BF-1224-4DBC-B075-6247E6B2D1E0}"/>
              </a:ext>
            </a:extLst>
          </p:cNvPr>
          <p:cNvSpPr txBox="1"/>
          <p:nvPr/>
        </p:nvSpPr>
        <p:spPr>
          <a:xfrm>
            <a:off x="1316551" y="773055"/>
            <a:ext cx="359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Experimento de Stern-Gerlach, 1922</a:t>
            </a:r>
          </a:p>
        </p:txBody>
      </p:sp>
      <p:pic>
        <p:nvPicPr>
          <p:cNvPr id="14" name="Imagem 14">
            <a:extLst>
              <a:ext uri="{FF2B5EF4-FFF2-40B4-BE49-F238E27FC236}">
                <a16:creationId xmlns:a16="http://schemas.microsoft.com/office/drawing/2014/main" id="{2D2F1FDF-737B-4C63-A210-C2EE5D016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749" y="261753"/>
            <a:ext cx="4965232" cy="291204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F187AC1-98EA-4EAC-9D17-313D4F586C25}"/>
              </a:ext>
            </a:extLst>
          </p:cNvPr>
          <p:cNvSpPr txBox="1"/>
          <p:nvPr/>
        </p:nvSpPr>
        <p:spPr>
          <a:xfrm>
            <a:off x="272348" y="261753"/>
            <a:ext cx="616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Proposição do “spin eletrônico” ou Momento angular intrínseco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2943A5C-29B1-4065-9E2F-3788F50C7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49" y="3742959"/>
            <a:ext cx="4549737" cy="27350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8D4FAC-9FD8-4D26-A091-90DAF0C45EC0}"/>
              </a:ext>
            </a:extLst>
          </p:cNvPr>
          <p:cNvSpPr/>
          <p:nvPr/>
        </p:nvSpPr>
        <p:spPr>
          <a:xfrm>
            <a:off x="6611287" y="3452673"/>
            <a:ext cx="431786" cy="686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0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E6A8DF5-A1C1-46F4-BE10-9BC722199CE9}"/>
              </a:ext>
            </a:extLst>
          </p:cNvPr>
          <p:cNvCxnSpPr>
            <a:cxnSpLocks/>
          </p:cNvCxnSpPr>
          <p:nvPr/>
        </p:nvCxnSpPr>
        <p:spPr>
          <a:xfrm flipV="1">
            <a:off x="2128241" y="4585466"/>
            <a:ext cx="0" cy="56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01A7B3C-07C6-4C56-AE9D-04FD1A1C2B3A}"/>
              </a:ext>
            </a:extLst>
          </p:cNvPr>
          <p:cNvCxnSpPr>
            <a:cxnSpLocks/>
          </p:cNvCxnSpPr>
          <p:nvPr/>
        </p:nvCxnSpPr>
        <p:spPr>
          <a:xfrm flipV="1">
            <a:off x="2480666" y="4585466"/>
            <a:ext cx="0" cy="56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BB715F6-D0CC-411D-828A-EB8850C0CADD}"/>
              </a:ext>
            </a:extLst>
          </p:cNvPr>
          <p:cNvSpPr txBox="1"/>
          <p:nvPr/>
        </p:nvSpPr>
        <p:spPr>
          <a:xfrm>
            <a:off x="108155" y="108156"/>
            <a:ext cx="4696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Nuclear spin </a:t>
            </a:r>
            <a:r>
              <a:rPr lang="pt-BR" b="1" dirty="0" err="1"/>
              <a:t>and</a:t>
            </a:r>
            <a:r>
              <a:rPr lang="pt-BR" b="1" dirty="0"/>
              <a:t> angular momentum</a:t>
            </a:r>
          </a:p>
          <a:p>
            <a:r>
              <a:rPr lang="pt-BR" dirty="0"/>
              <a:t>(</a:t>
            </a:r>
            <a:r>
              <a:rPr lang="pt-BR" dirty="0" err="1"/>
              <a:t>Nucleus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a </a:t>
            </a:r>
            <a:r>
              <a:rPr lang="pt-BR" dirty="0" err="1"/>
              <a:t>collection</a:t>
            </a:r>
            <a:r>
              <a:rPr lang="pt-BR" dirty="0"/>
              <a:t> of </a:t>
            </a:r>
            <a:r>
              <a:rPr lang="pt-BR" dirty="0" err="1"/>
              <a:t>two</a:t>
            </a:r>
            <a:r>
              <a:rPr lang="pt-BR" dirty="0"/>
              <a:t> </a:t>
            </a:r>
            <a:r>
              <a:rPr lang="pt-BR" dirty="0" err="1"/>
              <a:t>kinds</a:t>
            </a:r>
            <a:r>
              <a:rPr lang="pt-BR" dirty="0"/>
              <a:t> of </a:t>
            </a:r>
            <a:r>
              <a:rPr lang="pt-BR" dirty="0" err="1"/>
              <a:t>particles</a:t>
            </a:r>
            <a:r>
              <a:rPr lang="pt-BR" dirty="0"/>
              <a:t>)</a:t>
            </a:r>
            <a:endParaRPr lang="en-US" dirty="0"/>
          </a:p>
        </p:txBody>
      </p:sp>
      <p:pic>
        <p:nvPicPr>
          <p:cNvPr id="3" name="Picture 2" descr="A picture containing ball, drawing&#10;&#10;Description automatically generated">
            <a:extLst>
              <a:ext uri="{FF2B5EF4-FFF2-40B4-BE49-F238E27FC236}">
                <a16:creationId xmlns:a16="http://schemas.microsoft.com/office/drawing/2014/main" id="{92A335CE-E2D8-4E7E-A7D0-63646CAB1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4" t="17471" r="55167" b="22229"/>
          <a:stretch/>
        </p:blipFill>
        <p:spPr>
          <a:xfrm>
            <a:off x="249975" y="1546454"/>
            <a:ext cx="1628775" cy="1545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3D46BCD-9430-4822-97B6-407BB5CCBFC0}"/>
              </a:ext>
            </a:extLst>
          </p:cNvPr>
          <p:cNvCxnSpPr/>
          <p:nvPr/>
        </p:nvCxnSpPr>
        <p:spPr>
          <a:xfrm flipV="1">
            <a:off x="1013879" y="1252831"/>
            <a:ext cx="0" cy="504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ED13F6-2095-462B-99BD-84F57FD5F41F}"/>
              </a:ext>
            </a:extLst>
          </p:cNvPr>
          <p:cNvCxnSpPr/>
          <p:nvPr/>
        </p:nvCxnSpPr>
        <p:spPr>
          <a:xfrm flipV="1">
            <a:off x="1013879" y="2998736"/>
            <a:ext cx="0" cy="21600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Arc 5">
            <a:extLst>
              <a:ext uri="{FF2B5EF4-FFF2-40B4-BE49-F238E27FC236}">
                <a16:creationId xmlns:a16="http://schemas.microsoft.com/office/drawing/2014/main" id="{B6B21365-607B-4243-A334-5D47591814E9}"/>
              </a:ext>
            </a:extLst>
          </p:cNvPr>
          <p:cNvSpPr/>
          <p:nvPr/>
        </p:nvSpPr>
        <p:spPr>
          <a:xfrm>
            <a:off x="620361" y="1193799"/>
            <a:ext cx="787036" cy="297344"/>
          </a:xfrm>
          <a:prstGeom prst="arc">
            <a:avLst>
              <a:gd name="adj1" fmla="val 1207181"/>
              <a:gd name="adj2" fmla="val 18005155"/>
            </a:avLst>
          </a:prstGeom>
          <a:ln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FA6058-7625-455D-87DE-9BA2A450599C}"/>
                  </a:ext>
                </a:extLst>
              </p:cNvPr>
              <p:cNvSpPr txBox="1"/>
              <p:nvPr/>
            </p:nvSpPr>
            <p:spPr>
              <a:xfrm>
                <a:off x="1162097" y="1100560"/>
                <a:ext cx="181075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FA6058-7625-455D-87DE-9BA2A4505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097" y="1100560"/>
                <a:ext cx="181075" cy="310598"/>
              </a:xfrm>
              <a:prstGeom prst="rect">
                <a:avLst/>
              </a:prstGeom>
              <a:blipFill>
                <a:blip r:embed="rId3"/>
                <a:stretch>
                  <a:fillRect l="-31034" t="-46000" r="-113793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2759EE96-4280-4779-858D-488A75B36421}"/>
              </a:ext>
            </a:extLst>
          </p:cNvPr>
          <p:cNvSpPr/>
          <p:nvPr/>
        </p:nvSpPr>
        <p:spPr>
          <a:xfrm>
            <a:off x="510353" y="3728208"/>
            <a:ext cx="1353102" cy="135310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C5F4A9-DB8A-450F-9FF6-21824B0C85F6}"/>
              </a:ext>
            </a:extLst>
          </p:cNvPr>
          <p:cNvSpPr/>
          <p:nvPr/>
        </p:nvSpPr>
        <p:spPr>
          <a:xfrm>
            <a:off x="680315" y="3955167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2931D7-140D-4959-A180-5D0C1E042563}"/>
              </a:ext>
            </a:extLst>
          </p:cNvPr>
          <p:cNvSpPr/>
          <p:nvPr/>
        </p:nvSpPr>
        <p:spPr>
          <a:xfrm>
            <a:off x="567244" y="4230530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552910-768C-491B-BA3B-806D3E7F64DC}"/>
              </a:ext>
            </a:extLst>
          </p:cNvPr>
          <p:cNvSpPr/>
          <p:nvPr/>
        </p:nvSpPr>
        <p:spPr>
          <a:xfrm>
            <a:off x="827417" y="4178617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E59151-B826-43C0-BE34-56F793DBC224}"/>
              </a:ext>
            </a:extLst>
          </p:cNvPr>
          <p:cNvSpPr/>
          <p:nvPr/>
        </p:nvSpPr>
        <p:spPr>
          <a:xfrm>
            <a:off x="601275" y="4512733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765344-610C-4A49-866B-76981A85019C}"/>
              </a:ext>
            </a:extLst>
          </p:cNvPr>
          <p:cNvSpPr/>
          <p:nvPr/>
        </p:nvSpPr>
        <p:spPr>
          <a:xfrm>
            <a:off x="827417" y="4445602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5F558B-1C79-4616-A3CD-4926CFFB17F9}"/>
              </a:ext>
            </a:extLst>
          </p:cNvPr>
          <p:cNvSpPr/>
          <p:nvPr/>
        </p:nvSpPr>
        <p:spPr>
          <a:xfrm>
            <a:off x="985847" y="3922965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40B35A-C26D-456E-BDCF-BE041C6AEE0B}"/>
              </a:ext>
            </a:extLst>
          </p:cNvPr>
          <p:cNvSpPr/>
          <p:nvPr/>
        </p:nvSpPr>
        <p:spPr>
          <a:xfrm>
            <a:off x="1111336" y="4178617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17DA20-6840-416B-ACB1-52EC6C55D5FD}"/>
              </a:ext>
            </a:extLst>
          </p:cNvPr>
          <p:cNvSpPr/>
          <p:nvPr/>
        </p:nvSpPr>
        <p:spPr>
          <a:xfrm>
            <a:off x="1098918" y="4456672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32F50A5-387E-4D0E-93DE-61FBE373E4CA}"/>
              </a:ext>
            </a:extLst>
          </p:cNvPr>
          <p:cNvSpPr/>
          <p:nvPr/>
        </p:nvSpPr>
        <p:spPr>
          <a:xfrm>
            <a:off x="850096" y="4734421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D60691-88BE-4FE2-AC16-0D8E0E754D52}"/>
              </a:ext>
            </a:extLst>
          </p:cNvPr>
          <p:cNvSpPr/>
          <p:nvPr/>
        </p:nvSpPr>
        <p:spPr>
          <a:xfrm>
            <a:off x="1123207" y="4756852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7DD89F-1F1D-4CB0-AF6E-A0AFCBD60D62}"/>
              </a:ext>
            </a:extLst>
          </p:cNvPr>
          <p:cNvSpPr/>
          <p:nvPr/>
        </p:nvSpPr>
        <p:spPr>
          <a:xfrm>
            <a:off x="1341024" y="4599253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DAF49F5-FF3E-46DB-A297-3A1ED4CC6D77}"/>
              </a:ext>
            </a:extLst>
          </p:cNvPr>
          <p:cNvSpPr/>
          <p:nvPr/>
        </p:nvSpPr>
        <p:spPr>
          <a:xfrm>
            <a:off x="1378425" y="4282234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3A8A7F-6B1A-488B-A118-0C844DEB30C0}"/>
              </a:ext>
            </a:extLst>
          </p:cNvPr>
          <p:cNvSpPr/>
          <p:nvPr/>
        </p:nvSpPr>
        <p:spPr>
          <a:xfrm>
            <a:off x="1211989" y="3780121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80FA582-63F0-44A5-9206-2F246B741151}"/>
              </a:ext>
            </a:extLst>
          </p:cNvPr>
          <p:cNvSpPr/>
          <p:nvPr/>
        </p:nvSpPr>
        <p:spPr>
          <a:xfrm>
            <a:off x="1325060" y="4035773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CA4141B-18CD-4EB6-B03E-C6D3FFB42BB0}"/>
              </a:ext>
            </a:extLst>
          </p:cNvPr>
          <p:cNvSpPr/>
          <p:nvPr/>
        </p:nvSpPr>
        <p:spPr>
          <a:xfrm>
            <a:off x="1587737" y="4078286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D584427-8422-48F6-83FC-54F5A01F2256}"/>
              </a:ext>
            </a:extLst>
          </p:cNvPr>
          <p:cNvSpPr/>
          <p:nvPr/>
        </p:nvSpPr>
        <p:spPr>
          <a:xfrm>
            <a:off x="1576010" y="4476730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85D38A9-B0A0-4FDC-8387-CEC01BC01C09}"/>
              </a:ext>
            </a:extLst>
          </p:cNvPr>
          <p:cNvSpPr/>
          <p:nvPr/>
        </p:nvSpPr>
        <p:spPr>
          <a:xfrm>
            <a:off x="2364507" y="4756852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CA744B-0C21-4207-ADAF-011531E97022}"/>
              </a:ext>
            </a:extLst>
          </p:cNvPr>
          <p:cNvSpPr/>
          <p:nvPr/>
        </p:nvSpPr>
        <p:spPr>
          <a:xfrm>
            <a:off x="2015170" y="4756852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F0DF3D-CB78-4551-A741-78BDA3D292A9}"/>
              </a:ext>
            </a:extLst>
          </p:cNvPr>
          <p:cNvSpPr txBox="1"/>
          <p:nvPr/>
        </p:nvSpPr>
        <p:spPr>
          <a:xfrm>
            <a:off x="249975" y="5293265"/>
            <a:ext cx="353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Protons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neutrons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spin 1/2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D1D953-9FC2-468D-AAAC-5D2FA3CAACE2}"/>
                  </a:ext>
                </a:extLst>
              </p:cNvPr>
              <p:cNvSpPr txBox="1"/>
              <p:nvPr/>
            </p:nvSpPr>
            <p:spPr>
              <a:xfrm>
                <a:off x="4868621" y="1074550"/>
                <a:ext cx="5942011" cy="4029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b="1" dirty="0"/>
                  <a:t>Parity </a:t>
                </a:r>
                <a:r>
                  <a:rPr lang="pt-BR" b="1" dirty="0" err="1"/>
                  <a:t>effect</a:t>
                </a:r>
                <a:r>
                  <a:rPr lang="pt-BR" dirty="0"/>
                  <a:t>: </a:t>
                </a:r>
                <a:r>
                  <a:rPr lang="pt-BR" dirty="0" err="1"/>
                  <a:t>two</a:t>
                </a:r>
                <a:r>
                  <a:rPr lang="pt-BR" dirty="0"/>
                  <a:t> </a:t>
                </a:r>
                <a:r>
                  <a:rPr lang="pt-BR" dirty="0" err="1"/>
                  <a:t>protons</a:t>
                </a:r>
                <a:r>
                  <a:rPr lang="pt-BR" dirty="0"/>
                  <a:t> </a:t>
                </a:r>
                <a:r>
                  <a:rPr lang="pt-BR" dirty="0" err="1"/>
                  <a:t>or</a:t>
                </a:r>
                <a:r>
                  <a:rPr lang="pt-BR" dirty="0"/>
                  <a:t> </a:t>
                </a:r>
                <a:r>
                  <a:rPr lang="pt-BR" dirty="0" err="1"/>
                  <a:t>neutrons</a:t>
                </a:r>
                <a:r>
                  <a:rPr lang="pt-BR" dirty="0"/>
                  <a:t> </a:t>
                </a:r>
                <a:r>
                  <a:rPr lang="pt-BR" dirty="0" err="1"/>
                  <a:t>cancel</a:t>
                </a:r>
                <a:r>
                  <a:rPr lang="pt-BR" dirty="0"/>
                  <a:t> </a:t>
                </a:r>
                <a:r>
                  <a:rPr lang="pt-BR" dirty="0" err="1"/>
                  <a:t>each</a:t>
                </a:r>
                <a:r>
                  <a:rPr lang="pt-BR" dirty="0"/>
                  <a:t> </a:t>
                </a:r>
                <a:r>
                  <a:rPr lang="pt-BR" dirty="0" err="1"/>
                  <a:t>other</a:t>
                </a:r>
                <a:r>
                  <a:rPr lang="pt-BR" dirty="0"/>
                  <a:t> for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D1D953-9FC2-468D-AAAC-5D2FA3CAA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621" y="1074550"/>
                <a:ext cx="5942011" cy="402931"/>
              </a:xfrm>
              <a:prstGeom prst="rect">
                <a:avLst/>
              </a:prstGeom>
              <a:blipFill>
                <a:blip r:embed="rId4"/>
                <a:stretch>
                  <a:fillRect l="-924" t="-22727" r="-431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165202C-995C-4DF3-899D-A68839B43D20}"/>
              </a:ext>
            </a:extLst>
          </p:cNvPr>
          <p:cNvCxnSpPr>
            <a:cxnSpLocks/>
          </p:cNvCxnSpPr>
          <p:nvPr/>
        </p:nvCxnSpPr>
        <p:spPr>
          <a:xfrm flipV="1">
            <a:off x="11039862" y="980978"/>
            <a:ext cx="0" cy="56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908C838C-9591-464F-A13F-894E073917E8}"/>
              </a:ext>
            </a:extLst>
          </p:cNvPr>
          <p:cNvSpPr/>
          <p:nvPr/>
        </p:nvSpPr>
        <p:spPr>
          <a:xfrm>
            <a:off x="10926791" y="1152364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0E051D-FDFD-45D9-B598-FE544A50D11F}"/>
              </a:ext>
            </a:extLst>
          </p:cNvPr>
          <p:cNvSpPr txBox="1"/>
          <p:nvPr/>
        </p:nvSpPr>
        <p:spPr>
          <a:xfrm>
            <a:off x="5124919" y="4269051"/>
            <a:ext cx="600920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err="1"/>
              <a:t>Atoms</a:t>
            </a:r>
            <a:r>
              <a:rPr lang="pt-BR" dirty="0"/>
              <a:t> must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odd</a:t>
            </a:r>
            <a:r>
              <a:rPr lang="pt-BR" dirty="0"/>
              <a:t> </a:t>
            </a:r>
            <a:r>
              <a:rPr lang="pt-BR" dirty="0" err="1"/>
              <a:t>number</a:t>
            </a:r>
            <a:r>
              <a:rPr lang="pt-BR" dirty="0"/>
              <a:t> of </a:t>
            </a:r>
            <a:r>
              <a:rPr lang="pt-BR" dirty="0" err="1"/>
              <a:t>protons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neutrons</a:t>
            </a:r>
            <a:r>
              <a:rPr lang="pt-BR" dirty="0"/>
              <a:t>,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both</a:t>
            </a:r>
            <a:endParaRPr lang="en-US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304ECA3-B940-4944-A8BF-41B62BC68EBD}"/>
              </a:ext>
            </a:extLst>
          </p:cNvPr>
          <p:cNvCxnSpPr>
            <a:cxnSpLocks/>
          </p:cNvCxnSpPr>
          <p:nvPr/>
        </p:nvCxnSpPr>
        <p:spPr>
          <a:xfrm>
            <a:off x="11310415" y="980978"/>
            <a:ext cx="0" cy="56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FA6BFA21-0EEA-492D-8BFC-75B65B36C4F7}"/>
              </a:ext>
            </a:extLst>
          </p:cNvPr>
          <p:cNvSpPr/>
          <p:nvPr/>
        </p:nvSpPr>
        <p:spPr>
          <a:xfrm>
            <a:off x="11197344" y="1152364"/>
            <a:ext cx="226142" cy="2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F952053-B28E-4850-BBAF-4C401D59D116}"/>
              </a:ext>
            </a:extLst>
          </p:cNvPr>
          <p:cNvCxnSpPr>
            <a:cxnSpLocks/>
          </p:cNvCxnSpPr>
          <p:nvPr/>
        </p:nvCxnSpPr>
        <p:spPr>
          <a:xfrm flipV="1">
            <a:off x="11622572" y="961479"/>
            <a:ext cx="0" cy="56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F38CC8C5-FC4D-4F7B-8A17-E3473D858801}"/>
              </a:ext>
            </a:extLst>
          </p:cNvPr>
          <p:cNvSpPr/>
          <p:nvPr/>
        </p:nvSpPr>
        <p:spPr>
          <a:xfrm>
            <a:off x="11509501" y="1132865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31A1B6A-9CCB-42EB-92BE-3DCF7C6EEF68}"/>
              </a:ext>
            </a:extLst>
          </p:cNvPr>
          <p:cNvCxnSpPr>
            <a:cxnSpLocks/>
          </p:cNvCxnSpPr>
          <p:nvPr/>
        </p:nvCxnSpPr>
        <p:spPr>
          <a:xfrm>
            <a:off x="11893125" y="961479"/>
            <a:ext cx="0" cy="56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74ECD3E4-931B-4046-8550-C0ECADE0DAFD}"/>
              </a:ext>
            </a:extLst>
          </p:cNvPr>
          <p:cNvSpPr/>
          <p:nvPr/>
        </p:nvSpPr>
        <p:spPr>
          <a:xfrm>
            <a:off x="11780054" y="1132865"/>
            <a:ext cx="226142" cy="2261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F34B22-7EE7-4AB2-A761-698ECE5C675A}"/>
                  </a:ext>
                </a:extLst>
              </p:cNvPr>
              <p:cNvSpPr txBox="1"/>
              <p:nvPr/>
            </p:nvSpPr>
            <p:spPr>
              <a:xfrm>
                <a:off x="2191482" y="1724805"/>
                <a:ext cx="2326406" cy="452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ad>
                        <m:radPr>
                          <m:degHide m:val="on"/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F34B22-7EE7-4AB2-A761-698ECE5C6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482" y="1724805"/>
                <a:ext cx="2326406" cy="4521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0923F35-E81A-4E66-A344-9DB4EBD3D92E}"/>
                  </a:ext>
                </a:extLst>
              </p:cNvPr>
              <p:cNvSpPr/>
              <p:nvPr/>
            </p:nvSpPr>
            <p:spPr>
              <a:xfrm>
                <a:off x="2607108" y="2362838"/>
                <a:ext cx="172925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,1,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0923F35-E81A-4E66-A344-9DB4EBD3D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108" y="2362838"/>
                <a:ext cx="1729255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A31B8C9-9344-4752-9916-AB5A2FEB399F}"/>
                  </a:ext>
                </a:extLst>
              </p:cNvPr>
              <p:cNvSpPr txBox="1"/>
              <p:nvPr/>
            </p:nvSpPr>
            <p:spPr>
              <a:xfrm>
                <a:off x="5769616" y="2264993"/>
                <a:ext cx="4464107" cy="425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Even-even </a:t>
                </a:r>
                <a:r>
                  <a:rPr lang="pt-BR" dirty="0" err="1"/>
                  <a:t>nuclei</a:t>
                </a:r>
                <a:r>
                  <a:rPr lang="pt-BR" dirty="0"/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,…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sPre>
                      </m:e>
                    </m:sPre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A31B8C9-9344-4752-9916-AB5A2FEB3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616" y="2264993"/>
                <a:ext cx="4464107" cy="425181"/>
              </a:xfrm>
              <a:prstGeom prst="rect">
                <a:avLst/>
              </a:prstGeom>
              <a:blipFill>
                <a:blip r:embed="rId7"/>
                <a:stretch>
                  <a:fillRect l="-1091" t="-20290" b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2439C46-D13C-43A6-808B-039FBECB9031}"/>
                  </a:ext>
                </a:extLst>
              </p:cNvPr>
              <p:cNvSpPr txBox="1"/>
              <p:nvPr/>
            </p:nvSpPr>
            <p:spPr>
              <a:xfrm>
                <a:off x="5661990" y="2850305"/>
                <a:ext cx="4935069" cy="532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Even-odd </a:t>
                </a:r>
                <a:r>
                  <a:rPr lang="pt-BR" dirty="0" err="1"/>
                  <a:t>nuclei</a:t>
                </a:r>
                <a:r>
                  <a:rPr lang="pt-BR" dirty="0"/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Pre>
                              <m:sPre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p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sPr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…(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</m:sPre>
                      </m:e>
                    </m:sPre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2439C46-D13C-43A6-808B-039FBECB9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990" y="2850305"/>
                <a:ext cx="4935069" cy="532903"/>
              </a:xfrm>
              <a:prstGeom prst="rect">
                <a:avLst/>
              </a:prstGeom>
              <a:blipFill>
                <a:blip r:embed="rId8"/>
                <a:stretch>
                  <a:fillRect l="-1112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E2FF73D-9C82-4358-9241-0B32BE7BCC48}"/>
                  </a:ext>
                </a:extLst>
              </p:cNvPr>
              <p:cNvSpPr txBox="1"/>
              <p:nvPr/>
            </p:nvSpPr>
            <p:spPr>
              <a:xfrm>
                <a:off x="5891636" y="3567530"/>
                <a:ext cx="4507901" cy="425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Odd-</a:t>
                </a:r>
                <a:r>
                  <a:rPr lang="pt-BR" dirty="0" err="1"/>
                  <a:t>odd</a:t>
                </a:r>
                <a:r>
                  <a:rPr lang="pt-BR" dirty="0"/>
                  <a:t> </a:t>
                </a:r>
                <a:r>
                  <a:rPr lang="pt-BR" dirty="0" err="1"/>
                  <a:t>nuclei</a:t>
                </a:r>
                <a:r>
                  <a:rPr lang="pt-BR" dirty="0"/>
                  <a:t>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</m:sPre>
                      </m:e>
                    </m:sPre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E2FF73D-9C82-4358-9241-0B32BE7BC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636" y="3567530"/>
                <a:ext cx="4507901" cy="425181"/>
              </a:xfrm>
              <a:prstGeom prst="rect">
                <a:avLst/>
              </a:prstGeom>
              <a:blipFill>
                <a:blip r:embed="rId9"/>
                <a:stretch>
                  <a:fillRect l="-1081" t="-20000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C7C0A255-4866-4F1D-8333-33D520C4D5F1}"/>
              </a:ext>
            </a:extLst>
          </p:cNvPr>
          <p:cNvSpPr/>
          <p:nvPr/>
        </p:nvSpPr>
        <p:spPr>
          <a:xfrm>
            <a:off x="2024305" y="3809285"/>
            <a:ext cx="30351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Magnetic moments of quarks combine to give the neutron its magnetic moment.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5BE2F7B-5C9C-475A-94D8-78C69ED2C283}"/>
              </a:ext>
            </a:extLst>
          </p:cNvPr>
          <p:cNvSpPr txBox="1"/>
          <p:nvPr/>
        </p:nvSpPr>
        <p:spPr>
          <a:xfrm>
            <a:off x="3683966" y="6510208"/>
            <a:ext cx="860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Spin é momento angular intrínseco: prótons nêutrons e elétrons provavelmente não giram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42CCD-690D-4164-9766-36A2D1375113}"/>
              </a:ext>
            </a:extLst>
          </p:cNvPr>
          <p:cNvSpPr txBox="1"/>
          <p:nvPr/>
        </p:nvSpPr>
        <p:spPr>
          <a:xfrm>
            <a:off x="5876181" y="4683010"/>
            <a:ext cx="450668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err="1"/>
              <a:t>However</a:t>
            </a:r>
            <a:r>
              <a:rPr lang="pt-BR" dirty="0"/>
              <a:t>,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may</a:t>
            </a:r>
            <a:r>
              <a:rPr lang="pt-BR" dirty="0"/>
              <a:t> </a:t>
            </a:r>
            <a:r>
              <a:rPr lang="pt-BR" dirty="0" err="1"/>
              <a:t>want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work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isotopes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38" grpId="0" animBg="1"/>
      <p:bldP spid="42" grpId="0" animBg="1"/>
      <p:bldP spid="44" grpId="0" animBg="1"/>
      <p:bldP spid="46" grpId="0" animBg="1"/>
      <p:bldP spid="49" grpId="0"/>
      <p:bldP spid="50" grpId="0"/>
      <p:bldP spid="51" grpId="0"/>
      <p:bldP spid="53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1301">
            <a:extLst>
              <a:ext uri="{FF2B5EF4-FFF2-40B4-BE49-F238E27FC236}">
                <a16:creationId xmlns:a16="http://schemas.microsoft.com/office/drawing/2014/main" id="{46506401-F43B-42B4-9602-A39580997DA7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>
            <a:off x="3042664" y="4207797"/>
            <a:ext cx="6106667" cy="2260495"/>
          </a:xfrm>
          <a:prstGeom prst="rect">
            <a:avLst/>
          </a:prstGeom>
          <a:blipFill dpi="0" rotWithShape="1">
            <a:blip r:embed="rId2"/>
            <a:srcRect/>
            <a:stretch>
              <a:fillRect t="-1" r="-29" b="-430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04C1ED-A8FF-4689-890B-0159DB94A990}"/>
              </a:ext>
            </a:extLst>
          </p:cNvPr>
          <p:cNvSpPr txBox="1"/>
          <p:nvPr/>
        </p:nvSpPr>
        <p:spPr>
          <a:xfrm>
            <a:off x="1944926" y="226422"/>
            <a:ext cx="830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O(s) experimento(s): Momentos magnéticos na presença de campo magnético externo</a:t>
            </a:r>
            <a:endParaRPr lang="en-US" dirty="0"/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ADF66528-2DCF-4937-8EBC-F06E6A60A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14" y="698080"/>
            <a:ext cx="2764971" cy="288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261E53-282D-478A-8B1E-FC3F8F6C3976}"/>
                  </a:ext>
                </a:extLst>
              </p:cNvPr>
              <p:cNvSpPr txBox="1"/>
              <p:nvPr/>
            </p:nvSpPr>
            <p:spPr>
              <a:xfrm>
                <a:off x="8445909" y="2448737"/>
                <a:ext cx="2345899" cy="4029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Lorentz: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pt-BR" dirty="0"/>
                  <a:t> exerce força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261E53-282D-478A-8B1E-FC3F8F6C3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909" y="2448737"/>
                <a:ext cx="2345899" cy="402931"/>
              </a:xfrm>
              <a:prstGeom prst="rect">
                <a:avLst/>
              </a:prstGeom>
              <a:blipFill>
                <a:blip r:embed="rId4"/>
                <a:stretch>
                  <a:fillRect l="-2078" r="-1558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11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E61A058-3E68-4F58-ADE4-722768B3B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8" y="5111628"/>
            <a:ext cx="1701271" cy="170127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50FC098-A46E-4772-9C52-53730C850C42}"/>
              </a:ext>
            </a:extLst>
          </p:cNvPr>
          <p:cNvSpPr/>
          <p:nvPr/>
        </p:nvSpPr>
        <p:spPr>
          <a:xfrm>
            <a:off x="3578099" y="75201"/>
            <a:ext cx="5035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Torque-</a:t>
            </a:r>
            <a:r>
              <a:rPr lang="pt-BR" dirty="0" err="1"/>
              <a:t>induced</a:t>
            </a:r>
            <a:r>
              <a:rPr lang="pt-BR" dirty="0"/>
              <a:t> </a:t>
            </a:r>
            <a:r>
              <a:rPr lang="pt-BR" dirty="0" err="1"/>
              <a:t>precession</a:t>
            </a:r>
            <a:r>
              <a:rPr lang="pt-BR" dirty="0"/>
              <a:t> (</a:t>
            </a:r>
            <a:r>
              <a:rPr lang="pt-BR" b="1" dirty="0" err="1"/>
              <a:t>gyroscopic</a:t>
            </a:r>
            <a:r>
              <a:rPr lang="pt-BR" b="1" dirty="0"/>
              <a:t> </a:t>
            </a:r>
            <a:r>
              <a:rPr lang="pt-BR" b="1" dirty="0" err="1"/>
              <a:t>precession</a:t>
            </a:r>
            <a:r>
              <a:rPr lang="pt-BR" dirty="0"/>
              <a:t>) </a:t>
            </a:r>
          </a:p>
        </p:txBody>
      </p:sp>
      <p:pic>
        <p:nvPicPr>
          <p:cNvPr id="9" name="Picture 8" descr="A picture containing sky, orange, sitting&#10;&#10;Description automatically generated">
            <a:extLst>
              <a:ext uri="{FF2B5EF4-FFF2-40B4-BE49-F238E27FC236}">
                <a16:creationId xmlns:a16="http://schemas.microsoft.com/office/drawing/2014/main" id="{9AEE76D2-D62A-4B16-9002-232A0EA6E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8" y="199512"/>
            <a:ext cx="1701271" cy="1701271"/>
          </a:xfrm>
          <a:prstGeom prst="rect">
            <a:avLst/>
          </a:prstGeom>
        </p:spPr>
      </p:pic>
      <p:pic>
        <p:nvPicPr>
          <p:cNvPr id="13" name="NegativeCourageousEasternglasslizard">
            <a:hlinkClick r:id="" action="ppaction://media"/>
            <a:extLst>
              <a:ext uri="{FF2B5EF4-FFF2-40B4-BE49-F238E27FC236}">
                <a16:creationId xmlns:a16="http://schemas.microsoft.com/office/drawing/2014/main" id="{8720F5F8-C61A-4769-BEB9-9C1FEB6963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198" y="1975062"/>
            <a:ext cx="1701271" cy="3062287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394661DD-A756-41AC-8A33-A2E86D22A9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35" y="2218599"/>
            <a:ext cx="2615553" cy="18308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EDEE26-9D4E-4283-A231-66B1683676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93" y="732910"/>
            <a:ext cx="5490103" cy="549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4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3">
            <a:extLst>
              <a:ext uri="{FF2B5EF4-FFF2-40B4-BE49-F238E27FC236}">
                <a16:creationId xmlns:a16="http://schemas.microsoft.com/office/drawing/2014/main" id="{E8C59E49-69AC-4C85-A391-133D7D708AE7}"/>
              </a:ext>
            </a:extLst>
          </p:cNvPr>
          <p:cNvSpPr/>
          <p:nvPr/>
        </p:nvSpPr>
        <p:spPr>
          <a:xfrm>
            <a:off x="2098656" y="2469964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Precession</a:t>
            </a:r>
            <a:r>
              <a:rPr lang="en-US" dirty="0"/>
              <a:t> is a change in the orientation of the rotational axis of a rotating body. 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E61A058-3E68-4F58-ADE4-722768B3B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8" y="5111628"/>
            <a:ext cx="1701271" cy="170127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50FC098-A46E-4772-9C52-53730C850C42}"/>
              </a:ext>
            </a:extLst>
          </p:cNvPr>
          <p:cNvSpPr/>
          <p:nvPr/>
        </p:nvSpPr>
        <p:spPr>
          <a:xfrm>
            <a:off x="3578099" y="75201"/>
            <a:ext cx="5035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Torque-</a:t>
            </a:r>
            <a:r>
              <a:rPr lang="pt-BR" dirty="0" err="1"/>
              <a:t>induced</a:t>
            </a:r>
            <a:r>
              <a:rPr lang="pt-BR" dirty="0"/>
              <a:t> </a:t>
            </a:r>
            <a:r>
              <a:rPr lang="pt-BR" dirty="0" err="1"/>
              <a:t>precession</a:t>
            </a:r>
            <a:r>
              <a:rPr lang="pt-BR" dirty="0"/>
              <a:t> (</a:t>
            </a:r>
            <a:r>
              <a:rPr lang="pt-BR" b="1" dirty="0" err="1"/>
              <a:t>gyroscopic</a:t>
            </a:r>
            <a:r>
              <a:rPr lang="pt-BR" b="1" dirty="0"/>
              <a:t> </a:t>
            </a:r>
            <a:r>
              <a:rPr lang="pt-BR" b="1" dirty="0" err="1"/>
              <a:t>precession</a:t>
            </a:r>
            <a:r>
              <a:rPr lang="pt-BR" dirty="0"/>
              <a:t>) </a:t>
            </a:r>
          </a:p>
        </p:txBody>
      </p:sp>
      <p:pic>
        <p:nvPicPr>
          <p:cNvPr id="9" name="Picture 8" descr="A picture containing sky, orange, sitting&#10;&#10;Description automatically generated">
            <a:extLst>
              <a:ext uri="{FF2B5EF4-FFF2-40B4-BE49-F238E27FC236}">
                <a16:creationId xmlns:a16="http://schemas.microsoft.com/office/drawing/2014/main" id="{9AEE76D2-D62A-4B16-9002-232A0EA6E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8" y="199512"/>
            <a:ext cx="1701271" cy="1701271"/>
          </a:xfrm>
          <a:prstGeom prst="rect">
            <a:avLst/>
          </a:prstGeom>
        </p:spPr>
      </p:pic>
      <p:pic>
        <p:nvPicPr>
          <p:cNvPr id="13" name="NegativeCourageousEasternglasslizard">
            <a:hlinkClick r:id="" action="ppaction://media"/>
            <a:extLst>
              <a:ext uri="{FF2B5EF4-FFF2-40B4-BE49-F238E27FC236}">
                <a16:creationId xmlns:a16="http://schemas.microsoft.com/office/drawing/2014/main" id="{8720F5F8-C61A-4769-BEB9-9C1FEB6963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198" y="1975062"/>
            <a:ext cx="1701271" cy="3062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1AB400-C153-4BA6-8528-74A6C1B580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2" y="2419350"/>
            <a:ext cx="2676525" cy="2019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A1A55A-E9B9-4FC5-92B9-8CB74D23B7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080" y="1613682"/>
            <a:ext cx="2238375" cy="3333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D8A4F4-4B33-411A-8736-B0EA6AAC5F61}"/>
                  </a:ext>
                </a:extLst>
              </p:cNvPr>
              <p:cNvSpPr txBox="1"/>
              <p:nvPr/>
            </p:nvSpPr>
            <p:spPr>
              <a:xfrm>
                <a:off x="2704017" y="3281316"/>
                <a:ext cx="3056478" cy="31245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ou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D8A4F4-4B33-411A-8736-B0EA6AAC5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17" y="3281316"/>
                <a:ext cx="3056478" cy="312458"/>
              </a:xfrm>
              <a:prstGeom prst="rect">
                <a:avLst/>
              </a:prstGeom>
              <a:blipFill>
                <a:blip r:embed="rId9"/>
                <a:stretch>
                  <a:fillRect l="-399" t="-42308" b="-4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64EECC-92AE-4EB7-91BA-F5B03156176B}"/>
                  </a:ext>
                </a:extLst>
              </p:cNvPr>
              <p:cNvSpPr txBox="1"/>
              <p:nvPr/>
            </p:nvSpPr>
            <p:spPr>
              <a:xfrm>
                <a:off x="6528033" y="3128669"/>
                <a:ext cx="1345533" cy="5167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64EECC-92AE-4EB7-91BA-F5B03156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33" y="3128669"/>
                <a:ext cx="1345533" cy="5167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24F9D85-366D-474C-B286-DC0846E97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79" y="1524031"/>
            <a:ext cx="4398273" cy="17830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92F6AF-D4EA-4FC4-8033-1AEB6A421127}"/>
              </a:ext>
            </a:extLst>
          </p:cNvPr>
          <p:cNvSpPr/>
          <p:nvPr/>
        </p:nvSpPr>
        <p:spPr>
          <a:xfrm>
            <a:off x="113211" y="6064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A aplicação do </a:t>
            </a:r>
            <a:r>
              <a:rPr lang="pt-BR" b="1" u="sng" dirty="0">
                <a:solidFill>
                  <a:schemeClr val="accent1">
                    <a:lumMod val="50000"/>
                  </a:schemeClr>
                </a:solidFill>
              </a:rPr>
              <a:t>campo magnético externo </a:t>
            </a:r>
            <a:r>
              <a:rPr lang="pt-BR" dirty="0"/>
              <a:t>alinha os </a:t>
            </a:r>
            <a:r>
              <a:rPr lang="pt-BR" b="1" u="sng" dirty="0">
                <a:solidFill>
                  <a:srgbClr val="FF0000"/>
                </a:solidFill>
              </a:rPr>
              <a:t>momentos magnéticos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/>
              <a:t>a favor ou contra o campo.</a:t>
            </a:r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CF08C52-5885-47E7-A8D7-7B685B647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21" y="811153"/>
            <a:ext cx="5189247" cy="2764032"/>
          </a:xfrm>
          <a:prstGeom prst="rect">
            <a:avLst/>
          </a:prstGeom>
        </p:spPr>
      </p:pic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3DFED050-CD44-4BE4-9B83-57C4270F2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7" y="4371048"/>
            <a:ext cx="5431547" cy="17038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2F3405-60C2-4EB8-8092-3B3B270B6A30}"/>
              </a:ext>
            </a:extLst>
          </p:cNvPr>
          <p:cNvSpPr/>
          <p:nvPr/>
        </p:nvSpPr>
        <p:spPr>
          <a:xfrm>
            <a:off x="7797533" y="513638"/>
            <a:ext cx="318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Transições de Energia (Spin Flip)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71775C-CC1F-4EED-9783-4520BEAF2001}"/>
                  </a:ext>
                </a:extLst>
              </p:cNvPr>
              <p:cNvSpPr txBox="1"/>
              <p:nvPr/>
            </p:nvSpPr>
            <p:spPr>
              <a:xfrm>
                <a:off x="3535622" y="3307115"/>
                <a:ext cx="14784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71775C-CC1F-4EED-9783-4520BEAF2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622" y="3307115"/>
                <a:ext cx="1478417" cy="276999"/>
              </a:xfrm>
              <a:prstGeom prst="rect">
                <a:avLst/>
              </a:prstGeom>
              <a:blipFill>
                <a:blip r:embed="rId5"/>
                <a:stretch>
                  <a:fillRect l="-3704" t="-2222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50773A-014F-46DB-BCEB-685BE7CC3177}"/>
                  </a:ext>
                </a:extLst>
              </p:cNvPr>
              <p:cNvSpPr txBox="1"/>
              <p:nvPr/>
            </p:nvSpPr>
            <p:spPr>
              <a:xfrm>
                <a:off x="9705644" y="1075982"/>
                <a:ext cx="1345533" cy="5186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50773A-014F-46DB-BCEB-685BE7CC3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644" y="1075982"/>
                <a:ext cx="1345533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69C9B5-EDA5-4B69-8712-FB273EDEAE8D}"/>
                  </a:ext>
                </a:extLst>
              </p:cNvPr>
              <p:cNvSpPr txBox="1"/>
              <p:nvPr/>
            </p:nvSpPr>
            <p:spPr>
              <a:xfrm>
                <a:off x="9705644" y="2586919"/>
                <a:ext cx="1510996" cy="5186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69C9B5-EDA5-4B69-8712-FB273EDEA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644" y="2586919"/>
                <a:ext cx="1510996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E73D64-F13B-46E1-ACEA-96C71EB381E0}"/>
                  </a:ext>
                </a:extLst>
              </p:cNvPr>
              <p:cNvSpPr/>
              <p:nvPr/>
            </p:nvSpPr>
            <p:spPr>
              <a:xfrm>
                <a:off x="5014039" y="4342579"/>
                <a:ext cx="913262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9E73D64-F13B-46E1-ACEA-96C71EB38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39" y="4342579"/>
                <a:ext cx="913262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7054F25-B9AE-4D11-A770-1B0B65408655}"/>
                  </a:ext>
                </a:extLst>
              </p:cNvPr>
              <p:cNvSpPr/>
              <p:nvPr/>
            </p:nvSpPr>
            <p:spPr>
              <a:xfrm>
                <a:off x="5014039" y="5492416"/>
                <a:ext cx="1124860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7054F25-B9AE-4D11-A770-1B0B65408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039" y="5492416"/>
                <a:ext cx="1124860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A4590D2-BC99-46F6-B7B3-F1722D5E731B}"/>
              </a:ext>
            </a:extLst>
          </p:cNvPr>
          <p:cNvSpPr/>
          <p:nvPr/>
        </p:nvSpPr>
        <p:spPr>
          <a:xfrm>
            <a:off x="6557315" y="4371048"/>
            <a:ext cx="518924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/>
              <a:t>A frequência de precessão é denominada frequência de </a:t>
            </a:r>
            <a:r>
              <a:rPr lang="pt-BR" dirty="0" err="1"/>
              <a:t>Larmor</a:t>
            </a:r>
            <a:r>
              <a:rPr lang="pt-BR" dirty="0"/>
              <a:t>, que é idêntica à frequência de transição.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EFC8F3-F63E-4E80-95C9-27BD5C28C20B}"/>
                  </a:ext>
                </a:extLst>
              </p:cNvPr>
              <p:cNvSpPr txBox="1"/>
              <p:nvPr/>
            </p:nvSpPr>
            <p:spPr>
              <a:xfrm>
                <a:off x="8934935" y="1970638"/>
                <a:ext cx="134553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=ℏ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EFC8F3-F63E-4E80-95C9-27BD5C28C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935" y="1970638"/>
                <a:ext cx="1345533" cy="276999"/>
              </a:xfrm>
              <a:prstGeom prst="rect">
                <a:avLst/>
              </a:prstGeom>
              <a:blipFill>
                <a:blip r:embed="rId10"/>
                <a:stretch>
                  <a:fillRect t="-217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DE41C8-120A-4240-A30C-5C23F6B906C0}"/>
                  </a:ext>
                </a:extLst>
              </p:cNvPr>
              <p:cNvSpPr txBox="1"/>
              <p:nvPr/>
            </p:nvSpPr>
            <p:spPr>
              <a:xfrm rot="1379358">
                <a:off x="1782109" y="4953029"/>
                <a:ext cx="10075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DE41C8-120A-4240-A30C-5C23F6B90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79358">
                <a:off x="1782109" y="4953029"/>
                <a:ext cx="1007504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7E479F-2B45-4803-9AC9-4F115FEDFCD7}"/>
                  </a:ext>
                </a:extLst>
              </p:cNvPr>
              <p:cNvSpPr txBox="1"/>
              <p:nvPr/>
            </p:nvSpPr>
            <p:spPr>
              <a:xfrm>
                <a:off x="7046985" y="5492416"/>
                <a:ext cx="4601183" cy="6703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característico</a:t>
                </a:r>
                <a:r>
                  <a:rPr lang="en-US" dirty="0"/>
                  <a:t> de protons, neutrons e electrons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7E479F-2B45-4803-9AC9-4F115FEDF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985" y="5492416"/>
                <a:ext cx="4601183" cy="670312"/>
              </a:xfrm>
              <a:prstGeom prst="rect">
                <a:avLst/>
              </a:prstGeom>
              <a:blipFill>
                <a:blip r:embed="rId12"/>
                <a:stretch>
                  <a:fillRect l="-3046" t="-2727" r="-39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7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5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3B765B8E-4344-47EA-85DC-FA5265178A73}"/>
              </a:ext>
            </a:extLst>
          </p:cNvPr>
          <p:cNvCxnSpPr/>
          <p:nvPr/>
        </p:nvCxnSpPr>
        <p:spPr>
          <a:xfrm>
            <a:off x="754939" y="3884113"/>
            <a:ext cx="13300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1B2386EC-6B08-43FD-9A21-E4BD41438224}"/>
              </a:ext>
            </a:extLst>
          </p:cNvPr>
          <p:cNvCxnSpPr/>
          <p:nvPr/>
        </p:nvCxnSpPr>
        <p:spPr>
          <a:xfrm>
            <a:off x="754939" y="3952623"/>
            <a:ext cx="13300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4FB7A696-D69B-484B-9514-A2F1F216A589}"/>
              </a:ext>
            </a:extLst>
          </p:cNvPr>
          <p:cNvCxnSpPr/>
          <p:nvPr/>
        </p:nvCxnSpPr>
        <p:spPr>
          <a:xfrm>
            <a:off x="1051983" y="3675786"/>
            <a:ext cx="0" cy="52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40892979-C340-4C6C-A7F7-8BBCF70E7787}"/>
              </a:ext>
            </a:extLst>
          </p:cNvPr>
          <p:cNvSpPr/>
          <p:nvPr/>
        </p:nvSpPr>
        <p:spPr>
          <a:xfrm>
            <a:off x="930346" y="3804421"/>
            <a:ext cx="226496" cy="22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EFAB1ACB-42B4-4765-B258-68197244C87F}"/>
              </a:ext>
            </a:extLst>
          </p:cNvPr>
          <p:cNvCxnSpPr>
            <a:cxnSpLocks/>
          </p:cNvCxnSpPr>
          <p:nvPr/>
        </p:nvCxnSpPr>
        <p:spPr>
          <a:xfrm flipV="1">
            <a:off x="1340638" y="3675786"/>
            <a:ext cx="0" cy="52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32621FC9-5751-4232-BAE1-74B39E731BDA}"/>
              </a:ext>
            </a:extLst>
          </p:cNvPr>
          <p:cNvSpPr/>
          <p:nvPr/>
        </p:nvSpPr>
        <p:spPr>
          <a:xfrm flipV="1">
            <a:off x="1219001" y="3804421"/>
            <a:ext cx="226496" cy="22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48001750-D802-4CF9-9C84-08CBB6EC2188}"/>
              </a:ext>
            </a:extLst>
          </p:cNvPr>
          <p:cNvCxnSpPr/>
          <p:nvPr/>
        </p:nvCxnSpPr>
        <p:spPr>
          <a:xfrm flipV="1">
            <a:off x="2084975" y="2867012"/>
            <a:ext cx="716115" cy="1017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1E7844B-D527-4D77-8F57-9DA95A5C8969}"/>
              </a:ext>
            </a:extLst>
          </p:cNvPr>
          <p:cNvCxnSpPr>
            <a:cxnSpLocks/>
          </p:cNvCxnSpPr>
          <p:nvPr/>
        </p:nvCxnSpPr>
        <p:spPr>
          <a:xfrm>
            <a:off x="2084975" y="3950458"/>
            <a:ext cx="716115" cy="1017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F8E959D-EFAA-4E0A-969B-66533AB5EA0A}"/>
              </a:ext>
            </a:extLst>
          </p:cNvPr>
          <p:cNvCxnSpPr/>
          <p:nvPr/>
        </p:nvCxnSpPr>
        <p:spPr>
          <a:xfrm>
            <a:off x="2801090" y="2867012"/>
            <a:ext cx="2072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16EC997-761B-43F8-AA25-9A663A761650}"/>
              </a:ext>
            </a:extLst>
          </p:cNvPr>
          <p:cNvCxnSpPr/>
          <p:nvPr/>
        </p:nvCxnSpPr>
        <p:spPr>
          <a:xfrm>
            <a:off x="2801090" y="4967559"/>
            <a:ext cx="2072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5FE15FCE-6957-4277-A77B-3D3358A8F31A}"/>
              </a:ext>
            </a:extLst>
          </p:cNvPr>
          <p:cNvCxnSpPr>
            <a:cxnSpLocks/>
          </p:cNvCxnSpPr>
          <p:nvPr/>
        </p:nvCxnSpPr>
        <p:spPr>
          <a:xfrm flipV="1">
            <a:off x="3732271" y="4725676"/>
            <a:ext cx="0" cy="52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lipse 16">
            <a:extLst>
              <a:ext uri="{FF2B5EF4-FFF2-40B4-BE49-F238E27FC236}">
                <a16:creationId xmlns:a16="http://schemas.microsoft.com/office/drawing/2014/main" id="{382A23CF-9DA6-49F2-906E-6B70B6A48FC8}"/>
              </a:ext>
            </a:extLst>
          </p:cNvPr>
          <p:cNvSpPr/>
          <p:nvPr/>
        </p:nvSpPr>
        <p:spPr>
          <a:xfrm flipV="1">
            <a:off x="3610634" y="4854311"/>
            <a:ext cx="226496" cy="22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51B1E245-2897-475F-BDAC-151158C05444}"/>
              </a:ext>
            </a:extLst>
          </p:cNvPr>
          <p:cNvCxnSpPr/>
          <p:nvPr/>
        </p:nvCxnSpPr>
        <p:spPr>
          <a:xfrm>
            <a:off x="3740660" y="2625129"/>
            <a:ext cx="0" cy="52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8F262B53-4E59-46BF-87EB-C9510B8FFA9D}"/>
              </a:ext>
            </a:extLst>
          </p:cNvPr>
          <p:cNvSpPr/>
          <p:nvPr/>
        </p:nvSpPr>
        <p:spPr>
          <a:xfrm>
            <a:off x="3619023" y="2753764"/>
            <a:ext cx="226496" cy="22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10B1E95-FA26-4F78-897D-0CFEF41AA902}"/>
              </a:ext>
            </a:extLst>
          </p:cNvPr>
          <p:cNvSpPr txBox="1"/>
          <p:nvPr/>
        </p:nvSpPr>
        <p:spPr>
          <a:xfrm>
            <a:off x="4107027" y="3732620"/>
            <a:ext cx="152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pt-BR" dirty="0"/>
              <a:t>E=h</a:t>
            </a:r>
            <a:r>
              <a:rPr lang="el-GR" dirty="0"/>
              <a:t>ν</a:t>
            </a:r>
            <a:r>
              <a:rPr lang="pt-BR" dirty="0"/>
              <a:t>=</a:t>
            </a:r>
            <a:r>
              <a:rPr lang="pt-BR" dirty="0" err="1"/>
              <a:t>g</a:t>
            </a:r>
            <a:r>
              <a:rPr lang="pt-BR" baseline="-25000" dirty="0" err="1"/>
              <a:t>e</a:t>
            </a:r>
            <a:r>
              <a:rPr lang="el-GR" dirty="0"/>
              <a:t>μ</a:t>
            </a:r>
            <a:r>
              <a:rPr lang="pt-BR" i="1" baseline="-25000" dirty="0"/>
              <a:t>B</a:t>
            </a:r>
            <a:r>
              <a:rPr lang="pt-BR" dirty="0"/>
              <a:t>B</a:t>
            </a:r>
            <a:r>
              <a:rPr lang="pt-BR" baseline="-25000" dirty="0"/>
              <a:t>0</a:t>
            </a:r>
          </a:p>
        </p:txBody>
      </p:sp>
      <p:sp>
        <p:nvSpPr>
          <p:cNvPr id="21" name="Arco 20">
            <a:extLst>
              <a:ext uri="{FF2B5EF4-FFF2-40B4-BE49-F238E27FC236}">
                <a16:creationId xmlns:a16="http://schemas.microsoft.com/office/drawing/2014/main" id="{1FD810AE-2541-42EB-8F98-11582D72A5C0}"/>
              </a:ext>
            </a:extLst>
          </p:cNvPr>
          <p:cNvSpPr/>
          <p:nvPr/>
        </p:nvSpPr>
        <p:spPr>
          <a:xfrm>
            <a:off x="3685293" y="3079796"/>
            <a:ext cx="421734" cy="1674978"/>
          </a:xfrm>
          <a:prstGeom prst="arc">
            <a:avLst>
              <a:gd name="adj1" fmla="val 16200000"/>
              <a:gd name="adj2" fmla="val 53737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63F036-9D35-4A27-B2A0-20036D360E96}"/>
              </a:ext>
            </a:extLst>
          </p:cNvPr>
          <p:cNvCxnSpPr>
            <a:cxnSpLocks/>
          </p:cNvCxnSpPr>
          <p:nvPr/>
        </p:nvCxnSpPr>
        <p:spPr>
          <a:xfrm flipV="1">
            <a:off x="434921" y="3213289"/>
            <a:ext cx="0" cy="1920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393127A-F6A0-487E-B009-79FB91D01563}"/>
              </a:ext>
            </a:extLst>
          </p:cNvPr>
          <p:cNvSpPr/>
          <p:nvPr/>
        </p:nvSpPr>
        <p:spPr>
          <a:xfrm>
            <a:off x="14081" y="3804421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B</a:t>
            </a:r>
            <a:r>
              <a:rPr lang="pt-BR" baseline="-25000" dirty="0"/>
              <a:t>o</a:t>
            </a:r>
            <a:endParaRPr lang="en-US" dirty="0"/>
          </a:p>
        </p:txBody>
      </p:sp>
      <p:cxnSp>
        <p:nvCxnSpPr>
          <p:cNvPr id="24" name="Conector reto 2">
            <a:extLst>
              <a:ext uri="{FF2B5EF4-FFF2-40B4-BE49-F238E27FC236}">
                <a16:creationId xmlns:a16="http://schemas.microsoft.com/office/drawing/2014/main" id="{AAD6A6E2-240B-4A71-B641-4BA629CF930E}"/>
              </a:ext>
            </a:extLst>
          </p:cNvPr>
          <p:cNvCxnSpPr/>
          <p:nvPr/>
        </p:nvCxnSpPr>
        <p:spPr>
          <a:xfrm>
            <a:off x="6171416" y="3884113"/>
            <a:ext cx="13300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to 3">
            <a:extLst>
              <a:ext uri="{FF2B5EF4-FFF2-40B4-BE49-F238E27FC236}">
                <a16:creationId xmlns:a16="http://schemas.microsoft.com/office/drawing/2014/main" id="{403B6E65-E314-4160-9899-EB71BA9B7BC7}"/>
              </a:ext>
            </a:extLst>
          </p:cNvPr>
          <p:cNvCxnSpPr/>
          <p:nvPr/>
        </p:nvCxnSpPr>
        <p:spPr>
          <a:xfrm>
            <a:off x="6171416" y="3952623"/>
            <a:ext cx="13300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6">
            <a:extLst>
              <a:ext uri="{FF2B5EF4-FFF2-40B4-BE49-F238E27FC236}">
                <a16:creationId xmlns:a16="http://schemas.microsoft.com/office/drawing/2014/main" id="{7365FF43-1935-4ECF-810E-C8CAAB534E51}"/>
              </a:ext>
            </a:extLst>
          </p:cNvPr>
          <p:cNvCxnSpPr/>
          <p:nvPr/>
        </p:nvCxnSpPr>
        <p:spPr>
          <a:xfrm>
            <a:off x="6468460" y="3675786"/>
            <a:ext cx="0" cy="52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Elipse 4">
            <a:extLst>
              <a:ext uri="{FF2B5EF4-FFF2-40B4-BE49-F238E27FC236}">
                <a16:creationId xmlns:a16="http://schemas.microsoft.com/office/drawing/2014/main" id="{4AAB3DFF-C6E7-4445-88DD-8F3D97EFB583}"/>
              </a:ext>
            </a:extLst>
          </p:cNvPr>
          <p:cNvSpPr/>
          <p:nvPr/>
        </p:nvSpPr>
        <p:spPr>
          <a:xfrm>
            <a:off x="6346823" y="3804421"/>
            <a:ext cx="226496" cy="22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de Seta Reta 7">
            <a:extLst>
              <a:ext uri="{FF2B5EF4-FFF2-40B4-BE49-F238E27FC236}">
                <a16:creationId xmlns:a16="http://schemas.microsoft.com/office/drawing/2014/main" id="{AB29C18E-26BE-4873-8DCE-94824AC80638}"/>
              </a:ext>
            </a:extLst>
          </p:cNvPr>
          <p:cNvCxnSpPr>
            <a:cxnSpLocks/>
          </p:cNvCxnSpPr>
          <p:nvPr/>
        </p:nvCxnSpPr>
        <p:spPr>
          <a:xfrm flipV="1">
            <a:off x="6757115" y="3675786"/>
            <a:ext cx="0" cy="52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Elipse 8">
            <a:extLst>
              <a:ext uri="{FF2B5EF4-FFF2-40B4-BE49-F238E27FC236}">
                <a16:creationId xmlns:a16="http://schemas.microsoft.com/office/drawing/2014/main" id="{EFE75984-CD31-4932-8A5F-A0A725ACD289}"/>
              </a:ext>
            </a:extLst>
          </p:cNvPr>
          <p:cNvSpPr/>
          <p:nvPr/>
        </p:nvSpPr>
        <p:spPr>
          <a:xfrm flipV="1">
            <a:off x="6635478" y="3804421"/>
            <a:ext cx="226496" cy="22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1" name="Conector reto 10">
            <a:extLst>
              <a:ext uri="{FF2B5EF4-FFF2-40B4-BE49-F238E27FC236}">
                <a16:creationId xmlns:a16="http://schemas.microsoft.com/office/drawing/2014/main" id="{1F82C77A-920A-4389-8B22-3EDB37E09099}"/>
              </a:ext>
            </a:extLst>
          </p:cNvPr>
          <p:cNvCxnSpPr/>
          <p:nvPr/>
        </p:nvCxnSpPr>
        <p:spPr>
          <a:xfrm flipV="1">
            <a:off x="7501452" y="2867012"/>
            <a:ext cx="716115" cy="1017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to 11">
            <a:extLst>
              <a:ext uri="{FF2B5EF4-FFF2-40B4-BE49-F238E27FC236}">
                <a16:creationId xmlns:a16="http://schemas.microsoft.com/office/drawing/2014/main" id="{0A32A0A3-9B71-48CC-A796-B5ADBEC91A52}"/>
              </a:ext>
            </a:extLst>
          </p:cNvPr>
          <p:cNvCxnSpPr>
            <a:cxnSpLocks/>
          </p:cNvCxnSpPr>
          <p:nvPr/>
        </p:nvCxnSpPr>
        <p:spPr>
          <a:xfrm>
            <a:off x="7501452" y="3950458"/>
            <a:ext cx="716115" cy="10171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to 13">
            <a:extLst>
              <a:ext uri="{FF2B5EF4-FFF2-40B4-BE49-F238E27FC236}">
                <a16:creationId xmlns:a16="http://schemas.microsoft.com/office/drawing/2014/main" id="{F5AAA103-21CD-4B3C-AE6E-24BB09C7A5C0}"/>
              </a:ext>
            </a:extLst>
          </p:cNvPr>
          <p:cNvCxnSpPr/>
          <p:nvPr/>
        </p:nvCxnSpPr>
        <p:spPr>
          <a:xfrm>
            <a:off x="8217567" y="2867012"/>
            <a:ext cx="2072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to 14">
            <a:extLst>
              <a:ext uri="{FF2B5EF4-FFF2-40B4-BE49-F238E27FC236}">
                <a16:creationId xmlns:a16="http://schemas.microsoft.com/office/drawing/2014/main" id="{8423D237-AB5F-41F8-99F3-0F8DFD02EB20}"/>
              </a:ext>
            </a:extLst>
          </p:cNvPr>
          <p:cNvCxnSpPr/>
          <p:nvPr/>
        </p:nvCxnSpPr>
        <p:spPr>
          <a:xfrm>
            <a:off x="8217567" y="4967559"/>
            <a:ext cx="20720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de Seta Reta 15">
            <a:extLst>
              <a:ext uri="{FF2B5EF4-FFF2-40B4-BE49-F238E27FC236}">
                <a16:creationId xmlns:a16="http://schemas.microsoft.com/office/drawing/2014/main" id="{1ED5E431-1817-4B51-8124-76678502E43B}"/>
              </a:ext>
            </a:extLst>
          </p:cNvPr>
          <p:cNvCxnSpPr>
            <a:cxnSpLocks/>
          </p:cNvCxnSpPr>
          <p:nvPr/>
        </p:nvCxnSpPr>
        <p:spPr>
          <a:xfrm flipV="1">
            <a:off x="9148748" y="4725676"/>
            <a:ext cx="0" cy="52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Elipse 16">
            <a:extLst>
              <a:ext uri="{FF2B5EF4-FFF2-40B4-BE49-F238E27FC236}">
                <a16:creationId xmlns:a16="http://schemas.microsoft.com/office/drawing/2014/main" id="{BDC50451-718B-4DB0-9CAF-BA3E001A3F68}"/>
              </a:ext>
            </a:extLst>
          </p:cNvPr>
          <p:cNvSpPr/>
          <p:nvPr/>
        </p:nvSpPr>
        <p:spPr>
          <a:xfrm flipV="1">
            <a:off x="9027111" y="4854311"/>
            <a:ext cx="226496" cy="22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de Seta Reta 17">
            <a:extLst>
              <a:ext uri="{FF2B5EF4-FFF2-40B4-BE49-F238E27FC236}">
                <a16:creationId xmlns:a16="http://schemas.microsoft.com/office/drawing/2014/main" id="{BD0FE39B-B9F9-4DB2-A4E0-5663C7405893}"/>
              </a:ext>
            </a:extLst>
          </p:cNvPr>
          <p:cNvCxnSpPr/>
          <p:nvPr/>
        </p:nvCxnSpPr>
        <p:spPr>
          <a:xfrm>
            <a:off x="9157137" y="2625129"/>
            <a:ext cx="0" cy="52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Elipse 18">
            <a:extLst>
              <a:ext uri="{FF2B5EF4-FFF2-40B4-BE49-F238E27FC236}">
                <a16:creationId xmlns:a16="http://schemas.microsoft.com/office/drawing/2014/main" id="{48743AA8-576C-4B51-BB9D-5A2C7A0DBC5E}"/>
              </a:ext>
            </a:extLst>
          </p:cNvPr>
          <p:cNvSpPr/>
          <p:nvPr/>
        </p:nvSpPr>
        <p:spPr>
          <a:xfrm>
            <a:off x="9035500" y="2753764"/>
            <a:ext cx="226496" cy="22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19">
            <a:extLst>
              <a:ext uri="{FF2B5EF4-FFF2-40B4-BE49-F238E27FC236}">
                <a16:creationId xmlns:a16="http://schemas.microsoft.com/office/drawing/2014/main" id="{45CAB35E-5181-4F37-AFF3-A6B63524D88E}"/>
              </a:ext>
            </a:extLst>
          </p:cNvPr>
          <p:cNvSpPr txBox="1"/>
          <p:nvPr/>
        </p:nvSpPr>
        <p:spPr>
          <a:xfrm>
            <a:off x="9523504" y="3732620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pt-BR" dirty="0"/>
              <a:t>E=h</a:t>
            </a:r>
            <a:r>
              <a:rPr lang="el-GR" dirty="0"/>
              <a:t>ν</a:t>
            </a:r>
            <a:r>
              <a:rPr lang="pt-BR" dirty="0"/>
              <a:t>=2</a:t>
            </a:r>
            <a:r>
              <a:rPr lang="el-GR" dirty="0"/>
              <a:t>μ</a:t>
            </a:r>
            <a:r>
              <a:rPr lang="pt-BR" i="1" baseline="-25000" dirty="0"/>
              <a:t>p</a:t>
            </a:r>
            <a:r>
              <a:rPr lang="pt-BR" dirty="0"/>
              <a:t>B</a:t>
            </a:r>
            <a:r>
              <a:rPr lang="pt-BR" baseline="-25000" dirty="0"/>
              <a:t>0</a:t>
            </a:r>
          </a:p>
        </p:txBody>
      </p:sp>
      <p:sp>
        <p:nvSpPr>
          <p:cNvPr id="40" name="Arco 20">
            <a:extLst>
              <a:ext uri="{FF2B5EF4-FFF2-40B4-BE49-F238E27FC236}">
                <a16:creationId xmlns:a16="http://schemas.microsoft.com/office/drawing/2014/main" id="{3CBD26F7-74F2-45E3-B4DD-75BD79635856}"/>
              </a:ext>
            </a:extLst>
          </p:cNvPr>
          <p:cNvSpPr/>
          <p:nvPr/>
        </p:nvSpPr>
        <p:spPr>
          <a:xfrm>
            <a:off x="9101770" y="3079796"/>
            <a:ext cx="421734" cy="1674978"/>
          </a:xfrm>
          <a:prstGeom prst="arc">
            <a:avLst>
              <a:gd name="adj1" fmla="val 16200000"/>
              <a:gd name="adj2" fmla="val 53737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758750D-DD3A-48B5-B92D-A07833B804BE}"/>
                  </a:ext>
                </a:extLst>
              </p:cNvPr>
              <p:cNvSpPr/>
              <p:nvPr/>
            </p:nvSpPr>
            <p:spPr>
              <a:xfrm>
                <a:off x="2160440" y="5642794"/>
                <a:ext cx="2576475" cy="665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=2.0023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758750D-DD3A-48B5-B92D-A07833B80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40" y="5642794"/>
                <a:ext cx="2576475" cy="665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C7CF4CE-00D0-410D-938D-3A6EB64D74CD}"/>
                  </a:ext>
                </a:extLst>
              </p:cNvPr>
              <p:cNvSpPr/>
              <p:nvPr/>
            </p:nvSpPr>
            <p:spPr>
              <a:xfrm>
                <a:off x="8030748" y="5353115"/>
                <a:ext cx="1955407" cy="695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=2.7928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C7CF4CE-00D0-410D-938D-3A6EB64D74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748" y="5353115"/>
                <a:ext cx="1955407" cy="695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935F42E-C643-4C51-A198-DC2FBECB30BE}"/>
              </a:ext>
            </a:extLst>
          </p:cNvPr>
          <p:cNvSpPr txBox="1"/>
          <p:nvPr/>
        </p:nvSpPr>
        <p:spPr>
          <a:xfrm>
            <a:off x="754939" y="6368164"/>
            <a:ext cx="531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Condições: </a:t>
            </a:r>
            <a:r>
              <a:rPr lang="pt-BR" dirty="0" err="1"/>
              <a:t>paramagnetismo</a:t>
            </a:r>
            <a:r>
              <a:rPr lang="pt-BR" dirty="0"/>
              <a:t> (elétrons não-pareados)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B75A19-0108-4E50-BE07-5D912EBA6E0A}"/>
              </a:ext>
            </a:extLst>
          </p:cNvPr>
          <p:cNvSpPr txBox="1"/>
          <p:nvPr/>
        </p:nvSpPr>
        <p:spPr>
          <a:xfrm>
            <a:off x="7678761" y="6062629"/>
            <a:ext cx="2659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Condições: A (n + p) ímpar</a:t>
            </a:r>
          </a:p>
          <a:p>
            <a:pPr algn="ctr"/>
            <a:r>
              <a:rPr lang="pt-BR" dirty="0"/>
              <a:t>H, </a:t>
            </a:r>
            <a:r>
              <a:rPr lang="pt-BR" baseline="30000" dirty="0"/>
              <a:t>13</a:t>
            </a:r>
            <a:r>
              <a:rPr lang="pt-BR" dirty="0"/>
              <a:t>C, </a:t>
            </a:r>
            <a:r>
              <a:rPr lang="pt-BR" baseline="30000" dirty="0"/>
              <a:t>15</a:t>
            </a:r>
            <a:r>
              <a:rPr lang="pt-BR" dirty="0"/>
              <a:t>N, </a:t>
            </a:r>
            <a:r>
              <a:rPr lang="pt-BR" baseline="30000" dirty="0"/>
              <a:t>31</a:t>
            </a:r>
            <a:r>
              <a:rPr lang="pt-BR" dirty="0"/>
              <a:t>P</a:t>
            </a:r>
            <a:endParaRPr lang="en-US" dirty="0"/>
          </a:p>
        </p:txBody>
      </p:sp>
      <p:sp>
        <p:nvSpPr>
          <p:cNvPr id="47" name="Rectangle 3" descr="1301">
            <a:extLst>
              <a:ext uri="{FF2B5EF4-FFF2-40B4-BE49-F238E27FC236}">
                <a16:creationId xmlns:a16="http://schemas.microsoft.com/office/drawing/2014/main" id="{45070BCF-9BF0-44CE-83B2-F0DA1EE42AD1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>
            <a:off x="3050470" y="153768"/>
            <a:ext cx="6106667" cy="2260495"/>
          </a:xfrm>
          <a:prstGeom prst="rect">
            <a:avLst/>
          </a:prstGeom>
          <a:blipFill dpi="0" rotWithShape="1">
            <a:blip r:embed="rId4"/>
            <a:srcRect/>
            <a:stretch>
              <a:fillRect t="-1" r="-29" b="-430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B71614F-182E-497D-A01D-CFB4825C1A07}"/>
              </a:ext>
            </a:extLst>
          </p:cNvPr>
          <p:cNvSpPr txBox="1"/>
          <p:nvPr/>
        </p:nvSpPr>
        <p:spPr>
          <a:xfrm>
            <a:off x="2878091" y="3751179"/>
            <a:ext cx="54053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EPR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630B528-951F-44A7-9768-AD048C29D85B}"/>
              </a:ext>
            </a:extLst>
          </p:cNvPr>
          <p:cNvSpPr txBox="1"/>
          <p:nvPr/>
        </p:nvSpPr>
        <p:spPr>
          <a:xfrm>
            <a:off x="8370467" y="3699447"/>
            <a:ext cx="65594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NMR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DE2852-DB09-4950-9742-7749FA629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04"/>
          <a:stretch/>
        </p:blipFill>
        <p:spPr>
          <a:xfrm>
            <a:off x="339415" y="4381678"/>
            <a:ext cx="6009130" cy="1282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66A265-5165-4D80-8597-67C9A3DA3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71"/>
          <a:stretch/>
        </p:blipFill>
        <p:spPr>
          <a:xfrm>
            <a:off x="339415" y="2080338"/>
            <a:ext cx="6009130" cy="14859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412655-5260-45B7-9D3D-8BBF3C889C95}"/>
              </a:ext>
            </a:extLst>
          </p:cNvPr>
          <p:cNvSpPr txBox="1"/>
          <p:nvPr/>
        </p:nvSpPr>
        <p:spPr>
          <a:xfrm>
            <a:off x="5453366" y="3111642"/>
            <a:ext cx="54053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EPR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CA0AE-6EDC-4C7C-998E-40CFEA02D4D3}"/>
              </a:ext>
            </a:extLst>
          </p:cNvPr>
          <p:cNvSpPr txBox="1"/>
          <p:nvPr/>
        </p:nvSpPr>
        <p:spPr>
          <a:xfrm>
            <a:off x="5432397" y="5119112"/>
            <a:ext cx="65594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NMR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72C6F-227A-48ED-8BAE-841DDE3D4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36" y="1602980"/>
            <a:ext cx="5452702" cy="49583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481172-2C0B-4CE2-9A36-503B582D73A8}"/>
              </a:ext>
            </a:extLst>
          </p:cNvPr>
          <p:cNvSpPr/>
          <p:nvPr/>
        </p:nvSpPr>
        <p:spPr>
          <a:xfrm>
            <a:off x="408426" y="270755"/>
            <a:ext cx="445307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An example for magnetic field 1 Tesla follows: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7C401DD-5E12-4BD9-AFBB-A2FEDEF54A3D}"/>
              </a:ext>
            </a:extLst>
          </p:cNvPr>
          <p:cNvSpPr/>
          <p:nvPr/>
        </p:nvSpPr>
        <p:spPr>
          <a:xfrm>
            <a:off x="5760371" y="134701"/>
            <a:ext cx="40676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dirty="0"/>
              <a:t>Magnitude na superfície da Terra varia de 25 a 65 </a:t>
            </a:r>
            <a:r>
              <a:rPr lang="el-GR" dirty="0"/>
              <a:t>μ</a:t>
            </a:r>
            <a:r>
              <a:rPr lang="pt-BR" dirty="0"/>
              <a:t>T</a:t>
            </a:r>
            <a:r>
              <a:rPr lang="pt-PT" dirty="0"/>
              <a:t> (0,25 a 0,65 Gauss).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E9C25B-A099-43D2-8C2F-981BC46285B0}"/>
                  </a:ext>
                </a:extLst>
              </p:cNvPr>
              <p:cNvSpPr txBox="1"/>
              <p:nvPr/>
            </p:nvSpPr>
            <p:spPr>
              <a:xfrm>
                <a:off x="225062" y="2247583"/>
                <a:ext cx="1752442" cy="6938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E9C25B-A099-43D2-8C2F-981BC4628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62" y="2247583"/>
                <a:ext cx="1752442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FD5D63-FD4B-4049-B3A8-03F392981AEB}"/>
                  </a:ext>
                </a:extLst>
              </p:cNvPr>
              <p:cNvSpPr txBox="1"/>
              <p:nvPr/>
            </p:nvSpPr>
            <p:spPr>
              <a:xfrm>
                <a:off x="339415" y="3032775"/>
                <a:ext cx="4999598" cy="52706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=28,025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𝐺𝐻𝑧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𝐿𝑎𝑟𝑚𝑜𝑟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𝑓𝑟𝑒𝑞𝑢𝑒𝑛𝑐𝑦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FD5D63-FD4B-4049-B3A8-03F392981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15" y="3032775"/>
                <a:ext cx="4999598" cy="527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2E13CD-BC6A-469C-B003-0C78672599BA}"/>
                  </a:ext>
                </a:extLst>
              </p:cNvPr>
              <p:cNvSpPr txBox="1"/>
              <p:nvPr/>
            </p:nvSpPr>
            <p:spPr>
              <a:xfrm>
                <a:off x="318446" y="5036301"/>
                <a:ext cx="4999598" cy="53495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=42,578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𝐿𝑎𝑟𝑚𝑜𝑟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𝑓𝑟𝑒𝑞𝑢𝑒𝑛𝑐𝑦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2E13CD-BC6A-469C-B003-0C7867259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46" y="5036301"/>
                <a:ext cx="4999598" cy="5349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06031D-2981-4668-993D-71BE9DF00C10}"/>
                  </a:ext>
                </a:extLst>
              </p:cNvPr>
              <p:cNvSpPr txBox="1"/>
              <p:nvPr/>
            </p:nvSpPr>
            <p:spPr>
              <a:xfrm>
                <a:off x="408426" y="4236851"/>
                <a:ext cx="1752442" cy="7032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06031D-2981-4668-993D-71BE9DF00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26" y="4236851"/>
                <a:ext cx="1752442" cy="7032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44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6889402-4EF5-C38D-0C3B-F74C98C28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6" t="10939" r="52123" b="21115"/>
          <a:stretch/>
        </p:blipFill>
        <p:spPr bwMode="auto">
          <a:xfrm>
            <a:off x="2886724" y="2261582"/>
            <a:ext cx="1537506" cy="188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hotomultiplier Tube PMT-186 PMT-186-1">
            <a:extLst>
              <a:ext uri="{FF2B5EF4-FFF2-40B4-BE49-F238E27FC236}">
                <a16:creationId xmlns:a16="http://schemas.microsoft.com/office/drawing/2014/main" id="{EF5A9017-4A2E-4F24-A111-055470C4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13" y="1884871"/>
            <a:ext cx="1888376" cy="188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B9DD4B-300A-4444-81E7-F5D2EF9EB8E9}"/>
              </a:ext>
            </a:extLst>
          </p:cNvPr>
          <p:cNvSpPr txBox="1"/>
          <p:nvPr/>
        </p:nvSpPr>
        <p:spPr>
          <a:xfrm>
            <a:off x="0" y="0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 err="1"/>
              <a:t>Ressonâncias</a:t>
            </a:r>
            <a:r>
              <a:rPr lang="en-US" sz="3200" dirty="0"/>
              <a:t> </a:t>
            </a:r>
            <a:r>
              <a:rPr lang="en-US" sz="3200" dirty="0" err="1"/>
              <a:t>Magnéticas</a:t>
            </a:r>
            <a:endParaRPr lang="en-US" sz="3200" dirty="0"/>
          </a:p>
          <a:p>
            <a:pPr algn="ctr"/>
            <a:r>
              <a:rPr lang="en-US" dirty="0"/>
              <a:t>- </a:t>
            </a:r>
            <a:r>
              <a:rPr lang="pt-BR" dirty="0"/>
              <a:t>Momentos magnéticos induzidos pela “rotação” de partículas, </a:t>
            </a:r>
            <a:r>
              <a:rPr lang="en-US" dirty="0" err="1"/>
              <a:t>em</a:t>
            </a:r>
            <a:r>
              <a:rPr lang="en-US" dirty="0"/>
              <a:t>  </a:t>
            </a:r>
            <a:r>
              <a:rPr lang="en-US" dirty="0" err="1"/>
              <a:t>níveis</a:t>
            </a:r>
            <a:r>
              <a:rPr lang="en-US" dirty="0"/>
              <a:t> </a:t>
            </a:r>
            <a:r>
              <a:rPr lang="en-US" dirty="0" err="1"/>
              <a:t>vibracionais</a:t>
            </a:r>
            <a:r>
              <a:rPr lang="en-US" dirty="0"/>
              <a:t> </a:t>
            </a:r>
            <a:r>
              <a:rPr lang="en-US" dirty="0" err="1"/>
              <a:t>moleculares</a:t>
            </a:r>
            <a:r>
              <a:rPr lang="en-US" dirty="0"/>
              <a:t>;</a:t>
            </a:r>
          </a:p>
          <a:p>
            <a:pPr algn="ctr"/>
            <a:r>
              <a:rPr lang="pt-BR" dirty="0"/>
              <a:t>Explorar transições em níveis energéticos, em função da presença de campos magnéticos externos fortes</a:t>
            </a:r>
            <a:endParaRPr lang="en-US" sz="3200" dirty="0"/>
          </a:p>
        </p:txBody>
      </p:sp>
      <p:pic>
        <p:nvPicPr>
          <p:cNvPr id="15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0EF2351A-85AF-4B52-9835-9BB3B5697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9" y="5478502"/>
            <a:ext cx="281979" cy="1033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012124-E2C7-4F6B-B288-3E40BB1D304B}"/>
              </a:ext>
            </a:extLst>
          </p:cNvPr>
          <p:cNvSpPr txBox="1"/>
          <p:nvPr/>
        </p:nvSpPr>
        <p:spPr>
          <a:xfrm>
            <a:off x="54757" y="4593326"/>
            <a:ext cx="142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Arranjo</a:t>
            </a:r>
            <a:endParaRPr lang="en-US" dirty="0"/>
          </a:p>
          <a:p>
            <a:pPr algn="ctr"/>
            <a:r>
              <a:rPr lang="en-US" dirty="0"/>
              <a:t>Experimental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A0E855-BBB8-4DAA-ADEC-2E5E3277CF03}"/>
              </a:ext>
            </a:extLst>
          </p:cNvPr>
          <p:cNvSpPr txBox="1"/>
          <p:nvPr/>
        </p:nvSpPr>
        <p:spPr>
          <a:xfrm>
            <a:off x="278349" y="5135160"/>
            <a:ext cx="939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BBDBE8"/>
                </a:solidFill>
              </a:rPr>
              <a:t>Acessível</a:t>
            </a:r>
            <a:endParaRPr lang="en-US" sz="1600" dirty="0">
              <a:solidFill>
                <a:srgbClr val="BBDBE8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8C879B-FDD5-4369-B776-01551EB10D97}"/>
              </a:ext>
            </a:extLst>
          </p:cNvPr>
          <p:cNvSpPr txBox="1"/>
          <p:nvPr/>
        </p:nvSpPr>
        <p:spPr>
          <a:xfrm>
            <a:off x="100223" y="6481402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A11A20"/>
                </a:solidFill>
              </a:rPr>
              <a:t>Especializado</a:t>
            </a:r>
            <a:endParaRPr lang="en-US" sz="1600" dirty="0">
              <a:solidFill>
                <a:srgbClr val="A11A20"/>
              </a:solidFill>
            </a:endParaRPr>
          </a:p>
        </p:txBody>
      </p:sp>
      <p:pic>
        <p:nvPicPr>
          <p:cNvPr id="24" name="Picture 23" descr="Shape, rectangle&#10;&#10;Description automatically generated">
            <a:extLst>
              <a:ext uri="{FF2B5EF4-FFF2-40B4-BE49-F238E27FC236}">
                <a16:creationId xmlns:a16="http://schemas.microsoft.com/office/drawing/2014/main" id="{11D534AB-D78A-436F-9B19-B8C9A57AA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27" y="5478502"/>
            <a:ext cx="281979" cy="1033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DCB471A-2244-4D98-93E6-46116849F734}"/>
              </a:ext>
            </a:extLst>
          </p:cNvPr>
          <p:cNvSpPr txBox="1"/>
          <p:nvPr/>
        </p:nvSpPr>
        <p:spPr>
          <a:xfrm>
            <a:off x="1698675" y="4584182"/>
            <a:ext cx="1216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Preparo</a:t>
            </a:r>
            <a:r>
              <a:rPr lang="en-US" dirty="0"/>
              <a:t> de</a:t>
            </a:r>
          </a:p>
          <a:p>
            <a:pPr algn="ctr"/>
            <a:r>
              <a:rPr lang="en-US" dirty="0" err="1"/>
              <a:t>amostra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57C86E-B66F-4AE4-A838-46F4D4825307}"/>
              </a:ext>
            </a:extLst>
          </p:cNvPr>
          <p:cNvSpPr txBox="1"/>
          <p:nvPr/>
        </p:nvSpPr>
        <p:spPr>
          <a:xfrm>
            <a:off x="2031492" y="5141405"/>
            <a:ext cx="551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BBDBE8"/>
                </a:solidFill>
              </a:rPr>
              <a:t>Fácil</a:t>
            </a:r>
            <a:endParaRPr lang="en-US" sz="1600" dirty="0">
              <a:solidFill>
                <a:srgbClr val="BBDBE8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3EA121-7490-47D1-A0B0-5730A65E3FF0}"/>
              </a:ext>
            </a:extLst>
          </p:cNvPr>
          <p:cNvSpPr txBox="1"/>
          <p:nvPr/>
        </p:nvSpPr>
        <p:spPr>
          <a:xfrm>
            <a:off x="1717944" y="6484020"/>
            <a:ext cx="1178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A11A20"/>
                </a:solidFill>
              </a:rPr>
              <a:t>Muito</a:t>
            </a:r>
            <a:r>
              <a:rPr lang="en-US" sz="1600" dirty="0">
                <a:solidFill>
                  <a:srgbClr val="A11A20"/>
                </a:solidFill>
              </a:rPr>
              <a:t> </a:t>
            </a:r>
            <a:r>
              <a:rPr lang="en-US" sz="1600" dirty="0" err="1">
                <a:solidFill>
                  <a:srgbClr val="A11A20"/>
                </a:solidFill>
              </a:rPr>
              <a:t>difícil</a:t>
            </a:r>
            <a:endParaRPr lang="en-US" sz="1600" dirty="0">
              <a:solidFill>
                <a:srgbClr val="A11A20"/>
              </a:solidFill>
            </a:endParaRPr>
          </a:p>
        </p:txBody>
      </p:sp>
      <p:pic>
        <p:nvPicPr>
          <p:cNvPr id="28" name="Picture 27" descr="Shape, rectangle&#10;&#10;Description automatically generated">
            <a:extLst>
              <a:ext uri="{FF2B5EF4-FFF2-40B4-BE49-F238E27FC236}">
                <a16:creationId xmlns:a16="http://schemas.microsoft.com/office/drawing/2014/main" id="{C5A8E30C-978E-4D5C-B4E4-DFFE823AB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70" y="5475884"/>
            <a:ext cx="281979" cy="1033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D1C37D-F777-47E9-8491-0CC1D3FF0C86}"/>
              </a:ext>
            </a:extLst>
          </p:cNvPr>
          <p:cNvSpPr txBox="1"/>
          <p:nvPr/>
        </p:nvSpPr>
        <p:spPr>
          <a:xfrm>
            <a:off x="3024712" y="4598106"/>
            <a:ext cx="1620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Processamento</a:t>
            </a:r>
            <a:endParaRPr lang="en-US" dirty="0"/>
          </a:p>
          <a:p>
            <a:pPr algn="ctr"/>
            <a:r>
              <a:rPr lang="en-US" dirty="0"/>
              <a:t>de dados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62E889-3E73-4348-938E-066608C0C7DF}"/>
              </a:ext>
            </a:extLst>
          </p:cNvPr>
          <p:cNvSpPr txBox="1"/>
          <p:nvPr/>
        </p:nvSpPr>
        <p:spPr>
          <a:xfrm>
            <a:off x="3559635" y="5138787"/>
            <a:ext cx="551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BBDBE8"/>
                </a:solidFill>
              </a:rPr>
              <a:t>Fácil</a:t>
            </a:r>
            <a:endParaRPr lang="en-US" sz="1600" dirty="0">
              <a:solidFill>
                <a:srgbClr val="BBDBE8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2071C8-E3E5-479A-83ED-8DCBF6C5229C}"/>
              </a:ext>
            </a:extLst>
          </p:cNvPr>
          <p:cNvSpPr txBox="1"/>
          <p:nvPr/>
        </p:nvSpPr>
        <p:spPr>
          <a:xfrm>
            <a:off x="3246087" y="6481402"/>
            <a:ext cx="1178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A11A20"/>
                </a:solidFill>
              </a:rPr>
              <a:t>Muito</a:t>
            </a:r>
            <a:r>
              <a:rPr lang="en-US" sz="1600" dirty="0">
                <a:solidFill>
                  <a:srgbClr val="A11A20"/>
                </a:solidFill>
              </a:rPr>
              <a:t> </a:t>
            </a:r>
            <a:r>
              <a:rPr lang="en-US" sz="1600" dirty="0" err="1">
                <a:solidFill>
                  <a:srgbClr val="A11A20"/>
                </a:solidFill>
              </a:rPr>
              <a:t>difícil</a:t>
            </a:r>
            <a:endParaRPr lang="en-US" sz="1600" dirty="0">
              <a:solidFill>
                <a:srgbClr val="A11A20"/>
              </a:solidFill>
            </a:endParaRPr>
          </a:p>
        </p:txBody>
      </p:sp>
      <p:pic>
        <p:nvPicPr>
          <p:cNvPr id="32" name="Picture 31" descr="Shape, rectangle&#10;&#10;Description automatically generated">
            <a:extLst>
              <a:ext uri="{FF2B5EF4-FFF2-40B4-BE49-F238E27FC236}">
                <a16:creationId xmlns:a16="http://schemas.microsoft.com/office/drawing/2014/main" id="{6B5E33A5-10A1-453D-8D64-CCCCFA863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252" y="5475884"/>
            <a:ext cx="281979" cy="1033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5E3408F-294D-459C-B315-C73FF6E6C34E}"/>
              </a:ext>
            </a:extLst>
          </p:cNvPr>
          <p:cNvSpPr txBox="1"/>
          <p:nvPr/>
        </p:nvSpPr>
        <p:spPr>
          <a:xfrm>
            <a:off x="4700914" y="4590708"/>
            <a:ext cx="136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Qualidade</a:t>
            </a:r>
            <a:endParaRPr lang="en-US" dirty="0"/>
          </a:p>
          <a:p>
            <a:pPr algn="ctr"/>
            <a:r>
              <a:rPr lang="en-US" dirty="0"/>
              <a:t>do </a:t>
            </a:r>
            <a:r>
              <a:rPr lang="en-US" dirty="0" err="1"/>
              <a:t>resultado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658141-AC20-4519-84EB-C6160D08119E}"/>
              </a:ext>
            </a:extLst>
          </p:cNvPr>
          <p:cNvSpPr txBox="1"/>
          <p:nvPr/>
        </p:nvSpPr>
        <p:spPr>
          <a:xfrm>
            <a:off x="5145293" y="5138787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BBDBE8"/>
                </a:solidFill>
              </a:rPr>
              <a:t>Útil</a:t>
            </a:r>
            <a:endParaRPr lang="en-US" sz="1600" dirty="0">
              <a:solidFill>
                <a:srgbClr val="BBDBE8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CB8A20-0E41-4AC4-90A3-D82D187A6776}"/>
              </a:ext>
            </a:extLst>
          </p:cNvPr>
          <p:cNvSpPr txBox="1"/>
          <p:nvPr/>
        </p:nvSpPr>
        <p:spPr>
          <a:xfrm>
            <a:off x="4630577" y="6481402"/>
            <a:ext cx="1500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A11A20"/>
                </a:solidFill>
              </a:rPr>
              <a:t>Melhor</a:t>
            </a:r>
            <a:r>
              <a:rPr lang="en-US" sz="1600" dirty="0">
                <a:solidFill>
                  <a:srgbClr val="A11A20"/>
                </a:solidFill>
              </a:rPr>
              <a:t> </a:t>
            </a:r>
            <a:r>
              <a:rPr lang="en-US" sz="1600" dirty="0" err="1">
                <a:solidFill>
                  <a:srgbClr val="A11A20"/>
                </a:solidFill>
              </a:rPr>
              <a:t>possível</a:t>
            </a:r>
            <a:endParaRPr lang="en-US" sz="1600" dirty="0">
              <a:solidFill>
                <a:srgbClr val="A11A20"/>
              </a:solidFill>
            </a:endParaRPr>
          </a:p>
        </p:txBody>
      </p:sp>
      <p:grpSp>
        <p:nvGrpSpPr>
          <p:cNvPr id="38" name="Group 15">
            <a:extLst>
              <a:ext uri="{FF2B5EF4-FFF2-40B4-BE49-F238E27FC236}">
                <a16:creationId xmlns:a16="http://schemas.microsoft.com/office/drawing/2014/main" id="{E88B8408-5B7A-4CFE-B5D0-1B7D9F6C9A14}"/>
              </a:ext>
            </a:extLst>
          </p:cNvPr>
          <p:cNvGrpSpPr/>
          <p:nvPr/>
        </p:nvGrpSpPr>
        <p:grpSpPr>
          <a:xfrm>
            <a:off x="775353" y="2611176"/>
            <a:ext cx="1942784" cy="1592436"/>
            <a:chOff x="625641" y="1988840"/>
            <a:chExt cx="2794231" cy="2290339"/>
          </a:xfrm>
        </p:grpSpPr>
        <p:pic>
          <p:nvPicPr>
            <p:cNvPr id="39" name="Picture 5">
              <a:extLst>
                <a:ext uri="{FF2B5EF4-FFF2-40B4-BE49-F238E27FC236}">
                  <a16:creationId xmlns:a16="http://schemas.microsoft.com/office/drawing/2014/main" id="{44EBA128-1AD8-407A-9F39-AEEC446EC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1988840"/>
              <a:ext cx="1350150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" name="Conector de seta reta 24">
              <a:extLst>
                <a:ext uri="{FF2B5EF4-FFF2-40B4-BE49-F238E27FC236}">
                  <a16:creationId xmlns:a16="http://schemas.microsoft.com/office/drawing/2014/main" id="{79B409F2-F5C2-4146-ADDF-B94811A90B45}"/>
                </a:ext>
              </a:extLst>
            </p:cNvPr>
            <p:cNvCxnSpPr>
              <a:cxnSpLocks/>
            </p:cNvCxnSpPr>
            <p:nvPr/>
          </p:nvCxnSpPr>
          <p:spPr>
            <a:xfrm>
              <a:off x="2582449" y="2854524"/>
              <a:ext cx="8374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13">
              <a:extLst>
                <a:ext uri="{FF2B5EF4-FFF2-40B4-BE49-F238E27FC236}">
                  <a16:creationId xmlns:a16="http://schemas.microsoft.com/office/drawing/2014/main" id="{747E4757-18DD-48E3-8D41-64150162F34E}"/>
                </a:ext>
              </a:extLst>
            </p:cNvPr>
            <p:cNvSpPr txBox="1"/>
            <p:nvPr/>
          </p:nvSpPr>
          <p:spPr>
            <a:xfrm>
              <a:off x="625641" y="3836515"/>
              <a:ext cx="1681198" cy="442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latin typeface="Arial" panose="020B0604020202020204" pitchFamily="34" charset="0"/>
                  <a:cs typeface="Arial" panose="020B0604020202020204" pitchFamily="34" charset="0"/>
                </a:rPr>
                <a:t>Fonte de luz</a:t>
              </a:r>
            </a:p>
          </p:txBody>
        </p:sp>
      </p:grpSp>
      <p:sp>
        <p:nvSpPr>
          <p:cNvPr id="42" name="Explosão 2 16">
            <a:extLst>
              <a:ext uri="{FF2B5EF4-FFF2-40B4-BE49-F238E27FC236}">
                <a16:creationId xmlns:a16="http://schemas.microsoft.com/office/drawing/2014/main" id="{220A4D6F-2E39-4C00-BB0E-EF018C50DC35}"/>
              </a:ext>
            </a:extLst>
          </p:cNvPr>
          <p:cNvSpPr/>
          <p:nvPr/>
        </p:nvSpPr>
        <p:spPr>
          <a:xfrm>
            <a:off x="483713" y="2107120"/>
            <a:ext cx="1652178" cy="1401848"/>
          </a:xfrm>
          <a:prstGeom prst="irregularSeal2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43" name="Conector de seta reta 24">
            <a:extLst>
              <a:ext uri="{FF2B5EF4-FFF2-40B4-BE49-F238E27FC236}">
                <a16:creationId xmlns:a16="http://schemas.microsoft.com/office/drawing/2014/main" id="{8274D337-F4ED-44C4-8AC2-6160FD8B3F08}"/>
              </a:ext>
            </a:extLst>
          </p:cNvPr>
          <p:cNvCxnSpPr>
            <a:cxnSpLocks/>
          </p:cNvCxnSpPr>
          <p:nvPr/>
        </p:nvCxnSpPr>
        <p:spPr>
          <a:xfrm>
            <a:off x="7704384" y="2888168"/>
            <a:ext cx="5882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ector de seta reta 24">
            <a:extLst>
              <a:ext uri="{FF2B5EF4-FFF2-40B4-BE49-F238E27FC236}">
                <a16:creationId xmlns:a16="http://schemas.microsoft.com/office/drawing/2014/main" id="{1968765E-0F61-4CE3-BEEC-A7DDF1490A21}"/>
              </a:ext>
            </a:extLst>
          </p:cNvPr>
          <p:cNvCxnSpPr>
            <a:cxnSpLocks/>
          </p:cNvCxnSpPr>
          <p:nvPr/>
        </p:nvCxnSpPr>
        <p:spPr>
          <a:xfrm>
            <a:off x="4600509" y="2902679"/>
            <a:ext cx="5822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13">
            <a:extLst>
              <a:ext uri="{FF2B5EF4-FFF2-40B4-BE49-F238E27FC236}">
                <a16:creationId xmlns:a16="http://schemas.microsoft.com/office/drawing/2014/main" id="{8A54A12D-A650-44E4-9F81-3D0F9B35BF24}"/>
              </a:ext>
            </a:extLst>
          </p:cNvPr>
          <p:cNvSpPr txBox="1"/>
          <p:nvPr/>
        </p:nvSpPr>
        <p:spPr>
          <a:xfrm>
            <a:off x="3209039" y="4094113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Amostra</a:t>
            </a: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09EF0656-FF02-4E85-A15A-BED3034B8528}"/>
              </a:ext>
            </a:extLst>
          </p:cNvPr>
          <p:cNvSpPr txBox="1"/>
          <p:nvPr/>
        </p:nvSpPr>
        <p:spPr>
          <a:xfrm>
            <a:off x="7213625" y="179830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PMT</a:t>
            </a: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D17E3A19-DBBB-427D-9B0C-ABB7BBECD8A7}"/>
              </a:ext>
            </a:extLst>
          </p:cNvPr>
          <p:cNvSpPr/>
          <p:nvPr/>
        </p:nvSpPr>
        <p:spPr>
          <a:xfrm rot="5400000">
            <a:off x="339238" y="6164897"/>
            <a:ext cx="281979" cy="281980"/>
          </a:xfrm>
          <a:prstGeom prst="triangle">
            <a:avLst/>
          </a:prstGeom>
          <a:solidFill>
            <a:srgbClr val="E5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4649B676-1774-4708-9407-339791EF998B}"/>
              </a:ext>
            </a:extLst>
          </p:cNvPr>
          <p:cNvSpPr/>
          <p:nvPr/>
        </p:nvSpPr>
        <p:spPr>
          <a:xfrm rot="5400000">
            <a:off x="1871277" y="5566305"/>
            <a:ext cx="281979" cy="281980"/>
          </a:xfrm>
          <a:prstGeom prst="triangle">
            <a:avLst/>
          </a:prstGeom>
          <a:solidFill>
            <a:srgbClr val="8AE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5FCA8A4F-8274-46A5-8A7E-2AB2DCFB979E}"/>
              </a:ext>
            </a:extLst>
          </p:cNvPr>
          <p:cNvSpPr/>
          <p:nvPr/>
        </p:nvSpPr>
        <p:spPr>
          <a:xfrm rot="5400000">
            <a:off x="3399995" y="6180992"/>
            <a:ext cx="281979" cy="281980"/>
          </a:xfrm>
          <a:prstGeom prst="triangle">
            <a:avLst/>
          </a:prstGeom>
          <a:solidFill>
            <a:srgbClr val="E5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EDE82AB9-6E58-47BB-AA69-C4DE9356F7FE}"/>
              </a:ext>
            </a:extLst>
          </p:cNvPr>
          <p:cNvSpPr/>
          <p:nvPr/>
        </p:nvSpPr>
        <p:spPr>
          <a:xfrm rot="5400000">
            <a:off x="4952064" y="6017687"/>
            <a:ext cx="281979" cy="281980"/>
          </a:xfrm>
          <a:prstGeom prst="triangle">
            <a:avLst/>
          </a:prstGeom>
          <a:solidFill>
            <a:srgbClr val="FE6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2325DE-3539-4FB7-8F00-7AC9E7779664}"/>
              </a:ext>
            </a:extLst>
          </p:cNvPr>
          <p:cNvSpPr txBox="1"/>
          <p:nvPr/>
        </p:nvSpPr>
        <p:spPr>
          <a:xfrm>
            <a:off x="394178" y="1742986"/>
            <a:ext cx="1909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Microondas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</a:t>
            </a:r>
            <a:r>
              <a:rPr lang="en-US" sz="1600" dirty="0" err="1"/>
              <a:t>rádio</a:t>
            </a:r>
            <a:endParaRPr lang="en-US" sz="16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49E310E-BAE0-4B5B-9177-44F29B6B06B4}"/>
              </a:ext>
            </a:extLst>
          </p:cNvPr>
          <p:cNvSpPr txBox="1"/>
          <p:nvPr/>
        </p:nvSpPr>
        <p:spPr>
          <a:xfrm>
            <a:off x="3159418" y="1879514"/>
            <a:ext cx="833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Solução</a:t>
            </a:r>
            <a:endParaRPr lang="en-US" sz="16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F611A29-C946-4E26-8634-09BEC6416E1C}"/>
              </a:ext>
            </a:extLst>
          </p:cNvPr>
          <p:cNvSpPr txBox="1"/>
          <p:nvPr/>
        </p:nvSpPr>
        <p:spPr>
          <a:xfrm>
            <a:off x="6131501" y="3803608"/>
            <a:ext cx="916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Detector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378C8B-4D2D-4898-92A6-7EDA15C4AF4B}"/>
              </a:ext>
            </a:extLst>
          </p:cNvPr>
          <p:cNvSpPr txBox="1"/>
          <p:nvPr/>
        </p:nvSpPr>
        <p:spPr>
          <a:xfrm>
            <a:off x="9390382" y="1613637"/>
            <a:ext cx="1509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Processamento</a:t>
            </a:r>
            <a:endParaRPr lang="en-US" sz="1600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30C8367-ED8F-404E-ACDA-53F70F682CC1}"/>
              </a:ext>
            </a:extLst>
          </p:cNvPr>
          <p:cNvSpPr/>
          <p:nvPr/>
        </p:nvSpPr>
        <p:spPr>
          <a:xfrm>
            <a:off x="3495026" y="1472023"/>
            <a:ext cx="2991499" cy="3039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70E8E20-C26A-4F31-AA64-A8ED41F484EF}"/>
              </a:ext>
            </a:extLst>
          </p:cNvPr>
          <p:cNvSpPr txBox="1"/>
          <p:nvPr/>
        </p:nvSpPr>
        <p:spPr>
          <a:xfrm>
            <a:off x="4667938" y="3905223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Hoje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6" name="Picture 4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8A6FB09-DE03-66F2-CFE6-33169FB19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16" y="1854504"/>
            <a:ext cx="2906588" cy="2324703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1C434B5E-1789-4E86-4A0C-234A2C2A88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272" y="4286551"/>
            <a:ext cx="4058088" cy="1823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C129341-3A0E-7768-BEA4-6C9D985832DD}"/>
                  </a:ext>
                </a:extLst>
              </p:cNvPr>
              <p:cNvSpPr txBox="1"/>
              <p:nvPr/>
            </p:nvSpPr>
            <p:spPr>
              <a:xfrm>
                <a:off x="7864924" y="6158677"/>
                <a:ext cx="4153958" cy="560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𝐶h𝑒𝑚𝑖𝑐𝑎𝑙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𝑠h𝑖𝑓𝑡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𝑠𝑎𝑚𝑝𝑙𝑒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𝑟𝑒𝑓𝑒𝑟𝑒𝑛𝑐𝑒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𝑟𝑒𝑓𝑒𝑟𝑒𝑛𝑐𝑒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C129341-3A0E-7768-BEA4-6C9D98583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924" y="6158677"/>
                <a:ext cx="4153958" cy="5602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7C0C950A-BB99-59BB-E038-264961798398}"/>
              </a:ext>
            </a:extLst>
          </p:cNvPr>
          <p:cNvSpPr txBox="1"/>
          <p:nvPr/>
        </p:nvSpPr>
        <p:spPr>
          <a:xfrm>
            <a:off x="10842603" y="1986812"/>
            <a:ext cx="54053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EPR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A664086-8A96-3E47-3A07-E074C7AAC831}"/>
              </a:ext>
            </a:extLst>
          </p:cNvPr>
          <p:cNvSpPr txBox="1"/>
          <p:nvPr/>
        </p:nvSpPr>
        <p:spPr>
          <a:xfrm>
            <a:off x="9268310" y="4338757"/>
            <a:ext cx="65594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NMR</a:t>
            </a:r>
            <a:endParaRPr lang="en-US" dirty="0"/>
          </a:p>
        </p:txBody>
      </p:sp>
      <p:cxnSp>
        <p:nvCxnSpPr>
          <p:cNvPr id="54" name="Conector de seta reta 24">
            <a:extLst>
              <a:ext uri="{FF2B5EF4-FFF2-40B4-BE49-F238E27FC236}">
                <a16:creationId xmlns:a16="http://schemas.microsoft.com/office/drawing/2014/main" id="{F9FFCCB8-4048-0B21-84F8-CC66A981CD60}"/>
              </a:ext>
            </a:extLst>
          </p:cNvPr>
          <p:cNvCxnSpPr>
            <a:cxnSpLocks/>
          </p:cNvCxnSpPr>
          <p:nvPr/>
        </p:nvCxnSpPr>
        <p:spPr>
          <a:xfrm>
            <a:off x="7710063" y="2883425"/>
            <a:ext cx="652727" cy="1180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71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42" grpId="0" animBg="1"/>
      <p:bldP spid="48" grpId="0"/>
      <p:bldP spid="49" grpId="0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 animBg="1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AE3E75B-EDBD-49EE-B49D-F60B51276BD0}"/>
              </a:ext>
            </a:extLst>
          </p:cNvPr>
          <p:cNvSpPr/>
          <p:nvPr/>
        </p:nvSpPr>
        <p:spPr>
          <a:xfrm>
            <a:off x="1023482" y="2676896"/>
            <a:ext cx="239641" cy="4104000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0926A16-82B1-42B7-A298-7AB9407350AE}"/>
              </a:ext>
            </a:extLst>
          </p:cNvPr>
          <p:cNvGrpSpPr/>
          <p:nvPr/>
        </p:nvGrpSpPr>
        <p:grpSpPr>
          <a:xfrm>
            <a:off x="3764308" y="2376882"/>
            <a:ext cx="8038833" cy="2509246"/>
            <a:chOff x="3606712" y="2458062"/>
            <a:chExt cx="8038833" cy="2509246"/>
          </a:xfrm>
        </p:grpSpPr>
        <p:sp>
          <p:nvSpPr>
            <p:cNvPr id="22" name="Retângulo 1">
              <a:extLst>
                <a:ext uri="{FF2B5EF4-FFF2-40B4-BE49-F238E27FC236}">
                  <a16:creationId xmlns:a16="http://schemas.microsoft.com/office/drawing/2014/main" id="{888CD789-9AB8-49E6-A642-F2784139126F}"/>
                </a:ext>
              </a:extLst>
            </p:cNvPr>
            <p:cNvSpPr/>
            <p:nvPr/>
          </p:nvSpPr>
          <p:spPr>
            <a:xfrm>
              <a:off x="4130784" y="2458062"/>
              <a:ext cx="6811993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pt-BR" b="1" i="1" dirty="0"/>
                <a:t>ℓ</a:t>
              </a:r>
              <a:r>
                <a:rPr lang="pt-BR" dirty="0"/>
                <a:t> = 0 (</a:t>
              </a:r>
              <a:r>
                <a:rPr lang="pt-BR" b="1" u="sng" dirty="0" err="1"/>
                <a:t>s</a:t>
              </a:r>
              <a:r>
                <a:rPr lang="pt-BR" dirty="0" err="1"/>
                <a:t>pherical</a:t>
              </a:r>
              <a:r>
                <a:rPr lang="pt-BR" dirty="0"/>
                <a:t>), </a:t>
              </a:r>
              <a:r>
                <a:rPr lang="pt-BR" b="1" i="1" dirty="0"/>
                <a:t>ℓ</a:t>
              </a:r>
              <a:r>
                <a:rPr lang="pt-BR" dirty="0"/>
                <a:t> = 1 (</a:t>
              </a:r>
              <a:r>
                <a:rPr lang="pt-BR" b="1" u="sng" dirty="0"/>
                <a:t>p</a:t>
              </a:r>
              <a:r>
                <a:rPr lang="pt-BR" dirty="0"/>
                <a:t>rincipal), </a:t>
              </a:r>
              <a:r>
                <a:rPr lang="pt-BR" b="1" i="1" dirty="0"/>
                <a:t>ℓ</a:t>
              </a:r>
              <a:r>
                <a:rPr lang="pt-BR" dirty="0"/>
                <a:t> = 2 (</a:t>
              </a:r>
              <a:r>
                <a:rPr lang="pt-BR" b="1" u="sng" dirty="0" err="1"/>
                <a:t>d</a:t>
              </a:r>
              <a:r>
                <a:rPr lang="pt-BR" dirty="0" err="1"/>
                <a:t>iffuse</a:t>
              </a:r>
              <a:r>
                <a:rPr lang="pt-BR" dirty="0"/>
                <a:t>), </a:t>
              </a:r>
              <a:r>
                <a:rPr lang="pt-BR" b="1" i="1" dirty="0"/>
                <a:t>ℓ</a:t>
              </a:r>
              <a:r>
                <a:rPr lang="pt-BR" dirty="0"/>
                <a:t> = 3 (</a:t>
              </a:r>
              <a:r>
                <a:rPr lang="pt-BR" b="1" u="sng" dirty="0"/>
                <a:t>f</a:t>
              </a:r>
              <a:r>
                <a:rPr lang="pt-BR" dirty="0"/>
                <a:t>undamental)...</a:t>
              </a:r>
            </a:p>
          </p:txBody>
        </p:sp>
        <p:pic>
          <p:nvPicPr>
            <p:cNvPr id="49" name="Picture 48" descr="A close up of a logo&#10;&#10;Description automatically generated">
              <a:extLst>
                <a:ext uri="{FF2B5EF4-FFF2-40B4-BE49-F238E27FC236}">
                  <a16:creationId xmlns:a16="http://schemas.microsoft.com/office/drawing/2014/main" id="{4565AD6B-052E-45F7-98FB-EFBD37F1E3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5" b="56549"/>
            <a:stretch/>
          </p:blipFill>
          <p:spPr>
            <a:xfrm>
              <a:off x="3606712" y="2941736"/>
              <a:ext cx="4560425" cy="2025572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1437C8C-EB73-4A2E-9D2D-3471D593CE4C}"/>
                </a:ext>
              </a:extLst>
            </p:cNvPr>
            <p:cNvSpPr/>
            <p:nvPr/>
          </p:nvSpPr>
          <p:spPr>
            <a:xfrm>
              <a:off x="7761785" y="3310385"/>
              <a:ext cx="38837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 err="1"/>
                <a:t>First</a:t>
              </a:r>
              <a:r>
                <a:rPr lang="pt-BR" dirty="0"/>
                <a:t> p orbital(ℓ = 1) </a:t>
              </a:r>
              <a:r>
                <a:rPr lang="pt-BR" dirty="0" err="1"/>
                <a:t>appear</a:t>
              </a:r>
              <a:r>
                <a:rPr lang="pt-BR" dirty="0"/>
                <a:t> in </a:t>
              </a:r>
              <a:r>
                <a:rPr lang="pt-BR" dirty="0" err="1"/>
                <a:t>the</a:t>
              </a:r>
              <a:r>
                <a:rPr lang="pt-BR" dirty="0"/>
                <a:t> </a:t>
              </a:r>
              <a:r>
                <a:rPr lang="pt-BR" dirty="0" err="1"/>
                <a:t>second</a:t>
              </a:r>
              <a:r>
                <a:rPr lang="pt-BR" dirty="0"/>
                <a:t> </a:t>
              </a:r>
              <a:r>
                <a:rPr lang="pt-BR" dirty="0" err="1"/>
                <a:t>shell</a:t>
              </a:r>
              <a:r>
                <a:rPr lang="pt-BR" dirty="0"/>
                <a:t> (n = 2), </a:t>
              </a:r>
              <a:r>
                <a:rPr lang="pt-BR" dirty="0" err="1"/>
                <a:t>the</a:t>
              </a:r>
              <a:r>
                <a:rPr lang="pt-BR" dirty="0"/>
                <a:t> </a:t>
              </a:r>
              <a:r>
                <a:rPr lang="pt-BR" dirty="0" err="1"/>
                <a:t>first</a:t>
              </a:r>
              <a:r>
                <a:rPr lang="pt-BR" dirty="0"/>
                <a:t> d orbital (ℓ = 2) </a:t>
              </a:r>
              <a:r>
                <a:rPr lang="pt-BR" dirty="0" err="1"/>
                <a:t>appear</a:t>
              </a:r>
              <a:r>
                <a:rPr lang="pt-BR" dirty="0"/>
                <a:t> in </a:t>
              </a:r>
              <a:r>
                <a:rPr lang="pt-BR" dirty="0" err="1"/>
                <a:t>the</a:t>
              </a:r>
              <a:r>
                <a:rPr lang="pt-BR" dirty="0"/>
                <a:t> </a:t>
              </a:r>
              <a:r>
                <a:rPr lang="pt-BR" dirty="0" err="1"/>
                <a:t>third</a:t>
              </a:r>
              <a:r>
                <a:rPr lang="pt-BR" dirty="0"/>
                <a:t> </a:t>
              </a:r>
              <a:r>
                <a:rPr lang="pt-BR" dirty="0" err="1"/>
                <a:t>shell</a:t>
              </a:r>
              <a:r>
                <a:rPr lang="pt-BR" dirty="0"/>
                <a:t> (n = 3), </a:t>
              </a:r>
              <a:r>
                <a:rPr lang="pt-BR" dirty="0" err="1"/>
                <a:t>and</a:t>
              </a:r>
              <a:r>
                <a:rPr lang="pt-BR" dirty="0"/>
                <a:t> </a:t>
              </a:r>
              <a:r>
                <a:rPr lang="pt-BR" dirty="0" err="1"/>
                <a:t>so</a:t>
              </a:r>
              <a:r>
                <a:rPr lang="pt-BR" dirty="0"/>
                <a:t> </a:t>
              </a:r>
              <a:r>
                <a:rPr lang="pt-BR" dirty="0" err="1"/>
                <a:t>on</a:t>
              </a:r>
              <a:endParaRPr lang="pt-BR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A9E43C1-2E0A-484F-851A-15E7C9E2BD9F}"/>
              </a:ext>
            </a:extLst>
          </p:cNvPr>
          <p:cNvSpPr/>
          <p:nvPr/>
        </p:nvSpPr>
        <p:spPr>
          <a:xfrm>
            <a:off x="476177" y="1855874"/>
            <a:ext cx="239641" cy="4928384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5FA257-DEA7-43F2-AFE6-C7D5A98BF2C6}"/>
              </a:ext>
            </a:extLst>
          </p:cNvPr>
          <p:cNvSpPr/>
          <p:nvPr/>
        </p:nvSpPr>
        <p:spPr>
          <a:xfrm>
            <a:off x="2271806" y="88688"/>
            <a:ext cx="7648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solidFill>
                  <a:schemeClr val="accent1"/>
                </a:solidFill>
              </a:rPr>
              <a:t>Electron</a:t>
            </a:r>
            <a:r>
              <a:rPr lang="pt-BR" sz="2400" dirty="0">
                <a:solidFill>
                  <a:schemeClr val="accent1"/>
                </a:solidFill>
              </a:rPr>
              <a:t> </a:t>
            </a:r>
            <a:r>
              <a:rPr lang="pt-BR" sz="2400" dirty="0" err="1">
                <a:solidFill>
                  <a:schemeClr val="accent1"/>
                </a:solidFill>
              </a:rPr>
              <a:t>configuration</a:t>
            </a:r>
            <a:r>
              <a:rPr lang="pt-BR" sz="2400" dirty="0">
                <a:solidFill>
                  <a:schemeClr val="accent1"/>
                </a:solidFill>
              </a:rPr>
              <a:t>: </a:t>
            </a:r>
            <a:r>
              <a:rPr lang="pt-BR" sz="2400" dirty="0" err="1">
                <a:solidFill>
                  <a:schemeClr val="accent1"/>
                </a:solidFill>
              </a:rPr>
              <a:t>finding</a:t>
            </a:r>
            <a:r>
              <a:rPr lang="pt-BR" sz="2400" dirty="0">
                <a:solidFill>
                  <a:schemeClr val="accent1"/>
                </a:solidFill>
              </a:rPr>
              <a:t> a home for </a:t>
            </a:r>
            <a:r>
              <a:rPr lang="pt-BR" sz="2400" dirty="0" err="1">
                <a:solidFill>
                  <a:schemeClr val="accent1"/>
                </a:solidFill>
              </a:rPr>
              <a:t>each</a:t>
            </a:r>
            <a:r>
              <a:rPr lang="pt-BR" sz="2400" dirty="0">
                <a:solidFill>
                  <a:schemeClr val="accent1"/>
                </a:solidFill>
              </a:rPr>
              <a:t> </a:t>
            </a:r>
            <a:r>
              <a:rPr lang="pt-BR" sz="2400" dirty="0" err="1">
                <a:solidFill>
                  <a:schemeClr val="accent1"/>
                </a:solidFill>
              </a:rPr>
              <a:t>electron</a:t>
            </a:r>
            <a:endParaRPr lang="en-US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BA79BA-5F59-4C5F-BDE4-B73383E232E1}"/>
                  </a:ext>
                </a:extLst>
              </p:cNvPr>
              <p:cNvSpPr txBox="1"/>
              <p:nvPr/>
            </p:nvSpPr>
            <p:spPr>
              <a:xfrm>
                <a:off x="814563" y="556584"/>
                <a:ext cx="1058110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arenBoth"/>
                </a:pPr>
                <a:r>
                  <a:rPr lang="pt-BR" b="1" dirty="0"/>
                  <a:t>Principal quantum </a:t>
                </a:r>
                <a:r>
                  <a:rPr lang="pt-BR" b="1" dirty="0" err="1"/>
                  <a:t>number</a:t>
                </a:r>
                <a:r>
                  <a:rPr lang="pt-BR" b="1" dirty="0"/>
                  <a:t> (</a:t>
                </a:r>
                <a:r>
                  <a:rPr lang="pt-BR" b="1" i="1" dirty="0"/>
                  <a:t>n</a:t>
                </a:r>
                <a:r>
                  <a:rPr lang="pt-BR" b="1" dirty="0"/>
                  <a:t>)</a:t>
                </a:r>
                <a:r>
                  <a:rPr lang="pt-BR" dirty="0"/>
                  <a:t>: </a:t>
                </a:r>
                <a:r>
                  <a:rPr lang="pt-BR" dirty="0" err="1"/>
                  <a:t>energy</a:t>
                </a:r>
                <a:r>
                  <a:rPr lang="pt-BR" dirty="0"/>
                  <a:t> </a:t>
                </a:r>
                <a:r>
                  <a:rPr lang="pt-BR" dirty="0" err="1"/>
                  <a:t>level</a:t>
                </a:r>
                <a:r>
                  <a:rPr lang="pt-BR" dirty="0"/>
                  <a:t> (</a:t>
                </a:r>
                <a:r>
                  <a:rPr lang="pt-BR" dirty="0" err="1"/>
                  <a:t>shell</a:t>
                </a:r>
                <a:r>
                  <a:rPr lang="pt-BR" dirty="0"/>
                  <a:t>) </a:t>
                </a:r>
                <a:r>
                  <a:rPr lang="pt-BR" dirty="0" err="1"/>
                  <a:t>occupied</a:t>
                </a:r>
                <a:r>
                  <a:rPr lang="pt-BR" dirty="0"/>
                  <a:t> </a:t>
                </a:r>
                <a:r>
                  <a:rPr lang="pt-BR" dirty="0" err="1"/>
                  <a:t>by</a:t>
                </a:r>
                <a:r>
                  <a:rPr lang="pt-BR" dirty="0"/>
                  <a:t> </a:t>
                </a:r>
                <a:r>
                  <a:rPr lang="pt-BR" dirty="0" err="1"/>
                  <a:t>electron</a:t>
                </a:r>
                <a:r>
                  <a:rPr lang="pt-BR" dirty="0"/>
                  <a:t>; n = 1, 2, 3, 4, 5, 6, 7...</a:t>
                </a:r>
              </a:p>
              <a:p>
                <a:pPr marL="342900" indent="-342900">
                  <a:buAutoNum type="arabicParenBoth"/>
                </a:pPr>
                <a:r>
                  <a:rPr lang="pt-BR" b="1" dirty="0"/>
                  <a:t>Angular momentum quantum </a:t>
                </a:r>
                <a:r>
                  <a:rPr lang="pt-BR" b="1" dirty="0" err="1"/>
                  <a:t>number</a:t>
                </a:r>
                <a:r>
                  <a:rPr lang="pt-BR" b="1" dirty="0"/>
                  <a:t> (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pt-BR" b="1" dirty="0"/>
                  <a:t>)</a:t>
                </a:r>
                <a:r>
                  <a:rPr lang="pt-BR" dirty="0"/>
                  <a:t>: shape of </a:t>
                </a:r>
                <a:r>
                  <a:rPr lang="pt-BR" dirty="0" err="1"/>
                  <a:t>the</a:t>
                </a:r>
                <a:r>
                  <a:rPr lang="pt-BR" dirty="0"/>
                  <a:t> orbital(s) </a:t>
                </a:r>
                <a:r>
                  <a:rPr lang="pt-BR" dirty="0" err="1"/>
                  <a:t>within</a:t>
                </a:r>
                <a:r>
                  <a:rPr lang="pt-BR" dirty="0"/>
                  <a:t> </a:t>
                </a:r>
                <a:r>
                  <a:rPr lang="pt-BR" dirty="0" err="1"/>
                  <a:t>the</a:t>
                </a:r>
                <a:r>
                  <a:rPr lang="pt-BR" dirty="0"/>
                  <a:t> </a:t>
                </a:r>
                <a:r>
                  <a:rPr lang="pt-BR" dirty="0" err="1"/>
                  <a:t>shell</a:t>
                </a:r>
                <a:r>
                  <a:rPr lang="pt-BR" dirty="0"/>
                  <a:t>; </a:t>
                </a:r>
                <a:r>
                  <a:rPr lang="pt-PT" altLang="pt-BR" dirty="0"/>
                  <a:t>(</a:t>
                </a:r>
                <a:r>
                  <a:rPr lang="pt-BR" b="1" i="1" dirty="0"/>
                  <a:t>ℓ</a:t>
                </a:r>
                <a:r>
                  <a:rPr lang="pt-BR" dirty="0"/>
                  <a:t> = 0, 1, 2,..., </a:t>
                </a:r>
                <a:r>
                  <a:rPr lang="pt-BR" i="1" dirty="0"/>
                  <a:t>n</a:t>
                </a:r>
                <a:r>
                  <a:rPr lang="pt-BR" dirty="0"/>
                  <a:t> − 1</a:t>
                </a:r>
                <a:r>
                  <a:rPr lang="pt-PT" altLang="pt-BR" dirty="0"/>
                  <a:t>) of </a:t>
                </a:r>
                <a:r>
                  <a:rPr lang="pt-PT" altLang="pt-BR" b="1" i="1" dirty="0"/>
                  <a:t>n</a:t>
                </a:r>
                <a:endParaRPr lang="pt-BR" dirty="0"/>
              </a:p>
              <a:p>
                <a:pPr marL="342900" indent="-342900">
                  <a:buAutoNum type="arabicParenBoth"/>
                </a:pPr>
                <a:r>
                  <a:rPr lang="pt-BR" b="1" dirty="0" err="1"/>
                  <a:t>Magnetic</a:t>
                </a:r>
                <a:r>
                  <a:rPr lang="pt-BR" b="1" dirty="0"/>
                  <a:t> quantum </a:t>
                </a:r>
                <a:r>
                  <a:rPr lang="pt-BR" b="1" dirty="0" err="1"/>
                  <a:t>number</a:t>
                </a:r>
                <a:r>
                  <a:rPr lang="pt-BR" b="1" dirty="0"/>
                  <a:t> (</a:t>
                </a:r>
                <a:r>
                  <a:rPr lang="pt-BR" b="1" i="1" dirty="0"/>
                  <a:t>m</a:t>
                </a:r>
                <a:r>
                  <a:rPr lang="pt-BR" b="1" i="1" baseline="-25000" dirty="0"/>
                  <a:t>ℓ</a:t>
                </a:r>
                <a:r>
                  <a:rPr lang="pt-BR" b="1" dirty="0"/>
                  <a:t>)</a:t>
                </a:r>
                <a:r>
                  <a:rPr lang="pt-BR" dirty="0"/>
                  <a:t>: </a:t>
                </a:r>
                <a:r>
                  <a:rPr lang="pt-BR" dirty="0" err="1"/>
                  <a:t>orientation</a:t>
                </a:r>
                <a:r>
                  <a:rPr lang="pt-BR" dirty="0"/>
                  <a:t> of </a:t>
                </a:r>
                <a:r>
                  <a:rPr lang="pt-BR" dirty="0" err="1"/>
                  <a:t>an</a:t>
                </a:r>
                <a:r>
                  <a:rPr lang="pt-BR" dirty="0"/>
                  <a:t> orbital </a:t>
                </a:r>
                <a:r>
                  <a:rPr lang="pt-BR" dirty="0" err="1"/>
                  <a:t>around</a:t>
                </a:r>
                <a:r>
                  <a:rPr lang="pt-BR" dirty="0"/>
                  <a:t> </a:t>
                </a:r>
                <a:r>
                  <a:rPr lang="pt-BR" dirty="0" err="1"/>
                  <a:t>the</a:t>
                </a:r>
                <a:r>
                  <a:rPr lang="pt-BR" dirty="0"/>
                  <a:t> </a:t>
                </a:r>
                <a:r>
                  <a:rPr lang="pt-BR" dirty="0" err="1"/>
                  <a:t>nucleus</a:t>
                </a:r>
                <a:r>
                  <a:rPr lang="pt-BR" dirty="0"/>
                  <a:t>; (</a:t>
                </a:r>
                <a:r>
                  <a:rPr lang="pt-BR" dirty="0" err="1"/>
                  <a:t>from</a:t>
                </a:r>
                <a:r>
                  <a:rPr lang="pt-BR" dirty="0"/>
                  <a:t> </a:t>
                </a:r>
                <a:r>
                  <a:rPr lang="pt-BR" b="1" i="1" dirty="0"/>
                  <a:t>−ℓ</a:t>
                </a:r>
                <a:r>
                  <a:rPr lang="pt-BR" dirty="0"/>
                  <a:t> </a:t>
                </a:r>
                <a:r>
                  <a:rPr lang="pt-BR" dirty="0" err="1"/>
                  <a:t>to</a:t>
                </a:r>
                <a:r>
                  <a:rPr lang="pt-BR" dirty="0"/>
                  <a:t> </a:t>
                </a:r>
                <a:r>
                  <a:rPr lang="pt-BR" b="1" i="1" dirty="0"/>
                  <a:t>ℓ</a:t>
                </a:r>
                <a:r>
                  <a:rPr lang="pt-BR" dirty="0"/>
                  <a:t>, in </a:t>
                </a:r>
                <a:r>
                  <a:rPr lang="pt-BR" dirty="0" err="1"/>
                  <a:t>intergers</a:t>
                </a:r>
                <a:r>
                  <a:rPr lang="pt-BR" dirty="0"/>
                  <a:t>);</a:t>
                </a:r>
              </a:p>
              <a:p>
                <a:pPr marL="342900" indent="-342900">
                  <a:buAutoNum type="arabicParenBoth"/>
                </a:pPr>
                <a:r>
                  <a:rPr lang="pt-BR" b="1" dirty="0"/>
                  <a:t>Spin quantum </a:t>
                </a:r>
                <a:r>
                  <a:rPr lang="pt-BR" b="1" dirty="0" err="1"/>
                  <a:t>number</a:t>
                </a:r>
                <a:r>
                  <a:rPr lang="pt-BR" b="1" dirty="0"/>
                  <a:t> (</a:t>
                </a:r>
                <a:r>
                  <a:rPr lang="pt-BR" b="1" i="1" dirty="0"/>
                  <a:t>s</a:t>
                </a:r>
                <a:r>
                  <a:rPr lang="pt-BR" b="1" dirty="0"/>
                  <a:t>)</a:t>
                </a:r>
                <a:r>
                  <a:rPr lang="pt-BR" dirty="0"/>
                  <a:t>: </a:t>
                </a:r>
                <a:r>
                  <a:rPr lang="pt-BR" dirty="0" err="1"/>
                  <a:t>projection</a:t>
                </a:r>
                <a:r>
                  <a:rPr lang="pt-BR" dirty="0"/>
                  <a:t> of </a:t>
                </a:r>
                <a:r>
                  <a:rPr lang="pt-BR" dirty="0" err="1"/>
                  <a:t>intrinsic</a:t>
                </a:r>
                <a:r>
                  <a:rPr lang="pt-BR" dirty="0"/>
                  <a:t> angular momentum of </a:t>
                </a:r>
                <a:r>
                  <a:rPr lang="pt-BR" dirty="0" err="1"/>
                  <a:t>electron</a:t>
                </a:r>
                <a:r>
                  <a:rPr lang="pt-BR" dirty="0"/>
                  <a:t> (±½)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BA79BA-5F59-4C5F-BDE4-B73383E23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63" y="556584"/>
                <a:ext cx="10581102" cy="1200329"/>
              </a:xfrm>
              <a:prstGeom prst="rect">
                <a:avLst/>
              </a:prstGeom>
              <a:blipFill>
                <a:blip r:embed="rId3"/>
                <a:stretch>
                  <a:fillRect l="-519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58656A-A6EE-4405-B3B4-28B176CBA87F}"/>
              </a:ext>
            </a:extLst>
          </p:cNvPr>
          <p:cNvCxnSpPr>
            <a:cxnSpLocks/>
          </p:cNvCxnSpPr>
          <p:nvPr/>
        </p:nvCxnSpPr>
        <p:spPr>
          <a:xfrm flipH="1">
            <a:off x="326000" y="3810578"/>
            <a:ext cx="2766161" cy="312182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A34E0B-2024-4A90-A72A-21F66B0FFF18}"/>
              </a:ext>
            </a:extLst>
          </p:cNvPr>
          <p:cNvCxnSpPr>
            <a:cxnSpLocks/>
          </p:cNvCxnSpPr>
          <p:nvPr/>
        </p:nvCxnSpPr>
        <p:spPr>
          <a:xfrm flipH="1">
            <a:off x="1558306" y="4288221"/>
            <a:ext cx="1787423" cy="202769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A6B025-E474-466A-8978-BDDECC147B18}"/>
              </a:ext>
            </a:extLst>
          </p:cNvPr>
          <p:cNvCxnSpPr>
            <a:cxnSpLocks/>
          </p:cNvCxnSpPr>
          <p:nvPr/>
        </p:nvCxnSpPr>
        <p:spPr>
          <a:xfrm flipH="1">
            <a:off x="367529" y="3841531"/>
            <a:ext cx="2121536" cy="235302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5F17AF-59D5-4DD1-B1D7-CC2A3B124AFE}"/>
              </a:ext>
            </a:extLst>
          </p:cNvPr>
          <p:cNvCxnSpPr>
            <a:cxnSpLocks/>
          </p:cNvCxnSpPr>
          <p:nvPr/>
        </p:nvCxnSpPr>
        <p:spPr>
          <a:xfrm flipH="1">
            <a:off x="324975" y="3225612"/>
            <a:ext cx="2016185" cy="231680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AA97C2-DCBF-4F2C-B354-1146CA5A1E0C}"/>
              </a:ext>
            </a:extLst>
          </p:cNvPr>
          <p:cNvCxnSpPr>
            <a:cxnSpLocks/>
          </p:cNvCxnSpPr>
          <p:nvPr/>
        </p:nvCxnSpPr>
        <p:spPr>
          <a:xfrm flipH="1">
            <a:off x="319784" y="3225612"/>
            <a:ext cx="1381566" cy="155953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88DA38-A279-497B-A393-D611EC9F56D4}"/>
              </a:ext>
            </a:extLst>
          </p:cNvPr>
          <p:cNvCxnSpPr>
            <a:cxnSpLocks/>
          </p:cNvCxnSpPr>
          <p:nvPr/>
        </p:nvCxnSpPr>
        <p:spPr>
          <a:xfrm flipH="1">
            <a:off x="319784" y="2565450"/>
            <a:ext cx="1302472" cy="148987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70DDDE-0178-4071-B542-F7CCB2A47450}"/>
              </a:ext>
            </a:extLst>
          </p:cNvPr>
          <p:cNvCxnSpPr>
            <a:cxnSpLocks/>
          </p:cNvCxnSpPr>
          <p:nvPr/>
        </p:nvCxnSpPr>
        <p:spPr>
          <a:xfrm flipH="1">
            <a:off x="325649" y="2543656"/>
            <a:ext cx="686977" cy="75854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2350A6-4775-43FD-8811-1B97EFCBCB0F}"/>
              </a:ext>
            </a:extLst>
          </p:cNvPr>
          <p:cNvCxnSpPr>
            <a:cxnSpLocks/>
          </p:cNvCxnSpPr>
          <p:nvPr/>
        </p:nvCxnSpPr>
        <p:spPr>
          <a:xfrm flipH="1">
            <a:off x="323590" y="1855874"/>
            <a:ext cx="686977" cy="75854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405DA97-1A4C-45FD-82E1-7A356C6CA047}"/>
              </a:ext>
            </a:extLst>
          </p:cNvPr>
          <p:cNvSpPr txBox="1"/>
          <p:nvPr/>
        </p:nvSpPr>
        <p:spPr>
          <a:xfrm>
            <a:off x="427018" y="1964353"/>
            <a:ext cx="259077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1s</a:t>
            </a:r>
            <a:r>
              <a:rPr lang="pt-BR" sz="2400" baseline="30000" dirty="0"/>
              <a:t>2</a:t>
            </a:r>
          </a:p>
          <a:p>
            <a:endParaRPr lang="pt-BR" sz="2400" dirty="0"/>
          </a:p>
          <a:p>
            <a:r>
              <a:rPr lang="pt-BR" sz="2400" dirty="0"/>
              <a:t>2s</a:t>
            </a:r>
            <a:r>
              <a:rPr lang="pt-BR" sz="2400" baseline="30000" dirty="0"/>
              <a:t>2</a:t>
            </a:r>
            <a:r>
              <a:rPr lang="pt-BR" sz="2400" dirty="0"/>
              <a:t>   2p</a:t>
            </a:r>
            <a:r>
              <a:rPr lang="pt-BR" sz="2400" baseline="30000" dirty="0"/>
              <a:t>6</a:t>
            </a:r>
            <a:r>
              <a:rPr lang="pt-BR" sz="2400" dirty="0"/>
              <a:t> </a:t>
            </a:r>
          </a:p>
          <a:p>
            <a:endParaRPr lang="pt-BR" sz="2400" dirty="0"/>
          </a:p>
          <a:p>
            <a:r>
              <a:rPr lang="pt-BR" sz="2400" dirty="0"/>
              <a:t>3s</a:t>
            </a:r>
            <a:r>
              <a:rPr lang="pt-BR" sz="2400" baseline="30000" dirty="0"/>
              <a:t>2</a:t>
            </a:r>
            <a:r>
              <a:rPr lang="pt-BR" sz="2400" dirty="0"/>
              <a:t>   3p</a:t>
            </a:r>
            <a:r>
              <a:rPr lang="pt-BR" sz="2400" baseline="30000" dirty="0"/>
              <a:t>6</a:t>
            </a:r>
            <a:r>
              <a:rPr lang="pt-BR" sz="2400" dirty="0"/>
              <a:t>   3d</a:t>
            </a:r>
            <a:r>
              <a:rPr lang="pt-BR" sz="2400" baseline="30000" dirty="0"/>
              <a:t>10</a:t>
            </a:r>
            <a:r>
              <a:rPr lang="pt-BR" sz="2400" dirty="0"/>
              <a:t> </a:t>
            </a:r>
            <a:endParaRPr lang="pt-BR" sz="2400" baseline="30000" dirty="0"/>
          </a:p>
          <a:p>
            <a:endParaRPr lang="pt-BR" sz="2400" dirty="0"/>
          </a:p>
          <a:p>
            <a:r>
              <a:rPr lang="pt-BR" sz="2400" dirty="0"/>
              <a:t>4s</a:t>
            </a:r>
            <a:r>
              <a:rPr lang="pt-BR" sz="2400" baseline="30000" dirty="0"/>
              <a:t>2</a:t>
            </a:r>
            <a:r>
              <a:rPr lang="pt-BR" sz="2400" dirty="0"/>
              <a:t>   4p</a:t>
            </a:r>
            <a:r>
              <a:rPr lang="pt-BR" sz="2400" baseline="30000" dirty="0"/>
              <a:t>6</a:t>
            </a:r>
            <a:r>
              <a:rPr lang="pt-BR" sz="2400" dirty="0"/>
              <a:t>   4d</a:t>
            </a:r>
            <a:r>
              <a:rPr lang="pt-BR" sz="2400" baseline="30000" dirty="0"/>
              <a:t>10</a:t>
            </a:r>
            <a:r>
              <a:rPr lang="pt-BR" sz="2400" dirty="0"/>
              <a:t>   4f</a:t>
            </a:r>
            <a:r>
              <a:rPr lang="pt-BR" sz="2400" baseline="30000" dirty="0"/>
              <a:t>14</a:t>
            </a:r>
          </a:p>
          <a:p>
            <a:endParaRPr lang="pt-BR" sz="2400" dirty="0"/>
          </a:p>
          <a:p>
            <a:r>
              <a:rPr lang="pt-BR" sz="2400" dirty="0"/>
              <a:t>5s</a:t>
            </a:r>
            <a:r>
              <a:rPr lang="pt-BR" sz="2400" baseline="30000" dirty="0"/>
              <a:t>2</a:t>
            </a:r>
            <a:r>
              <a:rPr lang="pt-BR" sz="2400" dirty="0"/>
              <a:t>   5p</a:t>
            </a:r>
            <a:r>
              <a:rPr lang="pt-BR" sz="2400" baseline="30000" dirty="0"/>
              <a:t>6</a:t>
            </a:r>
            <a:r>
              <a:rPr lang="pt-BR" sz="2400" dirty="0"/>
              <a:t>   5d</a:t>
            </a:r>
            <a:r>
              <a:rPr lang="pt-BR" sz="2400" baseline="30000" dirty="0"/>
              <a:t>10</a:t>
            </a:r>
            <a:r>
              <a:rPr lang="pt-BR" sz="2400" dirty="0"/>
              <a:t>   5f</a:t>
            </a:r>
            <a:r>
              <a:rPr lang="pt-BR" sz="2400" baseline="30000" dirty="0"/>
              <a:t>14</a:t>
            </a:r>
          </a:p>
          <a:p>
            <a:endParaRPr lang="pt-BR" sz="2400" dirty="0"/>
          </a:p>
          <a:p>
            <a:r>
              <a:rPr lang="pt-BR" sz="2400" dirty="0"/>
              <a:t>6s</a:t>
            </a:r>
            <a:r>
              <a:rPr lang="pt-BR" sz="2400" baseline="30000" dirty="0"/>
              <a:t>2</a:t>
            </a:r>
            <a:r>
              <a:rPr lang="pt-BR" sz="2400" dirty="0"/>
              <a:t>   6p</a:t>
            </a:r>
            <a:r>
              <a:rPr lang="pt-BR" sz="2400" baseline="30000" dirty="0"/>
              <a:t>6</a:t>
            </a:r>
            <a:r>
              <a:rPr lang="pt-BR" sz="2400" dirty="0"/>
              <a:t>   6d</a:t>
            </a:r>
            <a:r>
              <a:rPr lang="pt-BR" sz="2400" baseline="30000" dirty="0"/>
              <a:t>10</a:t>
            </a:r>
            <a:r>
              <a:rPr lang="pt-BR" sz="2400" dirty="0"/>
              <a:t>   </a:t>
            </a:r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6f</a:t>
            </a:r>
            <a:r>
              <a:rPr lang="pt-BR" sz="2400" baseline="30000" dirty="0">
                <a:solidFill>
                  <a:schemeClr val="bg1">
                    <a:lumMod val="65000"/>
                  </a:schemeClr>
                </a:solidFill>
              </a:rPr>
              <a:t>14</a:t>
            </a:r>
          </a:p>
          <a:p>
            <a:endParaRPr lang="pt-BR" sz="2400" dirty="0"/>
          </a:p>
          <a:p>
            <a:r>
              <a:rPr lang="pt-BR" sz="2400" dirty="0"/>
              <a:t>7s</a:t>
            </a:r>
            <a:r>
              <a:rPr lang="pt-BR" sz="2400" baseline="30000" dirty="0"/>
              <a:t>2</a:t>
            </a:r>
            <a:r>
              <a:rPr lang="pt-BR" sz="2400" dirty="0"/>
              <a:t>   7p</a:t>
            </a:r>
            <a:r>
              <a:rPr lang="pt-BR" sz="2400" baseline="30000" dirty="0"/>
              <a:t>6</a:t>
            </a:r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7d</a:t>
            </a:r>
            <a:r>
              <a:rPr lang="pt-BR" sz="2400" baseline="30000" dirty="0">
                <a:solidFill>
                  <a:schemeClr val="bg1">
                    <a:lumMod val="65000"/>
                  </a:schemeClr>
                </a:solidFill>
              </a:rPr>
              <a:t>10</a:t>
            </a:r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   7f</a:t>
            </a:r>
            <a:r>
              <a:rPr lang="pt-BR" sz="2400" baseline="30000" dirty="0">
                <a:solidFill>
                  <a:schemeClr val="bg1">
                    <a:lumMod val="65000"/>
                  </a:schemeClr>
                </a:solidFill>
              </a:rPr>
              <a:t>14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567B940-A99C-4912-923F-3D130E18019D}"/>
              </a:ext>
            </a:extLst>
          </p:cNvPr>
          <p:cNvGrpSpPr/>
          <p:nvPr/>
        </p:nvGrpSpPr>
        <p:grpSpPr>
          <a:xfrm>
            <a:off x="3193179" y="1903606"/>
            <a:ext cx="8776514" cy="4769230"/>
            <a:chOff x="3209979" y="1903606"/>
            <a:chExt cx="8776514" cy="4769230"/>
          </a:xfrm>
        </p:grpSpPr>
        <p:pic>
          <p:nvPicPr>
            <p:cNvPr id="21" name="Imagem 2">
              <a:extLst>
                <a:ext uri="{FF2B5EF4-FFF2-40B4-BE49-F238E27FC236}">
                  <a16:creationId xmlns:a16="http://schemas.microsoft.com/office/drawing/2014/main" id="{FA88563B-AE17-469C-8648-359736A5E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280" y="1903606"/>
              <a:ext cx="8126213" cy="4769230"/>
            </a:xfrm>
            <a:prstGeom prst="rect">
              <a:avLst/>
            </a:prstGeom>
          </p:spPr>
        </p:pic>
        <p:sp>
          <p:nvSpPr>
            <p:cNvPr id="25" name="Retângulo 7">
              <a:extLst>
                <a:ext uri="{FF2B5EF4-FFF2-40B4-BE49-F238E27FC236}">
                  <a16:creationId xmlns:a16="http://schemas.microsoft.com/office/drawing/2014/main" id="{E92362FD-DC56-4F1B-B329-D6C3A95EC280}"/>
                </a:ext>
              </a:extLst>
            </p:cNvPr>
            <p:cNvSpPr/>
            <p:nvPr/>
          </p:nvSpPr>
          <p:spPr>
            <a:xfrm>
              <a:off x="3209979" y="5825222"/>
              <a:ext cx="64472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pt-BR" b="1" i="1" dirty="0">
                  <a:solidFill>
                    <a:schemeClr val="accent6"/>
                  </a:solidFill>
                </a:rPr>
                <a:t>ℓ</a:t>
              </a:r>
              <a:r>
                <a:rPr lang="pt-BR" dirty="0">
                  <a:solidFill>
                    <a:schemeClr val="accent6"/>
                  </a:solidFill>
                </a:rPr>
                <a:t> = 3</a:t>
              </a:r>
            </a:p>
          </p:txBody>
        </p:sp>
        <p:sp>
          <p:nvSpPr>
            <p:cNvPr id="23" name="Retângulo 5">
              <a:extLst>
                <a:ext uri="{FF2B5EF4-FFF2-40B4-BE49-F238E27FC236}">
                  <a16:creationId xmlns:a16="http://schemas.microsoft.com/office/drawing/2014/main" id="{42ACBDFA-EB25-4F7C-81BC-F3FB070FBA7F}"/>
                </a:ext>
              </a:extLst>
            </p:cNvPr>
            <p:cNvSpPr/>
            <p:nvPr/>
          </p:nvSpPr>
          <p:spPr>
            <a:xfrm>
              <a:off x="5456960" y="3606401"/>
              <a:ext cx="64472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pt-BR" b="1" i="1" dirty="0">
                  <a:solidFill>
                    <a:schemeClr val="accent2"/>
                  </a:solidFill>
                </a:rPr>
                <a:t>ℓ</a:t>
              </a:r>
              <a:r>
                <a:rPr lang="pt-BR" dirty="0">
                  <a:solidFill>
                    <a:schemeClr val="accent2"/>
                  </a:solidFill>
                </a:rPr>
                <a:t> = 1</a:t>
              </a:r>
            </a:p>
          </p:txBody>
        </p:sp>
        <p:sp>
          <p:nvSpPr>
            <p:cNvPr id="24" name="Retângulo 6">
              <a:extLst>
                <a:ext uri="{FF2B5EF4-FFF2-40B4-BE49-F238E27FC236}">
                  <a16:creationId xmlns:a16="http://schemas.microsoft.com/office/drawing/2014/main" id="{2B0708F1-6632-4D42-BCBD-1C601490C13D}"/>
                </a:ext>
              </a:extLst>
            </p:cNvPr>
            <p:cNvSpPr/>
            <p:nvPr/>
          </p:nvSpPr>
          <p:spPr>
            <a:xfrm>
              <a:off x="4440205" y="4701462"/>
              <a:ext cx="64472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pt-BR" b="1" i="1" dirty="0">
                  <a:solidFill>
                    <a:schemeClr val="accent1"/>
                  </a:solidFill>
                </a:rPr>
                <a:t>ℓ</a:t>
              </a:r>
              <a:r>
                <a:rPr lang="pt-BR" dirty="0">
                  <a:solidFill>
                    <a:schemeClr val="accent1"/>
                  </a:solidFill>
                </a:rPr>
                <a:t> = 2</a:t>
              </a:r>
            </a:p>
          </p:txBody>
        </p:sp>
        <p:sp>
          <p:nvSpPr>
            <p:cNvPr id="52" name="Retângulo 5">
              <a:extLst>
                <a:ext uri="{FF2B5EF4-FFF2-40B4-BE49-F238E27FC236}">
                  <a16:creationId xmlns:a16="http://schemas.microsoft.com/office/drawing/2014/main" id="{DC70035F-DE2A-4809-883B-5B8F471D7CD7}"/>
                </a:ext>
              </a:extLst>
            </p:cNvPr>
            <p:cNvSpPr/>
            <p:nvPr/>
          </p:nvSpPr>
          <p:spPr>
            <a:xfrm>
              <a:off x="6708517" y="2441782"/>
              <a:ext cx="64472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pt-BR" b="1" i="1" dirty="0">
                  <a:solidFill>
                    <a:srgbClr val="FF0000"/>
                  </a:solidFill>
                </a:rPr>
                <a:t>ℓ</a:t>
              </a:r>
              <a:r>
                <a:rPr lang="pt-BR" dirty="0">
                  <a:solidFill>
                    <a:srgbClr val="FF0000"/>
                  </a:solidFill>
                </a:rPr>
                <a:t> = 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5F11C41-658B-4F4E-A99F-86BDD2975565}"/>
              </a:ext>
            </a:extLst>
          </p:cNvPr>
          <p:cNvGrpSpPr/>
          <p:nvPr/>
        </p:nvGrpSpPr>
        <p:grpSpPr>
          <a:xfrm>
            <a:off x="4520574" y="6315915"/>
            <a:ext cx="7306098" cy="283232"/>
            <a:chOff x="6467360" y="4445101"/>
            <a:chExt cx="4904796" cy="2832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6667476-00BB-4186-BB25-37D1EE640505}"/>
                </a:ext>
              </a:extLst>
            </p:cNvPr>
            <p:cNvSpPr/>
            <p:nvPr/>
          </p:nvSpPr>
          <p:spPr>
            <a:xfrm>
              <a:off x="6467360" y="4445101"/>
              <a:ext cx="243191" cy="2500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3545955-7C66-493E-BEAB-9DFF195C2E51}"/>
                </a:ext>
              </a:extLst>
            </p:cNvPr>
            <p:cNvSpPr/>
            <p:nvPr/>
          </p:nvSpPr>
          <p:spPr>
            <a:xfrm>
              <a:off x="7222876" y="4461312"/>
              <a:ext cx="243191" cy="2500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7174F89-3685-457C-9EAA-5E6F6237E4E6}"/>
                </a:ext>
              </a:extLst>
            </p:cNvPr>
            <p:cNvSpPr/>
            <p:nvPr/>
          </p:nvSpPr>
          <p:spPr>
            <a:xfrm>
              <a:off x="8031007" y="4469531"/>
              <a:ext cx="243191" cy="2500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715D1F8-8FDA-4920-AC87-37273C1CAA26}"/>
                </a:ext>
              </a:extLst>
            </p:cNvPr>
            <p:cNvSpPr/>
            <p:nvPr/>
          </p:nvSpPr>
          <p:spPr>
            <a:xfrm>
              <a:off x="8736413" y="4453870"/>
              <a:ext cx="243191" cy="2500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76FD4E5-BB1D-479B-BF42-E51DC689F497}"/>
                </a:ext>
              </a:extLst>
            </p:cNvPr>
            <p:cNvSpPr/>
            <p:nvPr/>
          </p:nvSpPr>
          <p:spPr>
            <a:xfrm>
              <a:off x="9544544" y="4461312"/>
              <a:ext cx="243191" cy="2500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B25F106-2D01-439C-BD43-48DFBF5892CA}"/>
                </a:ext>
              </a:extLst>
            </p:cNvPr>
            <p:cNvSpPr/>
            <p:nvPr/>
          </p:nvSpPr>
          <p:spPr>
            <a:xfrm>
              <a:off x="10300060" y="4478300"/>
              <a:ext cx="243191" cy="2500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D5160E5-FB32-43EE-A2C3-B7C5E20BA144}"/>
                </a:ext>
              </a:extLst>
            </p:cNvPr>
            <p:cNvSpPr/>
            <p:nvPr/>
          </p:nvSpPr>
          <p:spPr>
            <a:xfrm>
              <a:off x="11128965" y="4469802"/>
              <a:ext cx="243191" cy="2500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027A1EE-6E4D-4534-A4E6-47DE75459A3A}"/>
              </a:ext>
            </a:extLst>
          </p:cNvPr>
          <p:cNvSpPr/>
          <p:nvPr/>
        </p:nvSpPr>
        <p:spPr>
          <a:xfrm>
            <a:off x="1663785" y="3250068"/>
            <a:ext cx="239641" cy="2988000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4BCBBA-5D91-4AF1-86E6-7973915D37B3}"/>
              </a:ext>
            </a:extLst>
          </p:cNvPr>
          <p:cNvSpPr/>
          <p:nvPr/>
        </p:nvSpPr>
        <p:spPr>
          <a:xfrm>
            <a:off x="2380100" y="4091228"/>
            <a:ext cx="239641" cy="1476000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87DF17F-BC86-4D13-8762-D35E5ECB5CAE}"/>
              </a:ext>
            </a:extLst>
          </p:cNvPr>
          <p:cNvGrpSpPr/>
          <p:nvPr/>
        </p:nvGrpSpPr>
        <p:grpSpPr>
          <a:xfrm>
            <a:off x="9327969" y="1558611"/>
            <a:ext cx="277154" cy="335280"/>
            <a:chOff x="3261361" y="4578096"/>
            <a:chExt cx="277154" cy="33528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AB6CA98-6103-4C4C-AD63-E75EC78FC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71" t="37018" r="23623" b="8800"/>
            <a:stretch/>
          </p:blipFill>
          <p:spPr>
            <a:xfrm flipV="1">
              <a:off x="3413761" y="4578096"/>
              <a:ext cx="124754" cy="33528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3D1E253-197E-4E2A-A3D8-FFD406DA1C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71" t="37018" r="23623" b="8800"/>
            <a:stretch/>
          </p:blipFill>
          <p:spPr>
            <a:xfrm flipH="1">
              <a:off x="3261361" y="4578096"/>
              <a:ext cx="124754" cy="335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64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0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>
            <a:extLst>
              <a:ext uri="{FF2B5EF4-FFF2-40B4-BE49-F238E27FC236}">
                <a16:creationId xmlns:a16="http://schemas.microsoft.com/office/drawing/2014/main" id="{68D822E7-CF62-4C80-898F-0067C5B3EE5E}"/>
              </a:ext>
            </a:extLst>
          </p:cNvPr>
          <p:cNvSpPr/>
          <p:nvPr/>
        </p:nvSpPr>
        <p:spPr>
          <a:xfrm>
            <a:off x="856247" y="2829145"/>
            <a:ext cx="1550125" cy="1001486"/>
          </a:xfrm>
          <a:prstGeom prst="arc">
            <a:avLst>
              <a:gd name="adj1" fmla="val 625244"/>
              <a:gd name="adj2" fmla="val 0"/>
            </a:avLst>
          </a:prstGeom>
          <a:ln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8329E1-9BA3-402B-8462-D0A6CD624AC8}"/>
              </a:ext>
            </a:extLst>
          </p:cNvPr>
          <p:cNvCxnSpPr/>
          <p:nvPr/>
        </p:nvCxnSpPr>
        <p:spPr>
          <a:xfrm flipV="1">
            <a:off x="1631308" y="2567888"/>
            <a:ext cx="0" cy="762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un 2">
            <a:extLst>
              <a:ext uri="{FF2B5EF4-FFF2-40B4-BE49-F238E27FC236}">
                <a16:creationId xmlns:a16="http://schemas.microsoft.com/office/drawing/2014/main" id="{C132033B-82C0-4651-A985-A871DF7BD369}"/>
              </a:ext>
            </a:extLst>
          </p:cNvPr>
          <p:cNvSpPr/>
          <p:nvPr/>
        </p:nvSpPr>
        <p:spPr>
          <a:xfrm>
            <a:off x="1414015" y="3131768"/>
            <a:ext cx="434585" cy="396240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35A6AC-5993-474B-8607-870246DBC0D5}"/>
              </a:ext>
            </a:extLst>
          </p:cNvPr>
          <p:cNvSpPr/>
          <p:nvPr/>
        </p:nvSpPr>
        <p:spPr>
          <a:xfrm>
            <a:off x="1979652" y="3630334"/>
            <a:ext cx="200297" cy="20029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357840-8430-438E-A140-A61FD04456AC}"/>
              </a:ext>
            </a:extLst>
          </p:cNvPr>
          <p:cNvCxnSpPr>
            <a:cxnSpLocks/>
          </p:cNvCxnSpPr>
          <p:nvPr/>
        </p:nvCxnSpPr>
        <p:spPr>
          <a:xfrm flipV="1">
            <a:off x="2084154" y="3630334"/>
            <a:ext cx="261258" cy="117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9CD94B-0F06-4128-8857-241F1835079A}"/>
                  </a:ext>
                </a:extLst>
              </p:cNvPr>
              <p:cNvSpPr txBox="1"/>
              <p:nvPr/>
            </p:nvSpPr>
            <p:spPr>
              <a:xfrm>
                <a:off x="2200827" y="3650766"/>
                <a:ext cx="184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9CD94B-0F06-4128-8857-241F18350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27" y="3650766"/>
                <a:ext cx="184666" cy="276999"/>
              </a:xfrm>
              <a:prstGeom prst="rect">
                <a:avLst/>
              </a:prstGeom>
              <a:blipFill>
                <a:blip r:embed="rId2"/>
                <a:stretch>
                  <a:fillRect l="-30000" t="-48889" r="-10666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1DBD1E-998F-43BC-855E-4CEE8CFD855F}"/>
              </a:ext>
            </a:extLst>
          </p:cNvPr>
          <p:cNvCxnSpPr/>
          <p:nvPr/>
        </p:nvCxnSpPr>
        <p:spPr>
          <a:xfrm flipH="1">
            <a:off x="1021709" y="3329888"/>
            <a:ext cx="609598" cy="300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9B87D1-0DB3-4902-A8B2-51AC224C643C}"/>
                  </a:ext>
                </a:extLst>
              </p:cNvPr>
              <p:cNvSpPr txBox="1"/>
              <p:nvPr/>
            </p:nvSpPr>
            <p:spPr>
              <a:xfrm>
                <a:off x="1309651" y="3446784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9B87D1-0DB3-4902-A8B2-51AC224C6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51" y="3446784"/>
                <a:ext cx="166969" cy="276999"/>
              </a:xfrm>
              <a:prstGeom prst="rect">
                <a:avLst/>
              </a:prstGeom>
              <a:blipFill>
                <a:blip r:embed="rId3"/>
                <a:stretch>
                  <a:fillRect l="-44444" t="-45652" r="-10740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6DF6D0-FC7E-4657-947E-728EC0B4EFEB}"/>
                  </a:ext>
                </a:extLst>
              </p:cNvPr>
              <p:cNvSpPr txBox="1"/>
              <p:nvPr/>
            </p:nvSpPr>
            <p:spPr>
              <a:xfrm>
                <a:off x="1822877" y="3747899"/>
                <a:ext cx="2508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6DF6D0-FC7E-4657-947E-728EC0B4E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877" y="3747899"/>
                <a:ext cx="250838" cy="276999"/>
              </a:xfrm>
              <a:prstGeom prst="rect">
                <a:avLst/>
              </a:prstGeom>
              <a:blipFill>
                <a:blip r:embed="rId4"/>
                <a:stretch>
                  <a:fillRect l="-14634" r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317EBC-16CF-4791-A05B-04E8B8491E62}"/>
                  </a:ext>
                </a:extLst>
              </p:cNvPr>
              <p:cNvSpPr txBox="1"/>
              <p:nvPr/>
            </p:nvSpPr>
            <p:spPr>
              <a:xfrm>
                <a:off x="1728082" y="2408602"/>
                <a:ext cx="18107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317EBC-16CF-4791-A05B-04E8B8491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082" y="2408602"/>
                <a:ext cx="181075" cy="310598"/>
              </a:xfrm>
              <a:prstGeom prst="rect">
                <a:avLst/>
              </a:prstGeom>
              <a:blipFill>
                <a:blip r:embed="rId5"/>
                <a:stretch>
                  <a:fillRect l="-30000" r="-26667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>
            <a:extLst>
              <a:ext uri="{FF2B5EF4-FFF2-40B4-BE49-F238E27FC236}">
                <a16:creationId xmlns:a16="http://schemas.microsoft.com/office/drawing/2014/main" id="{6552B678-4070-48E7-B446-D5A32A130A89}"/>
              </a:ext>
            </a:extLst>
          </p:cNvPr>
          <p:cNvSpPr/>
          <p:nvPr/>
        </p:nvSpPr>
        <p:spPr>
          <a:xfrm rot="2826938">
            <a:off x="856249" y="5001964"/>
            <a:ext cx="1550125" cy="1001486"/>
          </a:xfrm>
          <a:prstGeom prst="arc">
            <a:avLst>
              <a:gd name="adj1" fmla="val 625244"/>
              <a:gd name="adj2" fmla="val 0"/>
            </a:avLst>
          </a:prstGeom>
          <a:ln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C23905-EF10-4605-977B-E9581E0FAC99}"/>
              </a:ext>
            </a:extLst>
          </p:cNvPr>
          <p:cNvCxnSpPr/>
          <p:nvPr/>
        </p:nvCxnSpPr>
        <p:spPr>
          <a:xfrm rot="2826938" flipV="1">
            <a:off x="1910480" y="4862427"/>
            <a:ext cx="0" cy="762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Sun 21">
            <a:extLst>
              <a:ext uri="{FF2B5EF4-FFF2-40B4-BE49-F238E27FC236}">
                <a16:creationId xmlns:a16="http://schemas.microsoft.com/office/drawing/2014/main" id="{BAAEA9CA-D500-4508-8102-2A2C2C987AA4}"/>
              </a:ext>
            </a:extLst>
          </p:cNvPr>
          <p:cNvSpPr/>
          <p:nvPr/>
        </p:nvSpPr>
        <p:spPr>
          <a:xfrm rot="2826938">
            <a:off x="1414018" y="5304586"/>
            <a:ext cx="434585" cy="396240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724AED8-FA70-40A3-8DEE-BEB165A427DA}"/>
              </a:ext>
            </a:extLst>
          </p:cNvPr>
          <p:cNvSpPr/>
          <p:nvPr/>
        </p:nvSpPr>
        <p:spPr>
          <a:xfrm rot="2826938">
            <a:off x="1542844" y="6003794"/>
            <a:ext cx="200297" cy="20029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EDBFBD-612B-4A5E-B751-251801DB0D6B}"/>
              </a:ext>
            </a:extLst>
          </p:cNvPr>
          <p:cNvCxnSpPr>
            <a:cxnSpLocks/>
          </p:cNvCxnSpPr>
          <p:nvPr/>
        </p:nvCxnSpPr>
        <p:spPr>
          <a:xfrm rot="2826938" flipV="1">
            <a:off x="1634532" y="6115915"/>
            <a:ext cx="261258" cy="117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7B73D3-1EE4-47B4-95C4-62075C29C031}"/>
                  </a:ext>
                </a:extLst>
              </p:cNvPr>
              <p:cNvSpPr txBox="1"/>
              <p:nvPr/>
            </p:nvSpPr>
            <p:spPr>
              <a:xfrm>
                <a:off x="1712463" y="6236614"/>
                <a:ext cx="184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7B73D3-1EE4-47B4-95C4-62075C29C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463" y="6236614"/>
                <a:ext cx="184666" cy="276999"/>
              </a:xfrm>
              <a:prstGeom prst="rect">
                <a:avLst/>
              </a:prstGeom>
              <a:blipFill>
                <a:blip r:embed="rId6"/>
                <a:stretch>
                  <a:fillRect l="-33333" t="-45652" r="-10333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818A868-E49A-42D5-9341-F0A2F90299B3}"/>
              </a:ext>
            </a:extLst>
          </p:cNvPr>
          <p:cNvCxnSpPr/>
          <p:nvPr/>
        </p:nvCxnSpPr>
        <p:spPr>
          <a:xfrm rot="2826938" flipH="1">
            <a:off x="1009016" y="5231377"/>
            <a:ext cx="609598" cy="300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9E2BA6-08D6-459D-B49B-B0080F0EA809}"/>
                  </a:ext>
                </a:extLst>
              </p:cNvPr>
              <p:cNvSpPr txBox="1"/>
              <p:nvPr/>
            </p:nvSpPr>
            <p:spPr>
              <a:xfrm>
                <a:off x="1158617" y="5354189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F9E2BA6-08D6-459D-B49B-B0080F0EA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17" y="5354189"/>
                <a:ext cx="166969" cy="276999"/>
              </a:xfrm>
              <a:prstGeom prst="rect">
                <a:avLst/>
              </a:prstGeom>
              <a:blipFill>
                <a:blip r:embed="rId7"/>
                <a:stretch>
                  <a:fillRect l="-40741" t="-45652" r="-11111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51C1BE5-6407-4FDB-A663-B88AF819B4A6}"/>
                  </a:ext>
                </a:extLst>
              </p:cNvPr>
              <p:cNvSpPr txBox="1"/>
              <p:nvPr/>
            </p:nvSpPr>
            <p:spPr>
              <a:xfrm>
                <a:off x="1290290" y="6028355"/>
                <a:ext cx="2508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51C1BE5-6407-4FDB-A663-B88AF819B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290" y="6028355"/>
                <a:ext cx="250838" cy="276999"/>
              </a:xfrm>
              <a:prstGeom prst="rect">
                <a:avLst/>
              </a:prstGeom>
              <a:blipFill>
                <a:blip r:embed="rId8"/>
                <a:stretch>
                  <a:fillRect l="-14634" r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AEDCB5A-4C59-4AD6-802F-C7802C96D79C}"/>
                  </a:ext>
                </a:extLst>
              </p:cNvPr>
              <p:cNvSpPr txBox="1"/>
              <p:nvPr/>
            </p:nvSpPr>
            <p:spPr>
              <a:xfrm>
                <a:off x="2024727" y="4669777"/>
                <a:ext cx="18107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AEDCB5A-4C59-4AD6-802F-C7802C96D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727" y="4669777"/>
                <a:ext cx="181075" cy="310598"/>
              </a:xfrm>
              <a:prstGeom prst="rect">
                <a:avLst/>
              </a:prstGeom>
              <a:blipFill>
                <a:blip r:embed="rId9"/>
                <a:stretch>
                  <a:fillRect l="-30000" r="-26667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A picture containing ball, drawing&#10;&#10;Description automatically generated">
            <a:extLst>
              <a:ext uri="{FF2B5EF4-FFF2-40B4-BE49-F238E27FC236}">
                <a16:creationId xmlns:a16="http://schemas.microsoft.com/office/drawing/2014/main" id="{F8B97E66-8EA5-4183-9FB5-DAB30FD5DD2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4" t="17471" r="55167" b="22229"/>
          <a:stretch/>
        </p:blipFill>
        <p:spPr>
          <a:xfrm>
            <a:off x="9806506" y="2415303"/>
            <a:ext cx="1628775" cy="154500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73EA08-1E0F-495D-9E8A-427F0E18D386}"/>
              </a:ext>
            </a:extLst>
          </p:cNvPr>
          <p:cNvCxnSpPr/>
          <p:nvPr/>
        </p:nvCxnSpPr>
        <p:spPr>
          <a:xfrm flipV="1">
            <a:off x="10570410" y="2121680"/>
            <a:ext cx="0" cy="504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30FB0A6-BA0C-4A8F-8651-45C8A9E16C09}"/>
              </a:ext>
            </a:extLst>
          </p:cNvPr>
          <p:cNvCxnSpPr/>
          <p:nvPr/>
        </p:nvCxnSpPr>
        <p:spPr>
          <a:xfrm flipV="1">
            <a:off x="10570410" y="3867585"/>
            <a:ext cx="0" cy="21600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id="{6351DD38-E79E-4C2B-99C2-2497C505C26C}"/>
              </a:ext>
            </a:extLst>
          </p:cNvPr>
          <p:cNvSpPr/>
          <p:nvPr/>
        </p:nvSpPr>
        <p:spPr>
          <a:xfrm>
            <a:off x="10176892" y="2062648"/>
            <a:ext cx="787036" cy="297344"/>
          </a:xfrm>
          <a:prstGeom prst="arc">
            <a:avLst>
              <a:gd name="adj1" fmla="val 1207181"/>
              <a:gd name="adj2" fmla="val 18005155"/>
            </a:avLst>
          </a:prstGeom>
          <a:ln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2C41BA-A357-409C-B9A6-C26C398433D5}"/>
                  </a:ext>
                </a:extLst>
              </p:cNvPr>
              <p:cNvSpPr txBox="1"/>
              <p:nvPr/>
            </p:nvSpPr>
            <p:spPr>
              <a:xfrm>
                <a:off x="10718628" y="1969409"/>
                <a:ext cx="181075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2C41BA-A357-409C-B9A6-C26C39843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628" y="1969409"/>
                <a:ext cx="181075" cy="310598"/>
              </a:xfrm>
              <a:prstGeom prst="rect">
                <a:avLst/>
              </a:prstGeom>
              <a:blipFill>
                <a:blip r:embed="rId11"/>
                <a:stretch>
                  <a:fillRect l="-26667" t="-43137" r="-113333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D14A5A-7101-4B09-8752-82BC9752898A}"/>
                  </a:ext>
                </a:extLst>
              </p:cNvPr>
              <p:cNvSpPr txBox="1"/>
              <p:nvPr/>
            </p:nvSpPr>
            <p:spPr>
              <a:xfrm>
                <a:off x="879551" y="1650479"/>
                <a:ext cx="1390573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D14A5A-7101-4B09-8752-82BC97528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51" y="1650479"/>
                <a:ext cx="1390573" cy="414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F8E258-C8CF-42CD-B90A-A58C00B75694}"/>
                  </a:ext>
                </a:extLst>
              </p:cNvPr>
              <p:cNvSpPr txBox="1"/>
              <p:nvPr/>
            </p:nvSpPr>
            <p:spPr>
              <a:xfrm>
                <a:off x="10080493" y="1522842"/>
                <a:ext cx="994952" cy="416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F8E258-C8CF-42CD-B90A-A58C00B75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493" y="1522842"/>
                <a:ext cx="994952" cy="41652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AC0227AC-D13D-4A00-BD85-34A7795CA93B}"/>
              </a:ext>
            </a:extLst>
          </p:cNvPr>
          <p:cNvGrpSpPr/>
          <p:nvPr/>
        </p:nvGrpSpPr>
        <p:grpSpPr>
          <a:xfrm rot="18328193">
            <a:off x="9645241" y="4401044"/>
            <a:ext cx="1628775" cy="2014570"/>
            <a:chOff x="8002150" y="4141027"/>
            <a:chExt cx="1628775" cy="2014570"/>
          </a:xfrm>
        </p:grpSpPr>
        <p:pic>
          <p:nvPicPr>
            <p:cNvPr id="43" name="Picture 42" descr="A picture containing ball, drawing&#10;&#10;Description automatically generated">
              <a:extLst>
                <a:ext uri="{FF2B5EF4-FFF2-40B4-BE49-F238E27FC236}">
                  <a16:creationId xmlns:a16="http://schemas.microsoft.com/office/drawing/2014/main" id="{FEB9271E-1A5D-4674-A056-D3D1A93AF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4" t="17471" r="55167" b="22229"/>
            <a:stretch/>
          </p:blipFill>
          <p:spPr>
            <a:xfrm>
              <a:off x="8002150" y="4493682"/>
              <a:ext cx="1628775" cy="1545000"/>
            </a:xfrm>
            <a:prstGeom prst="rect">
              <a:avLst/>
            </a:prstGeom>
          </p:spPr>
        </p:pic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E1ABB1A-8BA7-4DBA-AA0D-730671D077B7}"/>
                </a:ext>
              </a:extLst>
            </p:cNvPr>
            <p:cNvCxnSpPr/>
            <p:nvPr/>
          </p:nvCxnSpPr>
          <p:spPr>
            <a:xfrm flipV="1">
              <a:off x="8766054" y="4200059"/>
              <a:ext cx="0" cy="5040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09085F5-CC42-487D-94B6-39CFA2BAC749}"/>
                </a:ext>
              </a:extLst>
            </p:cNvPr>
            <p:cNvCxnSpPr/>
            <p:nvPr/>
          </p:nvCxnSpPr>
          <p:spPr>
            <a:xfrm flipV="1">
              <a:off x="8766054" y="5939597"/>
              <a:ext cx="0" cy="216000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DC53131A-D718-4DC7-9BC4-F9DD10F8AA9C}"/>
                </a:ext>
              </a:extLst>
            </p:cNvPr>
            <p:cNvSpPr/>
            <p:nvPr/>
          </p:nvSpPr>
          <p:spPr>
            <a:xfrm>
              <a:off x="8372536" y="4141027"/>
              <a:ext cx="787036" cy="297344"/>
            </a:xfrm>
            <a:prstGeom prst="arc">
              <a:avLst>
                <a:gd name="adj1" fmla="val 1207181"/>
                <a:gd name="adj2" fmla="val 18005155"/>
              </a:avLst>
            </a:prstGeom>
            <a:ln>
              <a:prstDash val="lg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6B2222-51D1-4319-98F1-6672C42CA412}"/>
                  </a:ext>
                </a:extLst>
              </p:cNvPr>
              <p:cNvSpPr txBox="1"/>
              <p:nvPr/>
            </p:nvSpPr>
            <p:spPr>
              <a:xfrm>
                <a:off x="9745922" y="4547353"/>
                <a:ext cx="191628" cy="3124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6B2222-51D1-4319-98F1-6672C42CA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922" y="4547353"/>
                <a:ext cx="191628" cy="312458"/>
              </a:xfrm>
              <a:prstGeom prst="rect">
                <a:avLst/>
              </a:prstGeom>
              <a:blipFill>
                <a:blip r:embed="rId14"/>
                <a:stretch>
                  <a:fillRect l="-29032" t="-45098" r="-10645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D052267B-68C9-4030-BE1A-ADB4733741B0}"/>
              </a:ext>
            </a:extLst>
          </p:cNvPr>
          <p:cNvSpPr txBox="1"/>
          <p:nvPr/>
        </p:nvSpPr>
        <p:spPr>
          <a:xfrm>
            <a:off x="160121" y="104775"/>
            <a:ext cx="521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/>
              <a:t>Classical</a:t>
            </a:r>
            <a:r>
              <a:rPr lang="pt-BR" b="1" dirty="0"/>
              <a:t> </a:t>
            </a:r>
            <a:r>
              <a:rPr lang="pt-BR" b="1" dirty="0" err="1"/>
              <a:t>model</a:t>
            </a:r>
            <a:r>
              <a:rPr lang="pt-BR" dirty="0"/>
              <a:t>, e.g. Solar system, </a:t>
            </a:r>
            <a:r>
              <a:rPr lang="pt-BR" dirty="0" err="1"/>
              <a:t>planets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moons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5DEB9A8-C6EE-4CB9-86E0-FD1FEB973B47}"/>
                  </a:ext>
                </a:extLst>
              </p:cNvPr>
              <p:cNvSpPr txBox="1"/>
              <p:nvPr/>
            </p:nvSpPr>
            <p:spPr>
              <a:xfrm>
                <a:off x="3341880" y="6017177"/>
                <a:ext cx="5508239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No </a:t>
                </a:r>
                <a:r>
                  <a:rPr lang="pt-BR" dirty="0" err="1"/>
                  <a:t>restrictions</a:t>
                </a:r>
                <a:r>
                  <a:rPr lang="pt-BR" dirty="0"/>
                  <a:t> </a:t>
                </a:r>
                <a:r>
                  <a:rPr lang="pt-BR" dirty="0" err="1"/>
                  <a:t>to</a:t>
                </a:r>
                <a:r>
                  <a:rPr lang="pt-BR" dirty="0"/>
                  <a:t>  </a:t>
                </a:r>
                <a:r>
                  <a:rPr lang="pt-BR" dirty="0" err="1"/>
                  <a:t>the</a:t>
                </a:r>
                <a:r>
                  <a:rPr lang="pt-BR" dirty="0"/>
                  <a:t> magnitude </a:t>
                </a:r>
                <a:r>
                  <a:rPr lang="pt-BR" dirty="0" err="1"/>
                  <a:t>and</a:t>
                </a:r>
                <a:r>
                  <a:rPr lang="pt-BR" dirty="0"/>
                  <a:t> </a:t>
                </a:r>
                <a:r>
                  <a:rPr lang="pt-BR" dirty="0" err="1"/>
                  <a:t>direction</a:t>
                </a:r>
                <a:r>
                  <a:rPr lang="pt-BR" dirty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pt-BR" dirty="0"/>
                  <a:t> </a:t>
                </a:r>
                <a:r>
                  <a:rPr lang="pt-BR" dirty="0" err="1"/>
                  <a:t>or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pt-B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5DEB9A8-C6EE-4CB9-86E0-FD1FEB973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880" y="6017177"/>
                <a:ext cx="5508239" cy="404791"/>
              </a:xfrm>
              <a:prstGeom prst="rect">
                <a:avLst/>
              </a:prstGeom>
              <a:blipFill>
                <a:blip r:embed="rId15"/>
                <a:stretch>
                  <a:fillRect l="-885" t="-22727" r="-354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A604965E-2F2A-4F7E-B905-2D86C689FA16}"/>
              </a:ext>
            </a:extLst>
          </p:cNvPr>
          <p:cNvSpPr txBox="1"/>
          <p:nvPr/>
        </p:nvSpPr>
        <p:spPr>
          <a:xfrm>
            <a:off x="336949" y="1187778"/>
            <a:ext cx="275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Orbital angular momentum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413C0BD-E8F5-49D8-AFA4-D9076A6C64CE}"/>
              </a:ext>
            </a:extLst>
          </p:cNvPr>
          <p:cNvSpPr txBox="1"/>
          <p:nvPr/>
        </p:nvSpPr>
        <p:spPr>
          <a:xfrm>
            <a:off x="9259324" y="944235"/>
            <a:ext cx="250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Spin angular momentum</a:t>
            </a:r>
            <a:endParaRPr lang="en-US" dirty="0"/>
          </a:p>
        </p:txBody>
      </p:sp>
      <p:pic>
        <p:nvPicPr>
          <p:cNvPr id="53" name="Imagem 5">
            <a:extLst>
              <a:ext uri="{FF2B5EF4-FFF2-40B4-BE49-F238E27FC236}">
                <a16:creationId xmlns:a16="http://schemas.microsoft.com/office/drawing/2014/main" id="{E8FE81FC-455F-4DD6-89E4-CD46AADB7C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68" y="2761067"/>
            <a:ext cx="3320063" cy="1567807"/>
          </a:xfrm>
          <a:prstGeom prst="rect">
            <a:avLst/>
          </a:prstGeom>
        </p:spPr>
      </p:pic>
      <p:pic>
        <p:nvPicPr>
          <p:cNvPr id="54" name="Imagem 4">
            <a:extLst>
              <a:ext uri="{FF2B5EF4-FFF2-40B4-BE49-F238E27FC236}">
                <a16:creationId xmlns:a16="http://schemas.microsoft.com/office/drawing/2014/main" id="{418F07D6-2704-481A-B1D0-3E6804D1BD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81" y="4544452"/>
            <a:ext cx="2867634" cy="1347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DDB4588-C080-4DE4-BAF1-E2D36D68CE73}"/>
                  </a:ext>
                </a:extLst>
              </p:cNvPr>
              <p:cNvSpPr/>
              <p:nvPr/>
            </p:nvSpPr>
            <p:spPr>
              <a:xfrm>
                <a:off x="4222633" y="1657857"/>
                <a:ext cx="3798412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pt-BR" dirty="0"/>
                  <a:t> </a:t>
                </a:r>
                <a:r>
                  <a:rPr lang="pt-BR" dirty="0" err="1"/>
                  <a:t>or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pt-BR" dirty="0"/>
                  <a:t> always </a:t>
                </a:r>
                <a:r>
                  <a:rPr lang="pt-BR" dirty="0" err="1"/>
                  <a:t>indicate</a:t>
                </a:r>
                <a:r>
                  <a:rPr lang="pt-BR" dirty="0"/>
                  <a:t> </a:t>
                </a:r>
                <a:r>
                  <a:rPr lang="pt-BR" dirty="0" err="1"/>
                  <a:t>the</a:t>
                </a:r>
                <a:r>
                  <a:rPr lang="pt-BR" dirty="0"/>
                  <a:t> </a:t>
                </a:r>
                <a:r>
                  <a:rPr lang="pt-BR" dirty="0" err="1"/>
                  <a:t>rotation</a:t>
                </a:r>
                <a:r>
                  <a:rPr lang="pt-BR" dirty="0"/>
                  <a:t> </a:t>
                </a:r>
                <a:r>
                  <a:rPr lang="pt-BR" dirty="0" err="1"/>
                  <a:t>axis</a:t>
                </a:r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DDB4588-C080-4DE4-BAF1-E2D36D68C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633" y="1657857"/>
                <a:ext cx="3798412" cy="404791"/>
              </a:xfrm>
              <a:prstGeom prst="rect">
                <a:avLst/>
              </a:prstGeom>
              <a:blipFill>
                <a:blip r:embed="rId18"/>
                <a:stretch>
                  <a:fillRect t="-22727" r="-64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13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8" grpId="0"/>
      <p:bldP spid="47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D052267B-68C9-4030-BE1A-ADB4733741B0}"/>
              </a:ext>
            </a:extLst>
          </p:cNvPr>
          <p:cNvSpPr txBox="1"/>
          <p:nvPr/>
        </p:nvSpPr>
        <p:spPr>
          <a:xfrm>
            <a:off x="160121" y="104775"/>
            <a:ext cx="367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Quantum </a:t>
            </a:r>
            <a:r>
              <a:rPr lang="pt-BR" dirty="0" err="1"/>
              <a:t>model</a:t>
            </a:r>
            <a:r>
              <a:rPr lang="pt-BR" dirty="0"/>
              <a:t>, e.g. </a:t>
            </a:r>
            <a:r>
              <a:rPr lang="pt-BR" dirty="0" err="1"/>
              <a:t>electron</a:t>
            </a:r>
            <a:r>
              <a:rPr lang="pt-BR" dirty="0"/>
              <a:t> orbital</a:t>
            </a:r>
            <a:endParaRPr lang="en-US" dirty="0"/>
          </a:p>
        </p:txBody>
      </p:sp>
      <p:pic>
        <p:nvPicPr>
          <p:cNvPr id="39" name="Imagem 2">
            <a:extLst>
              <a:ext uri="{FF2B5EF4-FFF2-40B4-BE49-F238E27FC236}">
                <a16:creationId xmlns:a16="http://schemas.microsoft.com/office/drawing/2014/main" id="{6EE28E56-308A-4328-A9E8-B2E9DFE5F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48" y="2380984"/>
            <a:ext cx="7273974" cy="4269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1">
                <a:extLst>
                  <a:ext uri="{FF2B5EF4-FFF2-40B4-BE49-F238E27FC236}">
                    <a16:creationId xmlns:a16="http://schemas.microsoft.com/office/drawing/2014/main" id="{03E9D526-7704-42EC-8A69-CFF57F3CF870}"/>
                  </a:ext>
                </a:extLst>
              </p:cNvPr>
              <p:cNvSpPr/>
              <p:nvPr/>
            </p:nvSpPr>
            <p:spPr>
              <a:xfrm>
                <a:off x="4747363" y="2732137"/>
                <a:ext cx="1314912" cy="42518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pt-BR" b="1" i="1" dirty="0">
                    <a:solidFill>
                      <a:srgbClr val="FF0000"/>
                    </a:solidFill>
                  </a:rPr>
                  <a:t>ℓ</a:t>
                </a:r>
                <a:r>
                  <a:rPr lang="pt-BR" dirty="0">
                    <a:solidFill>
                      <a:srgbClr val="FF0000"/>
                    </a:solidFill>
                  </a:rPr>
                  <a:t> = 0,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=0 </a:t>
                </a:r>
              </a:p>
            </p:txBody>
          </p:sp>
        </mc:Choice>
        <mc:Fallback xmlns="">
          <p:sp>
            <p:nvSpPr>
              <p:cNvPr id="40" name="Retângulo 1">
                <a:extLst>
                  <a:ext uri="{FF2B5EF4-FFF2-40B4-BE49-F238E27FC236}">
                    <a16:creationId xmlns:a16="http://schemas.microsoft.com/office/drawing/2014/main" id="{03E9D526-7704-42EC-8A69-CFF57F3CF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363" y="2732137"/>
                <a:ext cx="1314912" cy="425181"/>
              </a:xfrm>
              <a:prstGeom prst="rect">
                <a:avLst/>
              </a:prstGeom>
              <a:blipFill>
                <a:blip r:embed="rId3"/>
                <a:stretch>
                  <a:fillRect l="-4186" r="-3256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5">
                <a:extLst>
                  <a:ext uri="{FF2B5EF4-FFF2-40B4-BE49-F238E27FC236}">
                    <a16:creationId xmlns:a16="http://schemas.microsoft.com/office/drawing/2014/main" id="{305F8F43-5BF1-4E61-8A14-A5306A4AC375}"/>
                  </a:ext>
                </a:extLst>
              </p:cNvPr>
              <p:cNvSpPr/>
              <p:nvPr/>
            </p:nvSpPr>
            <p:spPr>
              <a:xfrm>
                <a:off x="3278328" y="3812028"/>
                <a:ext cx="1613968" cy="42518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pt-BR" b="1" i="1" dirty="0">
                    <a:solidFill>
                      <a:schemeClr val="accent2"/>
                    </a:solidFill>
                  </a:rPr>
                  <a:t>ℓ</a:t>
                </a:r>
                <a:r>
                  <a:rPr lang="pt-BR" dirty="0">
                    <a:solidFill>
                      <a:schemeClr val="accent2"/>
                    </a:solidFill>
                  </a:rPr>
                  <a:t> = 1,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chemeClr val="accent2"/>
                    </a:solidFill>
                  </a:rPr>
                  <a:t>=</a:t>
                </a:r>
                <a:r>
                  <a:rPr lang="pt-BR" dirty="0">
                    <a:solidFill>
                      <a:schemeClr val="accent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ad>
                      <m:radPr>
                        <m:degHide m:val="on"/>
                        <m:ctrlPr>
                          <a:rPr lang="pt-BR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pt-BR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1" name="Retângulo 5">
                <a:extLst>
                  <a:ext uri="{FF2B5EF4-FFF2-40B4-BE49-F238E27FC236}">
                    <a16:creationId xmlns:a16="http://schemas.microsoft.com/office/drawing/2014/main" id="{305F8F43-5BF1-4E61-8A14-A5306A4AC3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328" y="3812028"/>
                <a:ext cx="1613968" cy="425181"/>
              </a:xfrm>
              <a:prstGeom prst="rect">
                <a:avLst/>
              </a:prstGeom>
              <a:blipFill>
                <a:blip r:embed="rId4"/>
                <a:stretch>
                  <a:fillRect l="-3396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6">
                <a:extLst>
                  <a:ext uri="{FF2B5EF4-FFF2-40B4-BE49-F238E27FC236}">
                    <a16:creationId xmlns:a16="http://schemas.microsoft.com/office/drawing/2014/main" id="{3D573786-5417-4915-AA9F-A54D3FC61B40}"/>
                  </a:ext>
                </a:extLst>
              </p:cNvPr>
              <p:cNvSpPr/>
              <p:nvPr/>
            </p:nvSpPr>
            <p:spPr>
              <a:xfrm>
                <a:off x="2040014" y="4891467"/>
                <a:ext cx="1666867" cy="42518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pt-BR" b="1" i="1" dirty="0">
                    <a:solidFill>
                      <a:schemeClr val="accent1"/>
                    </a:solidFill>
                  </a:rPr>
                  <a:t>ℓ</a:t>
                </a:r>
                <a:r>
                  <a:rPr lang="pt-BR" dirty="0">
                    <a:solidFill>
                      <a:schemeClr val="accent1"/>
                    </a:solidFill>
                  </a:rPr>
                  <a:t> = 2,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chemeClr val="accent1"/>
                    </a:solidFill>
                  </a:rPr>
                  <a:t>=</a:t>
                </a:r>
                <a:r>
                  <a:rPr lang="pt-BR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ad>
                      <m:radPr>
                        <m:degHide m:val="on"/>
                        <m:ctrlP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pt-BR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Retângulo 6">
                <a:extLst>
                  <a:ext uri="{FF2B5EF4-FFF2-40B4-BE49-F238E27FC236}">
                    <a16:creationId xmlns:a16="http://schemas.microsoft.com/office/drawing/2014/main" id="{3D573786-5417-4915-AA9F-A54D3FC61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014" y="4891467"/>
                <a:ext cx="1666867" cy="425181"/>
              </a:xfrm>
              <a:prstGeom prst="rect">
                <a:avLst/>
              </a:prstGeom>
              <a:blipFill>
                <a:blip r:embed="rId5"/>
                <a:stretch>
                  <a:fillRect l="-3297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7">
                <a:extLst>
                  <a:ext uri="{FF2B5EF4-FFF2-40B4-BE49-F238E27FC236}">
                    <a16:creationId xmlns:a16="http://schemas.microsoft.com/office/drawing/2014/main" id="{713FF593-E22E-4D30-95A8-C1C8D3721D87}"/>
                  </a:ext>
                </a:extLst>
              </p:cNvPr>
              <p:cNvSpPr/>
              <p:nvPr/>
            </p:nvSpPr>
            <p:spPr>
              <a:xfrm>
                <a:off x="1012119" y="5970906"/>
                <a:ext cx="1742208" cy="42518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pt-BR" b="1" i="1" dirty="0">
                    <a:solidFill>
                      <a:schemeClr val="accent6"/>
                    </a:solidFill>
                  </a:rPr>
                  <a:t>ℓ</a:t>
                </a:r>
                <a:r>
                  <a:rPr lang="pt-BR" dirty="0">
                    <a:solidFill>
                      <a:schemeClr val="accent6"/>
                    </a:solidFill>
                  </a:rPr>
                  <a:t> = 3,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chemeClr val="accent6"/>
                    </a:solidFill>
                  </a:rPr>
                  <a:t>=</a:t>
                </a:r>
                <a:r>
                  <a:rPr lang="pt-BR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ad>
                      <m:radPr>
                        <m:degHide m:val="on"/>
                        <m:ctrlPr>
                          <a:rPr lang="pt-BR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endParaRPr lang="pt-BR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0" name="Retângulo 7">
                <a:extLst>
                  <a:ext uri="{FF2B5EF4-FFF2-40B4-BE49-F238E27FC236}">
                    <a16:creationId xmlns:a16="http://schemas.microsoft.com/office/drawing/2014/main" id="{713FF593-E22E-4D30-95A8-C1C8D3721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19" y="5970906"/>
                <a:ext cx="1742208" cy="425181"/>
              </a:xfrm>
              <a:prstGeom prst="rect">
                <a:avLst/>
              </a:prstGeom>
              <a:blipFill>
                <a:blip r:embed="rId6"/>
                <a:stretch>
                  <a:fillRect l="-2797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D14A5A-7101-4B09-8752-82BC9752898A}"/>
                  </a:ext>
                </a:extLst>
              </p:cNvPr>
              <p:cNvSpPr txBox="1"/>
              <p:nvPr/>
            </p:nvSpPr>
            <p:spPr>
              <a:xfrm>
                <a:off x="805449" y="2697071"/>
                <a:ext cx="2420599" cy="452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ad>
                        <m:radPr>
                          <m:degHide m:val="on"/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ℓ(ℓ+1)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D14A5A-7101-4B09-8752-82BC97528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49" y="2697071"/>
                <a:ext cx="2420599" cy="4521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1F0AFA7-FAB2-4E9C-AFFF-F412182242F0}"/>
                  </a:ext>
                </a:extLst>
              </p:cNvPr>
              <p:cNvSpPr/>
              <p:nvPr/>
            </p:nvSpPr>
            <p:spPr>
              <a:xfrm>
                <a:off x="984809" y="3301078"/>
                <a:ext cx="20657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=0,1,2,…,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1F0AFA7-FAB2-4E9C-AFFF-F41218224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09" y="3301078"/>
                <a:ext cx="206575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D959611-04BB-41A4-9732-42D2CDDA3907}"/>
              </a:ext>
            </a:extLst>
          </p:cNvPr>
          <p:cNvSpPr txBox="1"/>
          <p:nvPr/>
        </p:nvSpPr>
        <p:spPr>
          <a:xfrm>
            <a:off x="6070722" y="120704"/>
            <a:ext cx="38714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Magnitude </a:t>
            </a:r>
            <a:r>
              <a:rPr lang="pt-BR" dirty="0" err="1"/>
              <a:t>and</a:t>
            </a:r>
            <a:r>
              <a:rPr lang="pt-BR" dirty="0"/>
              <a:t> Direction are </a:t>
            </a:r>
            <a:r>
              <a:rPr lang="pt-BR" dirty="0" err="1"/>
              <a:t>quantised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20C4692-40A7-43F1-8101-DFDA6113E87B}"/>
                  </a:ext>
                </a:extLst>
              </p:cNvPr>
              <p:cNvSpPr txBox="1"/>
              <p:nvPr/>
            </p:nvSpPr>
            <p:spPr>
              <a:xfrm>
                <a:off x="805449" y="855696"/>
                <a:ext cx="1058110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arenBoth"/>
                </a:pPr>
                <a:r>
                  <a:rPr lang="pt-BR" b="1" dirty="0"/>
                  <a:t>Principal quantum </a:t>
                </a:r>
                <a:r>
                  <a:rPr lang="pt-BR" b="1" dirty="0" err="1"/>
                  <a:t>number</a:t>
                </a:r>
                <a:r>
                  <a:rPr lang="pt-BR" b="1" dirty="0"/>
                  <a:t> (</a:t>
                </a:r>
                <a:r>
                  <a:rPr lang="pt-BR" b="1" i="1" dirty="0"/>
                  <a:t>n</a:t>
                </a:r>
                <a:r>
                  <a:rPr lang="pt-BR" b="1" dirty="0"/>
                  <a:t>)</a:t>
                </a:r>
                <a:r>
                  <a:rPr lang="pt-BR" dirty="0"/>
                  <a:t>: </a:t>
                </a:r>
                <a:r>
                  <a:rPr lang="pt-BR" dirty="0" err="1"/>
                  <a:t>energy</a:t>
                </a:r>
                <a:r>
                  <a:rPr lang="pt-BR" dirty="0"/>
                  <a:t> </a:t>
                </a:r>
                <a:r>
                  <a:rPr lang="pt-BR" dirty="0" err="1"/>
                  <a:t>level</a:t>
                </a:r>
                <a:r>
                  <a:rPr lang="pt-BR" dirty="0"/>
                  <a:t> (</a:t>
                </a:r>
                <a:r>
                  <a:rPr lang="pt-BR" dirty="0" err="1"/>
                  <a:t>shell</a:t>
                </a:r>
                <a:r>
                  <a:rPr lang="pt-BR" dirty="0"/>
                  <a:t>) </a:t>
                </a:r>
                <a:r>
                  <a:rPr lang="pt-BR" dirty="0" err="1"/>
                  <a:t>occupied</a:t>
                </a:r>
                <a:r>
                  <a:rPr lang="pt-BR" dirty="0"/>
                  <a:t> </a:t>
                </a:r>
                <a:r>
                  <a:rPr lang="pt-BR" dirty="0" err="1"/>
                  <a:t>by</a:t>
                </a:r>
                <a:r>
                  <a:rPr lang="pt-BR" dirty="0"/>
                  <a:t> </a:t>
                </a:r>
                <a:r>
                  <a:rPr lang="pt-BR" dirty="0" err="1"/>
                  <a:t>electron</a:t>
                </a:r>
                <a:r>
                  <a:rPr lang="pt-BR" dirty="0"/>
                  <a:t>; n = 1, 2, 3, 4, 5, 6, 7...</a:t>
                </a:r>
              </a:p>
              <a:p>
                <a:pPr marL="342900" indent="-342900">
                  <a:buAutoNum type="arabicParenBoth"/>
                </a:pPr>
                <a:r>
                  <a:rPr lang="pt-BR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Angular momentum quantum </a:t>
                </a:r>
                <a:r>
                  <a:rPr lang="pt-BR" b="1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number</a:t>
                </a:r>
                <a:r>
                  <a:rPr lang="pt-BR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pt-BR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)</a:t>
                </a:r>
                <a:r>
                  <a:rPr lang="pt-B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: shape of </a:t>
                </a:r>
                <a:r>
                  <a:rPr lang="pt-BR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the</a:t>
                </a:r>
                <a:r>
                  <a:rPr lang="pt-B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orbital(s) </a:t>
                </a:r>
                <a:r>
                  <a:rPr lang="pt-BR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within</a:t>
                </a:r>
                <a:r>
                  <a:rPr lang="pt-B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pt-BR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the</a:t>
                </a:r>
                <a:r>
                  <a:rPr lang="pt-B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pt-BR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shell</a:t>
                </a:r>
                <a:r>
                  <a:rPr lang="pt-B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; </a:t>
                </a:r>
                <a:r>
                  <a:rPr lang="pt-PT" altLang="pt-B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(</a:t>
                </a:r>
                <a:r>
                  <a:rPr lang="pt-BR" b="1" i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ℓ</a:t>
                </a:r>
                <a:r>
                  <a:rPr lang="pt-B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= 0, 1, 2,..., </a:t>
                </a:r>
                <a:r>
                  <a:rPr lang="pt-BR" i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n</a:t>
                </a:r>
                <a:r>
                  <a:rPr lang="pt-B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− 1</a:t>
                </a:r>
                <a:r>
                  <a:rPr lang="pt-PT" altLang="pt-B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) of </a:t>
                </a:r>
                <a:r>
                  <a:rPr lang="pt-PT" altLang="pt-BR" b="1" i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n</a:t>
                </a:r>
                <a:endParaRPr lang="pt-BR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pPr marL="342900" indent="-342900">
                  <a:buAutoNum type="arabicParenBoth"/>
                </a:pPr>
                <a:r>
                  <a:rPr lang="pt-BR" b="1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Magnetic</a:t>
                </a:r>
                <a:r>
                  <a:rPr lang="pt-BR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quantum </a:t>
                </a:r>
                <a:r>
                  <a:rPr lang="pt-BR" b="1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number</a:t>
                </a:r>
                <a:r>
                  <a:rPr lang="pt-BR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(</a:t>
                </a:r>
                <a:r>
                  <a:rPr lang="pt-BR" b="1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m</a:t>
                </a:r>
                <a:r>
                  <a:rPr lang="pt-BR" b="1" i="1" baseline="-25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ℓ</a:t>
                </a:r>
                <a:r>
                  <a:rPr lang="pt-BR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)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: </a:t>
                </a:r>
                <a:r>
                  <a:rPr lang="pt-BR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orientation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of </a:t>
                </a:r>
                <a:r>
                  <a:rPr lang="pt-BR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an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orbital </a:t>
                </a:r>
                <a:r>
                  <a:rPr lang="pt-BR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around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pt-BR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the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pt-BR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nucleus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; (</a:t>
                </a:r>
                <a:r>
                  <a:rPr lang="pt-BR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from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pt-BR" b="1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−ℓ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pt-BR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to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pt-BR" b="1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ℓ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 in </a:t>
                </a:r>
                <a:r>
                  <a:rPr lang="pt-BR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intergers</a:t>
                </a:r>
                <a:r>
                  <a:rPr lang="pt-BR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);</a:t>
                </a:r>
              </a:p>
              <a:p>
                <a:pPr marL="342900" indent="-342900">
                  <a:buAutoNum type="arabicParenBoth"/>
                </a:pPr>
                <a:r>
                  <a:rPr lang="pt-BR" b="1" dirty="0"/>
                  <a:t>Spin quantum </a:t>
                </a:r>
                <a:r>
                  <a:rPr lang="pt-BR" b="1" dirty="0" err="1"/>
                  <a:t>number</a:t>
                </a:r>
                <a:r>
                  <a:rPr lang="pt-BR" b="1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pt-BR" b="1" dirty="0"/>
                  <a:t>)</a:t>
                </a:r>
                <a:r>
                  <a:rPr lang="pt-BR" dirty="0"/>
                  <a:t>: </a:t>
                </a:r>
                <a:r>
                  <a:rPr lang="pt-BR" dirty="0" err="1"/>
                  <a:t>projection</a:t>
                </a:r>
                <a:r>
                  <a:rPr lang="pt-BR" dirty="0"/>
                  <a:t> of </a:t>
                </a:r>
                <a:r>
                  <a:rPr lang="pt-BR" dirty="0" err="1"/>
                  <a:t>intrinsic</a:t>
                </a:r>
                <a:r>
                  <a:rPr lang="pt-BR" dirty="0"/>
                  <a:t> angular momentum of </a:t>
                </a:r>
                <a:r>
                  <a:rPr lang="pt-BR" dirty="0" err="1"/>
                  <a:t>electron</a:t>
                </a:r>
                <a:r>
                  <a:rPr lang="pt-BR" dirty="0"/>
                  <a:t> (±½)</a:t>
                </a:r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20C4692-40A7-43F1-8101-DFDA6113E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49" y="855696"/>
                <a:ext cx="10581102" cy="1200329"/>
              </a:xfrm>
              <a:prstGeom prst="rect">
                <a:avLst/>
              </a:prstGeom>
              <a:blipFill>
                <a:blip r:embed="rId9"/>
                <a:stretch>
                  <a:fillRect l="-461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18952F9-4F49-4047-B495-A69C6564DA69}"/>
                  </a:ext>
                </a:extLst>
              </p:cNvPr>
              <p:cNvSpPr/>
              <p:nvPr/>
            </p:nvSpPr>
            <p:spPr>
              <a:xfrm>
                <a:off x="8634910" y="3003281"/>
                <a:ext cx="3263265" cy="12339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ysClr val="windowText" lastClr="000000"/>
                    </a:solidFill>
                  </a:rPr>
                  <a:t>Angular momentum quantum </a:t>
                </a:r>
                <a:r>
                  <a:rPr lang="pt-BR" b="1" dirty="0" err="1">
                    <a:solidFill>
                      <a:sysClr val="windowText" lastClr="000000"/>
                    </a:solidFill>
                  </a:rPr>
                  <a:t>number</a:t>
                </a:r>
                <a:r>
                  <a:rPr lang="pt-BR" b="1" dirty="0">
                    <a:solidFill>
                      <a:sysClr val="windowText" lastClr="00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pt-BR" b="1" dirty="0">
                    <a:solidFill>
                      <a:sysClr val="windowText" lastClr="000000"/>
                    </a:solidFill>
                  </a:rPr>
                  <a:t>)</a:t>
                </a:r>
                <a:r>
                  <a:rPr lang="pt-BR" dirty="0">
                    <a:solidFill>
                      <a:sysClr val="windowText" lastClr="000000"/>
                    </a:solidFill>
                  </a:rPr>
                  <a:t> defines </a:t>
                </a:r>
                <a:r>
                  <a:rPr lang="pt-BR" dirty="0" err="1">
                    <a:solidFill>
                      <a:sysClr val="windowText" lastClr="000000"/>
                    </a:solidFill>
                  </a:rPr>
                  <a:t>the</a:t>
                </a:r>
                <a:r>
                  <a:rPr lang="pt-BR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BR" dirty="0" err="1">
                    <a:solidFill>
                      <a:sysClr val="windowText" lastClr="000000"/>
                    </a:solidFill>
                  </a:rPr>
                  <a:t>quantisation</a:t>
                </a:r>
                <a:r>
                  <a:rPr lang="pt-BR" dirty="0">
                    <a:solidFill>
                      <a:sysClr val="windowText" lastClr="000000"/>
                    </a:solidFill>
                  </a:rPr>
                  <a:t> of </a:t>
                </a:r>
                <a:r>
                  <a:rPr lang="pt-BR" dirty="0" err="1">
                    <a:solidFill>
                      <a:sysClr val="windowText" lastClr="000000"/>
                    </a:solidFill>
                  </a:rPr>
                  <a:t>the</a:t>
                </a:r>
                <a:r>
                  <a:rPr lang="pt-BR" dirty="0">
                    <a:solidFill>
                      <a:sysClr val="windowText" lastClr="000000"/>
                    </a:solidFill>
                  </a:rPr>
                  <a:t> magnitude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18952F9-4F49-4047-B495-A69C6564DA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910" y="3003281"/>
                <a:ext cx="3263265" cy="1233928"/>
              </a:xfrm>
              <a:prstGeom prst="rect">
                <a:avLst/>
              </a:prstGeom>
              <a:blipFill>
                <a:blip r:embed="rId10"/>
                <a:stretch>
                  <a:fillRect l="-1493" t="-2970" r="-2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41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50" grpId="0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D052267B-68C9-4030-BE1A-ADB4733741B0}"/>
              </a:ext>
            </a:extLst>
          </p:cNvPr>
          <p:cNvSpPr txBox="1"/>
          <p:nvPr/>
        </p:nvSpPr>
        <p:spPr>
          <a:xfrm>
            <a:off x="160121" y="104775"/>
            <a:ext cx="3676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Quantum </a:t>
            </a:r>
            <a:r>
              <a:rPr lang="pt-BR" dirty="0" err="1"/>
              <a:t>model</a:t>
            </a:r>
            <a:r>
              <a:rPr lang="pt-BR" dirty="0"/>
              <a:t>, e.g. </a:t>
            </a:r>
            <a:r>
              <a:rPr lang="pt-BR" dirty="0" err="1"/>
              <a:t>electron</a:t>
            </a:r>
            <a:r>
              <a:rPr lang="pt-BR" dirty="0"/>
              <a:t> orbital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59611-04BB-41A4-9732-42D2CDDA3907}"/>
              </a:ext>
            </a:extLst>
          </p:cNvPr>
          <p:cNvSpPr txBox="1"/>
          <p:nvPr/>
        </p:nvSpPr>
        <p:spPr>
          <a:xfrm>
            <a:off x="4920656" y="163423"/>
            <a:ext cx="38714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Magnitude </a:t>
            </a:r>
            <a:r>
              <a:rPr lang="pt-BR" dirty="0" err="1"/>
              <a:t>and</a:t>
            </a:r>
            <a:r>
              <a:rPr lang="pt-BR" dirty="0"/>
              <a:t> Direction are </a:t>
            </a:r>
            <a:r>
              <a:rPr lang="pt-BR" dirty="0" err="1"/>
              <a:t>quantised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52E52E-BA82-4046-A2D9-5B2356CA24A4}"/>
                  </a:ext>
                </a:extLst>
              </p:cNvPr>
              <p:cNvSpPr/>
              <p:nvPr/>
            </p:nvSpPr>
            <p:spPr>
              <a:xfrm>
                <a:off x="2722789" y="6347382"/>
                <a:ext cx="9350961" cy="4029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b="1" dirty="0">
                    <a:solidFill>
                      <a:sysClr val="windowText" lastClr="000000"/>
                    </a:solidFill>
                  </a:rPr>
                  <a:t>Magnetic quantum </a:t>
                </a:r>
                <a:r>
                  <a:rPr lang="pt-BR" b="1" dirty="0" err="1">
                    <a:solidFill>
                      <a:sysClr val="windowText" lastClr="000000"/>
                    </a:solidFill>
                  </a:rPr>
                  <a:t>number</a:t>
                </a:r>
                <a:r>
                  <a:rPr lang="pt-BR" b="1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pt-BR" b="1" i="1" dirty="0">
                    <a:solidFill>
                      <a:sysClr val="windowText" lastClr="000000"/>
                    </a:solidFill>
                  </a:rPr>
                  <a:t>m</a:t>
                </a:r>
                <a:r>
                  <a:rPr lang="pt-BR" b="1" i="1" baseline="-25000" dirty="0">
                    <a:solidFill>
                      <a:sysClr val="windowText" lastClr="000000"/>
                    </a:solidFill>
                  </a:rPr>
                  <a:t>ℓ</a:t>
                </a:r>
                <a:r>
                  <a:rPr lang="pt-BR" b="1" dirty="0">
                    <a:solidFill>
                      <a:sysClr val="windowText" lastClr="000000"/>
                    </a:solidFill>
                  </a:rPr>
                  <a:t>) </a:t>
                </a:r>
                <a:r>
                  <a:rPr lang="pt-BR" dirty="0">
                    <a:solidFill>
                      <a:sysClr val="windowText" lastClr="000000"/>
                    </a:solidFill>
                  </a:rPr>
                  <a:t>defines </a:t>
                </a:r>
                <a:r>
                  <a:rPr lang="pt-BR" dirty="0" err="1">
                    <a:solidFill>
                      <a:sysClr val="windowText" lastClr="000000"/>
                    </a:solidFill>
                  </a:rPr>
                  <a:t>the</a:t>
                </a:r>
                <a:r>
                  <a:rPr lang="pt-BR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BR" dirty="0" err="1">
                    <a:solidFill>
                      <a:sysClr val="windowText" lastClr="000000"/>
                    </a:solidFill>
                  </a:rPr>
                  <a:t>quantisation</a:t>
                </a:r>
                <a:r>
                  <a:rPr lang="pt-BR" dirty="0">
                    <a:solidFill>
                      <a:sysClr val="windowText" lastClr="000000"/>
                    </a:solidFill>
                  </a:rPr>
                  <a:t> of </a:t>
                </a:r>
                <a:r>
                  <a:rPr lang="pt-BR" dirty="0" err="1">
                    <a:solidFill>
                      <a:sysClr val="windowText" lastClr="000000"/>
                    </a:solidFill>
                  </a:rPr>
                  <a:t>the</a:t>
                </a:r>
                <a:r>
                  <a:rPr lang="pt-BR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BR" dirty="0" err="1">
                    <a:solidFill>
                      <a:sysClr val="windowText" lastClr="000000"/>
                    </a:solidFill>
                  </a:rPr>
                  <a:t>direction</a:t>
                </a:r>
                <a:r>
                  <a:rPr lang="pt-BR" dirty="0">
                    <a:solidFill>
                      <a:sysClr val="windowText" lastClr="000000"/>
                    </a:solidFill>
                  </a:rPr>
                  <a:t>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, by conical sections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52E52E-BA82-4046-A2D9-5B2356CA2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789" y="6347382"/>
                <a:ext cx="9350961" cy="402931"/>
              </a:xfrm>
              <a:prstGeom prst="rect">
                <a:avLst/>
              </a:prstGeom>
              <a:blipFill>
                <a:blip r:embed="rId2"/>
                <a:stretch>
                  <a:fillRect l="-456" r="-3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223B00-E54E-44AC-94A4-B54FA9134A67}"/>
                  </a:ext>
                </a:extLst>
              </p:cNvPr>
              <p:cNvSpPr/>
              <p:nvPr/>
            </p:nvSpPr>
            <p:spPr>
              <a:xfrm>
                <a:off x="630055" y="981343"/>
                <a:ext cx="1936748" cy="431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223B00-E54E-44AC-94A4-B54FA9134A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55" y="981343"/>
                <a:ext cx="1936748" cy="431208"/>
              </a:xfrm>
              <a:prstGeom prst="rect">
                <a:avLst/>
              </a:prstGeom>
              <a:blipFill>
                <a:blip r:embed="rId3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6CE0D2-755F-4CE5-BE21-447A0934A014}"/>
                  </a:ext>
                </a:extLst>
              </p:cNvPr>
              <p:cNvSpPr/>
              <p:nvPr/>
            </p:nvSpPr>
            <p:spPr>
              <a:xfrm>
                <a:off x="688861" y="1492448"/>
                <a:ext cx="1803764" cy="138595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Commutators ≠ 0</a:t>
                </a:r>
                <a:endParaRPr lang="pt-B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6CE0D2-755F-4CE5-BE21-447A0934A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1" y="1492448"/>
                <a:ext cx="1803764" cy="1385957"/>
              </a:xfrm>
              <a:prstGeom prst="rect">
                <a:avLst/>
              </a:prstGeom>
              <a:blipFill>
                <a:blip r:embed="rId4"/>
                <a:stretch>
                  <a:fillRect l="-2357" t="-2632" r="-2020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939940A-526A-45D3-ABE1-895F7CF01ACC}"/>
                  </a:ext>
                </a:extLst>
              </p:cNvPr>
              <p:cNvSpPr/>
              <p:nvPr/>
            </p:nvSpPr>
            <p:spPr>
              <a:xfrm>
                <a:off x="473049" y="3168829"/>
                <a:ext cx="2972865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is measured by convention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939940A-526A-45D3-ABE1-895F7CF01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49" y="3168829"/>
                <a:ext cx="2972865" cy="402931"/>
              </a:xfrm>
              <a:prstGeom prst="rect">
                <a:avLst/>
              </a:prstGeom>
              <a:blipFill>
                <a:blip r:embed="rId5"/>
                <a:stretch>
                  <a:fillRect r="-1848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9A50E9-EBC5-479C-9673-024FCEB16851}"/>
              </a:ext>
            </a:extLst>
          </p:cNvPr>
          <p:cNvCxnSpPr>
            <a:cxnSpLocks/>
          </p:cNvCxnSpPr>
          <p:nvPr/>
        </p:nvCxnSpPr>
        <p:spPr>
          <a:xfrm flipV="1">
            <a:off x="1857767" y="3668062"/>
            <a:ext cx="0" cy="2880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D3E5DA-1F78-4275-BF80-EAD4BA941DA7}"/>
              </a:ext>
            </a:extLst>
          </p:cNvPr>
          <p:cNvGrpSpPr/>
          <p:nvPr/>
        </p:nvGrpSpPr>
        <p:grpSpPr>
          <a:xfrm rot="1871305">
            <a:off x="855128" y="4340727"/>
            <a:ext cx="2255168" cy="1452626"/>
            <a:chOff x="2327923" y="3187795"/>
            <a:chExt cx="2255168" cy="1452626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952A7F66-F645-4F81-B218-E44CB358DDED}"/>
                </a:ext>
              </a:extLst>
            </p:cNvPr>
            <p:cNvSpPr/>
            <p:nvPr/>
          </p:nvSpPr>
          <p:spPr>
            <a:xfrm>
              <a:off x="2327923" y="3679110"/>
              <a:ext cx="2255168" cy="961311"/>
            </a:xfrm>
            <a:prstGeom prst="arc">
              <a:avLst>
                <a:gd name="adj1" fmla="val 625244"/>
                <a:gd name="adj2" fmla="val 0"/>
              </a:avLst>
            </a:prstGeom>
            <a:ln>
              <a:prstDash val="lg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4C78E3C-D350-4881-8081-1D6459C570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8049" y="3187795"/>
              <a:ext cx="1" cy="9613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E9ED2F-FFF7-4F60-BAF1-1C9EBB9D5F3B}"/>
                  </a:ext>
                </a:extLst>
              </p:cNvPr>
              <p:cNvSpPr txBox="1"/>
              <p:nvPr/>
            </p:nvSpPr>
            <p:spPr>
              <a:xfrm>
                <a:off x="2261331" y="6006332"/>
                <a:ext cx="263433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E9ED2F-FFF7-4F60-BAF1-1C9EBB9D5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331" y="6006332"/>
                <a:ext cx="263433" cy="310598"/>
              </a:xfrm>
              <a:prstGeom prst="rect">
                <a:avLst/>
              </a:prstGeom>
              <a:blipFill>
                <a:blip r:embed="rId6"/>
                <a:stretch>
                  <a:fillRect l="-6977" r="-2326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C1F6557-C86D-4204-8B46-B7DE8ABAC883}"/>
              </a:ext>
            </a:extLst>
          </p:cNvPr>
          <p:cNvGrpSpPr/>
          <p:nvPr/>
        </p:nvGrpSpPr>
        <p:grpSpPr>
          <a:xfrm rot="-3600000">
            <a:off x="540243" y="4418467"/>
            <a:ext cx="2255168" cy="1452627"/>
            <a:chOff x="2327923" y="3187795"/>
            <a:chExt cx="2255168" cy="1452627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3A34BC96-8BCB-4CCD-B1DD-A5AE51F14901}"/>
                </a:ext>
              </a:extLst>
            </p:cNvPr>
            <p:cNvSpPr/>
            <p:nvPr/>
          </p:nvSpPr>
          <p:spPr>
            <a:xfrm>
              <a:off x="2327923" y="3679111"/>
              <a:ext cx="2255168" cy="961311"/>
            </a:xfrm>
            <a:prstGeom prst="arc">
              <a:avLst>
                <a:gd name="adj1" fmla="val 625244"/>
                <a:gd name="adj2" fmla="val 0"/>
              </a:avLst>
            </a:prstGeom>
            <a:ln>
              <a:prstDash val="lg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808FE39-9224-412D-B37B-86CC69E305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8049" y="3187795"/>
              <a:ext cx="1" cy="9613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24E647-A4A2-4246-A7FC-8EC9E58809D9}"/>
              </a:ext>
            </a:extLst>
          </p:cNvPr>
          <p:cNvGrpSpPr/>
          <p:nvPr/>
        </p:nvGrpSpPr>
        <p:grpSpPr>
          <a:xfrm rot="9060000">
            <a:off x="822016" y="4731636"/>
            <a:ext cx="2255168" cy="1452626"/>
            <a:chOff x="2327923" y="3187795"/>
            <a:chExt cx="2255168" cy="1452626"/>
          </a:xfrm>
        </p:grpSpPr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0126C6CC-CDE7-4092-B05B-F5EB9512F740}"/>
                </a:ext>
              </a:extLst>
            </p:cNvPr>
            <p:cNvSpPr/>
            <p:nvPr/>
          </p:nvSpPr>
          <p:spPr>
            <a:xfrm>
              <a:off x="2327923" y="3679110"/>
              <a:ext cx="2255168" cy="961311"/>
            </a:xfrm>
            <a:prstGeom prst="arc">
              <a:avLst>
                <a:gd name="adj1" fmla="val 625244"/>
                <a:gd name="adj2" fmla="val 0"/>
              </a:avLst>
            </a:prstGeom>
            <a:ln>
              <a:prstDash val="lg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D3EC1F0-1A4F-41C3-87C1-DCA6E87269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8049" y="3187795"/>
              <a:ext cx="1" cy="9613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5CC5DBC-748F-4561-8DE0-208A9269AC66}"/>
              </a:ext>
            </a:extLst>
          </p:cNvPr>
          <p:cNvGrpSpPr/>
          <p:nvPr/>
        </p:nvGrpSpPr>
        <p:grpSpPr>
          <a:xfrm rot="4980000">
            <a:off x="923363" y="4502734"/>
            <a:ext cx="2255168" cy="1452626"/>
            <a:chOff x="2327923" y="3187795"/>
            <a:chExt cx="2255168" cy="1452626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4A12B3EF-57D0-4B2C-A254-0C430B9FCB42}"/>
                </a:ext>
              </a:extLst>
            </p:cNvPr>
            <p:cNvSpPr/>
            <p:nvPr/>
          </p:nvSpPr>
          <p:spPr>
            <a:xfrm>
              <a:off x="2327923" y="3679110"/>
              <a:ext cx="2255168" cy="961311"/>
            </a:xfrm>
            <a:prstGeom prst="arc">
              <a:avLst>
                <a:gd name="adj1" fmla="val 625244"/>
                <a:gd name="adj2" fmla="val 0"/>
              </a:avLst>
            </a:prstGeom>
            <a:ln>
              <a:prstDash val="lg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1ADFD6D-55EE-426B-9B88-2F59E8C888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8049" y="3187795"/>
              <a:ext cx="1" cy="9613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226EBF-2B80-4724-A3B1-5B26B18EECD5}"/>
              </a:ext>
            </a:extLst>
          </p:cNvPr>
          <p:cNvCxnSpPr/>
          <p:nvPr/>
        </p:nvCxnSpPr>
        <p:spPr>
          <a:xfrm>
            <a:off x="1082717" y="4788082"/>
            <a:ext cx="7920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744DFF6-971E-4BB7-B3CA-A3249E5FB277}"/>
              </a:ext>
            </a:extLst>
          </p:cNvPr>
          <p:cNvCxnSpPr>
            <a:cxnSpLocks/>
          </p:cNvCxnSpPr>
          <p:nvPr/>
        </p:nvCxnSpPr>
        <p:spPr>
          <a:xfrm>
            <a:off x="1854637" y="4441839"/>
            <a:ext cx="497821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48FC6BA-E183-45F3-AA99-9F54450349E7}"/>
              </a:ext>
            </a:extLst>
          </p:cNvPr>
          <p:cNvCxnSpPr>
            <a:cxnSpLocks/>
          </p:cNvCxnSpPr>
          <p:nvPr/>
        </p:nvCxnSpPr>
        <p:spPr>
          <a:xfrm>
            <a:off x="1867613" y="5121940"/>
            <a:ext cx="846597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980DA6A-8E3B-4F89-A1BE-D2D672484DB2}"/>
              </a:ext>
            </a:extLst>
          </p:cNvPr>
          <p:cNvCxnSpPr>
            <a:cxnSpLocks/>
          </p:cNvCxnSpPr>
          <p:nvPr/>
        </p:nvCxnSpPr>
        <p:spPr>
          <a:xfrm>
            <a:off x="1854637" y="6091745"/>
            <a:ext cx="45361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E34BE85-1A14-4D57-8BB0-A30AA3CB7745}"/>
                  </a:ext>
                </a:extLst>
              </p:cNvPr>
              <p:cNvSpPr txBox="1"/>
              <p:nvPr/>
            </p:nvSpPr>
            <p:spPr>
              <a:xfrm>
                <a:off x="2644144" y="5168718"/>
                <a:ext cx="263433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E34BE85-1A14-4D57-8BB0-A30AA3CB7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144" y="5168718"/>
                <a:ext cx="263433" cy="310598"/>
              </a:xfrm>
              <a:prstGeom prst="rect">
                <a:avLst/>
              </a:prstGeom>
              <a:blipFill>
                <a:blip r:embed="rId7"/>
                <a:stretch>
                  <a:fillRect l="-6977" r="-2326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6023AE4-5828-4FA7-AACB-5A8219B50B06}"/>
                  </a:ext>
                </a:extLst>
              </p:cNvPr>
              <p:cNvSpPr txBox="1"/>
              <p:nvPr/>
            </p:nvSpPr>
            <p:spPr>
              <a:xfrm>
                <a:off x="2336369" y="4254395"/>
                <a:ext cx="263433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6023AE4-5828-4FA7-AACB-5A8219B50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369" y="4254395"/>
                <a:ext cx="263433" cy="310598"/>
              </a:xfrm>
              <a:prstGeom prst="rect">
                <a:avLst/>
              </a:prstGeom>
              <a:blipFill>
                <a:blip r:embed="rId8"/>
                <a:stretch>
                  <a:fillRect l="-4651" r="-465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6F6C790-ED7A-4974-B72A-168C3E0B31E9}"/>
                  </a:ext>
                </a:extLst>
              </p:cNvPr>
              <p:cNvSpPr txBox="1"/>
              <p:nvPr/>
            </p:nvSpPr>
            <p:spPr>
              <a:xfrm>
                <a:off x="811496" y="4742286"/>
                <a:ext cx="263433" cy="3105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6F6C790-ED7A-4974-B72A-168C3E0B3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96" y="4742286"/>
                <a:ext cx="263433" cy="310598"/>
              </a:xfrm>
              <a:prstGeom prst="rect">
                <a:avLst/>
              </a:prstGeom>
              <a:blipFill>
                <a:blip r:embed="rId9"/>
                <a:stretch>
                  <a:fillRect l="-4651" r="-4651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33A8A0-32F6-45FD-B27B-DECA332AF12C}"/>
                  </a:ext>
                </a:extLst>
              </p:cNvPr>
              <p:cNvSpPr txBox="1"/>
              <p:nvPr/>
            </p:nvSpPr>
            <p:spPr>
              <a:xfrm>
                <a:off x="1913923" y="3495292"/>
                <a:ext cx="16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33A8A0-32F6-45FD-B27B-DECA332AF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923" y="3495292"/>
                <a:ext cx="169084" cy="276999"/>
              </a:xfrm>
              <a:prstGeom prst="rect">
                <a:avLst/>
              </a:prstGeom>
              <a:blipFill>
                <a:blip r:embed="rId10"/>
                <a:stretch>
                  <a:fillRect l="-21429" t="-23913" r="-1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6C4C6E-E28B-45D1-B7A9-F1394596BD9F}"/>
                  </a:ext>
                </a:extLst>
              </p:cNvPr>
              <p:cNvSpPr txBox="1"/>
              <p:nvPr/>
            </p:nvSpPr>
            <p:spPr>
              <a:xfrm>
                <a:off x="3493758" y="4325145"/>
                <a:ext cx="1600053" cy="4437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6C4C6E-E28B-45D1-B7A9-F1394596B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758" y="4325145"/>
                <a:ext cx="1600053" cy="443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67F043D-01B3-4E12-98D8-1C5C6F3FDABD}"/>
                  </a:ext>
                </a:extLst>
              </p:cNvPr>
              <p:cNvSpPr/>
              <p:nvPr/>
            </p:nvSpPr>
            <p:spPr>
              <a:xfrm>
                <a:off x="3503297" y="4749051"/>
                <a:ext cx="1627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=−ℓ,…,ℓ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67F043D-01B3-4E12-98D8-1C5C6F3FDA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297" y="4749051"/>
                <a:ext cx="16273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Imagem 2">
            <a:extLst>
              <a:ext uri="{FF2B5EF4-FFF2-40B4-BE49-F238E27FC236}">
                <a16:creationId xmlns:a16="http://schemas.microsoft.com/office/drawing/2014/main" id="{1B350514-2BD8-4DC4-94FC-0A7F3C45CE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39" y="2159630"/>
            <a:ext cx="3113448" cy="3548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7C15E58-D9B3-4051-BF03-53D579177BD9}"/>
                  </a:ext>
                </a:extLst>
              </p:cNvPr>
              <p:cNvSpPr/>
              <p:nvPr/>
            </p:nvSpPr>
            <p:spPr>
              <a:xfrm>
                <a:off x="5978674" y="4474408"/>
                <a:ext cx="1738553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=-1,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solidFill>
                      <a:schemeClr val="accent1"/>
                    </a:solidFill>
                  </a:rPr>
                  <a:t>=</a:t>
                </a:r>
                <a:r>
                  <a:rPr lang="pt-BR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7C15E58-D9B3-4051-BF03-53D579177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74" y="4474408"/>
                <a:ext cx="1738553" cy="425181"/>
              </a:xfrm>
              <a:prstGeom prst="rect">
                <a:avLst/>
              </a:prstGeom>
              <a:blipFill>
                <a:blip r:embed="rId14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3D6B81-56C8-4D97-9EA6-C82C5D28E6AA}"/>
                  </a:ext>
                </a:extLst>
              </p:cNvPr>
              <p:cNvSpPr/>
              <p:nvPr/>
            </p:nvSpPr>
            <p:spPr>
              <a:xfrm>
                <a:off x="5964322" y="3866374"/>
                <a:ext cx="1486882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=0,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solidFill>
                      <a:schemeClr val="accent1"/>
                    </a:solidFill>
                  </a:rPr>
                  <a:t>=</a:t>
                </a:r>
                <a:r>
                  <a:rPr lang="pt-BR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3D6B81-56C8-4D97-9EA6-C82C5D28E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322" y="3866374"/>
                <a:ext cx="1486882" cy="425181"/>
              </a:xfrm>
              <a:prstGeom prst="rect">
                <a:avLst/>
              </a:prstGeom>
              <a:blipFill>
                <a:blip r:embed="rId15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DDD6D7-72C2-41E9-8744-7BBE3A0F1E82}"/>
                  </a:ext>
                </a:extLst>
              </p:cNvPr>
              <p:cNvSpPr/>
              <p:nvPr/>
            </p:nvSpPr>
            <p:spPr>
              <a:xfrm>
                <a:off x="6074605" y="3290139"/>
                <a:ext cx="1668021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=1,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solidFill>
                      <a:schemeClr val="accent1"/>
                    </a:solidFill>
                  </a:rPr>
                  <a:t>=</a:t>
                </a:r>
                <a:r>
                  <a:rPr lang="pt-BR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DDD6D7-72C2-41E9-8744-7BBE3A0F1E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605" y="3290139"/>
                <a:ext cx="1668021" cy="425181"/>
              </a:xfrm>
              <a:prstGeom prst="rect">
                <a:avLst/>
              </a:prstGeom>
              <a:blipFill>
                <a:blip r:embed="rId16"/>
                <a:stretch>
                  <a:fillRect b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EA585B1-3CA6-4005-9AA6-9C40ABBB16B1}"/>
                  </a:ext>
                </a:extLst>
              </p:cNvPr>
              <p:cNvSpPr/>
              <p:nvPr/>
            </p:nvSpPr>
            <p:spPr>
              <a:xfrm>
                <a:off x="6219503" y="2723746"/>
                <a:ext cx="1796261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=2,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solidFill>
                      <a:schemeClr val="accent1"/>
                    </a:solidFill>
                  </a:rPr>
                  <a:t>=</a:t>
                </a:r>
                <a:r>
                  <a:rPr lang="pt-BR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pt-BR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EA585B1-3CA6-4005-9AA6-9C40ABBB1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503" y="2723746"/>
                <a:ext cx="1796261" cy="425181"/>
              </a:xfrm>
              <a:prstGeom prst="rect">
                <a:avLst/>
              </a:prstGeom>
              <a:blipFill>
                <a:blip r:embed="rId17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DF5C633-98BA-431F-8AE4-269E9B5158D4}"/>
                  </a:ext>
                </a:extLst>
              </p:cNvPr>
              <p:cNvSpPr/>
              <p:nvPr/>
            </p:nvSpPr>
            <p:spPr>
              <a:xfrm>
                <a:off x="6047441" y="4918985"/>
                <a:ext cx="1866793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=-2,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solidFill>
                      <a:schemeClr val="accent1"/>
                    </a:solidFill>
                  </a:rPr>
                  <a:t>=</a:t>
                </a:r>
                <a:r>
                  <a:rPr lang="pt-BR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pt-BR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DF5C633-98BA-431F-8AE4-269E9B515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441" y="4918985"/>
                <a:ext cx="1866793" cy="425181"/>
              </a:xfrm>
              <a:prstGeom prst="rect">
                <a:avLst/>
              </a:prstGeom>
              <a:blipFill>
                <a:blip r:embed="rId18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0E2CA1B-5669-406E-83A2-C3D0CEF36128}"/>
                  </a:ext>
                </a:extLst>
              </p:cNvPr>
              <p:cNvSpPr txBox="1"/>
              <p:nvPr/>
            </p:nvSpPr>
            <p:spPr>
              <a:xfrm>
                <a:off x="7451204" y="1683458"/>
                <a:ext cx="2489592" cy="42518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tx1"/>
                    </a:solidFill>
                  </a:rPr>
                  <a:t>orbital d (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=2),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chemeClr val="tx1"/>
                    </a:solidFill>
                  </a:rPr>
                  <a:t>=</a:t>
                </a:r>
                <a:r>
                  <a:rPr lang="pt-BR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ad>
                      <m:radPr>
                        <m:degHide m:val="on"/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0E2CA1B-5669-406E-83A2-C3D0CEF36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204" y="1683458"/>
                <a:ext cx="2489592" cy="425181"/>
              </a:xfrm>
              <a:prstGeom prst="rect">
                <a:avLst/>
              </a:prstGeom>
              <a:blipFill>
                <a:blip r:embed="rId19"/>
                <a:stretch>
                  <a:fillRect l="-1956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81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6" grpId="0"/>
      <p:bldP spid="23" grpId="0"/>
      <p:bldP spid="45" grpId="0"/>
      <p:bldP spid="46" grpId="0"/>
      <p:bldP spid="47" grpId="0"/>
      <p:bldP spid="24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F9FD61D-2DE4-429F-BBD5-E0561E0B487C}"/>
              </a:ext>
            </a:extLst>
          </p:cNvPr>
          <p:cNvSpPr txBox="1"/>
          <p:nvPr/>
        </p:nvSpPr>
        <p:spPr>
          <a:xfrm>
            <a:off x="252549" y="121921"/>
            <a:ext cx="699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Electron</a:t>
            </a:r>
            <a:r>
              <a:rPr lang="pt-BR" dirty="0"/>
              <a:t> (</a:t>
            </a:r>
            <a:r>
              <a:rPr lang="pt-BR" dirty="0" err="1"/>
              <a:t>charged</a:t>
            </a:r>
            <a:r>
              <a:rPr lang="pt-BR" dirty="0"/>
              <a:t> </a:t>
            </a:r>
            <a:r>
              <a:rPr lang="pt-BR" dirty="0" err="1"/>
              <a:t>particle</a:t>
            </a:r>
            <a:r>
              <a:rPr lang="pt-BR" dirty="0"/>
              <a:t>) orbital </a:t>
            </a:r>
            <a:r>
              <a:rPr lang="pt-BR" dirty="0" err="1"/>
              <a:t>can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aproximated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a </a:t>
            </a:r>
            <a:r>
              <a:rPr lang="pt-BR" dirty="0" err="1"/>
              <a:t>current</a:t>
            </a:r>
            <a:r>
              <a:rPr lang="pt-BR" dirty="0"/>
              <a:t> loop</a:t>
            </a:r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DB465B21-1857-4CFC-A8A0-8C751854D5BA}"/>
              </a:ext>
            </a:extLst>
          </p:cNvPr>
          <p:cNvSpPr/>
          <p:nvPr/>
        </p:nvSpPr>
        <p:spPr>
          <a:xfrm>
            <a:off x="812181" y="1645324"/>
            <a:ext cx="1550125" cy="1001486"/>
          </a:xfrm>
          <a:prstGeom prst="arc">
            <a:avLst>
              <a:gd name="adj1" fmla="val 625244"/>
              <a:gd name="adj2" fmla="val 605652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E38C1D-E44F-4334-822E-3BD435C89763}"/>
              </a:ext>
            </a:extLst>
          </p:cNvPr>
          <p:cNvCxnSpPr/>
          <p:nvPr/>
        </p:nvCxnSpPr>
        <p:spPr>
          <a:xfrm flipV="1">
            <a:off x="1587242" y="1384067"/>
            <a:ext cx="0" cy="762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12D5A246-8186-4434-A089-D1C9774E09A3}"/>
              </a:ext>
            </a:extLst>
          </p:cNvPr>
          <p:cNvSpPr/>
          <p:nvPr/>
        </p:nvSpPr>
        <p:spPr>
          <a:xfrm>
            <a:off x="1935586" y="2446513"/>
            <a:ext cx="200297" cy="20029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-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047183-65AF-4FC5-9293-110F6651BCBF}"/>
                  </a:ext>
                </a:extLst>
              </p:cNvPr>
              <p:cNvSpPr txBox="1"/>
              <p:nvPr/>
            </p:nvSpPr>
            <p:spPr>
              <a:xfrm>
                <a:off x="2453581" y="2104642"/>
                <a:ext cx="1483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047183-65AF-4FC5-9293-110F6651B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581" y="2104642"/>
                <a:ext cx="148374" cy="276999"/>
              </a:xfrm>
              <a:prstGeom prst="rect">
                <a:avLst/>
              </a:prstGeom>
              <a:blipFill>
                <a:blip r:embed="rId2"/>
                <a:stretch>
                  <a:fillRect l="-36000" r="-2800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1602A57-6690-40DB-856F-21975AE56639}"/>
              </a:ext>
            </a:extLst>
          </p:cNvPr>
          <p:cNvCxnSpPr/>
          <p:nvPr/>
        </p:nvCxnSpPr>
        <p:spPr>
          <a:xfrm flipH="1">
            <a:off x="977643" y="2146067"/>
            <a:ext cx="609598" cy="300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51FED5-191C-43DD-9B4B-0F1D96BA22D8}"/>
                  </a:ext>
                </a:extLst>
              </p:cNvPr>
              <p:cNvSpPr txBox="1"/>
              <p:nvPr/>
            </p:nvSpPr>
            <p:spPr>
              <a:xfrm>
                <a:off x="1265585" y="2262963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51FED5-191C-43DD-9B4B-0F1D96BA2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85" y="2262963"/>
                <a:ext cx="166969" cy="276999"/>
              </a:xfrm>
              <a:prstGeom prst="rect">
                <a:avLst/>
              </a:prstGeom>
              <a:blipFill>
                <a:blip r:embed="rId3"/>
                <a:stretch>
                  <a:fillRect l="-44444" t="-45652" r="-10740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4C7319E-D927-4E91-A2A6-B7AD99738A26}"/>
                  </a:ext>
                </a:extLst>
              </p:cNvPr>
              <p:cNvSpPr txBox="1"/>
              <p:nvPr/>
            </p:nvSpPr>
            <p:spPr>
              <a:xfrm>
                <a:off x="1684016" y="1224781"/>
                <a:ext cx="4837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𝑜𝑟𝑏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4C7319E-D927-4E91-A2A6-B7AD99738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016" y="1224781"/>
                <a:ext cx="483722" cy="276999"/>
              </a:xfrm>
              <a:prstGeom prst="rect">
                <a:avLst/>
              </a:prstGeom>
              <a:blipFill>
                <a:blip r:embed="rId4"/>
                <a:stretch>
                  <a:fillRect l="-10000" t="-48889" r="-1125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241CB008-331E-4BEE-82D8-9C474400898A}"/>
              </a:ext>
            </a:extLst>
          </p:cNvPr>
          <p:cNvSpPr/>
          <p:nvPr/>
        </p:nvSpPr>
        <p:spPr>
          <a:xfrm>
            <a:off x="1499946" y="2038244"/>
            <a:ext cx="187538" cy="18753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617D8E-08EB-4723-A66B-5A6D4F8A15DA}"/>
              </a:ext>
            </a:extLst>
          </p:cNvPr>
          <p:cNvSpPr txBox="1"/>
          <p:nvPr/>
        </p:nvSpPr>
        <p:spPr>
          <a:xfrm>
            <a:off x="1789690" y="185645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CD7A338-BC31-4731-AB9B-2BF11608EE6E}"/>
                  </a:ext>
                </a:extLst>
              </p:cNvPr>
              <p:cNvSpPr/>
              <p:nvPr/>
            </p:nvSpPr>
            <p:spPr>
              <a:xfrm>
                <a:off x="2209612" y="1244646"/>
                <a:ext cx="2313111" cy="729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𝑜𝑟𝑏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CD7A338-BC31-4731-AB9B-2BF11608EE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612" y="1244646"/>
                <a:ext cx="2313111" cy="7293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E25247C-DEF6-4E2E-9A0F-CCAC7E5A850A}"/>
                  </a:ext>
                </a:extLst>
              </p:cNvPr>
              <p:cNvSpPr/>
              <p:nvPr/>
            </p:nvSpPr>
            <p:spPr>
              <a:xfrm>
                <a:off x="5232888" y="1224781"/>
                <a:ext cx="2376484" cy="751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𝑜𝑟𝑏</m:t>
                            </m:r>
                          </m:sub>
                        </m:sSub>
                      </m:e>
                    </m:d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</a:t>
                </a:r>
                <a:r>
                  <a:rPr lang="pt-BR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ad>
                          <m:radPr>
                            <m:degHide m:val="on"/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ℓ(ℓ+1)</m:t>
                            </m:r>
                          </m:e>
                        </m:rad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E25247C-DEF6-4E2E-9A0F-CCAC7E5A8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888" y="1224781"/>
                <a:ext cx="2376484" cy="751360"/>
              </a:xfrm>
              <a:prstGeom prst="rect">
                <a:avLst/>
              </a:prstGeom>
              <a:blipFill>
                <a:blip r:embed="rId6"/>
                <a:stretch>
                  <a:fillRect b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37BA2C-0740-428B-A80D-A9F6BE341AE8}"/>
                  </a:ext>
                </a:extLst>
              </p:cNvPr>
              <p:cNvSpPr txBox="1"/>
              <p:nvPr/>
            </p:nvSpPr>
            <p:spPr>
              <a:xfrm>
                <a:off x="5902654" y="2104642"/>
                <a:ext cx="1036951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37BA2C-0740-428B-A80D-A9F6BE341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654" y="2104642"/>
                <a:ext cx="1036951" cy="572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6A4378A-D027-4453-AFDF-BE5D5C6028A0}"/>
              </a:ext>
            </a:extLst>
          </p:cNvPr>
          <p:cNvSpPr txBox="1"/>
          <p:nvPr/>
        </p:nvSpPr>
        <p:spPr>
          <a:xfrm>
            <a:off x="5598756" y="2646810"/>
            <a:ext cx="16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Bohr </a:t>
            </a:r>
            <a:r>
              <a:rPr lang="pt-BR" dirty="0" err="1"/>
              <a:t>magneton</a:t>
            </a:r>
            <a:endParaRPr lang="en-US" dirty="0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D3ED368D-CCE2-418B-960E-62AB8704E1D6}"/>
              </a:ext>
            </a:extLst>
          </p:cNvPr>
          <p:cNvSpPr/>
          <p:nvPr/>
        </p:nvSpPr>
        <p:spPr>
          <a:xfrm>
            <a:off x="5320937" y="4215177"/>
            <a:ext cx="1550125" cy="1001486"/>
          </a:xfrm>
          <a:prstGeom prst="arc">
            <a:avLst>
              <a:gd name="adj1" fmla="val 625244"/>
              <a:gd name="adj2" fmla="val 605652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A17482-D4BD-4BF5-BDCC-96C3BD5C279A}"/>
              </a:ext>
            </a:extLst>
          </p:cNvPr>
          <p:cNvCxnSpPr>
            <a:cxnSpLocks/>
          </p:cNvCxnSpPr>
          <p:nvPr/>
        </p:nvCxnSpPr>
        <p:spPr>
          <a:xfrm>
            <a:off x="6095998" y="4715920"/>
            <a:ext cx="0" cy="15342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88B5854-E663-4378-B856-B19A1B489A16}"/>
              </a:ext>
            </a:extLst>
          </p:cNvPr>
          <p:cNvSpPr/>
          <p:nvPr/>
        </p:nvSpPr>
        <p:spPr>
          <a:xfrm>
            <a:off x="6444342" y="5016366"/>
            <a:ext cx="200297" cy="20029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-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E76C2C-933F-4F58-8C2F-251E43E37222}"/>
                  </a:ext>
                </a:extLst>
              </p:cNvPr>
              <p:cNvSpPr txBox="1"/>
              <p:nvPr/>
            </p:nvSpPr>
            <p:spPr>
              <a:xfrm>
                <a:off x="6962337" y="4674495"/>
                <a:ext cx="1483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E76C2C-933F-4F58-8C2F-251E43E37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337" y="4674495"/>
                <a:ext cx="148374" cy="276999"/>
              </a:xfrm>
              <a:prstGeom prst="rect">
                <a:avLst/>
              </a:prstGeom>
              <a:blipFill>
                <a:blip r:embed="rId8"/>
                <a:stretch>
                  <a:fillRect l="-37500" r="-3333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48A7866-37FA-49BF-8EBF-35CBBF7A67BC}"/>
              </a:ext>
            </a:extLst>
          </p:cNvPr>
          <p:cNvCxnSpPr/>
          <p:nvPr/>
        </p:nvCxnSpPr>
        <p:spPr>
          <a:xfrm flipH="1">
            <a:off x="5486399" y="4715920"/>
            <a:ext cx="609598" cy="300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8F037F8-98E0-41AE-8BE8-10E2D2FDE642}"/>
                  </a:ext>
                </a:extLst>
              </p:cNvPr>
              <p:cNvSpPr txBox="1"/>
              <p:nvPr/>
            </p:nvSpPr>
            <p:spPr>
              <a:xfrm>
                <a:off x="5774341" y="4832816"/>
                <a:ext cx="1669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8F037F8-98E0-41AE-8BE8-10E2D2FDE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341" y="4832816"/>
                <a:ext cx="166969" cy="276999"/>
              </a:xfrm>
              <a:prstGeom prst="rect">
                <a:avLst/>
              </a:prstGeom>
              <a:blipFill>
                <a:blip r:embed="rId9"/>
                <a:stretch>
                  <a:fillRect l="-39286" t="-48889" r="-10357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DCC1805-666B-45BF-ACF5-0075A1A94B78}"/>
                  </a:ext>
                </a:extLst>
              </p:cNvPr>
              <p:cNvSpPr txBox="1"/>
              <p:nvPr/>
            </p:nvSpPr>
            <p:spPr>
              <a:xfrm>
                <a:off x="6233481" y="6129642"/>
                <a:ext cx="4837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𝑜𝑟𝑏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DCC1805-666B-45BF-ACF5-0075A1A94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481" y="6129642"/>
                <a:ext cx="483722" cy="276999"/>
              </a:xfrm>
              <a:prstGeom prst="rect">
                <a:avLst/>
              </a:prstGeom>
              <a:blipFill>
                <a:blip r:embed="rId10"/>
                <a:stretch>
                  <a:fillRect l="-11392" t="-48889" r="-1139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21B56194-1F8D-4C2B-9AD4-D778240EF884}"/>
              </a:ext>
            </a:extLst>
          </p:cNvPr>
          <p:cNvSpPr/>
          <p:nvPr/>
        </p:nvSpPr>
        <p:spPr>
          <a:xfrm>
            <a:off x="6008702" y="4608097"/>
            <a:ext cx="187538" cy="18753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+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6B2356-FACD-4CCA-99B7-E29F35888FCB}"/>
              </a:ext>
            </a:extLst>
          </p:cNvPr>
          <p:cNvSpPr txBox="1"/>
          <p:nvPr/>
        </p:nvSpPr>
        <p:spPr>
          <a:xfrm>
            <a:off x="6298446" y="442630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</a:t>
            </a:r>
            <a:endParaRPr lang="en-US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49BA2ED-62A5-4FDC-89D4-1AAF79D8122F}"/>
              </a:ext>
            </a:extLst>
          </p:cNvPr>
          <p:cNvCxnSpPr/>
          <p:nvPr/>
        </p:nvCxnSpPr>
        <p:spPr>
          <a:xfrm flipV="1">
            <a:off x="6095997" y="3846097"/>
            <a:ext cx="0" cy="762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EC8FF5C-C34B-4596-A82D-189AA7884880}"/>
                  </a:ext>
                </a:extLst>
              </p:cNvPr>
              <p:cNvSpPr txBox="1"/>
              <p:nvPr/>
            </p:nvSpPr>
            <p:spPr>
              <a:xfrm>
                <a:off x="6192771" y="3686811"/>
                <a:ext cx="18107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EC8FF5C-C34B-4596-A82D-189AA7884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771" y="3686811"/>
                <a:ext cx="181075" cy="310598"/>
              </a:xfrm>
              <a:prstGeom prst="rect">
                <a:avLst/>
              </a:prstGeom>
              <a:blipFill>
                <a:blip r:embed="rId11"/>
                <a:stretch>
                  <a:fillRect l="-33333" r="-2333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 descr="A picture containing object, gauge&#10;&#10;Description automatically generated">
            <a:extLst>
              <a:ext uri="{FF2B5EF4-FFF2-40B4-BE49-F238E27FC236}">
                <a16:creationId xmlns:a16="http://schemas.microsoft.com/office/drawing/2014/main" id="{E0380895-BA5F-46F4-A59D-EE045F9800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45" y="4265694"/>
            <a:ext cx="2857500" cy="13716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642DFA3-DCFF-41EB-94CF-1359867A9FA3}"/>
              </a:ext>
            </a:extLst>
          </p:cNvPr>
          <p:cNvSpPr txBox="1"/>
          <p:nvPr/>
        </p:nvSpPr>
        <p:spPr>
          <a:xfrm>
            <a:off x="8575588" y="3923435"/>
            <a:ext cx="152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Efeito Zeeman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6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5" grpId="0" animBg="1"/>
      <p:bldP spid="37" grpId="0" animBg="1"/>
      <p:bldP spid="38" grpId="0"/>
      <p:bldP spid="40" grpId="0"/>
      <p:bldP spid="41" grpId="0"/>
      <p:bldP spid="42" grpId="0" animBg="1"/>
      <p:bldP spid="43" grpId="0"/>
      <p:bldP spid="46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0363F5D-C246-419F-8598-D1EB7643A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5250"/>
            <a:ext cx="12039600" cy="666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4CD9308-22DA-4964-97F6-D65DFEC3B310}"/>
                  </a:ext>
                </a:extLst>
              </p:cNvPr>
              <p:cNvSpPr txBox="1"/>
              <p:nvPr/>
            </p:nvSpPr>
            <p:spPr>
              <a:xfrm>
                <a:off x="3131127" y="6151479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 </m:t>
                    </m:r>
                  </m:oMath>
                </a14:m>
                <a:r>
                  <a:rPr lang="pt-BR" dirty="0"/>
                  <a:t>=0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4CD9308-22DA-4964-97F6-D65DFEC3B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127" y="6151479"/>
                <a:ext cx="588623" cy="369332"/>
              </a:xfrm>
              <a:prstGeom prst="rect">
                <a:avLst/>
              </a:prstGeom>
              <a:blipFill>
                <a:blip r:embed="rId3"/>
                <a:stretch>
                  <a:fillRect t="-8197" r="-833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61F320A-6E29-4ADE-ADE0-9DB7502DA2F4}"/>
                  </a:ext>
                </a:extLst>
              </p:cNvPr>
              <p:cNvSpPr txBox="1"/>
              <p:nvPr/>
            </p:nvSpPr>
            <p:spPr>
              <a:xfrm>
                <a:off x="2461491" y="6151479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 </m:t>
                    </m:r>
                  </m:oMath>
                </a14:m>
                <a:r>
                  <a:rPr lang="pt-BR" dirty="0"/>
                  <a:t>=1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61F320A-6E29-4ADE-ADE0-9DB7502DA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491" y="6151479"/>
                <a:ext cx="588623" cy="369332"/>
              </a:xfrm>
              <a:prstGeom prst="rect">
                <a:avLst/>
              </a:prstGeom>
              <a:blipFill>
                <a:blip r:embed="rId4"/>
                <a:stretch>
                  <a:fillRect t="-8197" r="-833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28810EB2-8E9C-47AB-BB3D-8F90A0A60613}"/>
                  </a:ext>
                </a:extLst>
              </p:cNvPr>
              <p:cNvSpPr txBox="1"/>
              <p:nvPr/>
            </p:nvSpPr>
            <p:spPr>
              <a:xfrm>
                <a:off x="1574799" y="6151479"/>
                <a:ext cx="5886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 </m:t>
                    </m:r>
                  </m:oMath>
                </a14:m>
                <a:r>
                  <a:rPr lang="pt-BR" dirty="0"/>
                  <a:t>=2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28810EB2-8E9C-47AB-BB3D-8F90A0A60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799" y="6151479"/>
                <a:ext cx="588623" cy="369332"/>
              </a:xfrm>
              <a:prstGeom prst="rect">
                <a:avLst/>
              </a:prstGeom>
              <a:blipFill>
                <a:blip r:embed="rId5"/>
                <a:stretch>
                  <a:fillRect t="-8197" r="-824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AFB61A-73BB-4C8E-8E19-9D0154C1EA31}"/>
                  </a:ext>
                </a:extLst>
              </p:cNvPr>
              <p:cNvSpPr txBox="1"/>
              <p:nvPr/>
            </p:nvSpPr>
            <p:spPr>
              <a:xfrm>
                <a:off x="3253948" y="2340864"/>
                <a:ext cx="3429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AFB61A-73BB-4C8E-8E19-9D0154C1E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48" y="2340864"/>
                <a:ext cx="342979" cy="276999"/>
              </a:xfrm>
              <a:prstGeom prst="rect">
                <a:avLst/>
              </a:prstGeom>
              <a:blipFill>
                <a:blip r:embed="rId6"/>
                <a:stretch>
                  <a:fillRect l="-8929" r="-8929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9297D7-A59C-43B5-899C-D56110C0CF46}"/>
                  </a:ext>
                </a:extLst>
              </p:cNvPr>
              <p:cNvSpPr txBox="1"/>
              <p:nvPr/>
            </p:nvSpPr>
            <p:spPr>
              <a:xfrm>
                <a:off x="2584312" y="2340863"/>
                <a:ext cx="3429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9297D7-A59C-43B5-899C-D56110C0C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312" y="2340863"/>
                <a:ext cx="342979" cy="276999"/>
              </a:xfrm>
              <a:prstGeom prst="rect">
                <a:avLst/>
              </a:prstGeom>
              <a:blipFill>
                <a:blip r:embed="rId7"/>
                <a:stretch>
                  <a:fillRect l="-8929" r="-8929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016C66-C901-4E49-8122-E59ADF167F19}"/>
                  </a:ext>
                </a:extLst>
              </p:cNvPr>
              <p:cNvSpPr txBox="1"/>
              <p:nvPr/>
            </p:nvSpPr>
            <p:spPr>
              <a:xfrm>
                <a:off x="1697620" y="2340863"/>
                <a:ext cx="3429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016C66-C901-4E49-8122-E59ADF167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620" y="2340863"/>
                <a:ext cx="342979" cy="276999"/>
              </a:xfrm>
              <a:prstGeom prst="rect">
                <a:avLst/>
              </a:prstGeom>
              <a:blipFill>
                <a:blip r:embed="rId8"/>
                <a:stretch>
                  <a:fillRect l="-8772" r="-877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D45DABD-F4FB-40A5-878B-802DC0F0BA05}"/>
              </a:ext>
            </a:extLst>
          </p:cNvPr>
          <p:cNvSpPr txBox="1"/>
          <p:nvPr/>
        </p:nvSpPr>
        <p:spPr>
          <a:xfrm>
            <a:off x="4093028" y="5355771"/>
            <a:ext cx="279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Random</a:t>
            </a:r>
            <a:r>
              <a:rPr lang="pt-BR" dirty="0"/>
              <a:t> sample </a:t>
            </a:r>
            <a:r>
              <a:rPr lang="pt-BR" dirty="0" err="1"/>
              <a:t>orientation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96384-2B53-4340-87EF-687F16EB4253}"/>
              </a:ext>
            </a:extLst>
          </p:cNvPr>
          <p:cNvSpPr txBox="1"/>
          <p:nvPr/>
        </p:nvSpPr>
        <p:spPr>
          <a:xfrm>
            <a:off x="3938306" y="3653245"/>
            <a:ext cx="3106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Preferential</a:t>
            </a:r>
            <a:r>
              <a:rPr lang="pt-BR" dirty="0"/>
              <a:t> sample </a:t>
            </a:r>
            <a:r>
              <a:rPr lang="pt-BR" dirty="0" err="1"/>
              <a:t>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3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66251A-E2F6-46E3-810D-147E27A83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18"/>
            <a:ext cx="12192000" cy="683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8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6061</TotalTime>
  <Words>1322</Words>
  <Application>Microsoft Office PowerPoint</Application>
  <PresentationFormat>Widescreen</PresentationFormat>
  <Paragraphs>227</Paragraphs>
  <Slides>18</Slides>
  <Notes>0</Notes>
  <HiddenSlides>0</HiddenSlides>
  <MMClips>2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Ambrosio</dc:creator>
  <cp:lastModifiedBy>Andre Ambrosio</cp:lastModifiedBy>
  <cp:revision>93</cp:revision>
  <dcterms:created xsi:type="dcterms:W3CDTF">2019-11-26T13:54:16Z</dcterms:created>
  <dcterms:modified xsi:type="dcterms:W3CDTF">2022-06-14T19:03:49Z</dcterms:modified>
</cp:coreProperties>
</file>