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305" r:id="rId3"/>
    <p:sldId id="306" r:id="rId4"/>
    <p:sldId id="304" r:id="rId5"/>
    <p:sldId id="309" r:id="rId6"/>
    <p:sldId id="315" r:id="rId7"/>
    <p:sldId id="307" r:id="rId8"/>
    <p:sldId id="308" r:id="rId9"/>
    <p:sldId id="311" r:id="rId10"/>
    <p:sldId id="314" r:id="rId11"/>
    <p:sldId id="312" r:id="rId12"/>
    <p:sldId id="298" r:id="rId13"/>
    <p:sldId id="310" r:id="rId14"/>
    <p:sldId id="292" r:id="rId15"/>
    <p:sldId id="259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66CC"/>
    <a:srgbClr val="F1DB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6D4F8-34FD-498E-871D-C21B2B46F5BE}" type="datetimeFigureOut">
              <a:rPr lang="pt-BR" smtClean="0"/>
              <a:t>17/10/2020</a:t>
            </a:fld>
            <a:endParaRPr lang="pt-BR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pt-BR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1464C-6B86-4430-8B9D-427A5C466D6C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726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F6E42-B1BB-428B-918C-E360EEAEF1DA}" type="datetime1">
              <a:rPr lang="pt-BR" smtClean="0"/>
              <a:t>17/10/2020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594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1598-6E64-435D-A693-919D8122B185}" type="datetime1">
              <a:rPr lang="pt-BR" smtClean="0"/>
              <a:t>17/10/2020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614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2148B-C8A1-4F83-B21E-A964C90D32F9}" type="datetime1">
              <a:rPr lang="pt-BR" smtClean="0"/>
              <a:t>17/10/2020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4482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9683-5224-4B41-B035-7546F3820E70}" type="datetime1">
              <a:rPr lang="pt-BR" smtClean="0"/>
              <a:t>17/10/2020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8805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EF55D-435B-4DFD-B806-3185982F1B77}" type="datetime1">
              <a:rPr lang="pt-BR" smtClean="0"/>
              <a:t>17/10/2020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0600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95AF-0720-4872-8865-268AD21CA1ED}" type="datetime1">
              <a:rPr lang="pt-BR" smtClean="0"/>
              <a:t>17/10/2020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8524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DC3F-794D-4A01-8FAE-C245B6A310A0}" type="datetime1">
              <a:rPr lang="pt-BR" smtClean="0"/>
              <a:t>17/10/2020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5353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4BD4-44E7-4EEF-9BAF-3211AA6DAA34}" type="datetime1">
              <a:rPr lang="pt-BR" smtClean="0"/>
              <a:t>17/10/2020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5548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29D57-BE01-4F44-BF91-379D1633F75D}" type="datetime1">
              <a:rPr lang="pt-BR" smtClean="0"/>
              <a:t>17/10/2020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994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F4A5E-B54F-4E15-8F40-77C0A344F915}" type="datetime1">
              <a:rPr lang="pt-BR" smtClean="0"/>
              <a:t>17/10/2020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872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35581-A0EF-4043-BB03-51FEF52A618E}" type="datetime1">
              <a:rPr lang="pt-BR" smtClean="0"/>
              <a:t>17/10/2020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2459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88562-1C1D-4A21-AC9B-C8E4059A8714}" type="datetime1">
              <a:rPr lang="pt-BR" smtClean="0"/>
              <a:t>17/10/2020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FE418-6666-43CA-BB2B-F9666BC2A64D}" type="slidenum">
              <a:rPr lang="pt-BR" smtClean="0"/>
              <a:t>‹Nr.›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344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15463"/>
            <a:ext cx="7772400" cy="1151792"/>
          </a:xfrm>
        </p:spPr>
        <p:txBody>
          <a:bodyPr>
            <a:normAutofit/>
          </a:bodyPr>
          <a:lstStyle/>
          <a:p>
            <a:r>
              <a:rPr lang="de-DE" dirty="0" smtClean="0"/>
              <a:t>LNIE II</a:t>
            </a:r>
            <a:endParaRPr lang="pt-BR" sz="36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37392" y="3993358"/>
            <a:ext cx="6858000" cy="1655762"/>
          </a:xfrm>
        </p:spPr>
        <p:txBody>
          <a:bodyPr/>
          <a:lstStyle/>
          <a:p>
            <a:pPr algn="l"/>
            <a:r>
              <a:rPr lang="de-DE" dirty="0" smtClean="0">
                <a:solidFill>
                  <a:schemeClr val="bg1"/>
                </a:solidFill>
              </a:rPr>
              <a:t>Alexander Yao </a:t>
            </a:r>
            <a:r>
              <a:rPr lang="de-DE" dirty="0" err="1" smtClean="0">
                <a:solidFill>
                  <a:schemeClr val="bg1"/>
                </a:solidFill>
              </a:rPr>
              <a:t>Cobbinah</a:t>
            </a:r>
            <a:endParaRPr lang="de-DE" dirty="0" smtClean="0">
              <a:solidFill>
                <a:schemeClr val="bg1"/>
              </a:solidFill>
            </a:endParaRPr>
          </a:p>
          <a:p>
            <a:pPr algn="l"/>
            <a:r>
              <a:rPr lang="de-DE" dirty="0" smtClean="0">
                <a:solidFill>
                  <a:schemeClr val="bg1"/>
                </a:solidFill>
              </a:rPr>
              <a:t>DL/USP</a:t>
            </a:r>
          </a:p>
          <a:p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49470" y="1767256"/>
            <a:ext cx="45983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/>
              <a:t>Aula </a:t>
            </a:r>
            <a:r>
              <a:rPr lang="de-DE" b="1" dirty="0" smtClean="0"/>
              <a:t>5 - </a:t>
            </a:r>
            <a:r>
              <a:rPr lang="de-DE" b="1" dirty="0" err="1" smtClean="0"/>
              <a:t>bambara</a:t>
            </a:r>
            <a:r>
              <a:rPr lang="de-DE" b="1" dirty="0" smtClean="0"/>
              <a:t> – </a:t>
            </a:r>
            <a:r>
              <a:rPr lang="de-DE" b="1" dirty="0" err="1" smtClean="0"/>
              <a:t>categorias</a:t>
            </a:r>
            <a:r>
              <a:rPr lang="de-DE" b="1" dirty="0" smtClean="0"/>
              <a:t> </a:t>
            </a:r>
            <a:r>
              <a:rPr lang="de-DE" b="1" dirty="0" err="1" smtClean="0"/>
              <a:t>sintáticas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>15.10.2020</a:t>
            </a:r>
            <a:endParaRPr lang="pt-BR" b="1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F8F8-3ED1-42DA-9F56-0FEEA76DFC41}" type="slidenum">
              <a:rPr lang="pt-BR" smtClean="0"/>
              <a:t>1</a:t>
            </a:fld>
            <a:endParaRPr lang="pt-BR"/>
          </a:p>
        </p:txBody>
      </p:sp>
      <p:sp>
        <p:nvSpPr>
          <p:cNvPr id="4" name="Textfeld 3"/>
          <p:cNvSpPr txBox="1"/>
          <p:nvPr/>
        </p:nvSpPr>
        <p:spPr>
          <a:xfrm>
            <a:off x="2242039" y="6171685"/>
            <a:ext cx="690196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dirty="0" err="1" smtClean="0"/>
              <a:t>exemplos</a:t>
            </a:r>
            <a:r>
              <a:rPr lang="de-DE" dirty="0" smtClean="0"/>
              <a:t> de: Kastenholz1998. Grundkurs </a:t>
            </a:r>
            <a:r>
              <a:rPr lang="de-DE" dirty="0" err="1" smtClean="0"/>
              <a:t>Bambara</a:t>
            </a:r>
            <a:r>
              <a:rPr lang="de-DE" dirty="0" smtClean="0"/>
              <a:t>. Rüdiger Köppe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42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1112726" y="1738699"/>
            <a:ext cx="4522404" cy="147732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pt-BR" i="1" dirty="0"/>
              <a:t>lèmburu kúmu-man </a:t>
            </a:r>
            <a:endParaRPr lang="pt-BR" i="1" dirty="0" smtClean="0"/>
          </a:p>
          <a:p>
            <a:r>
              <a:rPr lang="pt-BR" dirty="0" smtClean="0"/>
              <a:t>‘</a:t>
            </a:r>
            <a:r>
              <a:rPr lang="pt-BR" dirty="0"/>
              <a:t>citron acide’ </a:t>
            </a:r>
            <a:endParaRPr lang="pt-BR" dirty="0" smtClean="0"/>
          </a:p>
          <a:p>
            <a:r>
              <a:rPr lang="pt-BR" i="1" dirty="0" smtClean="0"/>
              <a:t>lèmburu </a:t>
            </a:r>
            <a:r>
              <a:rPr lang="pt-BR" i="1" dirty="0"/>
              <a:t>kúmu </a:t>
            </a:r>
            <a:endParaRPr lang="pt-BR" i="1" dirty="0" smtClean="0"/>
          </a:p>
          <a:p>
            <a:r>
              <a:rPr lang="pt-BR" dirty="0" smtClean="0"/>
              <a:t>‘</a:t>
            </a:r>
            <a:r>
              <a:rPr lang="pt-BR" dirty="0"/>
              <a:t>citron acide’ 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Rechteck 3"/>
          <p:cNvSpPr/>
          <p:nvPr/>
        </p:nvSpPr>
        <p:spPr>
          <a:xfrm>
            <a:off x="3540492" y="176462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i="1" dirty="0"/>
              <a:t>bére súrun-man </a:t>
            </a:r>
            <a:endParaRPr lang="pt-BR" i="1" dirty="0" smtClean="0"/>
          </a:p>
          <a:p>
            <a:r>
              <a:rPr lang="pt-BR" dirty="0" smtClean="0"/>
              <a:t>‘</a:t>
            </a:r>
            <a:r>
              <a:rPr lang="pt-BR" dirty="0"/>
              <a:t>bâton court’ </a:t>
            </a:r>
            <a:endParaRPr lang="pt-BR" dirty="0" smtClean="0"/>
          </a:p>
          <a:p>
            <a:r>
              <a:rPr lang="pt-BR" i="1" dirty="0" smtClean="0"/>
              <a:t>bére </a:t>
            </a:r>
            <a:r>
              <a:rPr lang="pt-BR" i="1" dirty="0"/>
              <a:t>súrun </a:t>
            </a:r>
            <a:endParaRPr lang="pt-BR" i="1" dirty="0" smtClean="0"/>
          </a:p>
          <a:p>
            <a:r>
              <a:rPr lang="pt-BR" dirty="0" smtClean="0"/>
              <a:t>‘</a:t>
            </a:r>
            <a:r>
              <a:rPr lang="pt-BR" dirty="0"/>
              <a:t>bâton court</a:t>
            </a:r>
            <a:r>
              <a:rPr lang="pt-BR" dirty="0" smtClean="0"/>
              <a:t>’</a:t>
            </a:r>
            <a:endParaRPr lang="pt-BR" dirty="0"/>
          </a:p>
        </p:txBody>
      </p:sp>
      <p:sp>
        <p:nvSpPr>
          <p:cNvPr id="5" name="Rechteck 4"/>
          <p:cNvSpPr/>
          <p:nvPr/>
        </p:nvSpPr>
        <p:spPr>
          <a:xfrm>
            <a:off x="1112726" y="3212003"/>
            <a:ext cx="6069919" cy="258532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pt-BR" i="1" dirty="0" smtClean="0"/>
              <a:t>c</a:t>
            </a:r>
            <a:r>
              <a:rPr lang="de-DE" i="1" dirty="0" smtClean="0"/>
              <a:t>ɛ</a:t>
            </a:r>
            <a:r>
              <a:rPr lang="pt-BR" i="1" dirty="0" smtClean="0"/>
              <a:t> </a:t>
            </a:r>
            <a:r>
              <a:rPr lang="pt-BR" i="1" dirty="0"/>
              <a:t>fárin-man </a:t>
            </a:r>
            <a:endParaRPr lang="pt-BR" i="1" dirty="0" smtClean="0"/>
          </a:p>
          <a:p>
            <a:r>
              <a:rPr lang="pt-BR" dirty="0" smtClean="0"/>
              <a:t>‘</a:t>
            </a:r>
            <a:r>
              <a:rPr lang="pt-BR" dirty="0"/>
              <a:t>homme violent’ </a:t>
            </a:r>
            <a:endParaRPr lang="pt-BR" dirty="0" smtClean="0"/>
          </a:p>
          <a:p>
            <a:r>
              <a:rPr lang="pt-BR" i="1" dirty="0" smtClean="0"/>
              <a:t>c</a:t>
            </a:r>
            <a:r>
              <a:rPr lang="de-DE" i="1" dirty="0" smtClean="0"/>
              <a:t>ɛ</a:t>
            </a:r>
            <a:r>
              <a:rPr lang="pt-BR" i="1" dirty="0" smtClean="0"/>
              <a:t> </a:t>
            </a:r>
            <a:r>
              <a:rPr lang="pt-BR" i="1" dirty="0"/>
              <a:t>fárin </a:t>
            </a:r>
            <a:endParaRPr lang="pt-BR" i="1" dirty="0" smtClean="0"/>
          </a:p>
          <a:p>
            <a:r>
              <a:rPr lang="pt-BR" dirty="0" smtClean="0"/>
              <a:t>‘</a:t>
            </a:r>
            <a:r>
              <a:rPr lang="pt-BR" dirty="0"/>
              <a:t>homme courageux’ </a:t>
            </a:r>
            <a:endParaRPr lang="pt-BR" dirty="0" smtClean="0"/>
          </a:p>
          <a:p>
            <a:endParaRPr lang="pt-BR" dirty="0" smtClean="0"/>
          </a:p>
          <a:p>
            <a:r>
              <a:rPr lang="pt-BR" i="1" dirty="0" smtClean="0"/>
              <a:t>bàna júgu-man </a:t>
            </a:r>
          </a:p>
          <a:p>
            <a:r>
              <a:rPr lang="pt-BR" dirty="0" smtClean="0"/>
              <a:t>‘maladie grave’ (maladie qui l’affecte gravement) </a:t>
            </a:r>
          </a:p>
          <a:p>
            <a:r>
              <a:rPr lang="pt-BR" i="1" dirty="0" smtClean="0"/>
              <a:t>bàna </a:t>
            </a:r>
            <a:r>
              <a:rPr lang="pt-BR" i="1" dirty="0"/>
              <a:t>júgu </a:t>
            </a:r>
            <a:endParaRPr lang="pt-BR" i="1" dirty="0" smtClean="0"/>
          </a:p>
          <a:p>
            <a:r>
              <a:rPr lang="pt-BR" dirty="0" smtClean="0"/>
              <a:t>‘</a:t>
            </a:r>
            <a:r>
              <a:rPr lang="pt-BR" dirty="0"/>
              <a:t>maladie grave’ (par nature) </a:t>
            </a:r>
          </a:p>
        </p:txBody>
      </p:sp>
      <p:sp>
        <p:nvSpPr>
          <p:cNvPr id="6" name="Rechteck 5"/>
          <p:cNvSpPr/>
          <p:nvPr/>
        </p:nvSpPr>
        <p:spPr>
          <a:xfrm>
            <a:off x="1112726" y="564292"/>
            <a:ext cx="5042977" cy="120032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pt-BR" i="1" dirty="0" smtClean="0"/>
              <a:t>jí </a:t>
            </a:r>
            <a:r>
              <a:rPr lang="pt-BR" i="1" dirty="0"/>
              <a:t>ká súma. </a:t>
            </a:r>
            <a:endParaRPr lang="pt-BR" i="1" dirty="0" smtClean="0"/>
          </a:p>
          <a:p>
            <a:r>
              <a:rPr lang="pt-BR" dirty="0" smtClean="0"/>
              <a:t>eau </a:t>
            </a:r>
            <a:r>
              <a:rPr lang="pt-BR" dirty="0"/>
              <a:t>MP être_fraîche </a:t>
            </a:r>
            <a:endParaRPr lang="pt-BR" dirty="0" smtClean="0"/>
          </a:p>
          <a:p>
            <a:r>
              <a:rPr lang="pt-BR" dirty="0" smtClean="0"/>
              <a:t>L’eau </a:t>
            </a:r>
            <a:r>
              <a:rPr lang="pt-BR" dirty="0"/>
              <a:t>est fraîche. 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14" name="Textfeld 13"/>
          <p:cNvSpPr txBox="1"/>
          <p:nvPr/>
        </p:nvSpPr>
        <p:spPr>
          <a:xfrm>
            <a:off x="260785" y="6232069"/>
            <a:ext cx="264067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400" b="1" i="1" dirty="0" err="1" smtClean="0"/>
              <a:t>veja</a:t>
            </a:r>
            <a:r>
              <a:rPr lang="de-DE" sz="2400" b="1" i="1" dirty="0" smtClean="0"/>
              <a:t>: </a:t>
            </a:r>
            <a:r>
              <a:rPr lang="de-DE" sz="2400" b="1" i="1" dirty="0" err="1" smtClean="0"/>
              <a:t>Tröbs</a:t>
            </a:r>
            <a:r>
              <a:rPr lang="de-DE" sz="2400" b="1" i="1" dirty="0" smtClean="0"/>
              <a:t> 2008</a:t>
            </a:r>
            <a:endParaRPr lang="pt-BR" sz="2400" b="1" i="1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537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/>
        </p:nvSpPr>
        <p:spPr>
          <a:xfrm>
            <a:off x="92413" y="88413"/>
            <a:ext cx="2952603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de-DE" b="1" dirty="0" err="1" smtClean="0">
                <a:solidFill>
                  <a:schemeClr val="bg1"/>
                </a:solidFill>
              </a:rPr>
              <a:t>adjetivos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err="1" smtClean="0">
                <a:solidFill>
                  <a:schemeClr val="bg1"/>
                </a:solidFill>
              </a:rPr>
              <a:t>ou</a:t>
            </a:r>
            <a:r>
              <a:rPr lang="de-DE" b="1" dirty="0" smtClean="0">
                <a:solidFill>
                  <a:schemeClr val="bg1"/>
                </a:solidFill>
              </a:rPr>
              <a:t> verbos </a:t>
            </a:r>
            <a:r>
              <a:rPr lang="de-DE" b="1" dirty="0" err="1" smtClean="0">
                <a:solidFill>
                  <a:schemeClr val="bg1"/>
                </a:solidFill>
              </a:rPr>
              <a:t>estativos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3045016" y="593269"/>
            <a:ext cx="313299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400" b="1" i="1" dirty="0" smtClean="0"/>
              <a:t>n	</a:t>
            </a:r>
            <a:r>
              <a:rPr lang="de-DE" sz="2400" b="1" i="1" dirty="0" err="1" smtClean="0"/>
              <a:t>ka</a:t>
            </a:r>
            <a:r>
              <a:rPr lang="de-DE" sz="2400" b="1" i="1" dirty="0" smtClean="0"/>
              <a:t>	</a:t>
            </a:r>
            <a:r>
              <a:rPr lang="de-DE" sz="2400" b="1" i="1" dirty="0" err="1" smtClean="0"/>
              <a:t>jan</a:t>
            </a:r>
            <a:r>
              <a:rPr lang="de-DE" sz="2400" b="1" i="1" dirty="0" smtClean="0"/>
              <a:t>	</a:t>
            </a:r>
            <a:endParaRPr lang="pt-BR" sz="2400" b="1" i="1" dirty="0"/>
          </a:p>
        </p:txBody>
      </p:sp>
      <p:sp>
        <p:nvSpPr>
          <p:cNvPr id="14" name="Textfeld 13"/>
          <p:cNvSpPr txBox="1"/>
          <p:nvPr/>
        </p:nvSpPr>
        <p:spPr>
          <a:xfrm>
            <a:off x="3045016" y="1190458"/>
            <a:ext cx="313299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400" b="1" i="1" dirty="0" smtClean="0"/>
              <a:t>o	man	</a:t>
            </a:r>
            <a:r>
              <a:rPr lang="de-DE" sz="2400" b="1" i="1" dirty="0" err="1" smtClean="0"/>
              <a:t>gɛlɛn</a:t>
            </a:r>
            <a:r>
              <a:rPr lang="de-DE" sz="2400" b="1" i="1" dirty="0" smtClean="0"/>
              <a:t>	</a:t>
            </a:r>
            <a:endParaRPr lang="pt-BR" sz="2400" b="1" i="1" dirty="0"/>
          </a:p>
        </p:txBody>
      </p:sp>
      <p:sp>
        <p:nvSpPr>
          <p:cNvPr id="15" name="Textfeld 14"/>
          <p:cNvSpPr txBox="1"/>
          <p:nvPr/>
        </p:nvSpPr>
        <p:spPr>
          <a:xfrm>
            <a:off x="602367" y="3027447"/>
            <a:ext cx="3132992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b="1" i="1" dirty="0" err="1" smtClean="0"/>
              <a:t>verbo</a:t>
            </a:r>
            <a:endParaRPr lang="de-DE" sz="2400" b="1" i="1" dirty="0" smtClean="0"/>
          </a:p>
          <a:p>
            <a:r>
              <a:rPr lang="pt-BR" sz="2400" dirty="0"/>
              <a:t>(Creissels 1985; Vydrine 1999; Tröbs 2008; Vydrin 2019)</a:t>
            </a:r>
            <a:endParaRPr lang="pt-BR" sz="2400" b="1" i="1" dirty="0"/>
          </a:p>
        </p:txBody>
      </p:sp>
      <p:sp>
        <p:nvSpPr>
          <p:cNvPr id="16" name="Textfeld 15"/>
          <p:cNvSpPr txBox="1"/>
          <p:nvPr/>
        </p:nvSpPr>
        <p:spPr>
          <a:xfrm>
            <a:off x="4555922" y="3027447"/>
            <a:ext cx="4130877" cy="1569660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r>
              <a:rPr lang="de-DE" sz="2400" b="1" i="1" dirty="0" err="1" smtClean="0"/>
              <a:t>adjetivo</a:t>
            </a:r>
            <a:endParaRPr lang="de-DE" sz="2400" b="1" i="1" dirty="0" smtClean="0"/>
          </a:p>
          <a:p>
            <a:r>
              <a:rPr lang="pt-BR" sz="2400" dirty="0" smtClean="0"/>
              <a:t>(</a:t>
            </a:r>
            <a:r>
              <a:rPr lang="pt-BR" sz="2400" dirty="0"/>
              <a:t>Pustet </a:t>
            </a:r>
            <a:r>
              <a:rPr lang="pt-BR" sz="2400" dirty="0" smtClean="0"/>
              <a:t>2003</a:t>
            </a:r>
            <a:r>
              <a:rPr lang="de-DE" sz="2400" dirty="0" smtClean="0"/>
              <a:t>; </a:t>
            </a:r>
            <a:r>
              <a:rPr lang="pt-BR" sz="2400" dirty="0" smtClean="0"/>
              <a:t>Hengeveld 1992</a:t>
            </a:r>
            <a:r>
              <a:rPr lang="de-DE" sz="2400" dirty="0" smtClean="0"/>
              <a:t>; </a:t>
            </a:r>
            <a:r>
              <a:rPr lang="pt-BR" sz="2400" dirty="0" smtClean="0"/>
              <a:t>Brauner </a:t>
            </a:r>
            <a:r>
              <a:rPr lang="pt-BR" sz="2400" dirty="0"/>
              <a:t>1974; Vydrine 1990; Dumestre 2003; Bailleul </a:t>
            </a:r>
            <a:r>
              <a:rPr lang="pt-BR" sz="2400" dirty="0" smtClean="0"/>
              <a:t>2007)</a:t>
            </a:r>
            <a:endParaRPr lang="pt-BR" sz="2400" b="1" i="1" dirty="0"/>
          </a:p>
        </p:txBody>
      </p:sp>
      <p:sp>
        <p:nvSpPr>
          <p:cNvPr id="2" name="Rechteck 1"/>
          <p:cNvSpPr/>
          <p:nvPr/>
        </p:nvSpPr>
        <p:spPr>
          <a:xfrm>
            <a:off x="3903785" y="401184"/>
            <a:ext cx="879230" cy="133588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Textfeld 16"/>
          <p:cNvSpPr txBox="1"/>
          <p:nvPr/>
        </p:nvSpPr>
        <p:spPr>
          <a:xfrm>
            <a:off x="2078695" y="2127509"/>
            <a:ext cx="1645533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b="1" i="1" dirty="0" err="1" smtClean="0"/>
              <a:t>Auxiliário</a:t>
            </a:r>
            <a:endParaRPr lang="pt-BR" sz="2400" b="1" i="1" dirty="0"/>
          </a:p>
        </p:txBody>
      </p:sp>
      <p:sp>
        <p:nvSpPr>
          <p:cNvPr id="18" name="Textfeld 17"/>
          <p:cNvSpPr txBox="1"/>
          <p:nvPr/>
        </p:nvSpPr>
        <p:spPr>
          <a:xfrm>
            <a:off x="5385236" y="2039079"/>
            <a:ext cx="1156242" cy="461665"/>
          </a:xfrm>
          <a:prstGeom prst="rect">
            <a:avLst/>
          </a:prstGeom>
          <a:solidFill>
            <a:srgbClr val="FF99CC"/>
          </a:solidFill>
        </p:spPr>
        <p:txBody>
          <a:bodyPr wrap="square" rtlCol="0">
            <a:spAutoFit/>
          </a:bodyPr>
          <a:lstStyle/>
          <a:p>
            <a:r>
              <a:rPr lang="de-DE" sz="2400" b="1" i="1" dirty="0" err="1" smtClean="0"/>
              <a:t>copula</a:t>
            </a:r>
            <a:endParaRPr lang="pt-BR" sz="2400" b="1" i="1" dirty="0"/>
          </a:p>
        </p:txBody>
      </p:sp>
      <p:cxnSp>
        <p:nvCxnSpPr>
          <p:cNvPr id="4" name="Gerade Verbindung mit Pfeil 3"/>
          <p:cNvCxnSpPr/>
          <p:nvPr/>
        </p:nvCxnSpPr>
        <p:spPr>
          <a:xfrm>
            <a:off x="4783015" y="1810432"/>
            <a:ext cx="483577" cy="206646"/>
          </a:xfrm>
          <a:prstGeom prst="straightConnector1">
            <a:avLst/>
          </a:prstGeom>
          <a:ln w="28575">
            <a:solidFill>
              <a:srgbClr val="FF99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 flipH="1">
            <a:off x="3349869" y="1819640"/>
            <a:ext cx="553917" cy="197438"/>
          </a:xfrm>
          <a:prstGeom prst="straightConnector1">
            <a:avLst/>
          </a:prstGeom>
          <a:ln w="28575">
            <a:solidFill>
              <a:schemeClr val="accent6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260785" y="6232069"/>
            <a:ext cx="264067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400" b="1" i="1" dirty="0" err="1" smtClean="0"/>
              <a:t>veja</a:t>
            </a:r>
            <a:r>
              <a:rPr lang="de-DE" sz="2400" b="1" i="1" dirty="0" smtClean="0"/>
              <a:t>: </a:t>
            </a:r>
            <a:r>
              <a:rPr lang="de-DE" sz="2400" b="1" i="1" dirty="0" err="1" smtClean="0"/>
              <a:t>Vydrine</a:t>
            </a:r>
            <a:r>
              <a:rPr lang="de-DE" sz="2400" b="1" i="1" dirty="0" smtClean="0"/>
              <a:t> 2020</a:t>
            </a:r>
            <a:endParaRPr lang="pt-BR" sz="2400" b="1" i="1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765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5" grpId="0" animBg="1"/>
      <p:bldP spid="16" grpId="0" animBg="1"/>
      <p:bldP spid="2" grpId="0" animBg="1"/>
      <p:bldP spid="17" grpId="0" animBg="1"/>
      <p:bldP spid="18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811823" y="425017"/>
            <a:ext cx="2557495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de-DE" b="1" dirty="0" err="1" smtClean="0">
                <a:solidFill>
                  <a:schemeClr val="bg1"/>
                </a:solidFill>
              </a:rPr>
              <a:t>distinção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err="1" smtClean="0">
                <a:solidFill>
                  <a:schemeClr val="bg1"/>
                </a:solidFill>
              </a:rPr>
              <a:t>nomes</a:t>
            </a:r>
            <a:r>
              <a:rPr lang="de-DE" b="1" dirty="0" smtClean="0">
                <a:solidFill>
                  <a:schemeClr val="bg1"/>
                </a:solidFill>
              </a:rPr>
              <a:t> - verbos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811823" y="1154685"/>
            <a:ext cx="249408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400" b="1" i="1" dirty="0" err="1" smtClean="0"/>
              <a:t>no</a:t>
            </a:r>
            <a:r>
              <a:rPr lang="de-DE" sz="2400" b="1" i="1" dirty="0" smtClean="0"/>
              <a:t> </a:t>
            </a:r>
            <a:r>
              <a:rPr lang="de-DE" sz="2400" b="1" i="1" dirty="0" err="1" smtClean="0"/>
              <a:t>nível</a:t>
            </a:r>
            <a:r>
              <a:rPr lang="de-DE" sz="2400" b="1" i="1" dirty="0" smtClean="0"/>
              <a:t> da </a:t>
            </a:r>
            <a:r>
              <a:rPr lang="de-DE" sz="2400" b="1" i="1" dirty="0" err="1" smtClean="0"/>
              <a:t>raiz</a:t>
            </a:r>
            <a:r>
              <a:rPr lang="de-DE" sz="2400" b="1" i="1" dirty="0" smtClean="0"/>
              <a:t>?</a:t>
            </a:r>
            <a:endParaRPr lang="pt-BR" sz="2400" b="1" i="1" dirty="0"/>
          </a:p>
        </p:txBody>
      </p:sp>
      <p:sp>
        <p:nvSpPr>
          <p:cNvPr id="25" name="Textfeld 24"/>
          <p:cNvSpPr txBox="1"/>
          <p:nvPr/>
        </p:nvSpPr>
        <p:spPr>
          <a:xfrm>
            <a:off x="4358052" y="1140031"/>
            <a:ext cx="249408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400" b="1" i="1" dirty="0" err="1" smtClean="0"/>
              <a:t>difícilmente</a:t>
            </a:r>
            <a:endParaRPr lang="pt-BR" sz="2400" b="1" i="1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3" y="1962032"/>
            <a:ext cx="7287358" cy="4814273"/>
          </a:xfrm>
          <a:prstGeom prst="rect">
            <a:avLst/>
          </a:prstGeom>
        </p:spPr>
      </p:pic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0401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feld 16"/>
          <p:cNvSpPr txBox="1"/>
          <p:nvPr/>
        </p:nvSpPr>
        <p:spPr>
          <a:xfrm>
            <a:off x="811823" y="337037"/>
            <a:ext cx="1460400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</a:rPr>
              <a:t>1. </a:t>
            </a:r>
            <a:r>
              <a:rPr lang="de-DE" b="1" dirty="0" err="1" smtClean="0">
                <a:solidFill>
                  <a:schemeClr val="bg1"/>
                </a:solidFill>
              </a:rPr>
              <a:t>morfologia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815685" y="1356945"/>
            <a:ext cx="968535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</a:rPr>
              <a:t>nominal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921991" y="1286606"/>
            <a:ext cx="782074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</a:rPr>
              <a:t>verbal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3853962" y="1286606"/>
            <a:ext cx="1116909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de-DE" b="1" dirty="0" err="1" smtClean="0">
                <a:solidFill>
                  <a:schemeClr val="bg1"/>
                </a:solidFill>
              </a:rPr>
              <a:t>atributiva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811823" y="2066043"/>
            <a:ext cx="214157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400" b="1" i="1" dirty="0" smtClean="0"/>
              <a:t>-w	Plural	</a:t>
            </a:r>
            <a:endParaRPr lang="pt-BR" sz="2400" b="1" i="1" dirty="0"/>
          </a:p>
        </p:txBody>
      </p:sp>
      <p:sp>
        <p:nvSpPr>
          <p:cNvPr id="22" name="Textfeld 21"/>
          <p:cNvSpPr txBox="1"/>
          <p:nvPr/>
        </p:nvSpPr>
        <p:spPr>
          <a:xfrm>
            <a:off x="3853962" y="2066043"/>
            <a:ext cx="111690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400" b="1" i="1" dirty="0" smtClean="0"/>
              <a:t>-man	</a:t>
            </a:r>
            <a:endParaRPr lang="pt-BR" sz="2400" b="1" i="1" dirty="0"/>
          </a:p>
        </p:txBody>
      </p:sp>
      <p:sp>
        <p:nvSpPr>
          <p:cNvPr id="23" name="Textfeld 22"/>
          <p:cNvSpPr txBox="1"/>
          <p:nvPr/>
        </p:nvSpPr>
        <p:spPr>
          <a:xfrm>
            <a:off x="5921991" y="2066043"/>
            <a:ext cx="3132992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400" b="1" i="1" dirty="0" smtClean="0"/>
              <a:t>-la	</a:t>
            </a:r>
            <a:r>
              <a:rPr lang="de-DE" sz="2400" b="1" i="1" dirty="0" err="1" smtClean="0"/>
              <a:t>perfeito</a:t>
            </a:r>
            <a:endParaRPr lang="de-DE" sz="2400" b="1" i="1" dirty="0" smtClean="0"/>
          </a:p>
          <a:p>
            <a:r>
              <a:rPr lang="de-DE" sz="2400" b="1" i="1" dirty="0" smtClean="0"/>
              <a:t>-</a:t>
            </a:r>
            <a:r>
              <a:rPr lang="de-DE" sz="2400" b="1" i="1" dirty="0" err="1" smtClean="0"/>
              <a:t>len</a:t>
            </a:r>
            <a:endParaRPr lang="de-DE" sz="2400" b="1" i="1" dirty="0" smtClean="0"/>
          </a:p>
          <a:p>
            <a:r>
              <a:rPr lang="de-DE" sz="2400" b="1" i="1" dirty="0" smtClean="0"/>
              <a:t>-</a:t>
            </a:r>
            <a:r>
              <a:rPr lang="de-DE" sz="2400" b="1" i="1" dirty="0" err="1" smtClean="0"/>
              <a:t>ta</a:t>
            </a:r>
            <a:r>
              <a:rPr lang="de-DE" sz="2400" b="1" i="1" dirty="0" smtClean="0"/>
              <a:t>	</a:t>
            </a:r>
            <a:r>
              <a:rPr lang="de-DE" sz="2400" b="1" i="1" dirty="0" err="1" smtClean="0"/>
              <a:t>participios</a:t>
            </a:r>
            <a:endParaRPr lang="de-DE" sz="2400" b="1" i="1" dirty="0" smtClean="0"/>
          </a:p>
          <a:p>
            <a:r>
              <a:rPr lang="de-DE" sz="2400" b="1" i="1" dirty="0" smtClean="0"/>
              <a:t>-</a:t>
            </a:r>
            <a:r>
              <a:rPr lang="de-DE" sz="2400" b="1" i="1" dirty="0" err="1" smtClean="0"/>
              <a:t>tɔ</a:t>
            </a:r>
            <a:r>
              <a:rPr lang="de-DE" sz="2400" b="1" i="1" dirty="0" smtClean="0"/>
              <a:t>	</a:t>
            </a:r>
          </a:p>
          <a:p>
            <a:r>
              <a:rPr lang="de-DE" sz="2400" b="1" i="1" dirty="0" smtClean="0"/>
              <a:t>la-	</a:t>
            </a:r>
            <a:r>
              <a:rPr lang="de-DE" sz="2400" b="1" i="1" dirty="0" err="1" smtClean="0"/>
              <a:t>causativo</a:t>
            </a:r>
            <a:endParaRPr lang="de-DE" sz="2400" b="1" i="1" dirty="0" smtClean="0"/>
          </a:p>
          <a:p>
            <a:r>
              <a:rPr lang="de-DE" sz="2400" b="1" i="1" dirty="0" err="1" smtClean="0"/>
              <a:t>ma</a:t>
            </a:r>
            <a:r>
              <a:rPr lang="de-DE" sz="2400" b="1" i="1" dirty="0" smtClean="0"/>
              <a:t>-	</a:t>
            </a:r>
            <a:r>
              <a:rPr lang="de-DE" sz="2400" b="1" i="1" dirty="0" err="1" smtClean="0"/>
              <a:t>aplicativo</a:t>
            </a:r>
            <a:endParaRPr lang="pt-BR" sz="2400" b="1" i="1" dirty="0"/>
          </a:p>
        </p:txBody>
      </p:sp>
      <p:sp>
        <p:nvSpPr>
          <p:cNvPr id="2" name="Geschweifte Klammer rechts 1"/>
          <p:cNvSpPr/>
          <p:nvPr/>
        </p:nvSpPr>
        <p:spPr>
          <a:xfrm>
            <a:off x="6567854" y="2527708"/>
            <a:ext cx="136211" cy="945251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684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811823" y="425017"/>
            <a:ext cx="2557495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de-DE" b="1" dirty="0" err="1" smtClean="0">
                <a:solidFill>
                  <a:schemeClr val="bg1"/>
                </a:solidFill>
              </a:rPr>
              <a:t>distinção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err="1" smtClean="0">
                <a:solidFill>
                  <a:schemeClr val="bg1"/>
                </a:solidFill>
              </a:rPr>
              <a:t>nomes</a:t>
            </a:r>
            <a:r>
              <a:rPr lang="de-DE" b="1" dirty="0" smtClean="0">
                <a:solidFill>
                  <a:schemeClr val="bg1"/>
                </a:solidFill>
              </a:rPr>
              <a:t> - verbos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811823" y="1075593"/>
            <a:ext cx="1089594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</a:rPr>
              <a:t>2. </a:t>
            </a:r>
            <a:r>
              <a:rPr lang="de-DE" b="1" dirty="0" err="1" smtClean="0">
                <a:solidFill>
                  <a:schemeClr val="bg1"/>
                </a:solidFill>
              </a:rPr>
              <a:t>sintaxe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815685" y="2095501"/>
            <a:ext cx="968535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</a:rPr>
              <a:t>nominal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6153549" y="2025162"/>
            <a:ext cx="782074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</a:rPr>
              <a:t>verbal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3794280" y="2095501"/>
            <a:ext cx="1116909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de-DE" b="1" dirty="0" err="1" smtClean="0">
                <a:solidFill>
                  <a:schemeClr val="bg1"/>
                </a:solidFill>
              </a:rPr>
              <a:t>atributiva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811823" y="2804599"/>
            <a:ext cx="2713892" cy="258532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b="1" i="1" dirty="0" smtClean="0"/>
              <a:t> forma NPs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b="1" i="1" dirty="0" err="1" smtClean="0"/>
              <a:t>modificavel</a:t>
            </a:r>
            <a:r>
              <a:rPr lang="de-DE" b="1" i="1" dirty="0" smtClean="0"/>
              <a:t> </a:t>
            </a:r>
            <a:r>
              <a:rPr lang="de-DE" b="1" i="1" dirty="0" err="1" smtClean="0"/>
              <a:t>por</a:t>
            </a:r>
            <a:r>
              <a:rPr lang="de-DE" b="1" i="1" dirty="0" smtClean="0"/>
              <a:t> </a:t>
            </a:r>
            <a:r>
              <a:rPr lang="de-DE" b="1" i="1" dirty="0" err="1" smtClean="0"/>
              <a:t>adjetivos</a:t>
            </a:r>
            <a:r>
              <a:rPr lang="de-DE" b="1" i="1" dirty="0" smtClean="0"/>
              <a:t>, </a:t>
            </a:r>
            <a:r>
              <a:rPr lang="de-DE" b="1" i="1" dirty="0" err="1" smtClean="0"/>
              <a:t>pronomes</a:t>
            </a:r>
            <a:r>
              <a:rPr lang="de-DE" b="1" i="1" dirty="0" smtClean="0"/>
              <a:t>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b="1" i="1" dirty="0" err="1" smtClean="0"/>
              <a:t>posposições</a:t>
            </a:r>
            <a:endParaRPr lang="de-DE" b="1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b="1" i="1" dirty="0" err="1" smtClean="0"/>
              <a:t>substituivel</a:t>
            </a:r>
            <a:r>
              <a:rPr lang="de-DE" b="1" i="1" dirty="0" smtClean="0"/>
              <a:t> </a:t>
            </a:r>
            <a:r>
              <a:rPr lang="de-DE" b="1" i="1" dirty="0" err="1" smtClean="0"/>
              <a:t>por</a:t>
            </a:r>
            <a:r>
              <a:rPr lang="de-DE" b="1" i="1" dirty="0" smtClean="0"/>
              <a:t> </a:t>
            </a:r>
            <a:r>
              <a:rPr lang="de-DE" b="1" i="1" dirty="0" err="1" smtClean="0"/>
              <a:t>pronomes</a:t>
            </a:r>
            <a:r>
              <a:rPr lang="de-DE" b="1" i="1" dirty="0" smtClean="0"/>
              <a:t> </a:t>
            </a:r>
            <a:r>
              <a:rPr lang="de-DE" b="1" i="1" dirty="0" err="1" smtClean="0"/>
              <a:t>pessoais</a:t>
            </a:r>
            <a:endParaRPr lang="de-DE" b="1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b="1" i="1" dirty="0" err="1" smtClean="0"/>
              <a:t>posição</a:t>
            </a:r>
            <a:r>
              <a:rPr lang="de-DE" b="1" i="1" dirty="0" smtClean="0"/>
              <a:t> de </a:t>
            </a:r>
            <a:r>
              <a:rPr lang="de-DE" b="1" i="1" dirty="0" err="1" smtClean="0"/>
              <a:t>sujeito</a:t>
            </a:r>
            <a:r>
              <a:rPr lang="de-DE" b="1" i="1" dirty="0" smtClean="0"/>
              <a:t> e </a:t>
            </a:r>
            <a:r>
              <a:rPr lang="de-DE" b="1" i="1" dirty="0" err="1" smtClean="0"/>
              <a:t>objeto</a:t>
            </a:r>
            <a:r>
              <a:rPr lang="de-DE" b="1" i="1" dirty="0" smtClean="0"/>
              <a:t>	</a:t>
            </a:r>
            <a:endParaRPr lang="pt-BR" b="1" i="1" dirty="0"/>
          </a:p>
        </p:txBody>
      </p:sp>
      <p:sp>
        <p:nvSpPr>
          <p:cNvPr id="9" name="Textfeld 8"/>
          <p:cNvSpPr txBox="1"/>
          <p:nvPr/>
        </p:nvSpPr>
        <p:spPr>
          <a:xfrm>
            <a:off x="3794280" y="2804599"/>
            <a:ext cx="201743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b="1" i="1" dirty="0" smtClean="0"/>
              <a:t> </a:t>
            </a:r>
            <a:r>
              <a:rPr lang="de-DE" b="1" i="1" dirty="0" err="1" smtClean="0"/>
              <a:t>modifica</a:t>
            </a:r>
            <a:r>
              <a:rPr lang="de-DE" b="1" i="1" dirty="0" smtClean="0"/>
              <a:t> NPs	</a:t>
            </a:r>
            <a:endParaRPr lang="pt-BR" b="1" i="1" dirty="0"/>
          </a:p>
        </p:txBody>
      </p:sp>
      <p:sp>
        <p:nvSpPr>
          <p:cNvPr id="10" name="Textfeld 9"/>
          <p:cNvSpPr txBox="1"/>
          <p:nvPr/>
        </p:nvSpPr>
        <p:spPr>
          <a:xfrm>
            <a:off x="6153549" y="2807531"/>
            <a:ext cx="2621174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b="1" i="1" dirty="0" smtClean="0"/>
              <a:t> forma </a:t>
            </a:r>
            <a:r>
              <a:rPr lang="de-DE" b="1" i="1" dirty="0" err="1" smtClean="0"/>
              <a:t>predicados</a:t>
            </a:r>
            <a:endParaRPr lang="de-DE" b="1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b="1" i="1" dirty="0" err="1" smtClean="0"/>
              <a:t>tem</a:t>
            </a:r>
            <a:r>
              <a:rPr lang="de-DE" b="1" i="1" dirty="0" smtClean="0"/>
              <a:t> </a:t>
            </a:r>
            <a:r>
              <a:rPr lang="de-DE" b="1" i="1" dirty="0" err="1" smtClean="0"/>
              <a:t>estrutura</a:t>
            </a:r>
            <a:r>
              <a:rPr lang="de-DE" b="1" i="1" dirty="0" smtClean="0"/>
              <a:t> </a:t>
            </a:r>
            <a:r>
              <a:rPr lang="de-DE" b="1" i="1" dirty="0" err="1" smtClean="0"/>
              <a:t>argumental</a:t>
            </a:r>
            <a:endParaRPr lang="de-DE" b="1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b="1" i="1" dirty="0" err="1" smtClean="0"/>
              <a:t>aparece</a:t>
            </a:r>
            <a:r>
              <a:rPr lang="de-DE" b="1" i="1" dirty="0" smtClean="0"/>
              <a:t> </a:t>
            </a:r>
            <a:r>
              <a:rPr lang="de-DE" b="1" i="1" dirty="0" err="1" smtClean="0"/>
              <a:t>no</a:t>
            </a:r>
            <a:r>
              <a:rPr lang="de-DE" b="1" i="1" dirty="0" smtClean="0"/>
              <a:t> </a:t>
            </a:r>
            <a:r>
              <a:rPr lang="de-DE" b="1" i="1" dirty="0" err="1" smtClean="0"/>
              <a:t>fim</a:t>
            </a:r>
            <a:r>
              <a:rPr lang="de-DE" b="1" i="1" dirty="0" smtClean="0"/>
              <a:t> da </a:t>
            </a:r>
            <a:r>
              <a:rPr lang="de-DE" b="1" i="1" dirty="0" err="1" smtClean="0"/>
              <a:t>frase</a:t>
            </a:r>
            <a:r>
              <a:rPr lang="de-DE" b="1" i="1" dirty="0" smtClean="0"/>
              <a:t> e </a:t>
            </a:r>
            <a:r>
              <a:rPr lang="de-DE" b="1" i="1" dirty="0" err="1" smtClean="0"/>
              <a:t>depois</a:t>
            </a:r>
            <a:r>
              <a:rPr lang="de-DE" b="1" i="1" dirty="0" smtClean="0"/>
              <a:t> do </a:t>
            </a:r>
            <a:r>
              <a:rPr lang="de-DE" b="1" i="1" dirty="0" err="1" smtClean="0"/>
              <a:t>objeto</a:t>
            </a:r>
            <a:r>
              <a:rPr lang="de-DE" b="1" i="1" dirty="0" smtClean="0"/>
              <a:t>	</a:t>
            </a:r>
            <a:endParaRPr lang="pt-BR" b="1" i="1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53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Textfeld 3"/>
          <p:cNvSpPr txBox="1"/>
          <p:nvPr/>
        </p:nvSpPr>
        <p:spPr>
          <a:xfrm>
            <a:off x="811823" y="425017"/>
            <a:ext cx="2557495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de-DE" b="1" dirty="0" err="1" smtClean="0">
                <a:solidFill>
                  <a:schemeClr val="bg1"/>
                </a:solidFill>
              </a:rPr>
              <a:t>distinção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err="1" smtClean="0">
                <a:solidFill>
                  <a:schemeClr val="bg1"/>
                </a:solidFill>
              </a:rPr>
              <a:t>nomes</a:t>
            </a:r>
            <a:r>
              <a:rPr lang="de-DE" b="1" dirty="0" smtClean="0">
                <a:solidFill>
                  <a:schemeClr val="bg1"/>
                </a:solidFill>
              </a:rPr>
              <a:t> - verbos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811823" y="1154685"/>
            <a:ext cx="6468208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400" b="1" i="1" dirty="0" err="1" smtClean="0"/>
              <a:t>três</a:t>
            </a:r>
            <a:r>
              <a:rPr lang="de-DE" sz="2400" b="1" i="1" dirty="0" smtClean="0"/>
              <a:t> </a:t>
            </a:r>
            <a:r>
              <a:rPr lang="de-DE" sz="2400" b="1" i="1" dirty="0" err="1" smtClean="0"/>
              <a:t>posições</a:t>
            </a:r>
            <a:endParaRPr lang="de-DE" sz="2400" b="1" i="1" dirty="0" smtClean="0"/>
          </a:p>
          <a:p>
            <a:endParaRPr lang="de-DE" sz="2400" b="1" i="1" dirty="0" smtClean="0"/>
          </a:p>
          <a:p>
            <a:pPr marL="457200" indent="-457200">
              <a:buAutoNum type="arabicPeriod"/>
            </a:pPr>
            <a:r>
              <a:rPr lang="de-DE" sz="2400" b="1" i="1" dirty="0" err="1" smtClean="0"/>
              <a:t>não</a:t>
            </a:r>
            <a:r>
              <a:rPr lang="de-DE" sz="2400" b="1" i="1" dirty="0" smtClean="0"/>
              <a:t> </a:t>
            </a:r>
            <a:r>
              <a:rPr lang="de-DE" sz="2400" b="1" i="1" dirty="0" err="1" smtClean="0"/>
              <a:t>tem</a:t>
            </a:r>
            <a:r>
              <a:rPr lang="de-DE" sz="2400" b="1" i="1" dirty="0" smtClean="0"/>
              <a:t> </a:t>
            </a:r>
            <a:r>
              <a:rPr lang="de-DE" sz="2400" b="1" i="1" dirty="0" err="1" smtClean="0"/>
              <a:t>distinção</a:t>
            </a:r>
            <a:r>
              <a:rPr lang="de-DE" sz="2400" b="1" i="1" dirty="0" smtClean="0"/>
              <a:t> </a:t>
            </a:r>
            <a:r>
              <a:rPr lang="de-DE" sz="2400" b="1" i="1" dirty="0" err="1" smtClean="0"/>
              <a:t>no</a:t>
            </a:r>
            <a:r>
              <a:rPr lang="de-DE" sz="2400" b="1" i="1" dirty="0" smtClean="0"/>
              <a:t> </a:t>
            </a:r>
            <a:r>
              <a:rPr lang="de-DE" sz="2400" b="1" i="1" dirty="0" err="1" smtClean="0"/>
              <a:t>nivel</a:t>
            </a:r>
            <a:r>
              <a:rPr lang="de-DE" sz="2400" b="1" i="1" dirty="0" smtClean="0"/>
              <a:t> </a:t>
            </a:r>
            <a:r>
              <a:rPr lang="de-DE" sz="2400" b="1" i="1" dirty="0" err="1" smtClean="0"/>
              <a:t>lexical</a:t>
            </a:r>
            <a:r>
              <a:rPr lang="de-DE" sz="2400" b="1" i="1" dirty="0" smtClean="0"/>
              <a:t> entre </a:t>
            </a:r>
            <a:r>
              <a:rPr lang="de-DE" sz="2400" b="1" i="1" dirty="0" err="1" smtClean="0"/>
              <a:t>nomes</a:t>
            </a:r>
            <a:r>
              <a:rPr lang="de-DE" sz="2400" b="1" i="1" dirty="0" smtClean="0"/>
              <a:t> e verbos (</a:t>
            </a:r>
            <a:r>
              <a:rPr lang="de-DE" sz="2400" b="1" i="1" dirty="0" err="1" smtClean="0"/>
              <a:t>Tomčina</a:t>
            </a:r>
            <a:r>
              <a:rPr lang="de-DE" sz="2400" b="1" i="1" dirty="0" smtClean="0"/>
              <a:t>)</a:t>
            </a:r>
          </a:p>
          <a:p>
            <a:pPr marL="457200" indent="-457200">
              <a:buAutoNum type="arabicPeriod"/>
            </a:pPr>
            <a:r>
              <a:rPr lang="de-DE" sz="2400" b="1" i="1" dirty="0" err="1" smtClean="0"/>
              <a:t>tem</a:t>
            </a:r>
            <a:r>
              <a:rPr lang="de-DE" sz="2400" b="1" i="1" dirty="0" smtClean="0"/>
              <a:t> </a:t>
            </a:r>
            <a:r>
              <a:rPr lang="de-DE" sz="2400" b="1" i="1" dirty="0" err="1" smtClean="0"/>
              <a:t>distinção</a:t>
            </a:r>
            <a:r>
              <a:rPr lang="de-DE" sz="2400" b="1" i="1" dirty="0" smtClean="0"/>
              <a:t> entre </a:t>
            </a:r>
            <a:r>
              <a:rPr lang="de-DE" sz="2400" b="1" i="1" dirty="0" err="1" smtClean="0"/>
              <a:t>raizes</a:t>
            </a:r>
            <a:r>
              <a:rPr lang="de-DE" sz="2400" b="1" i="1" dirty="0" smtClean="0"/>
              <a:t> </a:t>
            </a:r>
            <a:r>
              <a:rPr lang="de-DE" sz="2400" b="1" i="1" dirty="0" err="1" smtClean="0"/>
              <a:t>nomais</a:t>
            </a:r>
            <a:r>
              <a:rPr lang="de-DE" sz="2400" b="1" i="1" dirty="0" smtClean="0"/>
              <a:t> e </a:t>
            </a:r>
            <a:r>
              <a:rPr lang="de-DE" sz="2400" b="1" i="1" dirty="0" err="1" smtClean="0"/>
              <a:t>nomino-verbais</a:t>
            </a:r>
            <a:r>
              <a:rPr lang="de-DE" sz="2400" b="1" i="1" dirty="0" smtClean="0"/>
              <a:t> (</a:t>
            </a:r>
            <a:r>
              <a:rPr lang="de-DE" sz="2400" b="1" i="1" dirty="0" err="1" smtClean="0"/>
              <a:t>Houis</a:t>
            </a:r>
            <a:r>
              <a:rPr lang="de-DE" sz="2400" b="1" i="1" dirty="0" smtClean="0"/>
              <a:t>)</a:t>
            </a:r>
          </a:p>
          <a:p>
            <a:pPr marL="457200" indent="-457200">
              <a:buAutoNum type="arabicPeriod"/>
            </a:pPr>
            <a:r>
              <a:rPr lang="de-DE" sz="2400" b="1" i="1" dirty="0" err="1" smtClean="0"/>
              <a:t>tem</a:t>
            </a:r>
            <a:r>
              <a:rPr lang="de-DE" sz="2400" b="1" i="1" dirty="0" smtClean="0"/>
              <a:t> </a:t>
            </a:r>
            <a:r>
              <a:rPr lang="de-DE" sz="2400" b="1" i="1" dirty="0" err="1" smtClean="0"/>
              <a:t>distinção</a:t>
            </a:r>
            <a:r>
              <a:rPr lang="de-DE" sz="2400" b="1" i="1" dirty="0" smtClean="0"/>
              <a:t> entre </a:t>
            </a:r>
            <a:r>
              <a:rPr lang="de-DE" sz="2400" b="1" i="1" dirty="0" err="1" smtClean="0"/>
              <a:t>raizes</a:t>
            </a:r>
            <a:r>
              <a:rPr lang="de-DE" sz="2400" b="1" i="1" dirty="0" smtClean="0"/>
              <a:t> </a:t>
            </a:r>
            <a:r>
              <a:rPr lang="de-DE" sz="2400" b="1" i="1" dirty="0" err="1" smtClean="0"/>
              <a:t>nominais</a:t>
            </a:r>
            <a:r>
              <a:rPr lang="de-DE" sz="2400" b="1" i="1" dirty="0" smtClean="0"/>
              <a:t>, </a:t>
            </a:r>
            <a:r>
              <a:rPr lang="de-DE" sz="2400" b="1" i="1" dirty="0" err="1" smtClean="0"/>
              <a:t>verbais</a:t>
            </a:r>
            <a:r>
              <a:rPr lang="de-DE" sz="2400" b="1" i="1" dirty="0" smtClean="0"/>
              <a:t> e </a:t>
            </a:r>
            <a:r>
              <a:rPr lang="de-DE" sz="2400" b="1" i="1" dirty="0" err="1" smtClean="0"/>
              <a:t>nomino-verbais</a:t>
            </a:r>
            <a:r>
              <a:rPr lang="de-DE" sz="2400" b="1" i="1" dirty="0" smtClean="0"/>
              <a:t> (</a:t>
            </a:r>
            <a:r>
              <a:rPr lang="de-DE" sz="2400" b="1" i="1" dirty="0" err="1" smtClean="0"/>
              <a:t>Creissels</a:t>
            </a:r>
            <a:r>
              <a:rPr lang="de-DE" sz="2400" b="1" i="1" dirty="0" smtClean="0"/>
              <a:t>)</a:t>
            </a:r>
            <a:endParaRPr lang="pt-BR" sz="2400" b="1" i="1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1885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liennummernplatzhalt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2</a:t>
            </a:fld>
            <a:endParaRPr lang="pt-BR"/>
          </a:p>
        </p:txBody>
      </p:sp>
      <p:sp>
        <p:nvSpPr>
          <p:cNvPr id="11" name="Textfeld 10"/>
          <p:cNvSpPr txBox="1"/>
          <p:nvPr/>
        </p:nvSpPr>
        <p:spPr>
          <a:xfrm>
            <a:off x="641839" y="553915"/>
            <a:ext cx="3631223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</a:rPr>
              <a:t>A </a:t>
            </a:r>
            <a:r>
              <a:rPr lang="de-DE" b="1" dirty="0" err="1" smtClean="0">
                <a:solidFill>
                  <a:schemeClr val="bg1"/>
                </a:solidFill>
              </a:rPr>
              <a:t>frase</a:t>
            </a:r>
            <a:r>
              <a:rPr lang="de-DE" b="1" dirty="0" smtClean="0">
                <a:solidFill>
                  <a:schemeClr val="bg1"/>
                </a:solidFill>
              </a:rPr>
              <a:t> verbal e a </a:t>
            </a:r>
            <a:r>
              <a:rPr lang="de-DE" b="1" dirty="0" err="1" smtClean="0">
                <a:solidFill>
                  <a:schemeClr val="bg1"/>
                </a:solidFill>
              </a:rPr>
              <a:t>ordem</a:t>
            </a:r>
            <a:r>
              <a:rPr lang="de-DE" b="1" dirty="0" smtClean="0">
                <a:solidFill>
                  <a:schemeClr val="bg1"/>
                </a:solidFill>
              </a:rPr>
              <a:t> das </a:t>
            </a:r>
            <a:r>
              <a:rPr lang="de-DE" b="1" dirty="0" err="1" smtClean="0">
                <a:solidFill>
                  <a:schemeClr val="bg1"/>
                </a:solidFill>
              </a:rPr>
              <a:t>palavras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err="1" smtClean="0">
                <a:solidFill>
                  <a:schemeClr val="bg1"/>
                </a:solidFill>
              </a:rPr>
              <a:t>básica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2919046" y="2356339"/>
            <a:ext cx="441373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FF0000"/>
                </a:solidFill>
              </a:rPr>
              <a:t>S</a:t>
            </a:r>
            <a:r>
              <a:rPr lang="de-DE" sz="2400" b="1" dirty="0" smtClean="0"/>
              <a:t>	</a:t>
            </a:r>
            <a:r>
              <a:rPr lang="de-DE" sz="2400" b="1" dirty="0" err="1" smtClean="0"/>
              <a:t>Aux</a:t>
            </a:r>
            <a:r>
              <a:rPr lang="de-DE" sz="2400" b="1" dirty="0" smtClean="0"/>
              <a:t>	</a:t>
            </a:r>
            <a:r>
              <a:rPr lang="de-DE" sz="2400" b="1" dirty="0" smtClean="0">
                <a:solidFill>
                  <a:srgbClr val="FF0000"/>
                </a:solidFill>
              </a:rPr>
              <a:t>O</a:t>
            </a:r>
            <a:r>
              <a:rPr lang="de-DE" sz="2400" b="1" dirty="0" smtClean="0"/>
              <a:t>	</a:t>
            </a:r>
            <a:r>
              <a:rPr lang="de-DE" sz="2400" b="1" dirty="0" smtClean="0">
                <a:solidFill>
                  <a:srgbClr val="FF0000"/>
                </a:solidFill>
              </a:rPr>
              <a:t>V</a:t>
            </a:r>
            <a:r>
              <a:rPr lang="de-DE" sz="2400" b="1" dirty="0" smtClean="0"/>
              <a:t>	(X)		</a:t>
            </a:r>
            <a:endParaRPr lang="pt-BR" sz="24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2960077" y="4032739"/>
            <a:ext cx="441373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FF0000"/>
                </a:solidFill>
              </a:rPr>
              <a:t>S</a:t>
            </a:r>
            <a:r>
              <a:rPr lang="de-DE" sz="2400" b="1" dirty="0" smtClean="0"/>
              <a:t>	(</a:t>
            </a:r>
            <a:r>
              <a:rPr lang="de-DE" sz="2400" b="1" dirty="0" err="1" smtClean="0"/>
              <a:t>Aux</a:t>
            </a:r>
            <a:r>
              <a:rPr lang="de-DE" sz="2400" b="1" dirty="0" smtClean="0"/>
              <a:t>)	</a:t>
            </a:r>
            <a:r>
              <a:rPr lang="de-DE" sz="2400" b="1" dirty="0" smtClean="0">
                <a:solidFill>
                  <a:srgbClr val="FF0000"/>
                </a:solidFill>
              </a:rPr>
              <a:t>V</a:t>
            </a:r>
            <a:r>
              <a:rPr lang="de-DE" sz="2400" b="1" dirty="0" smtClean="0"/>
              <a:t>	(X)		</a:t>
            </a:r>
            <a:endParaRPr lang="pt-BR" sz="2400" b="1" dirty="0"/>
          </a:p>
        </p:txBody>
      </p:sp>
      <p:sp>
        <p:nvSpPr>
          <p:cNvPr id="2" name="Textfeld 1"/>
          <p:cNvSpPr txBox="1"/>
          <p:nvPr/>
        </p:nvSpPr>
        <p:spPr>
          <a:xfrm>
            <a:off x="553915" y="2637692"/>
            <a:ext cx="1605824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de-DE" b="1" dirty="0" err="1" smtClean="0">
                <a:solidFill>
                  <a:schemeClr val="bg1"/>
                </a:solidFill>
              </a:rPr>
              <a:t>frase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err="1" smtClean="0">
                <a:solidFill>
                  <a:schemeClr val="bg1"/>
                </a:solidFill>
              </a:rPr>
              <a:t>transitiva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451339" y="4249615"/>
            <a:ext cx="1783245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de-DE" b="1" dirty="0" err="1" smtClean="0">
                <a:solidFill>
                  <a:schemeClr val="bg1"/>
                </a:solidFill>
              </a:rPr>
              <a:t>frase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err="1" smtClean="0">
                <a:solidFill>
                  <a:schemeClr val="bg1"/>
                </a:solidFill>
              </a:rPr>
              <a:t>intransitiva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641839" y="5794131"/>
            <a:ext cx="6297365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dirty="0" smtClean="0"/>
              <a:t>S/O = </a:t>
            </a:r>
            <a:r>
              <a:rPr lang="de-DE" dirty="0" err="1" smtClean="0"/>
              <a:t>pronome</a:t>
            </a:r>
            <a:r>
              <a:rPr lang="de-DE" dirty="0" smtClean="0"/>
              <a:t>, </a:t>
            </a:r>
            <a:r>
              <a:rPr lang="de-DE" dirty="0" err="1" smtClean="0"/>
              <a:t>frase</a:t>
            </a:r>
            <a:r>
              <a:rPr lang="de-DE" dirty="0" smtClean="0"/>
              <a:t> nominal, </a:t>
            </a:r>
            <a:r>
              <a:rPr lang="de-DE" dirty="0" err="1" smtClean="0"/>
              <a:t>nome</a:t>
            </a:r>
            <a:r>
              <a:rPr lang="de-DE" dirty="0" smtClean="0"/>
              <a:t> </a:t>
            </a:r>
            <a:r>
              <a:rPr lang="de-DE" dirty="0" err="1" smtClean="0"/>
              <a:t>etc</a:t>
            </a:r>
            <a:endParaRPr lang="de-DE" dirty="0" smtClean="0"/>
          </a:p>
          <a:p>
            <a:r>
              <a:rPr lang="de-DE" dirty="0" smtClean="0"/>
              <a:t>X = </a:t>
            </a:r>
            <a:r>
              <a:rPr lang="de-DE" dirty="0" err="1" smtClean="0"/>
              <a:t>adjunto</a:t>
            </a:r>
            <a:r>
              <a:rPr lang="de-DE" dirty="0" smtClean="0"/>
              <a:t> </a:t>
            </a:r>
            <a:r>
              <a:rPr lang="de-DE" dirty="0" err="1" smtClean="0"/>
              <a:t>ou</a:t>
            </a:r>
            <a:r>
              <a:rPr lang="de-DE" dirty="0" smtClean="0"/>
              <a:t> </a:t>
            </a:r>
            <a:r>
              <a:rPr lang="de-DE" dirty="0" err="1" smtClean="0"/>
              <a:t>complemento</a:t>
            </a:r>
            <a:r>
              <a:rPr lang="de-DE" dirty="0" smtClean="0"/>
              <a:t> (</a:t>
            </a:r>
            <a:r>
              <a:rPr lang="de-DE" dirty="0" err="1" smtClean="0"/>
              <a:t>locativo</a:t>
            </a:r>
            <a:r>
              <a:rPr lang="de-DE" dirty="0" smtClean="0"/>
              <a:t>, temporal, </a:t>
            </a:r>
            <a:r>
              <a:rPr lang="de-DE" dirty="0" err="1" smtClean="0"/>
              <a:t>comitativo</a:t>
            </a:r>
            <a:r>
              <a:rPr lang="de-DE" dirty="0" smtClean="0"/>
              <a:t> etc.)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375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7" grpId="0" animBg="1"/>
      <p:bldP spid="2" grpId="0" animBg="1"/>
      <p:bldP spid="9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Gerader Verbinder 17"/>
          <p:cNvCxnSpPr>
            <a:stCxn id="31" idx="0"/>
          </p:cNvCxnSpPr>
          <p:nvPr/>
        </p:nvCxnSpPr>
        <p:spPr>
          <a:xfrm flipH="1" flipV="1">
            <a:off x="4448502" y="2095500"/>
            <a:ext cx="368313" cy="3059638"/>
          </a:xfrm>
          <a:prstGeom prst="line">
            <a:avLst/>
          </a:prstGeom>
          <a:ln w="38100">
            <a:solidFill>
              <a:srgbClr val="F1DB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 flipH="1" flipV="1">
            <a:off x="2760780" y="2092568"/>
            <a:ext cx="30908" cy="2998178"/>
          </a:xfrm>
          <a:prstGeom prst="line">
            <a:avLst/>
          </a:prstGeom>
          <a:ln w="38100">
            <a:solidFill>
              <a:srgbClr val="F1DB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>
            <a:stCxn id="29" idx="0"/>
          </p:cNvCxnSpPr>
          <p:nvPr/>
        </p:nvCxnSpPr>
        <p:spPr>
          <a:xfrm flipH="1" flipV="1">
            <a:off x="1852586" y="2046471"/>
            <a:ext cx="9656" cy="3108667"/>
          </a:xfrm>
          <a:prstGeom prst="line">
            <a:avLst/>
          </a:prstGeom>
          <a:ln w="38100">
            <a:solidFill>
              <a:srgbClr val="F1DB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208245" y="202222"/>
            <a:ext cx="1798185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</a:rPr>
              <a:t>A </a:t>
            </a:r>
            <a:r>
              <a:rPr lang="de-DE" b="1" dirty="0" err="1" smtClean="0">
                <a:solidFill>
                  <a:schemeClr val="bg1"/>
                </a:solidFill>
              </a:rPr>
              <a:t>frase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err="1" smtClean="0">
                <a:solidFill>
                  <a:schemeClr val="bg1"/>
                </a:solidFill>
              </a:rPr>
              <a:t>transitiva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668212" y="1538707"/>
            <a:ext cx="586447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FF0000"/>
                </a:solidFill>
              </a:rPr>
              <a:t>S</a:t>
            </a:r>
            <a:r>
              <a:rPr lang="de-DE" sz="2400" b="1" dirty="0" smtClean="0"/>
              <a:t>	</a:t>
            </a:r>
            <a:r>
              <a:rPr lang="de-DE" sz="2400" b="1" dirty="0" err="1" smtClean="0"/>
              <a:t>Aux</a:t>
            </a:r>
            <a:r>
              <a:rPr lang="de-DE" sz="2400" b="1" dirty="0" smtClean="0"/>
              <a:t>	  </a:t>
            </a:r>
            <a:r>
              <a:rPr lang="de-DE" sz="2400" b="1" dirty="0" smtClean="0">
                <a:solidFill>
                  <a:srgbClr val="FF0000"/>
                </a:solidFill>
              </a:rPr>
              <a:t>O</a:t>
            </a:r>
            <a:r>
              <a:rPr lang="de-DE" sz="2400" b="1" dirty="0" smtClean="0"/>
              <a:t>	           </a:t>
            </a:r>
            <a:r>
              <a:rPr lang="de-DE" sz="2400" b="1" dirty="0" smtClean="0">
                <a:solidFill>
                  <a:srgbClr val="FF0000"/>
                </a:solidFill>
              </a:rPr>
              <a:t>V</a:t>
            </a:r>
            <a:r>
              <a:rPr lang="de-DE" sz="2400" b="1" dirty="0" smtClean="0"/>
              <a:t>	      (X)</a:t>
            </a:r>
            <a:endParaRPr lang="pt-BR" sz="24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5567110" y="2754302"/>
            <a:ext cx="888023" cy="923330"/>
          </a:xfrm>
          <a:prstGeom prst="rect">
            <a:avLst/>
          </a:prstGeom>
          <a:solidFill>
            <a:srgbClr val="F1DBEA"/>
          </a:solidFill>
        </p:spPr>
        <p:txBody>
          <a:bodyPr wrap="square" rtlCol="0">
            <a:spAutoFit/>
          </a:bodyPr>
          <a:lstStyle/>
          <a:p>
            <a:r>
              <a:rPr lang="de-DE" i="1" dirty="0" err="1" smtClean="0"/>
              <a:t>sugu</a:t>
            </a:r>
            <a:r>
              <a:rPr lang="de-DE" i="1" dirty="0" smtClean="0"/>
              <a:t> la</a:t>
            </a:r>
          </a:p>
          <a:p>
            <a:endParaRPr lang="de-DE" dirty="0"/>
          </a:p>
          <a:p>
            <a:r>
              <a:rPr lang="de-DE" dirty="0" smtClean="0"/>
              <a:t>na </a:t>
            </a:r>
            <a:r>
              <a:rPr lang="de-DE" dirty="0" err="1" smtClean="0"/>
              <a:t>feira</a:t>
            </a:r>
            <a:endParaRPr lang="pt-BR" dirty="0"/>
          </a:p>
        </p:txBody>
      </p:sp>
      <p:sp>
        <p:nvSpPr>
          <p:cNvPr id="6" name="Rechteck 5"/>
          <p:cNvSpPr/>
          <p:nvPr/>
        </p:nvSpPr>
        <p:spPr>
          <a:xfrm>
            <a:off x="161356" y="2802594"/>
            <a:ext cx="861133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err="1" smtClean="0"/>
              <a:t>muso</a:t>
            </a:r>
            <a:endParaRPr lang="de-DE" i="1" dirty="0" smtClean="0"/>
          </a:p>
          <a:p>
            <a:endParaRPr lang="de-DE" dirty="0"/>
          </a:p>
          <a:p>
            <a:r>
              <a:rPr lang="de-DE" dirty="0" err="1" smtClean="0"/>
              <a:t>mulher</a:t>
            </a:r>
            <a:endParaRPr lang="pt-BR" dirty="0"/>
          </a:p>
        </p:txBody>
      </p:sp>
      <p:sp>
        <p:nvSpPr>
          <p:cNvPr id="7" name="Rechteck 6"/>
          <p:cNvSpPr/>
          <p:nvPr/>
        </p:nvSpPr>
        <p:spPr>
          <a:xfrm>
            <a:off x="1518561" y="2751908"/>
            <a:ext cx="585610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err="1" smtClean="0"/>
              <a:t>bɛ</a:t>
            </a:r>
            <a:endParaRPr lang="de-DE" i="1" dirty="0" smtClean="0"/>
          </a:p>
          <a:p>
            <a:endParaRPr lang="de-DE" dirty="0"/>
          </a:p>
          <a:p>
            <a:r>
              <a:rPr lang="de-DE" dirty="0" err="1" smtClean="0"/>
              <a:t>Pres</a:t>
            </a:r>
            <a:endParaRPr lang="pt-BR" dirty="0"/>
          </a:p>
        </p:txBody>
      </p:sp>
      <p:sp>
        <p:nvSpPr>
          <p:cNvPr id="9" name="Rechteck 8"/>
          <p:cNvSpPr/>
          <p:nvPr/>
        </p:nvSpPr>
        <p:spPr>
          <a:xfrm>
            <a:off x="2533561" y="2751908"/>
            <a:ext cx="683520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err="1" smtClean="0"/>
              <a:t>jɛgɛ</a:t>
            </a:r>
            <a:endParaRPr lang="de-DE" i="1" dirty="0" smtClean="0"/>
          </a:p>
          <a:p>
            <a:endParaRPr lang="de-DE" dirty="0"/>
          </a:p>
          <a:p>
            <a:r>
              <a:rPr lang="de-DE" dirty="0" err="1" smtClean="0"/>
              <a:t>peixe</a:t>
            </a:r>
            <a:endParaRPr lang="pt-BR" dirty="0"/>
          </a:p>
        </p:txBody>
      </p:sp>
      <p:sp>
        <p:nvSpPr>
          <p:cNvPr id="10" name="Rechteck 9"/>
          <p:cNvSpPr/>
          <p:nvPr/>
        </p:nvSpPr>
        <p:spPr>
          <a:xfrm>
            <a:off x="4199685" y="2760728"/>
            <a:ext cx="974690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err="1" smtClean="0"/>
              <a:t>san</a:t>
            </a:r>
            <a:endParaRPr lang="de-DE" i="1" dirty="0" smtClean="0"/>
          </a:p>
          <a:p>
            <a:endParaRPr lang="de-DE" dirty="0"/>
          </a:p>
          <a:p>
            <a:r>
              <a:rPr lang="de-DE" dirty="0" err="1" smtClean="0"/>
              <a:t>comprar</a:t>
            </a:r>
            <a:endParaRPr lang="pt-BR" dirty="0"/>
          </a:p>
        </p:txBody>
      </p:sp>
      <p:cxnSp>
        <p:nvCxnSpPr>
          <p:cNvPr id="12" name="Gerader Verbinder 11"/>
          <p:cNvCxnSpPr/>
          <p:nvPr/>
        </p:nvCxnSpPr>
        <p:spPr>
          <a:xfrm flipV="1">
            <a:off x="577626" y="2092568"/>
            <a:ext cx="276465" cy="3124980"/>
          </a:xfrm>
          <a:prstGeom prst="line">
            <a:avLst/>
          </a:prstGeom>
          <a:ln w="38100">
            <a:solidFill>
              <a:srgbClr val="F1DB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 flipH="1" flipV="1">
            <a:off x="5999397" y="1978696"/>
            <a:ext cx="157728" cy="705354"/>
          </a:xfrm>
          <a:prstGeom prst="line">
            <a:avLst/>
          </a:prstGeom>
          <a:ln w="38100">
            <a:solidFill>
              <a:srgbClr val="F1DB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7463846" y="2668327"/>
            <a:ext cx="1445269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dirty="0" smtClean="0"/>
              <a:t>= „A </a:t>
            </a:r>
            <a:r>
              <a:rPr lang="de-DE" dirty="0" err="1" smtClean="0"/>
              <a:t>mulher</a:t>
            </a:r>
            <a:r>
              <a:rPr lang="de-DE" dirty="0" smtClean="0"/>
              <a:t> </a:t>
            </a:r>
            <a:r>
              <a:rPr lang="de-DE" dirty="0" err="1" smtClean="0"/>
              <a:t>compra</a:t>
            </a:r>
            <a:r>
              <a:rPr lang="de-DE" dirty="0" smtClean="0"/>
              <a:t> </a:t>
            </a:r>
            <a:r>
              <a:rPr lang="de-DE" dirty="0" err="1" smtClean="0"/>
              <a:t>peixe</a:t>
            </a:r>
            <a:r>
              <a:rPr lang="de-DE" dirty="0" smtClean="0"/>
              <a:t>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mercado</a:t>
            </a:r>
            <a:r>
              <a:rPr lang="de-DE" dirty="0" smtClean="0"/>
              <a:t>“</a:t>
            </a:r>
            <a:endParaRPr lang="pt-BR" dirty="0"/>
          </a:p>
        </p:txBody>
      </p:sp>
      <p:sp>
        <p:nvSpPr>
          <p:cNvPr id="23" name="Textfeld 22"/>
          <p:cNvSpPr txBox="1"/>
          <p:nvPr/>
        </p:nvSpPr>
        <p:spPr>
          <a:xfrm>
            <a:off x="6737151" y="23049"/>
            <a:ext cx="2421368" cy="2308324"/>
          </a:xfrm>
          <a:prstGeom prst="rect">
            <a:avLst/>
          </a:prstGeom>
          <a:solidFill>
            <a:srgbClr val="FF66CC"/>
          </a:solidFill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</a:rPr>
              <a:t>AUX =</a:t>
            </a:r>
          </a:p>
          <a:p>
            <a:endParaRPr lang="de-DE" b="1" dirty="0">
              <a:solidFill>
                <a:schemeClr val="bg1"/>
              </a:solidFill>
            </a:endParaRPr>
          </a:p>
          <a:p>
            <a:r>
              <a:rPr lang="de-DE" b="1" dirty="0" err="1" smtClean="0">
                <a:solidFill>
                  <a:schemeClr val="bg1"/>
                </a:solidFill>
              </a:rPr>
              <a:t>bɛ</a:t>
            </a:r>
            <a:r>
              <a:rPr lang="de-DE" b="1" dirty="0" smtClean="0">
                <a:solidFill>
                  <a:schemeClr val="bg1"/>
                </a:solidFill>
              </a:rPr>
              <a:t>           - </a:t>
            </a:r>
            <a:r>
              <a:rPr lang="de-DE" b="1" dirty="0" err="1" smtClean="0">
                <a:solidFill>
                  <a:schemeClr val="bg1"/>
                </a:solidFill>
              </a:rPr>
              <a:t>presente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err="1" smtClean="0">
                <a:solidFill>
                  <a:schemeClr val="bg1"/>
                </a:solidFill>
              </a:rPr>
              <a:t>af</a:t>
            </a:r>
            <a:r>
              <a:rPr lang="de-DE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de-DE" b="1" dirty="0" err="1" smtClean="0">
                <a:solidFill>
                  <a:schemeClr val="bg1"/>
                </a:solidFill>
              </a:rPr>
              <a:t>tɛ</a:t>
            </a:r>
            <a:r>
              <a:rPr lang="de-DE" b="1" dirty="0" smtClean="0">
                <a:solidFill>
                  <a:schemeClr val="bg1"/>
                </a:solidFill>
              </a:rPr>
              <a:t>            - </a:t>
            </a:r>
            <a:r>
              <a:rPr lang="de-DE" b="1" dirty="0" err="1" smtClean="0">
                <a:solidFill>
                  <a:schemeClr val="bg1"/>
                </a:solidFill>
              </a:rPr>
              <a:t>presente</a:t>
            </a:r>
            <a:r>
              <a:rPr lang="de-DE" b="1" dirty="0" smtClean="0">
                <a:solidFill>
                  <a:schemeClr val="bg1"/>
                </a:solidFill>
              </a:rPr>
              <a:t> neg.</a:t>
            </a:r>
          </a:p>
          <a:p>
            <a:r>
              <a:rPr lang="de-DE" b="1" dirty="0" smtClean="0">
                <a:solidFill>
                  <a:schemeClr val="bg1"/>
                </a:solidFill>
              </a:rPr>
              <a:t>(</a:t>
            </a:r>
            <a:r>
              <a:rPr lang="de-DE" b="1" dirty="0" err="1" smtClean="0">
                <a:solidFill>
                  <a:schemeClr val="bg1"/>
                </a:solidFill>
              </a:rPr>
              <a:t>bɛ</a:t>
            </a:r>
            <a:r>
              <a:rPr lang="de-DE" b="1" dirty="0" smtClean="0">
                <a:solidFill>
                  <a:schemeClr val="bg1"/>
                </a:solidFill>
              </a:rPr>
              <a:t>)na    - </a:t>
            </a:r>
            <a:r>
              <a:rPr lang="de-DE" b="1" dirty="0" err="1" smtClean="0">
                <a:solidFill>
                  <a:schemeClr val="bg1"/>
                </a:solidFill>
              </a:rPr>
              <a:t>futuro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err="1" smtClean="0">
                <a:solidFill>
                  <a:schemeClr val="bg1"/>
                </a:solidFill>
              </a:rPr>
              <a:t>af</a:t>
            </a:r>
            <a:r>
              <a:rPr lang="de-DE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de-DE" b="1" dirty="0" err="1" smtClean="0">
                <a:solidFill>
                  <a:schemeClr val="bg1"/>
                </a:solidFill>
              </a:rPr>
              <a:t>tɛna</a:t>
            </a:r>
            <a:r>
              <a:rPr lang="de-DE" b="1" dirty="0" smtClean="0">
                <a:solidFill>
                  <a:schemeClr val="bg1"/>
                </a:solidFill>
              </a:rPr>
              <a:t>        - </a:t>
            </a:r>
            <a:r>
              <a:rPr lang="de-DE" b="1" dirty="0" err="1" smtClean="0">
                <a:solidFill>
                  <a:schemeClr val="bg1"/>
                </a:solidFill>
              </a:rPr>
              <a:t>futuro</a:t>
            </a:r>
            <a:r>
              <a:rPr lang="de-DE" b="1" dirty="0" smtClean="0">
                <a:solidFill>
                  <a:schemeClr val="bg1"/>
                </a:solidFill>
              </a:rPr>
              <a:t> neg.</a:t>
            </a:r>
          </a:p>
          <a:p>
            <a:r>
              <a:rPr lang="de-DE" b="1" dirty="0" err="1" smtClean="0">
                <a:solidFill>
                  <a:schemeClr val="bg1"/>
                </a:solidFill>
              </a:rPr>
              <a:t>ye</a:t>
            </a:r>
            <a:r>
              <a:rPr lang="de-DE" b="1" dirty="0" smtClean="0">
                <a:solidFill>
                  <a:schemeClr val="bg1"/>
                </a:solidFill>
              </a:rPr>
              <a:t>           - </a:t>
            </a:r>
            <a:r>
              <a:rPr lang="de-DE" b="1" dirty="0" err="1" smtClean="0">
                <a:solidFill>
                  <a:schemeClr val="bg1"/>
                </a:solidFill>
              </a:rPr>
              <a:t>perfeito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err="1" smtClean="0">
                <a:solidFill>
                  <a:schemeClr val="bg1"/>
                </a:solidFill>
              </a:rPr>
              <a:t>af</a:t>
            </a:r>
            <a:r>
              <a:rPr lang="de-DE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de-DE" b="1" dirty="0" err="1" smtClean="0">
                <a:solidFill>
                  <a:schemeClr val="bg1"/>
                </a:solidFill>
              </a:rPr>
              <a:t>ma</a:t>
            </a:r>
            <a:r>
              <a:rPr lang="de-DE" b="1" dirty="0" smtClean="0">
                <a:solidFill>
                  <a:schemeClr val="bg1"/>
                </a:solidFill>
              </a:rPr>
              <a:t>          - </a:t>
            </a:r>
            <a:r>
              <a:rPr lang="de-DE" b="1" dirty="0" err="1" smtClean="0">
                <a:solidFill>
                  <a:schemeClr val="bg1"/>
                </a:solidFill>
              </a:rPr>
              <a:t>perfeito</a:t>
            </a:r>
            <a:r>
              <a:rPr lang="de-DE" b="1" dirty="0" smtClean="0">
                <a:solidFill>
                  <a:schemeClr val="bg1"/>
                </a:solidFill>
              </a:rPr>
              <a:t> neg.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90664" y="4010071"/>
            <a:ext cx="1031693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err="1" smtClean="0"/>
              <a:t>dunan</a:t>
            </a:r>
            <a:endParaRPr lang="de-DE" i="1" dirty="0" smtClean="0"/>
          </a:p>
          <a:p>
            <a:endParaRPr lang="de-DE" dirty="0"/>
          </a:p>
          <a:p>
            <a:r>
              <a:rPr lang="de-DE" dirty="0" err="1" smtClean="0"/>
              <a:t>convidao</a:t>
            </a:r>
            <a:endParaRPr lang="pt-BR" dirty="0"/>
          </a:p>
        </p:txBody>
      </p:sp>
      <p:sp>
        <p:nvSpPr>
          <p:cNvPr id="25" name="Rechteck 24"/>
          <p:cNvSpPr/>
          <p:nvPr/>
        </p:nvSpPr>
        <p:spPr>
          <a:xfrm>
            <a:off x="1547869" y="3959385"/>
            <a:ext cx="564770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err="1" smtClean="0"/>
              <a:t>ye</a:t>
            </a:r>
            <a:endParaRPr lang="de-DE" i="1" dirty="0" smtClean="0"/>
          </a:p>
          <a:p>
            <a:endParaRPr lang="de-DE" dirty="0"/>
          </a:p>
          <a:p>
            <a:r>
              <a:rPr lang="de-DE" dirty="0" err="1" smtClean="0"/>
              <a:t>Perf</a:t>
            </a:r>
            <a:endParaRPr lang="pt-BR" dirty="0"/>
          </a:p>
        </p:txBody>
      </p:sp>
      <p:sp>
        <p:nvSpPr>
          <p:cNvPr id="26" name="Rechteck 25"/>
          <p:cNvSpPr/>
          <p:nvPr/>
        </p:nvSpPr>
        <p:spPr>
          <a:xfrm>
            <a:off x="2562869" y="3959385"/>
            <a:ext cx="636713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err="1" smtClean="0"/>
              <a:t>ji</a:t>
            </a:r>
            <a:endParaRPr lang="de-DE" i="1" dirty="0" smtClean="0"/>
          </a:p>
          <a:p>
            <a:endParaRPr lang="de-DE" dirty="0"/>
          </a:p>
          <a:p>
            <a:r>
              <a:rPr lang="de-DE" dirty="0" err="1" smtClean="0"/>
              <a:t>água</a:t>
            </a:r>
            <a:endParaRPr lang="pt-BR" dirty="0"/>
          </a:p>
        </p:txBody>
      </p:sp>
      <p:sp>
        <p:nvSpPr>
          <p:cNvPr id="27" name="Rechteck 26"/>
          <p:cNvSpPr/>
          <p:nvPr/>
        </p:nvSpPr>
        <p:spPr>
          <a:xfrm>
            <a:off x="4232537" y="3957933"/>
            <a:ext cx="739305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smtClean="0"/>
              <a:t>min</a:t>
            </a:r>
          </a:p>
          <a:p>
            <a:endParaRPr lang="de-DE" dirty="0"/>
          </a:p>
          <a:p>
            <a:r>
              <a:rPr lang="de-DE" dirty="0" err="1" smtClean="0"/>
              <a:t>beber</a:t>
            </a:r>
            <a:endParaRPr lang="pt-BR" dirty="0"/>
          </a:p>
        </p:txBody>
      </p:sp>
      <p:sp>
        <p:nvSpPr>
          <p:cNvPr id="28" name="Rechteck 27"/>
          <p:cNvSpPr/>
          <p:nvPr/>
        </p:nvSpPr>
        <p:spPr>
          <a:xfrm>
            <a:off x="181871" y="5205824"/>
            <a:ext cx="516488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smtClean="0"/>
              <a:t>n</a:t>
            </a:r>
          </a:p>
          <a:p>
            <a:endParaRPr lang="de-DE" dirty="0"/>
          </a:p>
          <a:p>
            <a:r>
              <a:rPr lang="de-DE" dirty="0" smtClean="0"/>
              <a:t>1Sg</a:t>
            </a:r>
            <a:endParaRPr lang="pt-BR" dirty="0"/>
          </a:p>
        </p:txBody>
      </p:sp>
      <p:sp>
        <p:nvSpPr>
          <p:cNvPr id="29" name="Rechteck 28"/>
          <p:cNvSpPr/>
          <p:nvPr/>
        </p:nvSpPr>
        <p:spPr>
          <a:xfrm>
            <a:off x="1539076" y="5155138"/>
            <a:ext cx="646331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err="1" smtClean="0"/>
              <a:t>bɛna</a:t>
            </a:r>
            <a:endParaRPr lang="de-DE" i="1" dirty="0" smtClean="0"/>
          </a:p>
          <a:p>
            <a:endParaRPr lang="de-DE" dirty="0"/>
          </a:p>
          <a:p>
            <a:r>
              <a:rPr lang="de-DE" dirty="0" err="1" smtClean="0"/>
              <a:t>Fut</a:t>
            </a:r>
            <a:endParaRPr lang="pt-BR" dirty="0"/>
          </a:p>
        </p:txBody>
      </p:sp>
      <p:sp>
        <p:nvSpPr>
          <p:cNvPr id="30" name="Rechteck 29"/>
          <p:cNvSpPr/>
          <p:nvPr/>
        </p:nvSpPr>
        <p:spPr>
          <a:xfrm>
            <a:off x="2554076" y="5155138"/>
            <a:ext cx="1542410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smtClean="0"/>
              <a:t>i den-</a:t>
            </a:r>
            <a:r>
              <a:rPr lang="de-DE" i="1" dirty="0" err="1" smtClean="0"/>
              <a:t>kɛ</a:t>
            </a:r>
            <a:endParaRPr lang="de-DE" i="1" dirty="0" smtClean="0"/>
          </a:p>
          <a:p>
            <a:endParaRPr lang="de-DE" dirty="0"/>
          </a:p>
          <a:p>
            <a:r>
              <a:rPr lang="de-DE" dirty="0" smtClean="0"/>
              <a:t>2Sg </a:t>
            </a:r>
            <a:r>
              <a:rPr lang="de-DE" dirty="0" err="1" smtClean="0"/>
              <a:t>filho-masc</a:t>
            </a:r>
            <a:endParaRPr lang="pt-BR" dirty="0"/>
          </a:p>
        </p:txBody>
      </p:sp>
      <p:sp>
        <p:nvSpPr>
          <p:cNvPr id="31" name="Rechteck 30"/>
          <p:cNvSpPr/>
          <p:nvPr/>
        </p:nvSpPr>
        <p:spPr>
          <a:xfrm>
            <a:off x="4259643" y="5155138"/>
            <a:ext cx="1114344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err="1" smtClean="0"/>
              <a:t>ɲininka</a:t>
            </a:r>
            <a:endParaRPr lang="de-DE" i="1" dirty="0" smtClean="0"/>
          </a:p>
          <a:p>
            <a:endParaRPr lang="de-DE" dirty="0"/>
          </a:p>
          <a:p>
            <a:r>
              <a:rPr lang="de-DE" dirty="0" err="1" smtClean="0"/>
              <a:t>perguntar</a:t>
            </a:r>
            <a:endParaRPr lang="pt-BR" dirty="0"/>
          </a:p>
        </p:txBody>
      </p:sp>
      <p:sp>
        <p:nvSpPr>
          <p:cNvPr id="39" name="Textfeld 38"/>
          <p:cNvSpPr txBox="1"/>
          <p:nvPr/>
        </p:nvSpPr>
        <p:spPr>
          <a:xfrm>
            <a:off x="7422815" y="3946142"/>
            <a:ext cx="1445269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dirty="0" smtClean="0"/>
              <a:t>= „O </a:t>
            </a:r>
            <a:r>
              <a:rPr lang="de-DE" dirty="0" err="1" smtClean="0"/>
              <a:t>convidado</a:t>
            </a:r>
            <a:r>
              <a:rPr lang="de-DE" dirty="0" smtClean="0"/>
              <a:t> </a:t>
            </a:r>
            <a:r>
              <a:rPr lang="de-DE" dirty="0" err="1" smtClean="0"/>
              <a:t>bebeu</a:t>
            </a:r>
            <a:r>
              <a:rPr lang="de-DE" dirty="0" smtClean="0"/>
              <a:t> </a:t>
            </a:r>
            <a:r>
              <a:rPr lang="de-DE" dirty="0" err="1" smtClean="0"/>
              <a:t>água</a:t>
            </a:r>
            <a:r>
              <a:rPr lang="de-DE" dirty="0" smtClean="0"/>
              <a:t>“</a:t>
            </a:r>
            <a:endParaRPr lang="pt-BR" dirty="0"/>
          </a:p>
        </p:txBody>
      </p:sp>
      <p:sp>
        <p:nvSpPr>
          <p:cNvPr id="40" name="Textfeld 39"/>
          <p:cNvSpPr txBox="1"/>
          <p:nvPr/>
        </p:nvSpPr>
        <p:spPr>
          <a:xfrm>
            <a:off x="7440399" y="5115518"/>
            <a:ext cx="1445269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dirty="0" smtClean="0"/>
              <a:t>= „</a:t>
            </a:r>
            <a:r>
              <a:rPr lang="de-DE" dirty="0" err="1" smtClean="0"/>
              <a:t>Eu</a:t>
            </a:r>
            <a:r>
              <a:rPr lang="de-DE" dirty="0" smtClean="0"/>
              <a:t> </a:t>
            </a:r>
            <a:r>
              <a:rPr lang="de-DE" dirty="0" err="1" smtClean="0"/>
              <a:t>vou</a:t>
            </a:r>
            <a:r>
              <a:rPr lang="de-DE" dirty="0" smtClean="0"/>
              <a:t> </a:t>
            </a:r>
            <a:r>
              <a:rPr lang="de-DE" dirty="0" err="1" smtClean="0"/>
              <a:t>perguntar</a:t>
            </a:r>
            <a:r>
              <a:rPr lang="de-DE" dirty="0" smtClean="0"/>
              <a:t> </a:t>
            </a:r>
            <a:r>
              <a:rPr lang="de-DE" dirty="0" err="1" smtClean="0"/>
              <a:t>seu</a:t>
            </a:r>
            <a:r>
              <a:rPr lang="de-DE" dirty="0" smtClean="0"/>
              <a:t> </a:t>
            </a:r>
            <a:r>
              <a:rPr lang="de-DE" dirty="0" err="1" smtClean="0"/>
              <a:t>filho</a:t>
            </a:r>
            <a:r>
              <a:rPr lang="de-DE" dirty="0" smtClean="0"/>
              <a:t>“</a:t>
            </a:r>
            <a:endParaRPr lang="pt-BR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079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  <p:bldP spid="6" grpId="0" animBg="1"/>
      <p:bldP spid="7" grpId="0" animBg="1"/>
      <p:bldP spid="9" grpId="0" animBg="1"/>
      <p:bldP spid="10" grpId="0" animBg="1"/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9" grpId="0" animBg="1"/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1427844" y="1230808"/>
            <a:ext cx="586447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FF0000"/>
                </a:solidFill>
              </a:rPr>
              <a:t>S</a:t>
            </a:r>
            <a:r>
              <a:rPr lang="de-DE" sz="2400" b="1" dirty="0" smtClean="0"/>
              <a:t>	</a:t>
            </a:r>
            <a:r>
              <a:rPr lang="de-DE" sz="2400" b="1" dirty="0" err="1" smtClean="0"/>
              <a:t>Aux</a:t>
            </a:r>
            <a:r>
              <a:rPr lang="de-DE" sz="2400" b="1" dirty="0" smtClean="0"/>
              <a:t>	  </a:t>
            </a:r>
            <a:r>
              <a:rPr lang="de-DE" sz="2400" b="1" dirty="0" smtClean="0">
                <a:solidFill>
                  <a:srgbClr val="FF0000"/>
                </a:solidFill>
              </a:rPr>
              <a:t>O</a:t>
            </a:r>
            <a:r>
              <a:rPr lang="de-DE" sz="2400" b="1" dirty="0" smtClean="0"/>
              <a:t>	           </a:t>
            </a:r>
            <a:r>
              <a:rPr lang="de-DE" sz="2400" b="1" dirty="0" smtClean="0">
                <a:solidFill>
                  <a:srgbClr val="FF0000"/>
                </a:solidFill>
              </a:rPr>
              <a:t>V</a:t>
            </a:r>
            <a:r>
              <a:rPr lang="de-DE" sz="2400" b="1" dirty="0" smtClean="0"/>
              <a:t>	      (X)</a:t>
            </a:r>
            <a:endParaRPr lang="pt-BR" sz="2400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6551849" y="2428997"/>
            <a:ext cx="888023" cy="923330"/>
          </a:xfrm>
          <a:prstGeom prst="rect">
            <a:avLst/>
          </a:prstGeom>
          <a:solidFill>
            <a:srgbClr val="F1DBEA"/>
          </a:solidFill>
        </p:spPr>
        <p:txBody>
          <a:bodyPr wrap="square" rtlCol="0">
            <a:spAutoFit/>
          </a:bodyPr>
          <a:lstStyle/>
          <a:p>
            <a:r>
              <a:rPr lang="de-DE" i="1" dirty="0" err="1" smtClean="0"/>
              <a:t>sugu</a:t>
            </a:r>
            <a:r>
              <a:rPr lang="de-DE" i="1" dirty="0" smtClean="0"/>
              <a:t> la</a:t>
            </a:r>
          </a:p>
          <a:p>
            <a:endParaRPr lang="de-DE" dirty="0"/>
          </a:p>
          <a:p>
            <a:r>
              <a:rPr lang="de-DE" dirty="0" smtClean="0"/>
              <a:t>na </a:t>
            </a:r>
            <a:r>
              <a:rPr lang="de-DE" dirty="0" err="1" smtClean="0"/>
              <a:t>feira</a:t>
            </a:r>
            <a:endParaRPr lang="pt-BR" dirty="0"/>
          </a:p>
        </p:txBody>
      </p:sp>
      <p:sp>
        <p:nvSpPr>
          <p:cNvPr id="9" name="Rechteck 8"/>
          <p:cNvSpPr/>
          <p:nvPr/>
        </p:nvSpPr>
        <p:spPr>
          <a:xfrm>
            <a:off x="1146095" y="2477289"/>
            <a:ext cx="861133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err="1" smtClean="0"/>
              <a:t>muso</a:t>
            </a:r>
            <a:endParaRPr lang="de-DE" i="1" dirty="0" smtClean="0"/>
          </a:p>
          <a:p>
            <a:endParaRPr lang="de-DE" dirty="0"/>
          </a:p>
          <a:p>
            <a:r>
              <a:rPr lang="de-DE" dirty="0" err="1" smtClean="0"/>
              <a:t>mulher</a:t>
            </a:r>
            <a:endParaRPr lang="pt-BR" dirty="0"/>
          </a:p>
        </p:txBody>
      </p:sp>
      <p:sp>
        <p:nvSpPr>
          <p:cNvPr id="10" name="Rechteck 9"/>
          <p:cNvSpPr/>
          <p:nvPr/>
        </p:nvSpPr>
        <p:spPr>
          <a:xfrm>
            <a:off x="2503300" y="2426603"/>
            <a:ext cx="585610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err="1" smtClean="0"/>
              <a:t>bɛ</a:t>
            </a:r>
            <a:endParaRPr lang="de-DE" i="1" dirty="0" smtClean="0"/>
          </a:p>
          <a:p>
            <a:endParaRPr lang="de-DE" dirty="0"/>
          </a:p>
          <a:p>
            <a:r>
              <a:rPr lang="de-DE" dirty="0" err="1" smtClean="0"/>
              <a:t>Pres</a:t>
            </a:r>
            <a:endParaRPr lang="pt-BR" dirty="0"/>
          </a:p>
        </p:txBody>
      </p:sp>
      <p:sp>
        <p:nvSpPr>
          <p:cNvPr id="11" name="Rechteck 10"/>
          <p:cNvSpPr/>
          <p:nvPr/>
        </p:nvSpPr>
        <p:spPr>
          <a:xfrm>
            <a:off x="3676561" y="2451078"/>
            <a:ext cx="683520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err="1" smtClean="0"/>
              <a:t>jɛgɛ</a:t>
            </a:r>
            <a:endParaRPr lang="de-DE" i="1" dirty="0" smtClean="0"/>
          </a:p>
          <a:p>
            <a:endParaRPr lang="de-DE" dirty="0"/>
          </a:p>
          <a:p>
            <a:r>
              <a:rPr lang="de-DE" dirty="0" err="1" smtClean="0"/>
              <a:t>peixe</a:t>
            </a:r>
            <a:endParaRPr lang="pt-BR" dirty="0"/>
          </a:p>
        </p:txBody>
      </p:sp>
      <p:sp>
        <p:nvSpPr>
          <p:cNvPr id="12" name="Rechteck 11"/>
          <p:cNvSpPr/>
          <p:nvPr/>
        </p:nvSpPr>
        <p:spPr>
          <a:xfrm>
            <a:off x="5184424" y="2435423"/>
            <a:ext cx="974690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err="1" smtClean="0"/>
              <a:t>san</a:t>
            </a:r>
            <a:endParaRPr lang="de-DE" i="1" dirty="0" smtClean="0"/>
          </a:p>
          <a:p>
            <a:endParaRPr lang="de-DE" dirty="0"/>
          </a:p>
          <a:p>
            <a:r>
              <a:rPr lang="de-DE" dirty="0" err="1" smtClean="0"/>
              <a:t>comprar</a:t>
            </a:r>
            <a:endParaRPr lang="pt-BR" dirty="0"/>
          </a:p>
        </p:txBody>
      </p:sp>
      <p:cxnSp>
        <p:nvCxnSpPr>
          <p:cNvPr id="13" name="Gerader Verbinder 12"/>
          <p:cNvCxnSpPr/>
          <p:nvPr/>
        </p:nvCxnSpPr>
        <p:spPr>
          <a:xfrm flipH="1" flipV="1">
            <a:off x="6825729" y="1745724"/>
            <a:ext cx="157728" cy="705354"/>
          </a:xfrm>
          <a:prstGeom prst="line">
            <a:avLst/>
          </a:prstGeom>
          <a:ln w="38100">
            <a:solidFill>
              <a:srgbClr val="F1DB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697523" y="419741"/>
            <a:ext cx="457786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400" b="1" i="1" dirty="0" err="1" smtClean="0"/>
              <a:t>san</a:t>
            </a:r>
            <a:r>
              <a:rPr lang="de-DE" sz="2400" b="1" i="1" dirty="0" smtClean="0"/>
              <a:t> - </a:t>
            </a:r>
            <a:r>
              <a:rPr lang="de-DE" sz="2400" b="1" i="1" dirty="0" err="1" smtClean="0"/>
              <a:t>comprar</a:t>
            </a:r>
            <a:r>
              <a:rPr lang="de-DE" sz="2400" b="1" i="1" dirty="0" smtClean="0"/>
              <a:t>	 = </a:t>
            </a:r>
            <a:r>
              <a:rPr lang="de-DE" sz="2400" b="1" i="1" dirty="0" err="1" smtClean="0"/>
              <a:t>verbo</a:t>
            </a:r>
            <a:r>
              <a:rPr lang="de-DE" sz="2400" b="1" i="1" dirty="0" smtClean="0"/>
              <a:t> </a:t>
            </a:r>
            <a:r>
              <a:rPr lang="de-DE" sz="2400" b="1" i="1" dirty="0" err="1" smtClean="0"/>
              <a:t>transitivo</a:t>
            </a:r>
            <a:endParaRPr lang="pt-BR" sz="2400" b="1" i="1" dirty="0"/>
          </a:p>
        </p:txBody>
      </p:sp>
      <p:sp>
        <p:nvSpPr>
          <p:cNvPr id="15" name="Textfeld 14"/>
          <p:cNvSpPr txBox="1"/>
          <p:nvPr/>
        </p:nvSpPr>
        <p:spPr>
          <a:xfrm>
            <a:off x="6551849" y="419741"/>
            <a:ext cx="2148986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de-DE" b="1" dirty="0" err="1" smtClean="0">
                <a:solidFill>
                  <a:schemeClr val="bg1"/>
                </a:solidFill>
              </a:rPr>
              <a:t>objeto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err="1" smtClean="0">
                <a:solidFill>
                  <a:schemeClr val="bg1"/>
                </a:solidFill>
              </a:rPr>
              <a:t>obrigatório</a:t>
            </a:r>
            <a:r>
              <a:rPr lang="de-DE" b="1" dirty="0" smtClean="0">
                <a:solidFill>
                  <a:schemeClr val="bg1"/>
                </a:solidFill>
              </a:rPr>
              <a:t>!!!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1146095" y="3741123"/>
            <a:ext cx="457786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400" b="1" i="1" dirty="0" smtClean="0"/>
              <a:t>‚A </a:t>
            </a:r>
            <a:r>
              <a:rPr lang="de-DE" sz="2400" b="1" i="1" dirty="0" err="1" smtClean="0"/>
              <a:t>mulher</a:t>
            </a:r>
            <a:r>
              <a:rPr lang="de-DE" sz="2400" b="1" i="1" dirty="0" smtClean="0"/>
              <a:t> </a:t>
            </a:r>
            <a:r>
              <a:rPr lang="de-DE" sz="2400" b="1" i="1" dirty="0" err="1" smtClean="0"/>
              <a:t>compra</a:t>
            </a:r>
            <a:r>
              <a:rPr lang="de-DE" sz="2400" b="1" i="1" dirty="0" smtClean="0"/>
              <a:t> </a:t>
            </a:r>
            <a:r>
              <a:rPr lang="de-DE" sz="2400" b="1" i="1" dirty="0" err="1" smtClean="0"/>
              <a:t>peixe</a:t>
            </a:r>
            <a:r>
              <a:rPr lang="de-DE" sz="2400" b="1" i="1" dirty="0" smtClean="0"/>
              <a:t> na </a:t>
            </a:r>
            <a:r>
              <a:rPr lang="de-DE" sz="2400" b="1" i="1" dirty="0" err="1" smtClean="0"/>
              <a:t>feira</a:t>
            </a:r>
            <a:r>
              <a:rPr lang="de-DE" sz="2400" b="1" i="1" dirty="0" smtClean="0"/>
              <a:t>.‘</a:t>
            </a:r>
            <a:endParaRPr lang="pt-BR" sz="2400" b="1" i="1" dirty="0"/>
          </a:p>
        </p:txBody>
      </p:sp>
      <p:cxnSp>
        <p:nvCxnSpPr>
          <p:cNvPr id="22" name="Gerader Verbinder 21"/>
          <p:cNvCxnSpPr/>
          <p:nvPr/>
        </p:nvCxnSpPr>
        <p:spPr>
          <a:xfrm flipH="1" flipV="1">
            <a:off x="5298803" y="1748655"/>
            <a:ext cx="157728" cy="705354"/>
          </a:xfrm>
          <a:prstGeom prst="line">
            <a:avLst/>
          </a:prstGeom>
          <a:ln w="38100">
            <a:solidFill>
              <a:srgbClr val="F1DB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/>
          <p:cNvCxnSpPr/>
          <p:nvPr/>
        </p:nvCxnSpPr>
        <p:spPr>
          <a:xfrm flipH="1" flipV="1">
            <a:off x="3645847" y="1757447"/>
            <a:ext cx="157728" cy="705354"/>
          </a:xfrm>
          <a:prstGeom prst="line">
            <a:avLst/>
          </a:prstGeom>
          <a:ln w="38100">
            <a:solidFill>
              <a:srgbClr val="F1DB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/>
          <p:cNvCxnSpPr/>
          <p:nvPr/>
        </p:nvCxnSpPr>
        <p:spPr>
          <a:xfrm flipV="1">
            <a:off x="1447237" y="1808046"/>
            <a:ext cx="142533" cy="725093"/>
          </a:xfrm>
          <a:prstGeom prst="line">
            <a:avLst/>
          </a:prstGeom>
          <a:ln w="38100">
            <a:solidFill>
              <a:srgbClr val="F1DB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/>
          <p:cNvCxnSpPr/>
          <p:nvPr/>
        </p:nvCxnSpPr>
        <p:spPr>
          <a:xfrm flipH="1" flipV="1">
            <a:off x="2564394" y="1722280"/>
            <a:ext cx="157728" cy="705354"/>
          </a:xfrm>
          <a:prstGeom prst="line">
            <a:avLst/>
          </a:prstGeom>
          <a:ln w="38100">
            <a:solidFill>
              <a:srgbClr val="F1DB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1333928" y="3749943"/>
            <a:ext cx="412260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‚A </a:t>
            </a:r>
            <a:r>
              <a:rPr lang="de-DE" sz="2400" b="1" dirty="0" err="1" smtClean="0"/>
              <a:t>mulher</a:t>
            </a:r>
            <a:r>
              <a:rPr lang="de-DE" sz="2400" b="1" dirty="0" smtClean="0"/>
              <a:t> e̒ </a:t>
            </a:r>
            <a:r>
              <a:rPr lang="de-DE" sz="2400" b="1" dirty="0" err="1" smtClean="0"/>
              <a:t>comprada</a:t>
            </a:r>
            <a:r>
              <a:rPr lang="de-DE" sz="2400" b="1" dirty="0" smtClean="0"/>
              <a:t> na </a:t>
            </a:r>
            <a:r>
              <a:rPr lang="de-DE" sz="2400" b="1" dirty="0" err="1" smtClean="0"/>
              <a:t>feira</a:t>
            </a:r>
            <a:r>
              <a:rPr lang="de-DE" sz="2400" b="1" dirty="0" smtClean="0"/>
              <a:t>‘</a:t>
            </a:r>
            <a:endParaRPr lang="pt-BR" sz="2400" b="1" dirty="0"/>
          </a:p>
        </p:txBody>
      </p:sp>
      <p:sp>
        <p:nvSpPr>
          <p:cNvPr id="28" name="Rechteck 27"/>
          <p:cNvSpPr/>
          <p:nvPr/>
        </p:nvSpPr>
        <p:spPr>
          <a:xfrm>
            <a:off x="1186858" y="4557299"/>
            <a:ext cx="683520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err="1" smtClean="0"/>
              <a:t>jɛgɛ</a:t>
            </a:r>
            <a:endParaRPr lang="de-DE" i="1" dirty="0" smtClean="0"/>
          </a:p>
          <a:p>
            <a:endParaRPr lang="de-DE" dirty="0"/>
          </a:p>
          <a:p>
            <a:r>
              <a:rPr lang="de-DE" dirty="0" err="1" smtClean="0"/>
              <a:t>peixe</a:t>
            </a:r>
            <a:endParaRPr lang="pt-BR" dirty="0"/>
          </a:p>
        </p:txBody>
      </p:sp>
      <p:sp>
        <p:nvSpPr>
          <p:cNvPr id="29" name="Rechteck 28"/>
          <p:cNvSpPr/>
          <p:nvPr/>
        </p:nvSpPr>
        <p:spPr>
          <a:xfrm>
            <a:off x="2535012" y="4525063"/>
            <a:ext cx="585610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err="1" smtClean="0"/>
              <a:t>bɛ</a:t>
            </a:r>
            <a:endParaRPr lang="de-DE" i="1" dirty="0" smtClean="0"/>
          </a:p>
          <a:p>
            <a:endParaRPr lang="de-DE" dirty="0"/>
          </a:p>
          <a:p>
            <a:r>
              <a:rPr lang="de-DE" dirty="0" err="1" smtClean="0"/>
              <a:t>Pres</a:t>
            </a:r>
            <a:endParaRPr lang="pt-BR" dirty="0"/>
          </a:p>
        </p:txBody>
      </p:sp>
      <p:sp>
        <p:nvSpPr>
          <p:cNvPr id="30" name="Rechteck 29"/>
          <p:cNvSpPr/>
          <p:nvPr/>
        </p:nvSpPr>
        <p:spPr>
          <a:xfrm>
            <a:off x="3757143" y="4489891"/>
            <a:ext cx="974690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err="1" smtClean="0"/>
              <a:t>san</a:t>
            </a:r>
            <a:endParaRPr lang="de-DE" i="1" dirty="0" smtClean="0"/>
          </a:p>
          <a:p>
            <a:endParaRPr lang="de-DE" dirty="0"/>
          </a:p>
          <a:p>
            <a:r>
              <a:rPr lang="de-DE" dirty="0" err="1" smtClean="0"/>
              <a:t>comprar</a:t>
            </a:r>
            <a:endParaRPr lang="pt-BR" dirty="0"/>
          </a:p>
        </p:txBody>
      </p:sp>
      <p:sp>
        <p:nvSpPr>
          <p:cNvPr id="31" name="Textfeld 30"/>
          <p:cNvSpPr txBox="1"/>
          <p:nvPr/>
        </p:nvSpPr>
        <p:spPr>
          <a:xfrm>
            <a:off x="1184028" y="5706846"/>
            <a:ext cx="773137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‚O </a:t>
            </a:r>
            <a:r>
              <a:rPr lang="de-DE" sz="2400" b="1" dirty="0" err="1" smtClean="0"/>
              <a:t>peixe</a:t>
            </a:r>
            <a:r>
              <a:rPr lang="de-DE" sz="2400" b="1" dirty="0" smtClean="0"/>
              <a:t> e̒ </a:t>
            </a:r>
            <a:r>
              <a:rPr lang="de-DE" sz="2400" b="1" dirty="0" err="1" smtClean="0"/>
              <a:t>comprado</a:t>
            </a:r>
            <a:r>
              <a:rPr lang="de-DE" sz="2400" b="1" dirty="0" smtClean="0"/>
              <a:t>‘ 		*O </a:t>
            </a:r>
            <a:r>
              <a:rPr lang="de-DE" sz="2400" b="1" dirty="0" err="1" smtClean="0"/>
              <a:t>peixe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compra</a:t>
            </a:r>
            <a:endParaRPr lang="pt-BR" sz="2400" b="1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6810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1" grpId="1" animBg="1"/>
      <p:bldP spid="12" grpId="0" animBg="1"/>
      <p:bldP spid="15" grpId="0" animBg="1"/>
      <p:bldP spid="21" grpId="0" animBg="1"/>
      <p:bldP spid="21" grpId="1" animBg="1"/>
      <p:bldP spid="5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1427844" y="1230808"/>
            <a:ext cx="586447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FF0000"/>
                </a:solidFill>
              </a:rPr>
              <a:t>S</a:t>
            </a:r>
            <a:r>
              <a:rPr lang="de-DE" sz="2400" b="1" dirty="0" smtClean="0"/>
              <a:t>	</a:t>
            </a:r>
            <a:r>
              <a:rPr lang="de-DE" sz="2400" b="1" dirty="0" err="1" smtClean="0"/>
              <a:t>Aux</a:t>
            </a:r>
            <a:r>
              <a:rPr lang="de-DE" sz="2400" b="1" dirty="0" smtClean="0"/>
              <a:t>	  </a:t>
            </a:r>
            <a:r>
              <a:rPr lang="de-DE" sz="2400" b="1" dirty="0" smtClean="0">
                <a:solidFill>
                  <a:srgbClr val="FF0000"/>
                </a:solidFill>
              </a:rPr>
              <a:t>O</a:t>
            </a:r>
            <a:r>
              <a:rPr lang="de-DE" sz="2400" b="1" dirty="0" smtClean="0"/>
              <a:t>	           </a:t>
            </a:r>
            <a:r>
              <a:rPr lang="de-DE" sz="2400" b="1" dirty="0" smtClean="0">
                <a:solidFill>
                  <a:srgbClr val="FF0000"/>
                </a:solidFill>
              </a:rPr>
              <a:t>V</a:t>
            </a:r>
            <a:r>
              <a:rPr lang="de-DE" sz="2400" b="1" dirty="0" smtClean="0"/>
              <a:t>	      (X)</a:t>
            </a:r>
            <a:endParaRPr lang="pt-BR" sz="2400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6551849" y="2428997"/>
            <a:ext cx="888023" cy="923330"/>
          </a:xfrm>
          <a:prstGeom prst="rect">
            <a:avLst/>
          </a:prstGeom>
          <a:solidFill>
            <a:srgbClr val="F1DBEA"/>
          </a:solidFill>
        </p:spPr>
        <p:txBody>
          <a:bodyPr wrap="square" rtlCol="0">
            <a:spAutoFit/>
          </a:bodyPr>
          <a:lstStyle/>
          <a:p>
            <a:r>
              <a:rPr lang="de-DE" i="1" dirty="0" err="1" smtClean="0"/>
              <a:t>sugu</a:t>
            </a:r>
            <a:r>
              <a:rPr lang="de-DE" i="1" dirty="0" smtClean="0"/>
              <a:t> la</a:t>
            </a:r>
          </a:p>
          <a:p>
            <a:endParaRPr lang="de-DE" dirty="0"/>
          </a:p>
          <a:p>
            <a:r>
              <a:rPr lang="de-DE" dirty="0" smtClean="0"/>
              <a:t>na </a:t>
            </a:r>
            <a:r>
              <a:rPr lang="de-DE" dirty="0" err="1" smtClean="0"/>
              <a:t>feira</a:t>
            </a:r>
            <a:endParaRPr lang="pt-BR" dirty="0"/>
          </a:p>
        </p:txBody>
      </p:sp>
      <p:sp>
        <p:nvSpPr>
          <p:cNvPr id="9" name="Rechteck 8"/>
          <p:cNvSpPr/>
          <p:nvPr/>
        </p:nvSpPr>
        <p:spPr>
          <a:xfrm>
            <a:off x="1146095" y="2477289"/>
            <a:ext cx="861133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err="1" smtClean="0"/>
              <a:t>muso</a:t>
            </a:r>
            <a:endParaRPr lang="de-DE" i="1" dirty="0" smtClean="0"/>
          </a:p>
          <a:p>
            <a:endParaRPr lang="de-DE" dirty="0"/>
          </a:p>
          <a:p>
            <a:r>
              <a:rPr lang="de-DE" dirty="0" err="1" smtClean="0"/>
              <a:t>mulher</a:t>
            </a:r>
            <a:endParaRPr lang="pt-BR" dirty="0"/>
          </a:p>
        </p:txBody>
      </p:sp>
      <p:sp>
        <p:nvSpPr>
          <p:cNvPr id="10" name="Rechteck 9"/>
          <p:cNvSpPr/>
          <p:nvPr/>
        </p:nvSpPr>
        <p:spPr>
          <a:xfrm>
            <a:off x="2503300" y="2426603"/>
            <a:ext cx="564770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err="1" smtClean="0"/>
              <a:t>ye</a:t>
            </a:r>
            <a:endParaRPr lang="de-DE" i="1" dirty="0" smtClean="0"/>
          </a:p>
          <a:p>
            <a:endParaRPr lang="de-DE" dirty="0"/>
          </a:p>
          <a:p>
            <a:r>
              <a:rPr lang="de-DE" dirty="0" err="1" smtClean="0"/>
              <a:t>Perf</a:t>
            </a:r>
            <a:endParaRPr lang="pt-BR" dirty="0"/>
          </a:p>
        </p:txBody>
      </p:sp>
      <p:sp>
        <p:nvSpPr>
          <p:cNvPr id="11" name="Rechteck 10"/>
          <p:cNvSpPr/>
          <p:nvPr/>
        </p:nvSpPr>
        <p:spPr>
          <a:xfrm>
            <a:off x="3676561" y="2451078"/>
            <a:ext cx="683520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err="1" smtClean="0"/>
              <a:t>jɛgɛ</a:t>
            </a:r>
            <a:endParaRPr lang="de-DE" i="1" dirty="0" smtClean="0"/>
          </a:p>
          <a:p>
            <a:endParaRPr lang="de-DE" dirty="0"/>
          </a:p>
          <a:p>
            <a:r>
              <a:rPr lang="de-DE" dirty="0" err="1" smtClean="0"/>
              <a:t>peixe</a:t>
            </a:r>
            <a:endParaRPr lang="pt-BR" dirty="0"/>
          </a:p>
        </p:txBody>
      </p:sp>
      <p:sp>
        <p:nvSpPr>
          <p:cNvPr id="12" name="Rechteck 11"/>
          <p:cNvSpPr/>
          <p:nvPr/>
        </p:nvSpPr>
        <p:spPr>
          <a:xfrm>
            <a:off x="5184424" y="2435423"/>
            <a:ext cx="974690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err="1" smtClean="0"/>
              <a:t>san</a:t>
            </a:r>
            <a:endParaRPr lang="de-DE" i="1" dirty="0" smtClean="0"/>
          </a:p>
          <a:p>
            <a:endParaRPr lang="de-DE" dirty="0"/>
          </a:p>
          <a:p>
            <a:r>
              <a:rPr lang="de-DE" dirty="0" err="1" smtClean="0"/>
              <a:t>comprar</a:t>
            </a:r>
            <a:endParaRPr lang="pt-BR" dirty="0"/>
          </a:p>
        </p:txBody>
      </p:sp>
      <p:cxnSp>
        <p:nvCxnSpPr>
          <p:cNvPr id="13" name="Gerader Verbinder 12"/>
          <p:cNvCxnSpPr/>
          <p:nvPr/>
        </p:nvCxnSpPr>
        <p:spPr>
          <a:xfrm flipH="1" flipV="1">
            <a:off x="6825729" y="1745724"/>
            <a:ext cx="157728" cy="705354"/>
          </a:xfrm>
          <a:prstGeom prst="line">
            <a:avLst/>
          </a:prstGeom>
          <a:ln w="38100">
            <a:solidFill>
              <a:srgbClr val="F1DB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697523" y="419741"/>
            <a:ext cx="457786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400" b="1" i="1" dirty="0" err="1" smtClean="0"/>
              <a:t>san</a:t>
            </a:r>
            <a:r>
              <a:rPr lang="de-DE" sz="2400" b="1" i="1" dirty="0" smtClean="0"/>
              <a:t> - </a:t>
            </a:r>
            <a:r>
              <a:rPr lang="de-DE" sz="2400" b="1" i="1" dirty="0" err="1" smtClean="0"/>
              <a:t>comprar</a:t>
            </a:r>
            <a:r>
              <a:rPr lang="de-DE" sz="2400" b="1" i="1" dirty="0" smtClean="0"/>
              <a:t>	 = </a:t>
            </a:r>
            <a:r>
              <a:rPr lang="de-DE" sz="2400" b="1" i="1" dirty="0" err="1" smtClean="0"/>
              <a:t>verbo</a:t>
            </a:r>
            <a:r>
              <a:rPr lang="de-DE" sz="2400" b="1" i="1" dirty="0" smtClean="0"/>
              <a:t> </a:t>
            </a:r>
            <a:r>
              <a:rPr lang="de-DE" sz="2400" b="1" i="1" dirty="0" err="1" smtClean="0"/>
              <a:t>transitivo</a:t>
            </a:r>
            <a:endParaRPr lang="pt-BR" sz="2400" b="1" i="1" dirty="0"/>
          </a:p>
        </p:txBody>
      </p:sp>
      <p:sp>
        <p:nvSpPr>
          <p:cNvPr id="15" name="Textfeld 14"/>
          <p:cNvSpPr txBox="1"/>
          <p:nvPr/>
        </p:nvSpPr>
        <p:spPr>
          <a:xfrm>
            <a:off x="6551849" y="419741"/>
            <a:ext cx="2148986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de-DE" b="1" dirty="0" err="1" smtClean="0">
                <a:solidFill>
                  <a:schemeClr val="bg1"/>
                </a:solidFill>
              </a:rPr>
              <a:t>objeto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err="1" smtClean="0">
                <a:solidFill>
                  <a:schemeClr val="bg1"/>
                </a:solidFill>
              </a:rPr>
              <a:t>obrigatório</a:t>
            </a:r>
            <a:r>
              <a:rPr lang="de-DE" b="1" dirty="0" smtClean="0">
                <a:solidFill>
                  <a:schemeClr val="bg1"/>
                </a:solidFill>
              </a:rPr>
              <a:t>!!!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1146095" y="3741123"/>
            <a:ext cx="457786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400" b="1" i="1" dirty="0" smtClean="0"/>
              <a:t>‚A </a:t>
            </a:r>
            <a:r>
              <a:rPr lang="de-DE" sz="2400" b="1" i="1" dirty="0" err="1" smtClean="0"/>
              <a:t>mulher</a:t>
            </a:r>
            <a:r>
              <a:rPr lang="de-DE" sz="2400" b="1" i="1" dirty="0" smtClean="0"/>
              <a:t> </a:t>
            </a:r>
            <a:r>
              <a:rPr lang="de-DE" sz="2400" b="1" i="1" dirty="0" err="1" smtClean="0"/>
              <a:t>comprou</a:t>
            </a:r>
            <a:r>
              <a:rPr lang="de-DE" sz="2400" b="1" i="1" dirty="0" smtClean="0"/>
              <a:t> </a:t>
            </a:r>
            <a:r>
              <a:rPr lang="de-DE" sz="2400" b="1" i="1" dirty="0" err="1" smtClean="0"/>
              <a:t>peixe</a:t>
            </a:r>
            <a:r>
              <a:rPr lang="de-DE" sz="2400" b="1" i="1" dirty="0" smtClean="0"/>
              <a:t> na </a:t>
            </a:r>
            <a:r>
              <a:rPr lang="de-DE" sz="2400" b="1" i="1" dirty="0" err="1" smtClean="0"/>
              <a:t>feira</a:t>
            </a:r>
            <a:r>
              <a:rPr lang="de-DE" sz="2400" b="1" i="1" dirty="0" smtClean="0"/>
              <a:t>.‘</a:t>
            </a:r>
            <a:endParaRPr lang="pt-BR" sz="2400" b="1" i="1" dirty="0"/>
          </a:p>
        </p:txBody>
      </p:sp>
      <p:cxnSp>
        <p:nvCxnSpPr>
          <p:cNvPr id="22" name="Gerader Verbinder 21"/>
          <p:cNvCxnSpPr/>
          <p:nvPr/>
        </p:nvCxnSpPr>
        <p:spPr>
          <a:xfrm flipH="1" flipV="1">
            <a:off x="5298803" y="1748655"/>
            <a:ext cx="157728" cy="705354"/>
          </a:xfrm>
          <a:prstGeom prst="line">
            <a:avLst/>
          </a:prstGeom>
          <a:ln w="38100">
            <a:solidFill>
              <a:srgbClr val="F1DB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/>
          <p:cNvCxnSpPr/>
          <p:nvPr/>
        </p:nvCxnSpPr>
        <p:spPr>
          <a:xfrm flipH="1" flipV="1">
            <a:off x="3645847" y="1757447"/>
            <a:ext cx="157728" cy="705354"/>
          </a:xfrm>
          <a:prstGeom prst="line">
            <a:avLst/>
          </a:prstGeom>
          <a:ln w="38100">
            <a:solidFill>
              <a:srgbClr val="F1DB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/>
          <p:cNvCxnSpPr/>
          <p:nvPr/>
        </p:nvCxnSpPr>
        <p:spPr>
          <a:xfrm flipV="1">
            <a:off x="1447237" y="1808046"/>
            <a:ext cx="142533" cy="725093"/>
          </a:xfrm>
          <a:prstGeom prst="line">
            <a:avLst/>
          </a:prstGeom>
          <a:ln w="38100">
            <a:solidFill>
              <a:srgbClr val="F1DB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/>
          <p:cNvCxnSpPr/>
          <p:nvPr/>
        </p:nvCxnSpPr>
        <p:spPr>
          <a:xfrm flipH="1" flipV="1">
            <a:off x="2564394" y="1722280"/>
            <a:ext cx="157728" cy="705354"/>
          </a:xfrm>
          <a:prstGeom prst="line">
            <a:avLst/>
          </a:prstGeom>
          <a:ln w="38100">
            <a:solidFill>
              <a:srgbClr val="F1DB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1184028" y="3741123"/>
            <a:ext cx="430419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‚A </a:t>
            </a:r>
            <a:r>
              <a:rPr lang="de-DE" sz="2400" b="1" dirty="0" err="1" smtClean="0"/>
              <a:t>mulher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foi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comprada</a:t>
            </a:r>
            <a:r>
              <a:rPr lang="de-DE" sz="2400" b="1" dirty="0" smtClean="0"/>
              <a:t> na </a:t>
            </a:r>
            <a:r>
              <a:rPr lang="de-DE" sz="2400" b="1" dirty="0" err="1" smtClean="0"/>
              <a:t>feira</a:t>
            </a:r>
            <a:r>
              <a:rPr lang="de-DE" sz="2400" b="1" dirty="0" smtClean="0"/>
              <a:t>‘</a:t>
            </a:r>
            <a:endParaRPr lang="pt-BR" sz="2400" b="1" dirty="0"/>
          </a:p>
        </p:txBody>
      </p:sp>
      <p:sp>
        <p:nvSpPr>
          <p:cNvPr id="28" name="Rechteck 27"/>
          <p:cNvSpPr/>
          <p:nvPr/>
        </p:nvSpPr>
        <p:spPr>
          <a:xfrm>
            <a:off x="1186858" y="4557299"/>
            <a:ext cx="683520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err="1" smtClean="0"/>
              <a:t>jɛgɛ</a:t>
            </a:r>
            <a:endParaRPr lang="de-DE" i="1" dirty="0" smtClean="0"/>
          </a:p>
          <a:p>
            <a:endParaRPr lang="de-DE" dirty="0"/>
          </a:p>
          <a:p>
            <a:r>
              <a:rPr lang="de-DE" dirty="0" err="1" smtClean="0"/>
              <a:t>peixe</a:t>
            </a:r>
            <a:endParaRPr lang="pt-BR" dirty="0"/>
          </a:p>
        </p:txBody>
      </p:sp>
      <p:sp>
        <p:nvSpPr>
          <p:cNvPr id="30" name="Rechteck 29"/>
          <p:cNvSpPr/>
          <p:nvPr/>
        </p:nvSpPr>
        <p:spPr>
          <a:xfrm>
            <a:off x="2499109" y="4543292"/>
            <a:ext cx="1425327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err="1" smtClean="0"/>
              <a:t>san</a:t>
            </a:r>
            <a:r>
              <a:rPr lang="de-DE" i="1" dirty="0" smtClean="0"/>
              <a:t>-na</a:t>
            </a:r>
          </a:p>
          <a:p>
            <a:endParaRPr lang="de-DE" dirty="0"/>
          </a:p>
          <a:p>
            <a:r>
              <a:rPr lang="de-DE" dirty="0" err="1" smtClean="0"/>
              <a:t>comprar-Perf</a:t>
            </a:r>
            <a:endParaRPr lang="pt-BR" dirty="0"/>
          </a:p>
        </p:txBody>
      </p:sp>
      <p:sp>
        <p:nvSpPr>
          <p:cNvPr id="31" name="Textfeld 30"/>
          <p:cNvSpPr txBox="1"/>
          <p:nvPr/>
        </p:nvSpPr>
        <p:spPr>
          <a:xfrm>
            <a:off x="1184028" y="5706846"/>
            <a:ext cx="337038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‚O </a:t>
            </a:r>
            <a:r>
              <a:rPr lang="de-DE" sz="2400" b="1" dirty="0" err="1" smtClean="0"/>
              <a:t>peixe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foi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comprado</a:t>
            </a:r>
            <a:r>
              <a:rPr lang="de-DE" sz="2400" b="1" dirty="0" smtClean="0"/>
              <a:t>‘ </a:t>
            </a:r>
            <a:endParaRPr lang="pt-BR" sz="2400" b="1" dirty="0"/>
          </a:p>
        </p:txBody>
      </p:sp>
      <p:sp>
        <p:nvSpPr>
          <p:cNvPr id="26" name="Textfeld 25"/>
          <p:cNvSpPr txBox="1"/>
          <p:nvPr/>
        </p:nvSpPr>
        <p:spPr>
          <a:xfrm>
            <a:off x="5961179" y="3744055"/>
            <a:ext cx="283112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*‚A </a:t>
            </a:r>
            <a:r>
              <a:rPr lang="de-DE" sz="2400" b="1" dirty="0" err="1" smtClean="0"/>
              <a:t>mulher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comprou</a:t>
            </a:r>
            <a:r>
              <a:rPr lang="de-DE" sz="2400" b="1" dirty="0" smtClean="0"/>
              <a:t> (</a:t>
            </a:r>
            <a:r>
              <a:rPr lang="de-DE" sz="2400" b="1" dirty="0" err="1" smtClean="0"/>
              <a:t>algo</a:t>
            </a:r>
            <a:r>
              <a:rPr lang="de-DE" sz="2400" b="1" dirty="0" smtClean="0"/>
              <a:t>) na </a:t>
            </a:r>
            <a:r>
              <a:rPr lang="de-DE" sz="2400" b="1" dirty="0" err="1" smtClean="0"/>
              <a:t>feira</a:t>
            </a:r>
            <a:r>
              <a:rPr lang="de-DE" sz="2400" b="1" dirty="0" smtClean="0"/>
              <a:t>‘</a:t>
            </a:r>
            <a:endParaRPr lang="pt-BR" sz="2400" b="1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8093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1" grpId="1" animBg="1"/>
      <p:bldP spid="12" grpId="0" animBg="1"/>
      <p:bldP spid="15" grpId="0" animBg="1"/>
      <p:bldP spid="21" grpId="0" animBg="1"/>
      <p:bldP spid="21" grpId="1" animBg="1"/>
      <p:bldP spid="5" grpId="0" animBg="1"/>
      <p:bldP spid="28" grpId="0" animBg="1"/>
      <p:bldP spid="30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Gerader Verbinder 17"/>
          <p:cNvCxnSpPr>
            <a:stCxn id="31" idx="0"/>
          </p:cNvCxnSpPr>
          <p:nvPr/>
        </p:nvCxnSpPr>
        <p:spPr>
          <a:xfrm flipH="1" flipV="1">
            <a:off x="4448502" y="2095500"/>
            <a:ext cx="368313" cy="3059638"/>
          </a:xfrm>
          <a:prstGeom prst="line">
            <a:avLst/>
          </a:prstGeom>
          <a:ln w="38100">
            <a:solidFill>
              <a:srgbClr val="F1DB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>
          <a:xfrm flipH="1" flipV="1">
            <a:off x="2760780" y="2092568"/>
            <a:ext cx="30908" cy="2998178"/>
          </a:xfrm>
          <a:prstGeom prst="line">
            <a:avLst/>
          </a:prstGeom>
          <a:ln w="38100">
            <a:solidFill>
              <a:srgbClr val="F1DB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>
            <a:stCxn id="29" idx="0"/>
          </p:cNvCxnSpPr>
          <p:nvPr/>
        </p:nvCxnSpPr>
        <p:spPr>
          <a:xfrm flipH="1" flipV="1">
            <a:off x="1852586" y="2046471"/>
            <a:ext cx="9656" cy="3108667"/>
          </a:xfrm>
          <a:prstGeom prst="line">
            <a:avLst/>
          </a:prstGeom>
          <a:ln w="38100">
            <a:solidFill>
              <a:srgbClr val="F1DB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208245" y="202222"/>
            <a:ext cx="1798185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</a:rPr>
              <a:t>A </a:t>
            </a:r>
            <a:r>
              <a:rPr lang="de-DE" b="1" dirty="0" err="1" smtClean="0">
                <a:solidFill>
                  <a:schemeClr val="bg1"/>
                </a:solidFill>
              </a:rPr>
              <a:t>frase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err="1" smtClean="0">
                <a:solidFill>
                  <a:schemeClr val="bg1"/>
                </a:solidFill>
              </a:rPr>
              <a:t>transitiva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668212" y="1538707"/>
            <a:ext cx="586447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solidFill>
                  <a:srgbClr val="FF0000"/>
                </a:solidFill>
              </a:rPr>
              <a:t>S</a:t>
            </a:r>
            <a:r>
              <a:rPr lang="de-DE" sz="2400" b="1" dirty="0" smtClean="0"/>
              <a:t>	</a:t>
            </a:r>
            <a:r>
              <a:rPr lang="de-DE" sz="2400" b="1" dirty="0" err="1" smtClean="0"/>
              <a:t>Aux</a:t>
            </a:r>
            <a:r>
              <a:rPr lang="de-DE" sz="2400" b="1" dirty="0" smtClean="0"/>
              <a:t>	  </a:t>
            </a:r>
            <a:r>
              <a:rPr lang="de-DE" sz="2400" b="1" dirty="0" smtClean="0">
                <a:solidFill>
                  <a:srgbClr val="FF0000"/>
                </a:solidFill>
              </a:rPr>
              <a:t>O</a:t>
            </a:r>
            <a:r>
              <a:rPr lang="de-DE" sz="2400" b="1" dirty="0" smtClean="0"/>
              <a:t>	           </a:t>
            </a:r>
            <a:r>
              <a:rPr lang="de-DE" sz="2400" b="1" dirty="0" smtClean="0">
                <a:solidFill>
                  <a:srgbClr val="FF0000"/>
                </a:solidFill>
              </a:rPr>
              <a:t>V</a:t>
            </a:r>
            <a:r>
              <a:rPr lang="de-DE" sz="2400" b="1" dirty="0" smtClean="0"/>
              <a:t>	      (X)</a:t>
            </a:r>
            <a:endParaRPr lang="pt-BR" sz="24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5567110" y="2754302"/>
            <a:ext cx="888023" cy="923330"/>
          </a:xfrm>
          <a:prstGeom prst="rect">
            <a:avLst/>
          </a:prstGeom>
          <a:solidFill>
            <a:srgbClr val="F1DBEA"/>
          </a:solidFill>
        </p:spPr>
        <p:txBody>
          <a:bodyPr wrap="square" rtlCol="0">
            <a:spAutoFit/>
          </a:bodyPr>
          <a:lstStyle/>
          <a:p>
            <a:r>
              <a:rPr lang="de-DE" i="1" dirty="0" err="1" smtClean="0"/>
              <a:t>sugu</a:t>
            </a:r>
            <a:r>
              <a:rPr lang="de-DE" i="1" dirty="0" smtClean="0"/>
              <a:t> la</a:t>
            </a:r>
          </a:p>
          <a:p>
            <a:endParaRPr lang="de-DE" dirty="0"/>
          </a:p>
          <a:p>
            <a:r>
              <a:rPr lang="de-DE" dirty="0" smtClean="0"/>
              <a:t>na </a:t>
            </a:r>
            <a:r>
              <a:rPr lang="de-DE" dirty="0" err="1" smtClean="0"/>
              <a:t>feira</a:t>
            </a:r>
            <a:endParaRPr lang="pt-BR" dirty="0"/>
          </a:p>
        </p:txBody>
      </p:sp>
      <p:sp>
        <p:nvSpPr>
          <p:cNvPr id="6" name="Rechteck 5"/>
          <p:cNvSpPr/>
          <p:nvPr/>
        </p:nvSpPr>
        <p:spPr>
          <a:xfrm>
            <a:off x="161356" y="2802594"/>
            <a:ext cx="861133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err="1" smtClean="0"/>
              <a:t>muso</a:t>
            </a:r>
            <a:endParaRPr lang="de-DE" i="1" dirty="0" smtClean="0"/>
          </a:p>
          <a:p>
            <a:endParaRPr lang="de-DE" dirty="0"/>
          </a:p>
          <a:p>
            <a:r>
              <a:rPr lang="de-DE" dirty="0" err="1" smtClean="0"/>
              <a:t>mulher</a:t>
            </a:r>
            <a:endParaRPr lang="pt-BR" dirty="0"/>
          </a:p>
        </p:txBody>
      </p:sp>
      <p:sp>
        <p:nvSpPr>
          <p:cNvPr id="7" name="Rechteck 6"/>
          <p:cNvSpPr/>
          <p:nvPr/>
        </p:nvSpPr>
        <p:spPr>
          <a:xfrm>
            <a:off x="1518561" y="2751908"/>
            <a:ext cx="585610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err="1" smtClean="0"/>
              <a:t>bɛ</a:t>
            </a:r>
            <a:endParaRPr lang="de-DE" i="1" dirty="0" smtClean="0"/>
          </a:p>
          <a:p>
            <a:endParaRPr lang="de-DE" dirty="0"/>
          </a:p>
          <a:p>
            <a:r>
              <a:rPr lang="de-DE" dirty="0" err="1" smtClean="0"/>
              <a:t>Pres</a:t>
            </a:r>
            <a:endParaRPr lang="pt-BR" dirty="0"/>
          </a:p>
        </p:txBody>
      </p:sp>
      <p:sp>
        <p:nvSpPr>
          <p:cNvPr id="9" name="Rechteck 8"/>
          <p:cNvSpPr/>
          <p:nvPr/>
        </p:nvSpPr>
        <p:spPr>
          <a:xfrm>
            <a:off x="2516062" y="2751908"/>
            <a:ext cx="683520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err="1" smtClean="0"/>
              <a:t>jɛgɛ</a:t>
            </a:r>
            <a:endParaRPr lang="de-DE" i="1" dirty="0" smtClean="0"/>
          </a:p>
          <a:p>
            <a:endParaRPr lang="de-DE" dirty="0"/>
          </a:p>
          <a:p>
            <a:r>
              <a:rPr lang="de-DE" dirty="0" err="1" smtClean="0"/>
              <a:t>peixe</a:t>
            </a:r>
            <a:endParaRPr lang="pt-BR" dirty="0"/>
          </a:p>
        </p:txBody>
      </p:sp>
      <p:sp>
        <p:nvSpPr>
          <p:cNvPr id="10" name="Rechteck 9"/>
          <p:cNvSpPr/>
          <p:nvPr/>
        </p:nvSpPr>
        <p:spPr>
          <a:xfrm>
            <a:off x="4199685" y="2760728"/>
            <a:ext cx="974690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err="1" smtClean="0"/>
              <a:t>san</a:t>
            </a:r>
            <a:endParaRPr lang="de-DE" i="1" dirty="0" smtClean="0"/>
          </a:p>
          <a:p>
            <a:endParaRPr lang="de-DE" dirty="0"/>
          </a:p>
          <a:p>
            <a:r>
              <a:rPr lang="de-DE" dirty="0" err="1" smtClean="0"/>
              <a:t>comprar</a:t>
            </a:r>
            <a:endParaRPr lang="pt-BR" dirty="0"/>
          </a:p>
        </p:txBody>
      </p:sp>
      <p:cxnSp>
        <p:nvCxnSpPr>
          <p:cNvPr id="12" name="Gerader Verbinder 11"/>
          <p:cNvCxnSpPr/>
          <p:nvPr/>
        </p:nvCxnSpPr>
        <p:spPr>
          <a:xfrm flipV="1">
            <a:off x="577626" y="2092568"/>
            <a:ext cx="276465" cy="3124980"/>
          </a:xfrm>
          <a:prstGeom prst="line">
            <a:avLst/>
          </a:prstGeom>
          <a:ln w="38100">
            <a:solidFill>
              <a:srgbClr val="F1DB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 flipH="1" flipV="1">
            <a:off x="5999397" y="1978696"/>
            <a:ext cx="157728" cy="705354"/>
          </a:xfrm>
          <a:prstGeom prst="line">
            <a:avLst/>
          </a:prstGeom>
          <a:ln w="38100">
            <a:solidFill>
              <a:srgbClr val="F1DB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7435356" y="2677474"/>
            <a:ext cx="1445269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dirty="0" smtClean="0"/>
              <a:t>= „A </a:t>
            </a:r>
            <a:r>
              <a:rPr lang="de-DE" dirty="0" err="1" smtClean="0"/>
              <a:t>mulher</a:t>
            </a:r>
            <a:r>
              <a:rPr lang="de-DE" dirty="0" smtClean="0"/>
              <a:t> </a:t>
            </a:r>
            <a:r>
              <a:rPr lang="de-DE" dirty="0" err="1" smtClean="0"/>
              <a:t>compra</a:t>
            </a:r>
            <a:r>
              <a:rPr lang="de-DE" dirty="0" smtClean="0"/>
              <a:t> </a:t>
            </a:r>
            <a:r>
              <a:rPr lang="de-DE" dirty="0" err="1" smtClean="0"/>
              <a:t>peixe</a:t>
            </a:r>
            <a:r>
              <a:rPr lang="de-DE" dirty="0" smtClean="0"/>
              <a:t>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mercado</a:t>
            </a:r>
            <a:r>
              <a:rPr lang="de-DE" dirty="0" smtClean="0"/>
              <a:t>“</a:t>
            </a:r>
            <a:endParaRPr lang="pt-BR" dirty="0"/>
          </a:p>
        </p:txBody>
      </p:sp>
      <p:sp>
        <p:nvSpPr>
          <p:cNvPr id="23" name="Textfeld 22"/>
          <p:cNvSpPr txBox="1"/>
          <p:nvPr/>
        </p:nvSpPr>
        <p:spPr>
          <a:xfrm>
            <a:off x="6737151" y="23049"/>
            <a:ext cx="2421368" cy="2308324"/>
          </a:xfrm>
          <a:prstGeom prst="rect">
            <a:avLst/>
          </a:prstGeom>
          <a:solidFill>
            <a:srgbClr val="FF66CC"/>
          </a:solidFill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chemeClr val="bg1"/>
                </a:solidFill>
              </a:rPr>
              <a:t>AUX =</a:t>
            </a:r>
          </a:p>
          <a:p>
            <a:endParaRPr lang="de-DE" b="1" dirty="0">
              <a:solidFill>
                <a:schemeClr val="bg1"/>
              </a:solidFill>
            </a:endParaRPr>
          </a:p>
          <a:p>
            <a:r>
              <a:rPr lang="de-DE" b="1" dirty="0" err="1" smtClean="0">
                <a:solidFill>
                  <a:schemeClr val="bg1"/>
                </a:solidFill>
              </a:rPr>
              <a:t>bɛ</a:t>
            </a:r>
            <a:r>
              <a:rPr lang="de-DE" b="1" dirty="0" smtClean="0">
                <a:solidFill>
                  <a:schemeClr val="bg1"/>
                </a:solidFill>
              </a:rPr>
              <a:t>           - </a:t>
            </a:r>
            <a:r>
              <a:rPr lang="de-DE" b="1" dirty="0" err="1" smtClean="0">
                <a:solidFill>
                  <a:schemeClr val="bg1"/>
                </a:solidFill>
              </a:rPr>
              <a:t>presente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err="1" smtClean="0">
                <a:solidFill>
                  <a:schemeClr val="bg1"/>
                </a:solidFill>
              </a:rPr>
              <a:t>af</a:t>
            </a:r>
            <a:r>
              <a:rPr lang="de-DE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de-DE" b="1" dirty="0" err="1" smtClean="0">
                <a:solidFill>
                  <a:schemeClr val="bg1"/>
                </a:solidFill>
              </a:rPr>
              <a:t>tɛ</a:t>
            </a:r>
            <a:r>
              <a:rPr lang="de-DE" b="1" dirty="0" smtClean="0">
                <a:solidFill>
                  <a:schemeClr val="bg1"/>
                </a:solidFill>
              </a:rPr>
              <a:t>            - </a:t>
            </a:r>
            <a:r>
              <a:rPr lang="de-DE" b="1" dirty="0" err="1" smtClean="0">
                <a:solidFill>
                  <a:schemeClr val="bg1"/>
                </a:solidFill>
              </a:rPr>
              <a:t>presente</a:t>
            </a:r>
            <a:r>
              <a:rPr lang="de-DE" b="1" dirty="0" smtClean="0">
                <a:solidFill>
                  <a:schemeClr val="bg1"/>
                </a:solidFill>
              </a:rPr>
              <a:t> neg.</a:t>
            </a:r>
          </a:p>
          <a:p>
            <a:r>
              <a:rPr lang="de-DE" b="1" dirty="0" smtClean="0">
                <a:solidFill>
                  <a:schemeClr val="bg1"/>
                </a:solidFill>
              </a:rPr>
              <a:t>(</a:t>
            </a:r>
            <a:r>
              <a:rPr lang="de-DE" b="1" dirty="0" err="1" smtClean="0">
                <a:solidFill>
                  <a:schemeClr val="bg1"/>
                </a:solidFill>
              </a:rPr>
              <a:t>bɛ</a:t>
            </a:r>
            <a:r>
              <a:rPr lang="de-DE" b="1" dirty="0" smtClean="0">
                <a:solidFill>
                  <a:schemeClr val="bg1"/>
                </a:solidFill>
              </a:rPr>
              <a:t>)na    - </a:t>
            </a:r>
            <a:r>
              <a:rPr lang="de-DE" b="1" dirty="0" err="1" smtClean="0">
                <a:solidFill>
                  <a:schemeClr val="bg1"/>
                </a:solidFill>
              </a:rPr>
              <a:t>futuro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err="1" smtClean="0">
                <a:solidFill>
                  <a:schemeClr val="bg1"/>
                </a:solidFill>
              </a:rPr>
              <a:t>af</a:t>
            </a:r>
            <a:r>
              <a:rPr lang="de-DE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de-DE" b="1" dirty="0" err="1" smtClean="0">
                <a:solidFill>
                  <a:schemeClr val="bg1"/>
                </a:solidFill>
              </a:rPr>
              <a:t>tɛna</a:t>
            </a:r>
            <a:r>
              <a:rPr lang="de-DE" b="1" dirty="0" smtClean="0">
                <a:solidFill>
                  <a:schemeClr val="bg1"/>
                </a:solidFill>
              </a:rPr>
              <a:t>        - </a:t>
            </a:r>
            <a:r>
              <a:rPr lang="de-DE" b="1" dirty="0" err="1" smtClean="0">
                <a:solidFill>
                  <a:schemeClr val="bg1"/>
                </a:solidFill>
              </a:rPr>
              <a:t>futuro</a:t>
            </a:r>
            <a:r>
              <a:rPr lang="de-DE" b="1" dirty="0" smtClean="0">
                <a:solidFill>
                  <a:schemeClr val="bg1"/>
                </a:solidFill>
              </a:rPr>
              <a:t> neg.</a:t>
            </a:r>
          </a:p>
          <a:p>
            <a:r>
              <a:rPr lang="de-DE" b="1" dirty="0" err="1" smtClean="0">
                <a:solidFill>
                  <a:schemeClr val="bg1"/>
                </a:solidFill>
              </a:rPr>
              <a:t>ye</a:t>
            </a:r>
            <a:r>
              <a:rPr lang="de-DE" b="1" dirty="0" smtClean="0">
                <a:solidFill>
                  <a:schemeClr val="bg1"/>
                </a:solidFill>
              </a:rPr>
              <a:t>           - </a:t>
            </a:r>
            <a:r>
              <a:rPr lang="de-DE" b="1" dirty="0" err="1" smtClean="0">
                <a:solidFill>
                  <a:schemeClr val="bg1"/>
                </a:solidFill>
              </a:rPr>
              <a:t>perfeito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err="1" smtClean="0">
                <a:solidFill>
                  <a:schemeClr val="bg1"/>
                </a:solidFill>
              </a:rPr>
              <a:t>af</a:t>
            </a:r>
            <a:r>
              <a:rPr lang="de-DE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de-DE" b="1" dirty="0" err="1" smtClean="0">
                <a:solidFill>
                  <a:schemeClr val="bg1"/>
                </a:solidFill>
              </a:rPr>
              <a:t>ma</a:t>
            </a:r>
            <a:r>
              <a:rPr lang="de-DE" b="1" dirty="0" smtClean="0">
                <a:solidFill>
                  <a:schemeClr val="bg1"/>
                </a:solidFill>
              </a:rPr>
              <a:t>          - </a:t>
            </a:r>
            <a:r>
              <a:rPr lang="de-DE" b="1" dirty="0" err="1" smtClean="0">
                <a:solidFill>
                  <a:schemeClr val="bg1"/>
                </a:solidFill>
              </a:rPr>
              <a:t>perfeito</a:t>
            </a:r>
            <a:r>
              <a:rPr lang="de-DE" b="1" dirty="0" smtClean="0">
                <a:solidFill>
                  <a:schemeClr val="bg1"/>
                </a:solidFill>
              </a:rPr>
              <a:t> neg.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90664" y="4010071"/>
            <a:ext cx="1031693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err="1" smtClean="0"/>
              <a:t>dunan</a:t>
            </a:r>
            <a:endParaRPr lang="de-DE" i="1" dirty="0" smtClean="0"/>
          </a:p>
          <a:p>
            <a:endParaRPr lang="de-DE" dirty="0"/>
          </a:p>
          <a:p>
            <a:r>
              <a:rPr lang="de-DE" dirty="0" err="1" smtClean="0"/>
              <a:t>convidao</a:t>
            </a:r>
            <a:endParaRPr lang="pt-BR" dirty="0"/>
          </a:p>
        </p:txBody>
      </p:sp>
      <p:sp>
        <p:nvSpPr>
          <p:cNvPr id="25" name="Rechteck 24"/>
          <p:cNvSpPr/>
          <p:nvPr/>
        </p:nvSpPr>
        <p:spPr>
          <a:xfrm>
            <a:off x="1547869" y="3959385"/>
            <a:ext cx="564770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err="1" smtClean="0"/>
              <a:t>bɛ</a:t>
            </a:r>
            <a:endParaRPr lang="de-DE" i="1" dirty="0" smtClean="0"/>
          </a:p>
          <a:p>
            <a:endParaRPr lang="de-DE" dirty="0"/>
          </a:p>
          <a:p>
            <a:r>
              <a:rPr lang="de-DE" dirty="0" err="1" smtClean="0"/>
              <a:t>Perf</a:t>
            </a:r>
            <a:endParaRPr lang="pt-BR" dirty="0"/>
          </a:p>
        </p:txBody>
      </p:sp>
      <p:sp>
        <p:nvSpPr>
          <p:cNvPr id="26" name="Rechteck 25"/>
          <p:cNvSpPr/>
          <p:nvPr/>
        </p:nvSpPr>
        <p:spPr>
          <a:xfrm>
            <a:off x="2562869" y="3959385"/>
            <a:ext cx="636713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err="1" smtClean="0"/>
              <a:t>ji</a:t>
            </a:r>
            <a:endParaRPr lang="de-DE" i="1" dirty="0" smtClean="0"/>
          </a:p>
          <a:p>
            <a:endParaRPr lang="de-DE" dirty="0"/>
          </a:p>
          <a:p>
            <a:r>
              <a:rPr lang="de-DE" dirty="0" err="1" smtClean="0"/>
              <a:t>água</a:t>
            </a:r>
            <a:endParaRPr lang="pt-BR" dirty="0"/>
          </a:p>
        </p:txBody>
      </p:sp>
      <p:sp>
        <p:nvSpPr>
          <p:cNvPr id="27" name="Rechteck 26"/>
          <p:cNvSpPr/>
          <p:nvPr/>
        </p:nvSpPr>
        <p:spPr>
          <a:xfrm>
            <a:off x="4232537" y="3957933"/>
            <a:ext cx="739305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smtClean="0"/>
              <a:t>min</a:t>
            </a:r>
          </a:p>
          <a:p>
            <a:endParaRPr lang="de-DE" dirty="0"/>
          </a:p>
          <a:p>
            <a:r>
              <a:rPr lang="de-DE" dirty="0" err="1" smtClean="0"/>
              <a:t>beber</a:t>
            </a:r>
            <a:endParaRPr lang="pt-BR" dirty="0"/>
          </a:p>
        </p:txBody>
      </p:sp>
      <p:sp>
        <p:nvSpPr>
          <p:cNvPr id="28" name="Rechteck 27"/>
          <p:cNvSpPr/>
          <p:nvPr/>
        </p:nvSpPr>
        <p:spPr>
          <a:xfrm>
            <a:off x="181871" y="5205824"/>
            <a:ext cx="516488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smtClean="0"/>
              <a:t>n</a:t>
            </a:r>
          </a:p>
          <a:p>
            <a:endParaRPr lang="de-DE" dirty="0"/>
          </a:p>
          <a:p>
            <a:r>
              <a:rPr lang="de-DE" dirty="0" smtClean="0"/>
              <a:t>1Sg</a:t>
            </a:r>
            <a:endParaRPr lang="pt-BR" dirty="0"/>
          </a:p>
        </p:txBody>
      </p:sp>
      <p:sp>
        <p:nvSpPr>
          <p:cNvPr id="29" name="Rechteck 28"/>
          <p:cNvSpPr/>
          <p:nvPr/>
        </p:nvSpPr>
        <p:spPr>
          <a:xfrm>
            <a:off x="1539076" y="5155138"/>
            <a:ext cx="646331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err="1" smtClean="0"/>
              <a:t>bɛna</a:t>
            </a:r>
            <a:endParaRPr lang="de-DE" i="1" dirty="0" smtClean="0"/>
          </a:p>
          <a:p>
            <a:endParaRPr lang="de-DE" dirty="0"/>
          </a:p>
          <a:p>
            <a:r>
              <a:rPr lang="de-DE" dirty="0" err="1" smtClean="0"/>
              <a:t>Fut</a:t>
            </a:r>
            <a:endParaRPr lang="pt-BR" dirty="0"/>
          </a:p>
        </p:txBody>
      </p:sp>
      <p:sp>
        <p:nvSpPr>
          <p:cNvPr id="30" name="Rechteck 29"/>
          <p:cNvSpPr/>
          <p:nvPr/>
        </p:nvSpPr>
        <p:spPr>
          <a:xfrm>
            <a:off x="2554076" y="5155138"/>
            <a:ext cx="1542410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smtClean="0"/>
              <a:t>i den-</a:t>
            </a:r>
            <a:r>
              <a:rPr lang="de-DE" i="1" dirty="0" err="1" smtClean="0"/>
              <a:t>kɛ</a:t>
            </a:r>
            <a:endParaRPr lang="de-DE" i="1" dirty="0" smtClean="0"/>
          </a:p>
          <a:p>
            <a:endParaRPr lang="de-DE" dirty="0"/>
          </a:p>
          <a:p>
            <a:r>
              <a:rPr lang="de-DE" dirty="0" smtClean="0"/>
              <a:t>2Sg </a:t>
            </a:r>
            <a:r>
              <a:rPr lang="de-DE" dirty="0" err="1" smtClean="0"/>
              <a:t>filho-masc</a:t>
            </a:r>
            <a:endParaRPr lang="pt-BR" dirty="0"/>
          </a:p>
        </p:txBody>
      </p:sp>
      <p:sp>
        <p:nvSpPr>
          <p:cNvPr id="31" name="Rechteck 30"/>
          <p:cNvSpPr/>
          <p:nvPr/>
        </p:nvSpPr>
        <p:spPr>
          <a:xfrm>
            <a:off x="4259643" y="5155138"/>
            <a:ext cx="1114344" cy="923330"/>
          </a:xfrm>
          <a:prstGeom prst="rect">
            <a:avLst/>
          </a:prstGeom>
          <a:solidFill>
            <a:srgbClr val="F1DBEA"/>
          </a:solidFill>
        </p:spPr>
        <p:txBody>
          <a:bodyPr wrap="none">
            <a:spAutoFit/>
          </a:bodyPr>
          <a:lstStyle/>
          <a:p>
            <a:r>
              <a:rPr lang="de-DE" i="1" dirty="0" err="1" smtClean="0"/>
              <a:t>ɲininka</a:t>
            </a:r>
            <a:endParaRPr lang="de-DE" i="1" dirty="0" smtClean="0"/>
          </a:p>
          <a:p>
            <a:endParaRPr lang="de-DE" dirty="0"/>
          </a:p>
          <a:p>
            <a:r>
              <a:rPr lang="de-DE" dirty="0" err="1" smtClean="0"/>
              <a:t>perguntar</a:t>
            </a:r>
            <a:endParaRPr lang="pt-BR" dirty="0"/>
          </a:p>
        </p:txBody>
      </p:sp>
      <p:sp>
        <p:nvSpPr>
          <p:cNvPr id="39" name="Textfeld 38"/>
          <p:cNvSpPr txBox="1"/>
          <p:nvPr/>
        </p:nvSpPr>
        <p:spPr>
          <a:xfrm>
            <a:off x="7435355" y="3946905"/>
            <a:ext cx="1445269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dirty="0" smtClean="0"/>
              <a:t>= „O </a:t>
            </a:r>
            <a:r>
              <a:rPr lang="de-DE" dirty="0" err="1" smtClean="0"/>
              <a:t>convidado</a:t>
            </a:r>
            <a:r>
              <a:rPr lang="de-DE" dirty="0" smtClean="0"/>
              <a:t> bebe </a:t>
            </a:r>
            <a:r>
              <a:rPr lang="de-DE" dirty="0" err="1" smtClean="0"/>
              <a:t>água</a:t>
            </a:r>
            <a:r>
              <a:rPr lang="de-DE" dirty="0" smtClean="0"/>
              <a:t>“</a:t>
            </a:r>
            <a:endParaRPr lang="pt-BR" dirty="0"/>
          </a:p>
        </p:txBody>
      </p:sp>
      <p:sp>
        <p:nvSpPr>
          <p:cNvPr id="40" name="Textfeld 39"/>
          <p:cNvSpPr txBox="1"/>
          <p:nvPr/>
        </p:nvSpPr>
        <p:spPr>
          <a:xfrm>
            <a:off x="7435354" y="5125043"/>
            <a:ext cx="1445269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dirty="0" smtClean="0"/>
              <a:t>= „</a:t>
            </a:r>
            <a:r>
              <a:rPr lang="de-DE" dirty="0" err="1" smtClean="0"/>
              <a:t>Eu</a:t>
            </a:r>
            <a:r>
              <a:rPr lang="de-DE" dirty="0" smtClean="0"/>
              <a:t> </a:t>
            </a:r>
            <a:r>
              <a:rPr lang="de-DE" dirty="0" err="1" smtClean="0"/>
              <a:t>vou</a:t>
            </a:r>
            <a:r>
              <a:rPr lang="de-DE" dirty="0" smtClean="0"/>
              <a:t> </a:t>
            </a:r>
            <a:r>
              <a:rPr lang="de-DE" dirty="0" err="1" smtClean="0"/>
              <a:t>perguntar</a:t>
            </a:r>
            <a:r>
              <a:rPr lang="de-DE" dirty="0" smtClean="0"/>
              <a:t> </a:t>
            </a:r>
            <a:r>
              <a:rPr lang="de-DE" dirty="0" err="1" smtClean="0"/>
              <a:t>seu</a:t>
            </a:r>
            <a:r>
              <a:rPr lang="de-DE" dirty="0" smtClean="0"/>
              <a:t> </a:t>
            </a:r>
            <a:r>
              <a:rPr lang="de-DE" dirty="0" err="1" smtClean="0"/>
              <a:t>filho</a:t>
            </a:r>
            <a:r>
              <a:rPr lang="de-DE" dirty="0" smtClean="0"/>
              <a:t>“</a:t>
            </a:r>
            <a:endParaRPr lang="pt-BR" dirty="0"/>
          </a:p>
        </p:txBody>
      </p:sp>
      <p:sp>
        <p:nvSpPr>
          <p:cNvPr id="32" name="Textfeld 31"/>
          <p:cNvSpPr txBox="1"/>
          <p:nvPr/>
        </p:nvSpPr>
        <p:spPr>
          <a:xfrm>
            <a:off x="7401913" y="2751908"/>
            <a:ext cx="1445269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dirty="0" smtClean="0"/>
              <a:t>= „A </a:t>
            </a:r>
            <a:r>
              <a:rPr lang="de-DE" dirty="0" err="1" smtClean="0"/>
              <a:t>mulher</a:t>
            </a:r>
            <a:r>
              <a:rPr lang="de-DE" dirty="0" smtClean="0"/>
              <a:t> e̒ </a:t>
            </a:r>
            <a:r>
              <a:rPr lang="de-DE" dirty="0" err="1" smtClean="0"/>
              <a:t>comprada</a:t>
            </a:r>
            <a:r>
              <a:rPr lang="de-DE" dirty="0" smtClean="0"/>
              <a:t> na </a:t>
            </a:r>
            <a:r>
              <a:rPr lang="de-DE" dirty="0" err="1" smtClean="0"/>
              <a:t>feira</a:t>
            </a:r>
            <a:r>
              <a:rPr lang="de-DE" dirty="0" smtClean="0"/>
              <a:t>“</a:t>
            </a:r>
            <a:endParaRPr lang="pt-BR" dirty="0"/>
          </a:p>
        </p:txBody>
      </p:sp>
      <p:sp>
        <p:nvSpPr>
          <p:cNvPr id="33" name="Textfeld 32"/>
          <p:cNvSpPr txBox="1"/>
          <p:nvPr/>
        </p:nvSpPr>
        <p:spPr>
          <a:xfrm>
            <a:off x="7435354" y="3855612"/>
            <a:ext cx="1445269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dirty="0" smtClean="0"/>
              <a:t>= „O </a:t>
            </a:r>
            <a:r>
              <a:rPr lang="de-DE" dirty="0" err="1" smtClean="0"/>
              <a:t>convidado</a:t>
            </a:r>
            <a:r>
              <a:rPr lang="de-DE" dirty="0" smtClean="0"/>
              <a:t> e̒ </a:t>
            </a:r>
            <a:r>
              <a:rPr lang="de-DE" dirty="0" err="1" smtClean="0"/>
              <a:t>bebido</a:t>
            </a:r>
            <a:r>
              <a:rPr lang="de-DE" dirty="0" smtClean="0"/>
              <a:t> (??)“</a:t>
            </a:r>
            <a:endParaRPr lang="pt-BR" dirty="0"/>
          </a:p>
        </p:txBody>
      </p:sp>
      <p:sp>
        <p:nvSpPr>
          <p:cNvPr id="34" name="Textfeld 33"/>
          <p:cNvSpPr txBox="1"/>
          <p:nvPr/>
        </p:nvSpPr>
        <p:spPr>
          <a:xfrm>
            <a:off x="7473454" y="5096468"/>
            <a:ext cx="144526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dirty="0" smtClean="0"/>
              <a:t>= „</a:t>
            </a:r>
            <a:r>
              <a:rPr lang="de-DE" dirty="0" err="1" smtClean="0"/>
              <a:t>Eu</a:t>
            </a:r>
            <a:r>
              <a:rPr lang="de-DE" dirty="0" smtClean="0"/>
              <a:t> </a:t>
            </a:r>
            <a:r>
              <a:rPr lang="de-DE" dirty="0" err="1" smtClean="0"/>
              <a:t>serei</a:t>
            </a:r>
            <a:r>
              <a:rPr lang="de-DE" dirty="0" smtClean="0"/>
              <a:t> </a:t>
            </a:r>
            <a:r>
              <a:rPr lang="de-DE" dirty="0" err="1" smtClean="0"/>
              <a:t>perguntado</a:t>
            </a:r>
            <a:r>
              <a:rPr lang="de-DE" dirty="0" smtClean="0"/>
              <a:t>“</a:t>
            </a:r>
            <a:endParaRPr lang="pt-BR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8148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1" grpId="0" animBg="1"/>
      <p:bldP spid="26" grpId="0" animBg="1"/>
      <p:bldP spid="30" grpId="0" animBg="1"/>
      <p:bldP spid="39" grpId="0" animBg="1"/>
      <p:bldP spid="40" grpId="0" animBg="1"/>
      <p:bldP spid="32" grpId="0" animBg="1"/>
      <p:bldP spid="33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3414B1-EDC1-44ED-91DE-0FBD69C44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A</a:t>
            </a:r>
            <a:r>
              <a:rPr lang="en-US" sz="3200" b="1" dirty="0" err="1" smtClean="0"/>
              <a:t>lternações</a:t>
            </a:r>
            <a:r>
              <a:rPr lang="en-US" sz="3200" b="1" dirty="0" smtClean="0"/>
              <a:t> </a:t>
            </a:r>
            <a:r>
              <a:rPr lang="en-US" sz="3200" b="1" dirty="0"/>
              <a:t>de </a:t>
            </a:r>
            <a:r>
              <a:rPr lang="en-US" sz="3200" b="1" dirty="0" err="1"/>
              <a:t>diatese</a:t>
            </a:r>
            <a:r>
              <a:rPr lang="en-US" sz="3200" b="1" dirty="0"/>
              <a:t> no PB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6C2E0E0-9D8B-4ECA-91CA-0A4544F14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E85E-DAE1-40E2-9D4F-42E159058BB8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E6D65A6C-D94B-45C2-9A07-5F886B567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858523"/>
              </p:ext>
            </p:extLst>
          </p:nvPr>
        </p:nvGraphicFramePr>
        <p:xfrm>
          <a:off x="628650" y="3494745"/>
          <a:ext cx="6654466" cy="853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54466">
                  <a:extLst>
                    <a:ext uri="{9D8B030D-6E8A-4147-A177-3AD203B41FA5}">
                      <a16:colId xmlns:a16="http://schemas.microsoft.com/office/drawing/2014/main" val="20702198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i="1" dirty="0"/>
                        <a:t>A </a:t>
                      </a:r>
                      <a:r>
                        <a:rPr lang="en-US" sz="2200" i="1" dirty="0" err="1"/>
                        <a:t>cada</a:t>
                      </a:r>
                      <a:r>
                        <a:rPr lang="en-US" sz="2200" i="1" dirty="0"/>
                        <a:t> um minute </a:t>
                      </a:r>
                      <a:r>
                        <a:rPr lang="en-US" sz="2200" i="1" dirty="0" err="1"/>
                        <a:t>quatro</a:t>
                      </a:r>
                      <a:r>
                        <a:rPr lang="en-US" sz="2200" i="1" dirty="0"/>
                        <a:t> </a:t>
                      </a:r>
                      <a:r>
                        <a:rPr lang="en-US" sz="2200" i="1" dirty="0" err="1"/>
                        <a:t>coisas</a:t>
                      </a:r>
                      <a:r>
                        <a:rPr lang="en-US" sz="2200" i="1" dirty="0"/>
                        <a:t> </a:t>
                      </a:r>
                      <a:r>
                        <a:rPr lang="en-US" sz="2200" i="1" dirty="0" err="1"/>
                        <a:t>vendem</a:t>
                      </a:r>
                      <a:r>
                        <a:rPr lang="en-US" sz="2200" i="1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906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(</a:t>
                      </a:r>
                      <a:r>
                        <a:rPr lang="en-US" sz="2200" dirty="0" err="1"/>
                        <a:t>Viotti</a:t>
                      </a:r>
                      <a:r>
                        <a:rPr lang="en-US" sz="2200" dirty="0"/>
                        <a:t> &amp; </a:t>
                      </a:r>
                      <a:r>
                        <a:rPr lang="en-US" sz="2200" dirty="0" err="1"/>
                        <a:t>Negrao</a:t>
                      </a:r>
                      <a:r>
                        <a:rPr lang="en-US" sz="2200" dirty="0"/>
                        <a:t> 2014:317)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658490"/>
                  </a:ext>
                </a:extLst>
              </a:tr>
            </a:tbl>
          </a:graphicData>
        </a:graphic>
      </p:graphicFrame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9ED6B59D-78B1-4FA3-AE60-5F0685F54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630320"/>
              </p:ext>
            </p:extLst>
          </p:nvPr>
        </p:nvGraphicFramePr>
        <p:xfrm>
          <a:off x="749467" y="4947366"/>
          <a:ext cx="6654466" cy="1188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54466">
                  <a:extLst>
                    <a:ext uri="{9D8B030D-6E8A-4147-A177-3AD203B41FA5}">
                      <a16:colId xmlns:a16="http://schemas.microsoft.com/office/drawing/2014/main" val="2070219873"/>
                    </a:ext>
                  </a:extLst>
                </a:gridCol>
              </a:tblGrid>
              <a:tr h="2001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200" i="1" dirty="0"/>
                        <a:t>Este prédio tá construindo desde que a casa do vovô vendeu</a:t>
                      </a:r>
                      <a:r>
                        <a:rPr lang="en-US" sz="2200" i="1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906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(</a:t>
                      </a:r>
                      <a:r>
                        <a:rPr lang="en-US" sz="2200" dirty="0" err="1"/>
                        <a:t>Negrao</a:t>
                      </a:r>
                      <a:r>
                        <a:rPr lang="en-US" sz="2200" dirty="0"/>
                        <a:t> &amp; </a:t>
                      </a:r>
                      <a:r>
                        <a:rPr lang="en-US" sz="2200" dirty="0" err="1"/>
                        <a:t>Viotti</a:t>
                      </a:r>
                      <a:r>
                        <a:rPr lang="en-US" sz="2200" dirty="0"/>
                        <a:t> 2010:3)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658490"/>
                  </a:ext>
                </a:extLst>
              </a:tr>
            </a:tbl>
          </a:graphicData>
        </a:graphic>
      </p:graphicFrame>
      <p:sp>
        <p:nvSpPr>
          <p:cNvPr id="3" name="Rechteck 2">
            <a:extLst>
              <a:ext uri="{FF2B5EF4-FFF2-40B4-BE49-F238E27FC236}">
                <a16:creationId xmlns:a16="http://schemas.microsoft.com/office/drawing/2014/main" id="{1D78B7CD-BEBB-4223-864F-684A84E4E650}"/>
              </a:ext>
            </a:extLst>
          </p:cNvPr>
          <p:cNvSpPr/>
          <p:nvPr/>
        </p:nvSpPr>
        <p:spPr>
          <a:xfrm>
            <a:off x="628650" y="2016168"/>
            <a:ext cx="68961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200" i="1" dirty="0">
                <a:solidFill>
                  <a:srgbClr val="000000"/>
                </a:solidFill>
              </a:rPr>
              <a:t>A parede </a:t>
            </a:r>
            <a:r>
              <a:rPr lang="pt-BR" sz="2200" i="1" dirty="0" smtClean="0">
                <a:solidFill>
                  <a:srgbClr val="000000"/>
                </a:solidFill>
              </a:rPr>
              <a:t>borrifou </a:t>
            </a:r>
            <a:r>
              <a:rPr lang="pt-BR" sz="2200" i="1" dirty="0">
                <a:solidFill>
                  <a:srgbClr val="000000"/>
                </a:solidFill>
              </a:rPr>
              <a:t>	(toda)	de 	tinta.</a:t>
            </a:r>
          </a:p>
          <a:p>
            <a:r>
              <a:rPr lang="en-US" sz="2200" dirty="0">
                <a:solidFill>
                  <a:srgbClr val="000000"/>
                </a:solidFill>
              </a:rPr>
              <a:t>(</a:t>
            </a:r>
            <a:r>
              <a:rPr lang="en-US" sz="2200" dirty="0" err="1">
                <a:solidFill>
                  <a:srgbClr val="000000"/>
                </a:solidFill>
              </a:rPr>
              <a:t>Negrão</a:t>
            </a:r>
            <a:r>
              <a:rPr lang="en-US" sz="2200" dirty="0">
                <a:solidFill>
                  <a:srgbClr val="000000"/>
                </a:solidFill>
              </a:rPr>
              <a:t> e </a:t>
            </a:r>
            <a:r>
              <a:rPr lang="en-US" sz="2200" dirty="0" err="1">
                <a:solidFill>
                  <a:srgbClr val="000000"/>
                </a:solidFill>
              </a:rPr>
              <a:t>Viotti</a:t>
            </a:r>
            <a:r>
              <a:rPr lang="en-US" sz="2200" dirty="0">
                <a:solidFill>
                  <a:srgbClr val="000000"/>
                </a:solidFill>
              </a:rPr>
              <a:t> 2006)</a:t>
            </a:r>
          </a:p>
        </p:txBody>
      </p:sp>
      <p:pic>
        <p:nvPicPr>
          <p:cNvPr id="8" name="Picture 5">
            <a:extLst>
              <a:ext uri="{FF2B5EF4-FFF2-40B4-BE49-F238E27FC236}">
                <a16:creationId xmlns:a16="http://schemas.microsoft.com/office/drawing/2014/main" id="{37C668CD-6642-4692-A204-6363184847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7384"/>
            <a:ext cx="593723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79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D78D04-9365-415E-B9CB-C911CE26D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211" y="54204"/>
            <a:ext cx="7886700" cy="1325563"/>
          </a:xfrm>
        </p:spPr>
        <p:txBody>
          <a:bodyPr>
            <a:normAutofit/>
          </a:bodyPr>
          <a:lstStyle/>
          <a:p>
            <a:r>
              <a:rPr lang="en-US" sz="2800" b="1" dirty="0" err="1"/>
              <a:t>Passivos</a:t>
            </a:r>
            <a:r>
              <a:rPr lang="en-US" sz="2800" b="1" dirty="0"/>
              <a:t> </a:t>
            </a:r>
            <a:r>
              <a:rPr lang="en-US" sz="2800" b="1" dirty="0" err="1"/>
              <a:t>sintácticos</a:t>
            </a:r>
            <a:r>
              <a:rPr lang="en-US" sz="2800" b="1" dirty="0"/>
              <a:t> </a:t>
            </a:r>
            <a:r>
              <a:rPr lang="en-US" sz="2800" b="1" dirty="0" err="1"/>
              <a:t>em</a:t>
            </a:r>
            <a:r>
              <a:rPr lang="en-US" sz="2800" b="1" dirty="0"/>
              <a:t> </a:t>
            </a:r>
            <a:r>
              <a:rPr lang="en-US" sz="2800" b="1" dirty="0" err="1"/>
              <a:t>línguas</a:t>
            </a:r>
            <a:r>
              <a:rPr lang="en-US" sz="2800" b="1" dirty="0"/>
              <a:t> </a:t>
            </a:r>
            <a:r>
              <a:rPr lang="en-US" sz="2800" b="1" dirty="0" err="1"/>
              <a:t>africanas</a:t>
            </a:r>
            <a:endParaRPr lang="en-US" sz="2800" dirty="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49B34FA7-97E2-4C64-9CD2-44B0924573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7384"/>
            <a:ext cx="593723" cy="6885384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E759F7D6-80BF-4C2D-B704-8EFEB2BDB40A}"/>
              </a:ext>
            </a:extLst>
          </p:cNvPr>
          <p:cNvSpPr/>
          <p:nvPr/>
        </p:nvSpPr>
        <p:spPr>
          <a:xfrm>
            <a:off x="3929157" y="5477476"/>
            <a:ext cx="185034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j-lt"/>
              </a:rPr>
              <a:t>(c) </a:t>
            </a:r>
            <a:r>
              <a:rPr lang="pt-BR" dirty="0">
                <a:latin typeface="+mj-lt"/>
              </a:rPr>
              <a:t>À táa -ra.</a:t>
            </a:r>
            <a:r>
              <a:rPr lang="en-US" dirty="0">
                <a:latin typeface="+mj-lt"/>
              </a:rPr>
              <a:t> </a:t>
            </a:r>
          </a:p>
          <a:p>
            <a:r>
              <a:rPr lang="en-US" dirty="0">
                <a:latin typeface="+mj-lt"/>
              </a:rPr>
              <a:t>    3Sg </a:t>
            </a:r>
            <a:r>
              <a:rPr lang="en-US" dirty="0" err="1">
                <a:latin typeface="+mj-lt"/>
              </a:rPr>
              <a:t>ir-Pf:</a:t>
            </a:r>
            <a:r>
              <a:rPr lang="en-US" b="0" i="0" u="none" strike="noStrike" baseline="0" dirty="0" err="1">
                <a:latin typeface="+mj-lt"/>
              </a:rPr>
              <a:t>itr</a:t>
            </a:r>
            <a:r>
              <a:rPr lang="en-US" dirty="0">
                <a:latin typeface="+mj-lt"/>
              </a:rPr>
              <a:t>       </a:t>
            </a:r>
          </a:p>
          <a:p>
            <a:r>
              <a:rPr lang="en-US" dirty="0">
                <a:latin typeface="+mj-lt"/>
              </a:rPr>
              <a:t>     ‘</a:t>
            </a:r>
            <a:r>
              <a:rPr lang="en-US" dirty="0" err="1">
                <a:latin typeface="+mj-lt"/>
              </a:rPr>
              <a:t>Ele</a:t>
            </a:r>
            <a:r>
              <a:rPr lang="en-US" dirty="0">
                <a:latin typeface="+mj-lt"/>
              </a:rPr>
              <a:t>/a </a:t>
            </a:r>
            <a:r>
              <a:rPr lang="en-US" dirty="0" err="1">
                <a:latin typeface="+mj-lt"/>
              </a:rPr>
              <a:t>foi</a:t>
            </a:r>
            <a:r>
              <a:rPr lang="de-DE" dirty="0">
                <a:latin typeface="+mj-lt"/>
              </a:rPr>
              <a:t>.’</a:t>
            </a:r>
            <a:endParaRPr lang="en-US" dirty="0">
              <a:latin typeface="+mj-lt"/>
            </a:endParaRP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17DC01C6-58E3-4928-8F4F-C42F9BA87C7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008992" y="1651082"/>
          <a:ext cx="3774593" cy="3108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7713">
                  <a:extLst>
                    <a:ext uri="{9D8B030D-6E8A-4147-A177-3AD203B41FA5}">
                      <a16:colId xmlns:a16="http://schemas.microsoft.com/office/drawing/2014/main" val="144644273"/>
                    </a:ext>
                  </a:extLst>
                </a:gridCol>
                <a:gridCol w="1636880">
                  <a:extLst>
                    <a:ext uri="{9D8B030D-6E8A-4147-A177-3AD203B41FA5}">
                      <a16:colId xmlns:a16="http://schemas.microsoft.com/office/drawing/2014/main" val="1335871804"/>
                    </a:ext>
                  </a:extLst>
                </a:gridCol>
              </a:tblGrid>
              <a:tr h="254283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+mj-lt"/>
                        </a:rPr>
                        <a:t>Língua</a:t>
                      </a:r>
                      <a:endParaRPr lang="en-US" sz="1800" b="1" dirty="0">
                        <a:latin typeface="+mj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+mj-lt"/>
                        </a:rPr>
                        <a:t>Família</a:t>
                      </a:r>
                      <a:r>
                        <a:rPr lang="en-US" sz="1800" b="1" dirty="0">
                          <a:latin typeface="+mj-lt"/>
                        </a:rPr>
                        <a:t>/</a:t>
                      </a:r>
                      <a:r>
                        <a:rPr lang="en-US" sz="1800" b="1" dirty="0" err="1">
                          <a:latin typeface="+mj-lt"/>
                        </a:rPr>
                        <a:t>tronco</a:t>
                      </a:r>
                      <a:endParaRPr lang="en-US" sz="1800" b="1" dirty="0">
                        <a:latin typeface="+mj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9470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+mj-lt"/>
                        </a:rPr>
                        <a:t>Mbuun</a:t>
                      </a:r>
                      <a:endParaRPr lang="en-US" sz="1400" dirty="0">
                        <a:latin typeface="+mj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+mj-lt"/>
                        </a:rPr>
                        <a:t>Banto</a:t>
                      </a:r>
                      <a:r>
                        <a:rPr lang="en-US" sz="1400" dirty="0">
                          <a:latin typeface="+mj-lt"/>
                        </a:rPr>
                        <a:t> (R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48068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+mj-lt"/>
                        </a:rPr>
                        <a:t>Ditammari</a:t>
                      </a:r>
                      <a:r>
                        <a:rPr lang="en-US" sz="1400" dirty="0">
                          <a:latin typeface="+mj-lt"/>
                        </a:rPr>
                        <a:t>/</a:t>
                      </a:r>
                      <a:r>
                        <a:rPr lang="en-US" sz="1400" dirty="0" err="1">
                          <a:latin typeface="+mj-lt"/>
                        </a:rPr>
                        <a:t>Kaansa</a:t>
                      </a:r>
                      <a:r>
                        <a:rPr lang="en-US" sz="1400" dirty="0">
                          <a:latin typeface="+mj-lt"/>
                        </a:rPr>
                        <a:t>/</a:t>
                      </a:r>
                      <a:r>
                        <a:rPr lang="en-US" sz="1400" dirty="0" err="1">
                          <a:latin typeface="+mj-lt"/>
                        </a:rPr>
                        <a:t>Byali</a:t>
                      </a:r>
                      <a:endParaRPr lang="en-US" sz="1400" dirty="0">
                        <a:latin typeface="+mj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Gur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94892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Grupo </a:t>
                      </a:r>
                      <a:r>
                        <a:rPr lang="en-US" sz="1400" dirty="0" err="1">
                          <a:latin typeface="+mj-lt"/>
                        </a:rPr>
                        <a:t>Mandinga</a:t>
                      </a:r>
                      <a:r>
                        <a:rPr lang="en-US" sz="1400" dirty="0">
                          <a:latin typeface="+mj-lt"/>
                        </a:rPr>
                        <a:t>, </a:t>
                      </a:r>
                      <a:r>
                        <a:rPr lang="en-US" sz="1400" dirty="0" err="1">
                          <a:latin typeface="+mj-lt"/>
                        </a:rPr>
                        <a:t>jalonke</a:t>
                      </a:r>
                      <a:endParaRPr lang="en-US" sz="1400" dirty="0">
                        <a:latin typeface="+mj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Mande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8078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+mj-lt"/>
                        </a:rPr>
                        <a:t>Copta</a:t>
                      </a:r>
                      <a:endParaRPr lang="en-US" sz="1400" dirty="0">
                        <a:latin typeface="+mj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Afro-</a:t>
                      </a:r>
                      <a:r>
                        <a:rPr lang="en-US" sz="1400" dirty="0" err="1">
                          <a:latin typeface="+mj-lt"/>
                        </a:rPr>
                        <a:t>Asiático</a:t>
                      </a:r>
                      <a:endParaRPr lang="en-US" sz="1400" dirty="0">
                        <a:latin typeface="+mj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28843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+mj-lt"/>
                        </a:rPr>
                        <a:t>Mundang</a:t>
                      </a:r>
                      <a:r>
                        <a:rPr lang="en-US" sz="1400" dirty="0">
                          <a:latin typeface="+mj-lt"/>
                        </a:rPr>
                        <a:t>/</a:t>
                      </a:r>
                      <a:r>
                        <a:rPr lang="en-US" sz="1400" dirty="0" err="1">
                          <a:latin typeface="+mj-lt"/>
                        </a:rPr>
                        <a:t>Ngbaka</a:t>
                      </a:r>
                      <a:endParaRPr lang="en-US" sz="1400" dirty="0">
                        <a:latin typeface="+mj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Adamawa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62625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Kera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+mj-lt"/>
                        </a:rPr>
                        <a:t>Chádico</a:t>
                      </a:r>
                      <a:endParaRPr lang="en-US" sz="1400" dirty="0">
                        <a:latin typeface="+mj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51648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+mj-lt"/>
                        </a:rPr>
                        <a:t>Kabiye</a:t>
                      </a:r>
                      <a:endParaRPr lang="en-US" sz="1400" dirty="0">
                        <a:latin typeface="+mj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Gur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46340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+mj-lt"/>
                        </a:rPr>
                        <a:t>Nawdm</a:t>
                      </a:r>
                      <a:endParaRPr lang="en-US" sz="1400" dirty="0">
                        <a:latin typeface="+mj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Gur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67605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+mj-lt"/>
                        </a:rPr>
                        <a:t>Supyire</a:t>
                      </a:r>
                      <a:endParaRPr lang="en-US" sz="1400" dirty="0">
                        <a:latin typeface="+mj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Gur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338884"/>
                  </a:ext>
                </a:extLst>
              </a:tr>
            </a:tbl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1604929A-0449-4E95-B6C7-96D34166D27A}"/>
              </a:ext>
            </a:extLst>
          </p:cNvPr>
          <p:cNvSpPr txBox="1"/>
          <p:nvPr/>
        </p:nvSpPr>
        <p:spPr>
          <a:xfrm>
            <a:off x="983397" y="1499944"/>
            <a:ext cx="25779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a) </a:t>
            </a:r>
            <a:r>
              <a:rPr lang="en-US" i="1" dirty="0">
                <a:latin typeface="+mj-lt"/>
              </a:rPr>
              <a:t>ō       k</a:t>
            </a:r>
            <a:r>
              <a:rPr lang="en-US" i="1" dirty="0">
                <a:latin typeface="+mj-lt"/>
                <a:ea typeface="Doulos SIL" panose="02000500070000020004" pitchFamily="2" charset="0"/>
                <a:cs typeface="Doulos SIL" panose="02000500070000020004" pitchFamily="2" charset="0"/>
              </a:rPr>
              <a:t>ᴐ̀ᴐ̀</a:t>
            </a:r>
            <a:r>
              <a:rPr lang="en-US" i="1" dirty="0" err="1">
                <a:latin typeface="+mj-lt"/>
                <a:ea typeface="Doulos SIL" panose="02000500070000020004" pitchFamily="2" charset="0"/>
                <a:cs typeface="Doulos SIL" panose="02000500070000020004" pitchFamily="2" charset="0"/>
              </a:rPr>
              <a:t>tā</a:t>
            </a:r>
            <a:r>
              <a:rPr lang="en-US" i="1" dirty="0">
                <a:latin typeface="+mj-lt"/>
                <a:ea typeface="Doulos SIL" panose="02000500070000020004" pitchFamily="2" charset="0"/>
                <a:cs typeface="Doulos SIL" panose="02000500070000020004" pitchFamily="2" charset="0"/>
              </a:rPr>
              <a:t> </a:t>
            </a:r>
            <a:r>
              <a:rPr lang="en-US" i="1" dirty="0" err="1">
                <a:latin typeface="+mj-lt"/>
                <a:ea typeface="Doulos SIL" panose="02000500070000020004" pitchFamily="2" charset="0"/>
                <a:cs typeface="Doulos SIL" panose="02000500070000020004" pitchFamily="2" charset="0"/>
              </a:rPr>
              <a:t>kū</a:t>
            </a:r>
            <a:r>
              <a:rPr lang="en-US" i="1" dirty="0">
                <a:latin typeface="+mj-lt"/>
                <a:ea typeface="Doulos SIL" panose="02000500070000020004" pitchFamily="2" charset="0"/>
                <a:cs typeface="Doulos SIL" panose="02000500070000020004" pitchFamily="2" charset="0"/>
              </a:rPr>
              <a:t>   </a:t>
            </a:r>
            <a:r>
              <a:rPr lang="en-US" i="1" dirty="0" err="1">
                <a:latin typeface="+mj-lt"/>
                <a:ea typeface="Doulos SIL" panose="02000500070000020004" pitchFamily="2" charset="0"/>
                <a:cs typeface="Doulos SIL" panose="02000500070000020004" pitchFamily="2" charset="0"/>
              </a:rPr>
              <a:t>tōō-kū</a:t>
            </a:r>
            <a:endParaRPr lang="en-US" i="1" dirty="0">
              <a:latin typeface="+mj-lt"/>
              <a:ea typeface="Doulos SIL" panose="02000500070000020004" pitchFamily="2" charset="0"/>
              <a:cs typeface="Doulos SIL" panose="02000500070000020004" pitchFamily="2" charset="0"/>
            </a:endParaRPr>
          </a:p>
          <a:p>
            <a:r>
              <a:rPr lang="en-US" dirty="0">
                <a:latin typeface="+mj-lt"/>
                <a:ea typeface="Doulos SIL" panose="02000500070000020004" pitchFamily="2" charset="0"/>
                <a:cs typeface="Doulos SIL" panose="02000500070000020004" pitchFamily="2" charset="0"/>
              </a:rPr>
              <a:t>    CLS </a:t>
            </a:r>
            <a:r>
              <a:rPr lang="en-US" dirty="0" err="1">
                <a:latin typeface="+mj-lt"/>
                <a:ea typeface="Doulos SIL" panose="02000500070000020004" pitchFamily="2" charset="0"/>
                <a:cs typeface="Doulos SIL" panose="02000500070000020004" pitchFamily="2" charset="0"/>
              </a:rPr>
              <a:t>varrer</a:t>
            </a:r>
            <a:r>
              <a:rPr lang="en-US" dirty="0">
                <a:latin typeface="+mj-lt"/>
                <a:ea typeface="Doulos SIL" panose="02000500070000020004" pitchFamily="2" charset="0"/>
                <a:cs typeface="Doulos SIL" panose="02000500070000020004" pitchFamily="2" charset="0"/>
              </a:rPr>
              <a:t> CL quarto-CL</a:t>
            </a:r>
          </a:p>
          <a:p>
            <a:r>
              <a:rPr lang="en-US" dirty="0">
                <a:latin typeface="+mj-lt"/>
                <a:ea typeface="Doulos SIL" panose="02000500070000020004" pitchFamily="2" charset="0"/>
                <a:cs typeface="Doulos SIL" panose="02000500070000020004" pitchFamily="2" charset="0"/>
              </a:rPr>
              <a:t>   ‘</a:t>
            </a:r>
            <a:r>
              <a:rPr lang="en-US" dirty="0" err="1">
                <a:latin typeface="+mj-lt"/>
                <a:ea typeface="Doulos SIL" panose="02000500070000020004" pitchFamily="2" charset="0"/>
                <a:cs typeface="Doulos SIL" panose="02000500070000020004" pitchFamily="2" charset="0"/>
              </a:rPr>
              <a:t>Ele</a:t>
            </a:r>
            <a:r>
              <a:rPr lang="en-US" dirty="0">
                <a:latin typeface="+mj-lt"/>
                <a:ea typeface="Doulos SIL" panose="02000500070000020004" pitchFamily="2" charset="0"/>
                <a:cs typeface="Doulos SIL" panose="02000500070000020004" pitchFamily="2" charset="0"/>
              </a:rPr>
              <a:t> </a:t>
            </a:r>
            <a:r>
              <a:rPr lang="en-US" dirty="0" err="1">
                <a:latin typeface="+mj-lt"/>
                <a:ea typeface="Doulos SIL" panose="02000500070000020004" pitchFamily="2" charset="0"/>
                <a:cs typeface="Doulos SIL" panose="02000500070000020004" pitchFamily="2" charset="0"/>
              </a:rPr>
              <a:t>varreu</a:t>
            </a:r>
            <a:r>
              <a:rPr lang="en-US" dirty="0">
                <a:latin typeface="+mj-lt"/>
                <a:ea typeface="Doulos SIL" panose="02000500070000020004" pitchFamily="2" charset="0"/>
                <a:cs typeface="Doulos SIL" panose="02000500070000020004" pitchFamily="2" charset="0"/>
              </a:rPr>
              <a:t> o quarto.’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7D70682-AB2D-43DD-99C8-A8F63810576E}"/>
              </a:ext>
            </a:extLst>
          </p:cNvPr>
          <p:cNvSpPr txBox="1"/>
          <p:nvPr/>
        </p:nvSpPr>
        <p:spPr>
          <a:xfrm>
            <a:off x="1018986" y="2504965"/>
            <a:ext cx="23455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  <a:ea typeface="Doulos SIL" panose="02000500070000020004" pitchFamily="2" charset="0"/>
                <a:cs typeface="Doulos SIL" panose="02000500070000020004" pitchFamily="2" charset="0"/>
              </a:rPr>
              <a:t>b) </a:t>
            </a:r>
            <a:r>
              <a:rPr lang="en-US" i="1" dirty="0" err="1">
                <a:latin typeface="+mj-lt"/>
                <a:ea typeface="Doulos SIL" panose="02000500070000020004" pitchFamily="2" charset="0"/>
                <a:cs typeface="Doulos SIL" panose="02000500070000020004" pitchFamily="2" charset="0"/>
              </a:rPr>
              <a:t>kū</a:t>
            </a:r>
            <a:r>
              <a:rPr lang="en-US" i="1" dirty="0">
                <a:latin typeface="+mj-lt"/>
                <a:ea typeface="Doulos SIL" panose="02000500070000020004" pitchFamily="2" charset="0"/>
                <a:cs typeface="Doulos SIL" panose="02000500070000020004" pitchFamily="2" charset="0"/>
              </a:rPr>
              <a:t> </a:t>
            </a:r>
            <a:r>
              <a:rPr lang="en-US" i="1" dirty="0" err="1">
                <a:latin typeface="+mj-lt"/>
                <a:ea typeface="Doulos SIL" panose="02000500070000020004" pitchFamily="2" charset="0"/>
                <a:cs typeface="Doulos SIL" panose="02000500070000020004" pitchFamily="2" charset="0"/>
              </a:rPr>
              <a:t>tōō-ku</a:t>
            </a:r>
            <a:r>
              <a:rPr lang="en-US" i="1" dirty="0">
                <a:latin typeface="+mj-lt"/>
                <a:ea typeface="Doulos SIL" panose="02000500070000020004" pitchFamily="2" charset="0"/>
                <a:cs typeface="Doulos SIL" panose="02000500070000020004" pitchFamily="2" charset="0"/>
              </a:rPr>
              <a:t> kᴐ̀ᴐ̀ta</a:t>
            </a:r>
          </a:p>
          <a:p>
            <a:r>
              <a:rPr lang="en-US" dirty="0">
                <a:latin typeface="+mj-lt"/>
                <a:ea typeface="Doulos SIL" panose="02000500070000020004" pitchFamily="2" charset="0"/>
                <a:cs typeface="Doulos SIL" panose="02000500070000020004" pitchFamily="2" charset="0"/>
              </a:rPr>
              <a:t>    CL quarto-CL </a:t>
            </a:r>
            <a:r>
              <a:rPr lang="en-US" dirty="0" err="1">
                <a:latin typeface="+mj-lt"/>
                <a:ea typeface="Doulos SIL" panose="02000500070000020004" pitchFamily="2" charset="0"/>
                <a:cs typeface="Doulos SIL" panose="02000500070000020004" pitchFamily="2" charset="0"/>
              </a:rPr>
              <a:t>varrer</a:t>
            </a:r>
            <a:endParaRPr lang="en-US" dirty="0">
              <a:latin typeface="+mj-lt"/>
              <a:ea typeface="Doulos SIL" panose="02000500070000020004" pitchFamily="2" charset="0"/>
              <a:cs typeface="Doulos SIL" panose="02000500070000020004" pitchFamily="2" charset="0"/>
            </a:endParaRPr>
          </a:p>
          <a:p>
            <a:r>
              <a:rPr lang="en-US" dirty="0">
                <a:latin typeface="+mj-lt"/>
                <a:ea typeface="Doulos SIL" panose="02000500070000020004" pitchFamily="2" charset="0"/>
                <a:cs typeface="Doulos SIL" panose="02000500070000020004" pitchFamily="2" charset="0"/>
              </a:rPr>
              <a:t>    ‘O quarto </a:t>
            </a:r>
            <a:r>
              <a:rPr lang="en-US" dirty="0" err="1">
                <a:latin typeface="+mj-lt"/>
                <a:ea typeface="Doulos SIL" panose="02000500070000020004" pitchFamily="2" charset="0"/>
                <a:cs typeface="Doulos SIL" panose="02000500070000020004" pitchFamily="2" charset="0"/>
              </a:rPr>
              <a:t>foi</a:t>
            </a:r>
            <a:r>
              <a:rPr lang="en-US" dirty="0">
                <a:latin typeface="+mj-lt"/>
                <a:ea typeface="Doulos SIL" panose="02000500070000020004" pitchFamily="2" charset="0"/>
                <a:cs typeface="Doulos SIL" panose="02000500070000020004" pitchFamily="2" charset="0"/>
              </a:rPr>
              <a:t> </a:t>
            </a:r>
            <a:r>
              <a:rPr lang="en-US" dirty="0" err="1">
                <a:latin typeface="+mj-lt"/>
                <a:ea typeface="Doulos SIL" panose="02000500070000020004" pitchFamily="2" charset="0"/>
                <a:cs typeface="Doulos SIL" panose="02000500070000020004" pitchFamily="2" charset="0"/>
              </a:rPr>
              <a:t>varrido</a:t>
            </a:r>
            <a:r>
              <a:rPr lang="en-US" dirty="0">
                <a:latin typeface="+mj-lt"/>
                <a:ea typeface="Doulos SIL" panose="02000500070000020004" pitchFamily="2" charset="0"/>
                <a:cs typeface="Doulos SIL" panose="02000500070000020004" pitchFamily="2" charset="0"/>
              </a:rPr>
              <a:t>’</a:t>
            </a:r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19D95418-33FE-4C74-A596-8D55D2FE890F}"/>
              </a:ext>
            </a:extLst>
          </p:cNvPr>
          <p:cNvSpPr txBox="1"/>
          <p:nvPr/>
        </p:nvSpPr>
        <p:spPr>
          <a:xfrm>
            <a:off x="997994" y="4238304"/>
            <a:ext cx="27456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(a) </a:t>
            </a:r>
            <a:r>
              <a:rPr lang="pt-BR" dirty="0">
                <a:latin typeface="+mj-lt"/>
              </a:rPr>
              <a:t>À yé </a:t>
            </a:r>
            <a:r>
              <a:rPr lang="en-US" dirty="0">
                <a:latin typeface="+mj-lt"/>
              </a:rPr>
              <a:t>ɲ</a:t>
            </a:r>
            <a:r>
              <a:rPr lang="en-US" dirty="0">
                <a:latin typeface="+mj-lt"/>
                <a:ea typeface="Doulos SIL" panose="02000500070000020004" pitchFamily="2" charset="0"/>
                <a:cs typeface="Doulos SIL" panose="02000500070000020004" pitchFamily="2" charset="0"/>
              </a:rPr>
              <a:t>ᴐ̀</a:t>
            </a:r>
            <a:r>
              <a:rPr lang="pt-BR" dirty="0">
                <a:latin typeface="+mj-lt"/>
              </a:rPr>
              <a:t> dàn. </a:t>
            </a:r>
          </a:p>
          <a:p>
            <a:r>
              <a:rPr lang="en-US" dirty="0">
                <a:latin typeface="+mj-lt"/>
              </a:rPr>
              <a:t>     3Sg </a:t>
            </a:r>
            <a:r>
              <a:rPr lang="en-US" dirty="0" err="1">
                <a:latin typeface="+mj-lt"/>
              </a:rPr>
              <a:t>Pf:tr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milho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plantear</a:t>
            </a:r>
            <a:r>
              <a:rPr lang="en-US" dirty="0">
                <a:latin typeface="+mj-lt"/>
              </a:rPr>
              <a:t>                  </a:t>
            </a:r>
          </a:p>
          <a:p>
            <a:r>
              <a:rPr lang="en-US" dirty="0">
                <a:latin typeface="+mj-lt"/>
              </a:rPr>
              <a:t>    ‘</a:t>
            </a:r>
            <a:r>
              <a:rPr lang="en-US" dirty="0" err="1">
                <a:latin typeface="+mj-lt"/>
              </a:rPr>
              <a:t>Ele</a:t>
            </a:r>
            <a:r>
              <a:rPr lang="en-US" dirty="0">
                <a:latin typeface="+mj-lt"/>
              </a:rPr>
              <a:t>/a </a:t>
            </a:r>
            <a:r>
              <a:rPr lang="en-US" dirty="0" err="1">
                <a:latin typeface="+mj-lt"/>
              </a:rPr>
              <a:t>planteou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milho</a:t>
            </a:r>
            <a:r>
              <a:rPr lang="en-US" dirty="0">
                <a:latin typeface="+mj-lt"/>
              </a:rPr>
              <a:t>.’</a:t>
            </a:r>
            <a:r>
              <a:rPr lang="de-DE" dirty="0">
                <a:latin typeface="+mj-lt"/>
              </a:rPr>
              <a:t> </a:t>
            </a:r>
            <a:r>
              <a:rPr lang="en-US" dirty="0">
                <a:latin typeface="+mj-lt"/>
              </a:rPr>
              <a:t>                   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544167BA-F738-4388-AC48-51ABCAD6A0F8}"/>
              </a:ext>
            </a:extLst>
          </p:cNvPr>
          <p:cNvSpPr txBox="1"/>
          <p:nvPr/>
        </p:nvSpPr>
        <p:spPr>
          <a:xfrm>
            <a:off x="808992" y="3623641"/>
            <a:ext cx="3781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j-lt"/>
              </a:rPr>
              <a:t>Bambara; Mande/ NC (Cobbinah 2008):</a:t>
            </a:r>
          </a:p>
          <a:p>
            <a:endParaRPr lang="en-US" dirty="0">
              <a:latin typeface="+mj-lt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13BC9EF9-C820-437D-B356-2B26B7680756}"/>
              </a:ext>
            </a:extLst>
          </p:cNvPr>
          <p:cNvSpPr txBox="1"/>
          <p:nvPr/>
        </p:nvSpPr>
        <p:spPr>
          <a:xfrm>
            <a:off x="1018986" y="5390121"/>
            <a:ext cx="25555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(b) Ɲ</a:t>
            </a:r>
            <a:r>
              <a:rPr lang="en-US" dirty="0">
                <a:latin typeface="+mj-lt"/>
                <a:ea typeface="Doulos SIL" panose="02000500070000020004" pitchFamily="2" charset="0"/>
                <a:cs typeface="Doulos SIL" panose="02000500070000020004" pitchFamily="2" charset="0"/>
              </a:rPr>
              <a:t>ᴐ̀</a:t>
            </a:r>
            <a:r>
              <a:rPr lang="pt-BR" dirty="0">
                <a:latin typeface="+mj-lt"/>
              </a:rPr>
              <a:t> </a:t>
            </a:r>
            <a:r>
              <a:rPr lang="en-US" dirty="0">
                <a:latin typeface="+mj-lt"/>
              </a:rPr>
              <a:t>     </a:t>
            </a:r>
            <a:r>
              <a:rPr lang="pt-BR" dirty="0">
                <a:latin typeface="+mj-lt"/>
              </a:rPr>
              <a:t>dàn -na.</a:t>
            </a:r>
          </a:p>
          <a:p>
            <a:r>
              <a:rPr lang="en-US" dirty="0">
                <a:latin typeface="+mj-lt"/>
              </a:rPr>
              <a:t>     </a:t>
            </a:r>
            <a:r>
              <a:rPr lang="en-US" dirty="0" err="1">
                <a:latin typeface="+mj-lt"/>
              </a:rPr>
              <a:t>milho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plantear-Pf:itr</a:t>
            </a:r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    ‘O </a:t>
            </a:r>
            <a:r>
              <a:rPr lang="en-US" dirty="0" err="1">
                <a:latin typeface="+mj-lt"/>
              </a:rPr>
              <a:t>milho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foi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planteado</a:t>
            </a:r>
            <a:r>
              <a:rPr lang="en-US" dirty="0">
                <a:latin typeface="+mj-lt"/>
              </a:rPr>
              <a:t>.’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515B76B9-A352-4C40-A3EB-6C2760549E87}"/>
              </a:ext>
            </a:extLst>
          </p:cNvPr>
          <p:cNvSpPr txBox="1"/>
          <p:nvPr/>
        </p:nvSpPr>
        <p:spPr>
          <a:xfrm>
            <a:off x="833806" y="977614"/>
            <a:ext cx="4644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+mj-lt"/>
              </a:rPr>
              <a:t>Ditammari</a:t>
            </a:r>
            <a:r>
              <a:rPr lang="en-US" b="1" dirty="0">
                <a:latin typeface="+mj-lt"/>
              </a:rPr>
              <a:t>; Gur/NC  (</a:t>
            </a:r>
            <a:r>
              <a:rPr lang="en-US" b="1" dirty="0" err="1">
                <a:latin typeface="+mj-lt"/>
              </a:rPr>
              <a:t>Reineke</a:t>
            </a:r>
            <a:r>
              <a:rPr lang="en-US" b="1" dirty="0">
                <a:latin typeface="+mj-lt"/>
              </a:rPr>
              <a:t> &amp; </a:t>
            </a:r>
            <a:r>
              <a:rPr lang="en-US" b="1" dirty="0" err="1">
                <a:latin typeface="+mj-lt"/>
              </a:rPr>
              <a:t>Miehe</a:t>
            </a:r>
            <a:r>
              <a:rPr lang="en-US" b="1" dirty="0">
                <a:latin typeface="+mj-lt"/>
              </a:rPr>
              <a:t> 2005:341)</a:t>
            </a:r>
            <a:endParaRPr lang="en-US" dirty="0">
              <a:latin typeface="+mj-lt"/>
            </a:endParaRP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F93E4385-6DDA-4547-8FFE-2E7F83F4B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9E85E-DAE1-40E2-9D4F-42E159058BB8}" type="slidenum">
              <a:rPr lang="en-US" smtClean="0">
                <a:latin typeface="+mj-lt"/>
              </a:rPr>
              <a:t>8</a:t>
            </a:fld>
            <a:endParaRPr lang="en-US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483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462758" y="1058327"/>
            <a:ext cx="1441228" cy="3693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b="1" dirty="0" err="1" smtClean="0">
                <a:solidFill>
                  <a:schemeClr val="bg1"/>
                </a:solidFill>
              </a:rPr>
              <a:t>não</a:t>
            </a:r>
            <a:r>
              <a:rPr lang="de-DE" b="1" dirty="0" smtClean="0">
                <a:solidFill>
                  <a:schemeClr val="bg1"/>
                </a:solidFill>
              </a:rPr>
              <a:t> </a:t>
            </a:r>
            <a:r>
              <a:rPr lang="de-DE" b="1" dirty="0" err="1" smtClean="0">
                <a:solidFill>
                  <a:schemeClr val="bg1"/>
                </a:solidFill>
              </a:rPr>
              <a:t>derivado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6832884" y="407401"/>
            <a:ext cx="1255344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de-DE" b="1" dirty="0" err="1" smtClean="0">
                <a:solidFill>
                  <a:schemeClr val="bg1"/>
                </a:solidFill>
              </a:rPr>
              <a:t>predicativo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579276" y="1046994"/>
            <a:ext cx="1027654" cy="3693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b="1" dirty="0" err="1" smtClean="0">
                <a:solidFill>
                  <a:schemeClr val="bg1"/>
                </a:solidFill>
              </a:rPr>
              <a:t>derivado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3484262" y="61046"/>
            <a:ext cx="1884875" cy="461665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de-DE" sz="2400" b="1" dirty="0" err="1" smtClean="0">
                <a:solidFill>
                  <a:schemeClr val="bg1"/>
                </a:solidFill>
              </a:rPr>
              <a:t>Propriedades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2505754" y="1622322"/>
            <a:ext cx="3174698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i="1" dirty="0" err="1" smtClean="0"/>
              <a:t>ca</a:t>
            </a:r>
            <a:r>
              <a:rPr lang="de-DE" b="1" i="1" dirty="0" smtClean="0"/>
              <a:t>-man</a:t>
            </a:r>
            <a:r>
              <a:rPr lang="de-DE" b="1" dirty="0" smtClean="0"/>
              <a:t>		</a:t>
            </a:r>
            <a:r>
              <a:rPr lang="de-DE" b="1" dirty="0" err="1" smtClean="0"/>
              <a:t>muito</a:t>
            </a:r>
            <a:endParaRPr lang="de-DE" b="1" dirty="0" smtClean="0"/>
          </a:p>
          <a:p>
            <a:r>
              <a:rPr lang="de-DE" b="1" i="1" dirty="0" err="1" smtClean="0"/>
              <a:t>ɲu</a:t>
            </a:r>
            <a:r>
              <a:rPr lang="de-DE" b="1" i="1" dirty="0" smtClean="0"/>
              <a:t>-man</a:t>
            </a:r>
            <a:r>
              <a:rPr lang="de-DE" b="1" dirty="0" smtClean="0"/>
              <a:t>		</a:t>
            </a:r>
            <a:r>
              <a:rPr lang="de-DE" b="1" dirty="0" err="1" smtClean="0"/>
              <a:t>agradavel</a:t>
            </a:r>
            <a:endParaRPr lang="de-DE" b="1" dirty="0" smtClean="0"/>
          </a:p>
          <a:p>
            <a:r>
              <a:rPr lang="de-DE" b="1" i="1" dirty="0" err="1" smtClean="0"/>
              <a:t>timi</a:t>
            </a:r>
            <a:r>
              <a:rPr lang="de-DE" b="1" i="1" dirty="0" smtClean="0"/>
              <a:t>-man</a:t>
            </a:r>
            <a:r>
              <a:rPr lang="de-DE" b="1" dirty="0" smtClean="0"/>
              <a:t>		</a:t>
            </a:r>
            <a:r>
              <a:rPr lang="de-DE" b="1" dirty="0" err="1" smtClean="0"/>
              <a:t>doce</a:t>
            </a:r>
            <a:endParaRPr lang="de-DE" b="1" dirty="0" smtClean="0"/>
          </a:p>
          <a:p>
            <a:r>
              <a:rPr lang="de-DE" b="1" i="1" dirty="0" smtClean="0"/>
              <a:t>du-man</a:t>
            </a:r>
            <a:r>
              <a:rPr lang="de-DE" b="1" dirty="0" smtClean="0"/>
              <a:t>		</a:t>
            </a:r>
            <a:r>
              <a:rPr lang="de-DE" b="1" dirty="0" err="1" smtClean="0"/>
              <a:t>gostoso</a:t>
            </a:r>
            <a:endParaRPr lang="de-DE" b="1" dirty="0" smtClean="0"/>
          </a:p>
          <a:p>
            <a:r>
              <a:rPr lang="de-DE" b="1" i="1" dirty="0" err="1"/>
              <a:t>suma</a:t>
            </a:r>
            <a:r>
              <a:rPr lang="de-DE" b="1" i="1" dirty="0"/>
              <a:t>-man</a:t>
            </a:r>
            <a:r>
              <a:rPr lang="de-DE" b="1" dirty="0"/>
              <a:t>	</a:t>
            </a:r>
            <a:r>
              <a:rPr lang="de-DE" b="1" dirty="0" err="1" smtClean="0"/>
              <a:t>fresco</a:t>
            </a:r>
            <a:endParaRPr lang="de-DE" b="1" dirty="0" smtClean="0"/>
          </a:p>
          <a:p>
            <a:r>
              <a:rPr lang="de-DE" b="1" i="1" dirty="0" err="1" smtClean="0"/>
              <a:t>surun</a:t>
            </a:r>
            <a:r>
              <a:rPr lang="de-DE" b="1" i="1" dirty="0" smtClean="0"/>
              <a:t>-man</a:t>
            </a:r>
            <a:r>
              <a:rPr lang="de-DE" b="1" dirty="0" smtClean="0"/>
              <a:t>	</a:t>
            </a:r>
            <a:r>
              <a:rPr lang="de-DE" b="1" dirty="0" err="1" smtClean="0"/>
              <a:t>curto</a:t>
            </a:r>
            <a:endParaRPr lang="de-DE" b="1" dirty="0" smtClean="0"/>
          </a:p>
          <a:p>
            <a:r>
              <a:rPr lang="de-DE" b="1" i="1" dirty="0" err="1" smtClean="0"/>
              <a:t>gɛlɛn</a:t>
            </a:r>
            <a:r>
              <a:rPr lang="de-DE" b="1" i="1" dirty="0" smtClean="0"/>
              <a:t>-man</a:t>
            </a:r>
            <a:r>
              <a:rPr lang="de-DE" b="1" dirty="0" smtClean="0"/>
              <a:t>	</a:t>
            </a:r>
            <a:r>
              <a:rPr lang="de-DE" b="1" dirty="0" err="1" smtClean="0"/>
              <a:t>difícil</a:t>
            </a:r>
            <a:endParaRPr lang="de-DE" b="1" dirty="0" smtClean="0"/>
          </a:p>
          <a:p>
            <a:r>
              <a:rPr lang="de-DE" b="1" i="1" dirty="0" smtClean="0"/>
              <a:t>*</a:t>
            </a:r>
            <a:r>
              <a:rPr lang="de-DE" b="1" i="1" dirty="0" err="1" smtClean="0"/>
              <a:t>kɔrɔ</a:t>
            </a:r>
            <a:r>
              <a:rPr lang="de-DE" b="1" i="1" dirty="0" smtClean="0"/>
              <a:t>-man</a:t>
            </a:r>
            <a:r>
              <a:rPr lang="de-DE" b="1" dirty="0"/>
              <a:t>	</a:t>
            </a:r>
            <a:r>
              <a:rPr lang="de-DE" b="1" dirty="0" err="1"/>
              <a:t>velho</a:t>
            </a:r>
            <a:endParaRPr lang="de-DE" b="1" dirty="0"/>
          </a:p>
          <a:p>
            <a:r>
              <a:rPr lang="de-DE" b="1" i="1" dirty="0"/>
              <a:t>*</a:t>
            </a:r>
            <a:r>
              <a:rPr lang="de-DE" b="1" i="1" dirty="0" err="1"/>
              <a:t>kura</a:t>
            </a:r>
            <a:r>
              <a:rPr lang="de-DE" b="1" i="1" dirty="0"/>
              <a:t>-man</a:t>
            </a:r>
            <a:r>
              <a:rPr lang="de-DE" b="1" dirty="0"/>
              <a:t>	</a:t>
            </a:r>
            <a:r>
              <a:rPr lang="de-DE" b="1" dirty="0" err="1" smtClean="0"/>
              <a:t>novo</a:t>
            </a:r>
            <a:endParaRPr lang="de-DE" b="1" dirty="0" smtClean="0"/>
          </a:p>
          <a:p>
            <a:r>
              <a:rPr lang="de-DE" b="1" i="1" dirty="0" smtClean="0"/>
              <a:t>*</a:t>
            </a:r>
            <a:r>
              <a:rPr lang="de-DE" b="1" i="1" dirty="0" err="1" smtClean="0"/>
              <a:t>kumu</a:t>
            </a:r>
            <a:r>
              <a:rPr lang="de-DE" b="1" i="1" dirty="0" smtClean="0"/>
              <a:t>-man</a:t>
            </a:r>
            <a:r>
              <a:rPr lang="de-DE" b="1" dirty="0" smtClean="0"/>
              <a:t>	</a:t>
            </a:r>
            <a:r>
              <a:rPr lang="de-DE" b="1" dirty="0" err="1" smtClean="0"/>
              <a:t>fermentado</a:t>
            </a:r>
            <a:endParaRPr lang="de-DE" b="1" dirty="0" smtClean="0"/>
          </a:p>
          <a:p>
            <a:r>
              <a:rPr lang="de-DE" b="1" i="1" dirty="0" smtClean="0"/>
              <a:t>*</a:t>
            </a:r>
            <a:r>
              <a:rPr lang="de-DE" b="1" i="1" dirty="0" err="1" smtClean="0"/>
              <a:t>kɛnɛ</a:t>
            </a:r>
            <a:r>
              <a:rPr lang="de-DE" b="1" i="1" dirty="0" smtClean="0"/>
              <a:t>-man</a:t>
            </a:r>
            <a:r>
              <a:rPr lang="de-DE" b="1" dirty="0" smtClean="0"/>
              <a:t>	</a:t>
            </a:r>
            <a:r>
              <a:rPr lang="de-DE" b="1" dirty="0" err="1" smtClean="0"/>
              <a:t>fresco</a:t>
            </a:r>
            <a:endParaRPr lang="de-DE" b="1" dirty="0" smtClean="0"/>
          </a:p>
          <a:p>
            <a:r>
              <a:rPr lang="de-DE" b="1" i="1" dirty="0" smtClean="0"/>
              <a:t>*</a:t>
            </a:r>
            <a:r>
              <a:rPr lang="de-DE" b="1" i="1" dirty="0" err="1" smtClean="0"/>
              <a:t>misɛn</a:t>
            </a:r>
            <a:r>
              <a:rPr lang="de-DE" b="1" i="1" dirty="0" smtClean="0"/>
              <a:t>-man</a:t>
            </a:r>
            <a:r>
              <a:rPr lang="de-DE" b="1" dirty="0" smtClean="0"/>
              <a:t>	</a:t>
            </a:r>
            <a:r>
              <a:rPr lang="de-DE" b="1" dirty="0" err="1" smtClean="0"/>
              <a:t>pequeno</a:t>
            </a:r>
            <a:endParaRPr lang="de-DE" b="1" dirty="0" smtClean="0"/>
          </a:p>
          <a:p>
            <a:r>
              <a:rPr lang="de-DE" b="1" i="1" dirty="0" smtClean="0"/>
              <a:t>*</a:t>
            </a:r>
            <a:r>
              <a:rPr lang="de-DE" b="1" i="1" dirty="0" err="1" smtClean="0"/>
              <a:t>bon</a:t>
            </a:r>
            <a:r>
              <a:rPr lang="de-DE" b="1" i="1" dirty="0" smtClean="0"/>
              <a:t>-man</a:t>
            </a:r>
            <a:r>
              <a:rPr lang="de-DE" b="1" dirty="0" smtClean="0"/>
              <a:t>	</a:t>
            </a:r>
            <a:r>
              <a:rPr lang="de-DE" b="1" dirty="0" err="1" smtClean="0"/>
              <a:t>grande</a:t>
            </a:r>
            <a:endParaRPr lang="de-DE" b="1" dirty="0" smtClean="0"/>
          </a:p>
          <a:p>
            <a:r>
              <a:rPr lang="de-DE" b="1" i="1" dirty="0" smtClean="0"/>
              <a:t>* </a:t>
            </a:r>
            <a:r>
              <a:rPr lang="de-DE" b="1" i="1" dirty="0" err="1" smtClean="0"/>
              <a:t>fisa</a:t>
            </a:r>
            <a:r>
              <a:rPr lang="de-DE" b="1" i="1" dirty="0" smtClean="0"/>
              <a:t>-man</a:t>
            </a:r>
            <a:r>
              <a:rPr lang="de-DE" b="1" dirty="0" smtClean="0"/>
              <a:t>	</a:t>
            </a:r>
            <a:r>
              <a:rPr lang="de-DE" b="1" dirty="0" err="1" smtClean="0"/>
              <a:t>melhor</a:t>
            </a:r>
            <a:endParaRPr lang="pt-BR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5777113" y="1622322"/>
            <a:ext cx="3366887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i="1" dirty="0" smtClean="0"/>
              <a:t>a </a:t>
            </a:r>
            <a:r>
              <a:rPr lang="de-DE" b="1" i="1" dirty="0" err="1" smtClean="0"/>
              <a:t>ka</a:t>
            </a:r>
            <a:r>
              <a:rPr lang="de-DE" b="1" i="1" dirty="0" smtClean="0"/>
              <a:t> </a:t>
            </a:r>
            <a:r>
              <a:rPr lang="de-DE" b="1" i="1" dirty="0" err="1" smtClean="0"/>
              <a:t>ca</a:t>
            </a:r>
            <a:r>
              <a:rPr lang="de-DE" b="1" i="1" dirty="0" smtClean="0"/>
              <a:t>		e̒ </a:t>
            </a:r>
            <a:r>
              <a:rPr lang="de-DE" b="1" i="1" dirty="0" err="1" smtClean="0"/>
              <a:t>muito</a:t>
            </a:r>
            <a:endParaRPr lang="de-DE" b="1" dirty="0" smtClean="0"/>
          </a:p>
          <a:p>
            <a:r>
              <a:rPr lang="de-DE" b="1" i="1" dirty="0" smtClean="0"/>
              <a:t>a </a:t>
            </a:r>
            <a:r>
              <a:rPr lang="de-DE" b="1" i="1" dirty="0" err="1" smtClean="0"/>
              <a:t>ka</a:t>
            </a:r>
            <a:r>
              <a:rPr lang="de-DE" b="1" i="1" dirty="0" smtClean="0"/>
              <a:t> </a:t>
            </a:r>
            <a:r>
              <a:rPr lang="de-DE" b="1" i="1" dirty="0" err="1" smtClean="0"/>
              <a:t>ɲi</a:t>
            </a:r>
            <a:r>
              <a:rPr lang="de-DE" b="1" dirty="0" smtClean="0"/>
              <a:t>		e̒ </a:t>
            </a:r>
            <a:r>
              <a:rPr lang="de-DE" b="1" dirty="0" err="1" smtClean="0"/>
              <a:t>agradavel</a:t>
            </a:r>
            <a:endParaRPr lang="de-DE" b="1" dirty="0" smtClean="0"/>
          </a:p>
          <a:p>
            <a:r>
              <a:rPr lang="de-DE" b="1" i="1" dirty="0" smtClean="0"/>
              <a:t>a </a:t>
            </a:r>
            <a:r>
              <a:rPr lang="de-DE" b="1" i="1" dirty="0" err="1" smtClean="0"/>
              <a:t>ka</a:t>
            </a:r>
            <a:r>
              <a:rPr lang="de-DE" b="1" i="1" dirty="0" smtClean="0"/>
              <a:t> </a:t>
            </a:r>
            <a:r>
              <a:rPr lang="de-DE" b="1" i="1" dirty="0" err="1" smtClean="0"/>
              <a:t>timi</a:t>
            </a:r>
            <a:r>
              <a:rPr lang="de-DE" b="1" dirty="0" smtClean="0"/>
              <a:t>		e̒ </a:t>
            </a:r>
            <a:r>
              <a:rPr lang="de-DE" b="1" dirty="0" err="1" smtClean="0"/>
              <a:t>doce</a:t>
            </a:r>
            <a:endParaRPr lang="de-DE" b="1" dirty="0" smtClean="0"/>
          </a:p>
          <a:p>
            <a:r>
              <a:rPr lang="de-DE" b="1" i="1" dirty="0" smtClean="0"/>
              <a:t>a </a:t>
            </a:r>
            <a:r>
              <a:rPr lang="de-DE" b="1" i="1" dirty="0" err="1" smtClean="0"/>
              <a:t>ka</a:t>
            </a:r>
            <a:r>
              <a:rPr lang="de-DE" b="1" i="1" dirty="0" smtClean="0"/>
              <a:t> di</a:t>
            </a:r>
            <a:r>
              <a:rPr lang="de-DE" b="1" dirty="0" smtClean="0"/>
              <a:t>		e̒ </a:t>
            </a:r>
            <a:r>
              <a:rPr lang="de-DE" b="1" dirty="0" err="1" smtClean="0"/>
              <a:t>gostoso</a:t>
            </a:r>
            <a:endParaRPr lang="de-DE" b="1" dirty="0" smtClean="0"/>
          </a:p>
          <a:p>
            <a:r>
              <a:rPr lang="de-DE" b="1" i="1" dirty="0" smtClean="0"/>
              <a:t>a </a:t>
            </a:r>
            <a:r>
              <a:rPr lang="de-DE" b="1" i="1" dirty="0" err="1" smtClean="0"/>
              <a:t>ka</a:t>
            </a:r>
            <a:r>
              <a:rPr lang="de-DE" b="1" i="1" dirty="0" smtClean="0"/>
              <a:t> </a:t>
            </a:r>
            <a:r>
              <a:rPr lang="de-DE" b="1" i="1" dirty="0" err="1" smtClean="0"/>
              <a:t>suma</a:t>
            </a:r>
            <a:r>
              <a:rPr lang="de-DE" b="1" dirty="0" smtClean="0"/>
              <a:t>	e̒ </a:t>
            </a:r>
            <a:r>
              <a:rPr lang="de-DE" b="1" dirty="0" err="1" smtClean="0"/>
              <a:t>fresco</a:t>
            </a:r>
            <a:endParaRPr lang="de-DE" b="1" dirty="0" smtClean="0"/>
          </a:p>
          <a:p>
            <a:r>
              <a:rPr lang="de-DE" b="1" i="1" dirty="0"/>
              <a:t>a </a:t>
            </a:r>
            <a:r>
              <a:rPr lang="de-DE" b="1" i="1" dirty="0" err="1"/>
              <a:t>ka</a:t>
            </a:r>
            <a:r>
              <a:rPr lang="de-DE" b="1" i="1" dirty="0"/>
              <a:t> </a:t>
            </a:r>
            <a:r>
              <a:rPr lang="de-DE" b="1" i="1" dirty="0" err="1"/>
              <a:t>surun</a:t>
            </a:r>
            <a:r>
              <a:rPr lang="de-DE" b="1" i="1" dirty="0"/>
              <a:t>	</a:t>
            </a:r>
            <a:r>
              <a:rPr lang="de-DE" b="1" i="1" dirty="0" smtClean="0"/>
              <a:t>e̒ </a:t>
            </a:r>
            <a:r>
              <a:rPr lang="de-DE" b="1" dirty="0" err="1" smtClean="0"/>
              <a:t>curto</a:t>
            </a:r>
            <a:endParaRPr lang="de-DE" b="1" dirty="0" smtClean="0"/>
          </a:p>
          <a:p>
            <a:r>
              <a:rPr lang="de-DE" b="1" i="1" dirty="0" smtClean="0"/>
              <a:t>a </a:t>
            </a:r>
            <a:r>
              <a:rPr lang="de-DE" b="1" i="1" dirty="0" err="1" smtClean="0"/>
              <a:t>ka</a:t>
            </a:r>
            <a:r>
              <a:rPr lang="de-DE" b="1" i="1" dirty="0" smtClean="0"/>
              <a:t> </a:t>
            </a:r>
            <a:r>
              <a:rPr lang="de-DE" b="1" i="1" dirty="0" err="1" smtClean="0"/>
              <a:t>gɛlɛn</a:t>
            </a:r>
            <a:r>
              <a:rPr lang="de-DE" b="1" dirty="0" smtClean="0"/>
              <a:t>	e̒ </a:t>
            </a:r>
            <a:r>
              <a:rPr lang="de-DE" b="1" dirty="0" err="1" smtClean="0"/>
              <a:t>difícil</a:t>
            </a:r>
            <a:endParaRPr lang="de-DE" b="1" dirty="0" smtClean="0"/>
          </a:p>
          <a:p>
            <a:r>
              <a:rPr lang="de-DE" b="1" i="1" dirty="0" smtClean="0"/>
              <a:t>a </a:t>
            </a:r>
            <a:r>
              <a:rPr lang="de-DE" b="1" i="1" dirty="0" err="1" smtClean="0"/>
              <a:t>ka</a:t>
            </a:r>
            <a:r>
              <a:rPr lang="de-DE" b="1" i="1" dirty="0" smtClean="0"/>
              <a:t> </a:t>
            </a:r>
            <a:r>
              <a:rPr lang="de-DE" b="1" i="1" dirty="0" err="1" smtClean="0"/>
              <a:t>kɔrɔ</a:t>
            </a:r>
            <a:r>
              <a:rPr lang="de-DE" b="1" dirty="0"/>
              <a:t>	</a:t>
            </a:r>
            <a:r>
              <a:rPr lang="de-DE" b="1" dirty="0" smtClean="0"/>
              <a:t>	e̒ </a:t>
            </a:r>
            <a:r>
              <a:rPr lang="de-DE" b="1" dirty="0" err="1" smtClean="0"/>
              <a:t>velho</a:t>
            </a:r>
            <a:endParaRPr lang="de-DE" b="1" dirty="0"/>
          </a:p>
          <a:p>
            <a:r>
              <a:rPr lang="de-DE" b="1" i="1" dirty="0" smtClean="0"/>
              <a:t>a </a:t>
            </a:r>
            <a:r>
              <a:rPr lang="de-DE" b="1" i="1" dirty="0" err="1" smtClean="0"/>
              <a:t>ka</a:t>
            </a:r>
            <a:r>
              <a:rPr lang="de-DE" b="1" i="1" dirty="0" smtClean="0"/>
              <a:t> </a:t>
            </a:r>
            <a:r>
              <a:rPr lang="de-DE" b="1" i="1" dirty="0" err="1" smtClean="0"/>
              <a:t>kura</a:t>
            </a:r>
            <a:r>
              <a:rPr lang="de-DE" b="1" dirty="0"/>
              <a:t>	</a:t>
            </a:r>
            <a:r>
              <a:rPr lang="de-DE" b="1" dirty="0" smtClean="0"/>
              <a:t>	e̒ </a:t>
            </a:r>
            <a:r>
              <a:rPr lang="de-DE" b="1" dirty="0" err="1" smtClean="0"/>
              <a:t>novo</a:t>
            </a:r>
            <a:endParaRPr lang="de-DE" b="1" dirty="0" smtClean="0"/>
          </a:p>
          <a:p>
            <a:r>
              <a:rPr lang="de-DE" b="1" i="1" dirty="0" smtClean="0"/>
              <a:t>a </a:t>
            </a:r>
            <a:r>
              <a:rPr lang="de-DE" b="1" i="1" dirty="0" err="1" smtClean="0"/>
              <a:t>ka</a:t>
            </a:r>
            <a:r>
              <a:rPr lang="de-DE" b="1" i="1" dirty="0" smtClean="0"/>
              <a:t> </a:t>
            </a:r>
            <a:r>
              <a:rPr lang="de-DE" b="1" i="1" dirty="0" err="1" smtClean="0"/>
              <a:t>kumu</a:t>
            </a:r>
            <a:r>
              <a:rPr lang="de-DE" b="1" dirty="0" smtClean="0"/>
              <a:t>	e̒ </a:t>
            </a:r>
            <a:r>
              <a:rPr lang="de-DE" b="1" dirty="0" err="1" smtClean="0"/>
              <a:t>fermentado</a:t>
            </a:r>
            <a:endParaRPr lang="de-DE" b="1" dirty="0" smtClean="0"/>
          </a:p>
          <a:p>
            <a:r>
              <a:rPr lang="de-DE" b="1" i="1" dirty="0" smtClean="0"/>
              <a:t>a </a:t>
            </a:r>
            <a:r>
              <a:rPr lang="de-DE" b="1" i="1" dirty="0" err="1" smtClean="0"/>
              <a:t>ka</a:t>
            </a:r>
            <a:r>
              <a:rPr lang="de-DE" b="1" i="1" dirty="0" smtClean="0"/>
              <a:t> </a:t>
            </a:r>
            <a:r>
              <a:rPr lang="de-DE" b="1" i="1" dirty="0" err="1" smtClean="0"/>
              <a:t>kɛnɛ</a:t>
            </a:r>
            <a:r>
              <a:rPr lang="de-DE" b="1" i="1" dirty="0" smtClean="0"/>
              <a:t>	</a:t>
            </a:r>
            <a:r>
              <a:rPr lang="de-DE" b="1" dirty="0" smtClean="0"/>
              <a:t>	e̒ </a:t>
            </a:r>
            <a:r>
              <a:rPr lang="de-DE" b="1" dirty="0" err="1" smtClean="0"/>
              <a:t>fresco</a:t>
            </a:r>
            <a:endParaRPr lang="de-DE" b="1" dirty="0" smtClean="0"/>
          </a:p>
          <a:p>
            <a:r>
              <a:rPr lang="de-DE" b="1" i="1" dirty="0" smtClean="0"/>
              <a:t>a </a:t>
            </a:r>
            <a:r>
              <a:rPr lang="de-DE" b="1" i="1" dirty="0" err="1" smtClean="0"/>
              <a:t>ka</a:t>
            </a:r>
            <a:r>
              <a:rPr lang="de-DE" b="1" i="1" dirty="0" smtClean="0"/>
              <a:t> </a:t>
            </a:r>
            <a:r>
              <a:rPr lang="de-DE" b="1" i="1" dirty="0" err="1" smtClean="0"/>
              <a:t>misɛn</a:t>
            </a:r>
            <a:r>
              <a:rPr lang="de-DE" b="1" dirty="0" smtClean="0"/>
              <a:t>	e̒ </a:t>
            </a:r>
            <a:r>
              <a:rPr lang="de-DE" b="1" dirty="0" err="1" smtClean="0"/>
              <a:t>pequeno</a:t>
            </a:r>
            <a:endParaRPr lang="de-DE" b="1" dirty="0" smtClean="0"/>
          </a:p>
          <a:p>
            <a:r>
              <a:rPr lang="de-DE" b="1" i="1" dirty="0" smtClean="0"/>
              <a:t>a </a:t>
            </a:r>
            <a:r>
              <a:rPr lang="de-DE" b="1" i="1" dirty="0" err="1" smtClean="0"/>
              <a:t>ka</a:t>
            </a:r>
            <a:r>
              <a:rPr lang="de-DE" b="1" i="1" dirty="0" smtClean="0"/>
              <a:t> </a:t>
            </a:r>
            <a:r>
              <a:rPr lang="de-DE" b="1" i="1" dirty="0" err="1" smtClean="0"/>
              <a:t>bon</a:t>
            </a:r>
            <a:r>
              <a:rPr lang="de-DE" b="1" i="1" dirty="0" smtClean="0"/>
              <a:t>	</a:t>
            </a:r>
            <a:r>
              <a:rPr lang="de-DE" b="1" dirty="0" smtClean="0"/>
              <a:t>	e̒ </a:t>
            </a:r>
            <a:r>
              <a:rPr lang="de-DE" b="1" dirty="0" err="1" smtClean="0"/>
              <a:t>grande</a:t>
            </a:r>
            <a:endParaRPr lang="de-DE" b="1" dirty="0" smtClean="0"/>
          </a:p>
          <a:p>
            <a:r>
              <a:rPr lang="de-DE" b="1" i="1" dirty="0" smtClean="0"/>
              <a:t>a </a:t>
            </a:r>
            <a:r>
              <a:rPr lang="de-DE" b="1" i="1" dirty="0" err="1" smtClean="0"/>
              <a:t>ka</a:t>
            </a:r>
            <a:r>
              <a:rPr lang="de-DE" b="1" i="1" dirty="0" smtClean="0"/>
              <a:t> </a:t>
            </a:r>
            <a:r>
              <a:rPr lang="de-DE" b="1" i="1" dirty="0" err="1" smtClean="0"/>
              <a:t>fisa</a:t>
            </a:r>
            <a:r>
              <a:rPr lang="de-DE" b="1" dirty="0" smtClean="0"/>
              <a:t>		e̒ </a:t>
            </a:r>
            <a:r>
              <a:rPr lang="de-DE" b="1" dirty="0" err="1" smtClean="0"/>
              <a:t>melhor</a:t>
            </a:r>
            <a:endParaRPr lang="pt-BR" b="1" dirty="0"/>
          </a:p>
        </p:txBody>
      </p:sp>
      <p:sp>
        <p:nvSpPr>
          <p:cNvPr id="14" name="Textfeld 13"/>
          <p:cNvSpPr txBox="1"/>
          <p:nvPr/>
        </p:nvSpPr>
        <p:spPr>
          <a:xfrm>
            <a:off x="84905" y="1615657"/>
            <a:ext cx="2324188" cy="39703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i="1" dirty="0" smtClean="0"/>
              <a:t>*</a:t>
            </a:r>
            <a:r>
              <a:rPr lang="de-DE" b="1" i="1" dirty="0" err="1" smtClean="0"/>
              <a:t>ca</a:t>
            </a:r>
            <a:r>
              <a:rPr lang="de-DE" b="1" i="1" dirty="0" smtClean="0"/>
              <a:t>	</a:t>
            </a:r>
            <a:r>
              <a:rPr lang="de-DE" b="1" i="1" dirty="0" err="1" smtClean="0"/>
              <a:t>muito</a:t>
            </a:r>
            <a:endParaRPr lang="de-DE" b="1" i="1" dirty="0" smtClean="0"/>
          </a:p>
          <a:p>
            <a:r>
              <a:rPr lang="de-DE" b="1" i="1" dirty="0" smtClean="0"/>
              <a:t>*</a:t>
            </a:r>
            <a:r>
              <a:rPr lang="de-DE" b="1" i="1" dirty="0" err="1" smtClean="0"/>
              <a:t>ɲi</a:t>
            </a:r>
            <a:r>
              <a:rPr lang="de-DE" b="1" i="1" dirty="0" smtClean="0"/>
              <a:t>	</a:t>
            </a:r>
            <a:r>
              <a:rPr lang="de-DE" b="1" i="1" dirty="0" err="1" smtClean="0"/>
              <a:t>agradavel</a:t>
            </a:r>
            <a:endParaRPr lang="de-DE" b="1" i="1" dirty="0" smtClean="0"/>
          </a:p>
          <a:p>
            <a:r>
              <a:rPr lang="de-DE" b="1" i="1" dirty="0" smtClean="0"/>
              <a:t>*</a:t>
            </a:r>
            <a:r>
              <a:rPr lang="de-DE" b="1" i="1" dirty="0" err="1" smtClean="0"/>
              <a:t>timi</a:t>
            </a:r>
            <a:r>
              <a:rPr lang="de-DE" b="1" i="1" dirty="0" smtClean="0"/>
              <a:t>	</a:t>
            </a:r>
            <a:r>
              <a:rPr lang="de-DE" b="1" i="1" dirty="0" err="1" smtClean="0"/>
              <a:t>doce</a:t>
            </a:r>
            <a:endParaRPr lang="de-DE" b="1" i="1" dirty="0"/>
          </a:p>
          <a:p>
            <a:r>
              <a:rPr lang="de-DE" b="1" i="1" dirty="0" smtClean="0"/>
              <a:t>*di	</a:t>
            </a:r>
            <a:r>
              <a:rPr lang="de-DE" b="1" i="1" dirty="0" err="1" smtClean="0"/>
              <a:t>gostoso</a:t>
            </a:r>
            <a:endParaRPr lang="de-DE" b="1" i="1" dirty="0" smtClean="0"/>
          </a:p>
          <a:p>
            <a:r>
              <a:rPr lang="de-DE" b="1" i="1" dirty="0" err="1" smtClean="0"/>
              <a:t>suma</a:t>
            </a:r>
            <a:r>
              <a:rPr lang="de-DE" b="1" i="1" dirty="0" smtClean="0"/>
              <a:t>	</a:t>
            </a:r>
            <a:r>
              <a:rPr lang="de-DE" b="1" i="1" dirty="0" err="1" smtClean="0"/>
              <a:t>fresco</a:t>
            </a:r>
            <a:endParaRPr lang="de-DE" b="1" i="1" dirty="0" smtClean="0"/>
          </a:p>
          <a:p>
            <a:r>
              <a:rPr lang="de-DE" b="1" i="1" dirty="0" err="1" smtClean="0"/>
              <a:t>surun</a:t>
            </a:r>
            <a:r>
              <a:rPr lang="de-DE" b="1" i="1" dirty="0" smtClean="0"/>
              <a:t>	</a:t>
            </a:r>
            <a:r>
              <a:rPr lang="de-DE" b="1" i="1" dirty="0" err="1" smtClean="0"/>
              <a:t>curto</a:t>
            </a:r>
            <a:endParaRPr lang="de-DE" b="1" i="1" dirty="0" smtClean="0"/>
          </a:p>
          <a:p>
            <a:r>
              <a:rPr lang="de-DE" b="1" i="1" dirty="0" err="1" smtClean="0"/>
              <a:t>gɛlɛn</a:t>
            </a:r>
            <a:r>
              <a:rPr lang="de-DE" b="1" i="1" dirty="0" smtClean="0"/>
              <a:t>	</a:t>
            </a:r>
            <a:r>
              <a:rPr lang="de-DE" b="1" i="1" dirty="0" err="1" smtClean="0"/>
              <a:t>dificil</a:t>
            </a:r>
            <a:endParaRPr lang="de-DE" b="1" i="1" dirty="0" smtClean="0"/>
          </a:p>
          <a:p>
            <a:r>
              <a:rPr lang="de-DE" b="1" i="1" dirty="0" err="1" smtClean="0"/>
              <a:t>kɔrɔ</a:t>
            </a:r>
            <a:r>
              <a:rPr lang="de-DE" b="1" dirty="0"/>
              <a:t>	</a:t>
            </a:r>
            <a:r>
              <a:rPr lang="de-DE" b="1" dirty="0" err="1"/>
              <a:t>velho</a:t>
            </a:r>
            <a:endParaRPr lang="de-DE" b="1" dirty="0"/>
          </a:p>
          <a:p>
            <a:r>
              <a:rPr lang="de-DE" b="1" i="1" dirty="0" err="1" smtClean="0"/>
              <a:t>kura</a:t>
            </a:r>
            <a:r>
              <a:rPr lang="de-DE" b="1" dirty="0"/>
              <a:t>	</a:t>
            </a:r>
            <a:r>
              <a:rPr lang="de-DE" b="1" dirty="0" err="1" smtClean="0"/>
              <a:t>novo</a:t>
            </a:r>
            <a:r>
              <a:rPr lang="de-DE" b="1" dirty="0" smtClean="0"/>
              <a:t>	</a:t>
            </a:r>
          </a:p>
          <a:p>
            <a:r>
              <a:rPr lang="de-DE" b="1" i="1" dirty="0" err="1"/>
              <a:t>kumu</a:t>
            </a:r>
            <a:r>
              <a:rPr lang="de-DE" b="1" dirty="0"/>
              <a:t>	</a:t>
            </a:r>
            <a:r>
              <a:rPr lang="de-DE" b="1" dirty="0" err="1" smtClean="0"/>
              <a:t>fermentado</a:t>
            </a:r>
            <a:endParaRPr lang="de-DE" b="1" dirty="0" smtClean="0"/>
          </a:p>
          <a:p>
            <a:r>
              <a:rPr lang="de-DE" b="1" i="1" dirty="0" err="1"/>
              <a:t>kɛnɛ</a:t>
            </a:r>
            <a:r>
              <a:rPr lang="de-DE" b="1" dirty="0"/>
              <a:t>	</a:t>
            </a:r>
            <a:r>
              <a:rPr lang="de-DE" b="1" dirty="0" err="1" smtClean="0"/>
              <a:t>fresco</a:t>
            </a:r>
            <a:endParaRPr lang="de-DE" b="1" dirty="0"/>
          </a:p>
          <a:p>
            <a:r>
              <a:rPr lang="de-DE" b="1" i="1" dirty="0" err="1"/>
              <a:t>misɛn</a:t>
            </a:r>
            <a:r>
              <a:rPr lang="de-DE" b="1" dirty="0"/>
              <a:t>	</a:t>
            </a:r>
            <a:r>
              <a:rPr lang="de-DE" b="1" dirty="0" err="1" smtClean="0"/>
              <a:t>pequeno</a:t>
            </a:r>
            <a:endParaRPr lang="de-DE" b="1" dirty="0" smtClean="0"/>
          </a:p>
          <a:p>
            <a:r>
              <a:rPr lang="de-DE" b="1" i="1" dirty="0" smtClean="0"/>
              <a:t>*</a:t>
            </a:r>
            <a:r>
              <a:rPr lang="de-DE" b="1" i="1" dirty="0" err="1" smtClean="0"/>
              <a:t>bon</a:t>
            </a:r>
            <a:r>
              <a:rPr lang="de-DE" b="1" dirty="0" smtClean="0"/>
              <a:t>	</a:t>
            </a:r>
            <a:r>
              <a:rPr lang="de-DE" b="1" dirty="0" err="1" smtClean="0"/>
              <a:t>grande</a:t>
            </a:r>
            <a:endParaRPr lang="de-DE" b="1" dirty="0" smtClean="0"/>
          </a:p>
          <a:p>
            <a:r>
              <a:rPr lang="de-DE" b="1" i="1" dirty="0" smtClean="0"/>
              <a:t>*</a:t>
            </a:r>
            <a:r>
              <a:rPr lang="de-DE" b="1" i="1" dirty="0" err="1" smtClean="0"/>
              <a:t>fisa</a:t>
            </a:r>
            <a:r>
              <a:rPr lang="de-DE" b="1" dirty="0" smtClean="0"/>
              <a:t>	</a:t>
            </a:r>
            <a:r>
              <a:rPr lang="de-DE" b="1" dirty="0" err="1" smtClean="0"/>
              <a:t>melhor</a:t>
            </a:r>
            <a:endParaRPr lang="pt-BR" b="1" dirty="0"/>
          </a:p>
        </p:txBody>
      </p:sp>
      <p:sp>
        <p:nvSpPr>
          <p:cNvPr id="2" name="Rechteck 1"/>
          <p:cNvSpPr/>
          <p:nvPr/>
        </p:nvSpPr>
        <p:spPr>
          <a:xfrm>
            <a:off x="0" y="1615657"/>
            <a:ext cx="9047285" cy="116271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chteck 15"/>
          <p:cNvSpPr/>
          <p:nvPr/>
        </p:nvSpPr>
        <p:spPr>
          <a:xfrm>
            <a:off x="20520" y="2805555"/>
            <a:ext cx="9047285" cy="790499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chteck 16"/>
          <p:cNvSpPr/>
          <p:nvPr/>
        </p:nvSpPr>
        <p:spPr>
          <a:xfrm>
            <a:off x="20517" y="3602719"/>
            <a:ext cx="9047285" cy="139424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chteck 17"/>
          <p:cNvSpPr/>
          <p:nvPr/>
        </p:nvSpPr>
        <p:spPr>
          <a:xfrm>
            <a:off x="152400" y="5646261"/>
            <a:ext cx="366347" cy="27975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chteck 18"/>
          <p:cNvSpPr/>
          <p:nvPr/>
        </p:nvSpPr>
        <p:spPr>
          <a:xfrm>
            <a:off x="172921" y="6035264"/>
            <a:ext cx="345826" cy="295199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chteck 19"/>
          <p:cNvSpPr/>
          <p:nvPr/>
        </p:nvSpPr>
        <p:spPr>
          <a:xfrm>
            <a:off x="172921" y="6492209"/>
            <a:ext cx="345830" cy="2805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extfeld 2"/>
          <p:cNvSpPr txBox="1"/>
          <p:nvPr/>
        </p:nvSpPr>
        <p:spPr>
          <a:xfrm>
            <a:off x="817685" y="5583862"/>
            <a:ext cx="4046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só</a:t>
            </a:r>
            <a:r>
              <a:rPr lang="de-DE" dirty="0" smtClean="0"/>
              <a:t> a forma </a:t>
            </a:r>
            <a:r>
              <a:rPr lang="de-DE" dirty="0" err="1" smtClean="0"/>
              <a:t>derivada</a:t>
            </a:r>
            <a:r>
              <a:rPr lang="de-DE" dirty="0" smtClean="0"/>
              <a:t> </a:t>
            </a:r>
            <a:r>
              <a:rPr lang="de-DE" dirty="0" err="1" smtClean="0"/>
              <a:t>em</a:t>
            </a:r>
            <a:r>
              <a:rPr lang="de-DE" dirty="0" smtClean="0"/>
              <a:t> </a:t>
            </a:r>
            <a:r>
              <a:rPr lang="de-DE" dirty="0" err="1" smtClean="0"/>
              <a:t>função</a:t>
            </a:r>
            <a:r>
              <a:rPr lang="de-DE" dirty="0" smtClean="0"/>
              <a:t> </a:t>
            </a:r>
            <a:r>
              <a:rPr lang="de-DE" dirty="0" err="1" smtClean="0"/>
              <a:t>atributiva</a:t>
            </a:r>
            <a:endParaRPr lang="pt-BR" dirty="0"/>
          </a:p>
        </p:txBody>
      </p:sp>
      <p:sp>
        <p:nvSpPr>
          <p:cNvPr id="22" name="Textfeld 21"/>
          <p:cNvSpPr txBox="1"/>
          <p:nvPr/>
        </p:nvSpPr>
        <p:spPr>
          <a:xfrm>
            <a:off x="817685" y="6447818"/>
            <a:ext cx="4292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só</a:t>
            </a:r>
            <a:r>
              <a:rPr lang="de-DE" dirty="0" smtClean="0"/>
              <a:t> a </a:t>
            </a:r>
            <a:r>
              <a:rPr lang="de-DE" dirty="0" err="1" smtClean="0"/>
              <a:t>raiz</a:t>
            </a:r>
            <a:r>
              <a:rPr lang="de-DE" dirty="0" smtClean="0"/>
              <a:t> </a:t>
            </a:r>
            <a:r>
              <a:rPr lang="de-DE" dirty="0" err="1" smtClean="0"/>
              <a:t>não</a:t>
            </a:r>
            <a:r>
              <a:rPr lang="de-DE" dirty="0" smtClean="0"/>
              <a:t>- </a:t>
            </a:r>
            <a:r>
              <a:rPr lang="de-DE" dirty="0" err="1" smtClean="0"/>
              <a:t>derivada</a:t>
            </a:r>
            <a:r>
              <a:rPr lang="de-DE" dirty="0" smtClean="0"/>
              <a:t> </a:t>
            </a:r>
            <a:r>
              <a:rPr lang="de-DE" dirty="0" err="1" smtClean="0"/>
              <a:t>em</a:t>
            </a:r>
            <a:r>
              <a:rPr lang="de-DE" dirty="0" smtClean="0"/>
              <a:t> </a:t>
            </a:r>
            <a:r>
              <a:rPr lang="de-DE" dirty="0" err="1" smtClean="0"/>
              <a:t>função</a:t>
            </a:r>
            <a:r>
              <a:rPr lang="de-DE" dirty="0" smtClean="0"/>
              <a:t> </a:t>
            </a:r>
            <a:r>
              <a:rPr lang="de-DE" dirty="0" err="1" smtClean="0"/>
              <a:t>atributiva</a:t>
            </a:r>
            <a:endParaRPr lang="pt-BR" dirty="0"/>
          </a:p>
        </p:txBody>
      </p:sp>
      <p:sp>
        <p:nvSpPr>
          <p:cNvPr id="23" name="Textfeld 22"/>
          <p:cNvSpPr txBox="1"/>
          <p:nvPr/>
        </p:nvSpPr>
        <p:spPr>
          <a:xfrm>
            <a:off x="820616" y="6002339"/>
            <a:ext cx="5327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ambas</a:t>
            </a:r>
            <a:r>
              <a:rPr lang="de-DE" dirty="0" smtClean="0"/>
              <a:t> (</a:t>
            </a:r>
            <a:r>
              <a:rPr lang="de-DE" dirty="0" err="1" smtClean="0"/>
              <a:t>derivada</a:t>
            </a:r>
            <a:r>
              <a:rPr lang="de-DE" dirty="0" smtClean="0"/>
              <a:t> e </a:t>
            </a:r>
            <a:r>
              <a:rPr lang="de-DE" dirty="0" err="1" smtClean="0"/>
              <a:t>não</a:t>
            </a:r>
            <a:r>
              <a:rPr lang="de-DE" dirty="0" smtClean="0"/>
              <a:t>- </a:t>
            </a:r>
            <a:r>
              <a:rPr lang="de-DE" dirty="0" err="1" smtClean="0"/>
              <a:t>derivada</a:t>
            </a:r>
            <a:r>
              <a:rPr lang="de-DE" dirty="0" smtClean="0"/>
              <a:t>) </a:t>
            </a:r>
            <a:r>
              <a:rPr lang="de-DE" dirty="0" err="1" smtClean="0"/>
              <a:t>em</a:t>
            </a:r>
            <a:r>
              <a:rPr lang="de-DE" dirty="0" smtClean="0"/>
              <a:t> </a:t>
            </a:r>
            <a:r>
              <a:rPr lang="de-DE" dirty="0" err="1" smtClean="0"/>
              <a:t>função</a:t>
            </a:r>
            <a:r>
              <a:rPr lang="de-DE" dirty="0" smtClean="0"/>
              <a:t> </a:t>
            </a:r>
            <a:r>
              <a:rPr lang="de-DE" dirty="0" err="1" smtClean="0"/>
              <a:t>atributiva</a:t>
            </a:r>
            <a:endParaRPr lang="pt-BR" dirty="0"/>
          </a:p>
        </p:txBody>
      </p:sp>
      <p:sp>
        <p:nvSpPr>
          <p:cNvPr id="26" name="Textfeld 25"/>
          <p:cNvSpPr txBox="1"/>
          <p:nvPr/>
        </p:nvSpPr>
        <p:spPr>
          <a:xfrm>
            <a:off x="6345062" y="6311094"/>
            <a:ext cx="304512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400" b="1" i="1" dirty="0" err="1" smtClean="0"/>
              <a:t>veja</a:t>
            </a:r>
            <a:r>
              <a:rPr lang="de-DE" sz="2400" b="1" i="1" dirty="0" smtClean="0"/>
              <a:t>: Kastenholz 1998</a:t>
            </a:r>
            <a:endParaRPr lang="pt-BR" sz="2400" b="1" i="1" dirty="0"/>
          </a:p>
        </p:txBody>
      </p:sp>
      <p:sp>
        <p:nvSpPr>
          <p:cNvPr id="21" name="Textfeld 20"/>
          <p:cNvSpPr txBox="1"/>
          <p:nvPr/>
        </p:nvSpPr>
        <p:spPr>
          <a:xfrm>
            <a:off x="1941849" y="464872"/>
            <a:ext cx="1127809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de-DE" b="1" dirty="0" err="1" smtClean="0">
                <a:solidFill>
                  <a:schemeClr val="bg1"/>
                </a:solidFill>
              </a:rPr>
              <a:t>atributivo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FE418-6666-43CA-BB2B-F9666BC2A64D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4328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2" grpId="0" animBg="1"/>
      <p:bldP spid="13" grpId="0" animBg="1"/>
      <p:bldP spid="14" grpId="0" animBg="1"/>
      <p:bldP spid="2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3" grpId="0"/>
      <p:bldP spid="22" grpId="0"/>
      <p:bldP spid="23" grpId="0"/>
      <p:bldP spid="26" grpId="0" animBg="1"/>
      <p:bldP spid="21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834</Words>
  <Application>Microsoft Office PowerPoint</Application>
  <PresentationFormat>Bildschirmpräsentation (4:3)</PresentationFormat>
  <Paragraphs>354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Doulos SIL</vt:lpstr>
      <vt:lpstr>Office</vt:lpstr>
      <vt:lpstr>LNIE II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Alternações de diatese no PB</vt:lpstr>
      <vt:lpstr>Passivos sintácticos em línguas africanas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LNIE II</dc:title>
  <dc:creator>anon.</dc:creator>
  <cp:lastModifiedBy>anon.</cp:lastModifiedBy>
  <cp:revision>101</cp:revision>
  <dcterms:created xsi:type="dcterms:W3CDTF">2020-09-20T12:05:55Z</dcterms:created>
  <dcterms:modified xsi:type="dcterms:W3CDTF">2020-10-17T20:03:59Z</dcterms:modified>
</cp:coreProperties>
</file>