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Old Standard TT"/>
      <p:regular r:id="rId32"/>
      <p:bold r:id="rId33"/>
      <p: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OldStandardTT-bold.fntdata"/><Relationship Id="rId10" Type="http://schemas.openxmlformats.org/officeDocument/2006/relationships/slide" Target="slides/slide4.xml"/><Relationship Id="rId32" Type="http://schemas.openxmlformats.org/officeDocument/2006/relationships/font" Target="fonts/OldStandardTT-regular.fntdata"/><Relationship Id="rId13" Type="http://schemas.openxmlformats.org/officeDocument/2006/relationships/slide" Target="slides/slide7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34" Type="http://schemas.openxmlformats.org/officeDocument/2006/relationships/font" Target="fonts/OldStandardTT-italic.fntdata"/><Relationship Id="rId15" Type="http://schemas.openxmlformats.org/officeDocument/2006/relationships/slide" Target="slides/slide9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1b15d2f3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e1b15d2f3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1b15d2f34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e1b15d2f34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1b15d2f34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e1b15d2f34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1b15d2f34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e1b15d2f34_0_5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1b15d2f34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e1b15d2f34_0_4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e1b15d2f3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e1b15d2f34_0_4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e1b15d2f34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e1b15d2f34_0_5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e1b15d2f34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e1b15d2f34_0_8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1b15d2f34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e1b15d2f34_0_8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e1b15d2f34_0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e1b15d2f34_0_8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153467d1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153467d1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1b15d2f34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e1b15d2f34_0_8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1b15d2f34_0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e1b15d2f34_0_8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e1b15d2f34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e1b15d2f34_0_9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e1b15d2f34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e1b15d2f34_0_9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e1b15d2f34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e1b15d2f34_0_9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e153467d1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e153467d1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153467d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153467d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1b15d2f34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e1b15d2f34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1b15d2f34_0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e1b15d2f34_0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1b15d2f3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e1b15d2f34_0_3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1b15d2f3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e1b15d2f34_0_3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1b15d2f34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e1b15d2f34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1b15d2f34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e1b15d2f34_0_3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rot="-5400000">
            <a:off x="7791014" y="3779004"/>
            <a:ext cx="1419600" cy="1294200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11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540544" y="582216"/>
            <a:ext cx="8062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40544" y="1687710"/>
            <a:ext cx="8062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3657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1371600" y="4509492"/>
            <a:ext cx="579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371600" y="4238028"/>
            <a:ext cx="579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392247" y="4314230"/>
            <a:ext cx="50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57200" y="200621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rtl="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4791456" y="4860036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57200" y="4860727"/>
            <a:ext cx="42600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7589520" y="4860727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7200" y="200621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4791456" y="4860727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457200" y="4861418"/>
            <a:ext cx="42600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7589520" y="4860727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791456" y="4860727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457200" y="4861418"/>
            <a:ext cx="42600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7589520" y="4860727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 flipH="1" rot="10800000">
            <a:off x="7034" y="5350"/>
            <a:ext cx="9129900" cy="5127600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799998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8"/>
          <p:cNvSpPr/>
          <p:nvPr/>
        </p:nvSpPr>
        <p:spPr>
          <a:xfrm flipH="1" rot="-5400000">
            <a:off x="7790864" y="70447"/>
            <a:ext cx="1419900" cy="1294200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11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955632" y="485775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619376" y="4860727"/>
            <a:ext cx="42600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51056" y="607218"/>
            <a:ext cx="5028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87" name="Google Shape;87;p18"/>
          <p:cNvCxnSpPr/>
          <p:nvPr/>
        </p:nvCxnSpPr>
        <p:spPr>
          <a:xfrm rot="10800000">
            <a:off x="6468655" y="7193"/>
            <a:ext cx="2673000" cy="1425000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7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8"/>
          <p:cNvCxnSpPr/>
          <p:nvPr/>
        </p:nvCxnSpPr>
        <p:spPr>
          <a:xfrm flipH="1" rot="10800000">
            <a:off x="0" y="5225"/>
            <a:ext cx="9137100" cy="5133000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9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8"/>
          <p:cNvSpPr txBox="1"/>
          <p:nvPr>
            <p:ph type="title"/>
          </p:nvPr>
        </p:nvSpPr>
        <p:spPr>
          <a:xfrm>
            <a:off x="381000" y="203598"/>
            <a:ext cx="72390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  <a:defRPr b="1" sz="36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81000" y="1225152"/>
            <a:ext cx="3886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457200" y="200621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457200" y="129182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rtl="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648200" y="129182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rtl="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4791456" y="4860727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457200" y="4860727"/>
            <a:ext cx="42600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7589520" y="4860727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showMasterSp="0" type="twoTxTwoObj">
  <p:cSld name="TWO_OBJECTS_WITH_TEXT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 rot="-5400000">
            <a:off x="-1526152" y="1992333"/>
            <a:ext cx="4615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 rot="-5400000">
            <a:off x="523956" y="1059039"/>
            <a:ext cx="2263200" cy="58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2" type="body"/>
          </p:nvPr>
        </p:nvSpPr>
        <p:spPr>
          <a:xfrm rot="-5400000">
            <a:off x="523956" y="3411333"/>
            <a:ext cx="2263200" cy="58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3" type="body"/>
          </p:nvPr>
        </p:nvSpPr>
        <p:spPr>
          <a:xfrm>
            <a:off x="2022230" y="218049"/>
            <a:ext cx="68580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rtl="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rtl="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4" type="body"/>
          </p:nvPr>
        </p:nvSpPr>
        <p:spPr>
          <a:xfrm>
            <a:off x="2022230" y="2570343"/>
            <a:ext cx="68580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rtl="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rtl="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4791456" y="4860727"/>
            <a:ext cx="2130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457200" y="4860727"/>
            <a:ext cx="426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7589520" y="4862322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 rot="-5400000">
            <a:off x="-1552194" y="2047398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18288" rt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900"/>
              <a:buFont typeface="Century Gothic"/>
              <a:buNone/>
              <a:defRPr b="0" sz="29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135856" y="275748"/>
            <a:ext cx="24384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3651250" y="240030"/>
            <a:ext cx="5276100" cy="4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6278976" y="4917186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1135856" y="4917186"/>
            <a:ext cx="5143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10576" y="4917186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 rot="-5400000">
            <a:off x="-1723644" y="2056272"/>
            <a:ext cx="480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000"/>
              <a:buFont typeface="Century Gothic"/>
              <a:buNone/>
              <a:defRPr b="0" sz="3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/>
          <p:nvPr>
            <p:ph idx="2" type="pic"/>
          </p:nvPr>
        </p:nvSpPr>
        <p:spPr>
          <a:xfrm>
            <a:off x="1138237" y="280474"/>
            <a:ext cx="7333500" cy="4114800"/>
          </a:xfrm>
          <a:prstGeom prst="rect">
            <a:avLst/>
          </a:prstGeom>
          <a:solidFill>
            <a:srgbClr val="4A4A4A"/>
          </a:solidFill>
          <a:ln>
            <a:noFill/>
          </a:ln>
        </p:spPr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1143000" y="4400550"/>
            <a:ext cx="7333500" cy="514500"/>
          </a:xfrm>
          <a:prstGeom prst="rect">
            <a:avLst/>
          </a:prstGeom>
          <a:solidFill>
            <a:schemeClr val="accent1">
              <a:alpha val="14900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rtl="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rtl="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6108192" y="4917186"/>
            <a:ext cx="21030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1170432" y="4917877"/>
            <a:ext cx="4948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217192" y="4917186"/>
            <a:ext cx="365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200621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 rot="5400000">
            <a:off x="2857500" y="-988194"/>
            <a:ext cx="3429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rtl="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0" type="dt"/>
          </p:nvPr>
        </p:nvSpPr>
        <p:spPr>
          <a:xfrm>
            <a:off x="4791456" y="4860727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1" type="ftr"/>
          </p:nvPr>
        </p:nvSpPr>
        <p:spPr>
          <a:xfrm>
            <a:off x="457200" y="4861418"/>
            <a:ext cx="42600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7589520" y="4860727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 rot="5400000">
            <a:off x="5676900" y="1390650"/>
            <a:ext cx="4114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 rot="5400000">
            <a:off x="1524000" y="-781050"/>
            <a:ext cx="41148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rtl="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0" type="dt"/>
          </p:nvPr>
        </p:nvSpPr>
        <p:spPr>
          <a:xfrm>
            <a:off x="4791456" y="4860727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1" type="ftr"/>
          </p:nvPr>
        </p:nvSpPr>
        <p:spPr>
          <a:xfrm>
            <a:off x="457200" y="4861418"/>
            <a:ext cx="42600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7589520" y="4860727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034" y="10551"/>
            <a:ext cx="9129900" cy="5127900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799998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2" name="Google Shape;52;p13"/>
          <p:cNvCxnSpPr/>
          <p:nvPr/>
        </p:nvCxnSpPr>
        <p:spPr>
          <a:xfrm>
            <a:off x="0" y="5276"/>
            <a:ext cx="9137100" cy="5133000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9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13"/>
          <p:cNvCxnSpPr/>
          <p:nvPr/>
        </p:nvCxnSpPr>
        <p:spPr>
          <a:xfrm flipH="1">
            <a:off x="6468655" y="3711307"/>
            <a:ext cx="2673000" cy="1425300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7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3"/>
          <p:cNvSpPr txBox="1"/>
          <p:nvPr>
            <p:ph type="title"/>
          </p:nvPr>
        </p:nvSpPr>
        <p:spPr>
          <a:xfrm>
            <a:off x="457200" y="200621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4791456" y="4860727"/>
            <a:ext cx="2133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57200" y="4861418"/>
            <a:ext cx="42600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589520" y="4860727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6.gif"/><Relationship Id="rId6" Type="http://schemas.openxmlformats.org/officeDocument/2006/relationships/image" Target="../media/image24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10" Type="http://schemas.openxmlformats.org/officeDocument/2006/relationships/image" Target="../media/image4.gif"/><Relationship Id="rId9" Type="http://schemas.openxmlformats.org/officeDocument/2006/relationships/image" Target="../media/image12.gif"/><Relationship Id="rId5" Type="http://schemas.openxmlformats.org/officeDocument/2006/relationships/image" Target="../media/image5.gif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3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311701" y="744575"/>
            <a:ext cx="7173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Ótica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4300160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311700" y="2834125"/>
            <a:ext cx="7126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1º semestre 2023 - Aula 5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491525" y="123150"/>
            <a:ext cx="4767300" cy="14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8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Antes de responder…</a:t>
            </a:r>
            <a:endParaRPr b="1" sz="18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8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FLASHBACK DA AULA 1</a:t>
            </a:r>
            <a:endParaRPr b="1" sz="18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00" y="1384950"/>
            <a:ext cx="48577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/>
        </p:nvSpPr>
        <p:spPr>
          <a:xfrm>
            <a:off x="5304050" y="21162"/>
            <a:ext cx="3756000" cy="59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Old Standard TT"/>
              <a:buChar char="●"/>
            </a:pPr>
            <a:r>
              <a:rPr lang="pt-BR" sz="15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Criação de conceitos gerais e relações entre eles</a:t>
            </a:r>
            <a:endParaRPr sz="15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Old Standard TT"/>
              <a:buChar char="○"/>
            </a:pPr>
            <a:r>
              <a:rPr lang="pt-BR" sz="13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Conceitos, hipóteses,</a:t>
            </a:r>
            <a:r>
              <a:rPr lang="pt-BR" sz="132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b="1" lang="pt-BR" sz="132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princípios teóricos</a:t>
            </a:r>
            <a:endParaRPr b="1" sz="1320"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Old Standard TT"/>
              <a:buChar char="●"/>
            </a:pPr>
            <a:r>
              <a:rPr lang="pt-BR" sz="15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Conhecimento abstrato e indireto sobre o mundo</a:t>
            </a:r>
            <a:endParaRPr sz="15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Old Standard TT"/>
              <a:buChar char="●"/>
            </a:pPr>
            <a:r>
              <a:rPr lang="pt-BR" sz="15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Estabelece relações entre conceitos e fenômenos</a:t>
            </a:r>
            <a:endParaRPr sz="15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Old Standard TT"/>
              <a:buChar char="○"/>
            </a:pPr>
            <a:r>
              <a:rPr lang="pt-BR" sz="13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Vinculação indireta entre teoria e realidade</a:t>
            </a:r>
            <a:endParaRPr sz="1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Old Standard TT"/>
              <a:buChar char="●"/>
            </a:pPr>
            <a:r>
              <a:rPr lang="pt-BR" sz="15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Representações matemáticas</a:t>
            </a:r>
            <a:endParaRPr sz="15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Old Standard TT"/>
              <a:buChar char="●"/>
            </a:pPr>
            <a:r>
              <a:rPr lang="pt-BR" sz="15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Imaginação, inventividade, criatividade</a:t>
            </a:r>
            <a:endParaRPr sz="15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type="title"/>
          </p:nvPr>
        </p:nvSpPr>
        <p:spPr>
          <a:xfrm>
            <a:off x="311700" y="19692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Princípio econômicos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245" y="971367"/>
            <a:ext cx="2728504" cy="208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0545" y="1011754"/>
            <a:ext cx="2480300" cy="200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2041" y="2634206"/>
            <a:ext cx="2926867" cy="243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311700" y="19692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8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Princípio econômicos na ótica: o caso da reflexão</a:t>
            </a:r>
            <a:endParaRPr b="1" sz="28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b="-5764" l="0" r="-23456" t="0"/>
          <a:stretch/>
        </p:blipFill>
        <p:spPr>
          <a:xfrm>
            <a:off x="640375" y="942254"/>
            <a:ext cx="2876050" cy="34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640375" y="4393504"/>
            <a:ext cx="2622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Heron de Alexandria </a:t>
            </a:r>
            <a:r>
              <a:rPr lang="pt-BR" sz="1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(10 D.C. - 80 D.C.)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925" y="1198874"/>
            <a:ext cx="3126100" cy="21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/>
        </p:nvSpPr>
        <p:spPr>
          <a:xfrm>
            <a:off x="3749550" y="3608700"/>
            <a:ext cx="491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luz percorre sempre o caminho mais curto</a:t>
            </a:r>
            <a:endParaRPr b="1"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/>
          <p:nvPr/>
        </p:nvSpPr>
        <p:spPr>
          <a:xfrm>
            <a:off x="2051720" y="1231094"/>
            <a:ext cx="518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2051720" y="2689256"/>
            <a:ext cx="518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1" name="Google Shape;261;p37"/>
          <p:cNvCxnSpPr/>
          <p:nvPr/>
        </p:nvCxnSpPr>
        <p:spPr>
          <a:xfrm>
            <a:off x="2051720" y="2689256"/>
            <a:ext cx="518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37"/>
          <p:cNvSpPr/>
          <p:nvPr/>
        </p:nvSpPr>
        <p:spPr>
          <a:xfrm>
            <a:off x="2051720" y="1015070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3" name="Google Shape;263;p37"/>
          <p:cNvCxnSpPr/>
          <p:nvPr/>
        </p:nvCxnSpPr>
        <p:spPr>
          <a:xfrm>
            <a:off x="2915816" y="1609136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4" name="Google Shape;264;p37"/>
          <p:cNvCxnSpPr/>
          <p:nvPr/>
        </p:nvCxnSpPr>
        <p:spPr>
          <a:xfrm>
            <a:off x="5076056" y="2689256"/>
            <a:ext cx="8640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65" name="Google Shape;265;p37"/>
          <p:cNvSpPr txBox="1"/>
          <p:nvPr>
            <p:ph type="title"/>
          </p:nvPr>
        </p:nvSpPr>
        <p:spPr>
          <a:xfrm>
            <a:off x="179512" y="2"/>
            <a:ext cx="8496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780"/>
              <a:buFont typeface="Century Gothic"/>
              <a:buNone/>
            </a:pPr>
            <a:r>
              <a:rPr b="1" lang="pt-BR" sz="258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Voltando à questão: p</a:t>
            </a:r>
            <a:r>
              <a:rPr b="1" lang="pt-BR" sz="258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or que a luz faz esse caminho?</a:t>
            </a:r>
            <a:endParaRPr b="1" sz="258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252350" y="4380955"/>
            <a:ext cx="84969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i="0" lang="pt-BR" sz="25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Há alguma economia?</a:t>
            </a:r>
            <a:endParaRPr b="1" i="0" sz="25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337261" y="80654"/>
            <a:ext cx="82296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 sz="2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É válido o princípio do menor caminho para a refração da luz?</a:t>
            </a:r>
            <a:endParaRPr b="1" sz="2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738" y="1466100"/>
            <a:ext cx="4390525" cy="33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337250" y="6"/>
            <a:ext cx="82296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Pierre de Fermat (1601-1665)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375" y="935952"/>
            <a:ext cx="2844725" cy="38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9"/>
          <p:cNvSpPr txBox="1"/>
          <p:nvPr>
            <p:ph type="title"/>
          </p:nvPr>
        </p:nvSpPr>
        <p:spPr>
          <a:xfrm>
            <a:off x="454700" y="1149011"/>
            <a:ext cx="45066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"A trajetória percorrida pela luz ao se propagar de um ponto a outro é tal que o tempo gasto em percorrê-la é um mínimo."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337250" y="6"/>
            <a:ext cx="82296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Articulando elementos teóricos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650" y="950502"/>
            <a:ext cx="2844725" cy="38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0"/>
          <p:cNvSpPr txBox="1"/>
          <p:nvPr>
            <p:ph type="title"/>
          </p:nvPr>
        </p:nvSpPr>
        <p:spPr>
          <a:xfrm>
            <a:off x="337250" y="1212775"/>
            <a:ext cx="4726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●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Princípio de Fermat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●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Hipótese: velocidade da luz é menor em meios “mais densos” (mais refringentes)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○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Implausibilidade da hipótese de Descartes (luz mais rápida em meios mais resistivos)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958945" y="1354200"/>
            <a:ext cx="17895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1 sen (\theta_i) = n_2 sen(\theta_r)" id="288" name="Google Shape;28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5761" y="3271116"/>
            <a:ext cx="2975874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 = \frac{c}{v_{meio}} &gt; 1" id="289" name="Google Shape;28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8971" y="3868908"/>
            <a:ext cx="2109450" cy="7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type="title"/>
          </p:nvPr>
        </p:nvSpPr>
        <p:spPr>
          <a:xfrm>
            <a:off x="395536" y="109804"/>
            <a:ext cx="82296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780"/>
              <a:buFont typeface="Century Gothic"/>
              <a:buNone/>
            </a:pPr>
            <a:r>
              <a:rPr b="1" lang="pt-BR" sz="268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Princípio de Fermat ou Princípio do Tempo Mínimo: a analogia do salva-vidas</a:t>
            </a:r>
            <a:endParaRPr b="1" sz="268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5000" y="1480651"/>
            <a:ext cx="4610650" cy="33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/>
          <p:nvPr/>
        </p:nvSpPr>
        <p:spPr>
          <a:xfrm>
            <a:off x="4493954" y="573528"/>
            <a:ext cx="425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4493954" y="2031690"/>
            <a:ext cx="425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2" name="Google Shape;302;p42"/>
          <p:cNvCxnSpPr/>
          <p:nvPr/>
        </p:nvCxnSpPr>
        <p:spPr>
          <a:xfrm>
            <a:off x="4493954" y="2031690"/>
            <a:ext cx="425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42"/>
          <p:cNvSpPr/>
          <p:nvPr/>
        </p:nvSpPr>
        <p:spPr>
          <a:xfrm>
            <a:off x="4036755" y="357504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4" name="Google Shape;304;p42"/>
          <p:cNvCxnSpPr/>
          <p:nvPr/>
        </p:nvCxnSpPr>
        <p:spPr>
          <a:xfrm>
            <a:off x="4932040" y="951570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5" name="Google Shape;305;p42"/>
          <p:cNvCxnSpPr/>
          <p:nvPr/>
        </p:nvCxnSpPr>
        <p:spPr>
          <a:xfrm>
            <a:off x="7092280" y="2031690"/>
            <a:ext cx="8640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06" name="Google Shape;306;p42"/>
          <p:cNvSpPr txBox="1"/>
          <p:nvPr>
            <p:ph type="title"/>
          </p:nvPr>
        </p:nvSpPr>
        <p:spPr>
          <a:xfrm>
            <a:off x="-180528" y="990102"/>
            <a:ext cx="4392600" cy="23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Formalizando o Princípio de Fermat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5436096" y="990102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6768244" y="2247714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554485" y="3759882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 = L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/v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+ L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/v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b="1" i="0" sz="60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/>
        </p:nvSpPr>
        <p:spPr>
          <a:xfrm>
            <a:off x="323528" y="681540"/>
            <a:ext cx="8229600" cy="3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Clr>
                <a:srgbClr val="FF87B9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Para demonstrar o princípio de Fermat, precisamos encontrar o menor valor para a seguinte equação: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 b="1" i="0" sz="42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Clr>
                <a:srgbClr val="FF87B9"/>
              </a:buClr>
              <a:buSzPts val="6000"/>
              <a:buFont typeface="Century Gothic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 = L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/v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+ L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/v</a:t>
            </a:r>
            <a:r>
              <a:rPr b="1" baseline="-25000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r>
              <a:rPr b="1" i="0" lang="pt-BR" sz="60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b="1" i="0" sz="60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4048525" y="109500"/>
            <a:ext cx="461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Retomando…</a:t>
            </a:r>
            <a:endParaRPr b="1" sz="2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142" y="682208"/>
            <a:ext cx="4963881" cy="22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908" y="390784"/>
            <a:ext cx="3380375" cy="4156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 (\theta_i) = \alpha sen (\theta_r)"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42" y="832309"/>
            <a:ext cx="2530574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alpha = \frac{n_2}{n_1}" id="147" name="Google Shape;14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3943" y="1979175"/>
            <a:ext cx="962075" cy="66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1 sen (\theta_i) = n_2 sen(\theta_r)" id="148" name="Google Shape;14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040" y="3402233"/>
            <a:ext cx="2975874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63312" y="1480017"/>
            <a:ext cx="17895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1 = \frac{v_{ar}}{v_{vacuo}} &gt; 1 \\&#10;" id="150" name="Google Shape;15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9340" y="3329371"/>
            <a:ext cx="19240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 = \frac{v_{meio}}{v_{vacuo}} &gt; 1 " id="151" name="Google Shape;15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4168" y="3765400"/>
            <a:ext cx="180555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2 = \frac{v_{agua}}{v_{vacuo}} &gt; 1 " id="152" name="Google Shape;152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69350" y="4215339"/>
            <a:ext cx="1924050" cy="57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/>
          <p:nvPr/>
        </p:nvSpPr>
        <p:spPr>
          <a:xfrm>
            <a:off x="2051720" y="1653648"/>
            <a:ext cx="518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4"/>
          <p:cNvSpPr/>
          <p:nvPr/>
        </p:nvSpPr>
        <p:spPr>
          <a:xfrm>
            <a:off x="2051720" y="3111810"/>
            <a:ext cx="518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1" name="Google Shape;321;p44"/>
          <p:cNvCxnSpPr/>
          <p:nvPr/>
        </p:nvCxnSpPr>
        <p:spPr>
          <a:xfrm>
            <a:off x="2051720" y="3111810"/>
            <a:ext cx="518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44"/>
          <p:cNvSpPr/>
          <p:nvPr/>
        </p:nvSpPr>
        <p:spPr>
          <a:xfrm>
            <a:off x="2051720" y="1437624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3" name="Google Shape;323;p44"/>
          <p:cNvCxnSpPr/>
          <p:nvPr/>
        </p:nvCxnSpPr>
        <p:spPr>
          <a:xfrm>
            <a:off x="2915816" y="2031690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4" name="Google Shape;324;p44"/>
          <p:cNvCxnSpPr/>
          <p:nvPr/>
        </p:nvCxnSpPr>
        <p:spPr>
          <a:xfrm>
            <a:off x="5076056" y="3111810"/>
            <a:ext cx="8640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5" name="Google Shape;325;p44"/>
          <p:cNvSpPr txBox="1"/>
          <p:nvPr>
            <p:ph type="title"/>
          </p:nvPr>
        </p:nvSpPr>
        <p:spPr>
          <a:xfrm>
            <a:off x="323528" y="200621"/>
            <a:ext cx="8496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Esquematizando o Problema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326" name="Google Shape;326;p44"/>
          <p:cNvCxnSpPr/>
          <p:nvPr/>
        </p:nvCxnSpPr>
        <p:spPr>
          <a:xfrm>
            <a:off x="2915816" y="2031690"/>
            <a:ext cx="0" cy="12963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7" name="Google Shape;327;p44"/>
          <p:cNvSpPr txBox="1"/>
          <p:nvPr/>
        </p:nvSpPr>
        <p:spPr>
          <a:xfrm>
            <a:off x="3491880" y="3219822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i="0" sz="4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8" name="Google Shape;328;p44"/>
          <p:cNvCxnSpPr/>
          <p:nvPr/>
        </p:nvCxnSpPr>
        <p:spPr>
          <a:xfrm>
            <a:off x="5076056" y="2841780"/>
            <a:ext cx="0" cy="486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44"/>
          <p:cNvCxnSpPr/>
          <p:nvPr/>
        </p:nvCxnSpPr>
        <p:spPr>
          <a:xfrm rot="10800000">
            <a:off x="2915756" y="3219822"/>
            <a:ext cx="2160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44"/>
          <p:cNvCxnSpPr/>
          <p:nvPr/>
        </p:nvCxnSpPr>
        <p:spPr>
          <a:xfrm rot="10800000">
            <a:off x="2915860" y="2031690"/>
            <a:ext cx="3096300" cy="0"/>
          </a:xfrm>
          <a:prstGeom prst="straightConnector1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44"/>
          <p:cNvSpPr txBox="1"/>
          <p:nvPr/>
        </p:nvSpPr>
        <p:spPr>
          <a:xfrm>
            <a:off x="4211960" y="1707654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42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2" name="Google Shape;332;p44"/>
          <p:cNvCxnSpPr/>
          <p:nvPr/>
        </p:nvCxnSpPr>
        <p:spPr>
          <a:xfrm>
            <a:off x="5940152" y="1923678"/>
            <a:ext cx="0" cy="26463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44"/>
          <p:cNvCxnSpPr/>
          <p:nvPr/>
        </p:nvCxnSpPr>
        <p:spPr>
          <a:xfrm flipH="1">
            <a:off x="5796168" y="2949792"/>
            <a:ext cx="288000" cy="2700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4" name="Google Shape;334;p44"/>
          <p:cNvSpPr txBox="1"/>
          <p:nvPr/>
        </p:nvSpPr>
        <p:spPr>
          <a:xfrm>
            <a:off x="5508104" y="2355726"/>
            <a:ext cx="792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4"/>
          <p:cNvSpPr txBox="1"/>
          <p:nvPr/>
        </p:nvSpPr>
        <p:spPr>
          <a:xfrm>
            <a:off x="5580112" y="3435846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4"/>
          <p:cNvSpPr txBox="1"/>
          <p:nvPr/>
        </p:nvSpPr>
        <p:spPr>
          <a:xfrm>
            <a:off x="3491880" y="2139702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4"/>
          <p:cNvSpPr txBox="1"/>
          <p:nvPr/>
        </p:nvSpPr>
        <p:spPr>
          <a:xfrm>
            <a:off x="4211960" y="3543858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/>
          <p:nvPr/>
        </p:nvSpPr>
        <p:spPr>
          <a:xfrm>
            <a:off x="395536" y="1761660"/>
            <a:ext cx="40542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5"/>
          <p:cNvSpPr/>
          <p:nvPr/>
        </p:nvSpPr>
        <p:spPr>
          <a:xfrm>
            <a:off x="395536" y="3219822"/>
            <a:ext cx="40542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4" name="Google Shape;344;p45"/>
          <p:cNvCxnSpPr/>
          <p:nvPr/>
        </p:nvCxnSpPr>
        <p:spPr>
          <a:xfrm>
            <a:off x="395536" y="3219822"/>
            <a:ext cx="405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45"/>
          <p:cNvCxnSpPr/>
          <p:nvPr/>
        </p:nvCxnSpPr>
        <p:spPr>
          <a:xfrm>
            <a:off x="705272" y="2112699"/>
            <a:ext cx="432000" cy="1107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6" name="Google Shape;346;p45"/>
          <p:cNvCxnSpPr/>
          <p:nvPr/>
        </p:nvCxnSpPr>
        <p:spPr>
          <a:xfrm>
            <a:off x="1163580" y="3219822"/>
            <a:ext cx="25659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7" name="Google Shape;347;p45"/>
          <p:cNvCxnSpPr/>
          <p:nvPr/>
        </p:nvCxnSpPr>
        <p:spPr>
          <a:xfrm>
            <a:off x="705272" y="2139702"/>
            <a:ext cx="0" cy="12963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p45"/>
          <p:cNvSpPr txBox="1"/>
          <p:nvPr/>
        </p:nvSpPr>
        <p:spPr>
          <a:xfrm>
            <a:off x="395536" y="3437139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i="0" sz="4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9" name="Google Shape;349;p45"/>
          <p:cNvCxnSpPr/>
          <p:nvPr/>
        </p:nvCxnSpPr>
        <p:spPr>
          <a:xfrm>
            <a:off x="1163580" y="2976795"/>
            <a:ext cx="0" cy="486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45"/>
          <p:cNvCxnSpPr/>
          <p:nvPr/>
        </p:nvCxnSpPr>
        <p:spPr>
          <a:xfrm rot="10800000">
            <a:off x="705336" y="3327834"/>
            <a:ext cx="576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45"/>
          <p:cNvCxnSpPr/>
          <p:nvPr/>
        </p:nvCxnSpPr>
        <p:spPr>
          <a:xfrm rot="10800000">
            <a:off x="705316" y="2139702"/>
            <a:ext cx="3096300" cy="0"/>
          </a:xfrm>
          <a:prstGeom prst="straightConnector1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2" name="Google Shape;352;p45"/>
          <p:cNvSpPr txBox="1"/>
          <p:nvPr/>
        </p:nvSpPr>
        <p:spPr>
          <a:xfrm>
            <a:off x="2001416" y="1815666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42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3" name="Google Shape;353;p45"/>
          <p:cNvCxnSpPr/>
          <p:nvPr/>
        </p:nvCxnSpPr>
        <p:spPr>
          <a:xfrm>
            <a:off x="3729608" y="2031690"/>
            <a:ext cx="0" cy="26463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45"/>
          <p:cNvCxnSpPr/>
          <p:nvPr/>
        </p:nvCxnSpPr>
        <p:spPr>
          <a:xfrm flipH="1">
            <a:off x="3585624" y="3057804"/>
            <a:ext cx="288000" cy="2700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45"/>
          <p:cNvSpPr txBox="1"/>
          <p:nvPr/>
        </p:nvSpPr>
        <p:spPr>
          <a:xfrm>
            <a:off x="3297560" y="2463738"/>
            <a:ext cx="792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3369568" y="3543858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45"/>
          <p:cNvSpPr txBox="1"/>
          <p:nvPr/>
        </p:nvSpPr>
        <p:spPr>
          <a:xfrm>
            <a:off x="525252" y="2281276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45"/>
          <p:cNvSpPr txBox="1"/>
          <p:nvPr/>
        </p:nvSpPr>
        <p:spPr>
          <a:xfrm>
            <a:off x="2001416" y="3651870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45"/>
          <p:cNvSpPr/>
          <p:nvPr/>
        </p:nvSpPr>
        <p:spPr>
          <a:xfrm>
            <a:off x="4644008" y="1761660"/>
            <a:ext cx="410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45"/>
          <p:cNvSpPr/>
          <p:nvPr/>
        </p:nvSpPr>
        <p:spPr>
          <a:xfrm>
            <a:off x="4644008" y="3219822"/>
            <a:ext cx="410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1" name="Google Shape;361;p45"/>
          <p:cNvCxnSpPr/>
          <p:nvPr/>
        </p:nvCxnSpPr>
        <p:spPr>
          <a:xfrm>
            <a:off x="4644008" y="3219822"/>
            <a:ext cx="410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45"/>
          <p:cNvCxnSpPr/>
          <p:nvPr/>
        </p:nvCxnSpPr>
        <p:spPr>
          <a:xfrm>
            <a:off x="4932040" y="2139702"/>
            <a:ext cx="1296000" cy="1053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3" name="Google Shape;363;p45"/>
          <p:cNvCxnSpPr/>
          <p:nvPr/>
        </p:nvCxnSpPr>
        <p:spPr>
          <a:xfrm>
            <a:off x="6264188" y="3219822"/>
            <a:ext cx="16923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4" name="Google Shape;364;p45"/>
          <p:cNvCxnSpPr/>
          <p:nvPr/>
        </p:nvCxnSpPr>
        <p:spPr>
          <a:xfrm>
            <a:off x="4932040" y="2139702"/>
            <a:ext cx="0" cy="12963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45"/>
          <p:cNvSpPr txBox="1"/>
          <p:nvPr/>
        </p:nvSpPr>
        <p:spPr>
          <a:xfrm>
            <a:off x="5220072" y="3331170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i="0" sz="4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6" name="Google Shape;366;p45"/>
          <p:cNvCxnSpPr/>
          <p:nvPr/>
        </p:nvCxnSpPr>
        <p:spPr>
          <a:xfrm>
            <a:off x="6228050" y="2957321"/>
            <a:ext cx="0" cy="486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45"/>
          <p:cNvCxnSpPr/>
          <p:nvPr/>
        </p:nvCxnSpPr>
        <p:spPr>
          <a:xfrm rot="10800000">
            <a:off x="4931912" y="3327834"/>
            <a:ext cx="1548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45"/>
          <p:cNvCxnSpPr/>
          <p:nvPr/>
        </p:nvCxnSpPr>
        <p:spPr>
          <a:xfrm rot="10800000">
            <a:off x="4932084" y="2139702"/>
            <a:ext cx="3096300" cy="0"/>
          </a:xfrm>
          <a:prstGeom prst="straightConnector1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45"/>
          <p:cNvSpPr txBox="1"/>
          <p:nvPr/>
        </p:nvSpPr>
        <p:spPr>
          <a:xfrm>
            <a:off x="6228184" y="1815666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42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0" name="Google Shape;370;p45"/>
          <p:cNvCxnSpPr/>
          <p:nvPr/>
        </p:nvCxnSpPr>
        <p:spPr>
          <a:xfrm>
            <a:off x="7956376" y="2031690"/>
            <a:ext cx="0" cy="26463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45"/>
          <p:cNvCxnSpPr/>
          <p:nvPr/>
        </p:nvCxnSpPr>
        <p:spPr>
          <a:xfrm flipH="1">
            <a:off x="7812392" y="3057804"/>
            <a:ext cx="288000" cy="2700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45"/>
          <p:cNvSpPr txBox="1"/>
          <p:nvPr/>
        </p:nvSpPr>
        <p:spPr>
          <a:xfrm>
            <a:off x="7524328" y="2463738"/>
            <a:ext cx="792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45"/>
          <p:cNvSpPr txBox="1"/>
          <p:nvPr/>
        </p:nvSpPr>
        <p:spPr>
          <a:xfrm>
            <a:off x="7596336" y="3543858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45"/>
          <p:cNvSpPr txBox="1"/>
          <p:nvPr/>
        </p:nvSpPr>
        <p:spPr>
          <a:xfrm>
            <a:off x="5076056" y="2247714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45"/>
          <p:cNvSpPr txBox="1"/>
          <p:nvPr/>
        </p:nvSpPr>
        <p:spPr>
          <a:xfrm>
            <a:off x="5982390" y="3781251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45"/>
          <p:cNvSpPr txBox="1"/>
          <p:nvPr>
            <p:ph type="title"/>
          </p:nvPr>
        </p:nvSpPr>
        <p:spPr>
          <a:xfrm>
            <a:off x="323528" y="200621"/>
            <a:ext cx="8496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780"/>
              <a:buFont typeface="Century Gothic"/>
              <a:buNone/>
            </a:pPr>
            <a:r>
              <a:rPr b="1" lang="pt-BR" sz="348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Deixando em torno de uma variável (X)</a:t>
            </a:r>
            <a:endParaRPr b="1" sz="348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/>
          <p:nvPr/>
        </p:nvSpPr>
        <p:spPr>
          <a:xfrm>
            <a:off x="4766320" y="1707654"/>
            <a:ext cx="40542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46"/>
          <p:cNvSpPr/>
          <p:nvPr/>
        </p:nvSpPr>
        <p:spPr>
          <a:xfrm>
            <a:off x="4766320" y="3165816"/>
            <a:ext cx="40542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3" name="Google Shape;383;p46"/>
          <p:cNvCxnSpPr/>
          <p:nvPr/>
        </p:nvCxnSpPr>
        <p:spPr>
          <a:xfrm>
            <a:off x="4766320" y="3165816"/>
            <a:ext cx="405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076056" y="2058693"/>
            <a:ext cx="2901000" cy="1107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5" name="Google Shape;385;p46"/>
          <p:cNvCxnSpPr/>
          <p:nvPr/>
        </p:nvCxnSpPr>
        <p:spPr>
          <a:xfrm>
            <a:off x="7977044" y="3165816"/>
            <a:ext cx="1233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6" name="Google Shape;386;p46"/>
          <p:cNvCxnSpPr/>
          <p:nvPr/>
        </p:nvCxnSpPr>
        <p:spPr>
          <a:xfrm>
            <a:off x="5076056" y="2085696"/>
            <a:ext cx="0" cy="12963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46"/>
          <p:cNvSpPr txBox="1"/>
          <p:nvPr/>
        </p:nvSpPr>
        <p:spPr>
          <a:xfrm>
            <a:off x="6022556" y="3300831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i="0" sz="4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8" name="Google Shape;388;p46"/>
          <p:cNvCxnSpPr/>
          <p:nvPr/>
        </p:nvCxnSpPr>
        <p:spPr>
          <a:xfrm>
            <a:off x="7977044" y="2879333"/>
            <a:ext cx="0" cy="486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46"/>
          <p:cNvCxnSpPr/>
          <p:nvPr/>
        </p:nvCxnSpPr>
        <p:spPr>
          <a:xfrm rot="10800000">
            <a:off x="5076076" y="3273828"/>
            <a:ext cx="2880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46"/>
          <p:cNvCxnSpPr/>
          <p:nvPr/>
        </p:nvCxnSpPr>
        <p:spPr>
          <a:xfrm rot="10800000">
            <a:off x="5076100" y="2085696"/>
            <a:ext cx="3096300" cy="0"/>
          </a:xfrm>
          <a:prstGeom prst="straightConnector1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46"/>
          <p:cNvSpPr txBox="1"/>
          <p:nvPr/>
        </p:nvSpPr>
        <p:spPr>
          <a:xfrm>
            <a:off x="6372200" y="1761660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42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2" name="Google Shape;392;p46"/>
          <p:cNvCxnSpPr/>
          <p:nvPr/>
        </p:nvCxnSpPr>
        <p:spPr>
          <a:xfrm>
            <a:off x="8100392" y="1977684"/>
            <a:ext cx="0" cy="26463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46"/>
          <p:cNvCxnSpPr/>
          <p:nvPr/>
        </p:nvCxnSpPr>
        <p:spPr>
          <a:xfrm flipH="1">
            <a:off x="7956408" y="3003798"/>
            <a:ext cx="288000" cy="2700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46"/>
          <p:cNvSpPr txBox="1"/>
          <p:nvPr/>
        </p:nvSpPr>
        <p:spPr>
          <a:xfrm>
            <a:off x="7668344" y="2409732"/>
            <a:ext cx="792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46"/>
          <p:cNvSpPr txBox="1"/>
          <p:nvPr/>
        </p:nvSpPr>
        <p:spPr>
          <a:xfrm>
            <a:off x="7740352" y="3489852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46"/>
          <p:cNvSpPr txBox="1"/>
          <p:nvPr/>
        </p:nvSpPr>
        <p:spPr>
          <a:xfrm>
            <a:off x="5976156" y="2180766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46"/>
          <p:cNvSpPr txBox="1"/>
          <p:nvPr/>
        </p:nvSpPr>
        <p:spPr>
          <a:xfrm>
            <a:off x="6660232" y="3597864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46"/>
          <p:cNvSpPr/>
          <p:nvPr/>
        </p:nvSpPr>
        <p:spPr>
          <a:xfrm>
            <a:off x="395536" y="1707654"/>
            <a:ext cx="410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46"/>
          <p:cNvSpPr/>
          <p:nvPr/>
        </p:nvSpPr>
        <p:spPr>
          <a:xfrm>
            <a:off x="395536" y="3165816"/>
            <a:ext cx="410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0" name="Google Shape;400;p46"/>
          <p:cNvCxnSpPr/>
          <p:nvPr/>
        </p:nvCxnSpPr>
        <p:spPr>
          <a:xfrm>
            <a:off x="395536" y="3165816"/>
            <a:ext cx="410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1" name="Google Shape;401;p46"/>
          <p:cNvCxnSpPr/>
          <p:nvPr/>
        </p:nvCxnSpPr>
        <p:spPr>
          <a:xfrm>
            <a:off x="683568" y="2085696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2" name="Google Shape;402;p46"/>
          <p:cNvCxnSpPr/>
          <p:nvPr/>
        </p:nvCxnSpPr>
        <p:spPr>
          <a:xfrm>
            <a:off x="2843808" y="3165816"/>
            <a:ext cx="8640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3" name="Google Shape;403;p46"/>
          <p:cNvCxnSpPr/>
          <p:nvPr/>
        </p:nvCxnSpPr>
        <p:spPr>
          <a:xfrm>
            <a:off x="683568" y="2085696"/>
            <a:ext cx="0" cy="12963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46"/>
          <p:cNvSpPr txBox="1"/>
          <p:nvPr/>
        </p:nvSpPr>
        <p:spPr>
          <a:xfrm>
            <a:off x="1259632" y="3273828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i="0" sz="4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5" name="Google Shape;405;p46"/>
          <p:cNvCxnSpPr/>
          <p:nvPr/>
        </p:nvCxnSpPr>
        <p:spPr>
          <a:xfrm>
            <a:off x="2843808" y="2895786"/>
            <a:ext cx="0" cy="486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46"/>
          <p:cNvCxnSpPr/>
          <p:nvPr/>
        </p:nvCxnSpPr>
        <p:spPr>
          <a:xfrm rot="10800000">
            <a:off x="683508" y="3273828"/>
            <a:ext cx="2160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46"/>
          <p:cNvCxnSpPr/>
          <p:nvPr/>
        </p:nvCxnSpPr>
        <p:spPr>
          <a:xfrm rot="10800000">
            <a:off x="683612" y="2085696"/>
            <a:ext cx="3096300" cy="0"/>
          </a:xfrm>
          <a:prstGeom prst="straightConnector1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46"/>
          <p:cNvSpPr txBox="1"/>
          <p:nvPr/>
        </p:nvSpPr>
        <p:spPr>
          <a:xfrm>
            <a:off x="1979712" y="1761660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42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9" name="Google Shape;409;p46"/>
          <p:cNvCxnSpPr/>
          <p:nvPr/>
        </p:nvCxnSpPr>
        <p:spPr>
          <a:xfrm>
            <a:off x="3707904" y="1977684"/>
            <a:ext cx="0" cy="26463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46"/>
          <p:cNvCxnSpPr/>
          <p:nvPr/>
        </p:nvCxnSpPr>
        <p:spPr>
          <a:xfrm flipH="1">
            <a:off x="3563920" y="3003798"/>
            <a:ext cx="288000" cy="2700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46"/>
          <p:cNvSpPr txBox="1"/>
          <p:nvPr/>
        </p:nvSpPr>
        <p:spPr>
          <a:xfrm>
            <a:off x="3275856" y="2409732"/>
            <a:ext cx="792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46"/>
          <p:cNvSpPr txBox="1"/>
          <p:nvPr/>
        </p:nvSpPr>
        <p:spPr>
          <a:xfrm>
            <a:off x="3347864" y="3489852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1259632" y="2193708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46"/>
          <p:cNvSpPr txBox="1"/>
          <p:nvPr/>
        </p:nvSpPr>
        <p:spPr>
          <a:xfrm>
            <a:off x="1979712" y="3597864"/>
            <a:ext cx="1512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46"/>
          <p:cNvSpPr txBox="1"/>
          <p:nvPr>
            <p:ph type="title"/>
          </p:nvPr>
        </p:nvSpPr>
        <p:spPr>
          <a:xfrm>
            <a:off x="323528" y="200621"/>
            <a:ext cx="8496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780"/>
              <a:buFont typeface="Century Gothic"/>
              <a:buNone/>
            </a:pPr>
            <a:r>
              <a:rPr b="1" lang="pt-BR" sz="318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Deixando em torno de uma variável (X)</a:t>
            </a:r>
            <a:endParaRPr b="1" sz="318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7"/>
          <p:cNvSpPr txBox="1"/>
          <p:nvPr>
            <p:ph type="title"/>
          </p:nvPr>
        </p:nvSpPr>
        <p:spPr>
          <a:xfrm>
            <a:off x="457200" y="200621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Procedimento de Solução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1" name="Google Shape;421;p47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Tendo estabelecido que a variável do problema é a distância </a:t>
            </a:r>
            <a:r>
              <a:rPr b="1" lang="pt-BR" u="sng">
                <a:latin typeface="Old Standard TT"/>
                <a:ea typeface="Old Standard TT"/>
                <a:cs typeface="Old Standard TT"/>
                <a:sym typeface="Old Standard TT"/>
              </a:rPr>
              <a:t>x</a:t>
            </a: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, precisamos escrever a função </a:t>
            </a:r>
            <a:r>
              <a:rPr b="1" lang="pt-BR" u="sng">
                <a:latin typeface="Old Standard TT"/>
                <a:ea typeface="Old Standard TT"/>
                <a:cs typeface="Old Standard TT"/>
                <a:sym typeface="Old Standard TT"/>
              </a:rPr>
              <a:t>t(x)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231647" lvl="0" marL="448056" rtl="0" algn="just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u="sng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Ao escrever a função, precisamos achar seu valor mínimo (o menor tempo). Para isso precisaremos derivar a função e igualar a zero.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/>
          <p:nvPr/>
        </p:nvSpPr>
        <p:spPr>
          <a:xfrm>
            <a:off x="2051720" y="1653648"/>
            <a:ext cx="518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48"/>
          <p:cNvSpPr/>
          <p:nvPr/>
        </p:nvSpPr>
        <p:spPr>
          <a:xfrm>
            <a:off x="2051720" y="3111810"/>
            <a:ext cx="518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28" name="Google Shape;428;p48"/>
          <p:cNvCxnSpPr/>
          <p:nvPr/>
        </p:nvCxnSpPr>
        <p:spPr>
          <a:xfrm>
            <a:off x="2051720" y="3111810"/>
            <a:ext cx="518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48"/>
          <p:cNvSpPr/>
          <p:nvPr/>
        </p:nvSpPr>
        <p:spPr>
          <a:xfrm>
            <a:off x="2051720" y="1437624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0" name="Google Shape;430;p48"/>
          <p:cNvCxnSpPr/>
          <p:nvPr/>
        </p:nvCxnSpPr>
        <p:spPr>
          <a:xfrm>
            <a:off x="2915816" y="2031690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1" name="Google Shape;431;p48"/>
          <p:cNvCxnSpPr/>
          <p:nvPr/>
        </p:nvCxnSpPr>
        <p:spPr>
          <a:xfrm>
            <a:off x="5076056" y="3111810"/>
            <a:ext cx="8640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2" name="Google Shape;432;p48"/>
          <p:cNvSpPr txBox="1"/>
          <p:nvPr>
            <p:ph type="title"/>
          </p:nvPr>
        </p:nvSpPr>
        <p:spPr>
          <a:xfrm>
            <a:off x="323528" y="200621"/>
            <a:ext cx="8496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Por que a luz faz esse caminho?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433" name="Google Shape;433;p48"/>
          <p:cNvCxnSpPr/>
          <p:nvPr/>
        </p:nvCxnSpPr>
        <p:spPr>
          <a:xfrm>
            <a:off x="2915816" y="2031690"/>
            <a:ext cx="0" cy="12963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4" name="Google Shape;434;p48"/>
          <p:cNvSpPr txBox="1"/>
          <p:nvPr/>
        </p:nvSpPr>
        <p:spPr>
          <a:xfrm>
            <a:off x="3491880" y="3219822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i="0" sz="4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5" name="Google Shape;435;p48"/>
          <p:cNvCxnSpPr/>
          <p:nvPr/>
        </p:nvCxnSpPr>
        <p:spPr>
          <a:xfrm>
            <a:off x="5076056" y="2463738"/>
            <a:ext cx="0" cy="13503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6" name="Google Shape;436;p48"/>
          <p:cNvCxnSpPr/>
          <p:nvPr/>
        </p:nvCxnSpPr>
        <p:spPr>
          <a:xfrm rot="10800000">
            <a:off x="2915756" y="3219822"/>
            <a:ext cx="2160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48"/>
          <p:cNvCxnSpPr/>
          <p:nvPr/>
        </p:nvCxnSpPr>
        <p:spPr>
          <a:xfrm rot="10800000">
            <a:off x="2915860" y="2031690"/>
            <a:ext cx="3096300" cy="0"/>
          </a:xfrm>
          <a:prstGeom prst="straightConnector1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p48"/>
          <p:cNvSpPr txBox="1"/>
          <p:nvPr/>
        </p:nvSpPr>
        <p:spPr>
          <a:xfrm>
            <a:off x="4067944" y="1653648"/>
            <a:ext cx="72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4200" u="none" cap="none" strike="noStrik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9" name="Google Shape;439;p48"/>
          <p:cNvCxnSpPr/>
          <p:nvPr/>
        </p:nvCxnSpPr>
        <p:spPr>
          <a:xfrm>
            <a:off x="5940152" y="1923678"/>
            <a:ext cx="0" cy="26463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48"/>
          <p:cNvCxnSpPr/>
          <p:nvPr/>
        </p:nvCxnSpPr>
        <p:spPr>
          <a:xfrm flipH="1">
            <a:off x="5796168" y="2949792"/>
            <a:ext cx="288000" cy="27000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1" name="Google Shape;441;p48"/>
          <p:cNvSpPr txBox="1"/>
          <p:nvPr/>
        </p:nvSpPr>
        <p:spPr>
          <a:xfrm>
            <a:off x="5508104" y="2355726"/>
            <a:ext cx="792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48"/>
          <p:cNvSpPr txBox="1"/>
          <p:nvPr/>
        </p:nvSpPr>
        <p:spPr>
          <a:xfrm>
            <a:off x="5580112" y="3435846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42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48"/>
          <p:cNvSpPr/>
          <p:nvPr/>
        </p:nvSpPr>
        <p:spPr>
          <a:xfrm rot="-5799787">
            <a:off x="4867462" y="2541026"/>
            <a:ext cx="687745" cy="91275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FF24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48"/>
          <p:cNvSpPr/>
          <p:nvPr/>
        </p:nvSpPr>
        <p:spPr>
          <a:xfrm rot="8631535">
            <a:off x="4812875" y="2816215"/>
            <a:ext cx="811326" cy="805148"/>
          </a:xfrm>
          <a:prstGeom prst="arc">
            <a:avLst>
              <a:gd fmla="val 16724733" name="adj1"/>
              <a:gd fmla="val 21070750" name="adj2"/>
            </a:avLst>
          </a:prstGeom>
          <a:noFill/>
          <a:ln cap="flat" cmpd="sng" w="38100">
            <a:solidFill>
              <a:srgbClr val="FF24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3487688" y="2190564"/>
            <a:ext cx="1656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Θ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48"/>
          <p:cNvSpPr txBox="1"/>
          <p:nvPr/>
        </p:nvSpPr>
        <p:spPr>
          <a:xfrm>
            <a:off x="4283968" y="3759882"/>
            <a:ext cx="1656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Θ</a:t>
            </a:r>
            <a:r>
              <a:rPr b="1" baseline="-25000" i="0" lang="pt-BR" sz="4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i="0" sz="4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/>
          <p:nvPr>
            <p:ph type="title"/>
          </p:nvPr>
        </p:nvSpPr>
        <p:spPr>
          <a:xfrm>
            <a:off x="297950" y="2913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Atividade 5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52" name="Google Shape;452;p49"/>
          <p:cNvSpPr txBox="1"/>
          <p:nvPr/>
        </p:nvSpPr>
        <p:spPr>
          <a:xfrm>
            <a:off x="297950" y="616400"/>
            <a:ext cx="84492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À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época de Descartes e Fermat, não havia modos de se medir a velocidade da luz em laboratório, tampouco saber se a luz se propaga mais ou menos rapidamente dentro de meios transparentes, como a água. Entretanto, ambos fizeram suposições sobre a velocidade da luz nos meios mais refringentes que o ar para obterem de forma teórica a Lei de Snell-Descartes. De certa forma, eles foram além da mera descrição matemática do fenômeno (no caso, o 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estabelecimento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da correta proporcionalidade entre os senos dos ângulos envolvidos, n = sen i/sen r).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 reúnam em grupos de até quatro pessoas, discutam e respondam a seguinte questão: vocês acham legítimo que a física teórica use noções ou suposições que não podem ser testadas empiricamente? Em que casos vocês acham justificável a física teórica extrapolar as observações?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Formato: texto, mínimo 10 linhas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Entrega em sala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19692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 síntese: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12" y="587435"/>
            <a:ext cx="2999999" cy="198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12" y="2982450"/>
            <a:ext cx="3391974" cy="1695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>
            <p:ph type="title"/>
          </p:nvPr>
        </p:nvSpPr>
        <p:spPr>
          <a:xfrm>
            <a:off x="3939000" y="953675"/>
            <a:ext cx="4623300" cy="3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Descartes</a:t>
            </a:r>
            <a:endParaRPr b="1" sz="24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227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0"/>
              <a:buFont typeface="Old Standard TT"/>
              <a:buChar char="●"/>
            </a:pPr>
            <a:r>
              <a:rPr lang="pt-BR" sz="24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análoga a uma bola</a:t>
            </a:r>
            <a:endParaRPr sz="24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227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0"/>
              <a:buFont typeface="Old Standard TT"/>
              <a:buChar char="●"/>
            </a:pPr>
            <a:r>
              <a:rPr lang="pt-BR" sz="24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mais veloz em meio “mais densos” (mais refringentes)</a:t>
            </a:r>
            <a:endParaRPr sz="24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Newton</a:t>
            </a:r>
            <a:endParaRPr b="1" sz="24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227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0"/>
              <a:buFont typeface="Old Standard TT"/>
              <a:buChar char="●"/>
            </a:pPr>
            <a:r>
              <a:rPr lang="pt-BR" sz="24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como partícula sujeita a forças centrais</a:t>
            </a:r>
            <a:endParaRPr sz="24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227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0"/>
              <a:buFont typeface="Old Standard TT"/>
              <a:buChar char="●"/>
            </a:pPr>
            <a:r>
              <a:rPr lang="pt-BR" sz="24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mais veloz em meio “mais densos” (mais refringentes)</a:t>
            </a:r>
            <a:endParaRPr sz="24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297150" y="706925"/>
            <a:ext cx="2461500" cy="21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Mais denso implica em mais refringente?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863" y="43712"/>
            <a:ext cx="5700426" cy="471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8"/>
          <p:cNvCxnSpPr/>
          <p:nvPr/>
        </p:nvCxnSpPr>
        <p:spPr>
          <a:xfrm>
            <a:off x="6678300" y="286550"/>
            <a:ext cx="480900" cy="20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8"/>
          <p:cNvCxnSpPr/>
          <p:nvPr/>
        </p:nvCxnSpPr>
        <p:spPr>
          <a:xfrm>
            <a:off x="6772417" y="1808607"/>
            <a:ext cx="480900" cy="20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8"/>
          <p:cNvSpPr txBox="1"/>
          <p:nvPr/>
        </p:nvSpPr>
        <p:spPr>
          <a:xfrm>
            <a:off x="456550" y="3171575"/>
            <a:ext cx="2010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Não!</a:t>
            </a:r>
            <a:endParaRPr b="1" sz="2300"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3326999" y="4803525"/>
            <a:ext cx="588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https://cref.if.ufrgs.br/?contact-pergunta=optica-indice-de-refracao-e-a-densidade-do-material</a:t>
            </a:r>
            <a:endParaRPr sz="1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-36050" y="0"/>
            <a:ext cx="409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Abordagem teórica para a refração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39" y="1252230"/>
            <a:ext cx="2417099" cy="15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3202471"/>
            <a:ext cx="3197619" cy="15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>
            <p:ph type="title"/>
          </p:nvPr>
        </p:nvSpPr>
        <p:spPr>
          <a:xfrm>
            <a:off x="4572008" y="0"/>
            <a:ext cx="409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Abordagem empírica para a refração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499" y="1179349"/>
            <a:ext cx="2417100" cy="324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/>
          <p:nvPr/>
        </p:nvSpPr>
        <p:spPr>
          <a:xfrm>
            <a:off x="5117938" y="4643250"/>
            <a:ext cx="291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Willebrord Snell (1580 - 1626)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2051720" y="1653648"/>
            <a:ext cx="518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2051720" y="3111810"/>
            <a:ext cx="518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8" name="Google Shape;188;p30"/>
          <p:cNvCxnSpPr/>
          <p:nvPr/>
        </p:nvCxnSpPr>
        <p:spPr>
          <a:xfrm>
            <a:off x="2051720" y="3111810"/>
            <a:ext cx="518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30"/>
          <p:cNvSpPr/>
          <p:nvPr/>
        </p:nvSpPr>
        <p:spPr>
          <a:xfrm>
            <a:off x="2051720" y="1437624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0" name="Google Shape;190;p30"/>
          <p:cNvCxnSpPr/>
          <p:nvPr/>
        </p:nvCxnSpPr>
        <p:spPr>
          <a:xfrm>
            <a:off x="2915816" y="2031690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1" name="Google Shape;191;p30"/>
          <p:cNvCxnSpPr/>
          <p:nvPr/>
        </p:nvCxnSpPr>
        <p:spPr>
          <a:xfrm>
            <a:off x="5076056" y="3111810"/>
            <a:ext cx="8640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2" name="Google Shape;192;p30"/>
          <p:cNvSpPr txBox="1"/>
          <p:nvPr>
            <p:ph type="title"/>
          </p:nvPr>
        </p:nvSpPr>
        <p:spPr>
          <a:xfrm>
            <a:off x="179512" y="254626"/>
            <a:ext cx="8496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Por que a luz faz esse caminho?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/>
          <p:nvPr/>
        </p:nvSpPr>
        <p:spPr>
          <a:xfrm>
            <a:off x="2123728" y="1815666"/>
            <a:ext cx="518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2123728" y="3273828"/>
            <a:ext cx="518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9" name="Google Shape;199;p31"/>
          <p:cNvCxnSpPr/>
          <p:nvPr/>
        </p:nvCxnSpPr>
        <p:spPr>
          <a:xfrm>
            <a:off x="2123728" y="3273828"/>
            <a:ext cx="518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31"/>
          <p:cNvSpPr/>
          <p:nvPr/>
        </p:nvSpPr>
        <p:spPr>
          <a:xfrm>
            <a:off x="2123728" y="1599642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1" name="Google Shape;201;p31"/>
          <p:cNvCxnSpPr/>
          <p:nvPr/>
        </p:nvCxnSpPr>
        <p:spPr>
          <a:xfrm>
            <a:off x="2987824" y="2193708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02" name="Google Shape;202;p31"/>
          <p:cNvCxnSpPr/>
          <p:nvPr/>
        </p:nvCxnSpPr>
        <p:spPr>
          <a:xfrm>
            <a:off x="5148064" y="3273828"/>
            <a:ext cx="864000" cy="1458300"/>
          </a:xfrm>
          <a:prstGeom prst="straightConnector1">
            <a:avLst/>
          </a:prstGeom>
          <a:noFill/>
          <a:ln cap="flat" cmpd="sng" w="381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03" name="Google Shape;203;p31"/>
          <p:cNvCxnSpPr/>
          <p:nvPr/>
        </p:nvCxnSpPr>
        <p:spPr>
          <a:xfrm>
            <a:off x="5148064" y="3273828"/>
            <a:ext cx="216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04" name="Google Shape;204;p31"/>
          <p:cNvSpPr txBox="1"/>
          <p:nvPr/>
        </p:nvSpPr>
        <p:spPr>
          <a:xfrm>
            <a:off x="467544" y="357504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Por que a luz não vai em linha reta?</a:t>
            </a:r>
            <a:endParaRPr b="1" i="0" sz="42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>
            <a:off x="2123728" y="1815666"/>
            <a:ext cx="518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32"/>
          <p:cNvSpPr/>
          <p:nvPr/>
        </p:nvSpPr>
        <p:spPr>
          <a:xfrm>
            <a:off x="2123728" y="3273828"/>
            <a:ext cx="518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1" name="Google Shape;211;p32"/>
          <p:cNvCxnSpPr/>
          <p:nvPr/>
        </p:nvCxnSpPr>
        <p:spPr>
          <a:xfrm>
            <a:off x="2123728" y="3273828"/>
            <a:ext cx="518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32"/>
          <p:cNvSpPr/>
          <p:nvPr/>
        </p:nvSpPr>
        <p:spPr>
          <a:xfrm>
            <a:off x="2123728" y="1599642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3" name="Google Shape;213;p32"/>
          <p:cNvCxnSpPr/>
          <p:nvPr/>
        </p:nvCxnSpPr>
        <p:spPr>
          <a:xfrm>
            <a:off x="2987824" y="2193708"/>
            <a:ext cx="2160300" cy="1080300"/>
          </a:xfrm>
          <a:prstGeom prst="straightConnector1">
            <a:avLst/>
          </a:prstGeom>
          <a:noFill/>
          <a:ln cap="flat" cmpd="sng" w="381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4" name="Google Shape;214;p32"/>
          <p:cNvCxnSpPr/>
          <p:nvPr/>
        </p:nvCxnSpPr>
        <p:spPr>
          <a:xfrm>
            <a:off x="5148064" y="3273828"/>
            <a:ext cx="864000" cy="1458300"/>
          </a:xfrm>
          <a:prstGeom prst="straightConnector1">
            <a:avLst/>
          </a:prstGeom>
          <a:noFill/>
          <a:ln cap="flat" cmpd="sng" w="381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5" name="Google Shape;215;p32"/>
          <p:cNvCxnSpPr/>
          <p:nvPr/>
        </p:nvCxnSpPr>
        <p:spPr>
          <a:xfrm>
            <a:off x="2987824" y="2193708"/>
            <a:ext cx="2880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6" name="Google Shape;216;p32"/>
          <p:cNvCxnSpPr/>
          <p:nvPr/>
        </p:nvCxnSpPr>
        <p:spPr>
          <a:xfrm>
            <a:off x="3275856" y="3273828"/>
            <a:ext cx="27363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7" name="Google Shape;217;p32"/>
          <p:cNvSpPr txBox="1"/>
          <p:nvPr/>
        </p:nvSpPr>
        <p:spPr>
          <a:xfrm>
            <a:off x="395536" y="357504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Esse seria um caminho possível?</a:t>
            </a:r>
            <a:endParaRPr b="1" i="0" sz="42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/>
          <p:nvPr/>
        </p:nvSpPr>
        <p:spPr>
          <a:xfrm>
            <a:off x="2123728" y="1707654"/>
            <a:ext cx="5184600" cy="14583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2123728" y="3165816"/>
            <a:ext cx="5184600" cy="14583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4" name="Google Shape;224;p33"/>
          <p:cNvCxnSpPr/>
          <p:nvPr/>
        </p:nvCxnSpPr>
        <p:spPr>
          <a:xfrm>
            <a:off x="2123728" y="3165816"/>
            <a:ext cx="518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33"/>
          <p:cNvSpPr/>
          <p:nvPr/>
        </p:nvSpPr>
        <p:spPr>
          <a:xfrm>
            <a:off x="2123728" y="1491630"/>
            <a:ext cx="914400" cy="6858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BA28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6" name="Google Shape;226;p33"/>
          <p:cNvCxnSpPr/>
          <p:nvPr/>
        </p:nvCxnSpPr>
        <p:spPr>
          <a:xfrm>
            <a:off x="2987824" y="2085696"/>
            <a:ext cx="2160300" cy="1080300"/>
          </a:xfrm>
          <a:prstGeom prst="straightConnector1">
            <a:avLst/>
          </a:prstGeom>
          <a:noFill/>
          <a:ln cap="flat" cmpd="sng" w="381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7" name="Google Shape;227;p33"/>
          <p:cNvCxnSpPr/>
          <p:nvPr/>
        </p:nvCxnSpPr>
        <p:spPr>
          <a:xfrm>
            <a:off x="5148064" y="3165816"/>
            <a:ext cx="792000" cy="1458300"/>
          </a:xfrm>
          <a:prstGeom prst="straightConnector1">
            <a:avLst/>
          </a:prstGeom>
          <a:noFill/>
          <a:ln cap="flat" cmpd="sng" w="381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8" name="Google Shape;228;p33"/>
          <p:cNvCxnSpPr/>
          <p:nvPr/>
        </p:nvCxnSpPr>
        <p:spPr>
          <a:xfrm>
            <a:off x="2987824" y="2085696"/>
            <a:ext cx="2880300" cy="1080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9" name="Google Shape;229;p33"/>
          <p:cNvCxnSpPr/>
          <p:nvPr/>
        </p:nvCxnSpPr>
        <p:spPr>
          <a:xfrm>
            <a:off x="5868144" y="3165816"/>
            <a:ext cx="72000" cy="1458300"/>
          </a:xfrm>
          <a:prstGeom prst="straightConnector1">
            <a:avLst/>
          </a:prstGeom>
          <a:noFill/>
          <a:ln cap="flat" cmpd="sng" w="76200">
            <a:solidFill>
              <a:srgbClr val="FF2488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0" name="Google Shape;230;p33"/>
          <p:cNvSpPr txBox="1"/>
          <p:nvPr/>
        </p:nvSpPr>
        <p:spPr>
          <a:xfrm>
            <a:off x="395536" y="226354"/>
            <a:ext cx="8229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i="0" lang="pt-BR" sz="42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Esse seria um caminho possível?</a:t>
            </a:r>
            <a:endParaRPr b="1" i="0" sz="42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