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60BF8C-2C2B-405E-B740-2E6B23A1B65B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89D13-622D-41CE-8131-D4DBCE0BEF8D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FACULDADE </a:t>
            </a:r>
            <a:r>
              <a:rPr lang="pt-BR" smtClean="0"/>
              <a:t>DE DIREITO</a:t>
            </a:r>
            <a:br>
              <a:rPr lang="pt-BR" smtClean="0"/>
            </a:br>
            <a:r>
              <a:rPr lang="pt-BR" smtClean="0"/>
              <a:t>UNIVERSIDADE </a:t>
            </a:r>
            <a:r>
              <a:rPr lang="pt-BR" dirty="0" smtClean="0"/>
              <a:t>DE SÃO PAULO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DEPARTAMENTO DE DIREITO DO ESTADO</a:t>
            </a:r>
          </a:p>
          <a:p>
            <a:r>
              <a:rPr lang="pt-BR" dirty="0" smtClean="0"/>
              <a:t>TEORIA GERAL DO ESTADO II</a:t>
            </a:r>
          </a:p>
          <a:p>
            <a:r>
              <a:rPr lang="pt-BR" dirty="0" smtClean="0"/>
              <a:t>MECANISMOS DE DEMOCRACIA DIRETA</a:t>
            </a:r>
          </a:p>
          <a:p>
            <a:r>
              <a:rPr lang="pt-BR" dirty="0" smtClean="0"/>
              <a:t>Docente Responsável:  Eunice Prudente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 – Os nossos...</a:t>
            </a:r>
          </a:p>
          <a:p>
            <a:r>
              <a:rPr lang="pt-BR" dirty="0" smtClean="0"/>
              <a:t>Art. 14, I, II e III</a:t>
            </a:r>
          </a:p>
          <a:p>
            <a:pPr lvl="1"/>
            <a:r>
              <a:rPr lang="pt-BR" dirty="0" smtClean="0"/>
              <a:t>Consultas Populares = quem se responsabiliza ?</a:t>
            </a:r>
          </a:p>
          <a:p>
            <a:pPr lvl="1"/>
            <a:r>
              <a:rPr lang="pt-BR" dirty="0" smtClean="0"/>
              <a:t>Art. 49: É competência exclusiva do Congresso Nacional:</a:t>
            </a:r>
          </a:p>
          <a:p>
            <a:pPr lvl="1">
              <a:buNone/>
            </a:pPr>
            <a:r>
              <a:rPr lang="pt-BR" dirty="0" smtClean="0"/>
              <a:t>    XV -  autorizar referendo e convocar plebiscito </a:t>
            </a:r>
          </a:p>
          <a:p>
            <a:pPr lvl="1"/>
            <a:r>
              <a:rPr lang="pt-BR" dirty="0" smtClean="0"/>
              <a:t>PLEBISCITO  =  latim = </a:t>
            </a:r>
            <a:r>
              <a:rPr lang="pt-BR" dirty="0" err="1" smtClean="0"/>
              <a:t>plebiscitu</a:t>
            </a:r>
            <a:r>
              <a:rPr lang="pt-BR" dirty="0" smtClean="0"/>
              <a:t>  = decreto do povo</a:t>
            </a:r>
          </a:p>
          <a:p>
            <a:pPr lvl="1">
              <a:buNone/>
            </a:pPr>
            <a:r>
              <a:rPr lang="pt-BR" dirty="0" smtClean="0"/>
              <a:t>( vide respeitável história a plebe romana e suas conquistas )</a:t>
            </a:r>
          </a:p>
          <a:p>
            <a:pPr lvl="1">
              <a:buNone/>
            </a:pPr>
            <a:r>
              <a:rPr lang="pt-BR" dirty="0" smtClean="0"/>
              <a:t>Consulta prévia para futuras providências legislativas ou políticas = referendo consultivo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REFERENDO = latim referendum = verbo refere</a:t>
            </a:r>
          </a:p>
          <a:p>
            <a:r>
              <a:rPr lang="pt-BR" dirty="0" smtClean="0"/>
              <a:t>( submeter ao POVO alguma decisão/lei )</a:t>
            </a:r>
          </a:p>
          <a:p>
            <a:r>
              <a:rPr lang="pt-BR" dirty="0" smtClean="0"/>
              <a:t>= plebiscito confirmatório</a:t>
            </a:r>
          </a:p>
          <a:p>
            <a:r>
              <a:rPr lang="pt-BR" dirty="0" smtClean="0"/>
              <a:t>Contribuição Doutrinária</a:t>
            </a:r>
          </a:p>
          <a:p>
            <a:r>
              <a:rPr lang="pt-BR" dirty="0" smtClean="0"/>
              <a:t>“A diferença entre plebiscito e referendo concentra-se no momento de sua realização. Enquanto o plebiscito configura consulta realizada aos cidadãos sobre matéria a ser posteriormente discutida no âmbito do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Congresso Nacional, o referendo é uma consulta posterior sobre determinado ato ou decisão governamental, seja para atribuir-lhe eficácia que ainda não foi reconhecida </a:t>
            </a:r>
          </a:p>
          <a:p>
            <a:r>
              <a:rPr lang="pt-BR" dirty="0" smtClean="0"/>
              <a:t>( condição suspensiva ),  seja para retirar a eficácia que lhe foi provisoriamente conferida ( condição resolutiva )” GILMAR MENDES, p. 714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INICIATIVA POPULAR</a:t>
            </a:r>
          </a:p>
          <a:p>
            <a:r>
              <a:rPr lang="pt-BR" dirty="0" smtClean="0"/>
              <a:t>Projetos de Lei apresentados por cidadãos e devem ser protocolados na Câmara dos Deputados.</a:t>
            </a:r>
          </a:p>
          <a:p>
            <a:r>
              <a:rPr lang="pt-BR" dirty="0" smtClean="0"/>
              <a:t>( Vide art. 61, </a:t>
            </a:r>
            <a:r>
              <a:rPr lang="pt-BR" baseline="-25000" dirty="0" smtClean="0"/>
              <a:t> 2º )</a:t>
            </a:r>
          </a:p>
          <a:p>
            <a:r>
              <a:rPr lang="pt-BR" dirty="0" smtClean="0"/>
              <a:t>ESTADOS UNIDOS DA AMÉRICA</a:t>
            </a:r>
          </a:p>
          <a:p>
            <a:r>
              <a:rPr lang="pt-BR" dirty="0" smtClean="0"/>
              <a:t>Iniciativa Direta – projeto de emenda constitucional ou projeto de lei ordinária</a:t>
            </a:r>
          </a:p>
          <a:p>
            <a:r>
              <a:rPr lang="pt-BR" dirty="0" smtClean="0"/>
              <a:t>Assinada por certo número de eleitores, deve ser apreciado pelos eleitores nas eleições seguintes      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Iniciativa Indireta  - proposto a Legislativo estadual, se rejeitado é submetido aos eleitores</a:t>
            </a:r>
          </a:p>
          <a:p>
            <a:r>
              <a:rPr lang="pt-BR" dirty="0" smtClean="0"/>
              <a:t>Veto Popular ( </a:t>
            </a:r>
            <a:r>
              <a:rPr lang="pt-BR" dirty="0" err="1" smtClean="0"/>
              <a:t>mandatory</a:t>
            </a:r>
            <a:r>
              <a:rPr lang="pt-BR" dirty="0" smtClean="0"/>
              <a:t>  </a:t>
            </a:r>
            <a:r>
              <a:rPr lang="pt-BR" smtClean="0"/>
              <a:t>refendum</a:t>
            </a:r>
            <a:r>
              <a:rPr lang="pt-BR" dirty="0" smtClean="0"/>
              <a:t> )</a:t>
            </a:r>
          </a:p>
          <a:p>
            <a:r>
              <a:rPr lang="pt-BR" dirty="0" smtClean="0"/>
              <a:t>Após aprovação de projeto de lei pelo legislativo, concede-se aos eleitores um prazo ( 60 a 90 dias ) para que requeiram a aprovação popular. Até então a lei não entra em vigor.  </a:t>
            </a:r>
          </a:p>
          <a:p>
            <a:r>
              <a:rPr lang="pt-BR" dirty="0" smtClean="0"/>
              <a:t>Caso ocorra o requerimento de leitores , esta lei permanecerá com eficácia suspensa e </a:t>
            </a:r>
            <a:r>
              <a:rPr lang="pt-BR" dirty="0"/>
              <a:t>s</a:t>
            </a:r>
            <a:r>
              <a:rPr lang="pt-BR" dirty="0" smtClean="0"/>
              <a:t>erá submetida à aprovação popular  nas próximas eleições.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Recall</a:t>
            </a:r>
          </a:p>
          <a:p>
            <a:r>
              <a:rPr lang="pt-BR" dirty="0" smtClean="0"/>
              <a:t>Manutenção ou Revogação de mandato  de legislador ou administrador eletivo;</a:t>
            </a:r>
          </a:p>
          <a:p>
            <a:r>
              <a:rPr lang="pt-BR" dirty="0" smtClean="0"/>
              <a:t>Ou,</a:t>
            </a:r>
          </a:p>
          <a:p>
            <a:r>
              <a:rPr lang="pt-BR" dirty="0" smtClean="0"/>
              <a:t>Recall Judicial</a:t>
            </a:r>
          </a:p>
          <a:p>
            <a:r>
              <a:rPr lang="pt-BR" dirty="0" smtClean="0"/>
              <a:t>Reforma de decisão judicial sobre constitucionalidade de lei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335</TotalTime>
  <Words>351</Words>
  <Application>Microsoft Office PowerPoint</Application>
  <PresentationFormat>Apresentação na tela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Fluxo</vt:lpstr>
      <vt:lpstr>FACULDADE DE DIREITO UNIVERSIDADE DE SÃO PAULO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DA UNIVERSIDADE DE SÃO PAULO</dc:title>
  <dc:creator>CGA-EAJPrudente</dc:creator>
  <cp:lastModifiedBy>Eunice Prudente</cp:lastModifiedBy>
  <cp:revision>26</cp:revision>
  <dcterms:created xsi:type="dcterms:W3CDTF">2013-09-16T15:26:08Z</dcterms:created>
  <dcterms:modified xsi:type="dcterms:W3CDTF">2020-08-11T18:18:00Z</dcterms:modified>
</cp:coreProperties>
</file>