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257" r:id="rId14"/>
    <p:sldId id="569" r:id="rId15"/>
    <p:sldId id="258" r:id="rId16"/>
    <p:sldId id="262" r:id="rId17"/>
    <p:sldId id="574" r:id="rId18"/>
    <p:sldId id="261" r:id="rId19"/>
    <p:sldId id="575" r:id="rId20"/>
    <p:sldId id="268" r:id="rId21"/>
    <p:sldId id="562" r:id="rId22"/>
    <p:sldId id="576" r:id="rId23"/>
    <p:sldId id="577" r:id="rId24"/>
    <p:sldId id="26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30"/>
  </p:normalViewPr>
  <p:slideViewPr>
    <p:cSldViewPr snapToGrid="0" snapToObjects="1">
      <p:cViewPr varScale="1">
        <p:scale>
          <a:sx n="107" d="100"/>
          <a:sy n="107" d="100"/>
        </p:scale>
        <p:origin x="7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5C0F-5C4D-4760-B3FE-677416931FAB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BD847-9E9F-4A66-96E4-838B9D844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6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D847-9E9F-4A66-96E4-838B9D8449B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05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BD847-9E9F-4A66-96E4-838B9D8449B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08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tmp"/><Relationship Id="rId7" Type="http://schemas.openxmlformats.org/officeDocument/2006/relationships/image" Target="../media/image57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tmp"/><Relationship Id="rId5" Type="http://schemas.openxmlformats.org/officeDocument/2006/relationships/image" Target="../media/image55.tmp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9.tmp"/><Relationship Id="rId7" Type="http://schemas.openxmlformats.org/officeDocument/2006/relationships/image" Target="../media/image2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tmp"/><Relationship Id="rId10" Type="http://schemas.openxmlformats.org/officeDocument/2006/relationships/image" Target="../media/image25.tmp"/><Relationship Id="rId4" Type="http://schemas.openxmlformats.org/officeDocument/2006/relationships/image" Target="../media/image20.tmp"/><Relationship Id="rId9" Type="http://schemas.openxmlformats.org/officeDocument/2006/relationships/image" Target="../media/image24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tmp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tmp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4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3.tmp"/><Relationship Id="rId4" Type="http://schemas.openxmlformats.org/officeDocument/2006/relationships/image" Target="../media/image32.tmp"/><Relationship Id="rId9" Type="http://schemas.openxmlformats.org/officeDocument/2006/relationships/image" Target="../media/image3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tmp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3" Type="http://schemas.openxmlformats.org/officeDocument/2006/relationships/image" Target="../media/image47.tmp"/><Relationship Id="rId7" Type="http://schemas.openxmlformats.org/officeDocument/2006/relationships/image" Target="../media/image450.png"/><Relationship Id="rId12" Type="http://schemas.openxmlformats.org/officeDocument/2006/relationships/image" Target="../media/image5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tmp"/><Relationship Id="rId11" Type="http://schemas.openxmlformats.org/officeDocument/2006/relationships/image" Target="../media/image51.png"/><Relationship Id="rId5" Type="http://schemas.openxmlformats.org/officeDocument/2006/relationships/image" Target="../media/image49.tmp"/><Relationship Id="rId10" Type="http://schemas.openxmlformats.org/officeDocument/2006/relationships/image" Target="../media/image53.tmp"/><Relationship Id="rId4" Type="http://schemas.openxmlformats.org/officeDocument/2006/relationships/image" Target="../media/image48.tmp"/><Relationship Id="rId9" Type="http://schemas.openxmlformats.org/officeDocument/2006/relationships/image" Target="../media/image5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12 – 5/5: Teoria da Probabilidade – relações importantes.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A lei dos grandes números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E2AF6E5-1DDA-B913-4C37-01DEB221EBC5}"/>
                  </a:ext>
                </a:extLst>
              </p:cNvPr>
              <p:cNvSpPr txBox="1"/>
              <p:nvPr/>
            </p:nvSpPr>
            <p:spPr>
              <a:xfrm>
                <a:off x="414338" y="621506"/>
                <a:ext cx="69580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as variáveis aleatórias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..,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/>
                  <a:t>... Independentes </a:t>
                </a:r>
              </a:p>
              <a:p>
                <a:r>
                  <a:rPr lang="pt-BR" dirty="0"/>
                  <a:t>com mesma </a:t>
                </a:r>
                <a:r>
                  <a:rPr lang="pt-BR" dirty="0" err="1"/>
                  <a:t>f.d.p</a:t>
                </a:r>
                <a:r>
                  <a:rPr lang="pt-BR" dirty="0"/>
                  <a:t>. de média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/>
                  <a:t> e variância finita. Definindo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E2AF6E5-1DDA-B913-4C37-01DEB221E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621506"/>
                <a:ext cx="6958012" cy="646331"/>
              </a:xfrm>
              <a:prstGeom prst="rect">
                <a:avLst/>
              </a:prstGeom>
              <a:blipFill>
                <a:blip r:embed="rId2"/>
                <a:stretch>
                  <a:fillRect l="-78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363EB58C-9BB9-27F1-F42E-B7E19008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67" y="1267837"/>
            <a:ext cx="1577477" cy="60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1AD438C-88A4-A33A-D201-F2D0660939C4}"/>
                  </a:ext>
                </a:extLst>
              </p:cNvPr>
              <p:cNvSpPr txBox="1"/>
              <p:nvPr/>
            </p:nvSpPr>
            <p:spPr>
              <a:xfrm>
                <a:off x="471487" y="2043113"/>
                <a:ext cx="7329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lei dos grandes números prova que, para qualquer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1AD438C-88A4-A33A-D201-F2D06609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" y="2043113"/>
                <a:ext cx="7329487" cy="369332"/>
              </a:xfrm>
              <a:prstGeom prst="rect">
                <a:avLst/>
              </a:prstGeom>
              <a:blipFill>
                <a:blip r:embed="rId4"/>
                <a:stretch>
                  <a:fillRect l="-665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EAC444C7-AAF4-09BC-B58A-33A9F4853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051" y="2439387"/>
            <a:ext cx="3756986" cy="41151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5A1E8F4-B9BD-1D46-C83C-193E09B60D63}"/>
              </a:ext>
            </a:extLst>
          </p:cNvPr>
          <p:cNvGrpSpPr/>
          <p:nvPr/>
        </p:nvGrpSpPr>
        <p:grpSpPr>
          <a:xfrm>
            <a:off x="447129" y="3020685"/>
            <a:ext cx="5711811" cy="571550"/>
            <a:chOff x="447129" y="3020685"/>
            <a:chExt cx="5711811" cy="57155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5CF2586-879B-03B6-ABB5-81B80C1D0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7636" y="3020685"/>
              <a:ext cx="1661304" cy="57155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964A220-B2AC-3D69-F80F-B0E60D419D2E}"/>
                </a:ext>
              </a:extLst>
            </p:cNvPr>
            <p:cNvSpPr txBox="1"/>
            <p:nvPr/>
          </p:nvSpPr>
          <p:spPr>
            <a:xfrm>
              <a:off x="447129" y="3121819"/>
              <a:ext cx="3957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Calculando a variância da média </a:t>
              </a:r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892BE66-C6AB-D5C6-B040-504FC61C1C10}"/>
              </a:ext>
            </a:extLst>
          </p:cNvPr>
          <p:cNvGrpSpPr/>
          <p:nvPr/>
        </p:nvGrpSpPr>
        <p:grpSpPr>
          <a:xfrm>
            <a:off x="447129" y="3693319"/>
            <a:ext cx="7003801" cy="903161"/>
            <a:chOff x="447129" y="3693319"/>
            <a:chExt cx="7003801" cy="903161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1611A0E-FBAB-763B-0569-5B264D713469}"/>
                </a:ext>
              </a:extLst>
            </p:cNvPr>
            <p:cNvSpPr txBox="1"/>
            <p:nvPr/>
          </p:nvSpPr>
          <p:spPr>
            <a:xfrm>
              <a:off x="447129" y="3693319"/>
              <a:ext cx="5386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que, substituída na desigualdade de </a:t>
              </a:r>
              <a:r>
                <a:rPr lang="pt-BR" dirty="0" err="1"/>
                <a:t>Chebyshev</a:t>
              </a:r>
              <a:r>
                <a:rPr lang="pt-BR" dirty="0"/>
                <a:t>, dá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3F3B109-4A91-B504-E055-EBEDD484D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6646" y="4070654"/>
              <a:ext cx="2362405" cy="5258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75CEE819-269D-9034-234C-A01AF38A3CE2}"/>
                    </a:ext>
                  </a:extLst>
                </p:cNvPr>
                <p:cNvSpPr txBox="1"/>
                <p:nvPr/>
              </p:nvSpPr>
              <p:spPr>
                <a:xfrm>
                  <a:off x="4136230" y="4127882"/>
                  <a:ext cx="33147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que vai a zero quando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endParaRPr lang="pt-BR" dirty="0"/>
                </a:p>
              </p:txBody>
            </p:sp>
          </mc:Choice>
          <mc:Fallback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75CEE819-269D-9034-234C-A01AF38A3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30" y="4127882"/>
                  <a:ext cx="331470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57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C4A4E9E-900A-3F6C-5E3A-72A491297010}"/>
                  </a:ext>
                </a:extLst>
              </p:cNvPr>
              <p:cNvSpPr txBox="1"/>
              <p:nvPr/>
            </p:nvSpPr>
            <p:spPr>
              <a:xfrm>
                <a:off x="414338" y="4497214"/>
                <a:ext cx="7958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Note que essa probabilidade não vai a zero se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C4A4E9E-900A-3F6C-5E3A-72A491297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4497214"/>
                <a:ext cx="7958137" cy="369332"/>
              </a:xfrm>
              <a:prstGeom prst="rect">
                <a:avLst/>
              </a:prstGeom>
              <a:blipFill>
                <a:blip r:embed="rId9"/>
                <a:stretch>
                  <a:fillRect l="-69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9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76774-09BA-2F5A-B31E-AC30A310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9397"/>
            <a:ext cx="8229600" cy="383509"/>
          </a:xfrm>
        </p:spPr>
        <p:txBody>
          <a:bodyPr>
            <a:noAutofit/>
          </a:bodyPr>
          <a:lstStyle/>
          <a:p>
            <a:r>
              <a:rPr lang="pt-BR" sz="2800" dirty="0"/>
              <a:t>Atividade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A980BD-AA3E-1321-42BD-90E72B56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11" y="661457"/>
            <a:ext cx="6538527" cy="12345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CF34CD-7277-8EB4-6C90-E06016071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28" y="1897360"/>
            <a:ext cx="6599492" cy="16689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49AACC-BC33-6B0C-1FE9-DEAF16FA44C2}"/>
              </a:ext>
            </a:extLst>
          </p:cNvPr>
          <p:cNvSpPr txBox="1"/>
          <p:nvPr/>
        </p:nvSpPr>
        <p:spPr>
          <a:xfrm>
            <a:off x="900113" y="3836194"/>
            <a:ext cx="738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casa, faça analiticamente; em aula, verifique por simulação.</a:t>
            </a:r>
          </a:p>
        </p:txBody>
      </p:sp>
    </p:spTree>
    <p:extLst>
      <p:ext uri="{BB962C8B-B14F-4D97-AF65-F5344CB8AC3E}">
        <p14:creationId xmlns:p14="http://schemas.microsoft.com/office/powerpoint/2010/main" val="210111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76774-09BA-2F5A-B31E-AC30A310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9397"/>
            <a:ext cx="8229600" cy="383509"/>
          </a:xfrm>
        </p:spPr>
        <p:txBody>
          <a:bodyPr>
            <a:noAutofit/>
          </a:bodyPr>
          <a:lstStyle/>
          <a:p>
            <a:r>
              <a:rPr lang="pt-BR" sz="2800" dirty="0"/>
              <a:t>Atividade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49AACC-BC33-6B0C-1FE9-DEAF16FA44C2}"/>
              </a:ext>
            </a:extLst>
          </p:cNvPr>
          <p:cNvSpPr txBox="1"/>
          <p:nvPr/>
        </p:nvSpPr>
        <p:spPr>
          <a:xfrm>
            <a:off x="900113" y="3836194"/>
            <a:ext cx="738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casa, faça analiticamente.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0CF3D3-1ED8-D287-2D48-14856EE32F14}"/>
              </a:ext>
            </a:extLst>
          </p:cNvPr>
          <p:cNvSpPr txBox="1"/>
          <p:nvPr/>
        </p:nvSpPr>
        <p:spPr>
          <a:xfrm>
            <a:off x="550069" y="597486"/>
            <a:ext cx="7043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Por simulação, observar a </a:t>
            </a:r>
            <a:r>
              <a:rPr lang="pt-BR" sz="1600" dirty="0">
                <a:solidFill>
                  <a:srgbClr val="FF0000"/>
                </a:solidFill>
              </a:rPr>
              <a:t>não </a:t>
            </a:r>
            <a:r>
              <a:rPr lang="pt-BR" sz="1600" dirty="0">
                <a:solidFill>
                  <a:srgbClr val="0070C0"/>
                </a:solidFill>
              </a:rPr>
              <a:t>tendência à normalidade de uma soma de aleatórios com </a:t>
            </a:r>
            <a:r>
              <a:rPr lang="pt-BR" sz="1600" dirty="0" err="1">
                <a:solidFill>
                  <a:srgbClr val="0070C0"/>
                </a:solidFill>
              </a:rPr>
              <a:t>pdf</a:t>
            </a:r>
            <a:r>
              <a:rPr lang="pt-BR" sz="1600" dirty="0">
                <a:solidFill>
                  <a:srgbClr val="0070C0"/>
                </a:solidFill>
              </a:rPr>
              <a:t> de </a:t>
            </a:r>
            <a:r>
              <a:rPr lang="pt-BR" sz="1600" dirty="0">
                <a:solidFill>
                  <a:srgbClr val="FF0000"/>
                </a:solidFill>
              </a:rPr>
              <a:t>Cauchy</a:t>
            </a:r>
            <a:r>
              <a:rPr lang="pt-BR" sz="1600" dirty="0">
                <a:solidFill>
                  <a:srgbClr val="0070C0"/>
                </a:solidFill>
              </a:rPr>
              <a:t>.</a:t>
            </a:r>
          </a:p>
          <a:p>
            <a:r>
              <a:rPr lang="pt-BR" sz="1600" dirty="0">
                <a:solidFill>
                  <a:srgbClr val="0070C0"/>
                </a:solidFill>
              </a:rPr>
              <a:t>Um caminho possível: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solidFill>
                  <a:srgbClr val="0070C0"/>
                </a:solidFill>
              </a:rPr>
              <a:t>Faça um histograma de muitos aleatórios com distribuição de Cauchy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solidFill>
                  <a:srgbClr val="0070C0"/>
                </a:solidFill>
              </a:rPr>
              <a:t>Faça um histograma de muitos aleatórios correspondente à metade da soma de dois com distribuição de Cauchy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solidFill>
                  <a:srgbClr val="0070C0"/>
                </a:solidFill>
              </a:rPr>
              <a:t>Superponha os histogramas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1600" dirty="0">
                <a:solidFill>
                  <a:srgbClr val="0070C0"/>
                </a:solidFill>
              </a:rPr>
              <a:t>Aumente o número de termos na soma (sempre dividida pelo número de termos) e repita o teste visual.</a:t>
            </a:r>
          </a:p>
        </p:txBody>
      </p:sp>
    </p:spTree>
    <p:extLst>
      <p:ext uri="{BB962C8B-B14F-4D97-AF65-F5344CB8AC3E}">
        <p14:creationId xmlns:p14="http://schemas.microsoft.com/office/powerpoint/2010/main" val="383131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6652" y="450574"/>
            <a:ext cx="842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Função geratriz de uma </a:t>
            </a:r>
            <a:r>
              <a:rPr lang="pt-BR" sz="1600" dirty="0" err="1"/>
              <a:t>f.p</a:t>
            </a:r>
            <a:r>
              <a:rPr lang="pt-BR" sz="1600" dirty="0"/>
              <a:t>. (variável discreta)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Somas de variáveis aleatórias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Função característica e a geratriz dos </a:t>
            </a:r>
            <a:r>
              <a:rPr lang="pt-BR" sz="1600" dirty="0" err="1"/>
              <a:t>cumulantes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teorema central do limite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Desigualdade de </a:t>
            </a:r>
            <a:r>
              <a:rPr lang="pt-BR" sz="1600" dirty="0" err="1"/>
              <a:t>Chebyshev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lei dos grandes números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9240" y="2916608"/>
            <a:ext cx="833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endParaRPr lang="pt-BR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Ex. 6.6: soma de variáveis Poisson em número aleatório também Poisson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Observar a </a:t>
            </a:r>
            <a:r>
              <a:rPr lang="pt-BR" sz="1600" dirty="0">
                <a:solidFill>
                  <a:srgbClr val="FF0000"/>
                </a:solidFill>
              </a:rPr>
              <a:t>não </a:t>
            </a:r>
            <a:r>
              <a:rPr lang="pt-BR" sz="1600" dirty="0">
                <a:solidFill>
                  <a:srgbClr val="0070C0"/>
                </a:solidFill>
              </a:rPr>
              <a:t>tendência à normalidade de uma soma de aleatórios </a:t>
            </a:r>
          </a:p>
          <a:p>
            <a:pPr lvl="1"/>
            <a:r>
              <a:rPr lang="pt-BR" sz="1600" dirty="0">
                <a:solidFill>
                  <a:srgbClr val="0070C0"/>
                </a:solidFill>
              </a:rPr>
              <a:t>com </a:t>
            </a:r>
            <a:r>
              <a:rPr lang="pt-BR" sz="1600" dirty="0" err="1">
                <a:solidFill>
                  <a:srgbClr val="0070C0"/>
                </a:solidFill>
              </a:rPr>
              <a:t>pdf</a:t>
            </a:r>
            <a:r>
              <a:rPr lang="pt-BR" sz="1600" dirty="0">
                <a:solidFill>
                  <a:srgbClr val="0070C0"/>
                </a:solidFill>
              </a:rPr>
              <a:t> de </a:t>
            </a:r>
            <a:r>
              <a:rPr lang="pt-BR" sz="1600" dirty="0">
                <a:solidFill>
                  <a:srgbClr val="FF0000"/>
                </a:solidFill>
              </a:rPr>
              <a:t>Cauchy</a:t>
            </a:r>
            <a:r>
              <a:rPr lang="pt-BR" sz="1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66547"/>
            <a:ext cx="7450931" cy="290640"/>
          </a:xfrm>
        </p:spPr>
        <p:txBody>
          <a:bodyPr>
            <a:noAutofit/>
          </a:bodyPr>
          <a:lstStyle/>
          <a:p>
            <a:r>
              <a:rPr lang="pt-BR" sz="2400" dirty="0"/>
              <a:t>Função geratriz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62DE7DB-2FE7-B631-C4D8-DA38BF7D323A}"/>
                  </a:ext>
                </a:extLst>
              </p:cNvPr>
              <p:cNvSpPr txBox="1"/>
              <p:nvPr/>
            </p:nvSpPr>
            <p:spPr>
              <a:xfrm>
                <a:off x="328613" y="428625"/>
                <a:ext cx="85010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Define-se “função geratriz de probabilidade da variável discreta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” por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62DE7DB-2FE7-B631-C4D8-DA38BF7D3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3" y="428625"/>
                <a:ext cx="8501063" cy="369332"/>
              </a:xfrm>
              <a:prstGeom prst="rect">
                <a:avLst/>
              </a:prstGeom>
              <a:blipFill>
                <a:blip r:embed="rId2"/>
                <a:stretch>
                  <a:fillRect l="-64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3B5256CA-7696-B791-82EC-D9E6350F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93" y="758300"/>
            <a:ext cx="1432684" cy="495343"/>
          </a:xfrm>
          <a:prstGeom prst="rect">
            <a:avLst/>
          </a:prstGeom>
        </p:spPr>
      </p:pic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8973B37-DE88-212F-B183-4879D9523403}"/>
              </a:ext>
            </a:extLst>
          </p:cNvPr>
          <p:cNvGrpSpPr/>
          <p:nvPr/>
        </p:nvGrpSpPr>
        <p:grpSpPr>
          <a:xfrm>
            <a:off x="328613" y="1671922"/>
            <a:ext cx="8172450" cy="977434"/>
            <a:chOff x="328613" y="1293300"/>
            <a:chExt cx="8172450" cy="977434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B5778C0-E599-8932-4926-B3BAC2B74CFC}"/>
                </a:ext>
              </a:extLst>
            </p:cNvPr>
            <p:cNvSpPr txBox="1"/>
            <p:nvPr/>
          </p:nvSpPr>
          <p:spPr>
            <a:xfrm>
              <a:off x="328613" y="1293300"/>
              <a:ext cx="817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Dessa geratriz, as probabilidades podem ser recuperadas: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7C180FA4-5525-B5B8-51E7-B2451CA1B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2177" y="1668702"/>
              <a:ext cx="1653683" cy="602032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A98C903-6295-C46B-36FE-1E72F772BE03}"/>
              </a:ext>
            </a:extLst>
          </p:cNvPr>
          <p:cNvGrpSpPr/>
          <p:nvPr/>
        </p:nvGrpSpPr>
        <p:grpSpPr>
          <a:xfrm>
            <a:off x="328613" y="2635164"/>
            <a:ext cx="8294583" cy="602032"/>
            <a:chOff x="328613" y="2256542"/>
            <a:chExt cx="8294583" cy="602032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3C2C606-6E4D-74FD-1006-790D0BB7A868}"/>
                </a:ext>
              </a:extLst>
            </p:cNvPr>
            <p:cNvSpPr txBox="1"/>
            <p:nvPr/>
          </p:nvSpPr>
          <p:spPr>
            <a:xfrm>
              <a:off x="328613" y="2378869"/>
              <a:ext cx="4593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Exemplo: para a </a:t>
              </a:r>
              <a:r>
                <a:rPr lang="pt-BR" dirty="0" err="1"/>
                <a:t>f.p</a:t>
              </a:r>
              <a:r>
                <a:rPr lang="pt-BR" dirty="0"/>
                <a:t>. binomial</a:t>
              </a: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2A82EF3-2E83-3428-6387-C8B085610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2629" y="2256542"/>
              <a:ext cx="4930567" cy="602032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687E2C0-B32B-9541-1F63-1FBCA512F9E0}"/>
              </a:ext>
            </a:extLst>
          </p:cNvPr>
          <p:cNvGrpSpPr/>
          <p:nvPr/>
        </p:nvGrpSpPr>
        <p:grpSpPr>
          <a:xfrm>
            <a:off x="2644056" y="1099368"/>
            <a:ext cx="4185368" cy="2128541"/>
            <a:chOff x="1061620" y="744225"/>
            <a:chExt cx="4185368" cy="2128541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47E0D028-16C4-A66B-3101-939DC9E7610C}"/>
                </a:ext>
              </a:extLst>
            </p:cNvPr>
            <p:cNvSpPr/>
            <p:nvPr/>
          </p:nvSpPr>
          <p:spPr>
            <a:xfrm>
              <a:off x="3400424" y="2270734"/>
              <a:ext cx="1846564" cy="60203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C595A433-50BA-39D9-B0ED-8E70B01933FD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1061620" y="744225"/>
              <a:ext cx="3262086" cy="152650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Balão de Fala: Retângulo com Cantos Arredondados 30">
            <a:extLst>
              <a:ext uri="{FF2B5EF4-FFF2-40B4-BE49-F238E27FC236}">
                <a16:creationId xmlns:a16="http://schemas.microsoft.com/office/drawing/2014/main" id="{C1EA577E-4EAD-66FA-57F2-6072FBEA4012}"/>
              </a:ext>
            </a:extLst>
          </p:cNvPr>
          <p:cNvSpPr/>
          <p:nvPr/>
        </p:nvSpPr>
        <p:spPr>
          <a:xfrm>
            <a:off x="6939924" y="1054836"/>
            <a:ext cx="1746876" cy="787860"/>
          </a:xfrm>
          <a:prstGeom prst="wedgeRoundRectCallout">
            <a:avLst>
              <a:gd name="adj1" fmla="val -37170"/>
              <a:gd name="adj2" fmla="val 173121"/>
              <a:gd name="adj3" fmla="val 1666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Binômio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alão de Fala: Retângulo 31">
                <a:extLst>
                  <a:ext uri="{FF2B5EF4-FFF2-40B4-BE49-F238E27FC236}">
                    <a16:creationId xmlns:a16="http://schemas.microsoft.com/office/drawing/2014/main" id="{F8251717-C10A-AB5B-7AF3-26B4F950DC5E}"/>
                  </a:ext>
                </a:extLst>
              </p:cNvPr>
              <p:cNvSpPr/>
              <p:nvPr/>
            </p:nvSpPr>
            <p:spPr>
              <a:xfrm>
                <a:off x="4714874" y="772779"/>
                <a:ext cx="2114550" cy="837980"/>
              </a:xfrm>
              <a:prstGeom prst="wedgeRectCallout">
                <a:avLst>
                  <a:gd name="adj1" fmla="val -134684"/>
                  <a:gd name="adj2" fmla="val -25019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Converge absolutamente </a:t>
                </a:r>
              </a:p>
              <a:p>
                <a:pPr algn="ctr"/>
                <a:r>
                  <a:rPr lang="pt-BR" sz="1600" dirty="0"/>
                  <a:t>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|≤1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Balão de Fala: Retângulo 31">
                <a:extLst>
                  <a:ext uri="{FF2B5EF4-FFF2-40B4-BE49-F238E27FC236}">
                    <a16:creationId xmlns:a16="http://schemas.microsoft.com/office/drawing/2014/main" id="{F8251717-C10A-AB5B-7AF3-26B4F950D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4" y="772779"/>
                <a:ext cx="2114550" cy="837980"/>
              </a:xfrm>
              <a:prstGeom prst="wedgeRectCallout">
                <a:avLst>
                  <a:gd name="adj1" fmla="val -134684"/>
                  <a:gd name="adj2" fmla="val -2501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91E5D950-AE12-40C8-1F3D-C1C7062D3D66}"/>
              </a:ext>
            </a:extLst>
          </p:cNvPr>
          <p:cNvGrpSpPr/>
          <p:nvPr/>
        </p:nvGrpSpPr>
        <p:grpSpPr>
          <a:xfrm>
            <a:off x="328613" y="3265580"/>
            <a:ext cx="3618308" cy="1394908"/>
            <a:chOff x="328613" y="3265580"/>
            <a:chExt cx="3618308" cy="1394908"/>
          </a:xfrm>
        </p:grpSpPr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E16B698-A578-62F1-670C-128B6777B589}"/>
                </a:ext>
              </a:extLst>
            </p:cNvPr>
            <p:cNvSpPr txBox="1"/>
            <p:nvPr/>
          </p:nvSpPr>
          <p:spPr>
            <a:xfrm>
              <a:off x="328613" y="3265580"/>
              <a:ext cx="356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Propriedades:</a:t>
              </a:r>
            </a:p>
          </p:txBody>
        </p: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FF03D1D0-E494-A54D-4380-9155ED7D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15"/>
            <a:stretch/>
          </p:blipFill>
          <p:spPr>
            <a:xfrm>
              <a:off x="1848526" y="3342114"/>
              <a:ext cx="2098395" cy="1318374"/>
            </a:xfrm>
            <a:prstGeom prst="rect">
              <a:avLst/>
            </a:prstGeom>
          </p:spPr>
        </p:pic>
      </p:grpSp>
      <p:pic>
        <p:nvPicPr>
          <p:cNvPr id="39" name="Imagem 38">
            <a:extLst>
              <a:ext uri="{FF2B5EF4-FFF2-40B4-BE49-F238E27FC236}">
                <a16:creationId xmlns:a16="http://schemas.microsoft.com/office/drawing/2014/main" id="{C0BCC7B4-A96B-F07F-6E85-F5974F258A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85" t="11544"/>
          <a:stretch/>
        </p:blipFill>
        <p:spPr>
          <a:xfrm>
            <a:off x="5807869" y="3271563"/>
            <a:ext cx="2815327" cy="586463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E4B4770A-F304-61F1-C87E-2A7AB5A5BBCD}"/>
              </a:ext>
            </a:extLst>
          </p:cNvPr>
          <p:cNvGrpSpPr/>
          <p:nvPr/>
        </p:nvGrpSpPr>
        <p:grpSpPr>
          <a:xfrm>
            <a:off x="4793376" y="3721894"/>
            <a:ext cx="4100593" cy="1215930"/>
            <a:chOff x="4793376" y="3721894"/>
            <a:chExt cx="4100593" cy="1215930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4C7FA60A-A640-5A64-0934-B0A3D1B0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6142" y="4297689"/>
              <a:ext cx="2903472" cy="640135"/>
            </a:xfrm>
            <a:prstGeom prst="rect">
              <a:avLst/>
            </a:prstGeom>
          </p:spPr>
        </p:pic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DBD32C3D-EBF3-905C-7A66-DE4F9DB8786C}"/>
                </a:ext>
              </a:extLst>
            </p:cNvPr>
            <p:cNvSpPr txBox="1"/>
            <p:nvPr/>
          </p:nvSpPr>
          <p:spPr>
            <a:xfrm>
              <a:off x="4793376" y="3955543"/>
              <a:ext cx="41005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Momento (não central), ex.:</a:t>
              </a:r>
            </a:p>
          </p:txBody>
        </p: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1FDA3D1A-8420-FBC5-5D3F-74B4CAAE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98236" y="4492015"/>
              <a:ext cx="495343" cy="251482"/>
            </a:xfrm>
            <a:prstGeom prst="rect">
              <a:avLst/>
            </a:prstGeom>
          </p:spPr>
        </p:pic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AEEEA7C7-9E02-D730-FB6B-78F7259F7A54}"/>
                </a:ext>
              </a:extLst>
            </p:cNvPr>
            <p:cNvCxnSpPr/>
            <p:nvPr/>
          </p:nvCxnSpPr>
          <p:spPr>
            <a:xfrm flipV="1">
              <a:off x="5972175" y="3721894"/>
              <a:ext cx="0" cy="2794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Soma de variáveis aleatórias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91608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D259B76-1FDE-CA9C-C9B7-2FBF1170CBB3}"/>
                  </a:ext>
                </a:extLst>
              </p:cNvPr>
              <p:cNvSpPr txBox="1"/>
              <p:nvPr/>
            </p:nvSpPr>
            <p:spPr>
              <a:xfrm>
                <a:off x="421480" y="600075"/>
                <a:ext cx="7229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variável aleatória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 e 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ensaios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fixo):</a:t>
                </a: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D259B76-1FDE-CA9C-C9B7-2FBF1170C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0" y="600075"/>
                <a:ext cx="7229411" cy="369332"/>
              </a:xfrm>
              <a:prstGeom prst="rect">
                <a:avLst/>
              </a:prstGeom>
              <a:blipFill>
                <a:blip r:embed="rId2"/>
                <a:stretch>
                  <a:fillRect l="-675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>
            <a:extLst>
              <a:ext uri="{FF2B5EF4-FFF2-40B4-BE49-F238E27FC236}">
                <a16:creationId xmlns:a16="http://schemas.microsoft.com/office/drawing/2014/main" id="{4AD29FEB-06D2-1D79-CFFB-8630DFB9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334" y="922088"/>
            <a:ext cx="1196444" cy="57917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4343B547-AC06-A2AB-61A1-6A451B29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186" y="1579264"/>
            <a:ext cx="1882303" cy="365792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C503EAA8-6775-E4C7-1D4F-C321206160B9}"/>
              </a:ext>
            </a:extLst>
          </p:cNvPr>
          <p:cNvSpPr txBox="1"/>
          <p:nvPr/>
        </p:nvSpPr>
        <p:spPr>
          <a:xfrm>
            <a:off x="421479" y="1575724"/>
            <a:ext cx="453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Mostra-se que a geratriz dessa soma é 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4C5258FC-03B6-B2A6-FF53-B5CFB5342494}"/>
              </a:ext>
            </a:extLst>
          </p:cNvPr>
          <p:cNvGrpSpPr/>
          <p:nvPr/>
        </p:nvGrpSpPr>
        <p:grpSpPr>
          <a:xfrm>
            <a:off x="421480" y="2176237"/>
            <a:ext cx="7229411" cy="993299"/>
            <a:chOff x="421480" y="2176237"/>
            <a:chExt cx="7229411" cy="993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5A1410D8-7B5C-3172-20DB-786B2AFD3D56}"/>
                    </a:ext>
                  </a:extLst>
                </p:cNvPr>
                <p:cNvSpPr txBox="1"/>
                <p:nvPr/>
              </p:nvSpPr>
              <p:spPr>
                <a:xfrm>
                  <a:off x="421480" y="2176237"/>
                  <a:ext cx="72294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Agora, considere que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pt-BR" dirty="0"/>
                    <a:t> é uma variável aleatória, com geratriz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a14:m>
                  <a:r>
                    <a:rPr lang="pt-BR" dirty="0"/>
                    <a:t>.</a:t>
                  </a:r>
                </a:p>
                <a:p>
                  <a:r>
                    <a:rPr lang="pt-BR" dirty="0"/>
                    <a:t>Nesse caso, a geratriz da soma é</a:t>
                  </a:r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5A1410D8-7B5C-3172-20DB-786B2AFD3D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80" y="2176237"/>
                  <a:ext cx="7229411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675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FB3321A-F6C2-F747-7C24-862651F7362C}"/>
                    </a:ext>
                  </a:extLst>
                </p:cNvPr>
                <p:cNvSpPr txBox="1"/>
                <p:nvPr/>
              </p:nvSpPr>
              <p:spPr>
                <a:xfrm>
                  <a:off x="2792240" y="2848999"/>
                  <a:ext cx="1889748" cy="320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FB3321A-F6C2-F747-7C24-862651F73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240" y="2848999"/>
                  <a:ext cx="1889748" cy="320537"/>
                </a:xfrm>
                <a:prstGeom prst="rect">
                  <a:avLst/>
                </a:prstGeom>
                <a:blipFill>
                  <a:blip r:embed="rId6"/>
                  <a:stretch>
                    <a:fillRect l="-2258" b="-1509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F05F6DB8-5F16-6334-4383-A2E653BFBF8E}"/>
                  </a:ext>
                </a:extLst>
              </p:cNvPr>
              <p:cNvSpPr txBox="1"/>
              <p:nvPr/>
            </p:nvSpPr>
            <p:spPr>
              <a:xfrm>
                <a:off x="485775" y="3169536"/>
                <a:ext cx="7043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binomial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Poisson</m:t>
                    </m:r>
                  </m:oMath>
                </a14:m>
                <a:r>
                  <a:rPr lang="pt-BR" dirty="0"/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Poisson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F05F6DB8-5F16-6334-4383-A2E653BFB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3169536"/>
                <a:ext cx="7043738" cy="369332"/>
              </a:xfrm>
              <a:prstGeom prst="rect">
                <a:avLst/>
              </a:prstGeom>
              <a:blipFill>
                <a:blip r:embed="rId7"/>
                <a:stretch>
                  <a:fillRect l="-779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C77D391-AA82-C420-FB90-C598FA19C758}"/>
              </a:ext>
            </a:extLst>
          </p:cNvPr>
          <p:cNvGrpSpPr/>
          <p:nvPr/>
        </p:nvGrpSpPr>
        <p:grpSpPr>
          <a:xfrm>
            <a:off x="5707855" y="2598109"/>
            <a:ext cx="3381151" cy="2317717"/>
            <a:chOff x="5707855" y="2598109"/>
            <a:chExt cx="3381151" cy="2317717"/>
          </a:xfrm>
        </p:grpSpPr>
        <p:pic>
          <p:nvPicPr>
            <p:cNvPr id="45" name="Gráfico 44">
              <a:extLst>
                <a:ext uri="{FF2B5EF4-FFF2-40B4-BE49-F238E27FC236}">
                  <a16:creationId xmlns:a16="http://schemas.microsoft.com/office/drawing/2014/main" id="{99A8A820-3F3B-9584-F383-2C0766475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7855" y="2598109"/>
              <a:ext cx="3381151" cy="2148440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40C3236B-11E7-8840-50DC-382B85BBB8EF}"/>
                </a:ext>
              </a:extLst>
            </p:cNvPr>
            <p:cNvSpPr txBox="1"/>
            <p:nvPr/>
          </p:nvSpPr>
          <p:spPr>
            <a:xfrm>
              <a:off x="5879307" y="2598859"/>
              <a:ext cx="1314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Número de contagens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051C4FBE-EB75-4F70-6803-D427FEE196D9}"/>
                </a:ext>
              </a:extLst>
            </p:cNvPr>
            <p:cNvSpPr txBox="1"/>
            <p:nvPr/>
          </p:nvSpPr>
          <p:spPr>
            <a:xfrm flipH="1">
              <a:off x="8289797" y="4577272"/>
              <a:ext cx="799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canal</a:t>
              </a:r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90E242BA-240B-F61E-B46E-D3CB0A170F4E}"/>
              </a:ext>
            </a:extLst>
          </p:cNvPr>
          <p:cNvGrpSpPr/>
          <p:nvPr/>
        </p:nvGrpSpPr>
        <p:grpSpPr>
          <a:xfrm>
            <a:off x="54994" y="3663443"/>
            <a:ext cx="1520827" cy="1085632"/>
            <a:chOff x="54994" y="3663443"/>
            <a:chExt cx="1520827" cy="1085632"/>
          </a:xfrm>
        </p:grpSpPr>
        <p:sp>
          <p:nvSpPr>
            <p:cNvPr id="48" name="Explosão: 8 Pontos 47">
              <a:extLst>
                <a:ext uri="{FF2B5EF4-FFF2-40B4-BE49-F238E27FC236}">
                  <a16:creationId xmlns:a16="http://schemas.microsoft.com/office/drawing/2014/main" id="{723CF1C5-3EB2-39CE-F7C8-ABDE6D722A08}"/>
                </a:ext>
              </a:extLst>
            </p:cNvPr>
            <p:cNvSpPr/>
            <p:nvPr/>
          </p:nvSpPr>
          <p:spPr>
            <a:xfrm>
              <a:off x="54994" y="3663443"/>
              <a:ext cx="1276878" cy="757238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fonte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612ED9D5-DB28-5F78-003C-00C495FC5A0B}"/>
                </a:ext>
              </a:extLst>
            </p:cNvPr>
            <p:cNvSpPr txBox="1"/>
            <p:nvPr/>
          </p:nvSpPr>
          <p:spPr>
            <a:xfrm>
              <a:off x="485775" y="4379743"/>
              <a:ext cx="109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Poisson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D26F4C11-A4E8-093C-6C29-86C692D0F691}"/>
              </a:ext>
            </a:extLst>
          </p:cNvPr>
          <p:cNvGrpSpPr/>
          <p:nvPr/>
        </p:nvGrpSpPr>
        <p:grpSpPr>
          <a:xfrm>
            <a:off x="1237230" y="3737397"/>
            <a:ext cx="1990160" cy="578644"/>
            <a:chOff x="1237230" y="3737397"/>
            <a:chExt cx="1990160" cy="578644"/>
          </a:xfrm>
        </p:grpSpPr>
        <p:sp>
          <p:nvSpPr>
            <p:cNvPr id="47" name="Fluxograma: Processo 46">
              <a:extLst>
                <a:ext uri="{FF2B5EF4-FFF2-40B4-BE49-F238E27FC236}">
                  <a16:creationId xmlns:a16="http://schemas.microsoft.com/office/drawing/2014/main" id="{490E86AD-A55B-71C3-9EA3-4E5AA31F0CBF}"/>
                </a:ext>
              </a:extLst>
            </p:cNvPr>
            <p:cNvSpPr/>
            <p:nvPr/>
          </p:nvSpPr>
          <p:spPr>
            <a:xfrm>
              <a:off x="2327277" y="3737397"/>
              <a:ext cx="900113" cy="578644"/>
            </a:xfrm>
            <a:prstGeom prst="flowChartProcess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detetor</a:t>
              </a:r>
            </a:p>
          </p:txBody>
        </p:sp>
        <p:sp>
          <p:nvSpPr>
            <p:cNvPr id="53" name="Seta: para a Direita 52">
              <a:extLst>
                <a:ext uri="{FF2B5EF4-FFF2-40B4-BE49-F238E27FC236}">
                  <a16:creationId xmlns:a16="http://schemas.microsoft.com/office/drawing/2014/main" id="{821B4891-3EDA-CAA8-4BDB-C0B5265503AB}"/>
                </a:ext>
              </a:extLst>
            </p:cNvPr>
            <p:cNvSpPr/>
            <p:nvPr/>
          </p:nvSpPr>
          <p:spPr>
            <a:xfrm>
              <a:off x="1237230" y="3825027"/>
              <a:ext cx="1177357" cy="45001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binomial</a:t>
              </a: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3B44D9A0-6FDE-03BE-8E50-7C6889853940}"/>
              </a:ext>
            </a:extLst>
          </p:cNvPr>
          <p:cNvGrpSpPr/>
          <p:nvPr/>
        </p:nvGrpSpPr>
        <p:grpSpPr>
          <a:xfrm>
            <a:off x="3217845" y="3594410"/>
            <a:ext cx="2557031" cy="917972"/>
            <a:chOff x="3217845" y="3594410"/>
            <a:chExt cx="2557031" cy="917972"/>
          </a:xfrm>
        </p:grpSpPr>
        <p:sp>
          <p:nvSpPr>
            <p:cNvPr id="49" name="Fluxograma: Processo 48">
              <a:extLst>
                <a:ext uri="{FF2B5EF4-FFF2-40B4-BE49-F238E27FC236}">
                  <a16:creationId xmlns:a16="http://schemas.microsoft.com/office/drawing/2014/main" id="{1121426C-C181-D913-7927-BF0249A2AC61}"/>
                </a:ext>
              </a:extLst>
            </p:cNvPr>
            <p:cNvSpPr/>
            <p:nvPr/>
          </p:nvSpPr>
          <p:spPr>
            <a:xfrm>
              <a:off x="4253257" y="3594410"/>
              <a:ext cx="1521619" cy="917972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digitalizador</a:t>
              </a:r>
            </a:p>
            <a:p>
              <a:pPr algn="ctr"/>
              <a:r>
                <a:rPr lang="pt-BR" sz="1600" dirty="0"/>
                <a:t>/histograma</a:t>
              </a:r>
            </a:p>
          </p:txBody>
        </p:sp>
        <p:sp>
          <p:nvSpPr>
            <p:cNvPr id="54" name="Seta: para a Direita 53">
              <a:extLst>
                <a:ext uri="{FF2B5EF4-FFF2-40B4-BE49-F238E27FC236}">
                  <a16:creationId xmlns:a16="http://schemas.microsoft.com/office/drawing/2014/main" id="{E8DA7105-A150-7663-19A9-87AD8D64ED40}"/>
                </a:ext>
              </a:extLst>
            </p:cNvPr>
            <p:cNvSpPr/>
            <p:nvPr/>
          </p:nvSpPr>
          <p:spPr>
            <a:xfrm>
              <a:off x="3217845" y="3825027"/>
              <a:ext cx="1177357" cy="45001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binomial</a:t>
              </a:r>
            </a:p>
          </p:txBody>
        </p:sp>
      </p:grpSp>
      <p:sp>
        <p:nvSpPr>
          <p:cNvPr id="55" name="Balão de Fala: Oval 54">
            <a:extLst>
              <a:ext uri="{FF2B5EF4-FFF2-40B4-BE49-F238E27FC236}">
                <a16:creationId xmlns:a16="http://schemas.microsoft.com/office/drawing/2014/main" id="{A91C9866-8C6E-7694-6264-D4D2FB640766}"/>
              </a:ext>
            </a:extLst>
          </p:cNvPr>
          <p:cNvSpPr/>
          <p:nvPr/>
        </p:nvSpPr>
        <p:spPr>
          <a:xfrm>
            <a:off x="7765256" y="2848998"/>
            <a:ext cx="1323750" cy="745411"/>
          </a:xfrm>
          <a:prstGeom prst="wedgeEllipseCallout">
            <a:avLst>
              <a:gd name="adj1" fmla="val -44002"/>
              <a:gd name="adj2" fmla="val 8463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Poisson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4E0F4E1-ED1D-C06F-F09C-0D01DB5AF7D2}"/>
              </a:ext>
            </a:extLst>
          </p:cNvPr>
          <p:cNvSpPr txBox="1"/>
          <p:nvPr/>
        </p:nvSpPr>
        <p:spPr>
          <a:xfrm>
            <a:off x="2285510" y="4392606"/>
            <a:ext cx="10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Poisson</a:t>
            </a:r>
          </a:p>
        </p:txBody>
      </p: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5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8" y="66260"/>
            <a:ext cx="7612236" cy="327553"/>
          </a:xfrm>
        </p:spPr>
        <p:txBody>
          <a:bodyPr>
            <a:noAutofit/>
          </a:bodyPr>
          <a:lstStyle/>
          <a:p>
            <a:r>
              <a:rPr lang="pt-BR" sz="2400" dirty="0"/>
              <a:t>Função característica – </a:t>
            </a:r>
            <a:r>
              <a:rPr lang="pt-BR" sz="2400" dirty="0" err="1"/>
              <a:t>cumulantes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14800" y="20872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BAEF0B-7688-3574-81C1-91258E45E4BA}"/>
              </a:ext>
            </a:extLst>
          </p:cNvPr>
          <p:cNvSpPr txBox="1"/>
          <p:nvPr/>
        </p:nvSpPr>
        <p:spPr>
          <a:xfrm>
            <a:off x="164306" y="464457"/>
            <a:ext cx="856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Define-se função característica de uma </a:t>
            </a:r>
            <a:r>
              <a:rPr lang="pt-BR" dirty="0" err="1"/>
              <a:t>f.d.p</a:t>
            </a:r>
            <a:r>
              <a:rPr lang="pt-BR" dirty="0"/>
              <a:t>. como sua transformada de Fourier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0ED58F-7003-F7E4-1154-2598D871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32" y="833789"/>
            <a:ext cx="2484335" cy="434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C000A47-61FF-609D-20B1-D50276789660}"/>
                  </a:ext>
                </a:extLst>
              </p:cNvPr>
              <p:cNvSpPr txBox="1"/>
              <p:nvPr/>
            </p:nvSpPr>
            <p:spPr>
              <a:xfrm>
                <a:off x="164306" y="1260382"/>
                <a:ext cx="7450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função característica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são variáveis aleatórias é 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C000A47-61FF-609D-20B1-D50276789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" y="1260382"/>
                <a:ext cx="7450932" cy="369332"/>
              </a:xfrm>
              <a:prstGeom prst="rect">
                <a:avLst/>
              </a:prstGeom>
              <a:blipFill>
                <a:blip r:embed="rId3"/>
                <a:stretch>
                  <a:fillRect l="-736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68F91C5-CEB8-D9F8-4CEE-09DE84651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331" y="1652797"/>
            <a:ext cx="2189416" cy="307112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7405648-6927-3DF2-4618-6BD43DA58966}"/>
              </a:ext>
            </a:extLst>
          </p:cNvPr>
          <p:cNvGrpSpPr/>
          <p:nvPr/>
        </p:nvGrpSpPr>
        <p:grpSpPr>
          <a:xfrm>
            <a:off x="164306" y="2041050"/>
            <a:ext cx="8065937" cy="1897021"/>
            <a:chOff x="164306" y="2041050"/>
            <a:chExt cx="8065937" cy="189702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7D99340-1F08-DF71-47CE-859789966EED}"/>
                </a:ext>
              </a:extLst>
            </p:cNvPr>
            <p:cNvSpPr txBox="1"/>
            <p:nvPr/>
          </p:nvSpPr>
          <p:spPr>
            <a:xfrm>
              <a:off x="164306" y="2041050"/>
              <a:ext cx="5258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Define-se Função Geratriz dos </a:t>
              </a:r>
              <a:r>
                <a:rPr lang="pt-BR" dirty="0" err="1"/>
                <a:t>Cumulantes</a:t>
              </a:r>
              <a:r>
                <a:rPr lang="pt-BR" dirty="0"/>
                <a:t> como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0218AB92-BD09-E420-54EB-9B68C0000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9917" y="2423147"/>
              <a:ext cx="1684166" cy="29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A2213C2A-4A92-C56A-9A89-E1504BDC37F3}"/>
                    </a:ext>
                  </a:extLst>
                </p:cNvPr>
                <p:cNvSpPr txBox="1"/>
                <p:nvPr/>
              </p:nvSpPr>
              <p:spPr>
                <a:xfrm>
                  <a:off x="164306" y="2835942"/>
                  <a:ext cx="55310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desde sua expansão em série de potências 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𝑖𝑡</m:t>
                      </m:r>
                    </m:oMath>
                  </a14:m>
                  <a:r>
                    <a:rPr lang="pt-BR" dirty="0"/>
                    <a:t> convirja </a:t>
                  </a:r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A2213C2A-4A92-C56A-9A89-E1504BDC3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06" y="2835942"/>
                  <a:ext cx="55310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92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BA39D9DC-4EBE-AABE-8D80-C86CEEFF3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9837" y="2751486"/>
              <a:ext cx="1920406" cy="5639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D6627646-5687-B162-83AB-2E3D60883B9A}"/>
                    </a:ext>
                  </a:extLst>
                </p:cNvPr>
                <p:cNvSpPr txBox="1"/>
                <p:nvPr/>
              </p:nvSpPr>
              <p:spPr>
                <a:xfrm>
                  <a:off x="164306" y="3291740"/>
                  <a:ext cx="7772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Os </a:t>
                  </a:r>
                  <a:r>
                    <a:rPr lang="pt-BR" dirty="0" err="1"/>
                    <a:t>cumulantes</a:t>
                  </a:r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r>
                    <a:rPr lang="pt-BR" dirty="0"/>
                    <a:t> são grandezas que acumulam na soma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dirty="0"/>
                    <a:t>,</a:t>
                  </a:r>
                </a:p>
                <a:p>
                  <a:r>
                    <a:rPr lang="pt-BR" dirty="0"/>
                    <a:t>uma propriedade decorrente das propriedades da função logaritmo.  </a:t>
                  </a:r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D6627646-5687-B162-83AB-2E3D60883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06" y="3291740"/>
                  <a:ext cx="7772400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706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B16ADC5-2408-A62C-A768-834AF01D253C}"/>
              </a:ext>
            </a:extLst>
          </p:cNvPr>
          <p:cNvSpPr txBox="1"/>
          <p:nvPr/>
        </p:nvSpPr>
        <p:spPr>
          <a:xfrm>
            <a:off x="250031" y="3938071"/>
            <a:ext cx="197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Média e variância são </a:t>
            </a:r>
            <a:r>
              <a:rPr lang="pt-BR" b="1" dirty="0" err="1"/>
              <a:t>cumulantes</a:t>
            </a:r>
            <a:endParaRPr lang="pt-BR" b="1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B1E83AF-5641-D7CA-19F9-37F674246D85}"/>
              </a:ext>
            </a:extLst>
          </p:cNvPr>
          <p:cNvGrpSpPr/>
          <p:nvPr/>
        </p:nvGrpSpPr>
        <p:grpSpPr>
          <a:xfrm>
            <a:off x="3043238" y="3938071"/>
            <a:ext cx="5050631" cy="603878"/>
            <a:chOff x="3043238" y="3938071"/>
            <a:chExt cx="5050631" cy="603878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FA9F9501-42F6-26DA-3212-DA7838C920E1}"/>
                </a:ext>
              </a:extLst>
            </p:cNvPr>
            <p:cNvSpPr txBox="1"/>
            <p:nvPr/>
          </p:nvSpPr>
          <p:spPr>
            <a:xfrm>
              <a:off x="3043238" y="3938071"/>
              <a:ext cx="5050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Os outros </a:t>
              </a:r>
              <a:r>
                <a:rPr lang="pt-BR" dirty="0" err="1"/>
                <a:t>cumulantes</a:t>
              </a:r>
              <a:r>
                <a:rPr lang="pt-BR" dirty="0"/>
                <a:t> são complicados, tipo</a:t>
              </a:r>
            </a:p>
          </p:txBody>
        </p: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9D6529A-7D55-01E3-21A6-70A723AA1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8364" y="4252364"/>
              <a:ext cx="2461473" cy="289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O teorema central do limite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91608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B98CF4B-2B46-230F-2398-31EE3055018F}"/>
                  </a:ext>
                </a:extLst>
              </p:cNvPr>
              <p:cNvSpPr txBox="1"/>
              <p:nvPr/>
            </p:nvSpPr>
            <p:spPr>
              <a:xfrm>
                <a:off x="354549" y="338065"/>
                <a:ext cx="7929432" cy="92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as variáveis aleatórias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..,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com médias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pt-BR" dirty="0"/>
                  <a:t> e variâncias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..,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, todas </a:t>
                </a:r>
                <a:r>
                  <a:rPr lang="pt-BR" b="1" dirty="0">
                    <a:solidFill>
                      <a:srgbClr val="FF0000"/>
                    </a:solidFill>
                  </a:rPr>
                  <a:t>finitas.</a:t>
                </a:r>
              </a:p>
              <a:p>
                <a:r>
                  <a:rPr lang="pt-BR" dirty="0"/>
                  <a:t>Então a </a:t>
                </a:r>
                <a:r>
                  <a:rPr lang="pt-BR" dirty="0" err="1"/>
                  <a:t>f.d.p</a:t>
                </a:r>
                <a:r>
                  <a:rPr lang="pt-BR" dirty="0"/>
                  <a:t>. da grandeza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B98CF4B-2B46-230F-2398-31EE3055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49" y="338065"/>
                <a:ext cx="7929432" cy="927177"/>
              </a:xfrm>
              <a:prstGeom prst="rect">
                <a:avLst/>
              </a:prstGeom>
              <a:blipFill>
                <a:blip r:embed="rId2"/>
                <a:stretch>
                  <a:fillRect l="-615" t="-3268" b="-91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4763584B-8955-1788-9CF6-51D3FB6A5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64" y="1171937"/>
            <a:ext cx="4686706" cy="56392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652CE6B-ED8A-349A-29B2-7E47CB33D961}"/>
              </a:ext>
            </a:extLst>
          </p:cNvPr>
          <p:cNvSpPr txBox="1"/>
          <p:nvPr/>
        </p:nvSpPr>
        <p:spPr>
          <a:xfrm>
            <a:off x="361557" y="1620169"/>
            <a:ext cx="792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tende à normal com valor esperado igual à média. Para ser exato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2CD5117-1675-52FB-3E1E-FA6C7BCE436B}"/>
                  </a:ext>
                </a:extLst>
              </p:cNvPr>
              <p:cNvSpPr txBox="1"/>
              <p:nvPr/>
            </p:nvSpPr>
            <p:spPr>
              <a:xfrm>
                <a:off x="1424342" y="1960289"/>
                <a:ext cx="290893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2CD5117-1675-52FB-3E1E-FA6C7BCE4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42" y="1960289"/>
                <a:ext cx="2908938" cy="312650"/>
              </a:xfrm>
              <a:prstGeom prst="rect">
                <a:avLst/>
              </a:prstGeom>
              <a:blipFill>
                <a:blip r:embed="rId4"/>
                <a:stretch>
                  <a:fillRect l="-1677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D05AD80-C9C4-DD6B-015E-D02EF9575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05" y="2272939"/>
            <a:ext cx="3048264" cy="35817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0460273-6E05-F9D2-E034-70E05A263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558" y="2348859"/>
            <a:ext cx="3314987" cy="274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CD8FCA1-8575-6DED-397D-D3D3314FAC91}"/>
                  </a:ext>
                </a:extLst>
              </p:cNvPr>
              <p:cNvSpPr txBox="1"/>
              <p:nvPr/>
            </p:nvSpPr>
            <p:spPr>
              <a:xfrm>
                <a:off x="353616" y="2800940"/>
                <a:ext cx="8436768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dedução está no texto, mas a lógica é que 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no denominador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faz com que o terceiro </a:t>
                </a:r>
                <a:r>
                  <a:rPr lang="pt-BR" dirty="0" err="1"/>
                  <a:t>cumulante</a:t>
                </a:r>
                <a:r>
                  <a:rPr lang="pt-BR" dirty="0"/>
                  <a:t> seja da ordem do segundo </a:t>
                </a:r>
                <a:r>
                  <a:rPr lang="pt-BR" dirty="0">
                    <a:solidFill>
                      <a:srgbClr val="FF0000"/>
                    </a:solidFill>
                  </a:rPr>
                  <a:t>dividido</a:t>
                </a:r>
                <a:r>
                  <a:rPr lang="pt-BR" dirty="0"/>
                  <a:t> por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pt-BR" dirty="0"/>
                  <a:t>.</a:t>
                </a:r>
              </a:p>
              <a:p>
                <a:r>
                  <a:rPr lang="pt-BR" dirty="0"/>
                  <a:t>Assim, sobram somente os dois primeiros </a:t>
                </a:r>
                <a:r>
                  <a:rPr lang="pt-BR" dirty="0" err="1"/>
                  <a:t>cumulantes</a:t>
                </a:r>
                <a:r>
                  <a:rPr lang="pt-BR" dirty="0"/>
                  <a:t>, </a:t>
                </a:r>
              </a:p>
              <a:p>
                <a:r>
                  <a:rPr lang="pt-BR" dirty="0"/>
                  <a:t>e a </a:t>
                </a:r>
                <a:r>
                  <a:rPr lang="pt-BR" dirty="0" err="1"/>
                  <a:t>f.d.p</a:t>
                </a:r>
                <a:r>
                  <a:rPr lang="pt-BR" dirty="0"/>
                  <a:t>. que tem somente dois </a:t>
                </a:r>
                <a:r>
                  <a:rPr lang="pt-BR" dirty="0" err="1"/>
                  <a:t>cumulantes</a:t>
                </a:r>
                <a:r>
                  <a:rPr lang="pt-BR" dirty="0"/>
                  <a:t> é a Normal: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CD8FCA1-8575-6DED-397D-D3D3314F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6" y="2800940"/>
                <a:ext cx="8436768" cy="1226426"/>
              </a:xfrm>
              <a:prstGeom prst="rect">
                <a:avLst/>
              </a:prstGeom>
              <a:blipFill>
                <a:blip r:embed="rId7"/>
                <a:stretch>
                  <a:fillRect l="-578" t="-2475" b="-64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7A203B6-1BF8-97AB-E486-E1A18427659B}"/>
                  </a:ext>
                </a:extLst>
              </p:cNvPr>
              <p:cNvSpPr txBox="1"/>
              <p:nvPr/>
            </p:nvSpPr>
            <p:spPr>
              <a:xfrm>
                <a:off x="1300045" y="4027366"/>
                <a:ext cx="3157531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𝑖𝑥𝑡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7A203B6-1BF8-97AB-E486-E1A18427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45" y="4027366"/>
                <a:ext cx="3157531" cy="809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411853"/>
                <a:ext cx="78867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Cumulantes de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sz="22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411853"/>
                <a:ext cx="7886700" cy="397175"/>
              </a:xfrm>
              <a:blipFill>
                <a:blip r:embed="rId2"/>
                <a:stretch>
                  <a:fillRect t="-13846" b="-3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1ACB6BFA-46D8-28D3-047A-060922E02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3" y="983314"/>
            <a:ext cx="5296359" cy="32768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4E87F19-6CDC-381E-7D4E-B733CFF5F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228" y="983314"/>
            <a:ext cx="2865368" cy="29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411853"/>
                <a:ext cx="6643687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200" dirty="0"/>
                  <a:t>Cumulantes de </a:t>
                </a: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f>
                              <m:fPr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pt-BR" sz="22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411853"/>
                <a:ext cx="6643687" cy="397175"/>
              </a:xfrm>
              <a:blipFill>
                <a:blip r:embed="rId2"/>
                <a:stretch>
                  <a:fillRect t="-12308" b="-3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E45D0118-6F1E-B2EF-8FAB-2CCA3E8C6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2" y="1126517"/>
            <a:ext cx="5296359" cy="3345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C7F22A-34E7-B4DF-FE46-1B0215B17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4"/>
          <a:stretch/>
        </p:blipFill>
        <p:spPr>
          <a:xfrm>
            <a:off x="5685327" y="673296"/>
            <a:ext cx="3345470" cy="40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Desigualdade de </a:t>
            </a:r>
            <a:r>
              <a:rPr lang="pt-BR" sz="2000" dirty="0" err="1"/>
              <a:t>Chebyshev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4824349-E0F6-7D7A-0261-6917EA51128F}"/>
                  </a:ext>
                </a:extLst>
              </p:cNvPr>
              <p:cNvSpPr txBox="1"/>
              <p:nvPr/>
            </p:nvSpPr>
            <p:spPr>
              <a:xfrm>
                <a:off x="228600" y="349669"/>
                <a:ext cx="83939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a variável aleatória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dirty="0"/>
                  <a:t> com </a:t>
                </a:r>
                <a:r>
                  <a:rPr lang="pt-BR" dirty="0" err="1"/>
                  <a:t>f.d.p</a:t>
                </a:r>
                <a:r>
                  <a:rPr lang="pt-BR" dirty="0"/>
                  <a:t>.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e valor esperado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.</a:t>
                </a:r>
              </a:p>
              <a:p>
                <a:r>
                  <a:rPr lang="pt-BR" dirty="0"/>
                  <a:t>Vamos buscar um limite inferior para a probabilidade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|≤ℓ</m:t>
                        </m:r>
                      </m:e>
                    </m:d>
                  </m:oMath>
                </a14:m>
                <a:r>
                  <a:rPr lang="pt-BR" dirty="0"/>
                  <a:t>.</a:t>
                </a:r>
              </a:p>
              <a:p>
                <a:r>
                  <a:rPr lang="pt-BR" dirty="0"/>
                  <a:t>Parte-se da </a:t>
                </a:r>
                <a:r>
                  <a:rPr lang="pt-BR" dirty="0">
                    <a:solidFill>
                      <a:srgbClr val="0070C0"/>
                    </a:solidFill>
                  </a:rPr>
                  <a:t>identidade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4824349-E0F6-7D7A-0261-6917EA51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9669"/>
                <a:ext cx="8393906" cy="923330"/>
              </a:xfrm>
              <a:prstGeom prst="rect">
                <a:avLst/>
              </a:prstGeom>
              <a:blipFill>
                <a:blip r:embed="rId2"/>
                <a:stretch>
                  <a:fillRect l="-654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1A596DD0-3E8E-EC38-49D3-1502C2CD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62" y="1448777"/>
            <a:ext cx="3010161" cy="594412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4E7C692A-CA8F-3B76-26A8-598DBD4E4A37}"/>
              </a:ext>
            </a:extLst>
          </p:cNvPr>
          <p:cNvGrpSpPr/>
          <p:nvPr/>
        </p:nvGrpSpPr>
        <p:grpSpPr>
          <a:xfrm>
            <a:off x="4314825" y="949742"/>
            <a:ext cx="3586163" cy="1093446"/>
            <a:chOff x="4314825" y="949742"/>
            <a:chExt cx="3586163" cy="1093446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EA3AE6E4-E183-3D64-90B7-067196893CB8}"/>
                </a:ext>
              </a:extLst>
            </p:cNvPr>
            <p:cNvSpPr/>
            <p:nvPr/>
          </p:nvSpPr>
          <p:spPr>
            <a:xfrm>
              <a:off x="4314825" y="949742"/>
              <a:ext cx="1585912" cy="350044"/>
            </a:xfrm>
            <a:prstGeom prst="wedgeRectCallout">
              <a:avLst>
                <a:gd name="adj1" fmla="val -42416"/>
                <a:gd name="adj2" fmla="val 127806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normalização</a:t>
              </a:r>
            </a:p>
          </p:txBody>
        </p:sp>
        <p:sp>
          <p:nvSpPr>
            <p:cNvPr id="7" name="Balão de Fala: Retângulo 6">
              <a:extLst>
                <a:ext uri="{FF2B5EF4-FFF2-40B4-BE49-F238E27FC236}">
                  <a16:creationId xmlns:a16="http://schemas.microsoft.com/office/drawing/2014/main" id="{CE9524C4-86B6-D8C8-CD9B-467FE80CA80C}"/>
                </a:ext>
              </a:extLst>
            </p:cNvPr>
            <p:cNvSpPr/>
            <p:nvPr/>
          </p:nvSpPr>
          <p:spPr>
            <a:xfrm>
              <a:off x="5503068" y="1371223"/>
              <a:ext cx="2397920" cy="671965"/>
            </a:xfrm>
            <a:prstGeom prst="wedgeRectCallout">
              <a:avLst>
                <a:gd name="adj1" fmla="val -71948"/>
                <a:gd name="adj2" fmla="val -969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Segundo momento,</a:t>
              </a:r>
            </a:p>
            <a:p>
              <a:pPr algn="ctr"/>
              <a:r>
                <a:rPr lang="pt-BR" dirty="0"/>
                <a:t>da definição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E245E6BC-7AC2-1A6A-1C3C-D12B01E0C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3"/>
          <a:stretch/>
        </p:blipFill>
        <p:spPr>
          <a:xfrm>
            <a:off x="228600" y="2114625"/>
            <a:ext cx="6553768" cy="946479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D4AEA5AF-74E6-138A-1C2E-D38868C38496}"/>
              </a:ext>
            </a:extLst>
          </p:cNvPr>
          <p:cNvGrpSpPr/>
          <p:nvPr/>
        </p:nvGrpSpPr>
        <p:grpSpPr>
          <a:xfrm>
            <a:off x="571500" y="3061104"/>
            <a:ext cx="5548442" cy="528638"/>
            <a:chOff x="571500" y="3061104"/>
            <a:chExt cx="5548442" cy="528638"/>
          </a:xfrm>
        </p:grpSpPr>
        <p:sp>
          <p:nvSpPr>
            <p:cNvPr id="10" name="Balão de Fala: Oval 9">
              <a:extLst>
                <a:ext uri="{FF2B5EF4-FFF2-40B4-BE49-F238E27FC236}">
                  <a16:creationId xmlns:a16="http://schemas.microsoft.com/office/drawing/2014/main" id="{79FF81E6-B15B-1927-80A4-7581654145EB}"/>
                </a:ext>
              </a:extLst>
            </p:cNvPr>
            <p:cNvSpPr/>
            <p:nvPr/>
          </p:nvSpPr>
          <p:spPr>
            <a:xfrm>
              <a:off x="571500" y="3101601"/>
              <a:ext cx="1178719" cy="488141"/>
            </a:xfrm>
            <a:prstGeom prst="wedgeEllipseCallout">
              <a:avLst>
                <a:gd name="adj1" fmla="val -41894"/>
                <a:gd name="adj2" fmla="val -72138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&lt; 0</a:t>
              </a:r>
            </a:p>
          </p:txBody>
        </p:sp>
        <p:sp>
          <p:nvSpPr>
            <p:cNvPr id="11" name="Balão de Fala: Oval 10">
              <a:extLst>
                <a:ext uri="{FF2B5EF4-FFF2-40B4-BE49-F238E27FC236}">
                  <a16:creationId xmlns:a16="http://schemas.microsoft.com/office/drawing/2014/main" id="{A71D8AB9-744F-CE84-961C-C2FE3CA8E193}"/>
                </a:ext>
              </a:extLst>
            </p:cNvPr>
            <p:cNvSpPr/>
            <p:nvPr/>
          </p:nvSpPr>
          <p:spPr>
            <a:xfrm>
              <a:off x="4941223" y="3061104"/>
              <a:ext cx="1178719" cy="432191"/>
            </a:xfrm>
            <a:prstGeom prst="wedgeEllipseCallout">
              <a:avLst>
                <a:gd name="adj1" fmla="val -50379"/>
                <a:gd name="adj2" fmla="val -67506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&lt; 0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263F8AA0-D740-987F-CDB0-FAC423304624}"/>
              </a:ext>
            </a:extLst>
          </p:cNvPr>
          <p:cNvGrpSpPr/>
          <p:nvPr/>
        </p:nvGrpSpPr>
        <p:grpSpPr>
          <a:xfrm>
            <a:off x="6767141" y="2355987"/>
            <a:ext cx="2169691" cy="701101"/>
            <a:chOff x="6767141" y="2355987"/>
            <a:chExt cx="2169691" cy="701101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915D99B-F49E-B67E-A105-ABF7BD834F46}"/>
                </a:ext>
              </a:extLst>
            </p:cNvPr>
            <p:cNvSpPr txBox="1"/>
            <p:nvPr/>
          </p:nvSpPr>
          <p:spPr>
            <a:xfrm>
              <a:off x="6767141" y="2494763"/>
              <a:ext cx="447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/>
                <a:t>&lt;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25E644C-621D-A8D0-E355-F24D0B78E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0253" y="2355987"/>
              <a:ext cx="1836579" cy="701101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5A83F499-1243-F22A-270B-1CDBEFD99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03" y="3635449"/>
            <a:ext cx="4038950" cy="63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luxograma: Processo 16">
                <a:extLst>
                  <a:ext uri="{FF2B5EF4-FFF2-40B4-BE49-F238E27FC236}">
                    <a16:creationId xmlns:a16="http://schemas.microsoft.com/office/drawing/2014/main" id="{52C5D6D3-F9FF-2775-B2E4-B2B18311ACDF}"/>
                  </a:ext>
                </a:extLst>
              </p:cNvPr>
              <p:cNvSpPr/>
              <p:nvPr/>
            </p:nvSpPr>
            <p:spPr>
              <a:xfrm>
                <a:off x="3228974" y="3430213"/>
                <a:ext cx="1857375" cy="1042986"/>
              </a:xfrm>
              <a:prstGeom prst="flowChartProcess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Como o termo</a:t>
                </a:r>
              </a:p>
              <a:p>
                <a:pPr algn="ctr"/>
                <a:r>
                  <a:rPr lang="pt-BR" dirty="0"/>
                  <a:t> 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</a:t>
                </a:r>
              </a:p>
              <a:p>
                <a:pPr algn="ctr"/>
                <a:r>
                  <a:rPr lang="pt-BR" dirty="0"/>
                  <a:t>é negativo</a:t>
                </a:r>
              </a:p>
            </p:txBody>
          </p:sp>
        </mc:Choice>
        <mc:Fallback xmlns="">
          <p:sp>
            <p:nvSpPr>
              <p:cNvPr id="17" name="Fluxograma: Processo 16">
                <a:extLst>
                  <a:ext uri="{FF2B5EF4-FFF2-40B4-BE49-F238E27FC236}">
                    <a16:creationId xmlns:a16="http://schemas.microsoft.com/office/drawing/2014/main" id="{52C5D6D3-F9FF-2775-B2E4-B2B18311A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74" y="3430213"/>
                <a:ext cx="1857375" cy="1042986"/>
              </a:xfrm>
              <a:prstGeom prst="flowChart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CE0AD1B-CF6F-6E5E-9114-A04713FF9B01}"/>
              </a:ext>
            </a:extLst>
          </p:cNvPr>
          <p:cNvGrpSpPr/>
          <p:nvPr/>
        </p:nvGrpSpPr>
        <p:grpSpPr>
          <a:xfrm>
            <a:off x="5250656" y="3764756"/>
            <a:ext cx="2726913" cy="503208"/>
            <a:chOff x="5250656" y="3764756"/>
            <a:chExt cx="2726913" cy="503208"/>
          </a:xfrm>
        </p:grpSpPr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4BD5AC73-E83D-7FCD-E801-5FCCED0FE3CB}"/>
                </a:ext>
              </a:extLst>
            </p:cNvPr>
            <p:cNvSpPr/>
            <p:nvPr/>
          </p:nvSpPr>
          <p:spPr>
            <a:xfrm>
              <a:off x="5250656" y="3764756"/>
              <a:ext cx="650081" cy="50320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5F9A89B8-48E4-698D-E55B-8DDB724DB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3818" y="3818345"/>
              <a:ext cx="1973751" cy="449619"/>
            </a:xfrm>
            <a:prstGeom prst="rect">
              <a:avLst/>
            </a:prstGeom>
          </p:spPr>
        </p:pic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F3DA7581-8F78-0593-FE81-7177D8369915}"/>
              </a:ext>
            </a:extLst>
          </p:cNvPr>
          <p:cNvGrpSpPr/>
          <p:nvPr/>
        </p:nvGrpSpPr>
        <p:grpSpPr>
          <a:xfrm>
            <a:off x="625525" y="3764756"/>
            <a:ext cx="8250640" cy="1031920"/>
            <a:chOff x="625525" y="3764756"/>
            <a:chExt cx="8250640" cy="103192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C01B710-49EE-09E2-8E92-D612B071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525" y="4362298"/>
              <a:ext cx="1569856" cy="434378"/>
            </a:xfrm>
            <a:prstGeom prst="rect">
              <a:avLst/>
            </a:prstGeom>
          </p:spPr>
        </p:pic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6F6F6EF6-F1F5-A919-C993-BEC8ADCE4C9C}"/>
                </a:ext>
              </a:extLst>
            </p:cNvPr>
            <p:cNvSpPr/>
            <p:nvPr/>
          </p:nvSpPr>
          <p:spPr>
            <a:xfrm>
              <a:off x="8226084" y="3764756"/>
              <a:ext cx="650081" cy="50320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3CA1B66-D737-4F18-BDD9-12F33B0E1775}"/>
              </a:ext>
            </a:extLst>
          </p:cNvPr>
          <p:cNvGrpSpPr/>
          <p:nvPr/>
        </p:nvGrpSpPr>
        <p:grpSpPr>
          <a:xfrm>
            <a:off x="3548136" y="4267964"/>
            <a:ext cx="4798258" cy="597542"/>
            <a:chOff x="3548136" y="4267964"/>
            <a:chExt cx="4798258" cy="597542"/>
          </a:xfrm>
        </p:grpSpPr>
        <p:sp>
          <p:nvSpPr>
            <p:cNvPr id="34" name="Fluxograma: Processo 33">
              <a:extLst>
                <a:ext uri="{FF2B5EF4-FFF2-40B4-BE49-F238E27FC236}">
                  <a16:creationId xmlns:a16="http://schemas.microsoft.com/office/drawing/2014/main" id="{07919776-664E-FDDB-F31F-0E2E7330FF2F}"/>
                </a:ext>
              </a:extLst>
            </p:cNvPr>
            <p:cNvSpPr/>
            <p:nvPr/>
          </p:nvSpPr>
          <p:spPr>
            <a:xfrm>
              <a:off x="5900737" y="4267964"/>
              <a:ext cx="2445657" cy="597542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B2BE1F73-F6D7-4E7B-2868-36C49A5A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1955" y="4372015"/>
              <a:ext cx="2057578" cy="4419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BF013316-D204-7A28-5DF7-F4AA7C9231AB}"/>
                    </a:ext>
                  </a:extLst>
                </p:cNvPr>
                <p:cNvSpPr txBox="1"/>
                <p:nvPr/>
              </p:nvSpPr>
              <p:spPr>
                <a:xfrm>
                  <a:off x="3548136" y="4411610"/>
                  <a:ext cx="2445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Quando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BF013316-D204-7A28-5DF7-F4AA7C9231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136" y="4411610"/>
                  <a:ext cx="2445657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995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alão de Fala: Retângulo 27">
                <a:extLst>
                  <a:ext uri="{FF2B5EF4-FFF2-40B4-BE49-F238E27FC236}">
                    <a16:creationId xmlns:a16="http://schemas.microsoft.com/office/drawing/2014/main" id="{DC48D317-CC44-F1CB-B493-83459C0CA9BE}"/>
                  </a:ext>
                </a:extLst>
              </p:cNvPr>
              <p:cNvSpPr/>
              <p:nvPr/>
            </p:nvSpPr>
            <p:spPr>
              <a:xfrm>
                <a:off x="2375000" y="3008346"/>
                <a:ext cx="2146200" cy="350044"/>
              </a:xfrm>
              <a:prstGeom prst="wedgeRectCallout">
                <a:avLst>
                  <a:gd name="adj1" fmla="val 21893"/>
                  <a:gd name="adj2" fmla="val 171343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ℓ≤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≤ℓ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Balão de Fala: Retângulo 27">
                <a:extLst>
                  <a:ext uri="{FF2B5EF4-FFF2-40B4-BE49-F238E27FC236}">
                    <a16:creationId xmlns:a16="http://schemas.microsoft.com/office/drawing/2014/main" id="{DC48D317-CC44-F1CB-B493-83459C0CA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00" y="3008346"/>
                <a:ext cx="2146200" cy="350044"/>
              </a:xfrm>
              <a:prstGeom prst="wedgeRectCallout">
                <a:avLst>
                  <a:gd name="adj1" fmla="val 21893"/>
                  <a:gd name="adj2" fmla="val 171343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691</Words>
  <Application>Microsoft Office PowerPoint</Application>
  <PresentationFormat>Apresentação na tela (16:9)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13</vt:i4>
      </vt:variant>
    </vt:vector>
  </HeadingPairs>
  <TitlesOfParts>
    <vt:vector size="31" baseType="lpstr">
      <vt:lpstr>Arial</vt:lpstr>
      <vt:lpstr>Calibri</vt:lpstr>
      <vt:lpstr>Cambria Math</vt:lpstr>
      <vt:lpstr>Eau</vt:lpstr>
      <vt:lpstr>Eau Sans Bold</vt:lpstr>
      <vt:lpstr>Eau Sans Bold Lining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Função geratriz</vt:lpstr>
      <vt:lpstr>Soma de variáveis aleatórias</vt:lpstr>
      <vt:lpstr>Função característica – cumulantes</vt:lpstr>
      <vt:lpstr>O teorema central do limite</vt:lpstr>
      <vt:lpstr>Cumulantes de x=1/n ∑▒χ_1^2 </vt:lpstr>
      <vt:lpstr>Cumulantes de x=1/n ∑▒U(0, 1/n) </vt:lpstr>
      <vt:lpstr>Desigualdade de Chebyshev</vt:lpstr>
      <vt:lpstr>A lei dos grandes números</vt:lpstr>
      <vt:lpstr>Atividade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324</cp:revision>
  <dcterms:created xsi:type="dcterms:W3CDTF">2016-03-09T00:36:12Z</dcterms:created>
  <dcterms:modified xsi:type="dcterms:W3CDTF">2023-05-03T18:57:37Z</dcterms:modified>
</cp:coreProperties>
</file>