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6"/>
    <p:restoredTop sz="94646"/>
  </p:normalViewPr>
  <p:slideViewPr>
    <p:cSldViewPr snapToGrid="0" snapToObjects="1">
      <p:cViewPr varScale="1">
        <p:scale>
          <a:sx n="88" d="100"/>
          <a:sy n="88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08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865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989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23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91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04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171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18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3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365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71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yQSrU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F6AE79-BD4C-6F4F-8E8D-6A85C9391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pt-BR" sz="6800" dirty="0"/>
              <a:t>Alguns problemas clássicos em Filosofia da Ciência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C7DC114-9707-B44A-9BDE-1781D0B0F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pt-BR"/>
              <a:t>Carlos Orsi, Revista Questão de </a:t>
            </a:r>
            <a:r>
              <a:rPr lang="pt-BR" err="1"/>
              <a:t>CiÊNCIA</a:t>
            </a:r>
            <a:endParaRPr lang="pt-BR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624C8D3-B9AD-4F4F-8554-4EAF3724D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8825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876189-0F30-4840-B1B4-7ABB86F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Mais problemas!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BA58918-58DD-0649-A805-E1AC478F1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4400" dirty="0"/>
              <a:t> Indeterminação</a:t>
            </a:r>
          </a:p>
          <a:p>
            <a:pPr>
              <a:buFont typeface="Wingdings" pitchFamily="2" charset="2"/>
              <a:buChar char="Ø"/>
            </a:pPr>
            <a:endParaRPr lang="pt-BR" sz="4400" dirty="0"/>
          </a:p>
          <a:p>
            <a:pPr>
              <a:buFont typeface="Wingdings" pitchFamily="2" charset="2"/>
              <a:buChar char="Ø"/>
            </a:pPr>
            <a:r>
              <a:rPr lang="pt-BR" sz="4400" dirty="0"/>
              <a:t>Revolução</a:t>
            </a:r>
          </a:p>
          <a:p>
            <a:pPr>
              <a:buFont typeface="Wingdings" pitchFamily="2" charset="2"/>
              <a:buChar char="Ø"/>
            </a:pPr>
            <a:endParaRPr lang="pt-BR" sz="4400" dirty="0"/>
          </a:p>
          <a:p>
            <a:pPr>
              <a:buFont typeface="Wingdings" pitchFamily="2" charset="2"/>
              <a:buChar char="Ø"/>
            </a:pPr>
            <a:r>
              <a:rPr lang="pt-BR" sz="4400" dirty="0"/>
              <a:t>Construção </a:t>
            </a:r>
          </a:p>
        </p:txBody>
      </p:sp>
    </p:spTree>
    <p:extLst>
      <p:ext uri="{BB962C8B-B14F-4D97-AF65-F5344CB8AC3E}">
        <p14:creationId xmlns:p14="http://schemas.microsoft.com/office/powerpoint/2010/main" xmlns="" val="304424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233E5B-61F3-9A42-9E43-E0E608BD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Indeterminação da teoria pelos dados</a:t>
            </a:r>
          </a:p>
        </p:txBody>
      </p:sp>
      <p:pic>
        <p:nvPicPr>
          <p:cNvPr id="5" name="Espaço Reservado para Conteúdo 4" descr="Uma imagem contendo animal&#10;&#10;Descrição gerada automaticamente">
            <a:extLst>
              <a:ext uri="{FF2B5EF4-FFF2-40B4-BE49-F238E27FC236}">
                <a16:creationId xmlns:a16="http://schemas.microsoft.com/office/drawing/2014/main" xmlns="" id="{C82410DE-5F55-A649-8E0C-E2718CD65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263" y="1984850"/>
            <a:ext cx="7700962" cy="4312539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9598C43-FF8D-9D41-A9A8-2D6F598F2C45}"/>
              </a:ext>
            </a:extLst>
          </p:cNvPr>
          <p:cNvSpPr txBox="1"/>
          <p:nvPr/>
        </p:nvSpPr>
        <p:spPr>
          <a:xfrm rot="19375426">
            <a:off x="7598117" y="1842148"/>
            <a:ext cx="4406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EXPERIMENTO CRUCIAL?</a:t>
            </a:r>
          </a:p>
        </p:txBody>
      </p:sp>
    </p:spTree>
    <p:extLst>
      <p:ext uri="{BB962C8B-B14F-4D97-AF65-F5344CB8AC3E}">
        <p14:creationId xmlns:p14="http://schemas.microsoft.com/office/powerpoint/2010/main" xmlns="" val="46106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4E4FF-EAB0-6247-B530-93A7A97F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Revoluções científicas </a:t>
            </a:r>
            <a:r>
              <a:rPr lang="pt-BR" sz="3200" dirty="0"/>
              <a:t>(Thomas Kuhn, 1962)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2EA3F5-3024-1641-9C06-445AD8214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dirty="0"/>
              <a:t>Mudanças de paradigma</a:t>
            </a:r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sz="3200" dirty="0"/>
              <a:t>Paradigmas seriam “mundos diferentes”</a:t>
            </a:r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sz="3200" dirty="0"/>
              <a:t>Troca de paradigma se explica apenas pelo acúmulo de evidência e discussão racional, mas também por pressões psicológicas e sociais</a:t>
            </a:r>
          </a:p>
        </p:txBody>
      </p:sp>
    </p:spTree>
    <p:extLst>
      <p:ext uri="{BB962C8B-B14F-4D97-AF65-F5344CB8AC3E}">
        <p14:creationId xmlns:p14="http://schemas.microsoft.com/office/powerpoint/2010/main" xmlns="" val="329705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1428A1-8FEA-BF4A-9663-FDD2BA1C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 social forte </a:t>
            </a:r>
            <a:r>
              <a:rPr lang="pt-BR" sz="3200" dirty="0"/>
              <a:t>(pós-modernismo)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586C57-CAF1-BA42-BA16-99C1F6489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400" dirty="0"/>
              <a:t>O conteúdo das hipóteses e teorias científicas </a:t>
            </a:r>
            <a:r>
              <a:rPr lang="pt-BR" sz="4400" dirty="0">
                <a:solidFill>
                  <a:srgbClr val="FF0000"/>
                </a:solidFill>
              </a:rPr>
              <a:t>é melhor explicado </a:t>
            </a:r>
            <a:r>
              <a:rPr lang="pt-BR" sz="4400" dirty="0"/>
              <a:t>por questões de raça, gênero, classe social, interesses econômicos e disputas políticas do que pela </a:t>
            </a:r>
            <a:r>
              <a:rPr lang="pt-BR" sz="4400" dirty="0">
                <a:solidFill>
                  <a:srgbClr val="FF0000"/>
                </a:solidFill>
              </a:rPr>
              <a:t>observação objetiva da natureza</a:t>
            </a:r>
          </a:p>
        </p:txBody>
      </p:sp>
    </p:spTree>
    <p:extLst>
      <p:ext uri="{BB962C8B-B14F-4D97-AF65-F5344CB8AC3E}">
        <p14:creationId xmlns:p14="http://schemas.microsoft.com/office/powerpoint/2010/main" xmlns="" val="95892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AAC9D-18C1-3843-869F-A12ED111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American Typewriter" panose="02090604020004020304" pitchFamily="18" charset="77"/>
              </a:rPr>
              <a:t>SCIENCE WARS! </a:t>
            </a:r>
            <a:r>
              <a:rPr lang="pt-BR" sz="3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(Levitt, </a:t>
            </a:r>
            <a:r>
              <a:rPr lang="pt-BR" sz="3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Sokal</a:t>
            </a:r>
            <a:r>
              <a:rPr lang="pt-BR" sz="3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, etc.)</a:t>
            </a:r>
            <a:endParaRPr lang="pt-BR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EB027E-370E-2447-9741-D39038D4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/>
              <a:t>RELATIVISMO EPISTÊMICO: Todos os “modos de saber” são “igualmente válidos”.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FATOS CIENTÍFICOS COMO FATOS SOCIAIS: “células humanas contêm DNA” e “Brasil faz fronteira com a Argentina” seriam </a:t>
            </a:r>
            <a:r>
              <a:rPr lang="pt-BR" dirty="0">
                <a:solidFill>
                  <a:srgbClr val="FF0000"/>
                </a:solidFill>
              </a:rPr>
              <a:t>o mesmo tipo de verdade</a:t>
            </a:r>
            <a:r>
              <a:rPr lang="pt-BR" dirty="0"/>
              <a:t>: algo contingente a uma série de convenções sociais e acidentes históricos.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American Typewriter" panose="02090604020004020304" pitchFamily="18" charset="77"/>
              </a:rPr>
              <a:t>REAÇÃO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“HIGHER SUPERSTITION”(Gross &amp; Levitt): biólogo e físico publicam livro em 1994 apontando os erros absurdos que filósofos e sociólogos cometem ao falar de ciência, e criticando propostas como a da construção de uma “álgebra feminista”. 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CASO SOKAL: físico Alan </a:t>
            </a:r>
            <a:r>
              <a:rPr lang="pt-BR" dirty="0" err="1">
                <a:solidFill>
                  <a:schemeClr val="tx1"/>
                </a:solidFill>
              </a:rPr>
              <a:t>Sokal</a:t>
            </a:r>
            <a:r>
              <a:rPr lang="pt-BR" dirty="0">
                <a:solidFill>
                  <a:schemeClr val="tx1"/>
                </a:solidFill>
              </a:rPr>
              <a:t> aplica “pegadinha” em revista de sociologia, obtendo a publicação de um artigo completamente sem sentido. </a:t>
            </a:r>
          </a:p>
        </p:txBody>
      </p:sp>
    </p:spTree>
    <p:extLst>
      <p:ext uri="{BB962C8B-B14F-4D97-AF65-F5344CB8AC3E}">
        <p14:creationId xmlns:p14="http://schemas.microsoft.com/office/powerpoint/2010/main" xmlns="" val="345653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34BCF1-DCA1-B24A-847B-B14FA0D0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Consequências de longo prazo: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6C576E-458E-5E4E-9EDF-4D64F7CF9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Olhar cético </a:t>
            </a:r>
            <a:r>
              <a:rPr lang="pt-BR" sz="3200" dirty="0"/>
              <a:t>para resultados científicos que parecem </a:t>
            </a:r>
            <a:r>
              <a:rPr lang="pt-BR" sz="3200" dirty="0">
                <a:solidFill>
                  <a:srgbClr val="FF0000"/>
                </a:solidFill>
              </a:rPr>
              <a:t>reforçar estereótipos </a:t>
            </a:r>
            <a:r>
              <a:rPr lang="pt-BR" sz="3200" dirty="0"/>
              <a:t>de gênero, identidade étnica, classe social...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AC9EA02-757E-354B-B393-A7B3C5F25F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Mas também </a:t>
            </a:r>
            <a:r>
              <a:rPr lang="pt-BR" sz="3200" dirty="0">
                <a:solidFill>
                  <a:srgbClr val="FF0000"/>
                </a:solidFill>
              </a:rPr>
              <a:t>alimento para o </a:t>
            </a:r>
            <a:r>
              <a:rPr lang="pt-BR" sz="3200" dirty="0" err="1">
                <a:solidFill>
                  <a:srgbClr val="FF0000"/>
                </a:solidFill>
              </a:rPr>
              <a:t>negacionismo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da mudança climática, movimentos </a:t>
            </a:r>
            <a:r>
              <a:rPr lang="pt-BR" sz="3200" dirty="0" err="1"/>
              <a:t>antivacina</a:t>
            </a:r>
            <a:r>
              <a:rPr lang="pt-BR" sz="3200" dirty="0"/>
              <a:t>, </a:t>
            </a:r>
            <a:r>
              <a:rPr lang="pt-BR" sz="3200" dirty="0" err="1"/>
              <a:t>terraplanismo</a:t>
            </a:r>
            <a:r>
              <a:rPr lang="pt-BR" sz="3200" dirty="0"/>
              <a:t>,  </a:t>
            </a:r>
            <a:r>
              <a:rPr lang="pt-BR" sz="3200" dirty="0">
                <a:solidFill>
                  <a:srgbClr val="FF0000"/>
                </a:solidFill>
              </a:rPr>
              <a:t>teorias da conspiração</a:t>
            </a:r>
            <a:r>
              <a:rPr lang="pt-BR" sz="3200" dirty="0"/>
              <a:t>...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215E4476-271A-104D-9065-76348F07621A}"/>
              </a:ext>
            </a:extLst>
          </p:cNvPr>
          <p:cNvCxnSpPr/>
          <p:nvPr/>
        </p:nvCxnSpPr>
        <p:spPr>
          <a:xfrm>
            <a:off x="5846618" y="2120900"/>
            <a:ext cx="0" cy="3971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267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5C6CFD-339A-DF49-9374-F637BC36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Bruno </a:t>
            </a:r>
            <a:r>
              <a:rPr lang="pt-BR" dirty="0" err="1"/>
              <a:t>Latour</a:t>
            </a:r>
            <a:r>
              <a:rPr lang="pt-BR" dirty="0"/>
              <a:t> se desculpa </a:t>
            </a:r>
            <a:r>
              <a:rPr lang="pt-BR" sz="3200" dirty="0"/>
              <a:t>(2004)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DD8450-CA07-0245-B3A1-9720AE68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The </a:t>
            </a:r>
            <a:r>
              <a:rPr lang="pt-BR" sz="2400" dirty="0" err="1">
                <a:solidFill>
                  <a:srgbClr val="FF0000"/>
                </a:solidFill>
              </a:rPr>
              <a:t>mistake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would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be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to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believe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that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we</a:t>
            </a:r>
            <a:r>
              <a:rPr lang="pt-BR" sz="2400" dirty="0">
                <a:solidFill>
                  <a:srgbClr val="FF0000"/>
                </a:solidFill>
              </a:rPr>
              <a:t> too </a:t>
            </a:r>
            <a:r>
              <a:rPr lang="pt-BR" sz="2400" dirty="0" err="1">
                <a:solidFill>
                  <a:srgbClr val="FF0000"/>
                </a:solidFill>
              </a:rPr>
              <a:t>have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given</a:t>
            </a:r>
            <a:r>
              <a:rPr lang="pt-BR" sz="2400" dirty="0">
                <a:solidFill>
                  <a:srgbClr val="FF0000"/>
                </a:solidFill>
              </a:rPr>
              <a:t> a social </a:t>
            </a:r>
            <a:r>
              <a:rPr lang="pt-BR" sz="2400" dirty="0" err="1">
                <a:solidFill>
                  <a:srgbClr val="FF0000"/>
                </a:solidFill>
              </a:rPr>
              <a:t>explanation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of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scientific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facts</a:t>
            </a:r>
            <a:r>
              <a:rPr lang="pt-BR" sz="2400" dirty="0"/>
              <a:t>. No, </a:t>
            </a:r>
            <a:r>
              <a:rPr lang="pt-BR" sz="2400" dirty="0" err="1"/>
              <a:t>even</a:t>
            </a:r>
            <a:r>
              <a:rPr lang="pt-BR" sz="2400" dirty="0"/>
              <a:t> </a:t>
            </a:r>
            <a:r>
              <a:rPr lang="pt-BR" sz="2400" dirty="0" err="1"/>
              <a:t>though</a:t>
            </a:r>
            <a:r>
              <a:rPr lang="pt-BR" sz="2400" dirty="0"/>
              <a:t> it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true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first</a:t>
            </a:r>
            <a:r>
              <a:rPr lang="pt-BR" sz="2400" dirty="0"/>
              <a:t> </a:t>
            </a:r>
            <a:r>
              <a:rPr lang="pt-BR" sz="2400" dirty="0" err="1"/>
              <a:t>we</a:t>
            </a:r>
            <a:r>
              <a:rPr lang="pt-BR" sz="2400" dirty="0"/>
              <a:t> </a:t>
            </a:r>
            <a:r>
              <a:rPr lang="pt-BR" sz="2400" dirty="0" err="1"/>
              <a:t>tried</a:t>
            </a:r>
            <a:r>
              <a:rPr lang="pt-BR" sz="2400" dirty="0"/>
              <a:t>, </a:t>
            </a:r>
            <a:r>
              <a:rPr lang="pt-BR" sz="2400" dirty="0" err="1"/>
              <a:t>like</a:t>
            </a:r>
            <a:r>
              <a:rPr lang="pt-BR" sz="2400" dirty="0"/>
              <a:t> </a:t>
            </a:r>
            <a:r>
              <a:rPr lang="pt-BR" sz="2400" dirty="0" err="1"/>
              <a:t>good</a:t>
            </a:r>
            <a:r>
              <a:rPr lang="pt-BR" sz="2400" dirty="0"/>
              <a:t> </a:t>
            </a:r>
            <a:r>
              <a:rPr lang="pt-BR" sz="2400" dirty="0" err="1"/>
              <a:t>critics</a:t>
            </a:r>
            <a:r>
              <a:rPr lang="pt-BR" sz="2400" dirty="0"/>
              <a:t> </a:t>
            </a:r>
            <a:r>
              <a:rPr lang="pt-BR" sz="2400" dirty="0" err="1"/>
              <a:t>trained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good</a:t>
            </a:r>
            <a:r>
              <a:rPr lang="pt-BR" sz="2400" dirty="0"/>
              <a:t> </a:t>
            </a:r>
            <a:r>
              <a:rPr lang="pt-BR" sz="2400" dirty="0" err="1"/>
              <a:t>schools</a:t>
            </a:r>
            <a:r>
              <a:rPr lang="pt-BR" sz="2400" dirty="0"/>
              <a:t>, </a:t>
            </a:r>
            <a:r>
              <a:rPr lang="pt-BR" sz="2400" dirty="0" err="1"/>
              <a:t>to</a:t>
            </a:r>
            <a:r>
              <a:rPr lang="pt-BR" sz="2400" dirty="0"/>
              <a:t> use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armaments</a:t>
            </a:r>
            <a:r>
              <a:rPr lang="pt-BR" sz="2400" dirty="0"/>
              <a:t> </a:t>
            </a:r>
            <a:r>
              <a:rPr lang="pt-BR" sz="2400" dirty="0" err="1"/>
              <a:t>handed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us</a:t>
            </a:r>
            <a:r>
              <a:rPr lang="pt-BR" sz="2400" dirty="0"/>
              <a:t> </a:t>
            </a:r>
            <a:r>
              <a:rPr lang="pt-BR" sz="2400" dirty="0" err="1"/>
              <a:t>by</a:t>
            </a:r>
            <a:r>
              <a:rPr lang="pt-BR" sz="2400" dirty="0"/>
              <a:t> </a:t>
            </a:r>
            <a:r>
              <a:rPr lang="pt-BR" sz="2400" dirty="0" err="1"/>
              <a:t>our</a:t>
            </a:r>
            <a:r>
              <a:rPr lang="pt-BR" sz="2400" dirty="0"/>
              <a:t> </a:t>
            </a:r>
            <a:r>
              <a:rPr lang="pt-BR" sz="2400" dirty="0" err="1"/>
              <a:t>betters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elders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crack open—</a:t>
            </a:r>
            <a:r>
              <a:rPr lang="pt-BR" sz="2400" dirty="0" err="1"/>
              <a:t>one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their</a:t>
            </a:r>
            <a:r>
              <a:rPr lang="pt-BR" sz="2400" dirty="0"/>
              <a:t> </a:t>
            </a:r>
            <a:r>
              <a:rPr lang="pt-BR" sz="2400" dirty="0" err="1"/>
              <a:t>favorite</a:t>
            </a:r>
            <a:r>
              <a:rPr lang="pt-BR" sz="2400" dirty="0"/>
              <a:t> </a:t>
            </a:r>
            <a:r>
              <a:rPr lang="pt-BR" sz="2400" dirty="0" err="1"/>
              <a:t>expressions</a:t>
            </a:r>
            <a:r>
              <a:rPr lang="pt-BR" sz="2400" dirty="0"/>
              <a:t>, </a:t>
            </a:r>
            <a:r>
              <a:rPr lang="pt-BR" sz="2400" dirty="0" err="1"/>
              <a:t>meaning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destroy</a:t>
            </a:r>
            <a:r>
              <a:rPr lang="pt-BR" sz="2400" dirty="0"/>
              <a:t>—</a:t>
            </a:r>
            <a:r>
              <a:rPr lang="pt-BR" sz="2400" dirty="0" err="1"/>
              <a:t>religion</a:t>
            </a:r>
            <a:r>
              <a:rPr lang="pt-BR" sz="2400" dirty="0"/>
              <a:t>, </a:t>
            </a:r>
            <a:r>
              <a:rPr lang="pt-BR" sz="2400" dirty="0" err="1"/>
              <a:t>power</a:t>
            </a:r>
            <a:r>
              <a:rPr lang="pt-BR" sz="2400" dirty="0"/>
              <a:t>, </a:t>
            </a:r>
            <a:r>
              <a:rPr lang="pt-BR" sz="2400" dirty="0" err="1"/>
              <a:t>discourse</a:t>
            </a:r>
            <a:r>
              <a:rPr lang="pt-BR" sz="2400" dirty="0"/>
              <a:t>, </a:t>
            </a:r>
            <a:r>
              <a:rPr lang="pt-BR" sz="2400" dirty="0" err="1"/>
              <a:t>hegemony</a:t>
            </a:r>
            <a:r>
              <a:rPr lang="pt-BR" sz="2400" dirty="0"/>
              <a:t>. </a:t>
            </a:r>
            <a:r>
              <a:rPr lang="pt-BR" sz="2400" dirty="0" err="1"/>
              <a:t>But</a:t>
            </a:r>
            <a:r>
              <a:rPr lang="pt-BR" sz="2400" dirty="0"/>
              <a:t>, </a:t>
            </a:r>
            <a:r>
              <a:rPr lang="pt-BR" sz="2400" dirty="0" err="1"/>
              <a:t>fortunately</a:t>
            </a:r>
            <a:r>
              <a:rPr lang="pt-BR" sz="2400" dirty="0"/>
              <a:t> (</a:t>
            </a:r>
            <a:r>
              <a:rPr lang="pt-BR" sz="2400" dirty="0" err="1"/>
              <a:t>yes</a:t>
            </a:r>
            <a:r>
              <a:rPr lang="pt-BR" sz="2400" dirty="0"/>
              <a:t>, </a:t>
            </a:r>
            <a:r>
              <a:rPr lang="pt-BR" sz="2400" dirty="0" err="1"/>
              <a:t>fortunately</a:t>
            </a:r>
            <a:r>
              <a:rPr lang="pt-BR" sz="2400" dirty="0"/>
              <a:t>!), </a:t>
            </a:r>
            <a:r>
              <a:rPr lang="pt-BR" sz="2400" dirty="0" err="1"/>
              <a:t>one</a:t>
            </a:r>
            <a:r>
              <a:rPr lang="pt-BR" sz="2400" dirty="0"/>
              <a:t> </a:t>
            </a:r>
            <a:r>
              <a:rPr lang="pt-BR" sz="2400" dirty="0" err="1"/>
              <a:t>after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other</a:t>
            </a:r>
            <a:r>
              <a:rPr lang="pt-BR" sz="2400" dirty="0"/>
              <a:t>, </a:t>
            </a:r>
            <a:r>
              <a:rPr lang="pt-BR" sz="2400" dirty="0" err="1">
                <a:solidFill>
                  <a:srgbClr val="FF0000"/>
                </a:solidFill>
              </a:rPr>
              <a:t>we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witnessed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that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the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black</a:t>
            </a:r>
            <a:r>
              <a:rPr lang="pt-BR" sz="2400" dirty="0">
                <a:solidFill>
                  <a:srgbClr val="FF0000"/>
                </a:solidFill>
              </a:rPr>
              <a:t> boxes </a:t>
            </a:r>
            <a:r>
              <a:rPr lang="pt-BR" sz="2400" dirty="0" err="1">
                <a:solidFill>
                  <a:srgbClr val="FF0000"/>
                </a:solidFill>
              </a:rPr>
              <a:t>of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science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remained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closed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and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that</a:t>
            </a:r>
            <a:r>
              <a:rPr lang="pt-BR" sz="2400" dirty="0">
                <a:solidFill>
                  <a:srgbClr val="FF0000"/>
                </a:solidFill>
              </a:rPr>
              <a:t> it </a:t>
            </a:r>
            <a:r>
              <a:rPr lang="pt-BR" sz="2400" dirty="0" err="1">
                <a:solidFill>
                  <a:srgbClr val="FF0000"/>
                </a:solidFill>
              </a:rPr>
              <a:t>was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rather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the</a:t>
            </a:r>
            <a:r>
              <a:rPr lang="pt-BR" sz="2400" dirty="0">
                <a:solidFill>
                  <a:srgbClr val="FF0000"/>
                </a:solidFill>
              </a:rPr>
              <a:t> tools </a:t>
            </a:r>
            <a:r>
              <a:rPr lang="pt-BR" sz="2400" dirty="0" err="1">
                <a:solidFill>
                  <a:srgbClr val="FF0000"/>
                </a:solidFill>
              </a:rPr>
              <a:t>that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lay</a:t>
            </a:r>
            <a:r>
              <a:rPr lang="pt-BR" sz="2400" dirty="0">
                <a:solidFill>
                  <a:srgbClr val="FF0000"/>
                </a:solidFill>
              </a:rPr>
              <a:t> in </a:t>
            </a:r>
            <a:r>
              <a:rPr lang="pt-BR" sz="2400" dirty="0" err="1">
                <a:solidFill>
                  <a:srgbClr val="FF0000"/>
                </a:solidFill>
              </a:rPr>
              <a:t>the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dust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of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our</a:t>
            </a:r>
            <a:r>
              <a:rPr lang="pt-BR" sz="2400" dirty="0">
                <a:solidFill>
                  <a:srgbClr val="FF0000"/>
                </a:solidFill>
              </a:rPr>
              <a:t> workshop, </a:t>
            </a:r>
            <a:r>
              <a:rPr lang="pt-BR" sz="2400" dirty="0" err="1">
                <a:solidFill>
                  <a:srgbClr val="FF0000"/>
                </a:solidFill>
              </a:rPr>
              <a:t>disjointed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and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broken</a:t>
            </a:r>
            <a:r>
              <a:rPr lang="pt-BR" sz="2400" dirty="0"/>
              <a:t>. </a:t>
            </a:r>
            <a:r>
              <a:rPr lang="pt-BR" sz="2400" dirty="0" err="1"/>
              <a:t>Put</a:t>
            </a:r>
            <a:r>
              <a:rPr lang="pt-BR" sz="2400" dirty="0"/>
              <a:t> </a:t>
            </a:r>
            <a:r>
              <a:rPr lang="pt-BR" sz="2400" dirty="0" err="1"/>
              <a:t>simply</a:t>
            </a:r>
            <a:r>
              <a:rPr lang="pt-BR" sz="2400" dirty="0"/>
              <a:t>, </a:t>
            </a:r>
            <a:r>
              <a:rPr lang="pt-BR" sz="2400" dirty="0">
                <a:solidFill>
                  <a:srgbClr val="FF0000"/>
                </a:solidFill>
              </a:rPr>
              <a:t>critique </a:t>
            </a:r>
            <a:r>
              <a:rPr lang="pt-BR" sz="2400" dirty="0" err="1">
                <a:solidFill>
                  <a:srgbClr val="FF0000"/>
                </a:solidFill>
              </a:rPr>
              <a:t>was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useless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against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objects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of</a:t>
            </a:r>
            <a:r>
              <a:rPr lang="pt-BR" sz="2400" dirty="0">
                <a:solidFill>
                  <a:srgbClr val="FF0000"/>
                </a:solidFill>
              </a:rPr>
              <a:t> some </a:t>
            </a:r>
            <a:r>
              <a:rPr lang="pt-BR" sz="2400" dirty="0" err="1">
                <a:solidFill>
                  <a:srgbClr val="FF0000"/>
                </a:solidFill>
              </a:rPr>
              <a:t>solidity</a:t>
            </a:r>
            <a:r>
              <a:rPr lang="pt-BR" sz="2400" dirty="0"/>
              <a:t>. </a:t>
            </a:r>
            <a:r>
              <a:rPr lang="pt-BR" sz="2400" dirty="0" err="1"/>
              <a:t>You</a:t>
            </a:r>
            <a:r>
              <a:rPr lang="pt-BR" sz="2400" dirty="0"/>
              <a:t> </a:t>
            </a:r>
            <a:r>
              <a:rPr lang="pt-BR" sz="2400" dirty="0" err="1"/>
              <a:t>can</a:t>
            </a:r>
            <a:r>
              <a:rPr lang="pt-BR" sz="2400" dirty="0"/>
              <a:t> </a:t>
            </a:r>
            <a:r>
              <a:rPr lang="pt-BR" sz="2400" dirty="0" err="1"/>
              <a:t>try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projective</a:t>
            </a:r>
            <a:r>
              <a:rPr lang="pt-BR" sz="2400" dirty="0"/>
              <a:t> game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UFOs</a:t>
            </a:r>
            <a:r>
              <a:rPr lang="pt-BR" sz="2400" dirty="0"/>
              <a:t> </a:t>
            </a:r>
            <a:r>
              <a:rPr lang="pt-BR" sz="2400" dirty="0" err="1"/>
              <a:t>or</a:t>
            </a:r>
            <a:r>
              <a:rPr lang="pt-BR" sz="2400" dirty="0"/>
              <a:t> </a:t>
            </a:r>
            <a:r>
              <a:rPr lang="pt-BR" sz="2400" dirty="0" err="1"/>
              <a:t>exotic</a:t>
            </a:r>
            <a:r>
              <a:rPr lang="pt-BR" sz="2400" dirty="0"/>
              <a:t> </a:t>
            </a:r>
            <a:r>
              <a:rPr lang="pt-BR" sz="2400" dirty="0" err="1"/>
              <a:t>divinities</a:t>
            </a:r>
            <a:r>
              <a:rPr lang="pt-BR" sz="2400" dirty="0"/>
              <a:t>, </a:t>
            </a:r>
            <a:r>
              <a:rPr lang="pt-BR" sz="2400" dirty="0" err="1"/>
              <a:t>but</a:t>
            </a:r>
            <a:r>
              <a:rPr lang="pt-BR" sz="2400" dirty="0"/>
              <a:t> </a:t>
            </a:r>
            <a:r>
              <a:rPr lang="pt-BR" sz="2400" dirty="0" err="1"/>
              <a:t>don’t</a:t>
            </a:r>
            <a:r>
              <a:rPr lang="pt-BR" sz="2400" dirty="0"/>
              <a:t> </a:t>
            </a:r>
            <a:r>
              <a:rPr lang="pt-BR" sz="2400" dirty="0" err="1"/>
              <a:t>try</a:t>
            </a:r>
            <a:r>
              <a:rPr lang="pt-BR" sz="2400" dirty="0"/>
              <a:t> it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neurotransmitters</a:t>
            </a:r>
            <a:r>
              <a:rPr lang="pt-BR" sz="2400" dirty="0"/>
              <a:t>,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gravitation</a:t>
            </a:r>
            <a:r>
              <a:rPr lang="pt-BR" sz="2400" dirty="0"/>
              <a:t>, </a:t>
            </a:r>
            <a:r>
              <a:rPr lang="pt-BR" sz="2400" dirty="0" err="1"/>
              <a:t>on</a:t>
            </a:r>
            <a:r>
              <a:rPr lang="pt-BR" sz="2400" dirty="0"/>
              <a:t> Monte Carlo </a:t>
            </a:r>
            <a:r>
              <a:rPr lang="pt-BR" sz="2400" dirty="0" err="1"/>
              <a:t>calculations</a:t>
            </a:r>
            <a:r>
              <a:rPr lang="pt-BR" sz="2400" dirty="0"/>
              <a:t>.  (</a:t>
            </a:r>
            <a:r>
              <a:rPr lang="pt-BR" sz="2400" dirty="0">
                <a:hlinkClick r:id="rId2"/>
              </a:rPr>
              <a:t>http://bit.ly/2yQSrUb</a:t>
            </a:r>
            <a:r>
              <a:rPr lang="pt-BR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62694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FDE0BD-15D7-4041-9805-AB31D829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Kuhn já havia reagido... </a:t>
            </a:r>
            <a:r>
              <a:rPr lang="pt-BR" sz="3200" dirty="0"/>
              <a:t>(1977)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035DF3-8A64-2C46-AF83-B172DA3A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/>
              <a:t>Precisão empírica: a teoria deve ter </a:t>
            </a:r>
            <a:r>
              <a:rPr lang="pt-BR" sz="2800" dirty="0">
                <a:solidFill>
                  <a:srgbClr val="FF0000"/>
                </a:solidFill>
              </a:rPr>
              <a:t>apoio em experimentos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Consistência: a teoria </a:t>
            </a:r>
            <a:r>
              <a:rPr lang="pt-BR" sz="2800" dirty="0">
                <a:solidFill>
                  <a:srgbClr val="FF0000"/>
                </a:solidFill>
              </a:rPr>
              <a:t>deve ser consistente </a:t>
            </a:r>
            <a:r>
              <a:rPr lang="pt-BR" sz="2800" dirty="0"/>
              <a:t>com outras teorias aceitas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Escopo: a teoria deve </a:t>
            </a:r>
            <a:r>
              <a:rPr lang="pt-BR" sz="2800" dirty="0">
                <a:solidFill>
                  <a:srgbClr val="FF0000"/>
                </a:solidFill>
              </a:rPr>
              <a:t>explicar mais dados </a:t>
            </a:r>
            <a:r>
              <a:rPr lang="pt-BR" sz="2800" dirty="0"/>
              <a:t>além daqueles que a embasam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Simplicidade: a teoria </a:t>
            </a:r>
            <a:r>
              <a:rPr lang="pt-BR" sz="2800" dirty="0">
                <a:solidFill>
                  <a:srgbClr val="FF0000"/>
                </a:solidFill>
              </a:rPr>
              <a:t>não deve pressupor </a:t>
            </a:r>
            <a:r>
              <a:rPr lang="pt-BR" sz="2800" dirty="0"/>
              <a:t>mais do que o necessário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Fertilidade: a teoria deve sugerir </a:t>
            </a:r>
            <a:r>
              <a:rPr lang="pt-BR" sz="2800" dirty="0">
                <a:solidFill>
                  <a:srgbClr val="FF0000"/>
                </a:solidFill>
              </a:rPr>
              <a:t>novas previsões, observações e experimentos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7835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852B7-6552-C243-8C9A-461E957A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Tecnologias baseadas </a:t>
            </a:r>
            <a:r>
              <a:rPr lang="pt-BR" dirty="0">
                <a:solidFill>
                  <a:srgbClr val="FF0000"/>
                </a:solidFill>
              </a:rPr>
              <a:t>em teorias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80E5DE8-F7B6-CD41-8BF0-8B62E192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/>
              <a:t>ONDAS DE RÁDIO</a:t>
            </a:r>
            <a:r>
              <a:rPr lang="pt-BR" sz="2800" dirty="0"/>
              <a:t>: previstas pelo eletromagnetismo do século 19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>
              <a:buFont typeface="Wingdings" pitchFamily="2" charset="2"/>
              <a:buChar char="Ø"/>
            </a:pPr>
            <a:r>
              <a:rPr lang="pt-BR" sz="2800" b="1" dirty="0"/>
              <a:t>VIAGENS ESPACIAIS: </a:t>
            </a:r>
            <a:r>
              <a:rPr lang="pt-BR" sz="2800" dirty="0"/>
              <a:t>viabilizadas pelas teorias de Newton e Einstein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>
              <a:buFont typeface="Wingdings" pitchFamily="2" charset="2"/>
              <a:buChar char="Ø"/>
            </a:pPr>
            <a:r>
              <a:rPr lang="pt-BR" sz="2800" b="1" dirty="0"/>
              <a:t>RAIOS LASER: </a:t>
            </a:r>
            <a:r>
              <a:rPr lang="pt-BR" sz="2800" dirty="0"/>
              <a:t>previstos pela física quântica</a:t>
            </a:r>
          </a:p>
        </p:txBody>
      </p:sp>
    </p:spTree>
    <p:extLst>
      <p:ext uri="{BB962C8B-B14F-4D97-AF65-F5344CB8AC3E}">
        <p14:creationId xmlns:p14="http://schemas.microsoft.com/office/powerpoint/2010/main" xmlns="" val="114457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1FFE4-0EA1-2F4D-9E91-A1CB7E97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Sucessos </a:t>
            </a:r>
            <a:r>
              <a:rPr lang="pt-BR" dirty="0">
                <a:solidFill>
                  <a:srgbClr val="FF0000"/>
                </a:solidFill>
              </a:rPr>
              <a:t>empíricos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7B15F8-EFE8-0C47-9101-F93242837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3200" dirty="0"/>
              <a:t>Assepsia na medicina</a:t>
            </a:r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sz="3200" dirty="0"/>
              <a:t>Modificação genética de seres vivos</a:t>
            </a:r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sz="3200" dirty="0"/>
              <a:t>Tecnologia agropecuária</a:t>
            </a:r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sz="3200" dirty="0"/>
              <a:t>Algoritmos evolutivos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5008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46D1B6-6F15-0D4C-A3DB-05F23FB2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0441AD-8E1F-574B-87E3-13EF625B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6000" dirty="0"/>
              <a:t>“The </a:t>
            </a:r>
            <a:r>
              <a:rPr lang="pt-BR" sz="6000" dirty="0" err="1"/>
              <a:t>philosophy</a:t>
            </a:r>
            <a:r>
              <a:rPr lang="pt-BR" sz="6000" dirty="0"/>
              <a:t> </a:t>
            </a:r>
            <a:r>
              <a:rPr lang="pt-BR" sz="6000" dirty="0" err="1"/>
              <a:t>of</a:t>
            </a:r>
            <a:r>
              <a:rPr lang="pt-BR" sz="6000" dirty="0"/>
              <a:t> </a:t>
            </a:r>
            <a:r>
              <a:rPr lang="pt-BR" sz="6000" dirty="0" err="1"/>
              <a:t>science</a:t>
            </a:r>
            <a:r>
              <a:rPr lang="pt-BR" sz="6000" dirty="0"/>
              <a:t> </a:t>
            </a:r>
            <a:r>
              <a:rPr lang="pt-BR" sz="6000" dirty="0" err="1"/>
              <a:t>is</a:t>
            </a:r>
            <a:r>
              <a:rPr lang="pt-BR" sz="6000" dirty="0"/>
              <a:t> as </a:t>
            </a:r>
            <a:r>
              <a:rPr lang="pt-BR" sz="6000" dirty="0" err="1"/>
              <a:t>useful</a:t>
            </a:r>
            <a:r>
              <a:rPr lang="pt-BR" sz="6000" dirty="0"/>
              <a:t> </a:t>
            </a:r>
            <a:r>
              <a:rPr lang="pt-BR" sz="6000" dirty="0" err="1"/>
              <a:t>to</a:t>
            </a:r>
            <a:r>
              <a:rPr lang="pt-BR" sz="6000" dirty="0"/>
              <a:t> </a:t>
            </a:r>
            <a:r>
              <a:rPr lang="pt-BR" sz="6000" dirty="0" err="1"/>
              <a:t>scientists</a:t>
            </a:r>
            <a:r>
              <a:rPr lang="pt-BR" sz="6000" dirty="0"/>
              <a:t> as </a:t>
            </a:r>
            <a:r>
              <a:rPr lang="pt-BR" sz="6000" dirty="0" err="1"/>
              <a:t>ornithology</a:t>
            </a:r>
            <a:r>
              <a:rPr lang="pt-BR" sz="6000" dirty="0"/>
              <a:t> </a:t>
            </a:r>
            <a:r>
              <a:rPr lang="pt-BR" sz="6000" dirty="0" err="1"/>
              <a:t>is</a:t>
            </a:r>
            <a:r>
              <a:rPr lang="pt-BR" sz="6000" dirty="0"/>
              <a:t> </a:t>
            </a:r>
            <a:r>
              <a:rPr lang="pt-BR" sz="6000" dirty="0" err="1"/>
              <a:t>to</a:t>
            </a:r>
            <a:r>
              <a:rPr lang="pt-BR" sz="6000" dirty="0"/>
              <a:t> </a:t>
            </a:r>
            <a:r>
              <a:rPr lang="pt-BR" sz="6000" dirty="0" err="1"/>
              <a:t>birds</a:t>
            </a:r>
            <a:r>
              <a:rPr lang="pt-BR" sz="6000" dirty="0"/>
              <a:t>.”</a:t>
            </a:r>
          </a:p>
          <a:p>
            <a:pPr algn="r"/>
            <a:r>
              <a:rPr lang="pt-BR" sz="2800" dirty="0"/>
              <a:t>(Richard Feynman, Nobel de Física de 1965)</a:t>
            </a:r>
          </a:p>
        </p:txBody>
      </p:sp>
    </p:spTree>
    <p:extLst>
      <p:ext uri="{BB962C8B-B14F-4D97-AF65-F5344CB8AC3E}">
        <p14:creationId xmlns:p14="http://schemas.microsoft.com/office/powerpoint/2010/main" xmlns="" val="40821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6090A0-AE43-D14F-9D2C-6038850C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isso nos deixa?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83B1778-8068-0146-80E9-16A0CA50F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</a:rPr>
              <a:t>Atitude científica</a:t>
            </a:r>
            <a:r>
              <a:rPr lang="pt-BR" sz="2400" dirty="0"/>
              <a:t>: a disposição de mudar crenças, teorias e paradigmas de acordo com o rumo da evidência empírica.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</a:rPr>
              <a:t>Construção social “fraca”: </a:t>
            </a:r>
            <a:r>
              <a:rPr lang="pt-BR" sz="2400" dirty="0">
                <a:solidFill>
                  <a:schemeClr val="tx1"/>
                </a:solidFill>
              </a:rPr>
              <a:t>a ciência é </a:t>
            </a:r>
            <a:r>
              <a:rPr lang="pt-BR" sz="2400" dirty="0">
                <a:solidFill>
                  <a:srgbClr val="FF0000"/>
                </a:solidFill>
              </a:rPr>
              <a:t>uma atividade coletiva</a:t>
            </a:r>
            <a:r>
              <a:rPr lang="pt-BR" sz="2400" dirty="0">
                <a:solidFill>
                  <a:schemeClr val="tx1"/>
                </a:solidFill>
              </a:rPr>
              <a:t>, onde as críticas, correções e contestações dos colegas atuam para reduzir o impacto de preconceitos, conflitos de interesse e enganos honestos nos resultados. Diversidade é, portanto, essencial.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ESSES DOIS FATORES COMBINADOS PRODUZEM...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</a:rPr>
              <a:t>Inferência para a melhor explicação</a:t>
            </a:r>
            <a:r>
              <a:rPr lang="pt-BR" sz="2400" dirty="0"/>
              <a:t>: </a:t>
            </a:r>
            <a:r>
              <a:rPr lang="pt-BR" sz="2400" dirty="0">
                <a:solidFill>
                  <a:srgbClr val="FF0000"/>
                </a:solidFill>
              </a:rPr>
              <a:t>a melhor descrição possível da realidade, num dado momento histórico</a:t>
            </a:r>
            <a:r>
              <a:rPr lang="pt-BR" sz="2400" dirty="0"/>
              <a:t>.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98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330B77-1F21-024D-B54D-E2A89677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Faixa-bônus: realismo científico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1654676-883C-BA4A-A490-D7EFAF7F4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Realistas: a ciência é a melhor descrição possível </a:t>
            </a:r>
            <a:r>
              <a:rPr lang="pt-BR" sz="2400" dirty="0">
                <a:solidFill>
                  <a:srgbClr val="FF0000"/>
                </a:solidFill>
              </a:rPr>
              <a:t>da realidade como um todo</a:t>
            </a:r>
            <a:r>
              <a:rPr lang="pt-BR" sz="2400" dirty="0"/>
              <a:t>, e portanto devemos aceitar como real a existência de coisas que são inobserváveis como elétrons, buracos negros, quarks, matéria escura, etc.</a:t>
            </a:r>
          </a:p>
          <a:p>
            <a:endParaRPr lang="pt-BR" sz="2400" dirty="0"/>
          </a:p>
          <a:p>
            <a:r>
              <a:rPr lang="pt-BR" sz="2400" dirty="0"/>
              <a:t>Antirrealistas: a ciência é a melhor descrição possível </a:t>
            </a:r>
            <a:r>
              <a:rPr lang="pt-BR" sz="2400" dirty="0">
                <a:solidFill>
                  <a:srgbClr val="FF0000"/>
                </a:solidFill>
              </a:rPr>
              <a:t>da realidade observável</a:t>
            </a:r>
            <a:r>
              <a:rPr lang="pt-BR" sz="2400" dirty="0"/>
              <a:t>, e coisas inobserváveis como elétrons, quarks, buracos negros e matéria escura são melhor vistas como ficções matemáticas, úteis para a elaboração teórica mas sem existência real, como “o brasileiro médio” dos estatísticos.</a:t>
            </a:r>
          </a:p>
        </p:txBody>
      </p:sp>
    </p:spTree>
    <p:extLst>
      <p:ext uri="{BB962C8B-B14F-4D97-AF65-F5344CB8AC3E}">
        <p14:creationId xmlns:p14="http://schemas.microsoft.com/office/powerpoint/2010/main" xmlns="" val="152310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9B8DAF-A4F6-B843-A30D-A86F9D3A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EB5C85-7E72-5B47-B366-FE6502B1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/>
              <a:t>THE SCIENTIFIC ATTITUDE: Lee </a:t>
            </a:r>
            <a:r>
              <a:rPr lang="pt-BR" sz="2400" dirty="0" err="1"/>
              <a:t>McIntyre</a:t>
            </a: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UNDERSTANDING PHILOSOPHY OF SCIENCE: James </a:t>
            </a:r>
            <a:r>
              <a:rPr lang="pt-BR" sz="2400" dirty="0" err="1"/>
              <a:t>Ladyman</a:t>
            </a: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﻿CREATING SCIENTIFIC CONTROVERSIES: David Harker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SCIENCE AS SOCIAL KNOWLEDGE: Helen </a:t>
            </a:r>
            <a:r>
              <a:rPr lang="pt-BR" sz="2400" dirty="0" err="1"/>
              <a:t>Longino</a:t>
            </a: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FASHIONABLE NONSENSE: Alan </a:t>
            </a:r>
            <a:r>
              <a:rPr lang="pt-BR" sz="2400" dirty="0" err="1"/>
              <a:t>Sokal</a:t>
            </a:r>
            <a:r>
              <a:rPr lang="pt-BR" sz="2400" dirty="0"/>
              <a:t> &amp; Jean </a:t>
            </a:r>
            <a:r>
              <a:rPr lang="pt-BR" sz="2400" dirty="0" err="1"/>
              <a:t>Bricmont</a:t>
            </a: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CONJECTURES AND REFUTATIONS: Karl Popper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THE STRUCTURE OF SCIENTIFIC REVOLUTIONS: Thomas Kuhn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275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93A9BA-6F42-9D49-A7DF-50A69F05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Importância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F066F9-3081-C947-8FFF-90BDFE856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/>
              <a:t>Entender o que se está fazendo;</a:t>
            </a:r>
          </a:p>
          <a:p>
            <a:pPr>
              <a:buFont typeface="Wingdings" pitchFamily="2" charset="2"/>
              <a:buChar char="Ø"/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Evitar a aplicação mecânica de técnicas e metodologias</a:t>
            </a:r>
          </a:p>
          <a:p>
            <a:pPr>
              <a:buFont typeface="Wingdings" pitchFamily="2" charset="2"/>
              <a:buChar char="Ø"/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Refletir sobre a prática</a:t>
            </a:r>
          </a:p>
          <a:p>
            <a:pPr>
              <a:buFont typeface="Wingdings" pitchFamily="2" charset="2"/>
              <a:buChar char="Ø"/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400" dirty="0"/>
              <a:t>Defender a </a:t>
            </a:r>
            <a:r>
              <a:rPr lang="pt-BR" sz="2400" dirty="0">
                <a:solidFill>
                  <a:srgbClr val="FF0000"/>
                </a:solidFill>
              </a:rPr>
              <a:t>autoridade epistêmica da ciência na esfera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39390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548B4202-DCD5-4F8C-B481-743A989A9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1E8F73-FDCA-3145-A775-3CA54453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Autoridade epistêmica</a:t>
            </a:r>
          </a:p>
        </p:txBody>
      </p:sp>
      <p:pic>
        <p:nvPicPr>
          <p:cNvPr id="38" name="Espaço Reservado para Conteúdo 4">
            <a:extLst>
              <a:ext uri="{FF2B5EF4-FFF2-40B4-BE49-F238E27FC236}">
                <a16:creationId xmlns:a16="http://schemas.microsoft.com/office/drawing/2014/main" xmlns="" id="{E68380A1-EB01-8249-8E15-8171E8ACB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8037" y="119007"/>
            <a:ext cx="3793903" cy="4123809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AEE65975-901E-E040-8382-B4DFD7438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2749" y="356260"/>
            <a:ext cx="5719515" cy="423244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7F57F6B-E621-4E40-A34D-2FE12902A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EE702CF-91CE-4661-ACBF-3C8160D1B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3721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5AE728-4767-134D-BB9A-B992470C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da indução </a:t>
            </a:r>
            <a:r>
              <a:rPr lang="pt-BR" sz="3200" dirty="0"/>
              <a:t>(David Hume, século 18)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9E9A4F5-ABCB-2C4F-9388-01E4FE285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“O único motivo que temos para acreditar que a experiência do presente permite prever o futuro é o fato de que, no passado, a experiência do presente permitiu prever o futuro”.</a:t>
            </a:r>
          </a:p>
        </p:txBody>
      </p:sp>
    </p:spTree>
    <p:extLst>
      <p:ext uri="{BB962C8B-B14F-4D97-AF65-F5344CB8AC3E}">
        <p14:creationId xmlns:p14="http://schemas.microsoft.com/office/powerpoint/2010/main" xmlns="" val="376561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E55C8-B332-754D-B31A-FFBD7897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tem validade lógica!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E386FC-782F-1B4A-8009-FB6AC77C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6197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osca 6">
            <a:extLst>
              <a:ext uri="{FF2B5EF4-FFF2-40B4-BE49-F238E27FC236}">
                <a16:creationId xmlns:a16="http://schemas.microsoft.com/office/drawing/2014/main" xmlns="" id="{9BEC0182-E797-5B4F-B26D-5A79CFD0F46D}"/>
              </a:ext>
            </a:extLst>
          </p:cNvPr>
          <p:cNvSpPr/>
          <p:nvPr/>
        </p:nvSpPr>
        <p:spPr>
          <a:xfrm>
            <a:off x="3455719" y="2108202"/>
            <a:ext cx="4999512" cy="4161969"/>
          </a:xfrm>
          <a:prstGeom prst="donut">
            <a:avLst>
              <a:gd name="adj" fmla="val 2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5EC9B81-8F75-A244-B1CF-2CF4986BA20F}"/>
              </a:ext>
            </a:extLst>
          </p:cNvPr>
          <p:cNvSpPr txBox="1"/>
          <p:nvPr/>
        </p:nvSpPr>
        <p:spPr>
          <a:xfrm>
            <a:off x="4524498" y="3650577"/>
            <a:ext cx="286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RACIOCÍNIO CIRCULAR!</a:t>
            </a:r>
          </a:p>
        </p:txBody>
      </p:sp>
      <p:sp>
        <p:nvSpPr>
          <p:cNvPr id="9" name="Triângulo 8">
            <a:extLst>
              <a:ext uri="{FF2B5EF4-FFF2-40B4-BE49-F238E27FC236}">
                <a16:creationId xmlns:a16="http://schemas.microsoft.com/office/drawing/2014/main" xmlns="" id="{F4058E62-6F74-D143-99B7-F59AC6BCC95A}"/>
              </a:ext>
            </a:extLst>
          </p:cNvPr>
          <p:cNvSpPr/>
          <p:nvPr/>
        </p:nvSpPr>
        <p:spPr>
          <a:xfrm rot="9259542">
            <a:off x="7837714" y="2933205"/>
            <a:ext cx="510639" cy="4957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668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FE59B6-5FA8-A44D-B22A-683D1642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Falsificacionismo</a:t>
            </a:r>
            <a:r>
              <a:rPr lang="pt-BR" dirty="0"/>
              <a:t> </a:t>
            </a:r>
            <a:r>
              <a:rPr lang="pt-BR" sz="3200" dirty="0"/>
              <a:t>(Karl Popper, 1959)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84432B6-CA7D-CB46-B362-444F7345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75" y="2108201"/>
            <a:ext cx="3676602" cy="4081048"/>
          </a:xfrm>
        </p:spPr>
        <p:txBody>
          <a:bodyPr>
            <a:normAutofit fontScale="77500" lnSpcReduction="20000"/>
          </a:bodyPr>
          <a:lstStyle/>
          <a:p>
            <a:r>
              <a:rPr lang="pt-BR" sz="4000" i="1" dirty="0"/>
              <a:t>Indução:</a:t>
            </a:r>
          </a:p>
          <a:p>
            <a:r>
              <a:rPr lang="pt-BR" sz="4000" i="1" dirty="0"/>
              <a:t>A         </a:t>
            </a:r>
            <a:r>
              <a:rPr lang="pt-BR" sz="4000" i="1" dirty="0" err="1"/>
              <a:t>B</a:t>
            </a:r>
            <a:r>
              <a:rPr lang="pt-BR" sz="4000" i="1" dirty="0"/>
              <a:t>  </a:t>
            </a:r>
          </a:p>
          <a:p>
            <a:r>
              <a:rPr lang="pt-BR" sz="4000" i="1" dirty="0"/>
              <a:t>A         </a:t>
            </a:r>
            <a:r>
              <a:rPr lang="pt-BR" sz="4000" i="1" dirty="0" err="1"/>
              <a:t>B</a:t>
            </a:r>
            <a:r>
              <a:rPr lang="pt-BR" sz="4000" i="1" dirty="0"/>
              <a:t>  </a:t>
            </a:r>
          </a:p>
          <a:p>
            <a:r>
              <a:rPr lang="pt-BR" sz="4000" i="1" dirty="0"/>
              <a:t>A         </a:t>
            </a:r>
            <a:r>
              <a:rPr lang="pt-BR" sz="4000" i="1" dirty="0" err="1"/>
              <a:t>B</a:t>
            </a:r>
            <a:endParaRPr lang="pt-BR" sz="4000" i="1" dirty="0"/>
          </a:p>
          <a:p>
            <a:r>
              <a:rPr lang="pt-BR" sz="4000" i="1" dirty="0"/>
              <a:t>...</a:t>
            </a:r>
          </a:p>
          <a:p>
            <a:r>
              <a:rPr lang="pt-BR" sz="4000" i="1" dirty="0"/>
              <a:t>....</a:t>
            </a:r>
          </a:p>
          <a:p>
            <a:pPr marL="0" indent="0">
              <a:buNone/>
            </a:pPr>
            <a:r>
              <a:rPr lang="pt-BR" sz="4000" i="1" dirty="0"/>
              <a:t>VERDADEIRO: A          </a:t>
            </a:r>
            <a:r>
              <a:rPr lang="pt-BR" sz="4000" i="1" dirty="0" err="1"/>
              <a:t>B</a:t>
            </a:r>
            <a:endParaRPr lang="pt-BR" sz="4000" i="1" dirty="0"/>
          </a:p>
          <a:p>
            <a:endParaRPr lang="pt-BR" sz="4000" i="1" dirty="0"/>
          </a:p>
        </p:txBody>
      </p:sp>
      <p:sp>
        <p:nvSpPr>
          <p:cNvPr id="7" name="Seta para a Direita 6">
            <a:extLst>
              <a:ext uri="{FF2B5EF4-FFF2-40B4-BE49-F238E27FC236}">
                <a16:creationId xmlns:a16="http://schemas.microsoft.com/office/drawing/2014/main" xmlns="" id="{8C4CD922-52CF-5641-AA26-217B6390BB72}"/>
              </a:ext>
            </a:extLst>
          </p:cNvPr>
          <p:cNvSpPr/>
          <p:nvPr/>
        </p:nvSpPr>
        <p:spPr>
          <a:xfrm>
            <a:off x="2232562" y="2730693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xmlns="" id="{223A25AF-68C8-5C4A-84A1-AA31EE3177DE}"/>
              </a:ext>
            </a:extLst>
          </p:cNvPr>
          <p:cNvSpPr/>
          <p:nvPr/>
        </p:nvSpPr>
        <p:spPr>
          <a:xfrm>
            <a:off x="2315690" y="3304497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xmlns="" id="{F6BC2710-F258-5D42-8E65-9CD9F3ED77BB}"/>
              </a:ext>
            </a:extLst>
          </p:cNvPr>
          <p:cNvSpPr/>
          <p:nvPr/>
        </p:nvSpPr>
        <p:spPr>
          <a:xfrm>
            <a:off x="2315690" y="3926989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>
            <a:extLst>
              <a:ext uri="{FF2B5EF4-FFF2-40B4-BE49-F238E27FC236}">
                <a16:creationId xmlns:a16="http://schemas.microsoft.com/office/drawing/2014/main" xmlns="" id="{98769DBE-CACF-8848-8C94-311EA85E49AE}"/>
              </a:ext>
            </a:extLst>
          </p:cNvPr>
          <p:cNvSpPr/>
          <p:nvPr/>
        </p:nvSpPr>
        <p:spPr>
          <a:xfrm>
            <a:off x="4450276" y="5543780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33A402B-935F-B14E-9466-D4070A5AFBFC}"/>
              </a:ext>
            </a:extLst>
          </p:cNvPr>
          <p:cNvSpPr txBox="1"/>
          <p:nvPr/>
        </p:nvSpPr>
        <p:spPr>
          <a:xfrm>
            <a:off x="7106195" y="2004570"/>
            <a:ext cx="46907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/>
              <a:t>Modus </a:t>
            </a:r>
            <a:r>
              <a:rPr lang="pt-BR" sz="3200" i="1" dirty="0" err="1"/>
              <a:t>Tollens</a:t>
            </a:r>
            <a:r>
              <a:rPr lang="pt-BR" sz="3200" i="1" dirty="0"/>
              <a:t>:</a:t>
            </a:r>
          </a:p>
          <a:p>
            <a:r>
              <a:rPr lang="pt-BR" sz="3200" i="1" dirty="0"/>
              <a:t>A           </a:t>
            </a:r>
            <a:r>
              <a:rPr lang="pt-BR" sz="3200" i="1" dirty="0" err="1"/>
              <a:t>B</a:t>
            </a:r>
            <a:endParaRPr lang="pt-BR" sz="3200" i="1" dirty="0"/>
          </a:p>
          <a:p>
            <a:r>
              <a:rPr lang="pt-BR" sz="3200" i="1" dirty="0"/>
              <a:t>A           </a:t>
            </a:r>
            <a:r>
              <a:rPr lang="pt-BR" sz="3200" i="1" dirty="0" err="1"/>
              <a:t>B</a:t>
            </a:r>
            <a:endParaRPr lang="pt-BR" sz="3200" i="1" dirty="0"/>
          </a:p>
          <a:p>
            <a:r>
              <a:rPr lang="pt-BR" sz="3200" i="1" dirty="0"/>
              <a:t>A           </a:t>
            </a:r>
            <a:r>
              <a:rPr lang="pt-BR" sz="3200" i="1" dirty="0" err="1"/>
              <a:t>B</a:t>
            </a:r>
            <a:endParaRPr lang="pt-BR" sz="3200" i="1" dirty="0"/>
          </a:p>
          <a:p>
            <a:r>
              <a:rPr lang="pt-BR" sz="3200" i="1" dirty="0"/>
              <a:t>...</a:t>
            </a:r>
          </a:p>
          <a:p>
            <a:r>
              <a:rPr lang="pt-BR" sz="3200" i="1" dirty="0"/>
              <a:t>....</a:t>
            </a:r>
          </a:p>
          <a:p>
            <a:r>
              <a:rPr lang="pt-BR" sz="3200" i="1" dirty="0"/>
              <a:t>A          ~</a:t>
            </a:r>
            <a:r>
              <a:rPr lang="pt-BR" sz="3200" i="1" dirty="0" err="1"/>
              <a:t>B</a:t>
            </a:r>
            <a:endParaRPr lang="pt-BR" sz="3200" i="1" dirty="0"/>
          </a:p>
          <a:p>
            <a:r>
              <a:rPr lang="pt-BR" sz="3200" i="1" dirty="0"/>
              <a:t>FALSO: A            </a:t>
            </a:r>
            <a:r>
              <a:rPr lang="pt-BR" sz="3200" i="1" dirty="0" err="1"/>
              <a:t>B</a:t>
            </a:r>
            <a:endParaRPr lang="pt-BR" sz="3200" i="1" dirty="0"/>
          </a:p>
        </p:txBody>
      </p:sp>
      <p:sp>
        <p:nvSpPr>
          <p:cNvPr id="14" name="Seta para a Direita 13">
            <a:extLst>
              <a:ext uri="{FF2B5EF4-FFF2-40B4-BE49-F238E27FC236}">
                <a16:creationId xmlns:a16="http://schemas.microsoft.com/office/drawing/2014/main" xmlns="" id="{C67481A3-68E3-9649-A1CA-CFA81317B5E9}"/>
              </a:ext>
            </a:extLst>
          </p:cNvPr>
          <p:cNvSpPr/>
          <p:nvPr/>
        </p:nvSpPr>
        <p:spPr>
          <a:xfrm>
            <a:off x="7622180" y="2712990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xmlns="" id="{FE5FF888-71C3-794D-ACB6-7AE933140C19}"/>
              </a:ext>
            </a:extLst>
          </p:cNvPr>
          <p:cNvSpPr/>
          <p:nvPr/>
        </p:nvSpPr>
        <p:spPr>
          <a:xfrm>
            <a:off x="7622180" y="3209091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>
            <a:extLst>
              <a:ext uri="{FF2B5EF4-FFF2-40B4-BE49-F238E27FC236}">
                <a16:creationId xmlns:a16="http://schemas.microsoft.com/office/drawing/2014/main" xmlns="" id="{BCE7180F-B22A-1B41-8518-CFF83A5DA0B5}"/>
              </a:ext>
            </a:extLst>
          </p:cNvPr>
          <p:cNvSpPr/>
          <p:nvPr/>
        </p:nvSpPr>
        <p:spPr>
          <a:xfrm>
            <a:off x="7622180" y="3663337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>
            <a:extLst>
              <a:ext uri="{FF2B5EF4-FFF2-40B4-BE49-F238E27FC236}">
                <a16:creationId xmlns:a16="http://schemas.microsoft.com/office/drawing/2014/main" xmlns="" id="{31D4287B-32F6-134A-8780-AE19816D032E}"/>
              </a:ext>
            </a:extLst>
          </p:cNvPr>
          <p:cNvSpPr/>
          <p:nvPr/>
        </p:nvSpPr>
        <p:spPr>
          <a:xfrm>
            <a:off x="7603180" y="5071736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>
            <a:extLst>
              <a:ext uri="{FF2B5EF4-FFF2-40B4-BE49-F238E27FC236}">
                <a16:creationId xmlns:a16="http://schemas.microsoft.com/office/drawing/2014/main" xmlns="" id="{4A28339E-8536-6045-BF73-61E6430E7323}"/>
              </a:ext>
            </a:extLst>
          </p:cNvPr>
          <p:cNvSpPr/>
          <p:nvPr/>
        </p:nvSpPr>
        <p:spPr>
          <a:xfrm>
            <a:off x="8810303" y="5543780"/>
            <a:ext cx="641268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CB8CDFFE-DEFB-3543-BC9A-2F97C2D2238C}"/>
              </a:ext>
            </a:extLst>
          </p:cNvPr>
          <p:cNvCxnSpPr/>
          <p:nvPr/>
        </p:nvCxnSpPr>
        <p:spPr>
          <a:xfrm>
            <a:off x="5925787" y="2108201"/>
            <a:ext cx="0" cy="408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9EFDEBA3-F5A2-1E4E-87AF-04301FA9B954}"/>
              </a:ext>
            </a:extLst>
          </p:cNvPr>
          <p:cNvSpPr txBox="1"/>
          <p:nvPr/>
        </p:nvSpPr>
        <p:spPr>
          <a:xfrm rot="18843298">
            <a:off x="3800795" y="2778307"/>
            <a:ext cx="214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INVÁLIDO!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44E542F0-0831-9F41-9141-40B8C0B2CE94}"/>
              </a:ext>
            </a:extLst>
          </p:cNvPr>
          <p:cNvSpPr txBox="1"/>
          <p:nvPr/>
        </p:nvSpPr>
        <p:spPr>
          <a:xfrm rot="19510546">
            <a:off x="9298380" y="3111335"/>
            <a:ext cx="160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VÁLIDO!</a:t>
            </a:r>
          </a:p>
        </p:txBody>
      </p:sp>
    </p:spTree>
    <p:extLst>
      <p:ext uri="{BB962C8B-B14F-4D97-AF65-F5344CB8AC3E}">
        <p14:creationId xmlns:p14="http://schemas.microsoft.com/office/powerpoint/2010/main" xmlns="" val="6926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51E399-9EDB-9C43-A39F-1EF460C4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Mas, na prática...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46AE7A-7FC9-0B49-A7A7-EDD7AE93B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/>
              <a:t>Cientistas TÊM confiança em suas teorias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Teorias bem suportadas por evidência NÃO SÃO abandonadas na primeira falsificação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Teorias não existem isoladas da realidade tecnológica e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117044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A3B1B8-0DB5-2049-9898-1856C150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Possível solução para o impasse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8523C2F-AF04-3E40-9CD8-1B0E5254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/>
              <a:t>Admitir que os processos científicos não têm validade lógica: ciência não produz verdades absolutas como demonstrações matemáticas ou deduções lógicas.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>
              <a:buFont typeface="Wingdings" pitchFamily="2" charset="2"/>
              <a:buChar char="Ø"/>
            </a:pPr>
            <a:r>
              <a:rPr lang="pt-BR" sz="2800" dirty="0"/>
              <a:t>Abraçar o conceito de </a:t>
            </a:r>
            <a:r>
              <a:rPr lang="pt-BR" sz="2800" dirty="0">
                <a:solidFill>
                  <a:srgbClr val="FF0000"/>
                </a:solidFill>
              </a:rPr>
              <a:t>inferência para a melhor explicação</a:t>
            </a:r>
            <a:r>
              <a:rPr lang="pt-BR" sz="2800" dirty="0"/>
              <a:t>: o resultado científico </a:t>
            </a:r>
            <a:r>
              <a:rPr lang="pt-BR" sz="2800" dirty="0">
                <a:solidFill>
                  <a:srgbClr val="FF0000"/>
                </a:solidFill>
              </a:rPr>
              <a:t>não atinge o status de verdade </a:t>
            </a:r>
            <a:r>
              <a:rPr lang="pt-BR" sz="2800" dirty="0"/>
              <a:t>no sentido filosófico, mas traz </a:t>
            </a:r>
            <a:r>
              <a:rPr lang="pt-BR" sz="2800" dirty="0">
                <a:solidFill>
                  <a:srgbClr val="FF0000"/>
                </a:solidFill>
              </a:rPr>
              <a:t>a melhor descrição possível da realidade num dado momento histórico</a:t>
            </a:r>
            <a:r>
              <a:rPr lang="pt-BR" sz="2800" dirty="0"/>
              <a:t>.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8677142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1009</Words>
  <Application>Microsoft Macintosh PowerPoint</Application>
  <PresentationFormat>Personalizar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RetrospectVTI</vt:lpstr>
      <vt:lpstr>Alguns problemas clássicos em Filosofia da Ciência</vt:lpstr>
      <vt:lpstr>Slide 2</vt:lpstr>
      <vt:lpstr>Importância</vt:lpstr>
      <vt:lpstr>Autoridade epistêmica</vt:lpstr>
      <vt:lpstr>Problema da indução (David Hume, século 18)</vt:lpstr>
      <vt:lpstr>Não tem validade lógica!</vt:lpstr>
      <vt:lpstr>Falsificacionismo (Karl Popper, 1959)</vt:lpstr>
      <vt:lpstr>Mas, na prática...</vt:lpstr>
      <vt:lpstr>Possível solução para o impasse</vt:lpstr>
      <vt:lpstr>Mais problemas!</vt:lpstr>
      <vt:lpstr>Indeterminação da teoria pelos dados</vt:lpstr>
      <vt:lpstr>Revoluções científicas (Thomas Kuhn, 1962)</vt:lpstr>
      <vt:lpstr>Construção social forte (pós-modernismo) </vt:lpstr>
      <vt:lpstr>SCIENCE WARS! (Levitt, Sokal, etc.)</vt:lpstr>
      <vt:lpstr>Consequências de longo prazo:</vt:lpstr>
      <vt:lpstr>Bruno Latour se desculpa (2004)</vt:lpstr>
      <vt:lpstr>Kuhn já havia reagido... (1977) </vt:lpstr>
      <vt:lpstr>Tecnologias baseadas em teorias</vt:lpstr>
      <vt:lpstr>Sucessos empíricos</vt:lpstr>
      <vt:lpstr>Onde isso nos deixa?</vt:lpstr>
      <vt:lpstr>Faixa-bônus: realismo científico</vt:lpstr>
      <vt:lpstr>Bibliografia: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Alguns problemas clássicos em Filosofia da Ciência</dc:title>
  <dc:creator>carlos orsi</dc:creator>
  <cp:lastModifiedBy>Lourdes</cp:lastModifiedBy>
  <cp:revision>8</cp:revision>
  <dcterms:created xsi:type="dcterms:W3CDTF">2019-08-11T19:36:55Z</dcterms:created>
  <dcterms:modified xsi:type="dcterms:W3CDTF">2020-08-31T22:16:58Z</dcterms:modified>
</cp:coreProperties>
</file>