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8" r:id="rId1"/>
  </p:sldMasterIdLst>
  <p:sldIdLst>
    <p:sldId id="256" r:id="rId2"/>
    <p:sldId id="311" r:id="rId3"/>
    <p:sldId id="281" r:id="rId4"/>
    <p:sldId id="278" r:id="rId5"/>
    <p:sldId id="287" r:id="rId6"/>
    <p:sldId id="288" r:id="rId7"/>
    <p:sldId id="293" r:id="rId8"/>
    <p:sldId id="289" r:id="rId9"/>
    <p:sldId id="290" r:id="rId10"/>
    <p:sldId id="291" r:id="rId11"/>
    <p:sldId id="292" r:id="rId12"/>
    <p:sldId id="298" r:id="rId13"/>
    <p:sldId id="294" r:id="rId14"/>
    <p:sldId id="313" r:id="rId15"/>
    <p:sldId id="314" r:id="rId16"/>
    <p:sldId id="315" r:id="rId17"/>
    <p:sldId id="295" r:id="rId18"/>
    <p:sldId id="296" r:id="rId19"/>
    <p:sldId id="307" r:id="rId20"/>
    <p:sldId id="297" r:id="rId21"/>
    <p:sldId id="312" r:id="rId22"/>
    <p:sldId id="299" r:id="rId23"/>
    <p:sldId id="300" r:id="rId24"/>
    <p:sldId id="301" r:id="rId25"/>
    <p:sldId id="303" r:id="rId26"/>
    <p:sldId id="302" r:id="rId27"/>
    <p:sldId id="304" r:id="rId28"/>
    <p:sldId id="305" r:id="rId29"/>
    <p:sldId id="306" r:id="rId30"/>
    <p:sldId id="316" r:id="rId31"/>
    <p:sldId id="30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91"/>
    <p:restoredTop sz="94715"/>
  </p:normalViewPr>
  <p:slideViewPr>
    <p:cSldViewPr snapToGrid="0" snapToObjects="1">
      <p:cViewPr>
        <p:scale>
          <a:sx n="112" d="100"/>
          <a:sy n="112" d="100"/>
        </p:scale>
        <p:origin x="-36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53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78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46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70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64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2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931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70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851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50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76BBB-7DE9-B745-913D-07AF6654A029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17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-NS0QYUIQQ" TargetMode="External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youtube.com/watch?v=H9-bi32mwi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ft.com/content/82ca2e3c-6369-11e8-90c2-9563a0613e56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youtube.com/watch?v=XNQoRyAoZx4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jpeg"/><Relationship Id="rId3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age result for egypt graffiti"/>
          <p:cNvPicPr>
            <a:picLocks noChangeAspect="1" noChangeArrowheads="1"/>
          </p:cNvPicPr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70138"/>
            <a:ext cx="9144000" cy="1701713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FF"/>
                </a:solidFill>
                <a:latin typeface="Beirut" charset="-78"/>
                <a:ea typeface="Beirut" charset="-78"/>
                <a:cs typeface="Beirut" charset="-78"/>
              </a:rPr>
              <a:t>Major Themes in Contemporary Middle East</a:t>
            </a:r>
            <a:endParaRPr lang="en-GB" b="1" dirty="0">
              <a:solidFill>
                <a:srgbClr val="FFFFFF"/>
              </a:solidFill>
              <a:latin typeface="Beirut" charset="-78"/>
              <a:ea typeface="Beirut" charset="-78"/>
              <a:cs typeface="Beirut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71851"/>
            <a:ext cx="9144000" cy="1098395"/>
          </a:xfrm>
        </p:spPr>
        <p:txBody>
          <a:bodyPr>
            <a:normAutofit/>
          </a:bodyPr>
          <a:lstStyle/>
          <a:p>
            <a:r>
              <a:rPr lang="en-US" b="1" dirty="0" smtClean="0"/>
              <a:t>LECTURE 5.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Migration, </a:t>
            </a:r>
            <a:r>
              <a:rPr lang="en-US" b="1" dirty="0" err="1" smtClean="0">
                <a:solidFill>
                  <a:srgbClr val="FFFFFF"/>
                </a:solidFill>
              </a:rPr>
              <a:t>Urbanisation</a:t>
            </a:r>
            <a:r>
              <a:rPr lang="en-US" b="1" dirty="0" smtClean="0">
                <a:solidFill>
                  <a:srgbClr val="FFFFFF"/>
                </a:solidFill>
              </a:rPr>
              <a:t> &amp; Environment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3784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+mn-lt"/>
              </a:rPr>
              <a:t>Migration in Middle East</a:t>
            </a:r>
            <a:endParaRPr lang="en-GB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016509"/>
            <a:ext cx="47322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b="1" i="1" dirty="0" smtClean="0"/>
              <a:t>Ex. Syrian refugees in Turkey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Rising tensions, xenophobia, anti-Syrian sentiment (though less than in the West)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GB" dirty="0" smtClean="0"/>
              <a:t>Syrians as a political bargaining chip: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GB" dirty="0" smtClean="0"/>
              <a:t>Turkey on the migration route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GB" dirty="0" smtClean="0"/>
              <a:t>Fear of “Muslim invasion” in Europe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GB" dirty="0" smtClean="0"/>
              <a:t>EU – Turkey refugee deal 2016</a:t>
            </a:r>
          </a:p>
          <a:p>
            <a:pPr marL="1200150" lvl="2" indent="-285750">
              <a:lnSpc>
                <a:spcPct val="120000"/>
              </a:lnSpc>
              <a:buFont typeface="Arial" charset="0"/>
              <a:buChar char="•"/>
            </a:pPr>
            <a:r>
              <a:rPr lang="en-GB" dirty="0" smtClean="0"/>
              <a:t>Turkey to stop refugee flow in turn for political and financial assistance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endParaRPr lang="en-GB" dirty="0"/>
          </a:p>
        </p:txBody>
      </p:sp>
      <p:pic>
        <p:nvPicPr>
          <p:cNvPr id="13" name="Picture 2" descr="mage result for brexit refugee poster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7967" y="1293231"/>
            <a:ext cx="4504801" cy="252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689148" y="1293232"/>
            <a:ext cx="914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Anti-refugee poster in Brexit 2016</a:t>
            </a:r>
            <a:endParaRPr lang="en-GB" sz="1400" dirty="0"/>
          </a:p>
        </p:txBody>
      </p:sp>
      <p:pic>
        <p:nvPicPr>
          <p:cNvPr id="15" name="Picture 4" descr="mage result for erdogan merkel refugee carto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4038" y="3892762"/>
            <a:ext cx="4298730" cy="308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689149" y="3907825"/>
            <a:ext cx="91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EU – TR refugee deal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8389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+mn-lt"/>
              </a:rPr>
              <a:t>Migration in Middle East</a:t>
            </a:r>
            <a:endParaRPr lang="en-GB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016509"/>
            <a:ext cx="47322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b="1" i="1" dirty="0" smtClean="0"/>
              <a:t>Ex. Syrian refugees in Turkey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Rising tensions, xenophobia, anti-Syrian sentiment (though less than in the West)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Syrians as a political bargaining chip: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Turkey on the migration route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Fear of “Muslim invasion” in Europe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EU – Turkey refugee deal 2016</a:t>
            </a:r>
          </a:p>
          <a:p>
            <a:pPr marL="1200150" lvl="2" indent="-285750">
              <a:lnSpc>
                <a:spcPct val="120000"/>
              </a:lnSpc>
              <a:buFont typeface="Arial" charset="0"/>
              <a:buChar char="•"/>
            </a:pP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Turkey to stop refugee flow in turn for political and financial assistance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GB" dirty="0" smtClean="0"/>
              <a:t>Turkish migration </a:t>
            </a:r>
            <a:r>
              <a:rPr lang="en-GB" i="1" dirty="0" smtClean="0"/>
              <a:t>from </a:t>
            </a:r>
            <a:r>
              <a:rPr lang="en-GB" dirty="0" smtClean="0"/>
              <a:t>Turkey since 2016 coup attempt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GB" dirty="0" smtClean="0"/>
              <a:t>Upper &amp; middle-class, educated, professional, intellectual, minority groups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704" y="1366345"/>
            <a:ext cx="5749101" cy="5260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832" y="5225314"/>
            <a:ext cx="4453321" cy="10966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118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mage result for climate change urbanisation middle east"/>
          <p:cNvPicPr>
            <a:picLocks noChangeAspect="1" noChangeArrowheads="1"/>
          </p:cNvPicPr>
          <p:nvPr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+mn-lt"/>
              </a:rPr>
              <a:t>II. </a:t>
            </a:r>
            <a:r>
              <a:rPr lang="en-US" sz="6000" b="1" dirty="0" err="1">
                <a:solidFill>
                  <a:srgbClr val="FFFFFF"/>
                </a:solidFill>
                <a:latin typeface="+mn-lt"/>
              </a:rPr>
              <a:t>Urbanisation</a:t>
            </a:r>
            <a:endParaRPr lang="en-US" sz="6000" b="1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6880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+mn-lt"/>
              </a:rPr>
              <a:t>Urbanisation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929" y="2207172"/>
            <a:ext cx="3911919" cy="4088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ural </a:t>
            </a:r>
            <a:r>
              <a:rPr lang="en-US" dirty="0"/>
              <a:t>to urban migration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Concentration of economic activity in urban </a:t>
            </a:r>
            <a:r>
              <a:rPr lang="en-US" dirty="0" err="1" smtClean="0"/>
              <a:t>centres</a:t>
            </a:r>
            <a:endParaRPr lang="en-US" dirty="0" smtClean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Industrialisation</a:t>
            </a:r>
            <a:r>
              <a:rPr lang="en-US" dirty="0" smtClean="0"/>
              <a:t> + Service based economy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Population </a:t>
            </a:r>
            <a:r>
              <a:rPr lang="en-US" dirty="0" smtClean="0"/>
              <a:t>growth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b="1" dirty="0" smtClean="0"/>
              <a:t>Middle East</a:t>
            </a:r>
            <a:r>
              <a:rPr lang="is-IS" b="1" dirty="0" smtClean="0"/>
              <a:t>…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Fastest growing urban populations for over 50+ years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Over 70% live in urban areas (in GDD, 85%)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endParaRPr lang="en-US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b="1" dirty="0" smtClean="0"/>
              <a:t>“Global Cities”:</a:t>
            </a:r>
            <a:r>
              <a:rPr lang="en-US" dirty="0" smtClean="0"/>
              <a:t> Dubai, Istanbul, Doha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 </a:t>
            </a:r>
            <a:r>
              <a:rPr lang="en-US" b="1" dirty="0" smtClean="0"/>
              <a:t>Megacities:</a:t>
            </a:r>
            <a:r>
              <a:rPr lang="en-US" dirty="0" smtClean="0"/>
              <a:t> Cairo, Istanbul, Tehran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266" name="Picture 2" descr="mage result for istanbul gecekondu gokdele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6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10" y="580514"/>
            <a:ext cx="11456276" cy="6073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1848" y="199697"/>
            <a:ext cx="3048000" cy="380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Population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4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7048"/>
            <a:ext cx="12192000" cy="62870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516" y="187716"/>
            <a:ext cx="353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Population in largest city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39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006" y="587109"/>
            <a:ext cx="54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Population (% of total) - urban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56441"/>
            <a:ext cx="12150863" cy="567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age result for istanbul vehicle population growth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Istanbul</a:t>
            </a:r>
            <a:endParaRPr lang="en-US" sz="4000" b="1" dirty="0">
              <a:latin typeface="+mn-lt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mage result for istanbul vehicle population grow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596" y="1114430"/>
            <a:ext cx="809625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29596" y="866780"/>
            <a:ext cx="8096250" cy="5124450"/>
            <a:chOff x="229596" y="866780"/>
            <a:chExt cx="8096250" cy="5124450"/>
          </a:xfrm>
        </p:grpSpPr>
        <p:pic>
          <p:nvPicPr>
            <p:cNvPr id="13316" name="Picture 4" descr="mage result for istanbul population growt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96" y="866780"/>
              <a:ext cx="8096250" cy="5124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292772" y="1631282"/>
              <a:ext cx="35524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Population: 15 million</a:t>
              </a:r>
            </a:p>
            <a:p>
              <a:r>
                <a:rPr lang="en-GB" dirty="0" smtClean="0"/>
                <a:t>Registered vehicles: 4.1 million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07214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age result for istanbul third bridge environment deforestatio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8739" y="62711"/>
            <a:ext cx="5630333" cy="311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+mn-lt"/>
              </a:rPr>
              <a:t>Urbanisation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930" y="2207172"/>
            <a:ext cx="3651466" cy="408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b="1" dirty="0" smtClean="0"/>
              <a:t>The city as a site of implementation and resistance to neo-liberal </a:t>
            </a:r>
            <a:r>
              <a:rPr lang="en-US" b="1" dirty="0" err="1" smtClean="0"/>
              <a:t>developmentalism</a:t>
            </a:r>
            <a:endParaRPr lang="en-US" b="1" dirty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dirty="0" err="1" smtClean="0"/>
              <a:t>Privatisation</a:t>
            </a:r>
            <a:r>
              <a:rPr lang="en-US" dirty="0" smtClean="0"/>
              <a:t> </a:t>
            </a:r>
            <a:r>
              <a:rPr lang="en-US" dirty="0"/>
              <a:t>of public </a:t>
            </a:r>
            <a:r>
              <a:rPr lang="en-US" dirty="0" smtClean="0"/>
              <a:t>space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tr-TR" dirty="0" err="1" smtClean="0"/>
              <a:t>Commodification</a:t>
            </a:r>
            <a:r>
              <a:rPr lang="tr-TR" dirty="0" smtClean="0"/>
              <a:t> </a:t>
            </a:r>
            <a:r>
              <a:rPr lang="tr-TR" dirty="0"/>
              <a:t>of </a:t>
            </a:r>
            <a:r>
              <a:rPr lang="tr-TR" dirty="0" err="1" smtClean="0"/>
              <a:t>public</a:t>
            </a:r>
            <a:r>
              <a:rPr lang="tr-TR" dirty="0" smtClean="0"/>
              <a:t> </a:t>
            </a:r>
            <a:r>
              <a:rPr lang="tr-TR" dirty="0" err="1" smtClean="0"/>
              <a:t>services</a:t>
            </a:r>
            <a:endParaRPr lang="tr-TR" dirty="0" smtClean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tr-TR" dirty="0" err="1" smtClean="0"/>
              <a:t>Gentrification</a:t>
            </a:r>
            <a:r>
              <a:rPr lang="tr-TR" dirty="0" smtClean="0"/>
              <a:t> &amp; </a:t>
            </a:r>
            <a:r>
              <a:rPr lang="tr-TR" dirty="0" err="1" smtClean="0"/>
              <a:t>pushing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working</a:t>
            </a:r>
            <a:r>
              <a:rPr lang="tr-TR" dirty="0" smtClean="0"/>
              <a:t> </a:t>
            </a:r>
            <a:r>
              <a:rPr lang="tr-TR" dirty="0" err="1" smtClean="0"/>
              <a:t>class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outskirts</a:t>
            </a:r>
            <a:endParaRPr lang="tr-TR" dirty="0" smtClean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tr-TR" dirty="0" err="1" smtClean="0"/>
              <a:t>Insecure</a:t>
            </a:r>
            <a:r>
              <a:rPr lang="tr-TR" dirty="0" smtClean="0"/>
              <a:t> </a:t>
            </a:r>
            <a:r>
              <a:rPr lang="tr-TR" dirty="0" err="1" smtClean="0"/>
              <a:t>employment</a:t>
            </a:r>
            <a:endParaRPr lang="en-US" dirty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Construction-based growth: private residences and shopping malls</a:t>
            </a:r>
            <a:endParaRPr lang="tr-TR" dirty="0" smtClean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Energy intensive expansion</a:t>
            </a:r>
            <a:endParaRPr lang="en-US" dirty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endParaRPr lang="en-US" dirty="0" smtClean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mage result for istanbul zorlu cent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2345" y="3657600"/>
            <a:ext cx="4736727" cy="316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6513" y="1926406"/>
            <a:ext cx="4196833" cy="420676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50800" dir="21540000" sx="106000" sy="106000" algn="ctr" rotWithShape="0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47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455"/>
            <a:ext cx="12192000" cy="55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1892" y="2174488"/>
            <a:ext cx="9478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GB" sz="2400" b="1" dirty="0" smtClean="0"/>
              <a:t>Why do people migrate?</a:t>
            </a:r>
          </a:p>
          <a:p>
            <a:pPr marL="342900" indent="-342900">
              <a:buFont typeface="Arial" charset="0"/>
              <a:buChar char="•"/>
            </a:pPr>
            <a:endParaRPr lang="en-GB" sz="2400" b="1" dirty="0"/>
          </a:p>
          <a:p>
            <a:pPr marL="342900" indent="-342900">
              <a:buFont typeface="Arial" charset="0"/>
              <a:buChar char="•"/>
            </a:pPr>
            <a:r>
              <a:rPr lang="en-GB" sz="2400" b="1" dirty="0" smtClean="0"/>
              <a:t>What are the effects of migration for host &amp; receiving countries?</a:t>
            </a:r>
            <a:endParaRPr lang="en-GB" sz="2400" b="1" dirty="0"/>
          </a:p>
          <a:p>
            <a:pPr marL="342900" indent="-342900">
              <a:buFont typeface="Arial" charset="0"/>
              <a:buChar char="•"/>
            </a:pPr>
            <a:endParaRPr lang="en-GB" sz="2400" b="1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/>
              <a:t>What connects issues of migration, </a:t>
            </a:r>
            <a:r>
              <a:rPr lang="en-US" sz="2400" b="1" dirty="0" err="1" smtClean="0"/>
              <a:t>urbanisation</a:t>
            </a:r>
            <a:r>
              <a:rPr lang="en-US" sz="2400" b="1" dirty="0" smtClean="0"/>
              <a:t> and the environment in the 21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century?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77562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+mn-lt"/>
              </a:rPr>
              <a:t>Urbanisation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930" y="2207172"/>
            <a:ext cx="3651466" cy="42755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b="1" dirty="0" smtClean="0"/>
              <a:t>The city as a site of implementation and resistance to neo-liberal </a:t>
            </a:r>
            <a:r>
              <a:rPr lang="en-US" b="1" dirty="0" err="1" smtClean="0"/>
              <a:t>developmentalism</a:t>
            </a:r>
            <a:endParaRPr lang="en-US" b="1" dirty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Worst results when mixed with lack of accountability, corruption &amp; clientelism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Protest and repression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Turkey &amp; Brazil 2013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endParaRPr lang="en-US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b="1" dirty="0" err="1" smtClean="0"/>
              <a:t>Ekumenopolis</a:t>
            </a:r>
            <a:r>
              <a:rPr lang="en-US" b="1" dirty="0" smtClean="0"/>
              <a:t>: The City Without Limits (2012)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www.youtube.com/watch?v=H9-bi32mwi8</a:t>
            </a:r>
            <a:r>
              <a:rPr lang="en-US" sz="1600" dirty="0" smtClean="0"/>
              <a:t> </a:t>
            </a:r>
            <a:endParaRPr lang="en-US" sz="1600" dirty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www.youtube.com/watch?v=H-NS0QYUIQQ</a:t>
            </a:r>
            <a:r>
              <a:rPr lang="en-US" sz="1600" dirty="0" smtClean="0"/>
              <a:t> 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endParaRPr lang="en-US" dirty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endParaRPr lang="en-US" dirty="0" smtClean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7410" name="Picture 2" descr="mage result for gezi park protest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0483" y="3574805"/>
            <a:ext cx="5540594" cy="328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mage result for ekumenopolis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0482" y="-42039"/>
            <a:ext cx="5540594" cy="361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11076" y="6150114"/>
            <a:ext cx="735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Gezi Park protests 2013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67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ge result for canadian gold mining ida mountains turkey protes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321731" y="321732"/>
            <a:ext cx="5728548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ge result for canadian gold mining ida mountains turkey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1721" y="321732"/>
            <a:ext cx="5728547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984" y="451625"/>
            <a:ext cx="6490010" cy="1257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5994" y="451625"/>
            <a:ext cx="5969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mage result for environment urbanisation"/>
          <p:cNvPicPr>
            <a:picLocks noChangeAspect="1" noChangeArrowheads="1"/>
          </p:cNvPicPr>
          <p:nvPr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+mn-lt"/>
              </a:rPr>
              <a:t>III. Environment</a:t>
            </a:r>
          </a:p>
        </p:txBody>
      </p:sp>
    </p:spTree>
    <p:extLst>
      <p:ext uri="{BB962C8B-B14F-4D97-AF65-F5344CB8AC3E}">
        <p14:creationId xmlns:p14="http://schemas.microsoft.com/office/powerpoint/2010/main" val="1691111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+mn-lt"/>
              </a:rPr>
              <a:t>Water</a:t>
            </a:r>
            <a:endParaRPr lang="en-GB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490" y="1439987"/>
            <a:ext cx="8433019" cy="541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8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523" y="365125"/>
            <a:ext cx="3901966" cy="1325563"/>
          </a:xfrm>
        </p:spPr>
        <p:txBody>
          <a:bodyPr/>
          <a:lstStyle/>
          <a:p>
            <a:pPr algn="ctr"/>
            <a:r>
              <a:rPr lang="en-GB" b="1" dirty="0" smtClean="0">
                <a:latin typeface="+mn-lt"/>
              </a:rPr>
              <a:t>Water</a:t>
            </a:r>
            <a:endParaRPr lang="en-GB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773" y="1690688"/>
            <a:ext cx="3651466" cy="408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A</a:t>
            </a:r>
            <a:r>
              <a:rPr lang="en-US" b="1" dirty="0" smtClean="0"/>
              <a:t> source of international conflict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endParaRPr lang="en-US" b="1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i="1" dirty="0" smtClean="0"/>
              <a:t>Israel/Palestine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Israel </a:t>
            </a:r>
            <a:r>
              <a:rPr lang="en-US" dirty="0"/>
              <a:t>has denied Palestinians access to the entire Lower Jordan River since </a:t>
            </a:r>
            <a:r>
              <a:rPr lang="en-US" dirty="0" smtClean="0"/>
              <a:t>1967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80 to </a:t>
            </a:r>
            <a:r>
              <a:rPr lang="en-US" dirty="0"/>
              <a:t>85% of groundwater in the West Bank is used either by Israeli settlers or flows into Israel.</a:t>
            </a:r>
            <a:endParaRPr lang="en-US" dirty="0" smtClean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endParaRPr lang="en-US" dirty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endParaRPr lang="en-US" dirty="0" smtClean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1506" name="Picture 2" descr="mage result for israel west bank wat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0275" y="83997"/>
            <a:ext cx="6668899" cy="66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523" y="365125"/>
            <a:ext cx="3901966" cy="1325563"/>
          </a:xfrm>
        </p:spPr>
        <p:txBody>
          <a:bodyPr/>
          <a:lstStyle/>
          <a:p>
            <a:pPr algn="ctr"/>
            <a:r>
              <a:rPr lang="en-GB" b="1" dirty="0" smtClean="0">
                <a:latin typeface="+mn-lt"/>
              </a:rPr>
              <a:t>Water</a:t>
            </a:r>
            <a:endParaRPr lang="en-GB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773" y="1690688"/>
            <a:ext cx="3651466" cy="408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A</a:t>
            </a:r>
            <a:r>
              <a:rPr lang="en-US" b="1" dirty="0" smtClean="0"/>
              <a:t> source of international conflict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endParaRPr lang="en-US" b="1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i="1" dirty="0" smtClean="0"/>
              <a:t>Ethiopia/Sudan/Egypt/Saudi Arabia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Ethiopia’s </a:t>
            </a:r>
            <a:r>
              <a:rPr lang="en-US" b="1" dirty="0" err="1"/>
              <a:t>Rennaissance</a:t>
            </a:r>
            <a:r>
              <a:rPr lang="en-US" b="1" dirty="0"/>
              <a:t> Dam Project </a:t>
            </a:r>
            <a:r>
              <a:rPr lang="en-US" dirty="0"/>
              <a:t>threatens Nile water supplies downstream in Egypt and can lead to </a:t>
            </a:r>
            <a:r>
              <a:rPr lang="en-US" dirty="0" smtClean="0"/>
              <a:t>conflict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Saudi Arabia, threatened with water shortages, looking to Africa for new resources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endParaRPr lang="en-US" dirty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endParaRPr lang="en-US" dirty="0" smtClean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258" y="94593"/>
            <a:ext cx="6922495" cy="65269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9705" y="6390290"/>
            <a:ext cx="3605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Foreign Affairs, 9.08.18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6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523" y="365125"/>
            <a:ext cx="3901966" cy="1325563"/>
          </a:xfrm>
        </p:spPr>
        <p:txBody>
          <a:bodyPr/>
          <a:lstStyle/>
          <a:p>
            <a:pPr algn="ctr"/>
            <a:r>
              <a:rPr lang="en-GB" b="1" dirty="0" smtClean="0">
                <a:latin typeface="+mn-lt"/>
              </a:rPr>
              <a:t>Water</a:t>
            </a:r>
            <a:endParaRPr lang="en-GB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773" y="1690687"/>
            <a:ext cx="3651466" cy="4942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A</a:t>
            </a:r>
            <a:r>
              <a:rPr lang="en-US" b="1" dirty="0" smtClean="0"/>
              <a:t> source of international conflict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endParaRPr lang="en-US" b="1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i="1" dirty="0" smtClean="0"/>
              <a:t>Turkey/Syria/Iraq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Turkey’s dam projects on the Euphrates and Tigris rivers threatens water flow to Syria and Iraq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Turkey threatened to cut water to Syria in the 1990s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Iraq asked Turkey to stop filling the </a:t>
            </a:r>
            <a:r>
              <a:rPr lang="en-US" dirty="0" err="1" smtClean="0"/>
              <a:t>Ilisu</a:t>
            </a:r>
            <a:r>
              <a:rPr lang="en-US" dirty="0" smtClean="0"/>
              <a:t> Dam twice in recent years</a:t>
            </a:r>
          </a:p>
          <a:p>
            <a:pPr marL="342900" lvl="2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tr-TR" dirty="0" err="1" smtClean="0"/>
              <a:t>Recommended</a:t>
            </a:r>
            <a:r>
              <a:rPr lang="tr-TR" dirty="0" smtClean="0"/>
              <a:t> </a:t>
            </a:r>
            <a:r>
              <a:rPr lang="tr-TR" dirty="0" err="1" smtClean="0"/>
              <a:t>reading</a:t>
            </a:r>
            <a:r>
              <a:rPr lang="tr-TR" dirty="0" smtClean="0"/>
              <a:t>: “</a:t>
            </a:r>
            <a:r>
              <a:rPr lang="tr-TR" dirty="0" smtClean="0">
                <a:hlinkClick r:id="rId2"/>
              </a:rPr>
              <a:t>Why water is a growing faultline between Turkey and Iraq</a:t>
            </a:r>
            <a:r>
              <a:rPr lang="tr-TR" dirty="0" smtClean="0"/>
              <a:t>”, </a:t>
            </a:r>
            <a:r>
              <a:rPr lang="tr-TR" i="1" dirty="0" smtClean="0"/>
              <a:t>FT</a:t>
            </a:r>
            <a:r>
              <a:rPr lang="tr-TR" dirty="0" smtClean="0"/>
              <a:t>, 4.7.18</a:t>
            </a:r>
            <a:endParaRPr lang="en-US" dirty="0" smtClean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endParaRPr lang="en-US" dirty="0" smtClean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endParaRPr lang="en-US" dirty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endParaRPr lang="en-US" dirty="0" smtClean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769" y="0"/>
            <a:ext cx="659423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924" y="536028"/>
            <a:ext cx="5428559" cy="152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5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523" y="365125"/>
            <a:ext cx="3901966" cy="1325563"/>
          </a:xfrm>
        </p:spPr>
        <p:txBody>
          <a:bodyPr/>
          <a:lstStyle/>
          <a:p>
            <a:pPr algn="ctr"/>
            <a:r>
              <a:rPr lang="en-GB" b="1" dirty="0" smtClean="0">
                <a:latin typeface="+mn-lt"/>
              </a:rPr>
              <a:t>Water</a:t>
            </a:r>
            <a:endParaRPr lang="en-GB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773" y="1690688"/>
            <a:ext cx="3651466" cy="4846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A</a:t>
            </a:r>
            <a:r>
              <a:rPr lang="en-US" b="1" dirty="0" smtClean="0"/>
              <a:t> source of domestic conflict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endParaRPr lang="en-US" b="1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i="1" dirty="0" smtClean="0"/>
              <a:t>Turkey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Hydroelectric dams</a:t>
            </a:r>
            <a:r>
              <a:rPr lang="is-IS" dirty="0" smtClean="0"/>
              <a:t>… crucial for oil-poor economies BUT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E</a:t>
            </a:r>
            <a:r>
              <a:rPr lang="is-IS" dirty="0" smtClean="0"/>
              <a:t>xcessive damming </a:t>
            </a:r>
            <a:r>
              <a:rPr lang="en-US" dirty="0" smtClean="0"/>
              <a:t>threatens environment, sensitive ecologies, communities and cultural heritage</a:t>
            </a:r>
          </a:p>
          <a:p>
            <a:pPr marL="342900" lvl="2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tr-TR" dirty="0">
                <a:hlinkClick r:id="rId2"/>
              </a:rPr>
              <a:t>NatGeo brief on Ilisu </a:t>
            </a:r>
            <a:r>
              <a:rPr lang="tr-TR" dirty="0" smtClean="0">
                <a:hlinkClick r:id="rId2"/>
              </a:rPr>
              <a:t>Dam</a:t>
            </a:r>
            <a:endParaRPr lang="tr-TR" dirty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endParaRPr lang="en-US" dirty="0" smtClean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endParaRPr lang="en-US" dirty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endParaRPr lang="en-US" dirty="0" smtClean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4580" name="Picture 4" descr="mage result for HES protestosu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50068" y="1286038"/>
            <a:ext cx="3314262" cy="216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mage result for HES protestosu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0043" y="3639554"/>
            <a:ext cx="3385121" cy="225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mage result for HES protestosu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9580" y="1286037"/>
            <a:ext cx="3368156" cy="224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mage result for HES protestosu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9580" y="3639554"/>
            <a:ext cx="3368156" cy="224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43144" y="5896301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Local protests against hydro construction in Turkey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1013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523" y="365125"/>
            <a:ext cx="3901966" cy="1325563"/>
          </a:xfrm>
        </p:spPr>
        <p:txBody>
          <a:bodyPr/>
          <a:lstStyle/>
          <a:p>
            <a:pPr algn="ctr"/>
            <a:r>
              <a:rPr lang="en-GB" b="1" dirty="0" smtClean="0">
                <a:latin typeface="+mn-lt"/>
              </a:rPr>
              <a:t>Water</a:t>
            </a:r>
            <a:endParaRPr lang="en-GB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773" y="1690688"/>
            <a:ext cx="3651466" cy="4846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GB" b="1" dirty="0" smtClean="0"/>
              <a:t>A source of domestic conflict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endParaRPr lang="en-GB" b="1" dirty="0" smtClean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GB" i="1" dirty="0" smtClean="0"/>
              <a:t>Iran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Water shortages, in part result of </a:t>
            </a:r>
            <a:r>
              <a:rPr lang="en-GB" u="sng" dirty="0" smtClean="0"/>
              <a:t>climate change</a:t>
            </a:r>
            <a:r>
              <a:rPr lang="en-GB" dirty="0" smtClean="0"/>
              <a:t>, in part excessive damming &amp; </a:t>
            </a:r>
            <a:r>
              <a:rPr lang="en-GB" u="sng" dirty="0" smtClean="0"/>
              <a:t>mismanagement 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Severe droughts force rural to urban migration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Hottest temperatures recorded: 53 Celsius!</a:t>
            </a:r>
          </a:p>
          <a:p>
            <a:pPr marL="285750" indent="-285750">
              <a:buFont typeface="Arial" charset="0"/>
              <a:buChar char="•"/>
            </a:pPr>
            <a:r>
              <a:rPr lang="en-GB" b="1" dirty="0" smtClean="0"/>
              <a:t>“Climate refugees”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In 2018 </a:t>
            </a:r>
            <a:r>
              <a:rPr lang="en-GB" dirty="0" smtClean="0">
                <a:sym typeface="Wingdings"/>
              </a:rPr>
              <a:t> </a:t>
            </a:r>
            <a:r>
              <a:rPr lang="en-GB" dirty="0" smtClean="0"/>
              <a:t>Massive protests across the country, mixed with socio-economic and political woes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And now </a:t>
            </a:r>
            <a:r>
              <a:rPr lang="en-GB" dirty="0" smtClean="0">
                <a:sym typeface="Wingdings"/>
              </a:rPr>
              <a:t> </a:t>
            </a:r>
            <a:r>
              <a:rPr lang="en-GB" dirty="0" smtClean="0"/>
              <a:t>flash floods 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endParaRPr lang="en-GB" dirty="0" smtClean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endParaRPr lang="en-GB" dirty="0" smtClean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endParaRPr lang="en-GB" dirty="0" smtClean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9" name="Picture 8" descr="https://pbs.twimg.com/media/DUVAYGiX4AE-DnC.jpg:large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6556" y="11491"/>
            <a:ext cx="5735444" cy="36684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772533" y="3679902"/>
            <a:ext cx="2489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Lake </a:t>
            </a:r>
            <a:r>
              <a:rPr lang="en-GB" sz="1400" dirty="0" err="1" smtClean="0"/>
              <a:t>Urmiyah</a:t>
            </a:r>
            <a:r>
              <a:rPr lang="en-GB" sz="1400" dirty="0" smtClean="0"/>
              <a:t>, once one of the largest salt lakes, is drying up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570" y="2865864"/>
            <a:ext cx="4234320" cy="399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354" y="365124"/>
            <a:ext cx="3901966" cy="1325563"/>
          </a:xfrm>
        </p:spPr>
        <p:txBody>
          <a:bodyPr/>
          <a:lstStyle/>
          <a:p>
            <a:pPr algn="ctr"/>
            <a:r>
              <a:rPr lang="en-GB" b="1" dirty="0" smtClean="0">
                <a:latin typeface="+mn-lt"/>
              </a:rPr>
              <a:t>Climate Change</a:t>
            </a:r>
            <a:endParaRPr lang="en-GB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262" y="1690687"/>
            <a:ext cx="4134151" cy="4972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GB" sz="1700" b="1" dirty="0" smtClean="0"/>
              <a:t>A cause of the Arab Spring?</a:t>
            </a:r>
          </a:p>
          <a:p>
            <a:pPr marL="57150" algn="ctr">
              <a:lnSpc>
                <a:spcPct val="90000"/>
              </a:lnSpc>
              <a:spcAft>
                <a:spcPts val="600"/>
              </a:spcAft>
            </a:pPr>
            <a:endParaRPr lang="en-GB" sz="1700" b="1" dirty="0"/>
          </a:p>
          <a:p>
            <a:pPr marL="342900" indent="-285750">
              <a:lnSpc>
                <a:spcPct val="11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1700" dirty="0" smtClean="0"/>
              <a:t>”</a:t>
            </a:r>
            <a:r>
              <a:rPr lang="en-GB" sz="1700" u="sng" dirty="0" smtClean="0"/>
              <a:t>Threat multiplier</a:t>
            </a:r>
            <a:r>
              <a:rPr lang="en-GB" sz="1700" dirty="0" smtClean="0"/>
              <a:t>” argument: </a:t>
            </a:r>
          </a:p>
          <a:p>
            <a:pPr marL="800100" lvl="1" indent="-285750">
              <a:lnSpc>
                <a:spcPct val="11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1700" dirty="0" smtClean="0">
                <a:latin typeface="Times New Roman" charset="0"/>
                <a:ea typeface="Times New Roman" charset="0"/>
                <a:cs typeface="Times New Roman" charset="0"/>
              </a:rPr>
              <a:t>“The </a:t>
            </a:r>
            <a:r>
              <a:rPr lang="en-GB" sz="1700" dirty="0">
                <a:latin typeface="Times New Roman" charset="0"/>
                <a:ea typeface="Times New Roman" charset="0"/>
                <a:cs typeface="Times New Roman" charset="0"/>
              </a:rPr>
              <a:t>consequences of climate change are stressors </a:t>
            </a:r>
            <a:r>
              <a:rPr lang="en-GB" sz="1700" dirty="0" smtClean="0">
                <a:latin typeface="Times New Roman" charset="0"/>
                <a:ea typeface="Times New Roman" charset="0"/>
                <a:cs typeface="Times New Roman" charset="0"/>
              </a:rPr>
              <a:t>that </a:t>
            </a:r>
            <a:r>
              <a:rPr lang="en-GB" sz="1700" dirty="0">
                <a:latin typeface="Times New Roman" charset="0"/>
                <a:ea typeface="Times New Roman" charset="0"/>
                <a:cs typeface="Times New Roman" charset="0"/>
              </a:rPr>
              <a:t>can ignite a volatile mix of underlying causes that erupt into </a:t>
            </a:r>
            <a:r>
              <a:rPr lang="en-GB" sz="1700" dirty="0" smtClean="0">
                <a:latin typeface="Times New Roman" charset="0"/>
                <a:ea typeface="Times New Roman" charset="0"/>
                <a:cs typeface="Times New Roman" charset="0"/>
              </a:rPr>
              <a:t>revolution”</a:t>
            </a:r>
          </a:p>
          <a:p>
            <a:pPr marL="800100" lvl="1" indent="-285750">
              <a:lnSpc>
                <a:spcPct val="11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1700" dirty="0" smtClean="0">
                <a:latin typeface="Times New Roman" charset="0"/>
                <a:ea typeface="Times New Roman" charset="0"/>
                <a:cs typeface="Times New Roman" charset="0"/>
              </a:rPr>
              <a:t>“Global </a:t>
            </a:r>
            <a:r>
              <a:rPr lang="en-GB" sz="1700" dirty="0">
                <a:latin typeface="Times New Roman" charset="0"/>
                <a:ea typeface="Times New Roman" charset="0"/>
                <a:cs typeface="Times New Roman" charset="0"/>
              </a:rPr>
              <a:t>warming may not have caused the Arab Spring, but it may have made it come earlier.”</a:t>
            </a:r>
            <a:endParaRPr lang="en-GB" sz="17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285750">
              <a:lnSpc>
                <a:spcPct val="11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1700" dirty="0" smtClean="0"/>
              <a:t>Wheat shortages in China </a:t>
            </a:r>
            <a:r>
              <a:rPr lang="en-GB" sz="1700" dirty="0" smtClean="0">
                <a:sym typeface="Wingdings"/>
              </a:rPr>
              <a:t> bread prices in Egypt  Egyptian uprising</a:t>
            </a:r>
            <a:endParaRPr lang="en-GB" sz="1700" dirty="0" smtClean="0"/>
          </a:p>
          <a:p>
            <a:pPr marL="342900" indent="-285750">
              <a:lnSpc>
                <a:spcPct val="11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1700" dirty="0" smtClean="0"/>
              <a:t>Severe drought </a:t>
            </a:r>
            <a:r>
              <a:rPr lang="en-GB" sz="1700" dirty="0" smtClean="0">
                <a:sym typeface="Wingdings"/>
              </a:rPr>
              <a:t> farmers to cities  </a:t>
            </a:r>
            <a:r>
              <a:rPr lang="en-GB" sz="1700" dirty="0" smtClean="0"/>
              <a:t>Syrian uprising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endParaRPr lang="en-GB" dirty="0" smtClean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endParaRPr lang="en-GB" b="1" dirty="0" smtClean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endParaRPr lang="en-GB" dirty="0" smtClean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endParaRPr lang="en-GB" dirty="0" smtClean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endParaRPr lang="en-GB" dirty="0" smtClean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4" descr="mage result for three arrows circ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322" y="2825804"/>
            <a:ext cx="3288756" cy="32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06103" y="3274054"/>
            <a:ext cx="200269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/>
              <a:t>Climate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237078" y="4008517"/>
            <a:ext cx="158309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Conflict</a:t>
            </a:r>
            <a:endParaRPr lang="en-GB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30660" y="6112100"/>
            <a:ext cx="192408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Migration</a:t>
            </a:r>
            <a:endParaRPr lang="en-GB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889" y="1280112"/>
            <a:ext cx="4722691" cy="14025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66224" y="5881267"/>
            <a:ext cx="3923267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GB" smtClean="0">
                <a:latin typeface="Times New Roman" charset="0"/>
                <a:ea typeface="Times New Roman" charset="0"/>
                <a:cs typeface="Times New Roman" charset="0"/>
              </a:rPr>
              <a:t>Threat multiplier 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argument is tenuous, simplifying and depoliticising” 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– </a:t>
            </a:r>
            <a:r>
              <a:rPr lang="en-GB" sz="1600" smtClean="0">
                <a:latin typeface="Times New Roman" charset="0"/>
                <a:ea typeface="Times New Roman" charset="0"/>
                <a:cs typeface="Times New Roman" charset="0"/>
              </a:rPr>
              <a:t>Jessica Barnes</a:t>
            </a:r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97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mage result for migratio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81170" y="893379"/>
            <a:ext cx="4110830" cy="273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age result for drough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572" y="893379"/>
            <a:ext cx="3755244" cy="257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age result for bad urbanisation cairo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2938" y="4382170"/>
            <a:ext cx="4501314" cy="231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ge result for three arrows circl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2777" y="977639"/>
            <a:ext cx="3288756" cy="32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4504" y="2391185"/>
            <a:ext cx="219289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smtClean="0"/>
              <a:t>Environment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212916" y="1800629"/>
            <a:ext cx="192408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Migration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45411" y="4801173"/>
            <a:ext cx="192408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smtClean="0"/>
              <a:t>Urbanisation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5980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stitute for New Economic Think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" y="1438910"/>
            <a:ext cx="6191250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43800" y="2209998"/>
            <a:ext cx="38519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Homework</a:t>
            </a:r>
          </a:p>
          <a:p>
            <a:pPr algn="ctr"/>
            <a:endParaRPr lang="en-GB" dirty="0"/>
          </a:p>
          <a:p>
            <a:pPr algn="ctr"/>
            <a:r>
              <a:rPr lang="en-GB" i="1" dirty="0" smtClean="0"/>
              <a:t>“What, in your opinion, is the </a:t>
            </a:r>
            <a:r>
              <a:rPr lang="en-GB" i="1" dirty="0"/>
              <a:t>most critical natural resource affecting stability in contemporary Middle </a:t>
            </a:r>
            <a:r>
              <a:rPr lang="en-GB" i="1" dirty="0" smtClean="0"/>
              <a:t>East; and why?”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One paragraph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Due: Midnight, Monday 6 April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21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age result for israel palestin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4039" y="2865863"/>
            <a:ext cx="3468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Lecture 6.</a:t>
            </a:r>
          </a:p>
          <a:p>
            <a:pPr algn="ctr"/>
            <a:r>
              <a:rPr lang="en-GB" sz="2400" b="1" dirty="0" smtClean="0"/>
              <a:t>Israeli Palestinian Conflict</a:t>
            </a:r>
          </a:p>
        </p:txBody>
      </p:sp>
    </p:spTree>
    <p:extLst>
      <p:ext uri="{BB962C8B-B14F-4D97-AF65-F5344CB8AC3E}">
        <p14:creationId xmlns:p14="http://schemas.microsoft.com/office/powerpoint/2010/main" val="14456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mage result for syrian refugees"/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FFFF"/>
                </a:solidFill>
                <a:latin typeface="+mn-lt"/>
              </a:rPr>
              <a:t>I. Migration</a:t>
            </a:r>
            <a:endParaRPr lang="en-US" sz="4800" b="1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9872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+mn-lt"/>
              </a:rPr>
              <a:t>Migration in Middle East</a:t>
            </a:r>
            <a:endParaRPr lang="en-GB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543544"/>
            <a:ext cx="4732283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 smtClean="0"/>
              <a:t>At the turn of the 20</a:t>
            </a:r>
            <a:r>
              <a:rPr lang="en-GB" sz="1700" b="1" baseline="30000" dirty="0" smtClean="0"/>
              <a:t>th</a:t>
            </a:r>
            <a:r>
              <a:rPr lang="en-GB" sz="1700" b="1" dirty="0" smtClean="0"/>
              <a:t> century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700" dirty="0" smtClean="0"/>
              <a:t>Displaced Muslims from Balkans, Caucasia into Ottoman Empire 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700" dirty="0" smtClean="0"/>
              <a:t>Economic migration from O.E. to the West</a:t>
            </a:r>
          </a:p>
          <a:p>
            <a:pPr marL="285750" indent="-285750">
              <a:buFont typeface="Arial" charset="0"/>
              <a:buChar char="•"/>
            </a:pPr>
            <a:endParaRPr lang="en-GB" sz="1700" dirty="0"/>
          </a:p>
          <a:p>
            <a:r>
              <a:rPr lang="en-GB" sz="1700" b="1" dirty="0" smtClean="0"/>
              <a:t>WWI and the collapse of Ottoman Empire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700" dirty="0" smtClean="0"/>
              <a:t>Displacement through war, ethnic cleansing, population exchanges</a:t>
            </a:r>
          </a:p>
          <a:p>
            <a:pPr marL="285750" indent="-285750">
              <a:buFont typeface="Arial" charset="0"/>
              <a:buChar char="•"/>
            </a:pPr>
            <a:endParaRPr lang="en-GB" sz="1700" dirty="0"/>
          </a:p>
          <a:p>
            <a:r>
              <a:rPr lang="en-GB" sz="1700" b="1" dirty="0" smtClean="0"/>
              <a:t>Israel – Palestine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700" dirty="0" smtClean="0"/>
              <a:t>Waves of Jewish emigration to Palestine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700" dirty="0" smtClean="0"/>
              <a:t>Early 20</a:t>
            </a:r>
            <a:r>
              <a:rPr lang="en-GB" sz="1700" baseline="30000" dirty="0" smtClean="0"/>
              <a:t>th</a:t>
            </a:r>
            <a:r>
              <a:rPr lang="en-GB" sz="1700" dirty="0" smtClean="0"/>
              <a:t> century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700" dirty="0" smtClean="0"/>
              <a:t>Post-1948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700" dirty="0" smtClean="0"/>
              <a:t>Post-1990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700" dirty="0" smtClean="0"/>
              <a:t>Palestinian refugees post-1948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700" dirty="0" smtClean="0"/>
              <a:t>5 million living outside of Palestine/Israel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700" dirty="0" smtClean="0"/>
              <a:t>70% of Jordan’s population of 9 million (2m in refugee camps)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700" dirty="0" smtClean="0"/>
              <a:t>UN Relief and Works Agency (UNRWA)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465399" y="4535130"/>
            <a:ext cx="4541560" cy="2243959"/>
            <a:chOff x="6648452" y="4719145"/>
            <a:chExt cx="4038754" cy="21388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6648452" y="4719145"/>
              <a:ext cx="4038754" cy="213885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656082" y="5568441"/>
              <a:ext cx="20311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r"/>
              <a:r>
                <a:rPr lang="en-GB" sz="1050" dirty="0" smtClean="0"/>
                <a:t>Guardian 31.08.18</a:t>
              </a:r>
              <a:endParaRPr lang="en-GB" sz="1050" dirty="0"/>
            </a:p>
          </p:txBody>
        </p:sp>
      </p:grpSp>
      <p:pic>
        <p:nvPicPr>
          <p:cNvPr id="4098" name="Picture 2" descr="https://upload.wikimedia.org/wikipedia/commons/thumb/d/da/Alyah_1948-2007_en.svg/1280px-Alyah_1948-2007_en.svg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4676" y="1370248"/>
            <a:ext cx="4831939" cy="316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4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+mn-lt"/>
              </a:rPr>
              <a:t>Migration in Middle East</a:t>
            </a:r>
            <a:endParaRPr lang="en-GB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016509"/>
            <a:ext cx="4732283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b="1" dirty="0" smtClean="0"/>
              <a:t>21</a:t>
            </a:r>
            <a:r>
              <a:rPr lang="en-GB" b="1" baseline="30000" dirty="0" smtClean="0"/>
              <a:t>st</a:t>
            </a:r>
            <a:r>
              <a:rPr lang="en-GB" b="1" dirty="0" smtClean="0"/>
              <a:t> century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GB" dirty="0" smtClean="0"/>
              <a:t>Migrant population increased by 120% between 2006 and 2015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GB" dirty="0"/>
              <a:t>1 in 10 people in M.E</a:t>
            </a:r>
            <a:r>
              <a:rPr lang="en-GB" dirty="0" smtClean="0"/>
              <a:t>. today </a:t>
            </a:r>
            <a:r>
              <a:rPr lang="en-GB" dirty="0"/>
              <a:t>are </a:t>
            </a:r>
            <a:r>
              <a:rPr lang="en-GB" dirty="0" smtClean="0"/>
              <a:t>either international </a:t>
            </a:r>
            <a:r>
              <a:rPr lang="en-GB" dirty="0"/>
              <a:t>migrants or were forcibly </a:t>
            </a:r>
            <a:r>
              <a:rPr lang="en-GB" dirty="0" smtClean="0"/>
              <a:t>displaced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b="1" dirty="0" smtClean="0"/>
              <a:t>Two major factors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GB" dirty="0"/>
              <a:t>Economic opportunity (40%) </a:t>
            </a:r>
            <a:r>
              <a:rPr lang="en-GB" dirty="0">
                <a:sym typeface="Wingdings"/>
              </a:rPr>
              <a:t> </a:t>
            </a:r>
            <a:r>
              <a:rPr lang="en-GB" i="1" dirty="0">
                <a:sym typeface="Wingdings"/>
              </a:rPr>
              <a:t>non-displaced migrants</a:t>
            </a:r>
            <a:endParaRPr lang="en-GB" i="1" dirty="0"/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GB" dirty="0" smtClean="0"/>
              <a:t>Conflict (60%) </a:t>
            </a:r>
            <a:r>
              <a:rPr lang="en-GB" dirty="0" smtClean="0">
                <a:sym typeface="Wingdings"/>
              </a:rPr>
              <a:t> </a:t>
            </a:r>
            <a:r>
              <a:rPr lang="en-GB" i="1" dirty="0">
                <a:sym typeface="Wingdings"/>
              </a:rPr>
              <a:t>d</a:t>
            </a:r>
            <a:r>
              <a:rPr lang="en-GB" i="1" dirty="0" smtClean="0">
                <a:sym typeface="Wingdings"/>
              </a:rPr>
              <a:t>isplaced migrants</a:t>
            </a:r>
            <a:endParaRPr lang="en-GB" i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90688"/>
            <a:ext cx="4372501" cy="505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+mn-lt"/>
              </a:rPr>
              <a:t>Migration in Middle East</a:t>
            </a:r>
            <a:endParaRPr lang="en-GB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016509"/>
            <a:ext cx="4732283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b="1" dirty="0"/>
              <a:t>1</a:t>
            </a:r>
            <a:r>
              <a:rPr lang="en-GB" b="1" dirty="0" smtClean="0"/>
              <a:t>. Economic opportunity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GB" dirty="0" smtClean="0"/>
              <a:t>Migration to resource-rich Gulf countries + Israel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GB" dirty="0" smtClean="0"/>
              <a:t>Populations of Kuwait, Qatar, UAE majority migrant workers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GB" dirty="0" smtClean="0"/>
              <a:t>Indications of job growth slowing down due to low oil prices; thousands of unemployed migrants across the Gulf.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743" y="1690688"/>
            <a:ext cx="4246191" cy="475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+mn-lt"/>
              </a:rPr>
              <a:t>Migration in Middle East</a:t>
            </a:r>
            <a:endParaRPr lang="en-GB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016509"/>
            <a:ext cx="4732283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b="1" dirty="0"/>
              <a:t>2</a:t>
            </a:r>
            <a:r>
              <a:rPr lang="en-GB" b="1" dirty="0" smtClean="0"/>
              <a:t>. Conflict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GB" dirty="0" smtClean="0"/>
              <a:t>23m displaced migrants (40% of world migrant population)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GB" dirty="0" smtClean="0"/>
              <a:t> 59% of those are IDPs (almost all in Syria, Iraq and Yemen)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GB" dirty="0" smtClean="0"/>
              <a:t>Migrants displaced across borders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GB" dirty="0" smtClean="0"/>
              <a:t>Jordan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GB" dirty="0" smtClean="0"/>
              <a:t>Lebanon (1.5m+ Syrians in 6m population)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GB" dirty="0" smtClean="0"/>
              <a:t>Turkey (4m+ Syrian refugees)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GB" dirty="0" smtClean="0"/>
              <a:t>Iran (2.5m, 1m registered, mostly Afghan)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90688"/>
            <a:ext cx="4254500" cy="458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+mn-lt"/>
              </a:rPr>
              <a:t>Migration in Middle East</a:t>
            </a:r>
            <a:endParaRPr lang="en-GB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016509"/>
            <a:ext cx="473228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b="1" i="1" dirty="0" smtClean="0"/>
              <a:t>Ex. Syrian refugees in Turkey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GB" dirty="0" smtClean="0"/>
              <a:t>Rising tensions, xenophobia, anti-Syrian sentiment (though less than in the West)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5644057" y="1422329"/>
            <a:ext cx="6316720" cy="5366544"/>
            <a:chOff x="5686097" y="1422329"/>
            <a:chExt cx="6316720" cy="5366544"/>
          </a:xfrm>
        </p:grpSpPr>
        <p:pic>
          <p:nvPicPr>
            <p:cNvPr id="7170" name="Picture 2" descr="mage result for suriyelileri istemiyoruz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6098" y="1422329"/>
              <a:ext cx="5181600" cy="2925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mage result for suriyelileri istemiyoruz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86097" y="4442934"/>
              <a:ext cx="3276785" cy="1818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 descr="mage result for suriyelileri istemiyoruz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049408" y="4442935"/>
              <a:ext cx="1828520" cy="1818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0878210" y="1460938"/>
              <a:ext cx="112460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“People poured to the streets: We don’t want the Syrians”</a:t>
              </a:r>
              <a:endParaRPr lang="en-GB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878210" y="4515963"/>
              <a:ext cx="112460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“Don’t want Syrian in my country”</a:t>
              </a:r>
              <a:endParaRPr lang="en-GB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86097" y="6265653"/>
              <a:ext cx="33633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“In recent years, Syrians wounded 4200 Turks, raped 600 Turkish women”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7208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6714</TotalTime>
  <Words>1098</Words>
  <Application>Microsoft Macintosh PowerPoint</Application>
  <PresentationFormat>Widescreen</PresentationFormat>
  <Paragraphs>191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Beirut</vt:lpstr>
      <vt:lpstr>Calibri</vt:lpstr>
      <vt:lpstr>Calibri Light</vt:lpstr>
      <vt:lpstr>Times New Roman</vt:lpstr>
      <vt:lpstr>Wingdings</vt:lpstr>
      <vt:lpstr>Office Theme</vt:lpstr>
      <vt:lpstr>Major Themes in Contemporary Middle East</vt:lpstr>
      <vt:lpstr>PowerPoint Presentation</vt:lpstr>
      <vt:lpstr>PowerPoint Presentation</vt:lpstr>
      <vt:lpstr>I. Migration</vt:lpstr>
      <vt:lpstr>Migration in Middle East</vt:lpstr>
      <vt:lpstr>Migration in Middle East</vt:lpstr>
      <vt:lpstr>Migration in Middle East</vt:lpstr>
      <vt:lpstr>Migration in Middle East</vt:lpstr>
      <vt:lpstr>Migration in Middle East</vt:lpstr>
      <vt:lpstr>Migration in Middle East</vt:lpstr>
      <vt:lpstr>Migration in Middle East</vt:lpstr>
      <vt:lpstr>II. Urbanisation</vt:lpstr>
      <vt:lpstr>Urbanisation</vt:lpstr>
      <vt:lpstr>PowerPoint Presentation</vt:lpstr>
      <vt:lpstr>PowerPoint Presentation</vt:lpstr>
      <vt:lpstr>PowerPoint Presentation</vt:lpstr>
      <vt:lpstr>Istanbul</vt:lpstr>
      <vt:lpstr>Urbanisation</vt:lpstr>
      <vt:lpstr>PowerPoint Presentation</vt:lpstr>
      <vt:lpstr>Urbanisation</vt:lpstr>
      <vt:lpstr>PowerPoint Presentation</vt:lpstr>
      <vt:lpstr>III. Environment</vt:lpstr>
      <vt:lpstr>Water</vt:lpstr>
      <vt:lpstr>Water</vt:lpstr>
      <vt:lpstr>Water</vt:lpstr>
      <vt:lpstr>Water</vt:lpstr>
      <vt:lpstr>Water</vt:lpstr>
      <vt:lpstr>Water</vt:lpstr>
      <vt:lpstr>Climate Change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Themes in the Middle East</dc:title>
  <dc:creator>Ali Cevat Akkoyunlu</dc:creator>
  <cp:lastModifiedBy>Ali Cevat Akkoyunlu</cp:lastModifiedBy>
  <cp:revision>133</cp:revision>
  <dcterms:created xsi:type="dcterms:W3CDTF">2019-02-24T18:03:31Z</dcterms:created>
  <dcterms:modified xsi:type="dcterms:W3CDTF">2020-04-03T16:24:37Z</dcterms:modified>
</cp:coreProperties>
</file>