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presProps" Target="presProps.xml"  /><Relationship Id="rId19" Type="http://schemas.openxmlformats.org/officeDocument/2006/relationships/viewProps" Target="viewProps.xml"  /><Relationship Id="rId2" Type="http://schemas.openxmlformats.org/officeDocument/2006/relationships/slide" Target="slides/slide1.xml"  /><Relationship Id="rId20" Type="http://schemas.openxmlformats.org/officeDocument/2006/relationships/theme" Target="theme/theme1.xml"  /><Relationship Id="rId21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DC90-3166-4C8B-B31A-AC1AFB5B0B55}" type="datetimeFigureOut">
              <a:rPr lang="pt-BR" smtClean="0"/>
              <a:t>14/02/2013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4C31-82EF-45C6-95EB-04C45025D3B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jpeg"  /><Relationship Id="rId6" Type="http://schemas.openxmlformats.org/officeDocument/2006/relationships/image" Target="../media/image5.png"  /><Relationship Id="rId7" Type="http://schemas.openxmlformats.org/officeDocument/2006/relationships/image" Target="../media/image6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2276872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ALTERAÇÕES MAMÁRIAS E SUAS DESCRRIÇÕES CORRESPONDENTES PELO SISTEMA  BIRADS</a:t>
            </a:r>
            <a:endParaRPr lang="pt-BR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1259632" y="692696"/>
            <a:ext cx="6624736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CARACTERIZAÇÃO  MAMOGRÁFICA  DAS  CALCIFICAÇÕES</a:t>
            </a:r>
            <a:endParaRPr lang="pt-BR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83568" y="2204864"/>
            <a:ext cx="6984776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CASCA  DE  OVO  (MICROCISTOS  OVAIS  OU  ARREDONDADOS)</a:t>
            </a:r>
          </a:p>
          <a:p>
            <a:pPr>
              <a:spcBef>
                <a:spcPct val="50000"/>
              </a:spcBef>
            </a:pPr>
            <a:r>
              <a:rPr lang="pt-BR"/>
              <a:t>VASCULARES</a:t>
            </a:r>
          </a:p>
          <a:p>
            <a:pPr>
              <a:spcBef>
                <a:spcPct val="50000"/>
              </a:spcBef>
            </a:pPr>
            <a:r>
              <a:rPr lang="pt-BR"/>
              <a:t>PALITO  (SECRETORAS  OU  DUCTAIS)</a:t>
            </a:r>
          </a:p>
          <a:p>
            <a:pPr>
              <a:spcBef>
                <a:spcPct val="50000"/>
              </a:spcBef>
            </a:pPr>
            <a:r>
              <a:rPr lang="pt-BR"/>
              <a:t>GROSSEIRAS, IRREGURARES, ENOVELADAS  (NECROSE  GORDUROSA)</a:t>
            </a:r>
          </a:p>
          <a:p>
            <a:pPr>
              <a:spcBef>
                <a:spcPct val="50000"/>
              </a:spcBef>
            </a:pPr>
            <a:r>
              <a:rPr lang="pt-BR"/>
              <a:t>PIPOCA, AMENDOA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CLASSIFICAÇÃO  MORFOLÓGICA  DAS  MICROCALCIFICAÇÕES  MAMÁRIAS (*)</a:t>
            </a:r>
            <a:endParaRPr lang="pt-BR" sz="2800">
              <a:solidFill>
                <a:schemeClr val="tx1"/>
              </a:solidFill>
            </a:endParaRPr>
          </a:p>
        </p:txBody>
      </p:sp>
      <p:graphicFrame>
        <p:nvGraphicFramePr>
          <p:cNvPr id="123941" name="Group 37"/>
          <p:cNvGraphicFramePr>
            <a:graphicFrameLocks noGrp="1"/>
          </p:cNvGraphicFramePr>
          <p:nvPr>
            <p:ph idx="1"/>
          </p:nvPr>
        </p:nvGraphicFramePr>
        <p:xfrm>
          <a:off x="457200" y="1350963"/>
          <a:ext cx="8229600" cy="4525965"/>
        </p:xfrm>
        <a:graphic>
          <a:graphicData uri="http://schemas.openxmlformats.org/drawingml/2006/table">
            <a:tbl>
              <a:tblPr/>
              <a:tblGrid>
                <a:gridCol w="874713"/>
                <a:gridCol w="5545137"/>
                <a:gridCol w="180975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MORFOLOGIA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MALIGNA    %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ANELARES , REDONDAS  OU  DISCÓIDES , COM  CENTRO  LUCENTE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REDONDAS, ISODENSAS, UNIFORMES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PUNTIFORMES,TIPO  “POEIRA”, DE  DIFÍCIL  VISUALIZAÇÃO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POLIÉDRICAS, IRREGULARES, TIPO  “GRÃO  DE  SAL” 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VERMICULARES (FINAS E LINEARES), RAMIFICADAS, EM  FORMA  DE  LETRA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123937" name="Text Box 33"/>
          <p:cNvSpPr txBox="1"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Arial" charset="0"/>
              </a:rPr>
              <a:t>(*) Le Gal,M.;Chavanne,G.;Pellier,D.-Valeur diagnostique des microcalcifications  groupés découvertes par mammographies.Bull Cancer 71:557–564 ,1984</a:t>
            </a:r>
            <a:endParaRPr lang="pt-BR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MICROCALCIFICAÇÕ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2819400" cy="2706688"/>
          </a:xfrm>
          <a:prstGeom prst="rect">
            <a:avLst/>
          </a:prstGeom>
          <a:noFill/>
        </p:spPr>
      </p:pic>
      <p:pic>
        <p:nvPicPr>
          <p:cNvPr id="180229" name="Picture 5" descr="AGULHAM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040" y="637728"/>
            <a:ext cx="7233358" cy="3079304"/>
          </a:xfrm>
          <a:prstGeom prst="rect">
            <a:avLst/>
          </a:prstGeom>
          <a:noFill/>
        </p:spPr>
      </p:pic>
      <p:pic>
        <p:nvPicPr>
          <p:cNvPr id="180230" name="Picture 6" descr="MICROCALCIFICAÇÕ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0300" y="4129088"/>
            <a:ext cx="3376613" cy="2108200"/>
          </a:xfrm>
          <a:prstGeom prst="rect">
            <a:avLst/>
          </a:prstGeom>
          <a:noFill/>
        </p:spPr>
      </p:pic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2239278" y="188913"/>
            <a:ext cx="4665444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MICROCALCIFICAÇÕES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400" b="1" dirty="0">
                <a:solidFill>
                  <a:srgbClr val="FFFF00"/>
                </a:solidFill>
              </a:rPr>
              <a:t>MAMÁRIAS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1835150" y="2852738"/>
            <a:ext cx="5545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2555875" y="5362575"/>
            <a:ext cx="1152525" cy="1209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endParaRPr lang="pt-BR" sz="900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8101013" y="4137025"/>
            <a:ext cx="215900" cy="210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endParaRPr lang="pt-BR" sz="2400"/>
          </a:p>
          <a:p>
            <a:pPr>
              <a:spcBef>
                <a:spcPct val="50000"/>
              </a:spcBef>
            </a:pPr>
            <a:endParaRPr lang="pt-BR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solidFill>
            <a:schemeClr val="tx1"/>
          </a:solidFill>
        </p:spPr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TABELA  COM  SISTEMA  DE  PONTUAÇÃO  PARA  AVALIAÇÃO  DE  CALCIFICAÇÕES  MAMÁRIAS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124985" name="Group 57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116887" cy="5184777"/>
        </p:xfrm>
        <a:graphic>
          <a:graphicData uri="http://schemas.openxmlformats.org/drawingml/2006/table">
            <a:tbl>
              <a:tblPr/>
              <a:tblGrid>
                <a:gridCol w="2168525"/>
                <a:gridCol w="1347787"/>
                <a:gridCol w="1800225"/>
                <a:gridCol w="1800225"/>
                <a:gridCol w="1000125"/>
              </a:tblGrid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TAMANHO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 mm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0,5 mm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 mm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0,5 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 VARIÁVEL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5 / cm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/ cm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 / cm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  (*)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  I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TIPOS  II  E  III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TIPOS  IV  E  V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  E  VARIAÇÃO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BAIXA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ISODENSAS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BAIXA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PEQUENA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GRANDE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DISTRIBUIÇÃO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ESPARSAS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AGRUPADAS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TRAJETO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DUCTAL</a:t>
                      </a:r>
                      <a:endParaRPr kumimoji="0" lang="pt-B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pt-B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24981" name="Text Box 53"/>
          <p:cNvSpPr txBox="1">
            <a:spLocks noChangeArrowheads="1"/>
          </p:cNvSpPr>
          <p:nvPr/>
        </p:nvSpPr>
        <p:spPr bwMode="auto">
          <a:xfrm>
            <a:off x="3419475" y="2824163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2</a:t>
            </a:r>
            <a:endParaRPr lang="pt-BR" sz="1000">
              <a:latin typeface="Arial" charset="0"/>
            </a:endParaRPr>
          </a:p>
        </p:txBody>
      </p:sp>
      <p:sp>
        <p:nvSpPr>
          <p:cNvPr id="124982" name="Text Box 54"/>
          <p:cNvSpPr txBox="1">
            <a:spLocks noChangeArrowheads="1"/>
          </p:cNvSpPr>
          <p:nvPr/>
        </p:nvSpPr>
        <p:spPr bwMode="auto">
          <a:xfrm>
            <a:off x="4859338" y="2824163"/>
            <a:ext cx="93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2</a:t>
            </a:r>
            <a:endParaRPr lang="pt-BR" sz="1000">
              <a:latin typeface="Arial" charset="0"/>
            </a:endParaRPr>
          </a:p>
        </p:txBody>
      </p:sp>
      <p:sp>
        <p:nvSpPr>
          <p:cNvPr id="124983" name="Text Box 55"/>
          <p:cNvSpPr txBox="1">
            <a:spLocks noChangeArrowheads="1"/>
          </p:cNvSpPr>
          <p:nvPr/>
        </p:nvSpPr>
        <p:spPr bwMode="auto">
          <a:xfrm>
            <a:off x="6877050" y="2824163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charset="0"/>
              </a:rPr>
              <a:t>2</a:t>
            </a:r>
            <a:endParaRPr lang="pt-BR" sz="1000">
              <a:latin typeface="Arial" charset="0"/>
            </a:endParaRPr>
          </a:p>
        </p:txBody>
      </p:sp>
      <p:sp>
        <p:nvSpPr>
          <p:cNvPr id="124984" name="Text Box 56"/>
          <p:cNvSpPr txBox="1">
            <a:spLocks noChangeArrowheads="1"/>
          </p:cNvSpPr>
          <p:nvPr/>
        </p:nvSpPr>
        <p:spPr bwMode="auto">
          <a:xfrm>
            <a:off x="396875" y="6477000"/>
            <a:ext cx="5543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Arial" charset="0"/>
              </a:rPr>
              <a:t>(*)  Le Gal  ( 1984 )</a:t>
            </a:r>
            <a:endParaRPr lang="pt-BR" sz="1600" i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3397"/>
            <a:ext cx="8640960" cy="995363"/>
          </a:xfrm>
          <a:solidFill>
            <a:schemeClr val="tx1"/>
          </a:solidFill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INTERPRETAÇÃO  DA  PONTUAÇÃO  NA  ANÁLISE  DAS  MICROCALCIFICAÇÕES  MAMÁRIAS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25973" name="Group 2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PONTUAÇÃO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BI-RADS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 6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ENTRE  6  E  12 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ENTRE  13  E  15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pt-B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683568" y="293747"/>
            <a:ext cx="7776864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CLASSIFICAÇÃO  MAMOGRÁFICA  DA  ASSIMETRIA  FOCAL</a:t>
            </a: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 </a:t>
            </a:r>
            <a:endParaRPr lang="pt-BR" sz="2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-252413" y="1303338"/>
            <a:ext cx="219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charset="0"/>
              </a:rPr>
              <a:t>BI-RADS </a:t>
            </a:r>
            <a:r>
              <a:rPr lang="en-US" sz="2000" b="0">
                <a:latin typeface="Arial" charset="0"/>
              </a:rPr>
              <a:t>  </a:t>
            </a:r>
            <a:r>
              <a:rPr lang="en-US" sz="2000" b="0">
                <a:solidFill>
                  <a:srgbClr val="CCECFF"/>
                </a:solidFill>
                <a:latin typeface="Arial" charset="0"/>
              </a:rPr>
              <a:t>  </a:t>
            </a:r>
            <a:endParaRPr lang="pt-BR" sz="2000" b="0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258888" y="2774950"/>
            <a:ext cx="80279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MARGENS  CONCAVAS  OU  TECIDO  ADIPOSO  DE  PERMEIO, NÃO  PALPÁVEL            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  <a:endParaRPr lang="pt-BR" sz="2000">
              <a:latin typeface="Arial" charset="0"/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258888" y="48148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MARGENS  NÃO  CONCAVAS  OU  SEM  TECIDO  ADIPOSO DE  PERMEIO  OU   QUANDO  PALPÁVEL</a:t>
            </a:r>
            <a:endParaRPr lang="pt-BR" sz="2000">
              <a:latin typeface="Arial" charset="0"/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39750" y="2239963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III   -   PROVAVELMENTE  BENIGNA</a:t>
            </a:r>
            <a:endParaRPr lang="pt-BR" sz="2000">
              <a:latin typeface="Arial" charset="0"/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11188" y="42926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IV   -   SUSPEITA  DE  MALIGNIDADE</a:t>
            </a:r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9592" y="77723"/>
            <a:ext cx="7344816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CLASSIFICAÇÃO  MAMOGRÁFICA  DA  DISTORÇÃO  ARQUITETURAL</a:t>
            </a:r>
            <a:endParaRPr lang="pt-BR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395288" y="1015901"/>
            <a:ext cx="295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BI-RADS  </a:t>
            </a:r>
            <a:endParaRPr lang="pt-BR" sz="2000" dirty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584325" y="1863725"/>
            <a:ext cx="7667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ÁREA  SUTÍL  DE  ESTRIAS  EM  VÁRIAS  DIREÇÕES, COM  O  CENTRO  NÃO  DENSO, EM  LOCAL  DE  BIÓPSIA  PRÉVIA           </a:t>
            </a:r>
            <a:endParaRPr lang="pt-BR" sz="2000">
              <a:latin typeface="Arial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511300" y="3232150"/>
            <a:ext cx="7092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DUCTO  SOLITÁRIO  DILATADO, NÃO  ASSOCIADO  A   FLUXO  PAPILAR  ESPONTÂNEO</a:t>
            </a:r>
            <a:endParaRPr lang="pt-BR" sz="2000">
              <a:latin typeface="Arial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476375" y="4581525"/>
            <a:ext cx="7343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DUCTO  SOLITÁRIO  DILATADO, ASSOCIADO  A  FLUXO  PAPILAR  ESPONTÂNEO   </a:t>
            </a:r>
            <a:endParaRPr lang="pt-BR" sz="2000">
              <a:latin typeface="Arial" charset="0"/>
            </a:endParaRP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827088" y="5516563"/>
            <a:ext cx="633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V   -   ALTAMENTE  SUSPEITA  DE  MALIGNIDADE</a:t>
            </a:r>
            <a:endParaRPr lang="pt-BR" sz="2000">
              <a:latin typeface="Arial" charset="0"/>
            </a:endParaRP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827088" y="2816225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III   -   PROVAVELMENTE  BENIGNA</a:t>
            </a:r>
            <a:endParaRPr lang="pt-BR" sz="2000">
              <a:latin typeface="Arial" charset="0"/>
            </a:endParaRP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755650" y="4149725"/>
            <a:ext cx="489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IV   -   SUSPEITA  DE  MALIGNIDADE</a:t>
            </a:r>
            <a:endParaRPr lang="pt-BR" sz="2000">
              <a:latin typeface="Arial" charset="0"/>
            </a:endParaRP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1476375" y="5967413"/>
            <a:ext cx="745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COM  ESPÍCULAS  FINAS  E  CENTRO  DENSO  OU  SEM  BIÓPSIA  PRÉVIA</a:t>
            </a:r>
            <a:endParaRPr lang="pt-BR" sz="2000">
              <a:latin typeface="Arial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900113" y="14065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   -   BENIGNA   </a:t>
            </a:r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0" y="101575"/>
            <a:ext cx="9144000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CLASSIFICAÇÃO  MAMOGRÁFICA  DOS  NÓDULOS</a:t>
            </a:r>
            <a:endParaRPr lang="pt-BR" sz="28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95288" y="9810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    -     BENIGNO</a:t>
            </a:r>
            <a:r>
              <a:rPr lang="en-US">
                <a:solidFill>
                  <a:srgbClr val="99FFCC"/>
                </a:solidFill>
                <a:latin typeface="Arial" charset="0"/>
              </a:rPr>
              <a:t> </a:t>
            </a:r>
            <a:endParaRPr lang="pt-BR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-1476375" y="69215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BI-RADS</a:t>
            </a:r>
            <a:endParaRPr lang="pt-BR">
              <a:latin typeface="Arial" charset="0"/>
            </a:endParaRP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0" y="17573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2800">
              <a:latin typeface="Arial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187450" y="1341438"/>
            <a:ext cx="79930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>
                <a:latin typeface="Arial" charset="0"/>
              </a:rPr>
              <a:t>NÓDULO  CONTENDO  GORDURA  ( LINFONODO  INTRAMAMÁRIO, FIBROADENOLIPOMA, CISTO  OLEOSO, GALACTOCELE, LIPOMA ) </a:t>
            </a:r>
            <a:endParaRPr lang="pt-BR">
              <a:latin typeface="Arial" charset="0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187450" y="2270125"/>
            <a:ext cx="795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-828675" y="1989138"/>
            <a:ext cx="7812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FIBROADENOMA  CALCIFICADO</a:t>
            </a:r>
            <a:endParaRPr lang="pt-BR">
              <a:latin typeface="Arial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7812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NÓDULO  QUE  AVALIADO  PELO  US  É  CÍSTICO</a:t>
            </a:r>
            <a:endParaRPr lang="pt-BR">
              <a:latin typeface="Arial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431800" y="2781300"/>
            <a:ext cx="428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III    -    PROVAVELMENTE  BENIGNO</a:t>
            </a:r>
            <a:endParaRPr lang="pt-BR">
              <a:latin typeface="Arial" charset="0"/>
            </a:endParaRP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223963" y="3141663"/>
            <a:ext cx="7812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NÓDULO  SÓLIDO, COM  FORMA  REDONDA  OU  OVAL, MARGEM  LISA  OU  MACROLOBULADA, DENSIDADE  HOMOGÊNEA, NÃO  CALCIFICADO  </a:t>
            </a:r>
            <a:endParaRPr lang="pt-BR">
              <a:latin typeface="Arial" charset="0"/>
            </a:endParaRPr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468313" y="40703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IV   -    SUSPEITO  DE  MALIGNIDADE</a:t>
            </a:r>
            <a:endParaRPr lang="pt-BR">
              <a:latin typeface="Arial" charset="0"/>
            </a:endParaRP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187450" y="4437063"/>
            <a:ext cx="7956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NÓDULO  SÓLIDO , COM  ALGUMA  IRREGULARIDADE  DA  MARGEM,  MICROLOBULAÇÃO  OU  MAIS  DE  25 %  DA  MARGEM  OBSCURECIDA  ( APÓS  COMPRESSÃO  LOCALIZADA )  </a:t>
            </a:r>
            <a:endParaRPr lang="pt-BR">
              <a:latin typeface="Arial" charset="0"/>
            </a:endParaRPr>
          </a:p>
        </p:txBody>
      </p:sp>
      <p:sp>
        <p:nvSpPr>
          <p:cNvPr id="117774" name="Text Box 14"/>
          <p:cNvSpPr txBox="1">
            <a:spLocks noChangeArrowheads="1"/>
          </p:cNvSpPr>
          <p:nvPr/>
        </p:nvSpPr>
        <p:spPr bwMode="auto">
          <a:xfrm>
            <a:off x="539750" y="5726113"/>
            <a:ext cx="576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   -   ALTAMENTE  SUSPEITO  DE  MALIGNIDADE</a:t>
            </a:r>
            <a:endParaRPr lang="pt-BR">
              <a:latin typeface="Arial" charset="0"/>
            </a:endParaRP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1187450" y="53006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NÓDULO  INTRACÍSTICO</a:t>
            </a:r>
            <a:endParaRPr lang="pt-BR">
              <a:latin typeface="Arial" charset="0"/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1187450" y="6092825"/>
            <a:ext cx="7705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NÓDULO  SÓLIDO  COM  MARGEM  IRREGULAR, COM  ESPÍCULAS  ( SINAL  DA  CAUDA  DE  COMETA  E  DA  TENDA )</a:t>
            </a:r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0" y="86394"/>
            <a:ext cx="91440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CARACTERÍSTICAS  MAMOGRÁFICAS  DO  NÓDULO  SUSPEITO  DE  MALIGNIDADE</a:t>
            </a:r>
            <a:endParaRPr lang="pt-BR" sz="2400" b="1" dirty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18787" name="Group 3"/>
          <p:cNvGraphicFramePr>
            <a:graphicFrameLocks noGrp="1"/>
          </p:cNvGraphicFramePr>
          <p:nvPr/>
        </p:nvGraphicFramePr>
        <p:xfrm>
          <a:off x="250825" y="1270000"/>
          <a:ext cx="8640763" cy="5183188"/>
        </p:xfrm>
        <a:graphic>
          <a:graphicData uri="http://schemas.openxmlformats.org/drawingml/2006/table">
            <a:tbl>
              <a:tblPr/>
              <a:tblGrid>
                <a:gridCol w="3683000"/>
                <a:gridCol w="4957763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NÚMERO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ÚNICO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IRREGULARMENTE  ARREDONDADA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DENSIDADE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ELEVADA  E  HETEROGÊNEA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IMPRECISOS, INDISTINTOS, MAL  DEFINIDOS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CONTORNO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MICROLOBULAR, IRREGULAR, SERRILHADO, ESPICULADO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ARQUITETURA DO  TECIDO  ADJACENTE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DISTORCIDA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MICROCALCIFICAÇÕES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PRESENTES  NO  INTERIOR  OU  NA  PERIFERIA</a:t>
                      </a:r>
                      <a:endParaRPr kumimoji="0" lang="pt-B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  <a:gs pos="50000">
                          <a:srgbClr val="CCFFFF"/>
                        </a:gs>
                        <a:gs pos="100000">
                          <a:srgbClr val="CCFFFF">
                            <a:gamma/>
                            <a:shade val="8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CARACTERÍSTICAS  ULTRA-SONOGRÁFICAS  DO  NÓDULO  MAMÁRIO  SUSPEITO  DE  MALIGNIDADE</a:t>
            </a:r>
            <a:endParaRPr lang="pt-BR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00113" y="159226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RELAÇÃO  L / AP  &lt;  1,4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900113" y="2079625"/>
            <a:ext cx="8029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CONTORNO  IMPRECISO, IRREGULAR,  SERRILHADO, ESPICULADO OU  MICROLOBULADO, MARGENS  ANGULARES</a:t>
            </a:r>
            <a:r>
              <a:rPr lang="en-US" b="1">
                <a:latin typeface="Arial" charset="0"/>
              </a:rPr>
              <a:t>  </a:t>
            </a:r>
            <a:endParaRPr lang="pt-BR" b="1">
              <a:latin typeface="Arial" charset="0"/>
            </a:endParaRP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936625" y="2924175"/>
            <a:ext cx="8243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ECOTEXTURA  INTERNA  HIPOECOGÊNICA  E  HETEROGÊNEA</a:t>
            </a:r>
            <a:endParaRPr lang="pt-BR" sz="2000" b="1">
              <a:latin typeface="Arial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900113" y="3895725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MARGEM  POSTERIOR  MAL  DEFINIDA  OU  AUSENTE</a:t>
            </a:r>
            <a:endParaRPr lang="pt-BR" sz="2000" b="1">
              <a:latin typeface="Arial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971550" y="4933950"/>
            <a:ext cx="777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SOMBRA  ACÚSTICA  POSTERIOR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971550" y="5373688"/>
            <a:ext cx="748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HALO  HIPERECOGÊNICO  PERITUMORAL</a:t>
            </a:r>
            <a:endParaRPr lang="pt-BR" sz="2000" b="1" dirty="0">
              <a:latin typeface="Arial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468313" y="1087438"/>
            <a:ext cx="439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DIRETOS  OU  PRIMÁRIOS</a:t>
            </a:r>
            <a:endParaRPr lang="pt-BR" sz="2000" b="1">
              <a:latin typeface="Arial" charset="0"/>
            </a:endParaRP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468313" y="4471988"/>
            <a:ext cx="467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INDIRETOS  OU  SECUNDÁRIOS</a:t>
            </a:r>
            <a:endParaRPr lang="pt-BR" sz="2000" b="1">
              <a:latin typeface="Arial" charset="0"/>
            </a:endParaRP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973138" y="5876925"/>
            <a:ext cx="5903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DUCTO  DILATADO  ISOLADO</a:t>
            </a:r>
            <a:endParaRPr lang="pt-BR" sz="2000" b="1">
              <a:latin typeface="Arial" charset="0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971550" y="6345238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DISTORÇÃO  ARQUITETURAL  DO  TECIDO  VIZINHO</a:t>
            </a:r>
            <a:endParaRPr lang="pt-BR" sz="2000" b="1">
              <a:latin typeface="Arial" charset="0"/>
            </a:endParaRPr>
          </a:p>
        </p:txBody>
      </p:sp>
      <p:sp>
        <p:nvSpPr>
          <p:cNvPr id="119821" name="Text Box 13"/>
          <p:cNvSpPr txBox="1">
            <a:spLocks noChangeArrowheads="1"/>
          </p:cNvSpPr>
          <p:nvPr/>
        </p:nvSpPr>
        <p:spPr bwMode="auto">
          <a:xfrm>
            <a:off x="539750" y="5445125"/>
            <a:ext cx="5761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b="1">
              <a:solidFill>
                <a:srgbClr val="99FFCC"/>
              </a:solidFill>
              <a:latin typeface="Arial" charset="0"/>
            </a:endParaRPr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900113" y="3392488"/>
            <a:ext cx="741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CISTO  ATÍPICO, COMPLEXO  OU  “HABITADO”</a:t>
            </a:r>
            <a:endParaRPr lang="pt-BR" sz="2000" b="1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CARACTERÍSTICAS  ULTRA-SONOGRÁFICAS  DO  NÓDULO  MAMÁRIO  SUSPEITO  DE  MALIGNIDADE</a:t>
            </a:r>
            <a:endParaRPr lang="pt-BR" sz="24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117600" y="2205038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AUMENTO  DA  VELOCIDADE  SISTÓLICA  NOS  VASOS  INTRA  E  PERITUMORAIS</a:t>
            </a:r>
            <a:endParaRPr lang="pt-BR" sz="2000">
              <a:latin typeface="Arial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116013" y="3176588"/>
            <a:ext cx="755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HIPERVASCULARIZAÇÃO  CENTRAL</a:t>
            </a:r>
            <a:endParaRPr lang="pt-BR" sz="2000">
              <a:latin typeface="Arial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539750" y="4292600"/>
            <a:ext cx="5761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TESTES  DINÂMICOS</a:t>
            </a:r>
            <a:endParaRPr lang="pt-BR" sz="2000">
              <a:latin typeface="Arial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1116013" y="4862513"/>
            <a:ext cx="7885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AUSÊNCIA  DE  COMPRESSIBILIDADE</a:t>
            </a:r>
            <a:endParaRPr lang="pt-BR">
              <a:latin typeface="Arial" charset="0"/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116013" y="5589588"/>
            <a:ext cx="781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PERSISTENCIA  DA  SOMBRA  ACÚSTICA  MUDANDO-SE  A  ANGULAÇÃO  DO  TRANSDUTOR</a:t>
            </a:r>
            <a:endParaRPr lang="pt-BR">
              <a:latin typeface="Arial" charset="0"/>
            </a:endParaRP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468313" y="1628775"/>
            <a:ext cx="604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DOPPLERVELOCIMETRIA</a:t>
            </a:r>
            <a:endParaRPr lang="pt-BR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us_Fibroaden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1484313"/>
            <a:ext cx="2581275" cy="1714500"/>
          </a:xfrm>
          <a:prstGeom prst="rect">
            <a:avLst/>
          </a:prstGeom>
          <a:noFill/>
        </p:spPr>
      </p:pic>
      <p:pic>
        <p:nvPicPr>
          <p:cNvPr id="120835" name="Picture 3" descr="us_Cy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267200"/>
            <a:ext cx="2879725" cy="1898650"/>
          </a:xfrm>
          <a:prstGeom prst="rect">
            <a:avLst/>
          </a:prstGeom>
          <a:noFill/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411413" y="3268663"/>
            <a:ext cx="17287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" charset="0"/>
              </a:rPr>
              <a:t>FIBROADENOMA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843213" y="6219825"/>
            <a:ext cx="18018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" charset="0"/>
              </a:rPr>
              <a:t>CISTO  SIMPLES</a:t>
            </a:r>
          </a:p>
        </p:txBody>
      </p:sp>
      <p:pic>
        <p:nvPicPr>
          <p:cNvPr id="120838" name="Picture 6" descr="Breast ultrasound image of cy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225925"/>
            <a:ext cx="2232025" cy="1939925"/>
          </a:xfrm>
          <a:prstGeom prst="rect">
            <a:avLst/>
          </a:prstGeom>
          <a:noFill/>
        </p:spPr>
      </p:pic>
      <p:pic>
        <p:nvPicPr>
          <p:cNvPr id="120839" name="Picture 7" descr="Breast ultrasound image of canc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477963"/>
            <a:ext cx="2159000" cy="1735137"/>
          </a:xfrm>
          <a:prstGeom prst="rect">
            <a:avLst/>
          </a:prstGeom>
          <a:noFill/>
        </p:spPr>
      </p:pic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7235825" y="3268663"/>
            <a:ext cx="12239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" charset="0"/>
              </a:rPr>
              <a:t>CÂNCER</a:t>
            </a:r>
          </a:p>
        </p:txBody>
      </p:sp>
      <p:pic>
        <p:nvPicPr>
          <p:cNvPr id="120841" name="Picture 9" descr="emlo5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3275" y="1481138"/>
            <a:ext cx="2884488" cy="1731962"/>
          </a:xfrm>
          <a:prstGeom prst="rect">
            <a:avLst/>
          </a:prstGeom>
          <a:noFill/>
        </p:spPr>
      </p:pic>
      <p:pic>
        <p:nvPicPr>
          <p:cNvPr id="120842" name="Picture 10" descr="Picture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9050" y="4256088"/>
            <a:ext cx="2306638" cy="1909762"/>
          </a:xfrm>
          <a:prstGeom prst="rect">
            <a:avLst/>
          </a:prstGeom>
          <a:noFill/>
        </p:spPr>
      </p:pic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659563" y="6219825"/>
            <a:ext cx="2016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>
                <a:latin typeface="Arial" charset="0"/>
              </a:rPr>
              <a:t>CISTO  “ HABITADO”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39552" y="451520"/>
            <a:ext cx="8064896" cy="5847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solidFill>
                  <a:srgbClr val="FFFF00"/>
                </a:solidFill>
                <a:latin typeface="Arial" charset="0"/>
              </a:rPr>
              <a:t>ULTRA-SONOGRAFIA  MAMÁRIA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2515" name="Espaço Reservado para Conteúdo 9" descr="US 1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8571" r="5054" b="18571"/>
          <a:stretch>
            <a:fillRect/>
          </a:stretch>
        </p:blipFill>
        <p:spPr>
          <a:xfrm>
            <a:off x="0" y="1143000"/>
            <a:ext cx="4500563" cy="2571750"/>
          </a:xfrm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0" y="0"/>
            <a:ext cx="9144000" cy="1081088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US mamas 10/12/2010 </a:t>
            </a:r>
          </a:p>
        </p:txBody>
      </p:sp>
      <p:pic>
        <p:nvPicPr>
          <p:cNvPr id="192517" name="Imagem 11" descr="US 3.bmp"/>
          <p:cNvPicPr>
            <a:picLocks noChangeAspect="1"/>
          </p:cNvPicPr>
          <p:nvPr/>
        </p:nvPicPr>
        <p:blipFill>
          <a:blip r:embed="rId3" cstate="print"/>
          <a:srcRect l="4715" t="8197" b="23457"/>
          <a:stretch>
            <a:fillRect/>
          </a:stretch>
        </p:blipFill>
        <p:spPr bwMode="auto">
          <a:xfrm>
            <a:off x="4500563" y="1143000"/>
            <a:ext cx="46434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US 2.bmp"/>
          <p:cNvPicPr>
            <a:picLocks noChangeAspect="1"/>
          </p:cNvPicPr>
          <p:nvPr/>
        </p:nvPicPr>
        <p:blipFill>
          <a:blip r:embed="rId4" cstate="print"/>
          <a:srcRect t="7874"/>
          <a:stretch>
            <a:fillRect/>
          </a:stretch>
        </p:blipFill>
        <p:spPr bwMode="auto">
          <a:xfrm>
            <a:off x="785813" y="1084263"/>
            <a:ext cx="7715250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7"/>
          <p:cNvSpPr txBox="1"/>
          <p:nvPr/>
        </p:nvSpPr>
        <p:spPr>
          <a:xfrm>
            <a:off x="214313" y="4572000"/>
            <a:ext cx="8715375" cy="9239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0" lvl="1">
              <a:buFontTx/>
              <a:buChar char="-"/>
              <a:defRPr/>
            </a:pPr>
            <a:r>
              <a:rPr lang="pt-BR" b="0" dirty="0">
                <a:latin typeface="Arial" charset="0"/>
                <a:ea typeface="ＭＳ Ｐゴシック" pitchFamily="34" charset="-128"/>
              </a:rPr>
              <a:t> Esquerda: Nódulo </a:t>
            </a:r>
            <a:r>
              <a:rPr lang="pt-BR" b="0" dirty="0" err="1">
                <a:latin typeface="Arial" charset="0"/>
                <a:ea typeface="ＭＳ Ｐゴシック" pitchFamily="34" charset="-128"/>
              </a:rPr>
              <a:t>hipoecóico</a:t>
            </a:r>
            <a:r>
              <a:rPr lang="pt-BR" b="0" dirty="0">
                <a:latin typeface="Arial" charset="0"/>
                <a:ea typeface="ＭＳ Ｐゴシック" pitchFamily="34" charset="-128"/>
              </a:rPr>
              <a:t> às 12h a 4cm do mamilo e 0,8cm da pele, irregular, </a:t>
            </a:r>
            <a:r>
              <a:rPr lang="pt-BR" b="0" dirty="0" err="1">
                <a:latin typeface="Arial" charset="0"/>
                <a:ea typeface="ＭＳ Ｐゴシック" pitchFamily="34" charset="-128"/>
              </a:rPr>
              <a:t>microlobulado</a:t>
            </a:r>
            <a:r>
              <a:rPr lang="pt-BR" b="0" dirty="0">
                <a:latin typeface="Arial" charset="0"/>
                <a:ea typeface="ＭＳ Ｐゴシック" pitchFamily="34" charset="-128"/>
              </a:rPr>
              <a:t>, com focos </a:t>
            </a:r>
            <a:r>
              <a:rPr lang="pt-BR" b="0" dirty="0" err="1">
                <a:latin typeface="Arial" charset="0"/>
                <a:ea typeface="ＭＳ Ｐゴシック" pitchFamily="34" charset="-128"/>
              </a:rPr>
              <a:t>hiperecogênicos</a:t>
            </a:r>
            <a:r>
              <a:rPr lang="pt-BR" b="0" dirty="0">
                <a:latin typeface="Arial" charset="0"/>
                <a:ea typeface="ＭＳ Ｐゴシック" pitchFamily="34" charset="-128"/>
              </a:rPr>
              <a:t> sugestivos de </a:t>
            </a:r>
            <a:r>
              <a:rPr lang="pt-BR" b="0" dirty="0" err="1">
                <a:latin typeface="Arial" charset="0"/>
                <a:ea typeface="ＭＳ Ｐゴシック" pitchFamily="34" charset="-128"/>
              </a:rPr>
              <a:t>microcalcificações</a:t>
            </a:r>
            <a:endParaRPr lang="pt-BR" b="0" dirty="0">
              <a:latin typeface="Arial" charset="0"/>
              <a:ea typeface="ＭＳ Ｐゴシック" pitchFamily="34" charset="-128"/>
            </a:endParaRPr>
          </a:p>
          <a:p>
            <a:pPr>
              <a:buFontTx/>
              <a:buChar char="-"/>
              <a:defRPr/>
            </a:pPr>
            <a:r>
              <a:rPr lang="pt-BR" dirty="0">
                <a:latin typeface="Arial" charset="0"/>
              </a:rPr>
              <a:t> </a:t>
            </a:r>
            <a:r>
              <a:rPr lang="pt-BR" dirty="0" err="1">
                <a:latin typeface="Arial" charset="0"/>
              </a:rPr>
              <a:t>Birads</a:t>
            </a:r>
            <a:r>
              <a:rPr lang="pt-BR" dirty="0">
                <a:latin typeface="Arial" charset="0"/>
              </a:rPr>
              <a:t> 4</a:t>
            </a:r>
            <a:endParaRPr lang="pt-BR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b="0" kern="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Agulhamento</a:t>
            </a:r>
            <a:r>
              <a:rPr lang="pt-BR" sz="4400" b="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por US</a:t>
            </a:r>
          </a:p>
        </p:txBody>
      </p:sp>
      <p:pic>
        <p:nvPicPr>
          <p:cNvPr id="193540" name="Espaço Reservado para Conteúdo 5" descr="US Agulhamento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9682" r="12344"/>
          <a:stretch>
            <a:fillRect/>
          </a:stretch>
        </p:blipFill>
        <p:spPr>
          <a:xfrm>
            <a:off x="0" y="1071563"/>
            <a:ext cx="4603750" cy="5786437"/>
          </a:xfrm>
        </p:spPr>
      </p:pic>
      <p:pic>
        <p:nvPicPr>
          <p:cNvPr id="193541" name="Imagem 6" descr="US Agulhamento 2.bmp"/>
          <p:cNvPicPr>
            <a:picLocks noChangeAspect="1"/>
          </p:cNvPicPr>
          <p:nvPr/>
        </p:nvPicPr>
        <p:blipFill>
          <a:blip r:embed="rId3" cstate="print"/>
          <a:srcRect l="11203" r="9328"/>
          <a:stretch>
            <a:fillRect/>
          </a:stretch>
        </p:blipFill>
        <p:spPr bwMode="auto">
          <a:xfrm>
            <a:off x="4500563" y="1071563"/>
            <a:ext cx="464343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o 13"/>
          <p:cNvGrpSpPr/>
          <p:nvPr/>
        </p:nvGrpSpPr>
        <p:grpSpPr>
          <a:xfrm>
            <a:off x="395536" y="1844824"/>
            <a:ext cx="8064896" cy="648072"/>
            <a:chOff x="395536" y="1844824"/>
            <a:chExt cx="8064896" cy="648072"/>
          </a:xfrm>
        </p:grpSpPr>
        <p:cxnSp>
          <p:nvCxnSpPr>
            <p:cNvPr id="7" name="Conector de seta reta 6"/>
            <p:cNvCxnSpPr/>
            <p:nvPr/>
          </p:nvCxnSpPr>
          <p:spPr>
            <a:xfrm>
              <a:off x="1043608" y="2204864"/>
              <a:ext cx="792088" cy="28803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395536" y="1844824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rgbClr val="FFFF00"/>
                  </a:solidFill>
                </a:rPr>
                <a:t>AGULHA DE PUNÇÃO</a:t>
              </a:r>
              <a:endParaRPr lang="pt-BR" sz="14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 flipH="1">
              <a:off x="6732240" y="2204864"/>
              <a:ext cx="432048" cy="28803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6516216" y="1844824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rgbClr val="FFFF00"/>
                  </a:solidFill>
                </a:rPr>
                <a:t>AGULHA DE PUNÇÃO</a:t>
              </a:r>
              <a:endParaRPr lang="pt-BR" sz="1400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-26988"/>
            <a:ext cx="9144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CLASSIFICAÇÃO  MAMOGRÁFICA  DAS  CALCIFICAÇÕES</a:t>
            </a:r>
            <a:endParaRPr lang="pt-BR" sz="2400">
              <a:latin typeface="Arial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4925" y="69215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BI-RADS</a:t>
            </a:r>
            <a:endParaRPr lang="pt-BR">
              <a:latin typeface="Arial" charset="0"/>
            </a:endParaRP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95288" y="11255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   -   BENIGNAS</a:t>
            </a:r>
            <a:endParaRPr lang="pt-BR">
              <a:latin typeface="Arial" charset="0"/>
            </a:endParaRP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008063" y="1484313"/>
            <a:ext cx="8135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ANELARES, ARTERIAIS, SECRETÓRIAS  ( EM  “PALITO” ), EM  “LEITE  DE  CÁLCIO”, EM  “PIPOCA”, CUTÂNEAS  OU  EM  FIOS  DE  SUTURA</a:t>
            </a:r>
            <a:endParaRPr lang="pt-BR">
              <a:latin typeface="Arial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323850" y="2420938"/>
            <a:ext cx="8748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III   -   PROVAVELMENTE  BENIGNAS</a:t>
            </a:r>
            <a:endParaRPr lang="pt-BR">
              <a:latin typeface="Arial" charset="0"/>
            </a:endParaRP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971550" y="2781300"/>
            <a:ext cx="802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REDONDAS  OU  OVAIS, MONOMÓRFICAS  E  ISODENSAS  ( APÓS    MAGNIFICAÇÃO )</a:t>
            </a:r>
            <a:endParaRPr lang="pt-BR">
              <a:latin typeface="Arial" charset="0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322263" y="3789363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IV   -   SUSPEITAS  DE  MALIGNIDADE</a:t>
            </a:r>
            <a:endParaRPr lang="pt-BR">
              <a:latin typeface="Arial" charset="0"/>
            </a:endParaRP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1042988" y="4221163"/>
            <a:ext cx="7559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AGRUPADAS, PUNTIFORMES  OU  PLEOMÓRFICAS</a:t>
            </a:r>
            <a:endParaRPr lang="pt-BR">
              <a:latin typeface="Arial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1008063" y="4581525"/>
            <a:ext cx="817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COM  AS  CARACTERÍSTICAS  DA  CLASSE  III,  NÃO  OBSERVADAS  EM  EXAME  ANTERIOR</a:t>
            </a:r>
            <a:endParaRPr lang="pt-BR">
              <a:latin typeface="Arial" charset="0"/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395288" y="55102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V   -   ALTAMENTE  SUSPEITAS  DE  MALIGNIDADE</a:t>
            </a:r>
            <a:endParaRPr lang="pt-BR">
              <a:latin typeface="Arial" charset="0"/>
            </a:endParaRP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1042988" y="5883275"/>
            <a:ext cx="8027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AGRUPADAS, PLEOMÓRFICAS, LINEARES  OU  VERMIFORMES  OU  RAMIFICADAS, EM  FORMA  DE  LETRAS  ( L ,T , X , Y , Z )</a:t>
            </a:r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Microsoft</ep:Company>
  <ep:Words>743</ep:Words>
  <ep:PresentationFormat>Apresentação na tela (4:3)</ep:PresentationFormat>
  <ep:Paragraphs>162</ep:Paragraphs>
  <ep:Slides>16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16</vt:i4>
      </vt:variant>
    </vt:vector>
  </ep:HeadingPairs>
  <ep:TitlesOfParts>
    <vt:vector size="1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CLASSIFICAÇÃO  MORFOLÓGICA  DAS  MICROCALCIFICAÇÕES  MAMÁRIAS (*)</vt:lpstr>
      <vt:lpstr>Slide 12</vt:lpstr>
      <vt:lpstr>TABELA  COM  SISTEMA  DE  PONTUAÇÃO  PARA  AVALIAÇÃO  DE  CALCIFICAÇÕES  MAMÁRIAS</vt:lpstr>
      <vt:lpstr>INTERPRETAÇÃO  DA  PONTUAÇÃO  NA  ANÁLISE  DAS  MICROCALCIFICAÇÕES  MAMÁRIAS</vt:lpstr>
      <vt:lpstr>Slide 15</vt:lpstr>
      <vt:lpstr>Slide 16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2013-02-14T12:24:50.000</dcterms:created>
  <dc:creator>Helio Carrara</dc:creator>
  <cp:lastModifiedBy>occip16</cp:lastModifiedBy>
  <dcterms:modified xsi:type="dcterms:W3CDTF">2014-06-01T17:06:16.302</dcterms:modified>
  <cp:revision>3</cp:revision>
  <dc:title>Slide 1</dc:title>
</cp:coreProperties>
</file>