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425" r:id="rId2"/>
    <p:sldId id="305" r:id="rId3"/>
    <p:sldId id="461" r:id="rId4"/>
    <p:sldId id="462" r:id="rId5"/>
    <p:sldId id="459" r:id="rId6"/>
    <p:sldId id="463" r:id="rId7"/>
    <p:sldId id="460" r:id="rId8"/>
    <p:sldId id="365" r:id="rId9"/>
    <p:sldId id="464" r:id="rId10"/>
    <p:sldId id="465" r:id="rId11"/>
    <p:sldId id="466" r:id="rId12"/>
    <p:sldId id="467" r:id="rId13"/>
    <p:sldId id="468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479" r:id="rId22"/>
    <p:sldId id="477" r:id="rId23"/>
    <p:sldId id="478" r:id="rId24"/>
    <p:sldId id="480" r:id="rId25"/>
    <p:sldId id="481" r:id="rId26"/>
    <p:sldId id="482" r:id="rId27"/>
    <p:sldId id="483" r:id="rId28"/>
    <p:sldId id="484" r:id="rId29"/>
    <p:sldId id="485" r:id="rId30"/>
    <p:sldId id="486" r:id="rId31"/>
    <p:sldId id="487" r:id="rId32"/>
    <p:sldId id="490" r:id="rId33"/>
    <p:sldId id="491" r:id="rId34"/>
    <p:sldId id="519" r:id="rId35"/>
    <p:sldId id="536" r:id="rId36"/>
    <p:sldId id="520" r:id="rId37"/>
    <p:sldId id="521" r:id="rId38"/>
    <p:sldId id="489" r:id="rId39"/>
    <p:sldId id="493" r:id="rId40"/>
    <p:sldId id="522" r:id="rId41"/>
    <p:sldId id="523" r:id="rId42"/>
    <p:sldId id="494" r:id="rId43"/>
    <p:sldId id="495" r:id="rId44"/>
    <p:sldId id="497" r:id="rId45"/>
    <p:sldId id="498" r:id="rId46"/>
    <p:sldId id="499" r:id="rId47"/>
    <p:sldId id="524" r:id="rId48"/>
    <p:sldId id="501" r:id="rId49"/>
    <p:sldId id="516" r:id="rId50"/>
    <p:sldId id="503" r:id="rId51"/>
    <p:sldId id="525" r:id="rId52"/>
    <p:sldId id="504" r:id="rId53"/>
    <p:sldId id="527" r:id="rId54"/>
    <p:sldId id="517" r:id="rId55"/>
    <p:sldId id="506" r:id="rId56"/>
    <p:sldId id="507" r:id="rId57"/>
    <p:sldId id="508" r:id="rId58"/>
    <p:sldId id="528" r:id="rId59"/>
    <p:sldId id="529" r:id="rId60"/>
    <p:sldId id="530" r:id="rId61"/>
    <p:sldId id="531" r:id="rId62"/>
    <p:sldId id="512" r:id="rId63"/>
    <p:sldId id="513" r:id="rId64"/>
    <p:sldId id="514" r:id="rId65"/>
    <p:sldId id="518" r:id="rId66"/>
    <p:sldId id="532" r:id="rId67"/>
    <p:sldId id="533" r:id="rId68"/>
    <p:sldId id="535" r:id="rId69"/>
    <p:sldId id="534" r:id="rId70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3" autoAdjust="0"/>
    <p:restoredTop sz="94139" autoAdjust="0"/>
  </p:normalViewPr>
  <p:slideViewPr>
    <p:cSldViewPr>
      <p:cViewPr varScale="1">
        <p:scale>
          <a:sx n="70" d="100"/>
          <a:sy n="70" d="100"/>
        </p:scale>
        <p:origin x="17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541CA-CB26-4FC8-88C9-16DD3B038D09}" type="datetimeFigureOut">
              <a:rPr lang="pt-BR" smtClean="0"/>
              <a:pPr/>
              <a:t>16/04/2018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E75FE-11C6-405C-B694-6D14E0A359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06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75FE-11C6-405C-B694-6D14E0A35969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00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75FE-11C6-405C-B694-6D14E0A35969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00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5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37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16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59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15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16/04/2018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64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16/04/2018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21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16/04/2018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86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57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7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798CB-3BCD-4F6A-B800-B151D445D34C}" type="datetimeFigureOut">
              <a:rPr lang="pt-BR" smtClean="0"/>
              <a:pPr/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31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3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3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44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6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1604" y="1173157"/>
            <a:ext cx="6715172" cy="1470025"/>
          </a:xfrm>
        </p:spPr>
        <p:txBody>
          <a:bodyPr>
            <a:normAutofit fontScale="90000"/>
          </a:bodyPr>
          <a:lstStyle/>
          <a:p>
            <a:r>
              <a:rPr lang="pt-BR" sz="3100" b="1" i="1" dirty="0" smtClean="0"/>
              <a:t>Escola Superior de Agricultura</a:t>
            </a:r>
            <a:br>
              <a:rPr lang="pt-BR" sz="3100" b="1" i="1" dirty="0" smtClean="0"/>
            </a:br>
            <a:r>
              <a:rPr lang="pt-BR" sz="3100" b="1" i="1" dirty="0" smtClean="0"/>
              <a:t> “Luiz de Queiroz”</a:t>
            </a:r>
            <a:br>
              <a:rPr lang="pt-BR" sz="3100" b="1" i="1" dirty="0" smtClean="0"/>
            </a:br>
            <a:r>
              <a:rPr lang="pt-BR" sz="3100" b="1" i="1" dirty="0" smtClean="0"/>
              <a:t>Universidade de São Paulo</a:t>
            </a:r>
            <a:br>
              <a:rPr lang="pt-BR" sz="3100" b="1" i="1" dirty="0" smtClean="0"/>
            </a:br>
            <a:r>
              <a:rPr lang="pt-BR" sz="3100" b="1" i="1" dirty="0" smtClean="0"/>
              <a:t/>
            </a:r>
            <a:br>
              <a:rPr lang="pt-BR" sz="3100" b="1" i="1" dirty="0" smtClean="0"/>
            </a:br>
            <a:r>
              <a:rPr lang="pt-BR" b="1" i="1" dirty="0" smtClean="0"/>
              <a:t>LCE0211 </a:t>
            </a:r>
            <a:r>
              <a:rPr lang="pt-BR" b="1" i="1" dirty="0"/>
              <a:t>– Estatística </a:t>
            </a:r>
            <a:r>
              <a:rPr lang="pt-BR" b="1" i="1" dirty="0" smtClean="0"/>
              <a:t>Geral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139519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pt-BR" dirty="0">
                <a:solidFill>
                  <a:schemeClr val="tx1"/>
                </a:solidFill>
              </a:rPr>
              <a:t>Profa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</a:t>
            </a:r>
            <a:r>
              <a:rPr lang="pt-BR" dirty="0">
                <a:solidFill>
                  <a:schemeClr val="tx1"/>
                </a:solidFill>
              </a:rPr>
              <a:t>ndréia Adami</a:t>
            </a:r>
          </a:p>
          <a:p>
            <a:pPr algn="r"/>
            <a:r>
              <a:rPr lang="pt-BR" u="sng" dirty="0">
                <a:solidFill>
                  <a:schemeClr val="tx1"/>
                </a:solidFill>
              </a:rPr>
              <a:t>adami@cepea.org.br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7650" name="Picture 2" descr="http://www4.esalq.usp.br/sites/default/files/logo-esalq-simbo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12954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29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Discretas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96544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pt-BR" b="1" u="sng" dirty="0" smtClean="0"/>
              <a:t>Exemplo 2:</a:t>
            </a:r>
          </a:p>
          <a:p>
            <a:pPr marL="0" lvl="1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500034" y="2214554"/>
          <a:ext cx="8215371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1900"/>
                <a:gridCol w="1905014"/>
                <a:gridCol w="2738457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Pontos amostrais em </a:t>
                      </a:r>
                      <a:r>
                        <a:rPr lang="el-GR" sz="2000" dirty="0" smtClean="0"/>
                        <a:t>Ω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Valores de X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Probabilidade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(1,2) (2,1) (2,2)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P[X = 2]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3198813" y="3357563"/>
          <a:ext cx="2322512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8" name="Equação" r:id="rId3" imgW="863225" imgH="228501" progId="Equation.3">
                  <p:embed/>
                </p:oleObj>
              </mc:Choice>
              <mc:Fallback>
                <p:oleObj name="Equação" r:id="rId3" imgW="863225" imgH="228501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3357563"/>
                        <a:ext cx="2322512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1487488" y="4300538"/>
          <a:ext cx="57372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9" name="Equação" r:id="rId5" imgW="2133600" imgH="393700" progId="Equation.3">
                  <p:embed/>
                </p:oleObj>
              </mc:Choice>
              <mc:Fallback>
                <p:oleObj name="Equação" r:id="rId5" imgW="2133600" imgH="3937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4300538"/>
                        <a:ext cx="5737225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ector de seta reta 8"/>
          <p:cNvCxnSpPr/>
          <p:nvPr/>
        </p:nvCxnSpPr>
        <p:spPr>
          <a:xfrm rot="10800000">
            <a:off x="1357290" y="3429000"/>
            <a:ext cx="2000264" cy="114300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rot="5400000" flipH="1" flipV="1">
            <a:off x="4500562" y="3000372"/>
            <a:ext cx="428628" cy="28575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rot="5400000" flipH="1" flipV="1">
            <a:off x="6250793" y="3536157"/>
            <a:ext cx="1428760" cy="64294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have direita 16"/>
          <p:cNvSpPr/>
          <p:nvPr/>
        </p:nvSpPr>
        <p:spPr>
          <a:xfrm rot="5400000">
            <a:off x="1178695" y="2678901"/>
            <a:ext cx="285752" cy="1071570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Discretas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96544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pt-BR" b="1" u="sng" dirty="0" smtClean="0"/>
              <a:t>Exemplo 2:</a:t>
            </a:r>
          </a:p>
          <a:p>
            <a:pPr marL="0" lvl="1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500034" y="2214554"/>
          <a:ext cx="8215371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1900"/>
                <a:gridCol w="1905014"/>
                <a:gridCol w="2738457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Pontos amostrais em </a:t>
                      </a:r>
                      <a:r>
                        <a:rPr lang="el-GR" sz="2000" dirty="0" smtClean="0"/>
                        <a:t>Ω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Valores de X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Probabilidade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(1,3) (2,3) (3,1) (3,2) (3,3)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P[X = 3]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3214688" y="3357563"/>
          <a:ext cx="228917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2" name="Equação" r:id="rId3" imgW="850900" imgH="228600" progId="Equation.3">
                  <p:embed/>
                </p:oleObj>
              </mc:Choice>
              <mc:Fallback>
                <p:oleObj name="Equação" r:id="rId3" imgW="850900" imgH="2286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3357563"/>
                        <a:ext cx="2289175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1520825" y="4300538"/>
          <a:ext cx="566896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3" name="Equação" r:id="rId5" imgW="2108200" imgH="393700" progId="Equation.3">
                  <p:embed/>
                </p:oleObj>
              </mc:Choice>
              <mc:Fallback>
                <p:oleObj name="Equação" r:id="rId5" imgW="2108200" imgH="3937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4300538"/>
                        <a:ext cx="5668963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ector de seta reta 8"/>
          <p:cNvCxnSpPr/>
          <p:nvPr/>
        </p:nvCxnSpPr>
        <p:spPr>
          <a:xfrm rot="10800000">
            <a:off x="1928794" y="3571876"/>
            <a:ext cx="1428760" cy="10001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rot="5400000" flipH="1" flipV="1">
            <a:off x="4500562" y="3000372"/>
            <a:ext cx="428628" cy="28575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rot="5400000" flipH="1" flipV="1">
            <a:off x="6250793" y="3536157"/>
            <a:ext cx="1428760" cy="64294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have direita 12"/>
          <p:cNvSpPr/>
          <p:nvPr/>
        </p:nvSpPr>
        <p:spPr>
          <a:xfrm rot="5400000">
            <a:off x="1678761" y="2178835"/>
            <a:ext cx="428628" cy="2214578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Discretas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96544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pt-BR" b="1" u="sng" dirty="0" smtClean="0"/>
              <a:t>Exemplo 2:</a:t>
            </a:r>
          </a:p>
          <a:p>
            <a:pPr marL="0" lvl="1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500034" y="2214554"/>
          <a:ext cx="821537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1900"/>
                <a:gridCol w="1905014"/>
                <a:gridCol w="2738457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Pontos amostrais em </a:t>
                      </a:r>
                      <a:r>
                        <a:rPr lang="el-GR" sz="2000" dirty="0" smtClean="0"/>
                        <a:t>Ω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Valores de X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Probabilidade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(1,4) (2,4) (3,4) (4,1) (4,2) (4,3) (4,4)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P[X = 4]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3390908" y="3500438"/>
          <a:ext cx="23241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16" name="Equação" r:id="rId3" imgW="863225" imgH="228501" progId="Equation.3">
                  <p:embed/>
                </p:oleObj>
              </mc:Choice>
              <mc:Fallback>
                <p:oleObj name="Equação" r:id="rId3" imgW="863225" imgH="228501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8" y="3500438"/>
                        <a:ext cx="2324100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1655763" y="4572000"/>
          <a:ext cx="57372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17" name="Equação" r:id="rId5" imgW="2133600" imgH="393700" progId="Equation.3">
                  <p:embed/>
                </p:oleObj>
              </mc:Choice>
              <mc:Fallback>
                <p:oleObj name="Equação" r:id="rId5" imgW="2133600" imgH="3937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4572000"/>
                        <a:ext cx="5737225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ector de seta reta 8"/>
          <p:cNvCxnSpPr/>
          <p:nvPr/>
        </p:nvCxnSpPr>
        <p:spPr>
          <a:xfrm rot="10800000">
            <a:off x="2214546" y="3786190"/>
            <a:ext cx="1428760" cy="10001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rot="5400000" flipH="1" flipV="1">
            <a:off x="4643438" y="3214686"/>
            <a:ext cx="428628" cy="28575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rot="5400000" flipH="1" flipV="1">
            <a:off x="6250793" y="3821909"/>
            <a:ext cx="1714512" cy="35719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have direita 12"/>
          <p:cNvSpPr/>
          <p:nvPr/>
        </p:nvSpPr>
        <p:spPr>
          <a:xfrm rot="5400000">
            <a:off x="2035951" y="2035959"/>
            <a:ext cx="285752" cy="2928958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Discretas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96544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pt-BR" b="1" u="sng" dirty="0" smtClean="0"/>
              <a:t>Exemplo 2:</a:t>
            </a:r>
          </a:p>
          <a:p>
            <a:pPr marL="0" lvl="1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500034" y="2214554"/>
          <a:ext cx="821537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1900"/>
                <a:gridCol w="1905014"/>
                <a:gridCol w="2738457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Pontos amostrais em </a:t>
                      </a:r>
                      <a:r>
                        <a:rPr lang="el-GR" sz="2000" dirty="0" smtClean="0"/>
                        <a:t>Ω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Valores de X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Probabilidade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(1,5) (2,5) (3,5) (4,5) (5,1) (5,2) (5,3) (5,4) (5,5)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5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P[X = 5]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3408363" y="3500438"/>
          <a:ext cx="228917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0" name="Equação" r:id="rId3" imgW="850900" imgH="228600" progId="Equation.3">
                  <p:embed/>
                </p:oleObj>
              </mc:Choice>
              <mc:Fallback>
                <p:oleObj name="Equação" r:id="rId3" imgW="850900" imgH="2286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3" y="3500438"/>
                        <a:ext cx="2289175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1655763" y="4572000"/>
          <a:ext cx="57372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1" name="Equação" r:id="rId5" imgW="2133600" imgH="393700" progId="Equation.3">
                  <p:embed/>
                </p:oleObj>
              </mc:Choice>
              <mc:Fallback>
                <p:oleObj name="Equação" r:id="rId5" imgW="2133600" imgH="3937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4572000"/>
                        <a:ext cx="5737225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ector de seta reta 8"/>
          <p:cNvCxnSpPr/>
          <p:nvPr/>
        </p:nvCxnSpPr>
        <p:spPr>
          <a:xfrm rot="10800000">
            <a:off x="2214546" y="3786190"/>
            <a:ext cx="1428760" cy="10001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rot="5400000" flipH="1" flipV="1">
            <a:off x="4643438" y="3214686"/>
            <a:ext cx="428628" cy="28575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rot="5400000" flipH="1" flipV="1">
            <a:off x="6250793" y="3821909"/>
            <a:ext cx="1714512" cy="35719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have direita 12"/>
          <p:cNvSpPr/>
          <p:nvPr/>
        </p:nvSpPr>
        <p:spPr>
          <a:xfrm rot="5400000">
            <a:off x="2035951" y="2035959"/>
            <a:ext cx="285752" cy="2928958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Discretas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96544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pt-BR" b="1" u="sng" dirty="0" smtClean="0"/>
              <a:t>Exemplo 2:</a:t>
            </a:r>
          </a:p>
          <a:p>
            <a:pPr marL="0" lvl="1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500034" y="2214554"/>
          <a:ext cx="821537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1900"/>
                <a:gridCol w="1905014"/>
                <a:gridCol w="2738457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Pontos amostrais em </a:t>
                      </a:r>
                      <a:r>
                        <a:rPr lang="el-GR" sz="2000" dirty="0" smtClean="0"/>
                        <a:t>Ω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Valores de X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Probabilidade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(1,6) (2,6) (3,6) (4,6) (5,6) (6,1) (6,2) (6,3) (6,4) (6,5)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dirty="0" smtClean="0"/>
                        <a:t>(6,6)</a:t>
                      </a:r>
                      <a:r>
                        <a:rPr lang="pt-BR" sz="2000" baseline="0" dirty="0" smtClean="0"/>
                        <a:t> </a:t>
                      </a:r>
                      <a:endParaRPr lang="pt-BR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6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P[X = 6]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3390900" y="3500438"/>
          <a:ext cx="232410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4" name="Equação" r:id="rId3" imgW="863225" imgH="228501" progId="Equation.3">
                  <p:embed/>
                </p:oleObj>
              </mc:Choice>
              <mc:Fallback>
                <p:oleObj name="Equação" r:id="rId3" imgW="863225" imgH="228501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3500438"/>
                        <a:ext cx="2324100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1587500" y="4572000"/>
          <a:ext cx="58737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5" name="Equação" r:id="rId5" imgW="2184400" imgH="393700" progId="Equation.3">
                  <p:embed/>
                </p:oleObj>
              </mc:Choice>
              <mc:Fallback>
                <p:oleObj name="Equação" r:id="rId5" imgW="2184400" imgH="3937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4572000"/>
                        <a:ext cx="5873750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ector de seta reta 8"/>
          <p:cNvCxnSpPr/>
          <p:nvPr/>
        </p:nvCxnSpPr>
        <p:spPr>
          <a:xfrm rot="10800000">
            <a:off x="2214546" y="3786190"/>
            <a:ext cx="1428760" cy="10001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rot="5400000" flipH="1" flipV="1">
            <a:off x="4643438" y="3214686"/>
            <a:ext cx="428628" cy="28575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rot="5400000" flipH="1" flipV="1">
            <a:off x="6250793" y="3821909"/>
            <a:ext cx="1714512" cy="35719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have direita 12"/>
          <p:cNvSpPr/>
          <p:nvPr/>
        </p:nvSpPr>
        <p:spPr>
          <a:xfrm rot="5400000">
            <a:off x="2035951" y="2035959"/>
            <a:ext cx="285752" cy="2928958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Discretas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96544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pt-BR" b="1" u="sng" dirty="0" smtClean="0"/>
              <a:t>Exemplo 2:</a:t>
            </a:r>
          </a:p>
          <a:p>
            <a:pPr marL="0" lvl="1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6178"/>
              </p:ext>
            </p:extLst>
          </p:nvPr>
        </p:nvGraphicFramePr>
        <p:xfrm>
          <a:off x="500034" y="2955630"/>
          <a:ext cx="8215371" cy="368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1900"/>
                <a:gridCol w="1905014"/>
                <a:gridCol w="2738457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Pontos amostrais em </a:t>
                      </a:r>
                      <a:r>
                        <a:rPr lang="el-GR" sz="2000" b="1" dirty="0" smtClean="0"/>
                        <a:t>Ω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Valores de X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Probabilidade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(1,1)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1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P[X = 1] = 0,0278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(1,2) (2,1) (2,2)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P[X = 2] = 0,0833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(1,3) (2,3) (3,1) (3,2) (3,3)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P[X = 3] = 0,1389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(1,4) (2,4) (3,4) (4,1) (4,2) (4,3) (4,4)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4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P[X = 4] = 0,1944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(1,5) (2,5) (3,5) (4,5) (5,1) (5,2) (5,3) (5,4) (5,5)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5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P[X = 5] = 0,2500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(1,6) (2,6) (3,6) (4,6) (5,6) (6,1) (6,2) (6,3) (6,4) (6,5)</a:t>
                      </a:r>
                      <a:r>
                        <a:rPr lang="pt-BR" sz="2000" b="1" baseline="0" dirty="0"/>
                        <a:t> </a:t>
                      </a:r>
                      <a:r>
                        <a:rPr lang="pt-BR" sz="2000" b="1" dirty="0" smtClean="0"/>
                        <a:t>(6,6)</a:t>
                      </a:r>
                      <a:r>
                        <a:rPr lang="pt-BR" sz="2000" b="1" baseline="0" dirty="0" smtClean="0"/>
                        <a:t> </a:t>
                      </a:r>
                      <a:endParaRPr lang="pt-BR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6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P[X = 6] = 0,3056</a:t>
                      </a:r>
                      <a:endParaRPr lang="pt-BR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428596" y="1857364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Tabela 1. </a:t>
            </a:r>
            <a:r>
              <a:rPr lang="pt-BR" sz="2400" b="1" dirty="0" smtClean="0">
                <a:solidFill>
                  <a:srgbClr val="FF0000"/>
                </a:solidFill>
              </a:rPr>
              <a:t>Distribuição de probabilidades da variável aleatória X</a:t>
            </a:r>
            <a:r>
              <a:rPr lang="pt-BR" sz="2400" dirty="0" smtClean="0"/>
              <a:t>, valor máximo das faces voltadas para cima, no lançamento de dois dados.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99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Discretas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dirty="0" smtClean="0"/>
              <a:t>Chama-se </a:t>
            </a:r>
            <a:r>
              <a:rPr lang="pt-BR" b="1" dirty="0" smtClean="0">
                <a:solidFill>
                  <a:srgbClr val="FF0000"/>
                </a:solidFill>
              </a:rPr>
              <a:t>função de probabilidade (</a:t>
            </a:r>
            <a:r>
              <a:rPr lang="pt-BR" b="1" dirty="0" err="1" smtClean="0">
                <a:solidFill>
                  <a:srgbClr val="FF0000"/>
                </a:solidFill>
              </a:rPr>
              <a:t>f.p.</a:t>
            </a:r>
            <a:r>
              <a:rPr lang="pt-BR" b="1" dirty="0" smtClean="0">
                <a:solidFill>
                  <a:srgbClr val="FF0000"/>
                </a:solidFill>
              </a:rPr>
              <a:t>)</a:t>
            </a:r>
            <a:r>
              <a:rPr lang="pt-BR" b="1" dirty="0" smtClean="0"/>
              <a:t> da variável aleatória discreta X, a função  que a cada valor de X associa sua probabilidade de ocorrência.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sz="2800" b="1" dirty="0" smtClean="0"/>
              <a:t>Condições: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800" b="1" dirty="0" smtClean="0"/>
              <a:t>i)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800" b="1" dirty="0" smtClean="0"/>
              <a:t>ii)</a:t>
            </a:r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3148799" y="3357562"/>
          <a:ext cx="2423333" cy="614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9" name="Equação" r:id="rId3" imgW="901309" imgH="228501" progId="Equation.3">
                  <p:embed/>
                </p:oleObj>
              </mc:Choice>
              <mc:Fallback>
                <p:oleObj name="Equação" r:id="rId3" imgW="901309" imgH="228501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799" y="3357562"/>
                        <a:ext cx="2423333" cy="6143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4933" name="Object 3"/>
          <p:cNvGraphicFramePr>
            <a:graphicFrameLocks noChangeAspect="1"/>
          </p:cNvGraphicFramePr>
          <p:nvPr/>
        </p:nvGraphicFramePr>
        <p:xfrm>
          <a:off x="1011241" y="4714875"/>
          <a:ext cx="4132263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0" name="Equação" r:id="rId5" imgW="1536700" imgH="228600" progId="Equation.3">
                  <p:embed/>
                </p:oleObj>
              </mc:Choice>
              <mc:Fallback>
                <p:oleObj name="Equação" r:id="rId5" imgW="1536700" imgH="2286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41" y="4714875"/>
                        <a:ext cx="4132263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4" name="Object 3"/>
          <p:cNvGraphicFramePr>
            <a:graphicFrameLocks noChangeAspect="1"/>
          </p:cNvGraphicFramePr>
          <p:nvPr/>
        </p:nvGraphicFramePr>
        <p:xfrm>
          <a:off x="1000100" y="5126058"/>
          <a:ext cx="2697162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1" name="Equação" r:id="rId7" imgW="1002865" imgH="431613" progId="Equation.3">
                  <p:embed/>
                </p:oleObj>
              </mc:Choice>
              <mc:Fallback>
                <p:oleObj name="Equação" r:id="rId7" imgW="1002865" imgH="431613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5126058"/>
                        <a:ext cx="2697162" cy="116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03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Discretas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96544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pt-BR" b="1" u="sng" dirty="0" smtClean="0"/>
              <a:t>Exemplo 2:</a:t>
            </a:r>
          </a:p>
          <a:p>
            <a:pPr marL="0" lvl="1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940896"/>
              </p:ext>
            </p:extLst>
          </p:nvPr>
        </p:nvGraphicFramePr>
        <p:xfrm>
          <a:off x="500034" y="2955630"/>
          <a:ext cx="8215371" cy="368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1900"/>
                <a:gridCol w="1905014"/>
                <a:gridCol w="2738457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Pontos amostrais em </a:t>
                      </a:r>
                      <a:r>
                        <a:rPr lang="el-GR" sz="2000" b="1" dirty="0" smtClean="0"/>
                        <a:t>Ω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Valores de X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Probabilidade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(1,1)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1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P[X = 1] = 0,0278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(1,2) (2,1) (2,2)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P[X = 2] = 0,0833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(1,3) (2,3) (3,1) (3,2) (3,3)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P[X = 3] = 0,1389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(1,4) (2,4) (3,4) (4,1) (4,2) (4,3) (4,4)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4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P[X = 4] = 0,1944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(1,5) (2,5) (3,5) (4,5) (5,1) (5,2) (5,3) (5,4) (5,5)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5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P[X = 5] = 0,2500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(1,6) (2,6) (3,6) (4,6) (5,6) (6,1) (6,2) (6,3) (6,4) (6,5)</a:t>
                      </a:r>
                      <a:r>
                        <a:rPr lang="pt-BR" sz="2000" b="1" baseline="0" dirty="0"/>
                        <a:t> </a:t>
                      </a:r>
                      <a:r>
                        <a:rPr lang="pt-BR" sz="2000" b="1" dirty="0" smtClean="0"/>
                        <a:t>(6,6)</a:t>
                      </a:r>
                      <a:r>
                        <a:rPr lang="pt-BR" sz="2000" b="1" baseline="0" dirty="0" smtClean="0"/>
                        <a:t> </a:t>
                      </a:r>
                      <a:endParaRPr lang="pt-BR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6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P[X = 6] = 0,3056</a:t>
                      </a:r>
                      <a:endParaRPr lang="pt-BR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428596" y="1857364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Tabela 1. </a:t>
            </a:r>
            <a:r>
              <a:rPr lang="pt-BR" sz="2400" b="1" dirty="0" smtClean="0">
                <a:solidFill>
                  <a:srgbClr val="FF0000"/>
                </a:solidFill>
              </a:rPr>
              <a:t>Distribuição de probabilidades da variável aleatória X</a:t>
            </a:r>
            <a:r>
              <a:rPr lang="pt-BR" sz="2400" dirty="0" smtClean="0"/>
              <a:t>, valor máximo das faces voltadas para cima, no lançamento de dois dados.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99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521497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Discretas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96544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pt-BR" b="1" u="sng" dirty="0" smtClean="0"/>
              <a:t>Exemplo 2:</a:t>
            </a:r>
          </a:p>
          <a:p>
            <a:pPr marL="0" lvl="1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28596" y="5864386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Figura 1. </a:t>
            </a:r>
            <a:r>
              <a:rPr lang="pt-BR" sz="2000" b="1" dirty="0" smtClean="0">
                <a:solidFill>
                  <a:srgbClr val="FF0000"/>
                </a:solidFill>
              </a:rPr>
              <a:t>Distribuição de probabilidades da variável aleatória X</a:t>
            </a:r>
            <a:r>
              <a:rPr lang="pt-BR" sz="2000" dirty="0" smtClean="0"/>
              <a:t>, valor máximo das faces voltadas para cima, no lançamento de dois dados.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99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Discretas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 smtClean="0"/>
              <a:t>Existem muitos problemas em que o interesse é conhecer com que probabilidade uma variável aleatória X assume valores menores que um particular </a:t>
            </a:r>
            <a:r>
              <a:rPr lang="pt-BR" sz="2800" dirty="0" smtClean="0"/>
              <a:t>valor x, </a:t>
            </a:r>
            <a:r>
              <a:rPr lang="pt-BR" sz="2800" dirty="0" smtClean="0"/>
              <a:t>e nesse caso precisamos definir a </a:t>
            </a:r>
            <a:r>
              <a:rPr lang="pt-BR" sz="2800" b="1" dirty="0" smtClean="0">
                <a:solidFill>
                  <a:srgbClr val="FF0000"/>
                </a:solidFill>
              </a:rPr>
              <a:t>função de distribuição acumulada da variável aleatória X.</a:t>
            </a:r>
          </a:p>
          <a:p>
            <a:pPr marL="0" indent="0" algn="just">
              <a:buNone/>
            </a:pPr>
            <a:endParaRPr lang="pt-BR" sz="28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Condições:</a:t>
            </a: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i)</a:t>
            </a: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ii)</a:t>
            </a:r>
            <a:r>
              <a:rPr lang="pt-BR" sz="2800" b="1" dirty="0" smtClean="0"/>
              <a:t> É não decrescente: se </a:t>
            </a:r>
            <a:r>
              <a:rPr lang="pt-BR" sz="2800" b="1" dirty="0" smtClean="0">
                <a:solidFill>
                  <a:srgbClr val="FF0000"/>
                </a:solidFill>
              </a:rPr>
              <a:t>            </a:t>
            </a:r>
            <a:r>
              <a:rPr lang="pt-BR" sz="2800" b="1" dirty="0" smtClean="0"/>
              <a:t>então</a:t>
            </a: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iii)                           </a:t>
            </a:r>
            <a:r>
              <a:rPr lang="pt-BR" sz="2800" b="1" dirty="0" smtClean="0"/>
              <a:t>e</a:t>
            </a:r>
            <a:r>
              <a:rPr lang="pt-BR" sz="28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buNone/>
            </a:pPr>
            <a:endParaRPr lang="pt-BR" b="1" dirty="0" smtClean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2925763" y="3643313"/>
          <a:ext cx="286702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30" name="Equação" r:id="rId3" imgW="1066800" imgH="228600" progId="Equation.3">
                  <p:embed/>
                </p:oleObj>
              </mc:Choice>
              <mc:Fallback>
                <p:oleObj name="Equação" r:id="rId3" imgW="1066800" imgH="22860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3643313"/>
                        <a:ext cx="2867025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0056" name="Object 3"/>
          <p:cNvGraphicFramePr>
            <a:graphicFrameLocks noChangeAspect="1"/>
          </p:cNvGraphicFramePr>
          <p:nvPr/>
        </p:nvGraphicFramePr>
        <p:xfrm>
          <a:off x="857224" y="4732358"/>
          <a:ext cx="1673250" cy="482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31" name="Equação" r:id="rId5" imgW="748975" imgH="215806" progId="Equation.3">
                  <p:embed/>
                </p:oleObj>
              </mc:Choice>
              <mc:Fallback>
                <p:oleObj name="Equação" r:id="rId5" imgW="748975" imgH="215806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4732358"/>
                        <a:ext cx="1673250" cy="4825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7" name="Object 3"/>
          <p:cNvGraphicFramePr>
            <a:graphicFrameLocks noChangeAspect="1"/>
          </p:cNvGraphicFramePr>
          <p:nvPr/>
        </p:nvGraphicFramePr>
        <p:xfrm>
          <a:off x="4143372" y="5160978"/>
          <a:ext cx="9921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32" name="Equação" r:id="rId7" imgW="444114" imgH="215713" progId="Equation.3">
                  <p:embed/>
                </p:oleObj>
              </mc:Choice>
              <mc:Fallback>
                <p:oleObj name="Equação" r:id="rId7" imgW="444114" imgH="215713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5160978"/>
                        <a:ext cx="99218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8" name="Object 3"/>
          <p:cNvGraphicFramePr>
            <a:graphicFrameLocks noChangeAspect="1"/>
          </p:cNvGraphicFramePr>
          <p:nvPr/>
        </p:nvGraphicFramePr>
        <p:xfrm>
          <a:off x="6073799" y="5214950"/>
          <a:ext cx="19272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33" name="Equação" r:id="rId9" imgW="863225" imgH="215806" progId="Equation.3">
                  <p:embed/>
                </p:oleObj>
              </mc:Choice>
              <mc:Fallback>
                <p:oleObj name="Equação" r:id="rId9" imgW="863225" imgH="215806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799" y="5214950"/>
                        <a:ext cx="192722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9" name="Object 3"/>
          <p:cNvGraphicFramePr>
            <a:graphicFrameLocks noChangeAspect="1"/>
          </p:cNvGraphicFramePr>
          <p:nvPr/>
        </p:nvGraphicFramePr>
        <p:xfrm>
          <a:off x="1028700" y="5734071"/>
          <a:ext cx="1871663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34" name="Equação" r:id="rId11" imgW="838200" imgH="279400" progId="Equation.3">
                  <p:embed/>
                </p:oleObj>
              </mc:Choice>
              <mc:Fallback>
                <p:oleObj name="Equação" r:id="rId11" imgW="838200" imgH="27940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5734071"/>
                        <a:ext cx="1871663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61" name="Object 3"/>
          <p:cNvGraphicFramePr>
            <a:graphicFrameLocks noChangeAspect="1"/>
          </p:cNvGraphicFramePr>
          <p:nvPr/>
        </p:nvGraphicFramePr>
        <p:xfrm>
          <a:off x="3586163" y="5734050"/>
          <a:ext cx="181451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35" name="Equação" r:id="rId13" imgW="812447" imgH="279279" progId="Equation.3">
                  <p:embed/>
                </p:oleObj>
              </mc:Choice>
              <mc:Fallback>
                <p:oleObj name="Equação" r:id="rId13" imgW="812447" imgH="279279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3" y="5734050"/>
                        <a:ext cx="1814512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03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Variável aleatória</a:t>
            </a:r>
            <a:r>
              <a:rPr lang="pt-BR" sz="2800" b="1" dirty="0" smtClean="0"/>
              <a:t> é uma função real (isto é, que assume valores em R) definida no espaço amostral  de um experimento aleatório.</a:t>
            </a:r>
          </a:p>
          <a:p>
            <a:pPr marL="0" indent="0" algn="just">
              <a:buNone/>
            </a:pPr>
            <a:endParaRPr lang="pt-BR" sz="2800" b="1" dirty="0" smtClean="0"/>
          </a:p>
          <a:p>
            <a:pPr marL="0" indent="0" algn="just">
              <a:buNone/>
            </a:pPr>
            <a:r>
              <a:rPr lang="pt-BR" sz="2800" b="1" dirty="0" smtClean="0"/>
              <a:t>Uma </a:t>
            </a:r>
            <a:r>
              <a:rPr lang="pt-BR" sz="2800" b="1" dirty="0" smtClean="0">
                <a:solidFill>
                  <a:srgbClr val="FF0000"/>
                </a:solidFill>
              </a:rPr>
              <a:t>variável aleatória é discreta</a:t>
            </a:r>
            <a:r>
              <a:rPr lang="pt-BR" sz="2800" b="1" dirty="0" smtClean="0"/>
              <a:t> se sua imagem (ou conjunto de valores que ela pode assumir) é um conjunto finito ou enumerável. Se a imagem é um conjunto não enumerável, ou seja, assume qualquer valor dentro de um intervalo de números reais, dizemos que a </a:t>
            </a:r>
            <a:r>
              <a:rPr lang="pt-BR" sz="2800" b="1" dirty="0" smtClean="0">
                <a:solidFill>
                  <a:srgbClr val="FF0000"/>
                </a:solidFill>
              </a:rPr>
              <a:t>variável aleatória é contínua</a:t>
            </a:r>
            <a:r>
              <a:rPr lang="pt-BR" sz="2800" b="1" dirty="0" smtClean="0"/>
              <a:t>. 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1703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Discretas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96544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pt-BR" b="1" u="sng" dirty="0" smtClean="0"/>
              <a:t>Exemplo 2:</a:t>
            </a:r>
          </a:p>
          <a:p>
            <a:pPr marL="0" lvl="1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28596" y="1857364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Tabela 1. </a:t>
            </a:r>
            <a:r>
              <a:rPr lang="pt-BR" sz="2000" b="1" dirty="0" smtClean="0">
                <a:solidFill>
                  <a:srgbClr val="FF0000"/>
                </a:solidFill>
              </a:rPr>
              <a:t>Distribuição de probabilidades da variável aleatória X</a:t>
            </a:r>
            <a:r>
              <a:rPr lang="pt-BR" sz="2000" dirty="0" smtClean="0"/>
              <a:t>, e </a:t>
            </a:r>
            <a:r>
              <a:rPr lang="pt-BR" sz="2000" b="1" dirty="0" smtClean="0">
                <a:solidFill>
                  <a:srgbClr val="FF0000"/>
                </a:solidFill>
              </a:rPr>
              <a:t>Função de Distribuição Acumulada</a:t>
            </a:r>
            <a:r>
              <a:rPr lang="pt-BR" sz="2000" dirty="0" smtClean="0"/>
              <a:t> do valor máximo das faces voltadas para cima, no lançamento de dois dados.</a:t>
            </a:r>
            <a:endParaRPr lang="pt-BR" sz="2000" dirty="0"/>
          </a:p>
        </p:txBody>
      </p:sp>
      <p:graphicFrame>
        <p:nvGraphicFramePr>
          <p:cNvPr id="133122" name="Object 3"/>
          <p:cNvGraphicFramePr>
            <a:graphicFrameLocks noChangeAspect="1"/>
          </p:cNvGraphicFramePr>
          <p:nvPr/>
        </p:nvGraphicFramePr>
        <p:xfrm>
          <a:off x="6705636" y="2959550"/>
          <a:ext cx="1724016" cy="369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1" name="Equação" r:id="rId3" imgW="1066800" imgH="228600" progId="Equation.3">
                  <p:embed/>
                </p:oleObj>
              </mc:Choice>
              <mc:Fallback>
                <p:oleObj name="Equação" r:id="rId3" imgW="1066800" imgH="2286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36" y="2959550"/>
                        <a:ext cx="1724016" cy="369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002030"/>
              </p:ext>
            </p:extLst>
          </p:nvPr>
        </p:nvGraphicFramePr>
        <p:xfrm>
          <a:off x="500034" y="2786058"/>
          <a:ext cx="8215371" cy="3947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9838"/>
                <a:gridCol w="1224136"/>
                <a:gridCol w="2016224"/>
                <a:gridCol w="2055173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Pontos amostrais em </a:t>
                      </a:r>
                      <a:r>
                        <a:rPr lang="el-GR" sz="1800" b="1" dirty="0" smtClean="0"/>
                        <a:t>Ω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Valores de X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P[X = xi]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(1,1)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1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P[X = 1] = 0,0278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0,0278</a:t>
                      </a:r>
                      <a:endParaRPr lang="pt-BR" sz="18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(1,2) (2,1) (2,2)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2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P[X = 2] = 0,0833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0,0278+0,0833</a:t>
                      </a:r>
                      <a:endParaRPr lang="pt-BR" sz="18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(1,3) (2,3) (3,1) (3,2) (3,3)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3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P[X = 3] = 0,1389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0,0278+...+0,1389</a:t>
                      </a:r>
                      <a:endParaRPr lang="pt-BR" sz="18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(1,4) (2,4) (3,4) (4,1) (4,2) (4,3) (4,4)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4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P[X = 4] = 0,1944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0,0278+...+0,1944</a:t>
                      </a:r>
                      <a:endParaRPr lang="pt-BR" sz="18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(1,5) (2,5) (3,5) (4,5) (5,1) (5,2) (5,3) (5,4) (5,5)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5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P[X = 5] = 0,2500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0,0278+...+0,2500</a:t>
                      </a:r>
                      <a:endParaRPr lang="pt-BR" sz="18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(1,6) (2,6) (3,6) (4,6) (5,6) (6,1) (6,2) (6,3) (6,4) (6,5)</a:t>
                      </a:r>
                      <a:r>
                        <a:rPr lang="pt-BR" sz="1800" b="1" baseline="0" dirty="0"/>
                        <a:t> </a:t>
                      </a:r>
                      <a:r>
                        <a:rPr lang="pt-BR" sz="1800" b="1" dirty="0" smtClean="0"/>
                        <a:t>(6,6)</a:t>
                      </a:r>
                      <a:r>
                        <a:rPr lang="pt-BR" sz="1800" b="1" baseline="0" dirty="0" smtClean="0"/>
                        <a:t> </a:t>
                      </a:r>
                      <a:endParaRPr lang="pt-BR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6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P[X = 6] = 0,3056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0,0278+...+0,3056</a:t>
                      </a:r>
                      <a:endParaRPr lang="pt-BR" sz="1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Discretas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96544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pt-BR" b="1" u="sng" dirty="0" smtClean="0"/>
              <a:t>Exemplo 2:</a:t>
            </a:r>
          </a:p>
          <a:p>
            <a:pPr marL="0" lvl="1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28596" y="1857364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Tabela 1. </a:t>
            </a:r>
            <a:r>
              <a:rPr lang="pt-BR" sz="2000" b="1" dirty="0" smtClean="0">
                <a:solidFill>
                  <a:srgbClr val="FF0000"/>
                </a:solidFill>
              </a:rPr>
              <a:t>Distribuição de probabilidades da variável aleatória X</a:t>
            </a:r>
            <a:r>
              <a:rPr lang="pt-BR" sz="2000" dirty="0" smtClean="0"/>
              <a:t>, e </a:t>
            </a:r>
            <a:r>
              <a:rPr lang="pt-BR" sz="2000" b="1" dirty="0" smtClean="0">
                <a:solidFill>
                  <a:srgbClr val="FF0000"/>
                </a:solidFill>
              </a:rPr>
              <a:t>Função de Distribuição Acumulada</a:t>
            </a:r>
            <a:r>
              <a:rPr lang="pt-BR" sz="2000" dirty="0" smtClean="0"/>
              <a:t> do valor máximo das faces voltadas para cima, no lançamento de dois dados.</a:t>
            </a:r>
            <a:endParaRPr lang="pt-BR" sz="2000" dirty="0"/>
          </a:p>
        </p:txBody>
      </p:sp>
      <p:graphicFrame>
        <p:nvGraphicFramePr>
          <p:cNvPr id="133122" name="Object 3"/>
          <p:cNvGraphicFramePr>
            <a:graphicFrameLocks noChangeAspect="1"/>
          </p:cNvGraphicFramePr>
          <p:nvPr/>
        </p:nvGraphicFramePr>
        <p:xfrm>
          <a:off x="6705636" y="2959550"/>
          <a:ext cx="1724016" cy="369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2" name="Equação" r:id="rId3" imgW="1066800" imgH="228600" progId="Equation.3">
                  <p:embed/>
                </p:oleObj>
              </mc:Choice>
              <mc:Fallback>
                <p:oleObj name="Equação" r:id="rId3" imgW="1066800" imgH="228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36" y="2959550"/>
                        <a:ext cx="1724016" cy="369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395126"/>
              </p:ext>
            </p:extLst>
          </p:nvPr>
        </p:nvGraphicFramePr>
        <p:xfrm>
          <a:off x="500034" y="2786058"/>
          <a:ext cx="8215371" cy="3947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9838"/>
                <a:gridCol w="1224136"/>
                <a:gridCol w="2016224"/>
                <a:gridCol w="2055173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Pontos amostrais em </a:t>
                      </a:r>
                      <a:r>
                        <a:rPr lang="el-GR" sz="1800" b="1" dirty="0" smtClean="0"/>
                        <a:t>Ω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Valores de X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P[X = xi]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(1,1)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1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P[X = 1] = 0,0278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0,0278</a:t>
                      </a:r>
                      <a:endParaRPr lang="pt-BR" sz="18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(1,2) (2,1) (2,2)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2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P[X = 2] = 0,0833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0,1111</a:t>
                      </a:r>
                      <a:endParaRPr lang="pt-BR" sz="18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(1,3) (2,3) (3,1) (3,2) (3,3)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3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P[X = 3] = 0,1389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0,2500</a:t>
                      </a:r>
                      <a:endParaRPr lang="pt-BR" sz="18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(1,4) (2,4) (3,4) (4,1) (4,2) (4,3) (4,4)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4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P[X = 4] = 0,1944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0,4444</a:t>
                      </a:r>
                      <a:endParaRPr lang="pt-BR" sz="18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(1,5) (2,5) (3,5) (4,5) (5,1) (5,2) (5,3) (5,4) (5,5)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5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P[X = 5] = 0,2500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0,6944</a:t>
                      </a:r>
                      <a:endParaRPr lang="pt-BR" sz="18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(1,6) (2,6) (3,6) (4,6) (5,6) (6,1) (6,2) (6,3) (6,4) (6,5)</a:t>
                      </a:r>
                      <a:r>
                        <a:rPr lang="pt-BR" sz="1800" b="1" baseline="0" dirty="0"/>
                        <a:t> </a:t>
                      </a:r>
                      <a:r>
                        <a:rPr lang="pt-BR" sz="1800" b="1" dirty="0" smtClean="0"/>
                        <a:t>(6,6)</a:t>
                      </a:r>
                      <a:r>
                        <a:rPr lang="pt-BR" sz="1800" b="1" baseline="0" dirty="0" smtClean="0"/>
                        <a:t> </a:t>
                      </a:r>
                      <a:endParaRPr lang="pt-BR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6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P[X = 6] = 0,3056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1,0000</a:t>
                      </a:r>
                      <a:endParaRPr lang="pt-BR" sz="1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1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6504" y="928670"/>
            <a:ext cx="5055892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Discretas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96544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pt-BR" b="1" u="sng" dirty="0" smtClean="0"/>
              <a:t>Exemplo 2:</a:t>
            </a:r>
          </a:p>
          <a:p>
            <a:pPr marL="0" lvl="1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28596" y="5864386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Figura 2. </a:t>
            </a:r>
            <a:r>
              <a:rPr lang="pt-BR" sz="2000" b="1" dirty="0" smtClean="0">
                <a:solidFill>
                  <a:srgbClr val="FF0000"/>
                </a:solidFill>
              </a:rPr>
              <a:t>Função de Distribuição Acumulada da variável aleatória X</a:t>
            </a:r>
            <a:r>
              <a:rPr lang="pt-BR" sz="2000" dirty="0" smtClean="0"/>
              <a:t> do valor máximo das faces voltadas para cima, no lançamento de dois dados.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99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Discretas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7"/>
                <a:ext cx="8229600" cy="4896544"/>
              </a:xfrm>
            </p:spPr>
            <p:txBody>
              <a:bodyPr>
                <a:normAutofit fontScale="92500"/>
              </a:bodyPr>
              <a:lstStyle/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Média de uma variável aleatória discreta</a:t>
                </a:r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𝐄</m:t>
                      </m:r>
                      <m:d>
                        <m:dPr>
                          <m:ctrlP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pt-BR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</m:sup>
                        <m:e>
                          <m:sSub>
                            <m:sSubPr>
                              <m:ctrlPr>
                                <a:rPr lang="pt-BR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𝑿</m:t>
                              </m:r>
                              <m:r>
                                <a:rPr lang="pt-BR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pt-BR" b="1" dirty="0" smtClean="0">
                  <a:solidFill>
                    <a:srgbClr val="FF0000"/>
                  </a:solidFill>
                </a:endParaRPr>
              </a:p>
              <a:p>
                <a:pPr marL="0" lvl="1" indent="0" algn="just">
                  <a:buNone/>
                </a:pPr>
                <a:r>
                  <a:rPr lang="pt-BR" dirty="0" smtClean="0"/>
                  <a:t>No exemplo 2:</a:t>
                </a:r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>
                          <a:latin typeface="Cambria Math"/>
                        </a:rPr>
                        <m:t>𝐄</m:t>
                      </m:r>
                      <m:d>
                        <m:d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 i="1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𝟎𝟐𝟕𝟖</m:t>
                          </m:r>
                        </m:e>
                      </m:d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pt-BR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𝟎𝟖𝟑𝟑</m:t>
                          </m:r>
                        </m:e>
                      </m:d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+…+</m:t>
                      </m:r>
                    </m:oMath>
                  </m:oMathPara>
                </a14:m>
                <a:endParaRPr lang="pt-BR" b="1" dirty="0" smtClean="0">
                  <a:ea typeface="Cambria Math"/>
                </a:endParaRPr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𝟑𝟎𝟓𝟓</m:t>
                          </m:r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𝟒</m:t>
                      </m:r>
                      <m:r>
                        <a:rPr lang="pt-BR" b="1" i="1" smtClean="0">
                          <a:latin typeface="Cambria Math"/>
                        </a:rPr>
                        <m:t>,</m:t>
                      </m:r>
                      <m:r>
                        <a:rPr lang="pt-BR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pt-BR" b="1" dirty="0" smtClean="0"/>
              </a:p>
              <a:p>
                <a:pPr marL="0" lvl="1" indent="0" algn="just">
                  <a:buNone/>
                </a:pPr>
                <a:endParaRPr lang="pt-BR" b="1" dirty="0" smtClean="0"/>
              </a:p>
              <a:p>
                <a:pPr marL="0" lvl="1" indent="0" algn="just">
                  <a:buNone/>
                </a:pPr>
                <a:r>
                  <a:rPr lang="pt-BR" b="1" dirty="0"/>
                  <a:t>A esperança matemática </a:t>
                </a:r>
                <a14:m>
                  <m:oMath xmlns:m="http://schemas.openxmlformats.org/officeDocument/2006/math">
                    <m:r>
                      <a:rPr lang="pt-BR" b="1">
                        <a:latin typeface="Cambria Math"/>
                      </a:rPr>
                      <m:t>𝐄</m:t>
                    </m:r>
                    <m:d>
                      <m:d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1" i="1">
                            <a:latin typeface="Cambria Math"/>
                          </a:rPr>
                          <m:t>𝑿</m:t>
                        </m:r>
                      </m:e>
                    </m:d>
                  </m:oMath>
                </a14:m>
                <a:r>
                  <a:rPr lang="pt-BR" b="1" dirty="0"/>
                  <a:t>de uma variável aleatória discreta </a:t>
                </a:r>
                <a:r>
                  <a:rPr lang="pt-BR" b="1" dirty="0" smtClean="0"/>
                  <a:t>pode </a:t>
                </a:r>
                <a:r>
                  <a:rPr lang="pt-BR" b="1" dirty="0"/>
                  <a:t>ser interpretada como a média dos valores observados dessa variável em uma sequência grande de repetições do </a:t>
                </a:r>
                <a:r>
                  <a:rPr lang="pt-BR" b="1" dirty="0" smtClean="0"/>
                  <a:t>experimento.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7"/>
                <a:ext cx="8229600" cy="4896544"/>
              </a:xfrm>
              <a:blipFill rotWithShape="1">
                <a:blip r:embed="rId2"/>
                <a:stretch>
                  <a:fillRect l="-1259" t="-996" r="-1333" b="-236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Discretas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7"/>
                <a:ext cx="8229600" cy="4896544"/>
              </a:xfrm>
            </p:spPr>
            <p:txBody>
              <a:bodyPr>
                <a:normAutofit/>
              </a:bodyPr>
              <a:lstStyle/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Variância de uma variável aleatória discreta</a:t>
                </a:r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𝐕𝐚𝐫</m:t>
                      </m:r>
                      <m:d>
                        <m:dPr>
                          <m:ctrlP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pt-BR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pt-BR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pt-BR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pt-BR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pt-B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pt-BR" sz="2400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pt-BR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pt-BR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</m:sup>
                        <m:e>
                          <m:sSup>
                            <m:sSupPr>
                              <m:ctrlPr>
                                <a:rPr lang="pt-BR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pt-B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pt-BR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𝑿</m:t>
                              </m:r>
                              <m:r>
                                <a:rPr lang="pt-BR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pt-BR" b="1" dirty="0" smtClean="0">
                  <a:solidFill>
                    <a:srgbClr val="FF0000"/>
                  </a:solidFill>
                </a:endParaRPr>
              </a:p>
              <a:p>
                <a:pPr marL="0" lvl="1" indent="0" algn="just">
                  <a:buNone/>
                </a:pPr>
                <a:r>
                  <a:rPr lang="pt-BR" b="1" dirty="0" smtClean="0"/>
                  <a:t>No exemplo 2:</a:t>
                </a:r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>
                          <a:latin typeface="Cambria Math"/>
                        </a:rPr>
                        <m:t>𝐄</m:t>
                      </m:r>
                      <m:d>
                        <m:d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pt-BR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1" i="1">
                                  <a:latin typeface="Cambria Math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pt-BR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𝟎𝟐𝟕𝟖</m:t>
                          </m:r>
                        </m:e>
                      </m:d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pt-BR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pt-BR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𝟎𝟖𝟑𝟑</m:t>
                          </m:r>
                        </m:e>
                      </m:d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+…+</m:t>
                      </m:r>
                    </m:oMath>
                  </m:oMathPara>
                </a14:m>
                <a:endParaRPr lang="pt-BR" b="1" dirty="0" smtClean="0">
                  <a:ea typeface="Cambria Math"/>
                </a:endParaRPr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pt-BR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𝟑𝟎𝟓𝟓</m:t>
                          </m:r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𝟐𝟏</m:t>
                      </m:r>
                      <m:r>
                        <a:rPr lang="pt-BR" b="1" i="1" smtClean="0">
                          <a:latin typeface="Cambria Math"/>
                        </a:rPr>
                        <m:t>,</m:t>
                      </m:r>
                      <m:r>
                        <a:rPr lang="pt-BR" b="1" i="1" smtClean="0">
                          <a:latin typeface="Cambria Math"/>
                        </a:rPr>
                        <m:t>𝟗𝟔</m:t>
                      </m:r>
                    </m:oMath>
                  </m:oMathPara>
                </a14:m>
                <a:endParaRPr lang="pt-BR" b="1" dirty="0" smtClean="0"/>
              </a:p>
              <a:p>
                <a:pPr marL="0" lvl="1" indent="0" algn="just">
                  <a:buNone/>
                </a:pPr>
                <a:r>
                  <a:rPr lang="pt-BR" b="1" dirty="0" smtClean="0"/>
                  <a:t>Logo,</a:t>
                </a:r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>
                          <a:latin typeface="Cambria Math"/>
                        </a:rPr>
                        <m:t>𝐕𝐚𝐫</m:t>
                      </m:r>
                      <m:d>
                        <m:d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 i="1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pt-BR" b="1" i="1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𝟐𝟏</m:t>
                      </m:r>
                      <m:r>
                        <a:rPr lang="pt-BR" b="1" i="1" smtClean="0">
                          <a:latin typeface="Cambria Math"/>
                        </a:rPr>
                        <m:t>,</m:t>
                      </m:r>
                      <m:r>
                        <a:rPr lang="pt-BR" b="1" i="1" smtClean="0">
                          <a:latin typeface="Cambria Math"/>
                        </a:rPr>
                        <m:t>𝟗𝟔</m:t>
                      </m:r>
                      <m:r>
                        <a:rPr lang="pt-BR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pt-BR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𝟏</m:t>
                      </m:r>
                      <m:r>
                        <a:rPr lang="pt-BR" b="1" i="1" smtClean="0">
                          <a:latin typeface="Cambria Math"/>
                        </a:rPr>
                        <m:t>,</m:t>
                      </m:r>
                      <m:r>
                        <a:rPr lang="pt-BR" b="1" i="1" smtClean="0">
                          <a:latin typeface="Cambria Math"/>
                        </a:rPr>
                        <m:t>𝟕𝟏</m:t>
                      </m:r>
                      <m:r>
                        <a:rPr lang="pt-BR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1" i="1">
                              <a:latin typeface="Cambria Math"/>
                            </a:rPr>
                            <m:t>𝒖𝒏𝒊𝒅𝒂𝒅𝒆𝒔</m:t>
                          </m:r>
                        </m:e>
                        <m:sup>
                          <m:r>
                            <a:rPr lang="pt-BR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pt-BR" b="1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7"/>
                <a:ext cx="8229600" cy="4896544"/>
              </a:xfrm>
              <a:blipFill rotWithShape="1">
                <a:blip r:embed="rId2"/>
                <a:stretch>
                  <a:fillRect l="-1481" t="-11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5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Discretas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 smtClean="0"/>
              <a:t>Temos, basicamente, dois tipos de variáveis aleatórias discretas a serem estudadas:</a:t>
            </a:r>
          </a:p>
          <a:p>
            <a:pPr lvl="1" algn="just"/>
            <a:r>
              <a:rPr lang="pt-BR" sz="3200" b="1" dirty="0" smtClean="0"/>
              <a:t>Contagens considerando um espaço amostral enumerável e finito </a:t>
            </a:r>
            <a:r>
              <a:rPr lang="pt-BR" sz="3200" b="1" dirty="0" smtClean="0">
                <a:sym typeface="Wingdings" pitchFamily="2" charset="2"/>
              </a:rPr>
              <a:t> </a:t>
            </a:r>
            <a:r>
              <a:rPr lang="pt-BR" sz="3200" b="1" dirty="0" smtClean="0">
                <a:solidFill>
                  <a:srgbClr val="FF0000"/>
                </a:solidFill>
                <a:sym typeface="Wingdings" pitchFamily="2" charset="2"/>
              </a:rPr>
              <a:t>Modelos Binomiais</a:t>
            </a:r>
            <a:r>
              <a:rPr lang="pt-BR" sz="3200" b="1" dirty="0" smtClean="0"/>
              <a:t>;</a:t>
            </a:r>
          </a:p>
          <a:p>
            <a:pPr lvl="1" algn="just"/>
            <a:r>
              <a:rPr lang="pt-BR" sz="3200" b="1" dirty="0" smtClean="0"/>
              <a:t>Contagens considerando um espaço amostral enumerável porém infinito </a:t>
            </a:r>
            <a:r>
              <a:rPr lang="pt-BR" sz="3200" b="1" dirty="0" smtClean="0">
                <a:sym typeface="Wingdings" pitchFamily="2" charset="2"/>
              </a:rPr>
              <a:t> </a:t>
            </a:r>
            <a:r>
              <a:rPr lang="pt-BR" sz="3200" b="1" dirty="0" smtClean="0">
                <a:solidFill>
                  <a:srgbClr val="FF0000"/>
                </a:solidFill>
                <a:sym typeface="Wingdings" pitchFamily="2" charset="2"/>
              </a:rPr>
              <a:t>Modelos de Poisson.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Modelo de Distribuição Binomial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pt-BR" dirty="0" smtClean="0"/>
                  <a:t>Quatro pressuposições:</a:t>
                </a:r>
              </a:p>
              <a:p>
                <a:pPr lvl="1" algn="just"/>
                <a:r>
                  <a:rPr lang="pt-BR" dirty="0" smtClean="0"/>
                  <a:t>Ele considera que um experimento tem dois possíveis resultados que podem ser chamados de 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sucesso</a:t>
                </a:r>
                <a:r>
                  <a:rPr lang="pt-BR" dirty="0" smtClean="0"/>
                  <a:t> e 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fracasso (sim ou não)</a:t>
                </a:r>
                <a:r>
                  <a:rPr lang="pt-BR" dirty="0" smtClean="0"/>
                  <a:t>;</a:t>
                </a:r>
              </a:p>
              <a:p>
                <a:pPr lvl="1" algn="just"/>
                <a:r>
                  <a:rPr lang="pt-BR" dirty="0"/>
                  <a:t>A soma das probabilidades de sucesso e fracasso  sempre será igual a </a:t>
                </a:r>
                <a:r>
                  <a:rPr lang="pt-BR" dirty="0" smtClean="0"/>
                  <a:t>1;</a:t>
                </a:r>
              </a:p>
              <a:p>
                <a:pPr lvl="1" algn="just"/>
                <a:r>
                  <a:rPr lang="pt-BR" dirty="0" smtClean="0"/>
                  <a:t>A probabilidade de sucesso permanece constante no experimento, P[sucesso]=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pt-BR" b="0" dirty="0" smtClean="0"/>
                  <a:t>. Logo, </a:t>
                </a:r>
                <a:r>
                  <a:rPr lang="pt-BR" dirty="0" smtClean="0"/>
                  <a:t>P[fracasso]=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/>
                      </a:rPr>
                      <m:t>1−</m:t>
                    </m:r>
                    <m:r>
                      <a:rPr lang="pt-BR" i="1">
                        <a:latin typeface="Cambria Math"/>
                      </a:rPr>
                      <m:t>𝑝</m:t>
                    </m:r>
                  </m:oMath>
                </a14:m>
                <a:r>
                  <a:rPr lang="pt-BR" b="0" dirty="0" smtClean="0"/>
                  <a:t>;</a:t>
                </a:r>
              </a:p>
              <a:p>
                <a:pPr lvl="1" algn="just"/>
                <a:r>
                  <a:rPr lang="pt-BR" dirty="0" smtClean="0"/>
                  <a:t>Os experimentos são independentes;</a:t>
                </a:r>
                <a:endParaRPr lang="pt-BR" b="0" dirty="0" smtClean="0"/>
              </a:p>
              <a:p>
                <a:pPr algn="just"/>
                <a:r>
                  <a:rPr lang="pt-BR" dirty="0" smtClean="0"/>
                  <a:t>O interesse neste modelo é descrever o comportamento probabilístico do 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número de sucessos (p)</a:t>
                </a:r>
                <a:r>
                  <a:rPr lang="pt-BR" dirty="0" smtClean="0"/>
                  <a:t> em </a:t>
                </a:r>
                <a:r>
                  <a:rPr lang="pt-BR" b="1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 repetições do experimento.</a:t>
                </a:r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3504" r="-1704" b="-37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Modelo de Distribuição Binomial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b="1" dirty="0" smtClean="0"/>
              <a:t>Exemplo 1:</a:t>
            </a:r>
            <a:r>
              <a:rPr lang="pt-BR" dirty="0" smtClean="0"/>
              <a:t> Considerando a população de estudantes da ESALQ em que 70% é favorável a uma mudança curricular, o número (X) de estudantes favoráveis à mudança em uma amostra aleatória de tamanho 10 é uma variável aleatória cuja distribuição é uma Binomial com parâmetros </a:t>
            </a:r>
            <a:r>
              <a:rPr lang="pt-BR" dirty="0" smtClean="0">
                <a:solidFill>
                  <a:srgbClr val="FF0000"/>
                </a:solidFill>
              </a:rPr>
              <a:t>n=10 (tamanho da amostra) e p=0,70 (probabilidade de sucesso)</a:t>
            </a:r>
            <a:r>
              <a:rPr lang="pt-BR" dirty="0" smtClean="0"/>
              <a:t>.</a:t>
            </a:r>
          </a:p>
          <a:p>
            <a:pPr algn="ctr">
              <a:buNone/>
            </a:pPr>
            <a:r>
              <a:rPr lang="pt-BR" b="1" dirty="0" smtClean="0"/>
              <a:t>X ~Bin(</a:t>
            </a:r>
            <a:r>
              <a:rPr lang="pt-BR" b="1" dirty="0" err="1" smtClean="0">
                <a:solidFill>
                  <a:srgbClr val="FF0000"/>
                </a:solidFill>
              </a:rPr>
              <a:t>n</a:t>
            </a:r>
            <a:r>
              <a:rPr lang="pt-BR" b="1" dirty="0" err="1" smtClean="0"/>
              <a:t>;</a:t>
            </a:r>
            <a:r>
              <a:rPr lang="pt-BR" b="1" dirty="0" err="1" smtClean="0">
                <a:solidFill>
                  <a:srgbClr val="FF0000"/>
                </a:solidFill>
              </a:rPr>
              <a:t>p</a:t>
            </a:r>
            <a:r>
              <a:rPr lang="pt-BR" b="1" dirty="0" smtClean="0"/>
              <a:t>)         X ~Bin(</a:t>
            </a:r>
            <a:r>
              <a:rPr lang="pt-BR" b="1" dirty="0" smtClean="0">
                <a:solidFill>
                  <a:srgbClr val="FF0000"/>
                </a:solidFill>
              </a:rPr>
              <a:t>10</a:t>
            </a:r>
            <a:r>
              <a:rPr lang="pt-BR" b="1" dirty="0" smtClean="0"/>
              <a:t>;</a:t>
            </a:r>
            <a:r>
              <a:rPr lang="pt-BR" b="1" dirty="0" smtClean="0">
                <a:solidFill>
                  <a:srgbClr val="FF0000"/>
                </a:solidFill>
              </a:rPr>
              <a:t>0,70</a:t>
            </a:r>
            <a:r>
              <a:rPr lang="pt-BR" b="1" dirty="0" smtClean="0"/>
              <a:t>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Modelo de Distribuição Binomial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/>
              <a:t>Exemplo 2:</a:t>
            </a:r>
            <a:r>
              <a:rPr lang="pt-BR" dirty="0" smtClean="0"/>
              <a:t> Você leva sua cadelinha no veterinário e descobre por meio de um exame de ultrassonografia que ela está prenha de uma ninhada de 8 filhotes. O número de filhotes machos na ninhada é uma variável aleatória cuja distribuição é uma Binomial com parâmetros </a:t>
            </a:r>
            <a:r>
              <a:rPr lang="pt-BR" dirty="0" smtClean="0">
                <a:solidFill>
                  <a:srgbClr val="FF0000"/>
                </a:solidFill>
              </a:rPr>
              <a:t>n=8 (tamanho da amostra) e p=0,50 (probabilidade de sucesso)</a:t>
            </a:r>
            <a:r>
              <a:rPr lang="pt-BR" dirty="0" smtClean="0"/>
              <a:t>.</a:t>
            </a:r>
          </a:p>
          <a:p>
            <a:pPr algn="ctr">
              <a:buNone/>
            </a:pPr>
            <a:r>
              <a:rPr lang="pt-BR" b="1" dirty="0" smtClean="0"/>
              <a:t>X </a:t>
            </a:r>
            <a:r>
              <a:rPr lang="pt-BR" b="1" dirty="0" err="1" smtClean="0"/>
              <a:t>~Bin</a:t>
            </a:r>
            <a:r>
              <a:rPr lang="pt-BR" b="1" dirty="0" smtClean="0"/>
              <a:t>(</a:t>
            </a:r>
            <a:r>
              <a:rPr lang="pt-BR" b="1" dirty="0" smtClean="0">
                <a:solidFill>
                  <a:srgbClr val="FF0000"/>
                </a:solidFill>
              </a:rPr>
              <a:t>n</a:t>
            </a:r>
            <a:r>
              <a:rPr lang="pt-BR" b="1" dirty="0" smtClean="0"/>
              <a:t>;</a:t>
            </a:r>
            <a:r>
              <a:rPr lang="pt-BR" b="1" dirty="0" smtClean="0">
                <a:solidFill>
                  <a:srgbClr val="FF0000"/>
                </a:solidFill>
              </a:rPr>
              <a:t>p</a:t>
            </a:r>
            <a:r>
              <a:rPr lang="pt-BR" b="1" dirty="0" smtClean="0"/>
              <a:t>)</a:t>
            </a:r>
          </a:p>
          <a:p>
            <a:pPr algn="ctr">
              <a:buNone/>
            </a:pPr>
            <a:r>
              <a:rPr lang="pt-BR" b="1" dirty="0" smtClean="0"/>
              <a:t>X </a:t>
            </a:r>
            <a:r>
              <a:rPr lang="pt-BR" b="1" dirty="0" err="1" smtClean="0"/>
              <a:t>~Bin</a:t>
            </a:r>
            <a:r>
              <a:rPr lang="pt-BR" b="1" dirty="0" smtClean="0"/>
              <a:t>(</a:t>
            </a:r>
            <a:r>
              <a:rPr lang="pt-BR" b="1" dirty="0" smtClean="0">
                <a:solidFill>
                  <a:srgbClr val="FF0000"/>
                </a:solidFill>
              </a:rPr>
              <a:t>8</a:t>
            </a:r>
            <a:r>
              <a:rPr lang="pt-BR" b="1" dirty="0" smtClean="0"/>
              <a:t>;</a:t>
            </a:r>
            <a:r>
              <a:rPr lang="pt-BR" b="1" dirty="0" smtClean="0">
                <a:solidFill>
                  <a:srgbClr val="FF0000"/>
                </a:solidFill>
              </a:rPr>
              <a:t>0,50</a:t>
            </a:r>
            <a:r>
              <a:rPr lang="pt-BR" b="1" dirty="0" smtClean="0"/>
              <a:t>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Modelo de Distribuição Binomial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pt-BR" b="1" dirty="0" smtClean="0"/>
              <a:t>Exemplo 3:</a:t>
            </a:r>
            <a:r>
              <a:rPr lang="pt-BR" dirty="0" smtClean="0"/>
              <a:t> Você planta 4 sementes de feijão em vasos e avalia a germinação das mesmas. Sabendo que porcentagem de germinação das sementes é de 70%, então a variável aleatória (X) número de sementes germinadas por vaso tem distribuição Binomial com parâmetros </a:t>
            </a:r>
            <a:r>
              <a:rPr lang="pt-BR" dirty="0" smtClean="0">
                <a:solidFill>
                  <a:srgbClr val="FF0000"/>
                </a:solidFill>
              </a:rPr>
              <a:t>n=4 (tamanho da amostra) e p=0,70 (probabilidade de sucesso)</a:t>
            </a:r>
          </a:p>
          <a:p>
            <a:pPr algn="ctr">
              <a:buNone/>
            </a:pPr>
            <a:r>
              <a:rPr lang="pt-BR" b="1" dirty="0" smtClean="0"/>
              <a:t>X </a:t>
            </a:r>
            <a:r>
              <a:rPr lang="pt-BR" b="1" dirty="0" err="1" smtClean="0"/>
              <a:t>~Bin</a:t>
            </a:r>
            <a:r>
              <a:rPr lang="pt-BR" b="1" dirty="0" smtClean="0"/>
              <a:t>(</a:t>
            </a:r>
            <a:r>
              <a:rPr lang="pt-BR" b="1" dirty="0" smtClean="0">
                <a:solidFill>
                  <a:srgbClr val="FF0000"/>
                </a:solidFill>
              </a:rPr>
              <a:t>n</a:t>
            </a:r>
            <a:r>
              <a:rPr lang="pt-BR" b="1" dirty="0" smtClean="0"/>
              <a:t>;</a:t>
            </a:r>
            <a:r>
              <a:rPr lang="pt-BR" b="1" dirty="0" smtClean="0">
                <a:solidFill>
                  <a:srgbClr val="FF0000"/>
                </a:solidFill>
              </a:rPr>
              <a:t>p</a:t>
            </a:r>
            <a:r>
              <a:rPr lang="pt-BR" b="1" dirty="0" smtClean="0"/>
              <a:t>)</a:t>
            </a:r>
          </a:p>
          <a:p>
            <a:pPr algn="ctr">
              <a:buNone/>
            </a:pPr>
            <a:r>
              <a:rPr lang="pt-BR" b="1" dirty="0" smtClean="0"/>
              <a:t>X </a:t>
            </a:r>
            <a:r>
              <a:rPr lang="pt-BR" b="1" dirty="0" err="1" smtClean="0"/>
              <a:t>~Bin</a:t>
            </a:r>
            <a:r>
              <a:rPr lang="pt-BR" b="1" dirty="0" smtClean="0"/>
              <a:t>(</a:t>
            </a:r>
            <a:r>
              <a:rPr lang="pt-BR" b="1" dirty="0" smtClean="0">
                <a:solidFill>
                  <a:srgbClr val="FF0000"/>
                </a:solidFill>
              </a:rPr>
              <a:t>4</a:t>
            </a:r>
            <a:r>
              <a:rPr lang="pt-BR" b="1" dirty="0" smtClean="0"/>
              <a:t>;</a:t>
            </a:r>
            <a:r>
              <a:rPr lang="pt-BR" b="1" dirty="0" smtClean="0">
                <a:solidFill>
                  <a:srgbClr val="FF0000"/>
                </a:solidFill>
              </a:rPr>
              <a:t>0,70</a:t>
            </a:r>
            <a:r>
              <a:rPr lang="pt-BR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Discretas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9654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800" b="1" u="sng" dirty="0" smtClean="0"/>
              <a:t>Exemplo 1:</a:t>
            </a:r>
          </a:p>
          <a:p>
            <a:pPr marL="0" indent="0" algn="just">
              <a:buNone/>
            </a:pPr>
            <a:r>
              <a:rPr lang="pt-BR" sz="2800" b="1" i="1" dirty="0" smtClean="0">
                <a:solidFill>
                  <a:srgbClr val="FF0000"/>
                </a:solidFill>
              </a:rPr>
              <a:t>Considere o seguinte experimento: Plantar três sementes em um vaso e avaliar a germinação das mesmas. G = germinou e N = não germinou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Espaço amostral </a:t>
            </a:r>
            <a:r>
              <a:rPr lang="el-GR" sz="2800" b="1" dirty="0" smtClean="0">
                <a:solidFill>
                  <a:srgbClr val="FF0000"/>
                </a:solidFill>
              </a:rPr>
              <a:t>Ω</a:t>
            </a:r>
            <a:r>
              <a:rPr lang="pt-BR" sz="2800" b="1" dirty="0" smtClean="0">
                <a:solidFill>
                  <a:srgbClr val="FF0000"/>
                </a:solidFill>
              </a:rPr>
              <a:t>?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800" b="1" dirty="0" smtClean="0"/>
              <a:t> </a:t>
            </a:r>
            <a:r>
              <a:rPr lang="el-GR" sz="2800" b="1" dirty="0" smtClean="0"/>
              <a:t>Ω</a:t>
            </a:r>
            <a:r>
              <a:rPr lang="pt-BR" sz="2800" b="1" dirty="0" smtClean="0"/>
              <a:t> = {GGG, GGN, GNG, NGG, NNG, NGN, GNN, NNN}</a:t>
            </a:r>
          </a:p>
          <a:p>
            <a:pPr marL="0" indent="0" algn="just">
              <a:buNone/>
            </a:pPr>
            <a:r>
              <a:rPr lang="pt-BR" sz="2800" b="1" dirty="0" smtClean="0"/>
              <a:t>Transformar os resultados do experimento em valores numéricos.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2800" b="1" i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800" b="1" dirty="0" smtClean="0"/>
              <a:t> 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1703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Modelo de Distribuição Binomial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pt-BR" b="1" dirty="0" smtClean="0"/>
              <a:t>O modelo Binomial:</a:t>
            </a:r>
          </a:p>
          <a:p>
            <a:pPr lvl="0" algn="just"/>
            <a:endParaRPr lang="pt-BR" b="1" dirty="0" smtClean="0"/>
          </a:p>
          <a:p>
            <a:pPr lvl="0" algn="just"/>
            <a:endParaRPr lang="pt-BR" b="1" dirty="0" smtClean="0"/>
          </a:p>
          <a:p>
            <a:pPr lvl="0" algn="just">
              <a:buNone/>
            </a:pPr>
            <a:r>
              <a:rPr lang="pt-BR" b="1" dirty="0" smtClean="0"/>
              <a:t>em que:</a:t>
            </a:r>
          </a:p>
          <a:p>
            <a:pPr lvl="0" algn="just">
              <a:buNone/>
            </a:pPr>
            <a:endParaRPr lang="pt-BR" b="1" dirty="0" smtClean="0"/>
          </a:p>
          <a:p>
            <a:pPr lvl="0" algn="just">
              <a:buNone/>
            </a:pPr>
            <a:endParaRPr lang="pt-BR" b="1" dirty="0" smtClean="0"/>
          </a:p>
          <a:p>
            <a:pPr algn="just">
              <a:buNone/>
            </a:pPr>
            <a:endParaRPr lang="pt-BR" b="1" dirty="0" smtClean="0"/>
          </a:p>
          <a:p>
            <a:pPr algn="just">
              <a:buNone/>
            </a:pPr>
            <a:r>
              <a:rPr lang="pt-BR" b="1" dirty="0" smtClean="0"/>
              <a:t>Relembrando: 5! = 5x4x3x2x1 = 120</a:t>
            </a:r>
          </a:p>
          <a:p>
            <a:pPr lvl="0" algn="just">
              <a:buNone/>
            </a:pPr>
            <a:endParaRPr lang="pt-BR" b="1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130587"/>
              </p:ext>
            </p:extLst>
          </p:nvPr>
        </p:nvGraphicFramePr>
        <p:xfrm>
          <a:off x="2119706" y="2366956"/>
          <a:ext cx="5166938" cy="704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0" name="Equação" r:id="rId3" imgW="1955520" imgH="266400" progId="Equation.3">
                  <p:embed/>
                </p:oleObj>
              </mc:Choice>
              <mc:Fallback>
                <p:oleObj name="Equação" r:id="rId3" imgW="1955520" imgH="2664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706" y="2366956"/>
                        <a:ext cx="5166938" cy="7048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3386138" y="4071938"/>
          <a:ext cx="232568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1" name="Equação" r:id="rId5" imgW="1079032" imgH="431613" progId="Equation.3">
                  <p:embed/>
                </p:oleObj>
              </mc:Choice>
              <mc:Fallback>
                <p:oleObj name="Equação" r:id="rId5" imgW="1079032" imgH="431613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4071938"/>
                        <a:ext cx="2325687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Modelo de Distribuição Binomial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b="1" dirty="0" smtClean="0"/>
              <a:t>Exemplo 1:</a:t>
            </a:r>
            <a:r>
              <a:rPr lang="pt-BR" sz="2800" dirty="0" smtClean="0"/>
              <a:t> Considerando a população de estudantes da ESALQ em que 70% é favorável a uma mudança curricular. Sorteando uma amostra aleatória de 10 estudantes, </a:t>
            </a:r>
            <a:r>
              <a:rPr lang="pt-BR" sz="2800" b="1" dirty="0" smtClean="0">
                <a:solidFill>
                  <a:srgbClr val="FF0000"/>
                </a:solidFill>
              </a:rPr>
              <a:t>qual a probabilidade de 9 serem favoráveis à alteração curricular</a:t>
            </a:r>
            <a:r>
              <a:rPr lang="pt-BR" sz="2800" dirty="0" smtClean="0"/>
              <a:t>?</a:t>
            </a:r>
          </a:p>
          <a:p>
            <a:pPr algn="just"/>
            <a:r>
              <a:rPr lang="pt-BR" sz="2800" dirty="0" err="1" smtClean="0"/>
              <a:t>X~Bin</a:t>
            </a:r>
            <a:r>
              <a:rPr lang="pt-BR" sz="2800" dirty="0" smtClean="0"/>
              <a:t>(10;0,70)</a:t>
            </a:r>
          </a:p>
          <a:p>
            <a:pPr algn="just"/>
            <a:endParaRPr lang="pt-BR" sz="2800" dirty="0" smtClean="0"/>
          </a:p>
          <a:p>
            <a:endParaRPr lang="pt-BR" sz="1600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153602" name="Object 2"/>
          <p:cNvGraphicFramePr>
            <a:graphicFrameLocks noChangeAspect="1"/>
          </p:cNvGraphicFramePr>
          <p:nvPr/>
        </p:nvGraphicFramePr>
        <p:xfrm>
          <a:off x="739775" y="4829190"/>
          <a:ext cx="5402263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8" name="Equação" r:id="rId3" imgW="2044700" imgH="254000" progId="Equation.3">
                  <p:embed/>
                </p:oleObj>
              </mc:Choice>
              <mc:Fallback>
                <p:oleObj name="Equação" r:id="rId3" imgW="2044700" imgH="2540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4829190"/>
                        <a:ext cx="5402263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Modelo de Distribuição Binomial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 smtClean="0"/>
              <a:t>Exemplo 1: </a:t>
            </a:r>
            <a:r>
              <a:rPr lang="pt-BR" sz="2800" b="1" dirty="0" smtClean="0">
                <a:solidFill>
                  <a:srgbClr val="FF0000"/>
                </a:solidFill>
              </a:rPr>
              <a:t>n=10, X=9 (são 9 F e 1 N) em que p=0,70</a:t>
            </a:r>
            <a:endParaRPr lang="pt-BR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2400" dirty="0" smtClean="0"/>
              <a:t>(FFFFFFFFF</a:t>
            </a:r>
            <a:r>
              <a:rPr lang="pt-BR" sz="2400" dirty="0" smtClean="0">
                <a:solidFill>
                  <a:srgbClr val="FF0000"/>
                </a:solidFill>
              </a:rPr>
              <a:t>N</a:t>
            </a:r>
            <a:r>
              <a:rPr lang="pt-BR" sz="2400" dirty="0" smtClean="0"/>
              <a:t>) = (0,70)</a:t>
            </a:r>
            <a:r>
              <a:rPr lang="pt-BR" sz="2400" baseline="30000" dirty="0" smtClean="0"/>
              <a:t>9</a:t>
            </a:r>
            <a:r>
              <a:rPr lang="pt-BR" sz="2400" dirty="0" smtClean="0"/>
              <a:t> (0,30)</a:t>
            </a:r>
            <a:r>
              <a:rPr lang="pt-BR" sz="2400" baseline="30000" dirty="0" smtClean="0"/>
              <a:t>1</a:t>
            </a:r>
          </a:p>
          <a:p>
            <a:pPr>
              <a:buNone/>
            </a:pPr>
            <a:r>
              <a:rPr lang="pt-BR" sz="2400" dirty="0" smtClean="0"/>
              <a:t>(FFFFFFFF</a:t>
            </a:r>
            <a:r>
              <a:rPr lang="pt-BR" sz="2400" dirty="0" smtClean="0">
                <a:solidFill>
                  <a:srgbClr val="FF0000"/>
                </a:solidFill>
              </a:rPr>
              <a:t>N</a:t>
            </a:r>
            <a:r>
              <a:rPr lang="pt-BR" sz="2400" dirty="0" smtClean="0"/>
              <a:t>F) = (0,70)</a:t>
            </a:r>
            <a:r>
              <a:rPr lang="pt-BR" sz="2400" baseline="30000" dirty="0" smtClean="0"/>
              <a:t>9</a:t>
            </a:r>
            <a:r>
              <a:rPr lang="pt-BR" sz="2400" dirty="0" smtClean="0"/>
              <a:t> (0,30)</a:t>
            </a:r>
            <a:r>
              <a:rPr lang="pt-BR" sz="2400" baseline="30000" dirty="0" smtClean="0"/>
              <a:t>1</a:t>
            </a: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(FFFFFFF</a:t>
            </a:r>
            <a:r>
              <a:rPr lang="pt-BR" sz="2400" dirty="0" smtClean="0">
                <a:solidFill>
                  <a:srgbClr val="FF0000"/>
                </a:solidFill>
              </a:rPr>
              <a:t>N</a:t>
            </a:r>
            <a:r>
              <a:rPr lang="pt-BR" sz="2400" dirty="0" smtClean="0"/>
              <a:t>FF) = (0,70)</a:t>
            </a:r>
            <a:r>
              <a:rPr lang="pt-BR" sz="2400" baseline="30000" dirty="0" smtClean="0"/>
              <a:t>9</a:t>
            </a:r>
            <a:r>
              <a:rPr lang="pt-BR" sz="2400" dirty="0" smtClean="0"/>
              <a:t> (0,30)</a:t>
            </a:r>
            <a:r>
              <a:rPr lang="pt-BR" sz="2400" baseline="30000" dirty="0" smtClean="0"/>
              <a:t>1</a:t>
            </a: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(FFFFFF</a:t>
            </a:r>
            <a:r>
              <a:rPr lang="pt-BR" sz="2400" dirty="0" smtClean="0">
                <a:solidFill>
                  <a:srgbClr val="FF0000"/>
                </a:solidFill>
              </a:rPr>
              <a:t>N</a:t>
            </a:r>
            <a:r>
              <a:rPr lang="pt-BR" sz="2400" dirty="0" smtClean="0"/>
              <a:t>FFF) = (0,70)</a:t>
            </a:r>
            <a:r>
              <a:rPr lang="pt-BR" sz="2400" baseline="30000" dirty="0" smtClean="0"/>
              <a:t>9</a:t>
            </a:r>
            <a:r>
              <a:rPr lang="pt-BR" sz="2400" dirty="0" smtClean="0"/>
              <a:t> (0,30)</a:t>
            </a:r>
            <a:r>
              <a:rPr lang="pt-BR" sz="2400" baseline="30000" dirty="0" smtClean="0"/>
              <a:t>1</a:t>
            </a: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(FFFFF</a:t>
            </a:r>
            <a:r>
              <a:rPr lang="pt-BR" sz="2400" dirty="0" smtClean="0">
                <a:solidFill>
                  <a:srgbClr val="FF0000"/>
                </a:solidFill>
              </a:rPr>
              <a:t>N</a:t>
            </a:r>
            <a:r>
              <a:rPr lang="pt-BR" sz="2400" dirty="0" smtClean="0"/>
              <a:t>FFFF) = (0,70)</a:t>
            </a:r>
            <a:r>
              <a:rPr lang="pt-BR" sz="2400" baseline="30000" dirty="0" smtClean="0"/>
              <a:t>9</a:t>
            </a:r>
            <a:r>
              <a:rPr lang="pt-BR" sz="2400" dirty="0" smtClean="0"/>
              <a:t> (0,30)</a:t>
            </a:r>
            <a:r>
              <a:rPr lang="pt-BR" sz="2400" baseline="30000" dirty="0" smtClean="0"/>
              <a:t>1</a:t>
            </a: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(FFFF</a:t>
            </a:r>
            <a:r>
              <a:rPr lang="pt-BR" sz="2400" dirty="0" smtClean="0">
                <a:solidFill>
                  <a:srgbClr val="FF0000"/>
                </a:solidFill>
              </a:rPr>
              <a:t>N</a:t>
            </a:r>
            <a:r>
              <a:rPr lang="pt-BR" sz="2400" dirty="0" smtClean="0"/>
              <a:t>FFFFF) = (0,70)</a:t>
            </a:r>
            <a:r>
              <a:rPr lang="pt-BR" sz="2400" baseline="30000" dirty="0" smtClean="0"/>
              <a:t>9</a:t>
            </a:r>
            <a:r>
              <a:rPr lang="pt-BR" sz="2400" dirty="0" smtClean="0"/>
              <a:t> (0,30)</a:t>
            </a:r>
            <a:r>
              <a:rPr lang="pt-BR" sz="2400" baseline="30000" dirty="0" smtClean="0"/>
              <a:t>1</a:t>
            </a: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(FFF</a:t>
            </a:r>
            <a:r>
              <a:rPr lang="pt-BR" sz="2400" dirty="0" smtClean="0">
                <a:solidFill>
                  <a:srgbClr val="FF0000"/>
                </a:solidFill>
              </a:rPr>
              <a:t>N</a:t>
            </a:r>
            <a:r>
              <a:rPr lang="pt-BR" sz="2400" dirty="0" smtClean="0"/>
              <a:t>FFFFFF) = (0,70)</a:t>
            </a:r>
            <a:r>
              <a:rPr lang="pt-BR" sz="2400" baseline="30000" dirty="0" smtClean="0"/>
              <a:t>9</a:t>
            </a:r>
            <a:r>
              <a:rPr lang="pt-BR" sz="2400" dirty="0" smtClean="0"/>
              <a:t> (0,30)</a:t>
            </a:r>
            <a:r>
              <a:rPr lang="pt-BR" sz="2400" baseline="30000" dirty="0" smtClean="0"/>
              <a:t>1</a:t>
            </a: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(FF</a:t>
            </a:r>
            <a:r>
              <a:rPr lang="pt-BR" sz="2400" dirty="0" smtClean="0">
                <a:solidFill>
                  <a:srgbClr val="FF0000"/>
                </a:solidFill>
              </a:rPr>
              <a:t>N</a:t>
            </a:r>
            <a:r>
              <a:rPr lang="pt-BR" sz="2400" dirty="0" smtClean="0"/>
              <a:t>FFFFFFF) = (0,70)</a:t>
            </a:r>
            <a:r>
              <a:rPr lang="pt-BR" sz="2400" baseline="30000" dirty="0" smtClean="0"/>
              <a:t>9</a:t>
            </a:r>
            <a:r>
              <a:rPr lang="pt-BR" sz="2400" dirty="0" smtClean="0"/>
              <a:t> (0,30)</a:t>
            </a:r>
            <a:r>
              <a:rPr lang="pt-BR" sz="2400" baseline="30000" dirty="0" smtClean="0"/>
              <a:t>1</a:t>
            </a: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(F</a:t>
            </a:r>
            <a:r>
              <a:rPr lang="pt-BR" sz="2400" dirty="0" smtClean="0">
                <a:solidFill>
                  <a:srgbClr val="FF0000"/>
                </a:solidFill>
              </a:rPr>
              <a:t>N</a:t>
            </a:r>
            <a:r>
              <a:rPr lang="pt-BR" sz="2400" dirty="0" smtClean="0"/>
              <a:t>FFFFFFFF) = (0,70)</a:t>
            </a:r>
            <a:r>
              <a:rPr lang="pt-BR" sz="2400" baseline="30000" dirty="0" smtClean="0"/>
              <a:t>9</a:t>
            </a:r>
            <a:r>
              <a:rPr lang="pt-BR" sz="2400" dirty="0" smtClean="0"/>
              <a:t> (0,30)</a:t>
            </a:r>
            <a:r>
              <a:rPr lang="pt-BR" sz="2400" baseline="30000" dirty="0" smtClean="0"/>
              <a:t>1</a:t>
            </a: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(</a:t>
            </a:r>
            <a:r>
              <a:rPr lang="pt-BR" sz="2400" dirty="0" smtClean="0">
                <a:solidFill>
                  <a:srgbClr val="FF0000"/>
                </a:solidFill>
              </a:rPr>
              <a:t>N</a:t>
            </a:r>
            <a:r>
              <a:rPr lang="pt-BR" sz="2400" dirty="0" smtClean="0"/>
              <a:t>FFFFFFFFF) = (0,70)</a:t>
            </a:r>
            <a:r>
              <a:rPr lang="pt-BR" sz="2400" baseline="30000" dirty="0" smtClean="0"/>
              <a:t>9</a:t>
            </a:r>
            <a:r>
              <a:rPr lang="pt-BR" sz="2400" dirty="0" smtClean="0"/>
              <a:t> (0,30)</a:t>
            </a:r>
            <a:r>
              <a:rPr lang="pt-BR" sz="2400" baseline="30000" dirty="0" smtClean="0"/>
              <a:t>1</a:t>
            </a:r>
          </a:p>
          <a:p>
            <a:pPr>
              <a:buNone/>
            </a:pPr>
            <a:endParaRPr lang="pt-BR" sz="2400" dirty="0"/>
          </a:p>
        </p:txBody>
      </p:sp>
      <p:sp>
        <p:nvSpPr>
          <p:cNvPr id="6" name="Chave direita 5"/>
          <p:cNvSpPr/>
          <p:nvPr/>
        </p:nvSpPr>
        <p:spPr>
          <a:xfrm>
            <a:off x="4357686" y="1857364"/>
            <a:ext cx="1000132" cy="414340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429256" y="3681715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10 possibilidades</a:t>
            </a:r>
            <a:endParaRPr lang="pt-BR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54628" name="Object 4"/>
          <p:cNvGraphicFramePr>
            <a:graphicFrameLocks noChangeAspect="1"/>
          </p:cNvGraphicFramePr>
          <p:nvPr/>
        </p:nvGraphicFramePr>
        <p:xfrm>
          <a:off x="5095875" y="2414588"/>
          <a:ext cx="2598738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6" name="Equação" r:id="rId3" imgW="1205977" imgH="444307" progId="Equation.3">
                  <p:embed/>
                </p:oleObj>
              </mc:Choice>
              <mc:Fallback>
                <p:oleObj name="Equação" r:id="rId3" imgW="1205977" imgH="444307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2414588"/>
                        <a:ext cx="2598738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29" name="Object 5"/>
          <p:cNvGraphicFramePr>
            <a:graphicFrameLocks noChangeAspect="1"/>
          </p:cNvGraphicFramePr>
          <p:nvPr/>
        </p:nvGraphicFramePr>
        <p:xfrm>
          <a:off x="5214938" y="4572000"/>
          <a:ext cx="377983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7" name="Equação" r:id="rId5" imgW="1879600" imgH="419100" progId="Equation.3">
                  <p:embed/>
                </p:oleObj>
              </mc:Choice>
              <mc:Fallback>
                <p:oleObj name="Equação" r:id="rId5" imgW="1879600" imgH="4191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4572000"/>
                        <a:ext cx="3779837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0" name="Object 6"/>
          <p:cNvGraphicFramePr>
            <a:graphicFrameLocks noChangeAspect="1"/>
          </p:cNvGraphicFramePr>
          <p:nvPr/>
        </p:nvGraphicFramePr>
        <p:xfrm>
          <a:off x="2357422" y="6215082"/>
          <a:ext cx="4189764" cy="571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8" name="Equação" r:id="rId7" imgW="1954951" imgH="266584" progId="Equation.3">
                  <p:embed/>
                </p:oleObj>
              </mc:Choice>
              <mc:Fallback>
                <p:oleObj name="Equação" r:id="rId7" imgW="1954951" imgH="266584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6215082"/>
                        <a:ext cx="4189764" cy="5715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ector de seta reta 11"/>
          <p:cNvCxnSpPr/>
          <p:nvPr/>
        </p:nvCxnSpPr>
        <p:spPr>
          <a:xfrm>
            <a:off x="2928926" y="6072206"/>
            <a:ext cx="1785950" cy="2857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4143372" y="6000768"/>
            <a:ext cx="1571636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Modelo de Distribuição Binomial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b="1" dirty="0" smtClean="0"/>
              <a:t>Exemplo 1:</a:t>
            </a:r>
            <a:r>
              <a:rPr lang="pt-BR" sz="2800" dirty="0" smtClean="0"/>
              <a:t> Considerando a população de estudantes da ESALQ em que 70% é favorável a uma mudança curricular. Sorteando uma amostra aleatória de 10 estudantes, </a:t>
            </a:r>
            <a:r>
              <a:rPr lang="pt-BR" sz="2800" b="1" dirty="0" smtClean="0">
                <a:solidFill>
                  <a:srgbClr val="FF0000"/>
                </a:solidFill>
              </a:rPr>
              <a:t>qual a probabilidade de 9 serem favoráveis à alteração curricular</a:t>
            </a:r>
            <a:r>
              <a:rPr lang="pt-BR" sz="2800" dirty="0" smtClean="0"/>
              <a:t>?</a:t>
            </a:r>
          </a:p>
          <a:p>
            <a:pPr algn="just"/>
            <a:r>
              <a:rPr lang="pt-BR" sz="2800" dirty="0" err="1" smtClean="0"/>
              <a:t>X~Bin</a:t>
            </a:r>
            <a:r>
              <a:rPr lang="pt-BR" sz="2800" dirty="0" smtClean="0"/>
              <a:t>(10;0,70)</a:t>
            </a:r>
          </a:p>
          <a:p>
            <a:pPr algn="just"/>
            <a:endParaRPr lang="pt-BR" sz="2800" dirty="0" smtClean="0"/>
          </a:p>
          <a:p>
            <a:endParaRPr lang="pt-BR" sz="1600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153602" name="Object 2"/>
          <p:cNvGraphicFramePr>
            <a:graphicFrameLocks noChangeAspect="1"/>
          </p:cNvGraphicFramePr>
          <p:nvPr/>
        </p:nvGraphicFramePr>
        <p:xfrm>
          <a:off x="739775" y="4500570"/>
          <a:ext cx="5402263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2" name="Equação" r:id="rId3" imgW="2044700" imgH="254000" progId="Equation.3">
                  <p:embed/>
                </p:oleObj>
              </mc:Choice>
              <mc:Fallback>
                <p:oleObj name="Equação" r:id="rId3" imgW="2044700" imgH="2540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4500570"/>
                        <a:ext cx="5402263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1" name="Object 2"/>
          <p:cNvGraphicFramePr>
            <a:graphicFrameLocks noChangeAspect="1"/>
          </p:cNvGraphicFramePr>
          <p:nvPr/>
        </p:nvGraphicFramePr>
        <p:xfrm>
          <a:off x="755666" y="5287979"/>
          <a:ext cx="617378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3" name="Equação" r:id="rId5" imgW="2336800" imgH="215900" progId="Equation.3">
                  <p:embed/>
                </p:oleObj>
              </mc:Choice>
              <mc:Fallback>
                <p:oleObj name="Equação" r:id="rId5" imgW="2336800" imgH="2159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66" y="5287979"/>
                        <a:ext cx="6173788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Modelo de Distribuição Binomial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b="1" dirty="0" smtClean="0"/>
              <a:t>Exemplo 1:</a:t>
            </a:r>
            <a:r>
              <a:rPr lang="pt-BR" sz="2800" dirty="0" smtClean="0"/>
              <a:t> Considerando a população de estudantes da ESALQ em que 70% é favorável a uma mudança curricular. Sorteando uma amostra aleatória de 10 estudantes, </a:t>
            </a: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Qual a probabilidade de no máximo 3 alunos serem favoráveis à alteração curricular</a:t>
            </a:r>
            <a:r>
              <a:rPr lang="pt-BR" sz="2800" dirty="0" smtClean="0">
                <a:solidFill>
                  <a:srgbClr val="FF0000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pt-BR" sz="2800" dirty="0" err="1" smtClean="0"/>
              <a:t>X~Bin</a:t>
            </a:r>
            <a:r>
              <a:rPr lang="pt-BR" sz="2800" dirty="0" smtClean="0"/>
              <a:t>(10;0,70)</a:t>
            </a:r>
          </a:p>
          <a:p>
            <a:pPr algn="just"/>
            <a:endParaRPr lang="pt-BR" sz="2800" dirty="0" smtClean="0"/>
          </a:p>
          <a:p>
            <a:endParaRPr lang="pt-BR" sz="1600" dirty="0" smtClean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89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Modelo de Distribuição Binomial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b="1" dirty="0" smtClean="0"/>
              <a:t>Exemplo 1:</a:t>
            </a:r>
            <a:r>
              <a:rPr lang="pt-BR" sz="2800" dirty="0" smtClean="0"/>
              <a:t> Considerando a população de estudantes da ESALQ em que 70% é favorável a uma mudança curricular. Sorteando uma amostra aleatória de 10 estudantes, </a:t>
            </a: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Qual a probabilidade de no máximo 3 alunos serem favoráveis à alteração curricular</a:t>
            </a:r>
            <a:r>
              <a:rPr lang="pt-BR" sz="2800" dirty="0" smtClean="0">
                <a:solidFill>
                  <a:srgbClr val="FF0000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pt-BR" sz="2800" dirty="0" err="1" smtClean="0"/>
              <a:t>X~Bin</a:t>
            </a:r>
            <a:r>
              <a:rPr lang="pt-BR" sz="2800" dirty="0" smtClean="0"/>
              <a:t>(10;0,70)</a:t>
            </a:r>
          </a:p>
          <a:p>
            <a:pPr algn="just"/>
            <a:endParaRPr lang="pt-BR" sz="2800" dirty="0" smtClean="0"/>
          </a:p>
          <a:p>
            <a:endParaRPr lang="pt-BR" sz="1600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153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057981"/>
              </p:ext>
            </p:extLst>
          </p:nvPr>
        </p:nvGraphicFramePr>
        <p:xfrm>
          <a:off x="539552" y="5085184"/>
          <a:ext cx="7972549" cy="53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6" name="Equação" r:id="rId3" imgW="3238200" imgH="215640" progId="Equation.3">
                  <p:embed/>
                </p:oleObj>
              </mc:Choice>
              <mc:Fallback>
                <p:oleObj name="Equação" r:id="rId3" imgW="3238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085184"/>
                        <a:ext cx="7972549" cy="5310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5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Modelo de Distribuição Binomial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b="1" dirty="0" smtClean="0"/>
              <a:t>Exemplo 1:</a:t>
            </a:r>
            <a:endParaRPr lang="pt-BR" sz="1600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153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317347"/>
              </p:ext>
            </p:extLst>
          </p:nvPr>
        </p:nvGraphicFramePr>
        <p:xfrm>
          <a:off x="1619672" y="2354586"/>
          <a:ext cx="5616624" cy="642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0" name="Equação" r:id="rId4" imgW="2222280" imgH="253800" progId="Equation.3">
                  <p:embed/>
                </p:oleObj>
              </mc:Choice>
              <mc:Fallback>
                <p:oleObj name="Equação" r:id="rId4" imgW="2222280" imgH="2538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354586"/>
                        <a:ext cx="5616624" cy="6423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136295"/>
              </p:ext>
            </p:extLst>
          </p:nvPr>
        </p:nvGraphicFramePr>
        <p:xfrm>
          <a:off x="1666652" y="3051299"/>
          <a:ext cx="52816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1" name="Equação" r:id="rId6" imgW="2145960" imgH="241200" progId="Equation.3">
                  <p:embed/>
                </p:oleObj>
              </mc:Choice>
              <mc:Fallback>
                <p:oleObj name="Equação" r:id="rId6" imgW="2145960" imgH="2412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652" y="3051299"/>
                        <a:ext cx="528161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306666"/>
              </p:ext>
            </p:extLst>
          </p:nvPr>
        </p:nvGraphicFramePr>
        <p:xfrm>
          <a:off x="1646238" y="3771379"/>
          <a:ext cx="53752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2" name="Equação" r:id="rId8" imgW="2184120" imgH="241200" progId="Equation.3">
                  <p:embed/>
                </p:oleObj>
              </mc:Choice>
              <mc:Fallback>
                <p:oleObj name="Equação" r:id="rId8" imgW="2184120" imgH="2412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3771379"/>
                        <a:ext cx="5375275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968434"/>
              </p:ext>
            </p:extLst>
          </p:nvPr>
        </p:nvGraphicFramePr>
        <p:xfrm>
          <a:off x="1660525" y="4459709"/>
          <a:ext cx="53435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3" name="Equação" r:id="rId10" imgW="2171520" imgH="253800" progId="Equation.3">
                  <p:embed/>
                </p:oleObj>
              </mc:Choice>
              <mc:Fallback>
                <p:oleObj name="Equação" r:id="rId10" imgW="2171520" imgH="2538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4459709"/>
                        <a:ext cx="5343525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11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Modelo de Distribuição Binomial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b="1" dirty="0" smtClean="0"/>
              <a:t>Exemplo 1:</a:t>
            </a:r>
            <a:endParaRPr lang="pt-BR" sz="1600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153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028331"/>
              </p:ext>
            </p:extLst>
          </p:nvPr>
        </p:nvGraphicFramePr>
        <p:xfrm>
          <a:off x="1330325" y="2354263"/>
          <a:ext cx="61944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7" name="Equação" r:id="rId4" imgW="2450880" imgH="253800" progId="Equation.3">
                  <p:embed/>
                </p:oleObj>
              </mc:Choice>
              <mc:Fallback>
                <p:oleObj name="Equação" r:id="rId4" imgW="2450880" imgH="2538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2354263"/>
                        <a:ext cx="6194425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677263"/>
              </p:ext>
            </p:extLst>
          </p:nvPr>
        </p:nvGraphicFramePr>
        <p:xfrm>
          <a:off x="1385888" y="3051175"/>
          <a:ext cx="58435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8" name="Equação" r:id="rId6" imgW="2374560" imgH="241200" progId="Equation.3">
                  <p:embed/>
                </p:oleObj>
              </mc:Choice>
              <mc:Fallback>
                <p:oleObj name="Equação" r:id="rId6" imgW="2374560" imgH="2412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3051175"/>
                        <a:ext cx="5843587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773059"/>
              </p:ext>
            </p:extLst>
          </p:nvPr>
        </p:nvGraphicFramePr>
        <p:xfrm>
          <a:off x="1349375" y="3771900"/>
          <a:ext cx="59690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9" name="Equação" r:id="rId8" imgW="2425680" imgH="241200" progId="Equation.3">
                  <p:embed/>
                </p:oleObj>
              </mc:Choice>
              <mc:Fallback>
                <p:oleObj name="Equação" r:id="rId8" imgW="2425680" imgH="2412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3771900"/>
                        <a:ext cx="596900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60452"/>
              </p:ext>
            </p:extLst>
          </p:nvPr>
        </p:nvGraphicFramePr>
        <p:xfrm>
          <a:off x="1363663" y="4459288"/>
          <a:ext cx="59372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0" name="Equação" r:id="rId10" imgW="2412720" imgH="253800" progId="Equation.3">
                  <p:embed/>
                </p:oleObj>
              </mc:Choice>
              <mc:Fallback>
                <p:oleObj name="Equação" r:id="rId10" imgW="2412720" imgH="2538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4459288"/>
                        <a:ext cx="5937250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19588"/>
              </p:ext>
            </p:extLst>
          </p:nvPr>
        </p:nvGraphicFramePr>
        <p:xfrm>
          <a:off x="251520" y="5301208"/>
          <a:ext cx="79724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1" name="Equação" r:id="rId12" imgW="3238500" imgH="215900" progId="Equation.3">
                  <p:embed/>
                </p:oleObj>
              </mc:Choice>
              <mc:Fallback>
                <p:oleObj name="Equação" r:id="rId12" imgW="3238500" imgH="2159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301208"/>
                        <a:ext cx="7972425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703081"/>
              </p:ext>
            </p:extLst>
          </p:nvPr>
        </p:nvGraphicFramePr>
        <p:xfrm>
          <a:off x="157163" y="5981700"/>
          <a:ext cx="30003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2" name="Equação" r:id="rId14" imgW="1218960" imgH="215640" progId="Equation.3">
                  <p:embed/>
                </p:oleObj>
              </mc:Choice>
              <mc:Fallback>
                <p:oleObj name="Equação" r:id="rId14" imgW="1218960" imgH="21564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5981700"/>
                        <a:ext cx="30003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60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Modelo de Distribuição Binomial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pt-BR" b="1" dirty="0" smtClean="0"/>
              <a:t>Exemplo 3:</a:t>
            </a:r>
            <a:r>
              <a:rPr lang="pt-BR" dirty="0" smtClean="0"/>
              <a:t> Você planta 4 sementes de feijão em vasos e avalia a germinação das mesmas. Sabendo que porcentagem de germinação das sementes é de 70%, então a variável aleatória (X) número de sementes germinadas por vaso tem distribuição Binomial com parâmetros n=4 (tamanho da amostra) e p=0,70 (probabilidade de sucesso).</a:t>
            </a:r>
            <a:r>
              <a:rPr lang="pt-BR" b="1" dirty="0" smtClean="0">
                <a:solidFill>
                  <a:srgbClr val="FF0000"/>
                </a:solidFill>
              </a:rPr>
              <a:t> Qual a probabilidade de 50% das sementes testadas germinarem? </a:t>
            </a:r>
            <a:endParaRPr lang="pt-BR" b="1" dirty="0" smtClean="0"/>
          </a:p>
          <a:p>
            <a:pPr algn="ctr">
              <a:buNone/>
            </a:pPr>
            <a:endParaRPr lang="pt-B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Modelo de Distribuição Binomial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pt-BR" b="1" dirty="0" smtClean="0"/>
              <a:t>Exemplo 3:</a:t>
            </a:r>
            <a:r>
              <a:rPr lang="pt-BR" dirty="0" smtClean="0"/>
              <a:t> Você planta 4 sementes de feijão em vasos e avalia a germinação das mesmas. Sabendo que porcentagem de germinação das sementes é de 70%, então a variável aleatória (X) número de sementes germinadas por vaso tem distribuição Binomial com parâmetros n=4 (tamanho da amostra) e p=0,70 (probabilidade de sucesso).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Qual a probabilidade de 50% das sementes testadas germinarem? </a:t>
            </a:r>
          </a:p>
          <a:p>
            <a:pPr marL="0" lvl="0" indent="0" algn="just">
              <a:buNone/>
            </a:pPr>
            <a:r>
              <a:rPr lang="pt-BR" b="1" dirty="0" smtClean="0"/>
              <a:t>    X ~Bin(4;0,70)</a:t>
            </a:r>
          </a:p>
          <a:p>
            <a:pPr algn="ctr">
              <a:buNone/>
            </a:pPr>
            <a:endParaRPr lang="pt-BR" b="1" dirty="0" smtClean="0"/>
          </a:p>
        </p:txBody>
      </p:sp>
      <p:graphicFrame>
        <p:nvGraphicFramePr>
          <p:cNvPr id="158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411504"/>
              </p:ext>
            </p:extLst>
          </p:nvPr>
        </p:nvGraphicFramePr>
        <p:xfrm>
          <a:off x="2987824" y="5867400"/>
          <a:ext cx="26733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72" name="Equação" r:id="rId3" imgW="1155600" imgH="215640" progId="Equation.3">
                  <p:embed/>
                </p:oleObj>
              </mc:Choice>
              <mc:Fallback>
                <p:oleObj name="Equação" r:id="rId3" imgW="1155600" imgH="215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867400"/>
                        <a:ext cx="267335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Discretas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9654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800" b="1" u="sng" dirty="0" smtClean="0"/>
              <a:t>Exemplo 1:</a:t>
            </a:r>
          </a:p>
          <a:p>
            <a:pPr marL="0" indent="0" algn="just">
              <a:buNone/>
            </a:pPr>
            <a:r>
              <a:rPr lang="pt-BR" sz="2800" b="1" i="1" dirty="0" smtClean="0">
                <a:solidFill>
                  <a:srgbClr val="FF0000"/>
                </a:solidFill>
              </a:rPr>
              <a:t>Considere o seguinte experimento: Plantar três sementes em um vaso e avaliar a germinação das mesmas. G = germinou e N = não germinou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Espaço amostral </a:t>
            </a:r>
            <a:r>
              <a:rPr lang="el-GR" sz="2800" b="1" dirty="0" smtClean="0">
                <a:solidFill>
                  <a:srgbClr val="FF0000"/>
                </a:solidFill>
              </a:rPr>
              <a:t>Ω</a:t>
            </a:r>
            <a:r>
              <a:rPr lang="pt-BR" sz="2800" b="1" dirty="0" smtClean="0">
                <a:solidFill>
                  <a:srgbClr val="FF0000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pt-BR" sz="2800" b="1" dirty="0" smtClean="0"/>
              <a:t> </a:t>
            </a:r>
            <a:r>
              <a:rPr lang="el-GR" sz="2800" b="1" dirty="0" smtClean="0"/>
              <a:t>Ω</a:t>
            </a:r>
            <a:r>
              <a:rPr lang="pt-BR" sz="2800" b="1" dirty="0" smtClean="0"/>
              <a:t> = {GGG, GGN, GNG, NGG, NNG, NGN, GNN, NNN}</a:t>
            </a:r>
          </a:p>
          <a:p>
            <a:pPr marL="0" indent="0" algn="just">
              <a:buNone/>
            </a:pPr>
            <a:r>
              <a:rPr lang="pt-BR" sz="2800" b="1" dirty="0" smtClean="0"/>
              <a:t>X (variável aleatória): número de sementes germinadas por vaso</a:t>
            </a:r>
          </a:p>
          <a:p>
            <a:pPr marL="0" indent="0" algn="just">
              <a:buNone/>
            </a:pPr>
            <a:r>
              <a:rPr lang="pt-BR" sz="2800" b="1" dirty="0" smtClean="0"/>
              <a:t>X = {3, 2, 2, 2, 1, 1, 1, 0}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2800" b="1" i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800" b="1" dirty="0" smtClean="0"/>
              <a:t> 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1703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Modelo de Distribuição Binomial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b="1" dirty="0" smtClean="0"/>
              <a:t>Exemplo 3:</a:t>
            </a:r>
            <a:r>
              <a:rPr lang="pt-BR" dirty="0" smtClean="0"/>
              <a:t> </a:t>
            </a:r>
            <a:r>
              <a:rPr lang="pt-BR" b="1" dirty="0"/>
              <a:t>X ~Bin(4;0,70)</a:t>
            </a:r>
          </a:p>
          <a:p>
            <a:pPr marL="0" lv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Qual a probabilidade de exatamente 3 sementes germinarem? </a:t>
            </a:r>
            <a:endParaRPr lang="pt-B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Qual </a:t>
            </a:r>
            <a:r>
              <a:rPr lang="pt-BR" sz="2800" b="1" dirty="0">
                <a:solidFill>
                  <a:srgbClr val="FF0000"/>
                </a:solidFill>
              </a:rPr>
              <a:t>a probabilidade de </a:t>
            </a:r>
            <a:r>
              <a:rPr lang="pt-BR" sz="2800" b="1" dirty="0" smtClean="0">
                <a:solidFill>
                  <a:srgbClr val="FF0000"/>
                </a:solidFill>
              </a:rPr>
              <a:t>pelo menos 3 </a:t>
            </a:r>
            <a:r>
              <a:rPr lang="pt-BR" sz="2800" b="1" dirty="0">
                <a:solidFill>
                  <a:srgbClr val="FF0000"/>
                </a:solidFill>
              </a:rPr>
              <a:t>sementes germinarem? </a:t>
            </a:r>
            <a:endParaRPr lang="pt-BR" sz="28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Qual </a:t>
            </a:r>
            <a:r>
              <a:rPr lang="pt-BR" sz="2800" b="1" dirty="0">
                <a:solidFill>
                  <a:srgbClr val="FF0000"/>
                </a:solidFill>
              </a:rPr>
              <a:t>a probabilidade de </a:t>
            </a:r>
            <a:r>
              <a:rPr lang="pt-BR" sz="2800" b="1" dirty="0" smtClean="0">
                <a:solidFill>
                  <a:srgbClr val="FF0000"/>
                </a:solidFill>
              </a:rPr>
              <a:t>no mínimo </a:t>
            </a:r>
            <a:r>
              <a:rPr lang="pt-BR" sz="2800" b="1" dirty="0">
                <a:solidFill>
                  <a:srgbClr val="FF0000"/>
                </a:solidFill>
              </a:rPr>
              <a:t>3 sementes germinarem? </a:t>
            </a:r>
            <a:endParaRPr lang="pt-BR" sz="28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Qual </a:t>
            </a:r>
            <a:r>
              <a:rPr lang="pt-BR" sz="2800" b="1" dirty="0">
                <a:solidFill>
                  <a:srgbClr val="FF0000"/>
                </a:solidFill>
              </a:rPr>
              <a:t>a </a:t>
            </a:r>
            <a:r>
              <a:rPr lang="pt-BR" sz="2800" b="1" dirty="0" smtClean="0">
                <a:solidFill>
                  <a:srgbClr val="FF0000"/>
                </a:solidFill>
              </a:rPr>
              <a:t>probabilidade germinarem não mais do que 3 sementes?</a:t>
            </a: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Qual </a:t>
            </a:r>
            <a:r>
              <a:rPr lang="pt-BR" sz="2800" b="1" dirty="0">
                <a:solidFill>
                  <a:srgbClr val="FF0000"/>
                </a:solidFill>
              </a:rPr>
              <a:t>a probabilidade germinarem </a:t>
            </a:r>
            <a:r>
              <a:rPr lang="pt-BR" sz="2800" b="1" dirty="0" smtClean="0">
                <a:solidFill>
                  <a:srgbClr val="FF0000"/>
                </a:solidFill>
              </a:rPr>
              <a:t>no máximo </a:t>
            </a:r>
            <a:r>
              <a:rPr lang="pt-BR" sz="2800" b="1" dirty="0">
                <a:solidFill>
                  <a:srgbClr val="FF0000"/>
                </a:solidFill>
              </a:rPr>
              <a:t>3 sementes?</a:t>
            </a:r>
          </a:p>
          <a:p>
            <a:pPr marL="0" indent="0" algn="just">
              <a:buNone/>
            </a:pPr>
            <a:endParaRPr lang="pt-B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t-B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t-BR" sz="2800" b="1" dirty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pt-BR" sz="2800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466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Modelo de Distribuição Binomial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b="1" dirty="0" smtClean="0"/>
              <a:t>Exemplo 3:</a:t>
            </a:r>
            <a:r>
              <a:rPr lang="pt-BR" dirty="0" smtClean="0"/>
              <a:t> </a:t>
            </a:r>
            <a:r>
              <a:rPr lang="pt-BR" b="1" dirty="0"/>
              <a:t>X ~Bin(4;0,70)</a:t>
            </a:r>
          </a:p>
          <a:p>
            <a:pPr marL="0" lv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Qual a probabilidade de exatamente 3 sementes germinarem? </a:t>
            </a:r>
            <a:endParaRPr lang="pt-B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Qual </a:t>
            </a:r>
            <a:r>
              <a:rPr lang="pt-BR" sz="2800" b="1" dirty="0">
                <a:solidFill>
                  <a:srgbClr val="FF0000"/>
                </a:solidFill>
              </a:rPr>
              <a:t>a probabilidade de </a:t>
            </a:r>
            <a:r>
              <a:rPr lang="pt-BR" sz="2800" b="1" dirty="0" smtClean="0">
                <a:solidFill>
                  <a:srgbClr val="FF0000"/>
                </a:solidFill>
              </a:rPr>
              <a:t>pelo menos 3 </a:t>
            </a:r>
            <a:r>
              <a:rPr lang="pt-BR" sz="2800" b="1" dirty="0">
                <a:solidFill>
                  <a:srgbClr val="FF0000"/>
                </a:solidFill>
              </a:rPr>
              <a:t>sementes germinarem? </a:t>
            </a:r>
            <a:endParaRPr lang="pt-BR" sz="28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Qual </a:t>
            </a:r>
            <a:r>
              <a:rPr lang="pt-BR" sz="2800" b="1" dirty="0">
                <a:solidFill>
                  <a:srgbClr val="FF0000"/>
                </a:solidFill>
              </a:rPr>
              <a:t>a probabilidade de </a:t>
            </a:r>
            <a:r>
              <a:rPr lang="pt-BR" sz="2800" b="1" dirty="0" smtClean="0">
                <a:solidFill>
                  <a:srgbClr val="FF0000"/>
                </a:solidFill>
              </a:rPr>
              <a:t>no mínimo </a:t>
            </a:r>
            <a:r>
              <a:rPr lang="pt-BR" sz="2800" b="1" dirty="0">
                <a:solidFill>
                  <a:srgbClr val="FF0000"/>
                </a:solidFill>
              </a:rPr>
              <a:t>3 sementes germinarem? </a:t>
            </a:r>
            <a:endParaRPr lang="pt-BR" sz="28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Qual </a:t>
            </a:r>
            <a:r>
              <a:rPr lang="pt-BR" sz="2800" b="1" dirty="0">
                <a:solidFill>
                  <a:srgbClr val="FF0000"/>
                </a:solidFill>
              </a:rPr>
              <a:t>a </a:t>
            </a:r>
            <a:r>
              <a:rPr lang="pt-BR" sz="2800" b="1" dirty="0" smtClean="0">
                <a:solidFill>
                  <a:srgbClr val="FF0000"/>
                </a:solidFill>
              </a:rPr>
              <a:t>probabilidade germinarem não mais do que 3 sementes?</a:t>
            </a: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Qual </a:t>
            </a:r>
            <a:r>
              <a:rPr lang="pt-BR" sz="2800" b="1" dirty="0">
                <a:solidFill>
                  <a:srgbClr val="FF0000"/>
                </a:solidFill>
              </a:rPr>
              <a:t>a probabilidade germinarem </a:t>
            </a:r>
            <a:r>
              <a:rPr lang="pt-BR" sz="2800" b="1" dirty="0" smtClean="0">
                <a:solidFill>
                  <a:srgbClr val="FF0000"/>
                </a:solidFill>
              </a:rPr>
              <a:t>no máximo </a:t>
            </a:r>
            <a:r>
              <a:rPr lang="pt-BR" sz="2800" b="1" dirty="0">
                <a:solidFill>
                  <a:srgbClr val="FF0000"/>
                </a:solidFill>
              </a:rPr>
              <a:t>3 sementes?</a:t>
            </a:r>
          </a:p>
          <a:p>
            <a:pPr marL="0" indent="0" algn="just">
              <a:buNone/>
            </a:pPr>
            <a:endParaRPr lang="pt-B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t-B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t-BR" sz="2800" b="1" dirty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pt-BR" sz="2800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pt-BR" b="1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199722"/>
              </p:ext>
            </p:extLst>
          </p:nvPr>
        </p:nvGraphicFramePr>
        <p:xfrm>
          <a:off x="2420942" y="2565400"/>
          <a:ext cx="2794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4" name="Equação" r:id="rId3" imgW="1143000" imgH="215640" progId="Equation.3">
                  <p:embed/>
                </p:oleObj>
              </mc:Choice>
              <mc:Fallback>
                <p:oleObj name="Equação" r:id="rId3" imgW="1143000" imgH="2156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42" y="2565400"/>
                        <a:ext cx="2794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281175"/>
              </p:ext>
            </p:extLst>
          </p:nvPr>
        </p:nvGraphicFramePr>
        <p:xfrm>
          <a:off x="2420942" y="3429000"/>
          <a:ext cx="2794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5" name="Equação" r:id="rId5" imgW="1143000" imgH="215640" progId="Equation.3">
                  <p:embed/>
                </p:oleObj>
              </mc:Choice>
              <mc:Fallback>
                <p:oleObj name="Equação" r:id="rId5" imgW="1143000" imgH="2156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42" y="3429000"/>
                        <a:ext cx="2794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602314"/>
              </p:ext>
            </p:extLst>
          </p:nvPr>
        </p:nvGraphicFramePr>
        <p:xfrm>
          <a:off x="2420942" y="4330700"/>
          <a:ext cx="2794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6" name="Equação" r:id="rId7" imgW="1143000" imgH="215640" progId="Equation.3">
                  <p:embed/>
                </p:oleObj>
              </mc:Choice>
              <mc:Fallback>
                <p:oleObj name="Equação" r:id="rId7" imgW="1143000" imgH="21564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42" y="4330700"/>
                        <a:ext cx="2794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58982"/>
              </p:ext>
            </p:extLst>
          </p:nvPr>
        </p:nvGraphicFramePr>
        <p:xfrm>
          <a:off x="2063752" y="5156200"/>
          <a:ext cx="2794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7" name="Equação" r:id="rId9" imgW="1143000" imgH="215640" progId="Equation.3">
                  <p:embed/>
                </p:oleObj>
              </mc:Choice>
              <mc:Fallback>
                <p:oleObj name="Equação" r:id="rId9" imgW="1143000" imgH="21564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2" y="5156200"/>
                        <a:ext cx="2794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807586"/>
              </p:ext>
            </p:extLst>
          </p:nvPr>
        </p:nvGraphicFramePr>
        <p:xfrm>
          <a:off x="1992314" y="6083300"/>
          <a:ext cx="2794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8" name="Equação" r:id="rId11" imgW="1143000" imgH="215640" progId="Equation.3">
                  <p:embed/>
                </p:oleObj>
              </mc:Choice>
              <mc:Fallback>
                <p:oleObj name="Equação" r:id="rId11" imgW="1143000" imgH="21564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6083300"/>
                        <a:ext cx="2794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1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Modelo de Distribuição Binomial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pt-BR" b="1" dirty="0" smtClean="0"/>
              <a:t>O modelo Binomial:</a:t>
            </a:r>
          </a:p>
          <a:p>
            <a:pPr lvl="0" algn="just"/>
            <a:endParaRPr lang="pt-BR" b="1" dirty="0" smtClean="0"/>
          </a:p>
          <a:p>
            <a:pPr lvl="0" algn="just"/>
            <a:endParaRPr lang="pt-BR" b="1" dirty="0" smtClean="0"/>
          </a:p>
          <a:p>
            <a:pPr lvl="0" algn="just"/>
            <a:r>
              <a:rPr lang="pt-BR" b="1" dirty="0" smtClean="0">
                <a:solidFill>
                  <a:srgbClr val="FF0000"/>
                </a:solidFill>
              </a:rPr>
              <a:t>Média:</a:t>
            </a:r>
          </a:p>
          <a:p>
            <a:pPr lvl="0" algn="just">
              <a:buNone/>
            </a:pPr>
            <a:r>
              <a:rPr lang="pt-BR" b="1" dirty="0" smtClean="0"/>
              <a:t>E(X) = </a:t>
            </a:r>
            <a:r>
              <a:rPr lang="pt-BR" b="1" dirty="0" err="1" smtClean="0"/>
              <a:t>np</a:t>
            </a:r>
            <a:endParaRPr lang="pt-BR" b="1" dirty="0" smtClean="0"/>
          </a:p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Variância:</a:t>
            </a:r>
          </a:p>
          <a:p>
            <a:pPr lvl="0" algn="just">
              <a:buNone/>
            </a:pPr>
            <a:r>
              <a:rPr lang="pt-BR" b="1" dirty="0" smtClean="0"/>
              <a:t>Var(X)=</a:t>
            </a:r>
            <a:r>
              <a:rPr lang="pt-BR" b="1" dirty="0" err="1" smtClean="0"/>
              <a:t>np</a:t>
            </a:r>
            <a:r>
              <a:rPr lang="pt-BR" b="1" dirty="0" smtClean="0"/>
              <a:t>(1-p)</a:t>
            </a:r>
          </a:p>
          <a:p>
            <a:pPr lvl="0" algn="just"/>
            <a:endParaRPr lang="pt-BR" b="1" dirty="0" smtClean="0"/>
          </a:p>
          <a:p>
            <a:pPr lvl="0" algn="just"/>
            <a:endParaRPr lang="pt-BR" b="1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119706" y="2366956"/>
          <a:ext cx="5166938" cy="704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6" name="Equação" r:id="rId3" imgW="1954951" imgH="266584" progId="Equation.3">
                  <p:embed/>
                </p:oleObj>
              </mc:Choice>
              <mc:Fallback>
                <p:oleObj name="Equação" r:id="rId3" imgW="1954951" imgH="266584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706" y="2366956"/>
                        <a:ext cx="5166938" cy="7048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Modelo de Distribuição Binomial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pt-BR" b="1" dirty="0" smtClean="0"/>
                  <a:t>Exemplo 1:</a:t>
                </a:r>
                <a:endParaRPr lang="pt-BR" dirty="0" smtClean="0"/>
              </a:p>
              <a:p>
                <a:pPr algn="ctr">
                  <a:buNone/>
                </a:pPr>
                <a:r>
                  <a:rPr lang="pt-BR" b="1" dirty="0" smtClean="0"/>
                  <a:t>X </a:t>
                </a:r>
                <a:r>
                  <a:rPr lang="pt-BR" b="1" dirty="0" err="1" smtClean="0"/>
                  <a:t>~Bin</a:t>
                </a:r>
                <a:r>
                  <a:rPr lang="pt-BR" b="1" dirty="0" smtClean="0"/>
                  <a:t>(10;0,70)</a:t>
                </a:r>
              </a:p>
              <a:p>
                <a:pPr algn="just"/>
                <a:r>
                  <a:rPr lang="pt-BR" b="1" dirty="0" smtClean="0">
                    <a:solidFill>
                      <a:srgbClr val="FF0000"/>
                    </a:solidFill>
                  </a:rPr>
                  <a:t>Média:</a:t>
                </a:r>
                <a:r>
                  <a:rPr lang="pt-BR" b="1" dirty="0" smtClean="0"/>
                  <a:t> E(X) = 10 x 0,7 = 7 alunos</a:t>
                </a:r>
              </a:p>
              <a:p>
                <a:pPr algn="ctr">
                  <a:buNone/>
                </a:pPr>
                <a:r>
                  <a:rPr lang="pt-BR" b="1" dirty="0" smtClean="0"/>
                  <a:t>Em uma amostra de 10 estudantes em média 7 seriam favoráveis à alteração curricular.</a:t>
                </a:r>
              </a:p>
              <a:p>
                <a:pPr algn="just"/>
                <a:r>
                  <a:rPr lang="pt-BR" b="1" dirty="0" smtClean="0">
                    <a:solidFill>
                      <a:srgbClr val="FF0000"/>
                    </a:solidFill>
                  </a:rPr>
                  <a:t>Variância:</a:t>
                </a:r>
                <a:r>
                  <a:rPr lang="pt-BR" b="1" dirty="0" smtClean="0"/>
                  <a:t> Var(X) = 10 x 0,7 x 0,3 = 2,1 </a:t>
                </a:r>
                <a:r>
                  <a:rPr lang="pt-BR" b="1" dirty="0" err="1" smtClean="0"/>
                  <a:t>alunos²</a:t>
                </a:r>
                <a:endParaRPr lang="pt-BR" b="1" dirty="0" smtClean="0">
                  <a:solidFill>
                    <a:srgbClr val="FF0000"/>
                  </a:solidFill>
                </a:endParaRPr>
              </a:p>
              <a:p>
                <a:r>
                  <a:rPr lang="pt-BR" b="1" dirty="0" smtClean="0">
                    <a:solidFill>
                      <a:srgbClr val="FF0000"/>
                    </a:solidFill>
                  </a:rPr>
                  <a:t>Desvio padrão:</a:t>
                </a:r>
                <a:r>
                  <a:rPr lang="pt-BR" b="1" dirty="0" smtClean="0"/>
                  <a:t> S(X)=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  <m:r>
                          <a:rPr lang="pt-BR" b="1" i="1" smtClean="0"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𝟒𝟓</m:t>
                    </m:r>
                    <m:r>
                      <a:rPr lang="pt-BR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pt-BR" b="1" dirty="0" smtClean="0"/>
                  <a:t>alunos</a:t>
                </a:r>
                <a:endParaRPr lang="pt-BR" b="1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9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Modelo de Distribuição Binomial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 algn="just"/>
                <a:r>
                  <a:rPr lang="pt-BR" b="1" dirty="0" smtClean="0"/>
                  <a:t>Exemplo 3:</a:t>
                </a:r>
                <a:endParaRPr lang="pt-BR" dirty="0" smtClean="0"/>
              </a:p>
              <a:p>
                <a:pPr algn="ctr">
                  <a:buNone/>
                </a:pPr>
                <a:r>
                  <a:rPr lang="pt-BR" b="1" dirty="0" smtClean="0"/>
                  <a:t>X </a:t>
                </a:r>
                <a:r>
                  <a:rPr lang="pt-BR" b="1" dirty="0" err="1" smtClean="0"/>
                  <a:t>~Bin</a:t>
                </a:r>
                <a:r>
                  <a:rPr lang="pt-BR" b="1" dirty="0" smtClean="0"/>
                  <a:t>(4;0,70)</a:t>
                </a:r>
              </a:p>
              <a:p>
                <a:pPr algn="just"/>
                <a:r>
                  <a:rPr lang="pt-BR" b="1" dirty="0" smtClean="0">
                    <a:solidFill>
                      <a:srgbClr val="FF0000"/>
                    </a:solidFill>
                  </a:rPr>
                  <a:t>Média:</a:t>
                </a:r>
                <a:r>
                  <a:rPr lang="pt-BR" b="1" dirty="0" smtClean="0"/>
                  <a:t> E(X) = 4 x 0,7 = 2,8 sementes</a:t>
                </a:r>
              </a:p>
              <a:p>
                <a:pPr algn="ctr">
                  <a:buNone/>
                </a:pPr>
                <a:r>
                  <a:rPr lang="pt-BR" b="1" dirty="0" smtClean="0"/>
                  <a:t>Em uma vaso com 4 sementes espera-se que em média 2,8 sementes germinem.</a:t>
                </a:r>
              </a:p>
              <a:p>
                <a:pPr algn="just"/>
                <a:r>
                  <a:rPr lang="pt-BR" b="1" dirty="0" smtClean="0">
                    <a:solidFill>
                      <a:srgbClr val="FF0000"/>
                    </a:solidFill>
                  </a:rPr>
                  <a:t>Variância:</a:t>
                </a:r>
                <a:r>
                  <a:rPr lang="pt-BR" b="1" dirty="0" smtClean="0"/>
                  <a:t> Var(X)=4x0,7x0,3 = 0,84 </a:t>
                </a:r>
                <a:r>
                  <a:rPr lang="pt-BR" b="1" dirty="0" err="1" smtClean="0"/>
                  <a:t>sementes²</a:t>
                </a:r>
                <a:endParaRPr lang="pt-BR" b="1" dirty="0" smtClean="0">
                  <a:solidFill>
                    <a:srgbClr val="FF0000"/>
                  </a:solidFill>
                </a:endParaRPr>
              </a:p>
              <a:p>
                <a:r>
                  <a:rPr lang="pt-BR" b="1" dirty="0" smtClean="0">
                    <a:solidFill>
                      <a:srgbClr val="FF0000"/>
                    </a:solidFill>
                  </a:rPr>
                  <a:t>Desvio padrão:</a:t>
                </a:r>
                <a:r>
                  <a:rPr lang="pt-BR" sz="3000" b="1" dirty="0" smtClean="0"/>
                  <a:t>S(X)=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2800" b="1" i="1" smtClean="0">
                            <a:latin typeface="Cambria Math"/>
                          </a:rPr>
                          <m:t>𝟎</m:t>
                        </m:r>
                        <m:r>
                          <a:rPr lang="pt-BR" sz="2800" b="1" i="1">
                            <a:latin typeface="Cambria Math"/>
                          </a:rPr>
                          <m:t>,</m:t>
                        </m:r>
                        <m:r>
                          <a:rPr lang="pt-BR" sz="2800" b="1" i="1" smtClean="0">
                            <a:latin typeface="Cambria Math"/>
                          </a:rPr>
                          <m:t>𝟖𝟒</m:t>
                        </m:r>
                        <m:r>
                          <a:rPr lang="pt-BR" sz="2800" b="1" i="1"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pt-BR" sz="3000" b="1" dirty="0" smtClean="0"/>
                  <a:t>= 0,92 sementes</a:t>
                </a:r>
              </a:p>
              <a:p>
                <a:pPr algn="ctr">
                  <a:buNone/>
                </a:pPr>
                <a:endParaRPr lang="pt-BR" b="1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Discretas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 smtClean="0"/>
              <a:t>Temos, basicamente, dois tipos de variáveis aleatórias discretas a serem estudadas:</a:t>
            </a:r>
          </a:p>
          <a:p>
            <a:pPr lvl="1" algn="just"/>
            <a:r>
              <a:rPr lang="pt-BR" sz="3200" b="1" dirty="0" smtClean="0"/>
              <a:t>Contagens considerando um espaço amostral enumerável e finito </a:t>
            </a:r>
            <a:r>
              <a:rPr lang="pt-BR" sz="3200" b="1" dirty="0" smtClean="0">
                <a:sym typeface="Wingdings" pitchFamily="2" charset="2"/>
              </a:rPr>
              <a:t> </a:t>
            </a:r>
            <a:r>
              <a:rPr lang="pt-BR" sz="3200" b="1" dirty="0" smtClean="0">
                <a:solidFill>
                  <a:srgbClr val="FF0000"/>
                </a:solidFill>
                <a:sym typeface="Wingdings" pitchFamily="2" charset="2"/>
              </a:rPr>
              <a:t>Modelos Binomiais</a:t>
            </a:r>
            <a:r>
              <a:rPr lang="pt-BR" sz="3200" b="1" dirty="0" smtClean="0"/>
              <a:t>;</a:t>
            </a:r>
          </a:p>
          <a:p>
            <a:pPr lvl="1" algn="just"/>
            <a:r>
              <a:rPr lang="pt-BR" sz="3200" b="1" dirty="0" smtClean="0"/>
              <a:t>Contagens considerando um espaço amostral enumerável porém infinito </a:t>
            </a:r>
            <a:r>
              <a:rPr lang="pt-BR" sz="3200" b="1" dirty="0" smtClean="0">
                <a:sym typeface="Wingdings" pitchFamily="2" charset="2"/>
              </a:rPr>
              <a:t> </a:t>
            </a:r>
            <a:r>
              <a:rPr lang="pt-BR" sz="3200" b="1" dirty="0" smtClean="0">
                <a:solidFill>
                  <a:srgbClr val="FF0000"/>
                </a:solidFill>
                <a:sym typeface="Wingdings" pitchFamily="2" charset="2"/>
              </a:rPr>
              <a:t>Modelos de Poisson.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Distribuição Poisson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 smtClean="0"/>
              <a:t>Uma outra distribuição muito comum </a:t>
            </a:r>
            <a:r>
              <a:rPr lang="pt-BR" sz="2800" b="1" dirty="0"/>
              <a:t>é a distribuição Poisson, e é frequentemente usada para modelar o número de ocorrências de um evento por um certo período de tempo ou por um certo volume ou por uma certa </a:t>
            </a:r>
            <a:r>
              <a:rPr lang="pt-BR" sz="2800" b="1" dirty="0" smtClean="0"/>
              <a:t>área (</a:t>
            </a:r>
            <a:r>
              <a:rPr lang="pt-BR" sz="2800" b="1" dirty="0" smtClean="0">
                <a:solidFill>
                  <a:srgbClr val="FF0000"/>
                </a:solidFill>
              </a:rPr>
              <a:t>por uma unidade de medida qualquer</a:t>
            </a:r>
            <a:r>
              <a:rPr lang="pt-BR" sz="2800" b="1" dirty="0" smtClean="0"/>
              <a:t>);</a:t>
            </a:r>
          </a:p>
          <a:p>
            <a:pPr algn="just"/>
            <a:r>
              <a:rPr lang="pt-BR" sz="2800" b="1" dirty="0"/>
              <a:t>Enquanto a distribuição binomial pode ser usada para encontrar a probabilidade de um número designado de sucessos em n tentativas, a distribuição de Poisson é usada para encontrar a probabilidade de um número designado de sucessos por unidade de </a:t>
            </a:r>
            <a:r>
              <a:rPr lang="pt-BR" sz="2800" b="1" dirty="0" smtClean="0"/>
              <a:t>intervalo.</a:t>
            </a:r>
          </a:p>
          <a:p>
            <a:pPr lvl="1" algn="just">
              <a:buNone/>
            </a:pPr>
            <a:endParaRPr lang="pt-BR" b="1" dirty="0" smtClean="0"/>
          </a:p>
          <a:p>
            <a:pPr algn="just"/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15457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Distribuição Poisson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algn="just"/>
            <a:r>
              <a:rPr lang="pt-BR" b="1" dirty="0" smtClean="0"/>
              <a:t>Exemplos: </a:t>
            </a:r>
          </a:p>
          <a:p>
            <a:pPr lvl="1" algn="just"/>
            <a:r>
              <a:rPr lang="pt-BR" b="1" dirty="0" smtClean="0"/>
              <a:t>Nº de insetos predadores por folha, em milho;</a:t>
            </a:r>
          </a:p>
          <a:p>
            <a:pPr lvl="1" algn="just"/>
            <a:r>
              <a:rPr lang="pt-BR" b="1" dirty="0"/>
              <a:t>Nº acidentes com </a:t>
            </a:r>
            <a:r>
              <a:rPr lang="pt-BR" b="1" dirty="0" smtClean="0"/>
              <a:t>moto </a:t>
            </a:r>
            <a:r>
              <a:rPr lang="pt-BR" b="1" dirty="0"/>
              <a:t>em uma determinada estrada/mês;</a:t>
            </a:r>
          </a:p>
          <a:p>
            <a:pPr lvl="1" algn="just"/>
            <a:r>
              <a:rPr lang="pt-BR" b="1" dirty="0"/>
              <a:t>Nº de colônia de bactérias de uma dada cultura/0,01mm²;</a:t>
            </a:r>
          </a:p>
          <a:p>
            <a:pPr algn="just"/>
            <a:r>
              <a:rPr lang="pt-BR" b="1" dirty="0"/>
              <a:t>Estudo do padrão de dispersão de uma certa espécie (vegetal/animal) em uma determinada área </a:t>
            </a:r>
            <a:r>
              <a:rPr lang="pt-BR" b="1" dirty="0">
                <a:sym typeface="Wingdings" pitchFamily="2" charset="2"/>
              </a:rPr>
              <a:t> nº de quadrantes com 0, 1, 2....indivíduos.</a:t>
            </a:r>
            <a:r>
              <a:rPr lang="pt-BR" b="1" dirty="0"/>
              <a:t> </a:t>
            </a:r>
          </a:p>
          <a:p>
            <a:pPr lvl="1" algn="just">
              <a:buNone/>
            </a:pPr>
            <a:endParaRPr lang="pt-BR" b="1" dirty="0" smtClean="0"/>
          </a:p>
          <a:p>
            <a:pPr algn="just"/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30296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Distribuição Poisson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A </a:t>
                </a:r>
                <a:r>
                  <a:rPr lang="pt-BR" sz="2800" b="1" dirty="0"/>
                  <a:t>distribuição Poisson tem apenas um parâmetro,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  <a:ea typeface="Cambria Math"/>
                      </a:rPr>
                      <m:t>𝝀</m:t>
                    </m:r>
                  </m:oMath>
                </a14:m>
                <a:r>
                  <a:rPr lang="pt-BR" sz="2800" b="1" dirty="0"/>
                  <a:t>, que é interpretado como uma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taxa média de ocorrência do evento</a:t>
                </a:r>
                <a:r>
                  <a:rPr lang="pt-BR" sz="2800" b="1" dirty="0"/>
                  <a:t>, e a probabilidade de ocorrer exatamente o evento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</a:rPr>
                      <m:t>𝑿</m:t>
                    </m:r>
                    <m:r>
                      <a:rPr lang="pt-BR" sz="2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pt-BR" sz="2800" b="1" dirty="0"/>
                  <a:t>, </a:t>
                </a:r>
                <a:r>
                  <a:rPr lang="pt-BR" sz="2800" b="1" dirty="0" smtClean="0"/>
                  <a:t>ou seja, o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Modelo de Poisson</a:t>
                </a:r>
                <a:r>
                  <a:rPr lang="pt-BR" sz="2800" b="1" dirty="0" smtClean="0"/>
                  <a:t> é dado </a:t>
                </a:r>
                <a:r>
                  <a:rPr lang="pt-BR" sz="2800" b="1" dirty="0"/>
                  <a:t>por: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3600" b="1" i="1">
                        <a:latin typeface="Cambria Math"/>
                      </a:rPr>
                      <m:t>𝑷</m:t>
                    </m:r>
                    <m:d>
                      <m:dPr>
                        <m:begChr m:val="["/>
                        <m:endChr m:val="]"/>
                        <m:ctrlPr>
                          <a:rPr lang="pt-BR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3600" b="1" i="1">
                            <a:latin typeface="Cambria Math"/>
                          </a:rPr>
                          <m:t>𝑿</m:t>
                        </m:r>
                        <m:r>
                          <a:rPr lang="pt-BR" sz="3600" b="1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BR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6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3600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pt-BR" sz="36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600" b="1" i="1">
                                <a:latin typeface="Cambria Math"/>
                                <a:ea typeface="Cambria Math"/>
                              </a:rPr>
                              <m:t>𝝀</m:t>
                            </m:r>
                          </m:e>
                          <m:sup>
                            <m:sSub>
                              <m:sSubPr>
                                <m:ctrlPr>
                                  <a:rPr lang="pt-BR" sz="3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36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3600" b="1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pt-BR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6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pt-BR" sz="3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pt-BR" sz="3600" b="1" i="1">
                                <a:latin typeface="Cambria Math"/>
                                <a:ea typeface="Cambria Math"/>
                              </a:rPr>
                              <m:t>𝝀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pt-BR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6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3600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pt-BR" sz="3600" b="1" i="1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pt-BR" sz="3600" b="1" dirty="0"/>
                  <a:t>, </a:t>
                </a:r>
                <a:endParaRPr lang="pt-BR" sz="3600" b="1" dirty="0" smtClean="0"/>
              </a:p>
              <a:p>
                <a:pPr marL="0" indent="0" algn="ctr">
                  <a:buNone/>
                </a:pPr>
                <a:r>
                  <a:rPr lang="pt-BR" sz="2800" b="1" dirty="0" smtClean="0"/>
                  <a:t>em </a:t>
                </a:r>
                <a:r>
                  <a:rPr lang="pt-BR" sz="2800" b="1" dirty="0"/>
                  <a:t>que: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</a:rPr>
                      <m:t>𝒆</m:t>
                    </m:r>
                    <m:r>
                      <a:rPr lang="pt-BR" sz="2800" b="1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pt-BR" sz="2800" b="1" i="1">
                        <a:latin typeface="Cambria Math"/>
                      </a:rPr>
                      <m:t>𝟐</m:t>
                    </m:r>
                    <m:r>
                      <a:rPr lang="pt-BR" sz="2800" b="1" i="1">
                        <a:latin typeface="Cambria Math"/>
                      </a:rPr>
                      <m:t>,</m:t>
                    </m:r>
                    <m:r>
                      <a:rPr lang="pt-BR" sz="2800" b="1" i="1">
                        <a:latin typeface="Cambria Math"/>
                      </a:rPr>
                      <m:t>𝟕𝟏𝟖𝟑</m:t>
                    </m:r>
                    <m:r>
                      <a:rPr lang="pt-BR" sz="2800" b="1" i="1">
                        <a:latin typeface="Cambria Math"/>
                      </a:rPr>
                      <m:t> </m:t>
                    </m:r>
                  </m:oMath>
                </a14:m>
                <a:r>
                  <a:rPr lang="pt-BR" sz="2800" b="1" dirty="0"/>
                  <a:t>e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  <a:ea typeface="Cambria Math"/>
                      </a:rPr>
                      <m:t>𝝀</m:t>
                    </m:r>
                    <m:r>
                      <a:rPr lang="pt-BR" sz="2800" b="1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pt-BR" sz="28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pt-BR" sz="2800" b="1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pt-BR" sz="2400" b="1" dirty="0" smtClean="0"/>
              </a:p>
              <a:p>
                <a:pPr marL="0" indent="0" algn="ctr">
                  <a:buNone/>
                </a:pPr>
                <a:endParaRPr lang="pt-BR" sz="1100" b="1" dirty="0" smtClean="0"/>
              </a:p>
              <a:p>
                <a:pPr algn="just"/>
                <a:r>
                  <a:rPr lang="pt-BR" sz="2400" b="1" dirty="0"/>
                  <a:t>Se</a:t>
                </a:r>
                <a:r>
                  <a:rPr lang="pt-BR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b="1">
                        <a:solidFill>
                          <a:srgbClr val="FF0000"/>
                        </a:solidFill>
                        <a:latin typeface="Cambria Math"/>
                      </a:rPr>
                      <m:t>𝐗</m:t>
                    </m:r>
                    <m:r>
                      <a:rPr lang="pt-BR" sz="2400" b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pt-BR" sz="24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𝐏𝐨𝐢𝐬𝐬𝐨𝐧</m:t>
                    </m:r>
                    <m:d>
                      <m:dPr>
                        <m:ctrlPr>
                          <a:rPr lang="pt-B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BR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e>
                    </m:d>
                  </m:oMath>
                </a14:m>
                <a:r>
                  <a:rPr lang="pt-BR" sz="2400" b="1" dirty="0"/>
                  <a:t>, então</a:t>
                </a:r>
                <a:r>
                  <a:rPr lang="pt-BR" sz="2400" b="1" dirty="0" smtClean="0"/>
                  <a:t>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0">
                          <a:latin typeface="Cambria Math"/>
                        </a:rPr>
                        <m:t>𝐄</m:t>
                      </m:r>
                      <m:d>
                        <m:dPr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pt-BR" sz="2800" b="1" i="1">
                          <a:latin typeface="Cambria Math"/>
                        </a:rPr>
                        <m:t>=</m:t>
                      </m:r>
                      <m:r>
                        <a:rPr lang="pt-BR" sz="2800" b="1" i="0" smtClean="0">
                          <a:latin typeface="Cambria Math"/>
                        </a:rPr>
                        <m:t>𝐕𝐚𝐫</m:t>
                      </m:r>
                      <m:d>
                        <m:d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r>
                        <a:rPr lang="pt-BR" b="1" i="1">
                          <a:latin typeface="Cambria Math"/>
                          <a:ea typeface="Cambria Math"/>
                        </a:rPr>
                        <m:t>𝝀</m:t>
                      </m:r>
                    </m:oMath>
                  </m:oMathPara>
                </a14:m>
                <a:endParaRPr lang="pt-BR" b="1" dirty="0"/>
              </a:p>
              <a:p>
                <a:pPr marL="0" indent="0" algn="ctr">
                  <a:buNone/>
                </a:pPr>
                <a:endParaRPr lang="pt-BR" sz="2400" b="1" dirty="0"/>
              </a:p>
              <a:p>
                <a:pPr marL="0" indent="0" algn="ctr">
                  <a:buNone/>
                </a:pPr>
                <a:endParaRPr lang="pt-BR" sz="2400" b="1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333" t="-1073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4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algn="just"/>
                <a:r>
                  <a:rPr lang="pt-BR" b="1" dirty="0" smtClean="0"/>
                  <a:t>Exemplo 1: </a:t>
                </a:r>
                <a:r>
                  <a:rPr lang="pt-BR" dirty="0" smtClean="0"/>
                  <a:t>Um investigador está interessado no número de ovos depositados por uma espécie de pássaro. Na primavera, ele procura e acha 80 ninhos. O número médio de ovos por ninho foi 3,8 e a variância 3,5. Como a variância é “aproximadamente” igual a média, ele acha que pode ser razoável descrever a variável </a:t>
                </a:r>
                <a:r>
                  <a:rPr lang="pt-BR" b="1" dirty="0" smtClean="0"/>
                  <a:t>“número de ovos por ninho” </a:t>
                </a:r>
                <a:r>
                  <a:rPr lang="pt-BR" dirty="0" smtClean="0"/>
                  <a:t>como tendo uma distribuição Poisson com média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=3,8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𝑜𝑣𝑜𝑠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𝑛𝑖𝑛h𝑜</m:t>
                        </m:r>
                      </m:den>
                    </m:f>
                    <m:r>
                      <a:rPr lang="pt-BR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17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Distribuição Poisson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Discretas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u="sng" dirty="0" smtClean="0"/>
              <a:t>Exemplo 2:</a:t>
            </a:r>
          </a:p>
          <a:p>
            <a:pPr marL="0" indent="0" algn="just">
              <a:buNone/>
            </a:pPr>
            <a:r>
              <a:rPr lang="pt-BR" sz="2800" b="1" i="1" dirty="0" smtClean="0">
                <a:solidFill>
                  <a:srgbClr val="FF0000"/>
                </a:solidFill>
              </a:rPr>
              <a:t>Considere o experimento: Lançar dois dados equilibrados e avaliar a face voltada para cima</a:t>
            </a:r>
          </a:p>
          <a:p>
            <a:pPr marL="0" indent="0" algn="just">
              <a:buNone/>
            </a:pPr>
            <a:endParaRPr lang="pt-BR" sz="2800" b="1" dirty="0" smtClean="0"/>
          </a:p>
          <a:p>
            <a:pPr marL="0" indent="0" algn="just">
              <a:buNone/>
            </a:pPr>
            <a:endParaRPr lang="pt-BR" sz="2800" b="1" dirty="0" smtClean="0"/>
          </a:p>
          <a:p>
            <a:pPr marL="0" indent="0" algn="just">
              <a:buNone/>
            </a:pPr>
            <a:endParaRPr lang="pt-BR" sz="2800" b="1" dirty="0" smtClean="0"/>
          </a:p>
          <a:p>
            <a:pPr marL="0" indent="0" algn="just">
              <a:buNone/>
            </a:pPr>
            <a:endParaRPr lang="pt-BR" sz="2800" b="1" dirty="0" smtClean="0"/>
          </a:p>
          <a:p>
            <a:pPr marL="0" indent="0" algn="just">
              <a:buNone/>
            </a:pPr>
            <a:endParaRPr lang="pt-BR" sz="2800" b="1" dirty="0" smtClean="0"/>
          </a:p>
          <a:p>
            <a:pPr marL="0" indent="0" algn="just">
              <a:buNone/>
            </a:pPr>
            <a:r>
              <a:rPr lang="pt-BR" sz="2800" b="1" i="1" dirty="0" smtClean="0"/>
              <a:t>X (variável aleatória): valor máximo das faces em cada lançamento.</a:t>
            </a:r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5310" y="3071810"/>
            <a:ext cx="5407020" cy="2206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3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Distribuição Poisson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8092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 1: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</a:rPr>
                      <m:t>𝑿</m:t>
                    </m:r>
                  </m:oMath>
                </a14:m>
                <a:r>
                  <a:rPr lang="pt-BR" sz="2800" b="1" dirty="0" smtClean="0"/>
                  <a:t>: número de ovos por ninho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𝑿</m:t>
                      </m:r>
                      <m:r>
                        <a:rPr lang="pt-BR" sz="2800" b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pt-BR" sz="2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𝑷𝒐𝒊𝒔𝒔𝒐𝒏</m:t>
                      </m:r>
                      <m:d>
                        <m:d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pt-B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𝟖</m:t>
                          </m:r>
                        </m:e>
                      </m:d>
                    </m:oMath>
                  </m:oMathPara>
                </a14:m>
                <a:endParaRPr lang="pt-BR" b="1" dirty="0" smtClean="0">
                  <a:solidFill>
                    <a:schemeClr val="tx1"/>
                  </a:solidFill>
                </a:endParaRPr>
              </a:p>
              <a:p>
                <a:pPr marL="457200" indent="-457200" algn="just">
                  <a:buAutoNum type="alphaLcPeriod"/>
                </a:pPr>
                <a:r>
                  <a:rPr lang="pt-BR" sz="2800" b="1" dirty="0" smtClean="0"/>
                  <a:t>Se </a:t>
                </a:r>
                <a:r>
                  <a:rPr lang="pt-BR" sz="2800" b="1" dirty="0"/>
                  <a:t>esta realmente representa a distribuição populacional, qual seria a probabilidade de encontrar um ninho com mais do que 5 </a:t>
                </a:r>
                <a:r>
                  <a:rPr lang="pt-BR" sz="2800" b="1" dirty="0" smtClean="0"/>
                  <a:t>ovos?</a:t>
                </a:r>
              </a:p>
              <a:p>
                <a:pPr marL="0" indent="0" algn="just">
                  <a:buNone/>
                </a:pPr>
                <a:endParaRPr lang="pt-BR" sz="2800" b="1" dirty="0" smtClean="0"/>
              </a:p>
              <a:p>
                <a:pPr marL="0" indent="0" algn="just">
                  <a:buNone/>
                </a:pPr>
                <a:endParaRPr lang="pt-BR" sz="800" b="1" i="1" u="sng" dirty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</a:rPr>
                      <m:t>𝑷</m:t>
                    </m:r>
                    <m:d>
                      <m:dPr>
                        <m:begChr m:val="["/>
                        <m:endChr m:val="]"/>
                        <m:ctrlPr>
                          <a:rPr lang="pt-B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1" i="1">
                            <a:latin typeface="Cambria Math"/>
                          </a:rPr>
                          <m:t>𝑿</m:t>
                        </m:r>
                        <m:r>
                          <a:rPr lang="pt-BR" sz="2800" b="1" i="1" smtClean="0">
                            <a:latin typeface="Cambria Math"/>
                          </a:rPr>
                          <m:t>&gt;</m:t>
                        </m:r>
                        <m:r>
                          <a:rPr lang="pt-BR" sz="2800" b="1" i="1" smtClean="0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pt-BR" sz="2800" b="1" i="1">
                        <a:latin typeface="Cambria Math"/>
                      </a:rPr>
                      <m:t>=</m:t>
                    </m:r>
                  </m:oMath>
                </a14:m>
                <a:r>
                  <a:rPr lang="pt-BR" sz="2800" b="1" dirty="0" smtClean="0"/>
                  <a:t> ?????</a:t>
                </a:r>
                <a:endParaRPr lang="pt-BR" sz="2800" b="1" dirty="0"/>
              </a:p>
              <a:p>
                <a:pPr marL="0" indent="0" algn="just">
                  <a:buNone/>
                </a:pPr>
                <a:endParaRPr lang="pt-BR" sz="2800" b="1" dirty="0" smtClean="0"/>
              </a:p>
              <a:p>
                <a:pPr marL="0" indent="0" algn="just">
                  <a:buNone/>
                </a:pPr>
                <a:endParaRPr lang="pt-BR" sz="2400" dirty="0" smtClean="0"/>
              </a:p>
              <a:p>
                <a:pPr marL="0" indent="0" algn="just">
                  <a:buNone/>
                </a:pPr>
                <a:endParaRPr lang="pt-BR" sz="2400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80920" cy="5112567"/>
              </a:xfrm>
              <a:blipFill rotWithShape="1">
                <a:blip r:embed="rId2"/>
                <a:stretch>
                  <a:fillRect l="-1546" t="-1073" r="-14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Distribuição Poisson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8092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 1: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</a:rPr>
                      <m:t>𝑿</m:t>
                    </m:r>
                  </m:oMath>
                </a14:m>
                <a:r>
                  <a:rPr lang="pt-BR" sz="2800" b="1" dirty="0" smtClean="0"/>
                  <a:t>: número de ovos por ninho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𝑿</m:t>
                      </m:r>
                      <m:r>
                        <a:rPr lang="pt-BR" sz="2800" b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pt-BR" sz="2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𝑷𝒐𝒊𝒔𝒔𝒐𝒏</m:t>
                      </m:r>
                      <m:d>
                        <m:d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pt-B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𝟖</m:t>
                          </m:r>
                        </m:e>
                      </m:d>
                    </m:oMath>
                  </m:oMathPara>
                </a14:m>
                <a:endParaRPr lang="pt-BR" b="1" dirty="0" smtClean="0">
                  <a:solidFill>
                    <a:schemeClr val="tx1"/>
                  </a:solidFill>
                </a:endParaRPr>
              </a:p>
              <a:p>
                <a:pPr marL="457200" indent="-457200" algn="just">
                  <a:buAutoNum type="alphaLcPeriod"/>
                </a:pPr>
                <a:r>
                  <a:rPr lang="pt-BR" sz="2800" b="1" dirty="0" smtClean="0"/>
                  <a:t>Se </a:t>
                </a:r>
                <a:r>
                  <a:rPr lang="pt-BR" sz="2800" b="1" dirty="0"/>
                  <a:t>esta realmente representa a distribuição populacional, qual seria a probabilidade de encontrar um ninho com mais do que 5 </a:t>
                </a:r>
                <a:r>
                  <a:rPr lang="pt-BR" sz="2800" b="1" dirty="0" smtClean="0"/>
                  <a:t>ovos?</a:t>
                </a:r>
              </a:p>
              <a:p>
                <a:pPr marL="0" indent="0" algn="just">
                  <a:buNone/>
                </a:pPr>
                <a:endParaRPr lang="pt-BR" sz="900" b="1" dirty="0" smtClean="0"/>
              </a:p>
              <a:p>
                <a:pPr marL="0" indent="0" algn="just">
                  <a:buNone/>
                </a:pPr>
                <a:r>
                  <a:rPr lang="pt-BR" sz="2800" b="1" u="sng" dirty="0" smtClean="0">
                    <a:solidFill>
                      <a:srgbClr val="FF0000"/>
                    </a:solidFill>
                  </a:rPr>
                  <a:t>A soma de todas as probabilidade é igual a 1</a:t>
                </a:r>
              </a:p>
              <a:p>
                <a:pPr marL="0" indent="0" algn="just">
                  <a:buNone/>
                </a:pPr>
                <a:endParaRPr lang="pt-BR" sz="1200" b="1" u="sng" dirty="0" smtClean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endParaRPr lang="pt-BR" sz="800" b="1" i="1" u="sng" dirty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800" b="1" i="1" smtClean="0">
                              <a:latin typeface="Cambria Math"/>
                            </a:rPr>
                            <m:t>&gt;</m:t>
                          </m:r>
                          <m:r>
                            <a:rPr lang="pt-BR" sz="2800" b="1" i="1" smtClean="0"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pt-BR" sz="2800" b="1" i="1"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latin typeface="Cambria Math"/>
                        </a:rPr>
                        <m:t>𝟏</m:t>
                      </m:r>
                      <m:r>
                        <a:rPr lang="pt-BR" sz="2800" b="1" i="1" smtClean="0">
                          <a:latin typeface="Cambria Math"/>
                        </a:rPr>
                        <m:t>−</m:t>
                      </m:r>
                      <m:r>
                        <a:rPr lang="pt-BR" sz="28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800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sz="2800" b="1" i="1">
                              <a:latin typeface="Cambria Math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pt-BR" sz="2800" b="1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400" b="1" i="1">
                              <a:latin typeface="Cambria Math"/>
                            </a:rPr>
                            <m:t>&gt;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r>
                        <a:rPr lang="pt-BR" sz="2400" b="1" i="1">
                          <a:latin typeface="Cambria Math"/>
                        </a:rPr>
                        <m:t>𝟏</m:t>
                      </m:r>
                      <m:r>
                        <a:rPr lang="pt-BR" sz="2400" b="1" i="1">
                          <a:latin typeface="Cambria Math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𝑿</m:t>
                              </m:r>
                              <m:r>
                                <a:rPr lang="pt-BR" sz="24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pt-BR" sz="2400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  <m:r>
                            <a:rPr lang="pt-BR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𝑿</m:t>
                              </m:r>
                              <m:r>
                                <a:rPr lang="pt-BR" sz="2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pt-BR" sz="2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pt-BR" sz="2400" b="1" i="1">
                              <a:latin typeface="Cambria Math"/>
                            </a:rPr>
                            <m:t>+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…</m:t>
                          </m:r>
                          <m:r>
                            <a:rPr lang="pt-BR" sz="2400" b="1" i="1">
                              <a:latin typeface="Cambria Math"/>
                            </a:rPr>
                            <m:t>+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𝑿</m:t>
                              </m:r>
                              <m:r>
                                <a:rPr lang="pt-BR" sz="2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pt-BR" sz="2400" b="1" i="1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BR" sz="2800" b="1" dirty="0"/>
              </a:p>
              <a:p>
                <a:pPr marL="0" indent="0" algn="just">
                  <a:buNone/>
                </a:pPr>
                <a:endParaRPr lang="pt-BR" sz="2800" b="1" dirty="0" smtClean="0"/>
              </a:p>
              <a:p>
                <a:pPr marL="0" indent="0" algn="just">
                  <a:buNone/>
                </a:pPr>
                <a:endParaRPr lang="pt-BR" sz="2400" dirty="0" smtClean="0"/>
              </a:p>
              <a:p>
                <a:pPr marL="0" indent="0" algn="just">
                  <a:buNone/>
                </a:pPr>
                <a:endParaRPr lang="pt-BR" sz="2400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80920" cy="5112567"/>
              </a:xfrm>
              <a:blipFill rotWithShape="1">
                <a:blip r:embed="rId2"/>
                <a:stretch>
                  <a:fillRect l="-1546" t="-1073" r="-14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6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Distribuição Poisson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568952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 1: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pt-BR" sz="2400" b="1" i="1">
                        <a:latin typeface="Cambria Math"/>
                      </a:rPr>
                      <m:t>𝑿</m:t>
                    </m:r>
                  </m:oMath>
                </a14:m>
                <a:r>
                  <a:rPr lang="pt-BR" sz="2400" b="1" dirty="0" smtClean="0"/>
                  <a:t>: número de ovos por ninho,   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𝑿</m:t>
                    </m:r>
                    <m:r>
                      <a:rPr lang="pt-BR" sz="2400" b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pt-BR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𝑷𝒐𝒊𝒔𝒔𝒐𝒏</m:t>
                    </m:r>
                    <m:d>
                      <m:dPr>
                        <m:ctrlPr>
                          <a:rPr lang="pt-B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BR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pt-BR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𝟖</m:t>
                        </m:r>
                      </m:e>
                    </m:d>
                  </m:oMath>
                </a14:m>
                <a:endParaRPr lang="pt-BR" sz="2800" b="1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</a:rPr>
                      <m:t>𝑷</m:t>
                    </m:r>
                    <m:d>
                      <m:dPr>
                        <m:begChr m:val="["/>
                        <m:endChr m:val="]"/>
                        <m:ctrlPr>
                          <a:rPr lang="pt-B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1" i="1">
                            <a:latin typeface="Cambria Math"/>
                          </a:rPr>
                          <m:t>𝑿</m:t>
                        </m:r>
                        <m:r>
                          <a:rPr lang="pt-BR" sz="2800" b="1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BR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pt-BR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b="1" i="1">
                                <a:latin typeface="Cambria Math"/>
                                <a:ea typeface="Cambria Math"/>
                              </a:rPr>
                              <m:t>𝝀</m:t>
                            </m:r>
                          </m:e>
                          <m:sup>
                            <m:sSub>
                              <m:sSubPr>
                                <m:ctrlPr>
                                  <a:rPr lang="pt-BR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pt-BR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pt-BR" sz="2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pt-BR" sz="2800" b="1" i="1">
                                <a:latin typeface="Cambria Math"/>
                                <a:ea typeface="Cambria Math"/>
                              </a:rPr>
                              <m:t>𝝀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pt-BR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pt-BR" sz="2800" b="1" i="1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pt-BR" sz="2800" b="1" dirty="0"/>
                  <a:t>, </a:t>
                </a:r>
                <a:endParaRPr lang="pt-BR" sz="2800" b="1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pt-BR" sz="1100" b="1" i="1" u="sng" dirty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1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1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1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100" b="1" i="1">
                              <a:latin typeface="Cambria Math"/>
                            </a:rPr>
                            <m:t>=</m:t>
                          </m:r>
                          <m:r>
                            <a:rPr lang="pt-BR" sz="2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pt-BR" sz="21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1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pt-BR" sz="21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2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21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sup>
                          </m:sSup>
                        </m:num>
                        <m:den>
                          <m:r>
                            <a:rPr lang="pt-BR" sz="2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pt-BR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BR" sz="2100" b="1" i="1">
                          <a:latin typeface="Cambria Math"/>
                        </a:rPr>
                        <m:t>=                               </m:t>
                      </m:r>
                      <m:r>
                        <a:rPr lang="pt-BR" sz="21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1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1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100" b="1" i="1">
                              <a:latin typeface="Cambria Math"/>
                            </a:rPr>
                            <m:t>=</m:t>
                          </m:r>
                          <m:r>
                            <a:rPr lang="pt-BR" sz="2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pt-BR" sz="21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1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pt-BR" sz="21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2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21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sup>
                          </m:sSup>
                        </m:num>
                        <m:den>
                          <m:r>
                            <a:rPr lang="pt-BR" sz="2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pt-BR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BR" sz="2100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2100" b="1" i="1" dirty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100" b="1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1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1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1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100" b="1" i="1">
                              <a:latin typeface="Cambria Math"/>
                            </a:rPr>
                            <m:t>=</m:t>
                          </m:r>
                          <m:r>
                            <a:rPr lang="pt-BR" sz="2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pt-BR" sz="21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1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pt-BR" sz="21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2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21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sup>
                          </m:sSup>
                        </m:num>
                        <m:den>
                          <m:r>
                            <a:rPr lang="pt-BR" sz="2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pt-BR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BR" sz="21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                              </m:t>
                      </m:r>
                      <m:r>
                        <a:rPr lang="pt-BR" sz="21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1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1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100" b="1" i="1">
                              <a:latin typeface="Cambria Math"/>
                            </a:rPr>
                            <m:t>=</m:t>
                          </m:r>
                          <m:r>
                            <a:rPr lang="pt-BR" sz="2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pt-BR" sz="21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1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pt-BR" sz="21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2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21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sup>
                          </m:sSup>
                        </m:num>
                        <m:den>
                          <m:r>
                            <a:rPr lang="pt-BR" sz="2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pt-BR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BR" sz="2100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2100" b="1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100" b="1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1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1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1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100" b="1" i="1">
                              <a:latin typeface="Cambria Math"/>
                            </a:rPr>
                            <m:t>=</m:t>
                          </m:r>
                          <m:r>
                            <a:rPr lang="pt-BR" sz="2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pt-BR" sz="21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1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pt-BR" sz="21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2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21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sup>
                          </m:sSup>
                        </m:num>
                        <m:den>
                          <m:r>
                            <a:rPr lang="pt-BR" sz="2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pt-BR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BR" sz="2100" b="1" i="1">
                          <a:latin typeface="Cambria Math"/>
                        </a:rPr>
                        <m:t>=</m:t>
                      </m:r>
                      <m:r>
                        <a:rPr lang="pt-BR" sz="2100" b="1" i="1" smtClean="0">
                          <a:latin typeface="Cambria Math"/>
                        </a:rPr>
                        <m:t>                               </m:t>
                      </m:r>
                      <m:r>
                        <a:rPr lang="pt-BR" sz="21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1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1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100" b="1" i="1">
                              <a:latin typeface="Cambria Math"/>
                            </a:rPr>
                            <m:t>=</m:t>
                          </m:r>
                          <m:r>
                            <a:rPr lang="pt-BR" sz="2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pt-BR" sz="21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1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pt-BR" sz="21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2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21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sup>
                          </m:sSup>
                        </m:num>
                        <m:den>
                          <m:r>
                            <a:rPr lang="pt-BR" sz="2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pt-BR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BR" sz="2100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2100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568952" cy="5112567"/>
              </a:xfrm>
              <a:blipFill rotWithShape="1">
                <a:blip r:embed="rId2"/>
                <a:stretch>
                  <a:fillRect l="-1281" t="-10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Distribuição Poisson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568952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 1: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pt-BR" sz="2400" b="1" i="1">
                        <a:latin typeface="Cambria Math"/>
                      </a:rPr>
                      <m:t>𝑿</m:t>
                    </m:r>
                  </m:oMath>
                </a14:m>
                <a:r>
                  <a:rPr lang="pt-BR" sz="2400" b="1" dirty="0" smtClean="0"/>
                  <a:t>: número de ovos por ninho,   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𝑿</m:t>
                    </m:r>
                    <m:r>
                      <a:rPr lang="pt-BR" sz="2400" b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pt-BR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𝑷𝒐𝒊𝒔𝒔𝒐𝒏</m:t>
                    </m:r>
                    <m:d>
                      <m:dPr>
                        <m:ctrlPr>
                          <a:rPr lang="pt-B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BR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pt-BR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𝟖</m:t>
                        </m:r>
                      </m:e>
                    </m:d>
                  </m:oMath>
                </a14:m>
                <a:endParaRPr lang="pt-BR" sz="2800" b="1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</a:rPr>
                      <m:t>𝑷</m:t>
                    </m:r>
                    <m:d>
                      <m:dPr>
                        <m:begChr m:val="["/>
                        <m:endChr m:val="]"/>
                        <m:ctrlPr>
                          <a:rPr lang="pt-BR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1" i="1">
                            <a:latin typeface="Cambria Math"/>
                          </a:rPr>
                          <m:t>𝑿</m:t>
                        </m:r>
                        <m:r>
                          <a:rPr lang="pt-BR" sz="2800" b="1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BR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pt-BR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b="1" i="1">
                                <a:latin typeface="Cambria Math"/>
                                <a:ea typeface="Cambria Math"/>
                              </a:rPr>
                              <m:t>𝝀</m:t>
                            </m:r>
                          </m:e>
                          <m:sup>
                            <m:sSub>
                              <m:sSubPr>
                                <m:ctrlPr>
                                  <a:rPr lang="pt-BR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pt-BR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pt-BR" sz="2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pt-BR" sz="2800" b="1" i="1">
                                <a:latin typeface="Cambria Math"/>
                                <a:ea typeface="Cambria Math"/>
                              </a:rPr>
                              <m:t>𝝀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pt-BR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pt-BR" sz="2800" b="1" i="1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pt-BR" sz="2800" b="1" dirty="0"/>
                  <a:t>, </a:t>
                </a:r>
                <a:endParaRPr lang="pt-BR" sz="2800" b="1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pt-BR" sz="1100" b="1" i="1" u="sng" dirty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1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1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1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100" b="1" i="1">
                              <a:latin typeface="Cambria Math"/>
                            </a:rPr>
                            <m:t>=</m:t>
                          </m:r>
                          <m:r>
                            <a:rPr lang="pt-BR" sz="2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pt-BR" sz="21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1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pt-BR" sz="21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2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21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sup>
                          </m:sSup>
                        </m:num>
                        <m:den>
                          <m:r>
                            <a:rPr lang="pt-BR" sz="2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pt-BR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BR" sz="2100" b="1" i="1">
                          <a:latin typeface="Cambria Math"/>
                        </a:rPr>
                        <m:t>=</m:t>
                      </m:r>
                      <m:r>
                        <a:rPr lang="pt-BR" sz="2100" b="1" i="1" smtClean="0">
                          <a:latin typeface="Cambria Math"/>
                        </a:rPr>
                        <m:t>𝟎</m:t>
                      </m:r>
                      <m:r>
                        <a:rPr lang="pt-BR" sz="2100" b="1" i="1" smtClean="0">
                          <a:latin typeface="Cambria Math"/>
                        </a:rPr>
                        <m:t>,</m:t>
                      </m:r>
                      <m:r>
                        <a:rPr lang="pt-BR" sz="2100" b="1" i="1" smtClean="0">
                          <a:latin typeface="Cambria Math"/>
                        </a:rPr>
                        <m:t>𝟎𝟐𝟐𝟒</m:t>
                      </m:r>
                      <m:r>
                        <a:rPr lang="pt-BR" sz="2100" b="1" i="1">
                          <a:latin typeface="Cambria Math"/>
                        </a:rPr>
                        <m:t>           </m:t>
                      </m:r>
                      <m:r>
                        <a:rPr lang="pt-BR" sz="21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1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1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100" b="1" i="1">
                              <a:latin typeface="Cambria Math"/>
                            </a:rPr>
                            <m:t>=</m:t>
                          </m:r>
                          <m:r>
                            <a:rPr lang="pt-BR" sz="2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pt-BR" sz="21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1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pt-BR" sz="21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2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21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sup>
                          </m:sSup>
                        </m:num>
                        <m:den>
                          <m:r>
                            <a:rPr lang="pt-BR" sz="2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pt-BR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BR" sz="2100" b="1" i="1">
                          <a:latin typeface="Cambria Math"/>
                        </a:rPr>
                        <m:t>=</m:t>
                      </m:r>
                      <m:r>
                        <a:rPr lang="pt-BR" sz="2100" b="1" i="1" smtClean="0">
                          <a:latin typeface="Cambria Math"/>
                        </a:rPr>
                        <m:t>𝟎</m:t>
                      </m:r>
                      <m:r>
                        <a:rPr lang="pt-BR" sz="2100" b="1" i="1" smtClean="0">
                          <a:latin typeface="Cambria Math"/>
                        </a:rPr>
                        <m:t>,</m:t>
                      </m:r>
                      <m:r>
                        <a:rPr lang="pt-BR" sz="2100" b="1" i="1" smtClean="0">
                          <a:latin typeface="Cambria Math"/>
                        </a:rPr>
                        <m:t>𝟎𝟖𝟓𝟎</m:t>
                      </m:r>
                    </m:oMath>
                  </m:oMathPara>
                </a14:m>
                <a:endParaRPr lang="pt-BR" sz="2100" b="1" i="1" dirty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100" b="1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pt-BR" sz="2000" b="1" i="1">
                        <a:latin typeface="Cambria Math"/>
                      </a:rPr>
                      <m:t>𝑷</m:t>
                    </m:r>
                    <m:d>
                      <m:dPr>
                        <m:begChr m:val="["/>
                        <m:endChr m:val="]"/>
                        <m:ctrlPr>
                          <a:rPr lang="pt-B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1" i="1">
                            <a:latin typeface="Cambria Math"/>
                          </a:rPr>
                          <m:t>𝑿</m:t>
                        </m:r>
                        <m:r>
                          <a:rPr lang="pt-BR" sz="2000" b="1" i="1">
                            <a:latin typeface="Cambria Math"/>
                          </a:rPr>
                          <m:t>=</m:t>
                        </m:r>
                        <m:r>
                          <a:rPr lang="pt-B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pt-BR" sz="2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b="1" i="1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pt-BR" sz="2000" b="1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pt-BR" sz="2000" b="1" i="1">
                                <a:latin typeface="Cambria Math"/>
                                <a:ea typeface="Cambria Math"/>
                              </a:rPr>
                              <m:t>𝟖</m:t>
                            </m:r>
                          </m:e>
                          <m:sup>
                            <m:r>
                              <a:rPr lang="pt-B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pt-BR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pt-BR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pt-BR" sz="2000" b="1" i="1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pt-BR" sz="2000" b="1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pt-BR" sz="2000" b="1" i="1">
                                <a:latin typeface="Cambria Math"/>
                                <a:ea typeface="Cambria Math"/>
                              </a:rPr>
                              <m:t>𝟖</m:t>
                            </m:r>
                          </m:sup>
                        </m:sSup>
                      </m:num>
                      <m:den>
                        <m:r>
                          <a:rPr lang="pt-B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pt-BR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pt-BR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lang="pt-BR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pt-BR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𝟏𝟔𝟏𝟓</m:t>
                    </m:r>
                    <m:r>
                      <a:rPr lang="pt-BR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          </m:t>
                    </m:r>
                    <m:r>
                      <a:rPr lang="pt-BR" sz="2000" b="1" i="1">
                        <a:latin typeface="Cambria Math"/>
                      </a:rPr>
                      <m:t>𝑷</m:t>
                    </m:r>
                    <m:d>
                      <m:dPr>
                        <m:begChr m:val="["/>
                        <m:endChr m:val="]"/>
                        <m:ctrlPr>
                          <a:rPr lang="pt-B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1" i="1">
                            <a:latin typeface="Cambria Math"/>
                          </a:rPr>
                          <m:t>𝑿</m:t>
                        </m:r>
                        <m:r>
                          <a:rPr lang="pt-BR" sz="2000" b="1" i="1">
                            <a:latin typeface="Cambria Math"/>
                          </a:rPr>
                          <m:t>=</m:t>
                        </m:r>
                        <m:r>
                          <a:rPr lang="pt-B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pt-BR" sz="2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b="1" i="1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pt-BR" sz="2000" b="1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pt-BR" sz="2000" b="1" i="1">
                                <a:latin typeface="Cambria Math"/>
                                <a:ea typeface="Cambria Math"/>
                              </a:rPr>
                              <m:t>𝟖</m:t>
                            </m:r>
                          </m:e>
                          <m:sup>
                            <m:r>
                              <a:rPr lang="pt-B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sSup>
                          <m:sSupPr>
                            <m:ctrlPr>
                              <a:rPr lang="pt-BR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pt-BR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pt-BR" sz="2000" b="1" i="1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pt-BR" sz="2000" b="1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pt-BR" sz="2000" b="1" i="1">
                                <a:latin typeface="Cambria Math"/>
                                <a:ea typeface="Cambria Math"/>
                              </a:rPr>
                              <m:t>𝟖</m:t>
                            </m:r>
                          </m:sup>
                        </m:sSup>
                      </m:num>
                      <m:den>
                        <m:r>
                          <a:rPr lang="pt-B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pt-BR" sz="2000" b="1" i="0">
                        <a:latin typeface="Cambria Math"/>
                      </a:rPr>
                      <m:t>=</m:t>
                    </m:r>
                  </m:oMath>
                </a14:m>
                <a:r>
                  <a:rPr lang="pt-BR" sz="2100" b="1" dirty="0" smtClean="0">
                    <a:latin typeface="Cambria Math"/>
                  </a:rPr>
                  <a:t>0,2046</a:t>
                </a:r>
              </a:p>
              <a:p>
                <a:pPr marL="0" indent="0" algn="just">
                  <a:buNone/>
                </a:pPr>
                <a:endParaRPr lang="pt-BR" sz="2100" b="1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1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1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1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100" b="1" i="1">
                              <a:latin typeface="Cambria Math"/>
                            </a:rPr>
                            <m:t>=</m:t>
                          </m:r>
                          <m:r>
                            <a:rPr lang="pt-BR" sz="2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pt-BR" sz="21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1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pt-BR" sz="21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2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21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sup>
                          </m:sSup>
                        </m:num>
                        <m:den>
                          <m:r>
                            <a:rPr lang="pt-BR" sz="2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pt-BR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BR" sz="2100" b="1" i="1">
                          <a:latin typeface="Cambria Math"/>
                        </a:rPr>
                        <m:t>=</m:t>
                      </m:r>
                      <m:r>
                        <a:rPr lang="pt-BR" sz="2100" b="1" i="1" smtClean="0">
                          <a:latin typeface="Cambria Math"/>
                        </a:rPr>
                        <m:t>𝟎</m:t>
                      </m:r>
                      <m:r>
                        <a:rPr lang="pt-BR" sz="2100" b="1" i="1" smtClean="0">
                          <a:latin typeface="Cambria Math"/>
                        </a:rPr>
                        <m:t>,</m:t>
                      </m:r>
                      <m:r>
                        <a:rPr lang="pt-BR" sz="2100" b="1" i="1" smtClean="0">
                          <a:latin typeface="Cambria Math"/>
                        </a:rPr>
                        <m:t>𝟏𝟗𝟒𝟒</m:t>
                      </m:r>
                      <m:r>
                        <a:rPr lang="pt-BR" sz="2100" b="1" i="1" smtClean="0">
                          <a:latin typeface="Cambria Math"/>
                        </a:rPr>
                        <m:t>            </m:t>
                      </m:r>
                      <m:r>
                        <a:rPr lang="pt-BR" sz="2100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1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1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100" b="1" i="1">
                              <a:latin typeface="Cambria Math"/>
                            </a:rPr>
                            <m:t>=</m:t>
                          </m:r>
                          <m:r>
                            <a:rPr lang="pt-BR" sz="2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pt-BR" sz="21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1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pt-BR" sz="21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2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21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pt-BR" sz="2100" b="1" i="1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sup>
                          </m:sSup>
                        </m:num>
                        <m:den>
                          <m:r>
                            <a:rPr lang="pt-BR" sz="21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pt-BR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BR" sz="2100" b="1" i="1">
                          <a:latin typeface="Cambria Math"/>
                        </a:rPr>
                        <m:t>=</m:t>
                      </m:r>
                      <m:r>
                        <a:rPr lang="pt-BR" sz="2100" b="1" i="1" smtClean="0">
                          <a:latin typeface="Cambria Math"/>
                        </a:rPr>
                        <m:t>𝟎</m:t>
                      </m:r>
                      <m:r>
                        <a:rPr lang="pt-BR" sz="2100" b="1" i="1" smtClean="0">
                          <a:latin typeface="Cambria Math"/>
                        </a:rPr>
                        <m:t>,</m:t>
                      </m:r>
                      <m:r>
                        <a:rPr lang="pt-BR" sz="2100" b="1" i="1" smtClean="0">
                          <a:latin typeface="Cambria Math"/>
                        </a:rPr>
                        <m:t>𝟏𝟒𝟕𝟕</m:t>
                      </m:r>
                    </m:oMath>
                  </m:oMathPara>
                </a14:m>
                <a:endParaRPr lang="pt-BR" sz="2100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568952" cy="5112567"/>
              </a:xfrm>
              <a:blipFill rotWithShape="1">
                <a:blip r:embed="rId2"/>
                <a:stretch>
                  <a:fillRect l="-1281" t="-10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3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Distribuição Poisson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568952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 1: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pt-BR" sz="2400" b="1" i="1">
                        <a:latin typeface="Cambria Math"/>
                      </a:rPr>
                      <m:t>𝑿</m:t>
                    </m:r>
                  </m:oMath>
                </a14:m>
                <a:r>
                  <a:rPr lang="pt-BR" sz="2400" b="1" dirty="0" smtClean="0"/>
                  <a:t>: número de ovos por ninho,   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𝑿</m:t>
                    </m:r>
                    <m:r>
                      <a:rPr lang="pt-BR" sz="2400" b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pt-BR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𝑷𝒐𝒊𝒔𝒔𝒐𝒏</m:t>
                    </m:r>
                    <m:d>
                      <m:dPr>
                        <m:ctrlPr>
                          <a:rPr lang="pt-B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BR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pt-BR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𝟖</m:t>
                        </m:r>
                      </m:e>
                    </m:d>
                  </m:oMath>
                </a14:m>
                <a:endParaRPr lang="pt-BR" sz="2800" b="1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pt-BR" sz="1100" b="1" i="1" u="sng" dirty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400" b="1" i="1">
                              <a:latin typeface="Cambria Math"/>
                            </a:rPr>
                            <m:t>&gt;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r>
                        <a:rPr lang="pt-BR" sz="2400" b="1" i="1">
                          <a:latin typeface="Cambria Math"/>
                        </a:rPr>
                        <m:t>𝟏</m:t>
                      </m:r>
                      <m:r>
                        <a:rPr lang="pt-BR" sz="2400" b="1" i="1">
                          <a:latin typeface="Cambria Math"/>
                        </a:rPr>
                        <m:t>−</m:t>
                      </m:r>
                      <m:r>
                        <a:rPr lang="pt-BR" sz="24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pt-BR" sz="2400" b="1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400" b="1" i="1">
                              <a:latin typeface="Cambria Math"/>
                            </a:rPr>
                            <m:t>&gt;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r>
                        <a:rPr lang="pt-BR" sz="2400" b="1" i="1">
                          <a:latin typeface="Cambria Math"/>
                        </a:rPr>
                        <m:t>𝟏</m:t>
                      </m:r>
                      <m:r>
                        <a:rPr lang="pt-BR" sz="2400" b="1" i="1">
                          <a:latin typeface="Cambria Math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𝑿</m:t>
                              </m:r>
                              <m:r>
                                <a:rPr lang="pt-BR" sz="2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pt-BR" sz="2400" b="1" i="1"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  <m:r>
                            <a:rPr lang="pt-BR" sz="2400" b="1" i="1">
                              <a:latin typeface="Cambria Math"/>
                            </a:rPr>
                            <m:t>+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𝑿</m:t>
                              </m:r>
                              <m:r>
                                <a:rPr lang="pt-BR" sz="2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pt-BR" sz="2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pt-BR" sz="2400" b="1" i="1">
                              <a:latin typeface="Cambria Math"/>
                            </a:rPr>
                            <m:t>+…+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𝑿</m:t>
                              </m:r>
                              <m:r>
                                <a:rPr lang="pt-BR" sz="2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pt-BR" sz="2400" b="1" i="1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BR" sz="24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000" i="1" dirty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400" b="1" i="1">
                              <a:latin typeface="Cambria Math"/>
                            </a:rPr>
                            <m:t>&gt;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r>
                        <a:rPr lang="pt-BR" sz="2400" b="1" i="1">
                          <a:latin typeface="Cambria Math"/>
                        </a:rPr>
                        <m:t>𝟏</m:t>
                      </m:r>
                      <m:r>
                        <a:rPr lang="pt-BR" sz="2400" b="1" i="1">
                          <a:latin typeface="Cambria Math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𝟎𝟐𝟐𝟒</m:t>
                          </m:r>
                          <m:r>
                            <a:rPr lang="pt-BR" sz="2400" b="1" i="1">
                              <a:latin typeface="Cambria Math"/>
                            </a:rPr>
                            <m:t>+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𝟎𝟖𝟓𝟎</m:t>
                          </m:r>
                          <m:r>
                            <a:rPr lang="pt-BR" sz="2400" b="1" i="1">
                              <a:latin typeface="Cambria Math"/>
                            </a:rPr>
                            <m:t>+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…+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𝟏𝟗𝟒𝟒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𝟏𝟒𝟕𝟕</m:t>
                          </m:r>
                        </m:e>
                      </m:d>
                    </m:oMath>
                  </m:oMathPara>
                </a14:m>
                <a:endParaRPr lang="pt-BR" sz="2400" i="1" dirty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400" b="1" i="1">
                              <a:latin typeface="Cambria Math"/>
                            </a:rPr>
                            <m:t>&gt;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r>
                        <a:rPr lang="pt-BR" sz="2400" b="1" i="1">
                          <a:latin typeface="Cambria Math"/>
                        </a:rPr>
                        <m:t>𝟏</m:t>
                      </m:r>
                      <m:r>
                        <a:rPr lang="pt-BR" sz="2400" b="1" i="1">
                          <a:latin typeface="Cambria Math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𝟖𝟏𝟓𝟔</m:t>
                          </m:r>
                        </m:e>
                      </m:d>
                      <m:r>
                        <a:rPr lang="pt-BR" sz="2400" b="1" i="1" smtClean="0">
                          <a:latin typeface="Cambria Math"/>
                        </a:rPr>
                        <m:t>=</m:t>
                      </m:r>
                      <m:r>
                        <a:rPr lang="pt-BR" sz="2400" b="1" i="1" smtClean="0">
                          <a:latin typeface="Cambria Math"/>
                        </a:rPr>
                        <m:t>𝟎</m:t>
                      </m:r>
                      <m:r>
                        <a:rPr lang="pt-BR" sz="2400" b="1" i="1" smtClean="0">
                          <a:latin typeface="Cambria Math"/>
                        </a:rPr>
                        <m:t>,</m:t>
                      </m:r>
                      <m:r>
                        <a:rPr lang="pt-BR" sz="2400" b="1" i="1" smtClean="0">
                          <a:latin typeface="Cambria Math"/>
                        </a:rPr>
                        <m:t>𝟏𝟖𝟒𝟒</m:t>
                      </m:r>
                    </m:oMath>
                  </m:oMathPara>
                </a14:m>
                <a:endParaRPr lang="pt-BR" sz="2400" dirty="0" smtClean="0"/>
              </a:p>
              <a:p>
                <a:pPr marL="0" indent="0" algn="just">
                  <a:buNone/>
                </a:pPr>
                <a:endParaRPr lang="pt-BR" sz="2400" dirty="0"/>
              </a:p>
              <a:p>
                <a:pPr marL="0" indent="0" algn="just">
                  <a:buNone/>
                </a:pPr>
                <a:r>
                  <a:rPr lang="pt-BR" b="1" dirty="0" smtClean="0"/>
                  <a:t>Ou seja, a probabilidade de encontrar um ninho com mais do que 5 ovos é de 0,1844.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568952" cy="5112567"/>
              </a:xfrm>
              <a:blipFill rotWithShape="1">
                <a:blip r:embed="rId2"/>
                <a:stretch>
                  <a:fillRect l="-1851" t="-1073" r="-18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8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Distribuição Poisson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 2: Uma </a:t>
                </a:r>
                <a:r>
                  <a:rPr lang="pt-BR" sz="2800" b="1" dirty="0"/>
                  <a:t>central telefônica recebe uma média </a:t>
                </a:r>
                <a:r>
                  <a:rPr lang="pt-BR" sz="2800" b="1" dirty="0" smtClean="0"/>
                  <a:t>(</a:t>
                </a:r>
                <a:r>
                  <a:rPr lang="pt-BR" sz="2800" b="1" dirty="0" smtClean="0">
                    <a:sym typeface="Symbol"/>
                  </a:rPr>
                  <a:t></a:t>
                </a:r>
                <a:r>
                  <a:rPr lang="pt-BR" sz="2800" b="1" dirty="0" smtClean="0"/>
                  <a:t>) de </a:t>
                </a:r>
                <a:r>
                  <a:rPr lang="pt-BR" sz="2800" b="1" dirty="0"/>
                  <a:t>5 chamadas por minuto. Supondo que </a:t>
                </a:r>
                <a:r>
                  <a:rPr lang="pt-BR" sz="2800" b="1" dirty="0" smtClean="0"/>
                  <a:t>as chamadas </a:t>
                </a:r>
                <a:r>
                  <a:rPr lang="pt-BR" sz="2800" b="1" dirty="0"/>
                  <a:t>que chegam constituam uma distribuição de Poisson</a:t>
                </a:r>
                <a:r>
                  <a:rPr lang="pt-BR" sz="2800" b="1" dirty="0" smtClean="0"/>
                  <a:t>, ou seja,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</a:rPr>
                      <m:t>𝑿</m:t>
                    </m:r>
                    <m:r>
                      <a:rPr lang="pt-BR" sz="2800" b="1">
                        <a:latin typeface="Cambria Math"/>
                        <a:ea typeface="Cambria Math"/>
                      </a:rPr>
                      <m:t>~</m:t>
                    </m:r>
                    <m:r>
                      <a:rPr lang="pt-BR" sz="2800" b="1" i="1">
                        <a:latin typeface="Cambria Math"/>
                        <a:ea typeface="Cambria Math"/>
                      </a:rPr>
                      <m:t>𝑷𝒐𝒊𝒔𝒔𝒐𝒏</m:t>
                    </m:r>
                    <m:d>
                      <m:dPr>
                        <m:ctrlPr>
                          <a:rPr lang="pt-BR" sz="28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</m:d>
                    <m:r>
                      <a:rPr lang="pt-BR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sz="2800" b="1" dirty="0"/>
                  <a:t>qual é </a:t>
                </a:r>
                <a:r>
                  <a:rPr lang="pt-BR" sz="2800" b="1" dirty="0" smtClean="0"/>
                  <a:t>a probabilidade de que:</a:t>
                </a:r>
              </a:p>
              <a:p>
                <a:pPr marL="457200" indent="-457200" algn="just">
                  <a:buAutoNum type="alphaLcParenR"/>
                </a:pPr>
                <a:r>
                  <a:rPr lang="pt-BR" sz="2800" b="1" dirty="0" smtClean="0"/>
                  <a:t>A central </a:t>
                </a:r>
                <a:r>
                  <a:rPr lang="pt-BR" sz="2800" b="1" dirty="0"/>
                  <a:t>não </a:t>
                </a:r>
                <a:r>
                  <a:rPr lang="pt-BR" sz="2800" b="1" dirty="0" smtClean="0"/>
                  <a:t>receba </a:t>
                </a:r>
                <a:r>
                  <a:rPr lang="pt-BR" sz="2800" b="1" dirty="0"/>
                  <a:t>nenhuma chamada em um minuto? </a:t>
                </a:r>
                <a:endParaRPr lang="pt-BR" sz="2800" b="1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800" b="1" i="1">
                              <a:latin typeface="Cambria Math"/>
                            </a:rPr>
                            <m:t>=</m:t>
                          </m:r>
                          <m:r>
                            <a:rPr lang="pt-BR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pt-BR" sz="2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1" i="1"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sz="2800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2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800" b="1" i="1"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sz="2800" b="1" i="1"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BR" sz="2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pt-BR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2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800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pt-BR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pt-BR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BR" sz="2800" b="1" i="1">
                          <a:latin typeface="Cambria Math"/>
                        </a:rPr>
                        <m:t>=</m:t>
                      </m:r>
                      <m:r>
                        <a:rPr lang="pt-BR" sz="2800" b="1" i="1">
                          <a:latin typeface="Cambria Math"/>
                        </a:rPr>
                        <m:t>𝟎</m:t>
                      </m:r>
                      <m:r>
                        <a:rPr lang="pt-BR" sz="2800" b="1" i="1">
                          <a:latin typeface="Cambria Math"/>
                        </a:rPr>
                        <m:t>,</m:t>
                      </m:r>
                      <m:r>
                        <a:rPr lang="pt-BR" sz="2800" b="1" i="1">
                          <a:latin typeface="Cambria Math"/>
                        </a:rPr>
                        <m:t>𝟎𝟎𝟔𝟕</m:t>
                      </m:r>
                    </m:oMath>
                  </m:oMathPara>
                </a14:m>
                <a:endParaRPr lang="pt-BR" sz="2800" b="1" i="1" dirty="0">
                  <a:latin typeface="Cambria Math"/>
                </a:endParaRPr>
              </a:p>
              <a:p>
                <a:pPr marL="0" indent="0" algn="just">
                  <a:buNone/>
                </a:pPr>
                <a:r>
                  <a:rPr lang="pt-BR" sz="2800" b="1" dirty="0" smtClean="0"/>
                  <a:t>b) Ela receba </a:t>
                </a:r>
                <a:r>
                  <a:rPr lang="pt-BR" sz="2800" b="1" dirty="0"/>
                  <a:t>no máximo 2 chamadas em </a:t>
                </a:r>
                <a:r>
                  <a:rPr lang="pt-BR" sz="2800" b="1" u="sng" dirty="0">
                    <a:solidFill>
                      <a:srgbClr val="FF0000"/>
                    </a:solidFill>
                  </a:rPr>
                  <a:t>2 minutos</a:t>
                </a:r>
                <a:r>
                  <a:rPr lang="pt-BR" sz="2800" b="1" dirty="0"/>
                  <a:t>?</a:t>
                </a:r>
                <a:endParaRPr lang="pt-BR" sz="2800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t="-1073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0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Distribuição Poisson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 smtClean="0"/>
              <a:t>Exemplo 2: </a:t>
            </a:r>
            <a:r>
              <a:rPr lang="pt-BR" sz="2800" b="1" u="sng" dirty="0">
                <a:solidFill>
                  <a:srgbClr val="FF0000"/>
                </a:solidFill>
              </a:rPr>
              <a:t>(alteração do valor médio</a:t>
            </a:r>
            <a:r>
              <a:rPr lang="pt-BR" sz="2800" b="1" u="sng" dirty="0" smtClean="0">
                <a:solidFill>
                  <a:srgbClr val="FF0000"/>
                </a:solidFill>
              </a:rPr>
              <a:t>)</a:t>
            </a:r>
          </a:p>
          <a:p>
            <a:pPr marL="0" indent="0" algn="just">
              <a:buNone/>
            </a:pPr>
            <a:r>
              <a:rPr lang="pt-BR" sz="2400" b="1" dirty="0" smtClean="0"/>
              <a:t>Resolução:</a:t>
            </a:r>
            <a:endParaRPr lang="pt-BR" sz="2400" b="1" dirty="0"/>
          </a:p>
          <a:p>
            <a:pPr marL="0" indent="0" algn="just">
              <a:buNone/>
            </a:pPr>
            <a:r>
              <a:rPr lang="pt-BR" sz="2800" b="1" dirty="0" smtClean="0"/>
              <a:t>b) </a:t>
            </a:r>
            <a:r>
              <a:rPr lang="pt-BR" sz="2800" b="1" dirty="0"/>
              <a:t>Ela receba no máximo 2 chamadas em </a:t>
            </a:r>
            <a:r>
              <a:rPr lang="pt-BR" sz="2800" b="1" u="sng" dirty="0">
                <a:solidFill>
                  <a:srgbClr val="FF0000"/>
                </a:solidFill>
              </a:rPr>
              <a:t>2 minutos</a:t>
            </a:r>
            <a:r>
              <a:rPr lang="pt-BR" sz="2800" b="1" dirty="0"/>
              <a:t>?</a:t>
            </a:r>
            <a:endParaRPr lang="pt-BR" sz="2800" dirty="0"/>
          </a:p>
          <a:p>
            <a:pPr marL="0" indent="0" algn="just">
              <a:buNone/>
            </a:pPr>
            <a:endParaRPr lang="pt-BR" sz="2800" b="1" dirty="0" smtClean="0"/>
          </a:p>
          <a:p>
            <a:pPr marL="0" indent="0" algn="just">
              <a:buNone/>
            </a:pPr>
            <a:r>
              <a:rPr lang="pt-BR" sz="2800" b="1" u="sng" dirty="0" smtClean="0">
                <a:solidFill>
                  <a:srgbClr val="FF0000"/>
                </a:solidFill>
              </a:rPr>
              <a:t>Primeira coisa </a:t>
            </a:r>
            <a:r>
              <a:rPr lang="pt-BR" sz="2800" b="1" dirty="0" smtClean="0"/>
              <a:t>é olhar no cálculo da probabilidade se a unidade de medida é a mesma do enunciado. Se não for tem que primeiro fazer a alteração do valor médio (</a:t>
            </a:r>
            <a:r>
              <a:rPr lang="pt-BR" sz="2800" b="1" dirty="0">
                <a:sym typeface="Symbol"/>
              </a:rPr>
              <a:t></a:t>
            </a:r>
            <a:r>
              <a:rPr lang="pt-BR" sz="2800" b="1" dirty="0" smtClean="0"/>
              <a:t>)</a:t>
            </a:r>
          </a:p>
          <a:p>
            <a:pPr marL="0" indent="0" algn="just">
              <a:buNone/>
            </a:pPr>
            <a:r>
              <a:rPr lang="pt-BR" sz="2400" b="1" dirty="0" smtClean="0"/>
              <a:t>1 minuto </a:t>
            </a:r>
            <a:r>
              <a:rPr lang="pt-BR" sz="2400" b="1" dirty="0" smtClean="0">
                <a:sym typeface="Wingdings" pitchFamily="2" charset="2"/>
              </a:rPr>
              <a:t> 5 chamadas               </a:t>
            </a:r>
            <a:r>
              <a:rPr lang="pt-BR" sz="2400" b="1" dirty="0" smtClean="0">
                <a:solidFill>
                  <a:srgbClr val="FF0000"/>
                </a:solidFill>
                <a:sym typeface="Symbol"/>
              </a:rPr>
              <a:t>=10 chamadas/dois minutos</a:t>
            </a:r>
            <a:endParaRPr lang="pt-BR" sz="24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indent="0" algn="just">
              <a:buNone/>
            </a:pPr>
            <a:r>
              <a:rPr lang="pt-BR" sz="2400" b="1" dirty="0" smtClean="0">
                <a:sym typeface="Wingdings" pitchFamily="2" charset="2"/>
              </a:rPr>
              <a:t>2 minutos  </a:t>
            </a:r>
            <a:r>
              <a:rPr lang="pt-BR" sz="2400" b="1" dirty="0" smtClean="0">
                <a:solidFill>
                  <a:srgbClr val="FF0000"/>
                </a:solidFill>
                <a:sym typeface="Wingdings" pitchFamily="2" charset="2"/>
              </a:rPr>
              <a:t>?</a:t>
            </a:r>
            <a:r>
              <a:rPr lang="pt-BR" sz="2400" b="1" dirty="0" smtClean="0">
                <a:sym typeface="Wingdings" pitchFamily="2" charset="2"/>
              </a:rPr>
              <a:t> chamadas</a:t>
            </a:r>
            <a:endParaRPr 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7164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Distribuição Poisson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 2: (alteração do valor médio)</a:t>
                </a:r>
              </a:p>
              <a:p>
                <a:pPr marL="0" indent="0" algn="just">
                  <a:buNone/>
                </a:pPr>
                <a:r>
                  <a:rPr lang="pt-BR" sz="2800" b="1" dirty="0" smtClean="0"/>
                  <a:t>b) Ela receba </a:t>
                </a:r>
                <a:r>
                  <a:rPr lang="pt-BR" sz="2800" b="1" dirty="0"/>
                  <a:t>no máximo 2 </a:t>
                </a:r>
                <a:r>
                  <a:rPr lang="pt-BR" sz="2800" b="1" dirty="0" smtClean="0"/>
                  <a:t>chamadas em </a:t>
                </a:r>
                <a:r>
                  <a:rPr lang="pt-BR" sz="2800" b="1" u="sng" dirty="0">
                    <a:solidFill>
                      <a:srgbClr val="FF0000"/>
                    </a:solidFill>
                  </a:rPr>
                  <a:t>2 </a:t>
                </a:r>
                <a:r>
                  <a:rPr lang="pt-BR" sz="2800" b="1" u="sng" dirty="0" smtClean="0">
                    <a:solidFill>
                      <a:srgbClr val="FF0000"/>
                    </a:solidFill>
                  </a:rPr>
                  <a:t>minutos</a:t>
                </a:r>
                <a:r>
                  <a:rPr lang="pt-BR" sz="2800" b="1" dirty="0" smtClean="0"/>
                  <a:t>?</a:t>
                </a:r>
              </a:p>
              <a:p>
                <a:pPr marL="0" indent="0" algn="just">
                  <a:buNone/>
                </a:pPr>
                <a:r>
                  <a:rPr lang="pt-BR" sz="2400" b="1" dirty="0" smtClean="0"/>
                  <a:t>Resolução:</a:t>
                </a:r>
                <a:endParaRPr lang="pt-BR" sz="2400" b="1" dirty="0"/>
              </a:p>
              <a:p>
                <a:pPr marL="0" indent="0" algn="just">
                  <a:buNone/>
                </a:pPr>
                <a:r>
                  <a:rPr lang="pt-BR" sz="2800" b="1" dirty="0" smtClean="0"/>
                  <a:t>b) Considerando </a:t>
                </a:r>
                <a:r>
                  <a:rPr lang="pt-BR" sz="2800" b="1" dirty="0" smtClean="0">
                    <a:solidFill>
                      <a:srgbClr val="FF0000"/>
                    </a:solidFill>
                    <a:sym typeface="Symbol"/>
                  </a:rPr>
                  <a:t>=10 chamadas/dois minutos</a:t>
                </a:r>
              </a:p>
              <a:p>
                <a:pPr marL="0" indent="0" algn="just">
                  <a:buNone/>
                </a:pPr>
                <a:endParaRPr lang="pt-BR" sz="24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400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r>
                        <a:rPr lang="pt-BR" sz="24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400" b="1" i="1">
                              <a:latin typeface="Cambria Math"/>
                            </a:rPr>
                            <m:t>=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pt-BR" sz="2400" b="1" i="1">
                          <a:latin typeface="Cambria Math"/>
                        </a:rPr>
                        <m:t>+</m:t>
                      </m:r>
                      <m:r>
                        <a:rPr lang="pt-BR" sz="24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400" b="1" i="1">
                              <a:latin typeface="Cambria Math"/>
                            </a:rPr>
                            <m:t>=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pt-BR" sz="2400" b="1" i="1">
                          <a:latin typeface="Cambria Math"/>
                        </a:rPr>
                        <m:t>+</m:t>
                      </m:r>
                      <m:r>
                        <a:rPr lang="pt-BR" sz="24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400" b="1" i="1">
                              <a:latin typeface="Cambria Math"/>
                            </a:rPr>
                            <m:t>=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pt-BR" sz="2400" b="1" dirty="0"/>
              </a:p>
              <a:p>
                <a:pPr marL="0" indent="0" algn="just">
                  <a:buNone/>
                </a:pPr>
                <a:endParaRPr lang="pt-BR" sz="2400" b="1" dirty="0" smtClean="0">
                  <a:solidFill>
                    <a:srgbClr val="FF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t="-10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79512" y="4293096"/>
                <a:ext cx="6120680" cy="2549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400" b="1" i="1">
                              <a:latin typeface="Cambria Math"/>
                            </a:rPr>
                            <m:t>=</m:t>
                          </m:r>
                          <m: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pt-B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2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400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sz="2400" b="1" i="1"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pt-B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2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sup>
                          </m:sSup>
                        </m:num>
                        <m:den>
                          <m: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r>
                        <a:rPr lang="pt-BR" sz="2400" b="1" i="1">
                          <a:latin typeface="Cambria Math"/>
                        </a:rPr>
                        <m:t>𝟎</m:t>
                      </m:r>
                      <m:r>
                        <a:rPr lang="pt-BR" sz="2400" b="1" i="1">
                          <a:latin typeface="Cambria Math"/>
                        </a:rPr>
                        <m:t>,</m:t>
                      </m:r>
                      <m:r>
                        <a:rPr lang="pt-BR" sz="2400" b="1" i="1">
                          <a:latin typeface="Cambria Math"/>
                        </a:rPr>
                        <m:t>𝟎𝟎𝟎𝟎𝟓</m:t>
                      </m:r>
                    </m:oMath>
                  </m:oMathPara>
                </a14:m>
                <a:endParaRPr lang="pt-BR" sz="2400" b="1" i="1" dirty="0">
                  <a:latin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400" b="1" i="1">
                              <a:latin typeface="Cambria Math"/>
                            </a:rPr>
                            <m:t>=</m:t>
                          </m:r>
                          <m: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pt-B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2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400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sz="2400" b="1" i="1"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pt-B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2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sup>
                          </m:sSup>
                        </m:num>
                        <m:den>
                          <m: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r>
                        <a:rPr lang="pt-BR" sz="2400" b="1" i="1">
                          <a:latin typeface="Cambria Math"/>
                        </a:rPr>
                        <m:t>𝟎</m:t>
                      </m:r>
                      <m:r>
                        <a:rPr lang="pt-BR" sz="2400" b="1" i="1">
                          <a:latin typeface="Cambria Math"/>
                        </a:rPr>
                        <m:t>,</m:t>
                      </m:r>
                      <m:r>
                        <a:rPr lang="pt-BR" sz="2400" b="1" i="1">
                          <a:latin typeface="Cambria Math"/>
                        </a:rPr>
                        <m:t>𝟎𝟎𝟎𝟒𝟓</m:t>
                      </m:r>
                    </m:oMath>
                  </m:oMathPara>
                </a14:m>
                <a:endParaRPr lang="pt-BR" sz="2400" b="1" i="1" dirty="0">
                  <a:latin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400" b="1" i="1">
                              <a:latin typeface="Cambria Math"/>
                            </a:rPr>
                            <m:t>=</m:t>
                          </m:r>
                          <m: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pt-B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2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400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sz="2400" b="1" i="1"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pt-B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2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sup>
                          </m:sSup>
                        </m:num>
                        <m:den>
                          <m: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r>
                        <a:rPr lang="pt-BR" sz="2400" b="1" i="1">
                          <a:latin typeface="Cambria Math"/>
                        </a:rPr>
                        <m:t>𝟎</m:t>
                      </m:r>
                      <m:r>
                        <a:rPr lang="pt-BR" sz="2400" b="1" i="1">
                          <a:latin typeface="Cambria Math"/>
                        </a:rPr>
                        <m:t>,</m:t>
                      </m:r>
                      <m:r>
                        <a:rPr lang="pt-BR" sz="2400" b="1" i="1">
                          <a:latin typeface="Cambria Math"/>
                        </a:rPr>
                        <m:t>𝟎𝟎𝟐𝟐𝟕</m:t>
                      </m:r>
                    </m:oMath>
                  </m:oMathPara>
                </a14:m>
                <a:endParaRPr lang="pt-BR" sz="2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293096"/>
                <a:ext cx="6120680" cy="25491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156176" y="5343599"/>
                <a:ext cx="30963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3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3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3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300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sz="2300" b="1" i="1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pt-BR" sz="2300" b="1" i="1">
                          <a:latin typeface="Cambria Math"/>
                        </a:rPr>
                        <m:t>=</m:t>
                      </m:r>
                      <m:r>
                        <a:rPr lang="pt-BR" sz="2300" b="1" i="1">
                          <a:latin typeface="Cambria Math"/>
                        </a:rPr>
                        <m:t>𝟎</m:t>
                      </m:r>
                      <m:r>
                        <a:rPr lang="pt-BR" sz="2300" b="1" i="1">
                          <a:latin typeface="Cambria Math"/>
                        </a:rPr>
                        <m:t>,</m:t>
                      </m:r>
                      <m:r>
                        <a:rPr lang="pt-BR" sz="2300" b="1" i="1">
                          <a:latin typeface="Cambria Math"/>
                        </a:rPr>
                        <m:t>𝟎𝟎𝟐𝟕𝟕</m:t>
                      </m:r>
                    </m:oMath>
                  </m:oMathPara>
                </a14:m>
                <a:endParaRPr lang="pt-BR" sz="23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343599"/>
                <a:ext cx="309634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have direita 5"/>
          <p:cNvSpPr/>
          <p:nvPr/>
        </p:nvSpPr>
        <p:spPr>
          <a:xfrm>
            <a:off x="5940152" y="4581128"/>
            <a:ext cx="360040" cy="201622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0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Distribuição Poisson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 smtClean="0"/>
              <a:t>Exercícios:</a:t>
            </a:r>
          </a:p>
          <a:p>
            <a:pPr marL="0" lvl="0" indent="0" algn="just">
              <a:buNone/>
            </a:pPr>
            <a:r>
              <a:rPr lang="pt-BR" sz="2800" b="1" dirty="0" smtClean="0"/>
              <a:t>1) Num </a:t>
            </a:r>
            <a:r>
              <a:rPr lang="pt-BR" sz="2800" b="1" dirty="0"/>
              <a:t>certo ano, o IBAMA registrou no litoral catarinense (área de reserva), 25 mortes de </a:t>
            </a:r>
            <a:r>
              <a:rPr lang="pt-BR" sz="2800" b="1" dirty="0" smtClean="0"/>
              <a:t>golfinhos</a:t>
            </a:r>
            <a:r>
              <a:rPr lang="pt-BR" sz="2800" b="1" dirty="0"/>
              <a:t>. </a:t>
            </a:r>
            <a:endParaRPr lang="pt-BR" sz="2800" b="1" dirty="0" smtClean="0"/>
          </a:p>
          <a:p>
            <a:pPr marL="0" lvl="0" indent="0" algn="just">
              <a:buNone/>
            </a:pPr>
            <a:endParaRPr lang="pt-BR" sz="2800" b="1" dirty="0"/>
          </a:p>
          <a:p>
            <a:pPr marL="0" lvl="0" indent="0" algn="just">
              <a:buNone/>
            </a:pPr>
            <a:r>
              <a:rPr lang="pt-BR" sz="2800" b="1" dirty="0" smtClean="0"/>
              <a:t>a) Qual </a:t>
            </a:r>
            <a:r>
              <a:rPr lang="pt-BR" sz="2800" b="1" dirty="0"/>
              <a:t>é a probabilidade de, num determinado mês do próximo ano, ocorrerem menos de 5 mortes? </a:t>
            </a:r>
            <a:endParaRPr lang="pt-BR" sz="2800" b="1" dirty="0" smtClean="0"/>
          </a:p>
          <a:p>
            <a:pPr marL="0" lvl="0" indent="0" algn="just">
              <a:buNone/>
            </a:pPr>
            <a:endParaRPr lang="pt-BR" sz="2800" b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r>
              <a:rPr lang="pt-BR" sz="2800" b="1" dirty="0" smtClean="0"/>
              <a:t>b</a:t>
            </a:r>
            <a:r>
              <a:rPr lang="pt-BR" sz="2800" b="1" dirty="0"/>
              <a:t>) Qual é a probabilidade de ocorrerem 8 mortes no próximo semestre</a:t>
            </a:r>
            <a:r>
              <a:rPr lang="pt-BR" sz="2800" b="1" dirty="0" smtClean="0"/>
              <a:t>?</a:t>
            </a:r>
          </a:p>
          <a:p>
            <a:pPr marL="0" lvl="0" indent="0" algn="just">
              <a:buNone/>
            </a:pPr>
            <a:endParaRPr lang="pt-B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t-BR" sz="2800" b="1" dirty="0" smtClean="0"/>
          </a:p>
          <a:p>
            <a:pPr algn="just"/>
            <a:endParaRPr lang="pt-B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1116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Distribuição Poisson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 smtClean="0"/>
              <a:t>Exercícios:</a:t>
            </a:r>
          </a:p>
          <a:p>
            <a:pPr marL="0" lvl="0" indent="0" algn="just">
              <a:buNone/>
            </a:pPr>
            <a:r>
              <a:rPr lang="pt-BR" sz="2800" b="1" dirty="0" smtClean="0"/>
              <a:t>1) Num </a:t>
            </a:r>
            <a:r>
              <a:rPr lang="pt-BR" sz="2800" b="1" dirty="0"/>
              <a:t>certo ano, o IBAMA registrou no litoral catarinense (área de reserva), 25 mortes de </a:t>
            </a:r>
            <a:r>
              <a:rPr lang="pt-BR" sz="2800" b="1" dirty="0" smtClean="0"/>
              <a:t>golfinhos</a:t>
            </a:r>
            <a:r>
              <a:rPr lang="pt-BR" sz="2800" b="1" dirty="0"/>
              <a:t>. </a:t>
            </a:r>
            <a:endParaRPr lang="pt-BR" sz="2800" b="1" dirty="0" smtClean="0"/>
          </a:p>
          <a:p>
            <a:pPr marL="0" lvl="0" indent="0" algn="just">
              <a:buNone/>
            </a:pPr>
            <a:endParaRPr lang="pt-BR" sz="2800" b="1" dirty="0"/>
          </a:p>
          <a:p>
            <a:pPr marL="0" lvl="0" indent="0" algn="just">
              <a:buNone/>
            </a:pPr>
            <a:r>
              <a:rPr lang="pt-BR" sz="2800" b="1" dirty="0" smtClean="0"/>
              <a:t>a</a:t>
            </a:r>
            <a:r>
              <a:rPr lang="pt-BR" sz="2800" b="1" dirty="0"/>
              <a:t>) Qual é a probabilidade de, num determinado mês do próximo ano, ocorrerem menos de 5 mortes? </a:t>
            </a:r>
            <a:endParaRPr lang="pt-BR" sz="2800" b="1" dirty="0" smtClean="0"/>
          </a:p>
          <a:p>
            <a:pPr marL="0" lv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R: 0,9396</a:t>
            </a:r>
          </a:p>
          <a:p>
            <a:pPr marL="0" lvl="0" indent="0" algn="just">
              <a:buNone/>
            </a:pPr>
            <a:r>
              <a:rPr lang="pt-BR" sz="2800" b="1" dirty="0" smtClean="0"/>
              <a:t>b</a:t>
            </a:r>
            <a:r>
              <a:rPr lang="pt-BR" sz="2800" b="1" dirty="0"/>
              <a:t>) Qual é a probabilidade de ocorrerem 8 mortes no próximo semestre</a:t>
            </a:r>
            <a:r>
              <a:rPr lang="pt-BR" sz="2800" b="1" dirty="0" smtClean="0"/>
              <a:t>?</a:t>
            </a:r>
          </a:p>
          <a:p>
            <a:pPr marL="0" lv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R: 0,0551</a:t>
            </a:r>
            <a:endParaRPr lang="pt-B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t-BR" sz="2800" b="1" dirty="0" smtClean="0"/>
          </a:p>
          <a:p>
            <a:pPr algn="just"/>
            <a:endParaRPr lang="pt-B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5879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Discretas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u="sng" dirty="0" smtClean="0"/>
              <a:t>Exemplo 2:</a:t>
            </a:r>
          </a:p>
          <a:p>
            <a:pPr marL="0" indent="0" algn="just">
              <a:buNone/>
            </a:pPr>
            <a:r>
              <a:rPr lang="pt-BR" sz="2800" b="1" i="1" dirty="0" smtClean="0">
                <a:solidFill>
                  <a:srgbClr val="FF0000"/>
                </a:solidFill>
              </a:rPr>
              <a:t>Considere o experimento: Lançar dois dados equilibrados e avaliar a face voltada para cima</a:t>
            </a:r>
          </a:p>
          <a:p>
            <a:pPr marL="0" indent="0" algn="just">
              <a:buNone/>
            </a:pPr>
            <a:endParaRPr lang="pt-BR" sz="2800" b="1" dirty="0" smtClean="0"/>
          </a:p>
          <a:p>
            <a:pPr marL="0" indent="0" algn="just">
              <a:buNone/>
            </a:pPr>
            <a:endParaRPr lang="pt-BR" sz="2800" b="1" dirty="0" smtClean="0"/>
          </a:p>
          <a:p>
            <a:pPr marL="0" indent="0" algn="just">
              <a:buNone/>
            </a:pPr>
            <a:endParaRPr lang="pt-BR" sz="2800" b="1" dirty="0" smtClean="0"/>
          </a:p>
          <a:p>
            <a:pPr marL="0" indent="0" algn="just">
              <a:buNone/>
            </a:pPr>
            <a:endParaRPr lang="pt-BR" sz="2800" b="1" dirty="0" smtClean="0"/>
          </a:p>
          <a:p>
            <a:pPr marL="0" indent="0" algn="just">
              <a:buNone/>
            </a:pPr>
            <a:endParaRPr lang="pt-BR" sz="2800" b="1" dirty="0" smtClean="0"/>
          </a:p>
          <a:p>
            <a:pPr marL="0" indent="0" algn="just">
              <a:buNone/>
            </a:pPr>
            <a:r>
              <a:rPr lang="pt-BR" sz="2800" b="1" i="1" dirty="0" smtClean="0"/>
              <a:t>X (variável aleatória): valor máximo das faces em cada lançamento.</a:t>
            </a:r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186137"/>
            <a:ext cx="4621202" cy="1885937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3071810"/>
            <a:ext cx="2214578" cy="1986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3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Distribuição Poisson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 smtClean="0"/>
              <a:t>Exercícios:</a:t>
            </a:r>
          </a:p>
          <a:p>
            <a:pPr marL="0" lvl="0" indent="0" algn="just">
              <a:buNone/>
            </a:pPr>
            <a:r>
              <a:rPr lang="pt-BR" sz="2800" b="1" dirty="0"/>
              <a:t>2</a:t>
            </a:r>
            <a:r>
              <a:rPr lang="pt-BR" sz="2800" b="1" dirty="0" smtClean="0"/>
              <a:t>) </a:t>
            </a:r>
            <a:r>
              <a:rPr lang="pt-BR" sz="2800" b="1" dirty="0"/>
              <a:t>Supondo-se que durante o abate de suínos, em um determinado frigorífico, o número de suínos descartados pelo Serviço de Inspeção Federal seja uma variável aleatória com média de 90 animais por mês (30 dias). Pergunta-se, qual a probabilidade de serem descartados:</a:t>
            </a:r>
            <a:endParaRPr lang="pt-BR" sz="2800" b="1" dirty="0" smtClean="0"/>
          </a:p>
          <a:p>
            <a:pPr marL="0" lvl="0" indent="0" algn="just">
              <a:buNone/>
            </a:pPr>
            <a:r>
              <a:rPr lang="pt-BR" sz="2800" b="1" dirty="0" smtClean="0"/>
              <a:t>a</a:t>
            </a:r>
            <a:r>
              <a:rPr lang="pt-BR" sz="2800" b="1" dirty="0"/>
              <a:t>) </a:t>
            </a:r>
            <a:r>
              <a:rPr lang="pt-BR" sz="2800" b="1" dirty="0" smtClean="0"/>
              <a:t>Quatro suínos por dia? </a:t>
            </a:r>
          </a:p>
          <a:p>
            <a:pPr marL="0" lvl="0" indent="0" algn="just">
              <a:buNone/>
            </a:pPr>
            <a:endParaRPr lang="pt-BR" sz="2800" b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r>
              <a:rPr lang="pt-BR" sz="2800" b="1" dirty="0" smtClean="0"/>
              <a:t>b</a:t>
            </a:r>
            <a:r>
              <a:rPr lang="pt-BR" sz="2800" b="1" dirty="0"/>
              <a:t>) </a:t>
            </a:r>
            <a:r>
              <a:rPr lang="pt-BR" sz="2800" b="1" dirty="0" smtClean="0"/>
              <a:t>Pelo menos dois suínos por dia?</a:t>
            </a:r>
          </a:p>
          <a:p>
            <a:pPr marL="0" lvl="0" indent="0" algn="just">
              <a:buNone/>
            </a:pPr>
            <a:endParaRPr lang="pt-B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t-BR" sz="2800" b="1" dirty="0" smtClean="0"/>
          </a:p>
          <a:p>
            <a:pPr algn="just"/>
            <a:endParaRPr lang="pt-B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7401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Distribuição Poisson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 smtClean="0"/>
              <a:t>Exercícios:</a:t>
            </a:r>
          </a:p>
          <a:p>
            <a:pPr marL="0" lvl="0" indent="0" algn="just">
              <a:buNone/>
            </a:pPr>
            <a:r>
              <a:rPr lang="pt-BR" sz="2800" b="1" dirty="0"/>
              <a:t>2</a:t>
            </a:r>
            <a:r>
              <a:rPr lang="pt-BR" sz="2800" b="1" dirty="0" smtClean="0"/>
              <a:t>) </a:t>
            </a:r>
            <a:r>
              <a:rPr lang="pt-BR" sz="2800" b="1" dirty="0"/>
              <a:t>Supondo-se que durante o abate de suínos, em um determinado frigorífico, o número de suínos descartados pelo Serviço de Inspeção Federal seja uma variável aleatória com média de 90 animais por mês (30 dias). Pergunta-se, qual a probabilidade de serem descartados:</a:t>
            </a:r>
            <a:endParaRPr lang="pt-BR" sz="2800" b="1" dirty="0" smtClean="0"/>
          </a:p>
          <a:p>
            <a:pPr marL="0" lvl="0" indent="0" algn="just">
              <a:buNone/>
            </a:pPr>
            <a:r>
              <a:rPr lang="pt-BR" sz="2800" b="1" dirty="0" smtClean="0"/>
              <a:t>a</a:t>
            </a:r>
            <a:r>
              <a:rPr lang="pt-BR" sz="2800" b="1" dirty="0"/>
              <a:t>) </a:t>
            </a:r>
            <a:r>
              <a:rPr lang="pt-BR" sz="2800" b="1" dirty="0" smtClean="0"/>
              <a:t>Quatro suínos por dia? </a:t>
            </a:r>
          </a:p>
          <a:p>
            <a:pPr marL="0" lv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R: 0,1680</a:t>
            </a:r>
          </a:p>
          <a:p>
            <a:pPr marL="0" lvl="0" indent="0" algn="just">
              <a:buNone/>
            </a:pPr>
            <a:r>
              <a:rPr lang="pt-BR" sz="2800" b="1" dirty="0" smtClean="0"/>
              <a:t>b</a:t>
            </a:r>
            <a:r>
              <a:rPr lang="pt-BR" sz="2800" b="1" dirty="0"/>
              <a:t>) </a:t>
            </a:r>
            <a:r>
              <a:rPr lang="pt-BR" sz="2800" b="1" dirty="0" smtClean="0"/>
              <a:t>Pelo menos dois suínos por dia?</a:t>
            </a:r>
          </a:p>
          <a:p>
            <a:pPr marL="0" lv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R: 0,8008</a:t>
            </a:r>
            <a:endParaRPr lang="pt-B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t-BR" sz="2800" b="1" dirty="0" smtClean="0"/>
          </a:p>
          <a:p>
            <a:pPr algn="just"/>
            <a:endParaRPr lang="pt-B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9764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Poisson como aproximação da Binomial</a:t>
            </a:r>
            <a:endParaRPr lang="pt-B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Podemos </a:t>
                </a:r>
                <a:r>
                  <a:rPr lang="pt-BR" sz="2800" b="1" dirty="0"/>
                  <a:t>utilizar a Distribuição de </a:t>
                </a:r>
                <a:r>
                  <a:rPr lang="pt-BR" sz="2800" b="1" dirty="0" smtClean="0"/>
                  <a:t>Poisson </a:t>
                </a:r>
                <a:r>
                  <a:rPr lang="pt-BR" sz="2800" b="1" dirty="0"/>
                  <a:t>como uma aproximação da </a:t>
                </a:r>
                <a:r>
                  <a:rPr lang="pt-BR" sz="2800" b="1" dirty="0" smtClean="0"/>
                  <a:t>Distribuição </a:t>
                </a:r>
                <a:r>
                  <a:rPr lang="pt-BR" sz="2800" b="1" dirty="0"/>
                  <a:t>Binomial quando:</a:t>
                </a:r>
              </a:p>
              <a:p>
                <a:pPr lvl="1" algn="just"/>
                <a:r>
                  <a:rPr lang="pt-BR" sz="2400" b="1" dirty="0" smtClean="0"/>
                  <a:t>“</a:t>
                </a:r>
                <a:r>
                  <a:rPr lang="pt-BR" sz="2400" b="1" dirty="0"/>
                  <a:t>n” é grande e “p”, muito pequeno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800" b="1" i="1" smtClean="0">
                        <a:latin typeface="Cambria Math"/>
                      </a:rPr>
                      <m:t>𝒏</m:t>
                    </m:r>
                    <m:r>
                      <a:rPr lang="pt-BR" sz="2800" b="1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pt-BR" sz="2800" b="1" i="1" smtClean="0">
                        <a:latin typeface="Cambria Math"/>
                        <a:ea typeface="Cambria Math"/>
                      </a:rPr>
                      <m:t>𝟑𝟎</m:t>
                    </m:r>
                    <m:r>
                      <a:rPr lang="pt-BR" sz="28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sz="2800" b="1" dirty="0" smtClean="0"/>
                  <a:t>e</a:t>
                </a:r>
                <a14:m>
                  <m:oMath xmlns:m="http://schemas.openxmlformats.org/officeDocument/2006/math">
                    <m:r>
                      <a:rPr lang="pt-BR" sz="2800" b="1" i="0" smtClean="0">
                        <a:latin typeface="Cambria Math"/>
                      </a:rPr>
                      <m:t>  </m:t>
                    </m:r>
                    <m:r>
                      <a:rPr lang="pt-BR" sz="2800" b="1" i="1">
                        <a:latin typeface="Cambria Math"/>
                      </a:rPr>
                      <m:t>𝒏</m:t>
                    </m:r>
                    <m:r>
                      <a:rPr lang="pt-BR" sz="2800" b="1" i="1" smtClean="0">
                        <a:latin typeface="Cambria Math"/>
                      </a:rPr>
                      <m:t>𝒑</m:t>
                    </m:r>
                    <m:r>
                      <a:rPr lang="pt-BR" sz="2800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pt-BR" sz="2800" b="1" i="1" smtClean="0">
                        <a:latin typeface="Cambria Math"/>
                        <a:ea typeface="Cambria Math"/>
                      </a:rPr>
                      <m:t>𝟓</m:t>
                    </m:r>
                  </m:oMath>
                </a14:m>
                <a:r>
                  <a:rPr lang="pt-BR" sz="2800" b="1" i="1" dirty="0"/>
                  <a:t>(regra empírica)</a:t>
                </a:r>
              </a:p>
              <a:p>
                <a:pPr algn="just"/>
                <a:r>
                  <a:rPr lang="pt-BR" sz="2800" b="1" dirty="0" smtClean="0"/>
                  <a:t>Ao </a:t>
                </a:r>
                <a:r>
                  <a:rPr lang="pt-BR" sz="2800" b="1" dirty="0"/>
                  <a:t>utilizarmos Poisson como </a:t>
                </a:r>
                <a:r>
                  <a:rPr lang="pt-BR" sz="2800" b="1" dirty="0" smtClean="0"/>
                  <a:t>aproximação </a:t>
                </a:r>
                <a:r>
                  <a:rPr lang="pt-BR" sz="2800" b="1" dirty="0"/>
                  <a:t>da Binomial, podemos </a:t>
                </a:r>
                <a:r>
                  <a:rPr lang="pt-BR" sz="2800" b="1" dirty="0" smtClean="0"/>
                  <a:t>achar </a:t>
                </a:r>
                <a:r>
                  <a:rPr lang="pt-BR" sz="2800" b="1" dirty="0"/>
                  <a:t>o valor de </a:t>
                </a:r>
                <a:r>
                  <a:rPr lang="pt-BR" sz="2800" b="1" dirty="0" smtClean="0"/>
                  <a:t>λ </a:t>
                </a:r>
                <a:r>
                  <a:rPr lang="pt-BR" sz="2800" b="1" dirty="0"/>
                  <a:t>pela fórmula: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/>
                          <a:ea typeface="Cambria Math"/>
                        </a:rPr>
                        <m:t>𝝀</m:t>
                      </m:r>
                      <m:r>
                        <a:rPr lang="pt-BR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800" b="1" i="1">
                          <a:latin typeface="Cambria Math"/>
                        </a:rPr>
                        <m:t>𝒏𝒑</m:t>
                      </m:r>
                    </m:oMath>
                  </m:oMathPara>
                </a14:m>
                <a:endParaRPr lang="pt-BR" sz="2800" b="1" i="1" dirty="0"/>
              </a:p>
              <a:p>
                <a:pPr marL="0" indent="0" algn="just">
                  <a:buNone/>
                </a:pPr>
                <a:r>
                  <a:rPr lang="pt-BR" sz="2800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sz="2800" b="1" dirty="0" smtClean="0"/>
                  <a:t>Determinar </a:t>
                </a:r>
                <a:r>
                  <a:rPr lang="pt-BR" sz="2800" b="1" dirty="0"/>
                  <a:t>a probabilidade de haver </a:t>
                </a:r>
                <a:r>
                  <a:rPr lang="pt-BR" sz="2800" b="1" dirty="0" smtClean="0"/>
                  <a:t>5 </a:t>
                </a:r>
                <a:r>
                  <a:rPr lang="pt-BR" sz="2800" b="1" dirty="0"/>
                  <a:t>peças defeituosas </a:t>
                </a:r>
                <a:r>
                  <a:rPr lang="pt-BR" sz="2800" b="1" dirty="0" smtClean="0"/>
                  <a:t>numa amostra </a:t>
                </a:r>
                <a:r>
                  <a:rPr lang="pt-BR" sz="2800" b="1" dirty="0"/>
                  <a:t>de </a:t>
                </a:r>
                <a:r>
                  <a:rPr lang="pt-BR" sz="2800" b="1" dirty="0" smtClean="0"/>
                  <a:t>200 peças </a:t>
                </a:r>
                <a:r>
                  <a:rPr lang="pt-BR" sz="2800" b="1" dirty="0"/>
                  <a:t>extraída de um grande lote onde </a:t>
                </a:r>
                <a:r>
                  <a:rPr lang="pt-BR" sz="2800" b="1" dirty="0" smtClean="0"/>
                  <a:t>a probabilidade de haver uma peça defeituosa é de 0,02.</a:t>
                </a:r>
                <a:endParaRPr lang="pt-BR" sz="2800" b="1" dirty="0"/>
              </a:p>
              <a:p>
                <a:pPr marL="0" indent="0" algn="ctr">
                  <a:buNone/>
                </a:pPr>
                <a:endParaRPr lang="pt-BR" sz="2800" i="1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t="-1073" r="-1481" b="-22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5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Poisson como aproximação da Binomial</a:t>
            </a:r>
            <a:endParaRPr lang="pt-B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800" b="1" i="1" smtClean="0">
                        <a:latin typeface="Cambria Math"/>
                      </a:rPr>
                      <m:t>𝒏</m:t>
                    </m:r>
                    <m:r>
                      <a:rPr lang="pt-BR" sz="2800" b="1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pt-BR" sz="2800" b="1" i="1" smtClean="0">
                        <a:latin typeface="Cambria Math"/>
                        <a:ea typeface="Cambria Math"/>
                      </a:rPr>
                      <m:t>𝟑𝟎</m:t>
                    </m:r>
                    <m:r>
                      <a:rPr lang="pt-BR" sz="2800" b="1" i="1" smtClean="0">
                        <a:latin typeface="Cambria Math"/>
                        <a:ea typeface="Cambria Math"/>
                      </a:rPr>
                      <m:t>          </m:t>
                    </m:r>
                  </m:oMath>
                </a14:m>
                <a:r>
                  <a:rPr lang="pt-BR" sz="2800" b="1" dirty="0" smtClean="0"/>
                  <a:t>e      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</a:rPr>
                      <m:t>𝒏</m:t>
                    </m:r>
                    <m:r>
                      <a:rPr lang="pt-BR" sz="2800" b="1" i="1" smtClean="0">
                        <a:latin typeface="Cambria Math"/>
                      </a:rPr>
                      <m:t>𝒑</m:t>
                    </m:r>
                    <m:r>
                      <a:rPr lang="pt-BR" sz="2800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pt-BR" sz="2800" b="1" i="1" smtClean="0">
                        <a:latin typeface="Cambria Math"/>
                        <a:ea typeface="Cambria Math"/>
                      </a:rPr>
                      <m:t>𝟓</m:t>
                    </m:r>
                  </m:oMath>
                </a14:m>
                <a:r>
                  <a:rPr lang="pt-BR" sz="2800" b="1" i="1" dirty="0"/>
                  <a:t>(regra empírica)</a:t>
                </a:r>
                <a:endParaRPr lang="pt-BR" sz="2800" b="1" i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/>
                          <a:ea typeface="Cambria Math"/>
                        </a:rPr>
                        <m:t>𝝀</m:t>
                      </m:r>
                      <m:r>
                        <a:rPr lang="pt-BR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800" b="1" i="1">
                          <a:latin typeface="Cambria Math"/>
                        </a:rPr>
                        <m:t>𝒏𝒑</m:t>
                      </m:r>
                    </m:oMath>
                  </m:oMathPara>
                </a14:m>
                <a:endParaRPr lang="pt-BR" sz="2800" b="1" i="1" dirty="0"/>
              </a:p>
              <a:p>
                <a:pPr marL="0" indent="0" algn="just">
                  <a:buNone/>
                </a:pPr>
                <a:r>
                  <a:rPr lang="pt-BR" sz="2800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sz="2800" b="1" dirty="0" smtClean="0"/>
                  <a:t>Determinar </a:t>
                </a:r>
                <a:r>
                  <a:rPr lang="pt-BR" sz="2800" b="1" dirty="0"/>
                  <a:t>a probabilidade de haver </a:t>
                </a:r>
                <a:r>
                  <a:rPr lang="pt-BR" sz="2800" b="1" dirty="0" smtClean="0"/>
                  <a:t>5 </a:t>
                </a:r>
                <a:r>
                  <a:rPr lang="pt-BR" sz="2800" b="1" dirty="0"/>
                  <a:t>peças defeituosas </a:t>
                </a:r>
                <a:r>
                  <a:rPr lang="pt-BR" sz="2800" b="1" dirty="0" smtClean="0"/>
                  <a:t>numa amostra </a:t>
                </a:r>
                <a:r>
                  <a:rPr lang="pt-BR" sz="2800" b="1" dirty="0"/>
                  <a:t>de 2</a:t>
                </a:r>
                <a:r>
                  <a:rPr lang="pt-BR" sz="2800" b="1" dirty="0" smtClean="0"/>
                  <a:t>00 peças </a:t>
                </a:r>
                <a:r>
                  <a:rPr lang="pt-BR" sz="2800" b="1" dirty="0"/>
                  <a:t>extraída de um grande lote onde </a:t>
                </a:r>
                <a:r>
                  <a:rPr lang="pt-BR" sz="2800" b="1" dirty="0" smtClean="0"/>
                  <a:t>a probabilidade de haver uma peça defeituosa é de 0,02.</a:t>
                </a:r>
                <a:endParaRPr lang="pt-BR" sz="2800" b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>
                          <a:latin typeface="Cambria Math"/>
                        </a:rPr>
                        <m:t>𝒏</m:t>
                      </m:r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latin typeface="Cambria Math"/>
                        </a:rPr>
                        <m:t>𝟐𝟎𝟎</m:t>
                      </m:r>
                    </m:oMath>
                  </m:oMathPara>
                </a14:m>
                <a:endParaRPr lang="pt-BR" sz="2800" b="1" i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>
                          <a:latin typeface="Cambria Math"/>
                          <a:ea typeface="Cambria Math"/>
                        </a:rPr>
                        <m:t>𝝀</m:t>
                      </m:r>
                      <m:r>
                        <a:rPr lang="pt-BR" sz="28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800" b="1" i="1">
                          <a:latin typeface="Cambria Math"/>
                        </a:rPr>
                        <m:t>𝒏𝒑</m:t>
                      </m:r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latin typeface="Cambria Math"/>
                        </a:rPr>
                        <m:t>𝟐𝟎𝟎</m:t>
                      </m:r>
                      <m:r>
                        <a:rPr lang="pt-BR" sz="28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800" b="1" i="1" smtClean="0">
                          <a:latin typeface="Cambria Math"/>
                        </a:rPr>
                        <m:t>𝟎</m:t>
                      </m:r>
                      <m:r>
                        <a:rPr lang="pt-BR" sz="2800" b="1" i="1" smtClean="0">
                          <a:latin typeface="Cambria Math"/>
                        </a:rPr>
                        <m:t>,</m:t>
                      </m:r>
                      <m:r>
                        <a:rPr lang="pt-BR" sz="2800" b="1" i="1" smtClean="0">
                          <a:latin typeface="Cambria Math"/>
                        </a:rPr>
                        <m:t>𝟎𝟐</m:t>
                      </m:r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pt-BR" sz="2800" b="1" i="1" dirty="0" smtClean="0"/>
              </a:p>
              <a:p>
                <a:pPr marL="0" indent="0">
                  <a:buNone/>
                </a:pPr>
                <a:r>
                  <a:rPr lang="pt-BR" sz="2800" b="1" i="1" u="sng" dirty="0" smtClean="0">
                    <a:solidFill>
                      <a:srgbClr val="FF0000"/>
                    </a:solidFill>
                  </a:rPr>
                  <a:t>Pela Poisson</a:t>
                </a:r>
                <a:endParaRPr lang="pt-BR" sz="2800" b="1" i="1" u="sng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800" b="1" i="1">
                              <a:latin typeface="Cambria Math"/>
                            </a:rPr>
                            <m:t>=</m:t>
                          </m:r>
                          <m: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pt-BR" sz="2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1" i="1"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sz="2800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2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800" b="1" i="1"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sz="2800" b="1" i="1"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BR" sz="2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pt-BR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2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800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pt-BR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BR" sz="2800" b="1" i="1">
                          <a:latin typeface="Cambria Math"/>
                        </a:rPr>
                        <m:t>=</m:t>
                      </m:r>
                      <m:r>
                        <a:rPr lang="pt-BR" sz="2800" b="1" i="1">
                          <a:latin typeface="Cambria Math"/>
                        </a:rPr>
                        <m:t>𝟎</m:t>
                      </m:r>
                      <m:r>
                        <a:rPr lang="pt-BR" sz="2800" b="1" i="1">
                          <a:latin typeface="Cambria Math"/>
                        </a:rPr>
                        <m:t>,</m:t>
                      </m:r>
                      <m:r>
                        <a:rPr lang="pt-BR" sz="2800" b="1" i="1" smtClean="0">
                          <a:latin typeface="Cambria Math"/>
                        </a:rPr>
                        <m:t>𝟏𝟓𝟔𝟑</m:t>
                      </m:r>
                    </m:oMath>
                  </m:oMathPara>
                </a14:m>
                <a:endParaRPr lang="pt-BR" sz="2800" b="1" i="1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pt-BR" sz="2800" i="1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t="-1073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39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Poisson como aproximação da Binomial</a:t>
            </a:r>
            <a:endParaRPr lang="pt-B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pt-BR" sz="2800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sz="2800" b="1" dirty="0" smtClean="0"/>
                  <a:t>Determinar </a:t>
                </a:r>
                <a:r>
                  <a:rPr lang="pt-BR" sz="2800" b="1" dirty="0"/>
                  <a:t>a probabilidade de haver </a:t>
                </a:r>
                <a:r>
                  <a:rPr lang="pt-BR" sz="2800" b="1" dirty="0" smtClean="0"/>
                  <a:t>5 </a:t>
                </a:r>
                <a:r>
                  <a:rPr lang="pt-BR" sz="2800" b="1" dirty="0"/>
                  <a:t>peças defeituosas </a:t>
                </a:r>
                <a:r>
                  <a:rPr lang="pt-BR" sz="2800" b="1" dirty="0" smtClean="0"/>
                  <a:t>numa amostra </a:t>
                </a:r>
                <a:r>
                  <a:rPr lang="pt-BR" sz="2800" b="1" dirty="0"/>
                  <a:t>de 2</a:t>
                </a:r>
                <a:r>
                  <a:rPr lang="pt-BR" sz="2800" b="1" dirty="0" smtClean="0"/>
                  <a:t>00 peças </a:t>
                </a:r>
                <a:r>
                  <a:rPr lang="pt-BR" sz="2800" b="1" dirty="0"/>
                  <a:t>extraída de um grande lote onde </a:t>
                </a:r>
                <a:r>
                  <a:rPr lang="pt-BR" sz="2800" b="1" dirty="0" smtClean="0"/>
                  <a:t>a probabilidade de haver uma peça defeituosa é de 0,02.</a:t>
                </a:r>
                <a:endParaRPr lang="pt-BR" sz="2800" b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>
                          <a:latin typeface="Cambria Math"/>
                        </a:rPr>
                        <m:t>𝒏</m:t>
                      </m:r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latin typeface="Cambria Math"/>
                        </a:rPr>
                        <m:t>𝟐𝟎𝟎</m:t>
                      </m:r>
                    </m:oMath>
                  </m:oMathPara>
                </a14:m>
                <a:endParaRPr lang="pt-BR" sz="2800" b="1" i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>
                          <a:latin typeface="Cambria Math"/>
                          <a:ea typeface="Cambria Math"/>
                        </a:rPr>
                        <m:t>𝝀</m:t>
                      </m:r>
                      <m:r>
                        <a:rPr lang="pt-BR" sz="28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800" b="1" i="1">
                          <a:latin typeface="Cambria Math"/>
                        </a:rPr>
                        <m:t>𝒏𝒑</m:t>
                      </m:r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latin typeface="Cambria Math"/>
                        </a:rPr>
                        <m:t>𝟐𝟎𝟎</m:t>
                      </m:r>
                      <m:r>
                        <a:rPr lang="pt-BR" sz="28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800" b="1" i="1" smtClean="0">
                          <a:latin typeface="Cambria Math"/>
                        </a:rPr>
                        <m:t>𝟎</m:t>
                      </m:r>
                      <m:r>
                        <a:rPr lang="pt-BR" sz="2800" b="1" i="1" smtClean="0">
                          <a:latin typeface="Cambria Math"/>
                        </a:rPr>
                        <m:t>,</m:t>
                      </m:r>
                      <m:r>
                        <a:rPr lang="pt-BR" sz="2800" b="1" i="1" smtClean="0">
                          <a:latin typeface="Cambria Math"/>
                        </a:rPr>
                        <m:t>𝟎𝟐</m:t>
                      </m:r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pt-BR" sz="2800" b="1" i="1" dirty="0" smtClean="0"/>
              </a:p>
              <a:p>
                <a:pPr marL="0" indent="0" algn="ctr">
                  <a:buNone/>
                </a:pPr>
                <a:endParaRPr lang="pt-BR" sz="1600" b="1" i="1" dirty="0" smtClean="0"/>
              </a:p>
              <a:p>
                <a:pPr marL="0" indent="0">
                  <a:buNone/>
                </a:pPr>
                <a:r>
                  <a:rPr lang="pt-BR" sz="2800" b="1" i="1" u="sng" dirty="0" smtClean="0">
                    <a:solidFill>
                      <a:srgbClr val="FF0000"/>
                    </a:solidFill>
                  </a:rPr>
                  <a:t>Pela Binomial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     </m:t>
                    </m:r>
                    <m:r>
                      <a:rPr lang="pt-BR" sz="2800" b="1" i="1">
                        <a:solidFill>
                          <a:srgbClr val="FF0000"/>
                        </a:solidFill>
                        <a:latin typeface="Cambria Math"/>
                      </a:rPr>
                      <m:t>𝑷</m:t>
                    </m:r>
                    <m:d>
                      <m:dPr>
                        <m:begChr m:val="["/>
                        <m:endChr m:val="]"/>
                        <m:ctrlPr>
                          <a:rPr lang="pt-BR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  <m:r>
                          <a:rPr lang="pt-BR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pt-BR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pt-BR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BR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BR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pt-BR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pt-BR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</m:d>
                      </m:e>
                      <m:sup>
                        <m:r>
                          <a:rPr lang="pt-BR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pt-BR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sup>
                    </m:sSup>
                  </m:oMath>
                </a14:m>
                <a:endParaRPr lang="pt-BR" sz="2800" b="1" dirty="0" smtClean="0"/>
              </a:p>
              <a:p>
                <a:pPr marL="0" indent="0">
                  <a:buNone/>
                </a:pPr>
                <a:endParaRPr lang="pt-BR" sz="1600" b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𝑿</m:t>
                          </m:r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pt-BR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𝟐𝟎𝟎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pt-BR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𝟎𝟐</m:t>
                              </m:r>
                            </m:e>
                          </m:d>
                        </m:e>
                        <m:sup>
                          <m: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  <m:sSup>
                        <m:sSupPr>
                          <m:ctrlP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pt-BR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pt-BR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𝟎𝟐</m:t>
                              </m:r>
                            </m:e>
                          </m:d>
                        </m:e>
                        <m:sup>
                          <m:r>
                            <a:rPr lang="pt-BR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𝟐𝟎𝟎</m:t>
                          </m:r>
                          <m:r>
                            <a:rPr lang="pt-BR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pt-BR" sz="28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t="-1073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5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Poisson como aproximação da Binomial</a:t>
            </a:r>
            <a:endParaRPr lang="pt-B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pt-BR" sz="2800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sz="2800" b="1" dirty="0" smtClean="0"/>
                  <a:t>Determinar </a:t>
                </a:r>
                <a:r>
                  <a:rPr lang="pt-BR" sz="2800" b="1" dirty="0"/>
                  <a:t>a probabilidade de haver </a:t>
                </a:r>
                <a:r>
                  <a:rPr lang="pt-BR" sz="2800" b="1" dirty="0" smtClean="0"/>
                  <a:t>5 </a:t>
                </a:r>
                <a:r>
                  <a:rPr lang="pt-BR" sz="2800" b="1" dirty="0"/>
                  <a:t>peças defeituosas </a:t>
                </a:r>
                <a:r>
                  <a:rPr lang="pt-BR" sz="2800" b="1" dirty="0" smtClean="0"/>
                  <a:t>numa amostra </a:t>
                </a:r>
                <a:r>
                  <a:rPr lang="pt-BR" sz="2800" b="1" dirty="0"/>
                  <a:t>de 2</a:t>
                </a:r>
                <a:r>
                  <a:rPr lang="pt-BR" sz="2800" b="1" dirty="0" smtClean="0"/>
                  <a:t>00 peças </a:t>
                </a:r>
                <a:r>
                  <a:rPr lang="pt-BR" sz="2800" b="1" dirty="0"/>
                  <a:t>extraída de um grande lote onde </a:t>
                </a:r>
                <a:r>
                  <a:rPr lang="pt-BR" sz="2800" b="1" dirty="0" smtClean="0"/>
                  <a:t>a probabilidade de haver uma peça defeituosa é de 0,02.</a:t>
                </a:r>
                <a:endParaRPr lang="pt-BR" sz="2800" b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>
                          <a:latin typeface="Cambria Math"/>
                        </a:rPr>
                        <m:t>𝒏</m:t>
                      </m:r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latin typeface="Cambria Math"/>
                        </a:rPr>
                        <m:t>𝟐𝟎𝟎</m:t>
                      </m:r>
                    </m:oMath>
                  </m:oMathPara>
                </a14:m>
                <a:endParaRPr lang="pt-BR" sz="2800" b="1" i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>
                          <a:latin typeface="Cambria Math"/>
                          <a:ea typeface="Cambria Math"/>
                        </a:rPr>
                        <m:t>𝝀</m:t>
                      </m:r>
                      <m:r>
                        <a:rPr lang="pt-BR" sz="28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800" b="1" i="1">
                          <a:latin typeface="Cambria Math"/>
                        </a:rPr>
                        <m:t>𝒏𝒑</m:t>
                      </m:r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latin typeface="Cambria Math"/>
                        </a:rPr>
                        <m:t>𝟐𝟎𝟎</m:t>
                      </m:r>
                      <m:r>
                        <a:rPr lang="pt-BR" sz="28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800" b="1" i="1" smtClean="0">
                          <a:latin typeface="Cambria Math"/>
                        </a:rPr>
                        <m:t>𝟎</m:t>
                      </m:r>
                      <m:r>
                        <a:rPr lang="pt-BR" sz="2800" b="1" i="1" smtClean="0">
                          <a:latin typeface="Cambria Math"/>
                        </a:rPr>
                        <m:t>,</m:t>
                      </m:r>
                      <m:r>
                        <a:rPr lang="pt-BR" sz="2800" b="1" i="1" smtClean="0">
                          <a:latin typeface="Cambria Math"/>
                        </a:rPr>
                        <m:t>𝟎𝟐</m:t>
                      </m:r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pt-BR" sz="2800" b="1" i="1" dirty="0" smtClean="0"/>
              </a:p>
              <a:p>
                <a:pPr marL="0" indent="0" algn="ctr">
                  <a:buNone/>
                </a:pPr>
                <a:endParaRPr lang="pt-BR" sz="1400" b="1" i="1" dirty="0" smtClean="0"/>
              </a:p>
              <a:p>
                <a:pPr marL="0" indent="0">
                  <a:buNone/>
                </a:pPr>
                <a:r>
                  <a:rPr lang="pt-BR" sz="2800" b="1" i="1" u="sng" dirty="0" smtClean="0">
                    <a:solidFill>
                      <a:srgbClr val="FF0000"/>
                    </a:solidFill>
                  </a:rPr>
                  <a:t>Pela Binomial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     </m:t>
                    </m:r>
                    <m:r>
                      <a:rPr lang="pt-BR" sz="2800" b="1" i="1">
                        <a:solidFill>
                          <a:srgbClr val="FF0000"/>
                        </a:solidFill>
                        <a:latin typeface="Cambria Math"/>
                      </a:rPr>
                      <m:t>𝑷</m:t>
                    </m:r>
                    <m:d>
                      <m:dPr>
                        <m:begChr m:val="["/>
                        <m:endChr m:val="]"/>
                        <m:ctrlPr>
                          <a:rPr lang="pt-BR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  <m:r>
                          <a:rPr lang="pt-BR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pt-BR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pt-BR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BR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BR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pt-BR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pt-BR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</m:d>
                      </m:e>
                      <m:sup>
                        <m:r>
                          <a:rPr lang="pt-BR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pt-BR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sup>
                    </m:sSup>
                  </m:oMath>
                </a14:m>
                <a:endParaRPr lang="pt-BR" sz="2800" b="1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𝑿</m:t>
                          </m:r>
                          <m:r>
                            <a:rPr lang="pt-BR" sz="2400" b="1" i="1">
                              <a:latin typeface="Cambria Math"/>
                            </a:rPr>
                            <m:t>=</m:t>
                          </m:r>
                          <m:r>
                            <a:rPr lang="pt-BR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r>
                        <a:rPr lang="pt-BR" sz="2400" b="1" i="1" smtClean="0">
                          <a:latin typeface="Cambria Math"/>
                        </a:rPr>
                        <m:t>𝟐</m:t>
                      </m:r>
                      <m:r>
                        <a:rPr lang="pt-BR" sz="2400" b="1" i="1">
                          <a:latin typeface="Cambria Math"/>
                        </a:rPr>
                        <m:t>.</m:t>
                      </m:r>
                      <m:r>
                        <a:rPr lang="pt-BR" sz="2400" b="1" i="1" smtClean="0">
                          <a:latin typeface="Cambria Math"/>
                        </a:rPr>
                        <m:t>𝟓𝟑𝟓</m:t>
                      </m:r>
                      <m:r>
                        <a:rPr lang="pt-BR" sz="2400" b="1" i="1">
                          <a:latin typeface="Cambria Math"/>
                        </a:rPr>
                        <m:t>.</m:t>
                      </m:r>
                      <m:r>
                        <a:rPr lang="pt-BR" sz="2400" b="1" i="1" smtClean="0">
                          <a:latin typeface="Cambria Math"/>
                        </a:rPr>
                        <m:t>𝟔</m:t>
                      </m:r>
                      <m:r>
                        <a:rPr lang="pt-BR" sz="2400" b="1" i="1">
                          <a:latin typeface="Cambria Math"/>
                        </a:rPr>
                        <m:t>𝟓𝟎</m:t>
                      </m:r>
                      <m:r>
                        <a:rPr lang="pt-BR" sz="2400" b="1" i="1" smtClean="0">
                          <a:latin typeface="Cambria Math"/>
                        </a:rPr>
                        <m:t>.</m:t>
                      </m:r>
                      <m:r>
                        <a:rPr lang="pt-BR" sz="2400" b="1" i="1" smtClean="0">
                          <a:latin typeface="Cambria Math"/>
                        </a:rPr>
                        <m:t>𝟎𝟒𝟎</m:t>
                      </m:r>
                      <m:d>
                        <m:d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𝟎</m:t>
                          </m:r>
                          <m:r>
                            <a:rPr lang="pt-BR" sz="2400" b="1" i="1">
                              <a:latin typeface="Cambria Math"/>
                            </a:rPr>
                            <m:t>,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𝟎𝟎𝟎𝟎𝟎𝟎𝟎𝟎𝟑</m:t>
                          </m:r>
                        </m:e>
                      </m:d>
                      <m:d>
                        <m:d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𝟎</m:t>
                          </m:r>
                          <m:r>
                            <a:rPr lang="pt-BR" sz="2400" b="1" i="1">
                              <a:latin typeface="Cambria Math"/>
                            </a:rPr>
                            <m:t>,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𝟎𝟏𝟗𝟒𝟓𝟕𝟑𝟗𝟖</m:t>
                          </m:r>
                        </m:e>
                      </m:d>
                      <m:r>
                        <a:rPr lang="pt-BR" sz="2400" b="1" i="1" smtClean="0">
                          <a:latin typeface="Cambria Math"/>
                        </a:rPr>
                        <m:t>   </m:t>
                      </m:r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r>
                        <a:rPr lang="pt-BR" sz="2400" b="1" i="1">
                          <a:latin typeface="Cambria Math"/>
                        </a:rPr>
                        <m:t>𝟎</m:t>
                      </m:r>
                      <m:r>
                        <a:rPr lang="pt-BR" sz="2400" b="1" i="1">
                          <a:latin typeface="Cambria Math"/>
                        </a:rPr>
                        <m:t>,</m:t>
                      </m:r>
                      <m:r>
                        <a:rPr lang="pt-BR" sz="2400" b="1" i="1" smtClean="0">
                          <a:latin typeface="Cambria Math"/>
                        </a:rPr>
                        <m:t>𝟏𝟓𝟕𝟗</m:t>
                      </m:r>
                    </m:oMath>
                  </m:oMathPara>
                </a14:m>
                <a:endParaRPr lang="pt-BR" sz="2800" b="1" i="1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t="-1073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3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Poisson como aproximação da Binomial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 smtClean="0">
                <a:solidFill>
                  <a:srgbClr val="FF0000"/>
                </a:solidFill>
              </a:rPr>
              <a:t>Exercícios: </a:t>
            </a:r>
          </a:p>
          <a:p>
            <a:pPr marL="0" indent="0" algn="just">
              <a:buNone/>
            </a:pPr>
            <a:r>
              <a:rPr lang="pt-BR" sz="2800" b="1" dirty="0" smtClean="0"/>
              <a:t>1) Os </a:t>
            </a:r>
            <a:r>
              <a:rPr lang="pt-BR" sz="2800" b="1" dirty="0"/>
              <a:t>registros mostram que há uma probabilidade de 0,0012 de uma pessoa se intoxicar na lanchonete de um parque. </a:t>
            </a:r>
            <a:r>
              <a:rPr lang="pt-BR" sz="2800" b="1" dirty="0" smtClean="0"/>
              <a:t>Determine </a:t>
            </a:r>
            <a:r>
              <a:rPr lang="pt-BR" sz="2800" b="1" dirty="0"/>
              <a:t>a probabilidade de que, de 1.000 pessoas que visitam o parque, no máximo duas se </a:t>
            </a:r>
            <a:r>
              <a:rPr lang="pt-BR" sz="2800" b="1" dirty="0" smtClean="0"/>
              <a:t>intoxiquem.</a:t>
            </a:r>
          </a:p>
          <a:p>
            <a:pPr marL="0" indent="0" algn="just">
              <a:buNone/>
            </a:pPr>
            <a:endParaRPr lang="pt-BR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Poisson como aproximação da Binomial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 smtClean="0">
                <a:solidFill>
                  <a:srgbClr val="FF0000"/>
                </a:solidFill>
              </a:rPr>
              <a:t>Exercícios: </a:t>
            </a:r>
          </a:p>
          <a:p>
            <a:pPr marL="0" indent="0" algn="just">
              <a:buNone/>
            </a:pPr>
            <a:r>
              <a:rPr lang="pt-BR" sz="2800" b="1" dirty="0" smtClean="0"/>
              <a:t>1) Os </a:t>
            </a:r>
            <a:r>
              <a:rPr lang="pt-BR" sz="2800" b="1" dirty="0"/>
              <a:t>registros mostram que há uma probabilidade de 0,0012 de uma pessoa se intoxicar na lanchonete de um parque. </a:t>
            </a:r>
            <a:r>
              <a:rPr lang="pt-BR" sz="2800" b="1" dirty="0" smtClean="0"/>
              <a:t>Determine </a:t>
            </a:r>
            <a:r>
              <a:rPr lang="pt-BR" sz="2800" b="1" dirty="0"/>
              <a:t>a probabilidade de que, de 1.000 pessoas que visitam o parque, no máximo duas se </a:t>
            </a:r>
            <a:r>
              <a:rPr lang="pt-BR" sz="2800" b="1" dirty="0" smtClean="0"/>
              <a:t>intoxiquem.</a:t>
            </a: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R: 0,8794</a:t>
            </a:r>
          </a:p>
        </p:txBody>
      </p:sp>
    </p:spTree>
    <p:extLst>
      <p:ext uri="{BB962C8B-B14F-4D97-AF65-F5344CB8AC3E}">
        <p14:creationId xmlns:p14="http://schemas.microsoft.com/office/powerpoint/2010/main" val="30470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Poisson como aproximação da Binomial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 smtClean="0">
                <a:solidFill>
                  <a:srgbClr val="FF0000"/>
                </a:solidFill>
              </a:rPr>
              <a:t>Exercícios: </a:t>
            </a:r>
          </a:p>
          <a:p>
            <a:pPr marL="0" lvl="0" indent="0" algn="just">
              <a:buNone/>
            </a:pPr>
            <a:r>
              <a:rPr lang="pt-BR" sz="2800" b="1" dirty="0" smtClean="0"/>
              <a:t>2) </a:t>
            </a:r>
            <a:r>
              <a:rPr lang="pt-BR" sz="2800" b="1" dirty="0"/>
              <a:t>Se a probabilidade de um indivíduo sofrer uma reação nociva, resultante da infecção de um determinado soro é 0,0001. Determinar a probabilidade de, entre 2.000 indivíduos: </a:t>
            </a:r>
            <a:endParaRPr lang="pt-BR" sz="2800" b="1" dirty="0" smtClean="0"/>
          </a:p>
          <a:p>
            <a:pPr marL="0" lvl="0" indent="0" algn="just">
              <a:buNone/>
            </a:pPr>
            <a:r>
              <a:rPr lang="pt-BR" sz="2800" b="1" dirty="0" smtClean="0"/>
              <a:t>a) exatamente </a:t>
            </a:r>
            <a:r>
              <a:rPr lang="pt-BR" sz="2800" b="1" dirty="0"/>
              <a:t>três sofrerem a reação; </a:t>
            </a:r>
            <a:endParaRPr lang="pt-BR" sz="2800" b="1" dirty="0" smtClean="0"/>
          </a:p>
          <a:p>
            <a:pPr marL="0" indent="0" algn="just">
              <a:buNone/>
            </a:pPr>
            <a:endParaRPr lang="pt-BR" sz="2800" b="1" dirty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r>
              <a:rPr lang="pt-BR" sz="2800" b="1" dirty="0" smtClean="0"/>
              <a:t>b) mais </a:t>
            </a:r>
            <a:r>
              <a:rPr lang="pt-BR" sz="2800" b="1" dirty="0"/>
              <a:t>de dois sofrerem a reação.</a:t>
            </a:r>
          </a:p>
          <a:p>
            <a:pPr marL="0" indent="0" algn="just">
              <a:buNone/>
            </a:pPr>
            <a:endParaRPr lang="pt-BR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Poisson como aproximação da Binomial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 smtClean="0">
                <a:solidFill>
                  <a:srgbClr val="FF0000"/>
                </a:solidFill>
              </a:rPr>
              <a:t>Exercícios: </a:t>
            </a:r>
          </a:p>
          <a:p>
            <a:pPr marL="0" lvl="0" indent="0" algn="just">
              <a:buNone/>
            </a:pPr>
            <a:r>
              <a:rPr lang="pt-BR" sz="2800" b="1" dirty="0" smtClean="0"/>
              <a:t>2) </a:t>
            </a:r>
            <a:r>
              <a:rPr lang="pt-BR" sz="2800" b="1" dirty="0"/>
              <a:t>Se a probabilidade de um indivíduo sofrer uma reação nociva, resultante da infecção de um determinado soro é 0,0001. Determinar a probabilidade de, entre 2.000 indivíduos: </a:t>
            </a:r>
            <a:endParaRPr lang="pt-BR" sz="2800" b="1" dirty="0" smtClean="0"/>
          </a:p>
          <a:p>
            <a:pPr marL="0" lvl="0" indent="0" algn="just">
              <a:buNone/>
            </a:pPr>
            <a:r>
              <a:rPr lang="pt-BR" sz="2800" b="1" dirty="0" smtClean="0"/>
              <a:t>a) exatamente </a:t>
            </a:r>
            <a:r>
              <a:rPr lang="pt-BR" sz="2800" b="1" dirty="0"/>
              <a:t>três sofrerem a reação; </a:t>
            </a:r>
            <a:endParaRPr lang="pt-BR" sz="2800" b="1" dirty="0" smtClean="0"/>
          </a:p>
          <a:p>
            <a:pPr marL="0" indent="0" algn="just">
              <a:buNone/>
            </a:pPr>
            <a:r>
              <a:rPr lang="pt-BR" sz="2800" b="1" dirty="0">
                <a:solidFill>
                  <a:srgbClr val="FF0000"/>
                </a:solidFill>
              </a:rPr>
              <a:t>R: </a:t>
            </a:r>
            <a:r>
              <a:rPr lang="pt-BR" sz="2800" b="1" dirty="0" smtClean="0">
                <a:solidFill>
                  <a:srgbClr val="FF0000"/>
                </a:solidFill>
              </a:rPr>
              <a:t>0,0011</a:t>
            </a:r>
            <a:endParaRPr lang="pt-BR" sz="2800" b="1" dirty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r>
              <a:rPr lang="pt-BR" sz="2800" b="1" dirty="0" smtClean="0"/>
              <a:t>b) mais </a:t>
            </a:r>
            <a:r>
              <a:rPr lang="pt-BR" sz="2800" b="1" dirty="0"/>
              <a:t>de dois sofrerem a reação.</a:t>
            </a: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R: 0,0012</a:t>
            </a:r>
          </a:p>
        </p:txBody>
      </p:sp>
    </p:spTree>
    <p:extLst>
      <p:ext uri="{BB962C8B-B14F-4D97-AF65-F5344CB8AC3E}">
        <p14:creationId xmlns:p14="http://schemas.microsoft.com/office/powerpoint/2010/main" val="33857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Discretas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dirty="0" smtClean="0"/>
              <a:t>Chama-se </a:t>
            </a:r>
            <a:r>
              <a:rPr lang="pt-BR" b="1" dirty="0" smtClean="0">
                <a:solidFill>
                  <a:srgbClr val="FF0000"/>
                </a:solidFill>
              </a:rPr>
              <a:t>função de probabilidade (</a:t>
            </a:r>
            <a:r>
              <a:rPr lang="pt-BR" b="1" dirty="0" err="1" smtClean="0">
                <a:solidFill>
                  <a:srgbClr val="FF0000"/>
                </a:solidFill>
              </a:rPr>
              <a:t>f.p.</a:t>
            </a:r>
            <a:r>
              <a:rPr lang="pt-BR" b="1" dirty="0" smtClean="0">
                <a:solidFill>
                  <a:srgbClr val="FF0000"/>
                </a:solidFill>
              </a:rPr>
              <a:t>)</a:t>
            </a:r>
            <a:r>
              <a:rPr lang="pt-BR" b="1" dirty="0" smtClean="0"/>
              <a:t> da variável aleatória discreta X, a função  que a cada valor de X associa sua probabilidade de ocorrência.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Como notação, utilizaremos letras maiúsculas (X, Y, Z, W, etc.) para representar as variáveis aleatórias e letras minúsculas (x, y, z, w, etc.) para representar os valores que a variável aleatória assume.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2800" b="1" dirty="0" smtClean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3148799" y="3357562"/>
          <a:ext cx="2423333" cy="614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3" name="Equação" r:id="rId3" imgW="901309" imgH="228501" progId="Equation.3">
                  <p:embed/>
                </p:oleObj>
              </mc:Choice>
              <mc:Fallback>
                <p:oleObj name="Equação" r:id="rId3" imgW="901309" imgH="228501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799" y="3357562"/>
                        <a:ext cx="2423333" cy="6143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03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Discretas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96544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pt-BR" b="1" u="sng" dirty="0" smtClean="0"/>
              <a:t>Exemplo 2:</a:t>
            </a:r>
          </a:p>
          <a:p>
            <a:pPr marL="0" lvl="1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500034" y="2214554"/>
          <a:ext cx="8215371" cy="368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1900"/>
                <a:gridCol w="1905014"/>
                <a:gridCol w="2738457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Pontos amostrais em </a:t>
                      </a:r>
                      <a:r>
                        <a:rPr lang="el-GR" sz="2000" dirty="0" smtClean="0"/>
                        <a:t>Ω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Valores de X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Probabilidade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(1,1)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P[X = 1]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(1,2) (2,1) (2,2)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P[X = 2]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(1,3) (2,3) (3,1) (3,2) (3,3)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P[X = 3]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(1,4) (2,4) (3,4) (4,1) (4,2) (4,3) (4,4)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P[X = 4]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(1,5) (2,5) (3,5) (4,5) (5,1) (5,2) (5,3) (5,4) (5,5)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5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P[X = 5]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(1,6) (2,6) (3,6) (4,6) (5,6) (6,1) (6,2) (6,3) (6,4) (6,5)</a:t>
                      </a:r>
                      <a:r>
                        <a:rPr lang="pt-BR" sz="2000" baseline="0" dirty="0"/>
                        <a:t> </a:t>
                      </a:r>
                      <a:r>
                        <a:rPr lang="pt-BR" sz="2000" dirty="0" smtClean="0"/>
                        <a:t>(6,6)</a:t>
                      </a:r>
                      <a:r>
                        <a:rPr lang="pt-BR" sz="2000" baseline="0" dirty="0" smtClean="0"/>
                        <a:t> </a:t>
                      </a:r>
                      <a:endParaRPr lang="pt-BR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6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P[X = 6]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787241"/>
              </p:ext>
            </p:extLst>
          </p:nvPr>
        </p:nvGraphicFramePr>
        <p:xfrm>
          <a:off x="3203848" y="1412776"/>
          <a:ext cx="2424112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9" name="Equação" r:id="rId3" imgW="901309" imgH="228501" progId="Equation.3">
                  <p:embed/>
                </p:oleObj>
              </mc:Choice>
              <mc:Fallback>
                <p:oleObj name="Equação" r:id="rId3" imgW="901309" imgH="228501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412776"/>
                        <a:ext cx="2424112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9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Discretas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96544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pt-BR" b="1" u="sng" dirty="0" smtClean="0"/>
              <a:t>Exemplo 2:</a:t>
            </a:r>
          </a:p>
          <a:p>
            <a:pPr marL="0" lvl="1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500034" y="2214554"/>
          <a:ext cx="8215371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1900"/>
                <a:gridCol w="1905014"/>
                <a:gridCol w="2738457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Pontos amostrais em </a:t>
                      </a:r>
                      <a:r>
                        <a:rPr lang="el-GR" sz="2000" dirty="0" smtClean="0"/>
                        <a:t>Ω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Valores de X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Probabilidade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(1,1)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P[X = 1]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3232150" y="3357563"/>
          <a:ext cx="22542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4" name="Equação" r:id="rId3" imgW="838200" imgH="228600" progId="Equation.3">
                  <p:embed/>
                </p:oleObj>
              </mc:Choice>
              <mc:Fallback>
                <p:oleObj name="Equação" r:id="rId3" imgW="838200" imgH="2286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3357563"/>
                        <a:ext cx="2254250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1555750" y="4300538"/>
          <a:ext cx="56007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5" name="Equação" r:id="rId5" imgW="2082800" imgH="393700" progId="Equation.3">
                  <p:embed/>
                </p:oleObj>
              </mc:Choice>
              <mc:Fallback>
                <p:oleObj name="Equação" r:id="rId5" imgW="2082800" imgH="3937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4300538"/>
                        <a:ext cx="5600700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ector de seta reta 9"/>
          <p:cNvCxnSpPr/>
          <p:nvPr/>
        </p:nvCxnSpPr>
        <p:spPr>
          <a:xfrm rot="10800000">
            <a:off x="1071538" y="3071810"/>
            <a:ext cx="1714512" cy="150019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5400000" flipH="1" flipV="1">
            <a:off x="4500562" y="3000372"/>
            <a:ext cx="428628" cy="28575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rot="5400000" flipH="1" flipV="1">
            <a:off x="6250793" y="3536157"/>
            <a:ext cx="1428760" cy="64294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4053</Words>
  <Application>Microsoft Office PowerPoint</Application>
  <PresentationFormat>Apresentação na tela (4:3)</PresentationFormat>
  <Paragraphs>567</Paragraphs>
  <Slides>69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69</vt:i4>
      </vt:variant>
    </vt:vector>
  </HeadingPairs>
  <TitlesOfParts>
    <vt:vector size="76" baseType="lpstr">
      <vt:lpstr>Arial</vt:lpstr>
      <vt:lpstr>Calibri</vt:lpstr>
      <vt:lpstr>Cambria Math</vt:lpstr>
      <vt:lpstr>Symbol</vt:lpstr>
      <vt:lpstr>Wingdings</vt:lpstr>
      <vt:lpstr>Tema do Office</vt:lpstr>
      <vt:lpstr>Equação</vt:lpstr>
      <vt:lpstr>Escola Superior de Agricultura  “Luiz de Queiroz” Universidade de São Paulo  LCE0211 – Estatística Geral</vt:lpstr>
      <vt:lpstr>Variáveis Aleatórias</vt:lpstr>
      <vt:lpstr>Variáveis Aleatórias Discretas</vt:lpstr>
      <vt:lpstr>Variáveis Aleatórias Discretas</vt:lpstr>
      <vt:lpstr>Variáveis Aleatórias Discretas</vt:lpstr>
      <vt:lpstr>Variáveis Aleatórias Discretas</vt:lpstr>
      <vt:lpstr>Variáveis Aleatórias Discretas</vt:lpstr>
      <vt:lpstr>Variáveis Aleatórias Discretas</vt:lpstr>
      <vt:lpstr>Variáveis Aleatórias Discretas</vt:lpstr>
      <vt:lpstr>Variáveis Aleatórias Discretas</vt:lpstr>
      <vt:lpstr>Variáveis Aleatórias Discretas</vt:lpstr>
      <vt:lpstr>Variáveis Aleatórias Discretas</vt:lpstr>
      <vt:lpstr>Variáveis Aleatórias Discretas</vt:lpstr>
      <vt:lpstr>Variáveis Aleatórias Discretas</vt:lpstr>
      <vt:lpstr>Variáveis Aleatórias Discretas</vt:lpstr>
      <vt:lpstr>Variáveis Aleatórias Discretas</vt:lpstr>
      <vt:lpstr>Variáveis Aleatórias Discretas</vt:lpstr>
      <vt:lpstr>Variáveis Aleatórias Discretas</vt:lpstr>
      <vt:lpstr>Variáveis Aleatórias Discretas</vt:lpstr>
      <vt:lpstr>Variáveis Aleatórias Discretas</vt:lpstr>
      <vt:lpstr>Variáveis Aleatórias Discretas</vt:lpstr>
      <vt:lpstr>Variáveis Aleatórias Discretas</vt:lpstr>
      <vt:lpstr>Variáveis Aleatórias Discretas</vt:lpstr>
      <vt:lpstr>Variáveis Aleatórias Discretas</vt:lpstr>
      <vt:lpstr>Variáveis Aleatórias Discretas</vt:lpstr>
      <vt:lpstr>Modelo de Distribuição Binomial</vt:lpstr>
      <vt:lpstr>Modelo de Distribuição Binomial</vt:lpstr>
      <vt:lpstr>Modelo de Distribuição Binomial</vt:lpstr>
      <vt:lpstr>Modelo de Distribuição Binomial</vt:lpstr>
      <vt:lpstr>Modelo de Distribuição Binomial</vt:lpstr>
      <vt:lpstr>Modelo de Distribuição Binomial</vt:lpstr>
      <vt:lpstr>Modelo de Distribuição Binomial</vt:lpstr>
      <vt:lpstr>Modelo de Distribuição Binomial</vt:lpstr>
      <vt:lpstr>Modelo de Distribuição Binomial</vt:lpstr>
      <vt:lpstr>Modelo de Distribuição Binomial</vt:lpstr>
      <vt:lpstr>Modelo de Distribuição Binomial</vt:lpstr>
      <vt:lpstr>Modelo de Distribuição Binomial</vt:lpstr>
      <vt:lpstr>Modelo de Distribuição Binomial</vt:lpstr>
      <vt:lpstr>Modelo de Distribuição Binomial</vt:lpstr>
      <vt:lpstr>Modelo de Distribuição Binomial</vt:lpstr>
      <vt:lpstr>Modelo de Distribuição Binomial</vt:lpstr>
      <vt:lpstr>Modelo de Distribuição Binomial</vt:lpstr>
      <vt:lpstr>Modelo de Distribuição Binomial</vt:lpstr>
      <vt:lpstr>Modelo de Distribuição Binomial</vt:lpstr>
      <vt:lpstr>Variáveis Aleatórias Discretas</vt:lpstr>
      <vt:lpstr>Modelo de Distribuição Poisson</vt:lpstr>
      <vt:lpstr>Modelo de Distribuição Poisson</vt:lpstr>
      <vt:lpstr>Modelo de Distribuição Poisson</vt:lpstr>
      <vt:lpstr>Modelo de Distribuição Poisson</vt:lpstr>
      <vt:lpstr>Modelo de Distribuição Poisson</vt:lpstr>
      <vt:lpstr>Modelo de Distribuição Poisson</vt:lpstr>
      <vt:lpstr>Modelo de Distribuição Poisson</vt:lpstr>
      <vt:lpstr>Modelo de Distribuição Poisson</vt:lpstr>
      <vt:lpstr>Modelo de Distribuição Poisson</vt:lpstr>
      <vt:lpstr>Modelo de Distribuição Poisson</vt:lpstr>
      <vt:lpstr>Modelo de Distribuição Poisson</vt:lpstr>
      <vt:lpstr>Modelo de Distribuição Poisson</vt:lpstr>
      <vt:lpstr>Modelo de Distribuição Poisson</vt:lpstr>
      <vt:lpstr>Modelo de Distribuição Poisson</vt:lpstr>
      <vt:lpstr>Modelo de Distribuição Poisson</vt:lpstr>
      <vt:lpstr>Modelo de Distribuição Poisson</vt:lpstr>
      <vt:lpstr>Poisson como aproximação da Binomial</vt:lpstr>
      <vt:lpstr>Poisson como aproximação da Binomial</vt:lpstr>
      <vt:lpstr>Poisson como aproximação da Binomial</vt:lpstr>
      <vt:lpstr>Poisson como aproximação da Binomial</vt:lpstr>
      <vt:lpstr>Poisson como aproximação da Binomial</vt:lpstr>
      <vt:lpstr>Poisson como aproximação da Binomial</vt:lpstr>
      <vt:lpstr>Poisson como aproximação da Binomial</vt:lpstr>
      <vt:lpstr>Poisson como aproximação da Binomial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LCE2112 – Estatística Aplicada às Ciências Sociais e Ambientais</dc:title>
  <dc:creator>***</dc:creator>
  <cp:lastModifiedBy>Andréia Cristina Oliveira Adami</cp:lastModifiedBy>
  <cp:revision>226</cp:revision>
  <cp:lastPrinted>2015-03-17T17:30:59Z</cp:lastPrinted>
  <dcterms:created xsi:type="dcterms:W3CDTF">2014-08-05T19:39:36Z</dcterms:created>
  <dcterms:modified xsi:type="dcterms:W3CDTF">2018-04-16T12:01:23Z</dcterms:modified>
</cp:coreProperties>
</file>