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D0C3-5B7A-46E0-A34A-68E24FD78ABC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1FBE0-BA21-47C5-8936-B122EBDB6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75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D0C3-5B7A-46E0-A34A-68E24FD78ABC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1FBE0-BA21-47C5-8936-B122EBDB6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505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D0C3-5B7A-46E0-A34A-68E24FD78ABC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1FBE0-BA21-47C5-8936-B122EBDB6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7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D0C3-5B7A-46E0-A34A-68E24FD78ABC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1FBE0-BA21-47C5-8936-B122EBDB6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55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D0C3-5B7A-46E0-A34A-68E24FD78ABC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1FBE0-BA21-47C5-8936-B122EBDB6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4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D0C3-5B7A-46E0-A34A-68E24FD78ABC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1FBE0-BA21-47C5-8936-B122EBDB6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67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D0C3-5B7A-46E0-A34A-68E24FD78ABC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1FBE0-BA21-47C5-8936-B122EBDB6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5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D0C3-5B7A-46E0-A34A-68E24FD78ABC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1FBE0-BA21-47C5-8936-B122EBDB6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971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D0C3-5B7A-46E0-A34A-68E24FD78ABC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1FBE0-BA21-47C5-8936-B122EBDB6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59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D0C3-5B7A-46E0-A34A-68E24FD78ABC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1FBE0-BA21-47C5-8936-B122EBDB6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69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D0C3-5B7A-46E0-A34A-68E24FD78ABC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1FBE0-BA21-47C5-8936-B122EBDB6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43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1D0C3-5B7A-46E0-A34A-68E24FD78ABC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1FBE0-BA21-47C5-8936-B122EBDB6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55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Cabos </a:t>
            </a:r>
            <a:r>
              <a:rPr lang="pt-BR" dirty="0" err="1" smtClean="0"/>
              <a:t>Eletricos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046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CÁLCULO DA CAPACIDADE DE CONDUÇÃO DE CORRENTE 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379095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56792"/>
            <a:ext cx="3800475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8504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Resistência Térmica 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285875"/>
            <a:ext cx="3457575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114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Capacidade Térmica 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36775"/>
            <a:ext cx="4057426" cy="424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926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3781425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12776"/>
            <a:ext cx="3495675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050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Fator de Agrupamento 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00808"/>
            <a:ext cx="3743325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67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Condutor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A. Materiais Condutores </a:t>
            </a:r>
          </a:p>
          <a:p>
            <a:r>
              <a:rPr lang="pt-BR" dirty="0" err="1"/>
              <a:t>B.Materiais</a:t>
            </a:r>
            <a:r>
              <a:rPr lang="pt-BR" dirty="0"/>
              <a:t> Isolantes </a:t>
            </a:r>
          </a:p>
          <a:p>
            <a:r>
              <a:rPr lang="pt-BR" dirty="0"/>
              <a:t>C. Proteção Mecânica </a:t>
            </a:r>
          </a:p>
        </p:txBody>
      </p:sp>
    </p:spTree>
    <p:extLst>
      <p:ext uri="{BB962C8B-B14F-4D97-AF65-F5344CB8AC3E}">
        <p14:creationId xmlns:p14="http://schemas.microsoft.com/office/powerpoint/2010/main" val="417196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1. </a:t>
            </a:r>
            <a:r>
              <a:rPr lang="pt-BR" b="1" dirty="0"/>
              <a:t>Cobre eletrolítico </a:t>
            </a:r>
            <a:r>
              <a:rPr lang="pt-BR" dirty="0"/>
              <a:t>, pureza mínima 99,9%, recozido(têmpera mole).Condutibilidade 100% </a:t>
            </a:r>
            <a:r>
              <a:rPr lang="pt-BR" dirty="0" err="1"/>
              <a:t>IACS.Ponto</a:t>
            </a:r>
            <a:r>
              <a:rPr lang="pt-BR" dirty="0"/>
              <a:t> de fusão1083 °C </a:t>
            </a:r>
          </a:p>
          <a:p>
            <a:r>
              <a:rPr lang="pt-BR" dirty="0"/>
              <a:t>2. </a:t>
            </a:r>
            <a:r>
              <a:rPr lang="pt-BR" b="1" dirty="0"/>
              <a:t>Alumínio de alta pureza </a:t>
            </a:r>
            <a:r>
              <a:rPr lang="pt-BR" dirty="0"/>
              <a:t>, têmpera meio dura, condutibilidade 61% </a:t>
            </a:r>
            <a:r>
              <a:rPr lang="pt-BR" dirty="0" err="1"/>
              <a:t>IACS.Ponto</a:t>
            </a:r>
            <a:r>
              <a:rPr lang="pt-BR" dirty="0"/>
              <a:t> de fusão 658 °C. Sofre corrosão quando em contato com cobre e outros metais. </a:t>
            </a:r>
          </a:p>
          <a:p>
            <a:r>
              <a:rPr lang="pt-BR" dirty="0"/>
              <a:t>3. Outros metais : </a:t>
            </a:r>
          </a:p>
          <a:p>
            <a:r>
              <a:rPr lang="pt-BR" b="1" dirty="0"/>
              <a:t>Prata </a:t>
            </a:r>
            <a:r>
              <a:rPr lang="pt-BR" dirty="0"/>
              <a:t>: alta condutibilidade , óxido condutor. </a:t>
            </a:r>
          </a:p>
          <a:p>
            <a:r>
              <a:rPr lang="pt-BR" b="1" dirty="0"/>
              <a:t>Platina </a:t>
            </a:r>
            <a:r>
              <a:rPr lang="pt-BR" dirty="0"/>
              <a:t>: contatos , alta temperatura de fusão. </a:t>
            </a:r>
          </a:p>
          <a:p>
            <a:r>
              <a:rPr lang="pt-BR" b="1" dirty="0"/>
              <a:t>Ouro </a:t>
            </a:r>
            <a:r>
              <a:rPr lang="pt-BR" dirty="0"/>
              <a:t>: não oxida , protege outros materiais. </a:t>
            </a:r>
          </a:p>
          <a:p>
            <a:r>
              <a:rPr lang="pt-BR" b="1" dirty="0"/>
              <a:t>Mercúrio </a:t>
            </a:r>
            <a:r>
              <a:rPr lang="pt-BR" dirty="0"/>
              <a:t>: usado em contatos. </a:t>
            </a:r>
          </a:p>
          <a:p>
            <a:r>
              <a:rPr lang="pt-BR" dirty="0"/>
              <a:t>4. </a:t>
            </a:r>
            <a:r>
              <a:rPr lang="pt-BR" b="1" dirty="0"/>
              <a:t>Ligas Metálicas </a:t>
            </a:r>
            <a:r>
              <a:rPr lang="pt-BR" dirty="0"/>
              <a:t>: bronze , latão.</a:t>
            </a:r>
          </a:p>
        </p:txBody>
      </p:sp>
    </p:spTree>
    <p:extLst>
      <p:ext uri="{BB962C8B-B14F-4D97-AF65-F5344CB8AC3E}">
        <p14:creationId xmlns:p14="http://schemas.microsoft.com/office/powerpoint/2010/main" val="20929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 Isolantes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/>
              <a:t>1. </a:t>
            </a:r>
            <a:r>
              <a:rPr lang="pt-BR" b="1" dirty="0" err="1"/>
              <a:t>Termo-plásticos</a:t>
            </a:r>
            <a:r>
              <a:rPr lang="pt-BR" b="1" dirty="0"/>
              <a:t> </a:t>
            </a:r>
            <a:r>
              <a:rPr lang="pt-BR" dirty="0"/>
              <a:t>- materiais que amolecem com o aumento da temperatura. </a:t>
            </a:r>
          </a:p>
          <a:p>
            <a:r>
              <a:rPr lang="pt-BR" dirty="0"/>
              <a:t>- PVC (cloreto de </a:t>
            </a:r>
            <a:r>
              <a:rPr lang="pt-BR" dirty="0" err="1"/>
              <a:t>polivinila</a:t>
            </a:r>
            <a:r>
              <a:rPr lang="pt-BR" dirty="0"/>
              <a:t>) 70 °C </a:t>
            </a:r>
          </a:p>
          <a:p>
            <a:r>
              <a:rPr lang="pt-BR" dirty="0"/>
              <a:t>- PE (polietileno termoplástico) 75 °C </a:t>
            </a:r>
          </a:p>
          <a:p>
            <a:r>
              <a:rPr lang="pt-BR" b="1" dirty="0"/>
              <a:t>2. </a:t>
            </a:r>
            <a:r>
              <a:rPr lang="pt-BR" b="1" dirty="0" err="1"/>
              <a:t>Termo-fixos</a:t>
            </a:r>
            <a:r>
              <a:rPr lang="pt-BR" b="1" dirty="0"/>
              <a:t> </a:t>
            </a:r>
            <a:r>
              <a:rPr lang="pt-BR" dirty="0"/>
              <a:t>- são vulcanizados e não amolecem com o aumento de temperatura. Carbonizam quando demasiadamente aquecidos. </a:t>
            </a:r>
          </a:p>
          <a:p>
            <a:r>
              <a:rPr lang="pt-BR" dirty="0"/>
              <a:t>- XLPE (</a:t>
            </a:r>
            <a:r>
              <a:rPr lang="pt-BR" dirty="0" err="1"/>
              <a:t>polimetano</a:t>
            </a:r>
            <a:r>
              <a:rPr lang="pt-BR" dirty="0"/>
              <a:t> reticulado) 90 °C </a:t>
            </a:r>
          </a:p>
          <a:p>
            <a:r>
              <a:rPr lang="pt-BR" dirty="0"/>
              <a:t>- EPR (borracha etileno </a:t>
            </a:r>
            <a:r>
              <a:rPr lang="pt-BR" dirty="0" err="1"/>
              <a:t>propileno</a:t>
            </a:r>
            <a:r>
              <a:rPr lang="pt-BR" dirty="0"/>
              <a:t>) 90 °C </a:t>
            </a:r>
          </a:p>
          <a:p>
            <a:r>
              <a:rPr lang="pt-BR" dirty="0"/>
              <a:t>- </a:t>
            </a:r>
            <a:r>
              <a:rPr lang="pt-BR" dirty="0" err="1"/>
              <a:t>neoprene</a:t>
            </a:r>
            <a:r>
              <a:rPr lang="pt-BR" dirty="0"/>
              <a:t> (borracha sintética)</a:t>
            </a:r>
          </a:p>
        </p:txBody>
      </p:sp>
    </p:spTree>
    <p:extLst>
      <p:ext uri="{BB962C8B-B14F-4D97-AF65-F5344CB8AC3E}">
        <p14:creationId xmlns:p14="http://schemas.microsoft.com/office/powerpoint/2010/main" val="254980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C. Proteção Mecânica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1</a:t>
            </a:r>
            <a:r>
              <a:rPr lang="pt-BR" b="1" dirty="0"/>
              <a:t>. Capas não metálicas : </a:t>
            </a:r>
            <a:endParaRPr lang="pt-BR" dirty="0"/>
          </a:p>
          <a:p>
            <a:r>
              <a:rPr lang="pt-BR" dirty="0"/>
              <a:t>-geralmente externas ; </a:t>
            </a:r>
          </a:p>
          <a:p>
            <a:r>
              <a:rPr lang="pt-BR" dirty="0"/>
              <a:t>-PVC, </a:t>
            </a:r>
            <a:r>
              <a:rPr lang="pt-BR" dirty="0" err="1"/>
              <a:t>neoprene</a:t>
            </a:r>
            <a:r>
              <a:rPr lang="pt-BR" dirty="0"/>
              <a:t>, polietileno : escolhidos em função da resistência mecânica ou química. </a:t>
            </a:r>
          </a:p>
          <a:p>
            <a:r>
              <a:rPr lang="pt-BR" b="1" dirty="0"/>
              <a:t>2. Proteção metálica : </a:t>
            </a:r>
            <a:endParaRPr lang="pt-BR" dirty="0"/>
          </a:p>
          <a:p>
            <a:r>
              <a:rPr lang="pt-BR" dirty="0"/>
              <a:t>-empregada quando os cabos são solicitados mecanicamente (sob forma de armação); </a:t>
            </a:r>
          </a:p>
          <a:p>
            <a:r>
              <a:rPr lang="pt-BR" dirty="0"/>
              <a:t>-radial (fitas de aço ou de alumínio) </a:t>
            </a:r>
          </a:p>
          <a:p>
            <a:r>
              <a:rPr lang="pt-BR" dirty="0"/>
              <a:t>-tangencial (fios de aço ) </a:t>
            </a:r>
          </a:p>
        </p:txBody>
      </p:sp>
    </p:spTree>
    <p:extLst>
      <p:ext uri="{BB962C8B-B14F-4D97-AF65-F5344CB8AC3E}">
        <p14:creationId xmlns:p14="http://schemas.microsoft.com/office/powerpoint/2010/main" val="42815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Classificação de fios e cabos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A. Tensão </a:t>
            </a:r>
            <a:r>
              <a:rPr lang="pt-BR" dirty="0"/>
              <a:t>- baixa tensão (menor 1000V) </a:t>
            </a:r>
          </a:p>
          <a:p>
            <a:r>
              <a:rPr lang="pt-BR" dirty="0"/>
              <a:t>- média tensão </a:t>
            </a:r>
          </a:p>
          <a:p>
            <a:r>
              <a:rPr lang="pt-BR" dirty="0"/>
              <a:t>(entre 1000 e 3500 V) </a:t>
            </a:r>
          </a:p>
          <a:p>
            <a:r>
              <a:rPr lang="pt-BR" dirty="0"/>
              <a:t>- alta tensão (maior 3500V) </a:t>
            </a:r>
          </a:p>
          <a:p>
            <a:r>
              <a:rPr lang="pt-BR" b="1" dirty="0"/>
              <a:t>B. Isolação </a:t>
            </a:r>
            <a:r>
              <a:rPr lang="pt-BR" dirty="0"/>
              <a:t>-nus (aéreos-alumínio) </a:t>
            </a:r>
          </a:p>
          <a:p>
            <a:r>
              <a:rPr lang="pt-BR" dirty="0"/>
              <a:t>-isolados (cobre , alumínio) </a:t>
            </a:r>
          </a:p>
          <a:p>
            <a:r>
              <a:rPr lang="pt-BR" b="1" dirty="0"/>
              <a:t>C. Material </a:t>
            </a:r>
            <a:r>
              <a:rPr lang="pt-BR" dirty="0"/>
              <a:t>-cobre </a:t>
            </a:r>
          </a:p>
          <a:p>
            <a:r>
              <a:rPr lang="pt-BR" dirty="0"/>
              <a:t>-alumínio</a:t>
            </a:r>
          </a:p>
        </p:txBody>
      </p:sp>
    </p:spTree>
    <p:extLst>
      <p:ext uri="{BB962C8B-B14F-4D97-AF65-F5344CB8AC3E}">
        <p14:creationId xmlns:p14="http://schemas.microsoft.com/office/powerpoint/2010/main" val="324301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ASPECTOS CONSTRUTIVOS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629803"/>
            <a:ext cx="25202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Cabos </a:t>
            </a:r>
            <a:r>
              <a:rPr lang="pt-BR" b="1" dirty="0"/>
              <a:t>Isolados : </a:t>
            </a: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 smtClean="0"/>
              <a:t>menor </a:t>
            </a:r>
            <a:r>
              <a:rPr lang="pt-BR" dirty="0"/>
              <a:t>1000V </a:t>
            </a:r>
            <a:endParaRPr lang="pt-BR" dirty="0" smtClean="0"/>
          </a:p>
          <a:p>
            <a:pPr marL="742950" lvl="1" indent="-285750">
              <a:buFontTx/>
              <a:buChar char="-"/>
            </a:pPr>
            <a:r>
              <a:rPr lang="pt-BR" dirty="0" smtClean="0"/>
              <a:t>condutor </a:t>
            </a:r>
          </a:p>
          <a:p>
            <a:pPr marL="742950" lvl="1" indent="-285750">
              <a:buFontTx/>
              <a:buChar char="-"/>
            </a:pPr>
            <a:r>
              <a:rPr lang="pt-BR" dirty="0" smtClean="0"/>
              <a:t>isolação  </a:t>
            </a:r>
          </a:p>
          <a:p>
            <a:pPr marL="742950" lvl="1" indent="-285750">
              <a:buFontTx/>
              <a:buChar char="-"/>
            </a:pPr>
            <a:r>
              <a:rPr lang="pt-BR" dirty="0" smtClean="0"/>
              <a:t>capa(às </a:t>
            </a:r>
            <a:r>
              <a:rPr lang="pt-BR" dirty="0"/>
              <a:t>vezes) 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maior </a:t>
            </a:r>
            <a:r>
              <a:rPr lang="pt-BR" dirty="0"/>
              <a:t>1000V </a:t>
            </a:r>
            <a:endParaRPr lang="pt-BR" dirty="0" smtClean="0"/>
          </a:p>
          <a:p>
            <a:pPr marL="742950" lvl="1" indent="-285750">
              <a:buFontTx/>
              <a:buChar char="-"/>
            </a:pPr>
            <a:r>
              <a:rPr lang="pt-BR" dirty="0" smtClean="0"/>
              <a:t>Condutor</a:t>
            </a:r>
          </a:p>
          <a:p>
            <a:pPr marL="742950" lvl="1" indent="-285750">
              <a:buFontTx/>
              <a:buChar char="-"/>
            </a:pPr>
            <a:r>
              <a:rPr lang="pt-BR" dirty="0" smtClean="0"/>
              <a:t> </a:t>
            </a:r>
            <a:r>
              <a:rPr lang="pt-BR" dirty="0" err="1" smtClean="0"/>
              <a:t>semi-condutor</a:t>
            </a:r>
            <a:r>
              <a:rPr lang="pt-BR" dirty="0" smtClean="0"/>
              <a:t> </a:t>
            </a:r>
          </a:p>
          <a:p>
            <a:pPr marL="742950" lvl="1" indent="-285750">
              <a:buFontTx/>
              <a:buChar char="-"/>
            </a:pPr>
            <a:r>
              <a:rPr lang="pt-BR" dirty="0" smtClean="0"/>
              <a:t>Isolação</a:t>
            </a:r>
          </a:p>
          <a:p>
            <a:pPr marL="742950" lvl="1" indent="-285750">
              <a:buFontTx/>
              <a:buChar char="-"/>
            </a:pPr>
            <a:r>
              <a:rPr lang="pt-BR" dirty="0" err="1" smtClean="0"/>
              <a:t>semi-condutor</a:t>
            </a:r>
            <a:endParaRPr lang="pt-BR" dirty="0" smtClean="0"/>
          </a:p>
          <a:p>
            <a:pPr marL="742950" lvl="1" indent="-285750">
              <a:buFontTx/>
              <a:buChar char="-"/>
            </a:pPr>
            <a:r>
              <a:rPr lang="pt-BR" dirty="0" smtClean="0"/>
              <a:t>Blindagem</a:t>
            </a:r>
          </a:p>
          <a:p>
            <a:pPr marL="742950" lvl="1" indent="-285750">
              <a:buFontTx/>
              <a:buChar char="-"/>
            </a:pPr>
            <a:r>
              <a:rPr lang="pt-BR" dirty="0" smtClean="0"/>
              <a:t>capa </a:t>
            </a:r>
            <a:r>
              <a:rPr lang="pt-BR" dirty="0"/>
              <a:t>externa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988840"/>
            <a:ext cx="504356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507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404664"/>
            <a:ext cx="4896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Isolação </a:t>
            </a:r>
            <a:endParaRPr lang="pt-BR" dirty="0"/>
          </a:p>
          <a:p>
            <a:r>
              <a:rPr lang="pt-BR" b="1" dirty="0"/>
              <a:t>1. </a:t>
            </a:r>
            <a:r>
              <a:rPr lang="pt-BR" b="1" dirty="0" err="1"/>
              <a:t>estrudada</a:t>
            </a:r>
            <a:r>
              <a:rPr lang="pt-BR" b="1" dirty="0"/>
              <a:t> </a:t>
            </a:r>
            <a:r>
              <a:rPr lang="pt-BR" dirty="0"/>
              <a:t>: termoplásticos </a:t>
            </a:r>
            <a:r>
              <a:rPr lang="pt-BR" dirty="0" smtClean="0"/>
              <a:t> </a:t>
            </a:r>
            <a:r>
              <a:rPr lang="pt-BR" dirty="0" err="1" smtClean="0"/>
              <a:t>termofixo</a:t>
            </a:r>
            <a:r>
              <a:rPr lang="pt-BR" dirty="0" smtClean="0"/>
              <a:t> </a:t>
            </a:r>
            <a:endParaRPr lang="pt-BR" dirty="0"/>
          </a:p>
          <a:p>
            <a:r>
              <a:rPr lang="pt-BR" b="1" dirty="0"/>
              <a:t>2. estratificada </a:t>
            </a:r>
            <a:r>
              <a:rPr lang="pt-BR" dirty="0"/>
              <a:t>: papel com </a:t>
            </a:r>
            <a:r>
              <a:rPr lang="pt-BR" dirty="0" smtClean="0"/>
              <a:t>massa papel </a:t>
            </a:r>
            <a:r>
              <a:rPr lang="pt-BR" dirty="0"/>
              <a:t>com óleo 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r>
              <a:rPr lang="pt-BR" b="1" dirty="0"/>
              <a:t>C. Temperaturas (°C) 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52936"/>
            <a:ext cx="340042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656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Comparação cobre X alumínio 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14450"/>
            <a:ext cx="4392488" cy="5078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919" y="1628800"/>
            <a:ext cx="3934561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6156176" y="1264946"/>
            <a:ext cx="2009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Secção Transversal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0338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377</Words>
  <Application>Microsoft Office PowerPoint</Application>
  <PresentationFormat>Apresentação na tela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Cabos Eletricos</vt:lpstr>
      <vt:lpstr>Condutor</vt:lpstr>
      <vt:lpstr>Condutores</vt:lpstr>
      <vt:lpstr>Materiais Isolantes</vt:lpstr>
      <vt:lpstr>C. Proteção Mecânica</vt:lpstr>
      <vt:lpstr>Classificação de fios e cabos </vt:lpstr>
      <vt:lpstr>ASPECTOS CONSTRUTIVOS</vt:lpstr>
      <vt:lpstr>Apresentação do PowerPoint</vt:lpstr>
      <vt:lpstr>Comparação cobre X alumínio </vt:lpstr>
      <vt:lpstr>CÁLCULO DA CAPACIDADE DE CONDUÇÃO DE CORRENTE </vt:lpstr>
      <vt:lpstr>Resistência Térmica </vt:lpstr>
      <vt:lpstr>Capacidade Térmica </vt:lpstr>
      <vt:lpstr>EXEMPLO</vt:lpstr>
      <vt:lpstr>Fator de Agrupamento </vt:lpstr>
    </vt:vector>
  </TitlesOfParts>
  <Company>gepea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Cabos Eletricos</dc:title>
  <dc:creator>Aquiles-usp</dc:creator>
  <cp:lastModifiedBy>Aquiles-usp</cp:lastModifiedBy>
  <cp:revision>2</cp:revision>
  <dcterms:created xsi:type="dcterms:W3CDTF">2018-03-14T15:38:06Z</dcterms:created>
  <dcterms:modified xsi:type="dcterms:W3CDTF">2018-03-14T15:55:00Z</dcterms:modified>
</cp:coreProperties>
</file>