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Amatic SC" panose="020B0604020202020204" charset="-79"/>
      <p:regular r:id="rId14"/>
      <p:bold r:id="rId15"/>
    </p:embeddedFont>
    <p:embeddedFont>
      <p:font typeface="Source Code Pro"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wrap="square"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wrap="square"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wrap="square"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wrap="square"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wrap="square"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wrap="square"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solidFill>
                  <a:schemeClr val="lt1"/>
                </a:solidFill>
              </a:rPr>
              <a:t>‹nº›</a:t>
            </a:fld>
            <a:endParaRPr lang="pt-BR">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wrap="square"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wrap="square"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pt-B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wrap="square"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Source Code Pro"/>
              <a:buChar char="●"/>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pt-BR" sz="1000">
                <a:solidFill>
                  <a:schemeClr val="accent1"/>
                </a:solidFill>
                <a:latin typeface="Source Code Pro"/>
                <a:ea typeface="Source Code Pro"/>
                <a:cs typeface="Source Code Pro"/>
                <a:sym typeface="Source Code Pro"/>
              </a:rPr>
              <a:t>‹nº›</a:t>
            </a:fld>
            <a:endParaRPr lang="pt-BR"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X92CTbtu72Y"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102875"/>
            <a:ext cx="8520600" cy="2805000"/>
          </a:xfrm>
          <a:prstGeom prst="rect">
            <a:avLst/>
          </a:prstGeom>
        </p:spPr>
        <p:txBody>
          <a:bodyPr wrap="square" lIns="91425" tIns="91425" rIns="91425" bIns="91425" anchor="ctr" anchorCtr="0">
            <a:noAutofit/>
          </a:bodyPr>
          <a:lstStyle/>
          <a:p>
            <a:pPr lvl="0">
              <a:spcBef>
                <a:spcPts val="0"/>
              </a:spcBef>
              <a:buNone/>
            </a:pPr>
            <a:r>
              <a:rPr lang="pt-BR" sz="1800"/>
              <a:t>universidade de são paulo</a:t>
            </a:r>
          </a:p>
          <a:p>
            <a:pPr lvl="0" rtl="0">
              <a:spcBef>
                <a:spcPts val="0"/>
              </a:spcBef>
              <a:buNone/>
            </a:pPr>
            <a:r>
              <a:rPr lang="pt-BR" sz="1800"/>
              <a:t>faculdade de filosofia,ciências e letras de ribeirão preto</a:t>
            </a:r>
          </a:p>
          <a:p>
            <a:pPr lvl="0" rtl="0">
              <a:spcBef>
                <a:spcPts val="0"/>
              </a:spcBef>
              <a:buNone/>
            </a:pPr>
            <a:r>
              <a:rPr lang="pt-BR" sz="1800"/>
              <a:t>departamento de música </a:t>
            </a:r>
          </a:p>
          <a:p>
            <a:pPr lvl="0" rtl="0">
              <a:spcBef>
                <a:spcPts val="0"/>
              </a:spcBef>
              <a:buNone/>
            </a:pPr>
            <a:r>
              <a:rPr lang="pt-BR" sz="1800"/>
              <a:t>curso de música</a:t>
            </a:r>
          </a:p>
          <a:p>
            <a:pPr lvl="0" algn="l" rtl="0">
              <a:spcBef>
                <a:spcPts val="0"/>
              </a:spcBef>
              <a:buNone/>
            </a:pPr>
            <a:endParaRPr sz="1400"/>
          </a:p>
          <a:p>
            <a:pPr lvl="0">
              <a:spcBef>
                <a:spcPts val="0"/>
              </a:spcBef>
              <a:buNone/>
            </a:pPr>
            <a:r>
              <a:rPr lang="pt-BR" sz="2400"/>
              <a:t>Uma reflexão Sobre etnomusicologia e educação Musical: Diálogos Possíveis</a:t>
            </a:r>
          </a:p>
          <a:p>
            <a:pPr lvl="0">
              <a:spcBef>
                <a:spcPts val="0"/>
              </a:spcBef>
              <a:buNone/>
            </a:pPr>
            <a:endParaRPr sz="1400"/>
          </a:p>
          <a:p>
            <a:pPr lvl="0">
              <a:spcBef>
                <a:spcPts val="0"/>
              </a:spcBef>
              <a:buNone/>
            </a:pPr>
            <a:r>
              <a:rPr lang="pt-BR" sz="1400">
                <a:latin typeface="Source Code Pro"/>
                <a:ea typeface="Source Code Pro"/>
                <a:cs typeface="Source Code Pro"/>
                <a:sym typeface="Source Code Pro"/>
              </a:rPr>
              <a:t>André Luiz Mendes Pereira</a:t>
            </a:r>
          </a:p>
          <a:p>
            <a:pPr lvl="0">
              <a:spcBef>
                <a:spcPts val="0"/>
              </a:spcBef>
              <a:buNone/>
            </a:pPr>
            <a:endParaRPr sz="1400">
              <a:latin typeface="Source Code Pro"/>
              <a:ea typeface="Source Code Pro"/>
              <a:cs typeface="Source Code Pro"/>
              <a:sym typeface="Source Code Pro"/>
            </a:endParaRPr>
          </a:p>
          <a:p>
            <a:pPr lvl="0">
              <a:spcBef>
                <a:spcPts val="0"/>
              </a:spcBef>
              <a:buNone/>
            </a:pPr>
            <a:r>
              <a:rPr lang="pt-BR" sz="1400" b="0"/>
              <a:t>NUPEART - NÚCLEO PEDAGÓGICO DE EDUCAÇÃO E ARTE (UDESC)</a:t>
            </a:r>
          </a:p>
        </p:txBody>
      </p:sp>
      <p:sp>
        <p:nvSpPr>
          <p:cNvPr id="57" name="Shape 57"/>
          <p:cNvSpPr txBox="1">
            <a:spLocks noGrp="1"/>
          </p:cNvSpPr>
          <p:nvPr>
            <p:ph type="subTitle" idx="1"/>
          </p:nvPr>
        </p:nvSpPr>
        <p:spPr>
          <a:xfrm>
            <a:off x="311700" y="3890400"/>
            <a:ext cx="8520600" cy="706200"/>
          </a:xfrm>
          <a:prstGeom prst="rect">
            <a:avLst/>
          </a:prstGeom>
          <a:solidFill>
            <a:srgbClr val="00FFFF"/>
          </a:solidFill>
        </p:spPr>
        <p:txBody>
          <a:bodyPr wrap="square" lIns="91425" tIns="91425" rIns="91425" bIns="91425" anchor="ctr" anchorCtr="0">
            <a:noAutofit/>
          </a:bodyPr>
          <a:lstStyle/>
          <a:p>
            <a:pPr lvl="0" algn="r">
              <a:spcBef>
                <a:spcPts val="0"/>
              </a:spcBef>
              <a:buNone/>
            </a:pPr>
            <a:r>
              <a:rPr lang="pt-BR"/>
              <a:t>Tainá Nahed Kühl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spcBef>
                <a:spcPts val="0"/>
              </a:spcBef>
              <a:buNone/>
            </a:pPr>
            <a:r>
              <a:rPr lang="pt-BR"/>
              <a:t>considerações finais </a:t>
            </a:r>
          </a:p>
        </p:txBody>
      </p:sp>
      <p:sp>
        <p:nvSpPr>
          <p:cNvPr id="111" name="Shape 111"/>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marL="457200" lvl="0" indent="-317500" rtl="0">
              <a:spcBef>
                <a:spcPts val="0"/>
              </a:spcBef>
              <a:buSzPct val="100000"/>
            </a:pPr>
            <a:r>
              <a:rPr lang="pt-BR" sz="1400"/>
              <a:t>estudar uma manifestação cultural de maneira contextualizada;</a:t>
            </a:r>
          </a:p>
          <a:p>
            <a:pPr marL="457200" lvl="0" indent="-317500" rtl="0">
              <a:spcBef>
                <a:spcPts val="0"/>
              </a:spcBef>
              <a:buSzPct val="100000"/>
            </a:pPr>
            <a:r>
              <a:rPr lang="pt-BR" sz="1400"/>
              <a:t>propiciar uma construção do conhecimento crítico e integral sob o conteúdo musical e artística como um todo;</a:t>
            </a:r>
          </a:p>
          <a:p>
            <a:pPr marL="457200" lvl="0" indent="-317500">
              <a:spcBef>
                <a:spcPts val="0"/>
              </a:spcBef>
              <a:buSzPct val="100000"/>
            </a:pPr>
            <a:r>
              <a:rPr lang="pt-BR" sz="1400"/>
              <a:t>na imensidão da música popular do Brasil, para a etnomusicologia, o trabalho de campo é meio para que se construa o processo de ensino e aprendizagem da cultura musical.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spcBef>
                <a:spcPts val="0"/>
              </a:spcBef>
              <a:buNone/>
            </a:pPr>
            <a:r>
              <a:rPr lang="pt-BR"/>
              <a:t>Referências bibliográficas </a:t>
            </a:r>
          </a:p>
        </p:txBody>
      </p:sp>
      <p:sp>
        <p:nvSpPr>
          <p:cNvPr id="117" name="Shape 117"/>
          <p:cNvSpPr txBox="1">
            <a:spLocks noGrp="1"/>
          </p:cNvSpPr>
          <p:nvPr>
            <p:ph type="body" idx="1"/>
          </p:nvPr>
        </p:nvSpPr>
        <p:spPr>
          <a:xfrm>
            <a:off x="263700" y="1194400"/>
            <a:ext cx="8520600" cy="3340200"/>
          </a:xfrm>
          <a:prstGeom prst="rect">
            <a:avLst/>
          </a:prstGeom>
        </p:spPr>
        <p:txBody>
          <a:bodyPr wrap="square" lIns="91425" tIns="91425" rIns="91425" bIns="91425" anchor="t" anchorCtr="0">
            <a:noAutofit/>
          </a:bodyPr>
          <a:lstStyle/>
          <a:p>
            <a:pPr lvl="0" algn="just">
              <a:spcBef>
                <a:spcPts val="0"/>
              </a:spcBef>
              <a:buNone/>
            </a:pPr>
            <a:r>
              <a:rPr lang="pt-BR" sz="1400" b="1">
                <a:solidFill>
                  <a:schemeClr val="accent1"/>
                </a:solidFill>
              </a:rPr>
              <a:t>PEREIRA, André Luiz Mendes. </a:t>
            </a:r>
            <a:r>
              <a:rPr lang="pt-BR" sz="1400"/>
              <a:t>Uma Reflexão Sobre Etnomusicologia e Educação Musical:Diálogos Possíveis.Revista Nupeart. UDESC - Santa Catarina.Volume 9, 2011.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933975" y="354575"/>
            <a:ext cx="4361700" cy="427200"/>
          </a:xfrm>
          <a:prstGeom prst="rect">
            <a:avLst/>
          </a:prstGeom>
        </p:spPr>
        <p:txBody>
          <a:bodyPr wrap="square" lIns="91425" tIns="91425" rIns="91425" bIns="91425" anchor="t" anchorCtr="0">
            <a:noAutofit/>
          </a:bodyPr>
          <a:lstStyle/>
          <a:p>
            <a:pPr lvl="0" algn="ctr" rtl="0">
              <a:spcBef>
                <a:spcPts val="0"/>
              </a:spcBef>
              <a:buNone/>
            </a:pPr>
            <a:r>
              <a:rPr lang="pt-BR" sz="1400">
                <a:latin typeface="Source Code Pro"/>
                <a:ea typeface="Source Code Pro"/>
                <a:cs typeface="Source Code Pro"/>
                <a:sym typeface="Source Code Pro"/>
              </a:rPr>
              <a:t>André Luiz Mendes Pereira</a:t>
            </a:r>
          </a:p>
        </p:txBody>
      </p:sp>
      <p:sp>
        <p:nvSpPr>
          <p:cNvPr id="63" name="Shape 63"/>
          <p:cNvSpPr txBox="1">
            <a:spLocks noGrp="1"/>
          </p:cNvSpPr>
          <p:nvPr>
            <p:ph type="body" idx="1"/>
          </p:nvPr>
        </p:nvSpPr>
        <p:spPr>
          <a:xfrm>
            <a:off x="249975" y="1338425"/>
            <a:ext cx="8520600" cy="3571800"/>
          </a:xfrm>
          <a:prstGeom prst="rect">
            <a:avLst/>
          </a:prstGeom>
        </p:spPr>
        <p:txBody>
          <a:bodyPr wrap="square" lIns="91425" tIns="91425" rIns="91425" bIns="91425" anchor="t" anchorCtr="0">
            <a:noAutofit/>
          </a:bodyPr>
          <a:lstStyle/>
          <a:p>
            <a:pPr lvl="0" algn="just">
              <a:lnSpc>
                <a:spcPct val="150000"/>
              </a:lnSpc>
              <a:spcBef>
                <a:spcPts val="0"/>
              </a:spcBef>
              <a:spcAft>
                <a:spcPts val="0"/>
              </a:spcAft>
              <a:buNone/>
            </a:pPr>
            <a:r>
              <a:rPr lang="pt-BR" sz="1400"/>
              <a:t>Mestre em Música pela Universidade Federal de Minas Gerais (2011). Pós-graduado em História Social da Cultura pela Universidade Federal de São João Del Rei (2002). Bacharel em Psicologia pela Universidade Federal de São João Del Rei (2001). Foi presidente da Associação Cultural Mucambo, onde realizou pesquisas etnomusicológicas com ênfase em ritmos afro-brasileiros, (2008 - 2014). </a:t>
            </a:r>
          </a:p>
          <a:p>
            <a:pPr lvl="0" algn="just">
              <a:lnSpc>
                <a:spcPct val="150000"/>
              </a:lnSpc>
              <a:spcBef>
                <a:spcPts val="0"/>
              </a:spcBef>
              <a:spcAft>
                <a:spcPts val="0"/>
              </a:spcAft>
              <a:buNone/>
            </a:pPr>
            <a:r>
              <a:rPr lang="pt-BR" sz="1400"/>
              <a:t>Tutor no Curso de licenciatura em Música a distância da Universidade de Brasília (2012-2013). Foi professor substituto de Percussão/Educação Musical na Universidade Federal de São João Del Rei (2015-2016). </a:t>
            </a:r>
          </a:p>
          <a:p>
            <a:pPr lvl="0" algn="just">
              <a:lnSpc>
                <a:spcPct val="150000"/>
              </a:lnSpc>
              <a:spcBef>
                <a:spcPts val="0"/>
              </a:spcBef>
              <a:spcAft>
                <a:spcPts val="0"/>
              </a:spcAft>
              <a:buNone/>
            </a:pPr>
            <a:r>
              <a:rPr lang="pt-BR" sz="1400"/>
              <a:t>Atualmente é professor de Percussão/Bateria do Conservatório Estadual de Música Padre José Maria Xavier da cidade de São João Del Rei (desde 2005).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292850"/>
            <a:ext cx="8520600" cy="801000"/>
          </a:xfrm>
          <a:prstGeom prst="rect">
            <a:avLst/>
          </a:prstGeom>
          <a:noFill/>
        </p:spPr>
        <p:txBody>
          <a:bodyPr wrap="square" lIns="91425" tIns="91425" rIns="91425" bIns="91425" anchor="t" anchorCtr="0">
            <a:noAutofit/>
          </a:bodyPr>
          <a:lstStyle/>
          <a:p>
            <a:pPr lvl="0">
              <a:spcBef>
                <a:spcPts val="0"/>
              </a:spcBef>
              <a:buNone/>
            </a:pPr>
            <a:r>
              <a:rPr lang="pt-BR" sz="3000"/>
              <a:t>um breve histórico do desenvolvimento da música no brasil</a:t>
            </a:r>
            <a:r>
              <a:rPr lang="pt-BR"/>
              <a:t> </a:t>
            </a:r>
          </a:p>
        </p:txBody>
      </p:sp>
      <p:sp>
        <p:nvSpPr>
          <p:cNvPr id="69" name="Shape 69"/>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marL="457200" lvl="0" indent="-317500" algn="just" rtl="0">
              <a:spcBef>
                <a:spcPts val="0"/>
              </a:spcBef>
              <a:buSzPct val="100000"/>
            </a:pPr>
            <a:r>
              <a:rPr lang="pt-BR" sz="1400"/>
              <a:t>século XVIII e XIX música clássica europeia;</a:t>
            </a:r>
          </a:p>
          <a:p>
            <a:pPr marL="457200" lvl="0" indent="-317500" algn="just" rtl="0">
              <a:spcBef>
                <a:spcPts val="0"/>
              </a:spcBef>
              <a:buSzPct val="100000"/>
            </a:pPr>
            <a:r>
              <a:rPr lang="pt-BR" sz="1400"/>
              <a:t>século XX e a resistência das tradições populares;</a:t>
            </a:r>
          </a:p>
          <a:p>
            <a:pPr marL="457200" lvl="0" indent="-317500" algn="just" rtl="0">
              <a:spcBef>
                <a:spcPts val="0"/>
              </a:spcBef>
              <a:buSzPct val="100000"/>
            </a:pPr>
            <a:r>
              <a:rPr lang="pt-BR" sz="1400"/>
              <a:t>anos 50 o surgimento da bossa nova;</a:t>
            </a:r>
          </a:p>
          <a:p>
            <a:pPr marL="457200" lvl="0" indent="-317500" algn="just" rtl="0">
              <a:spcBef>
                <a:spcPts val="0"/>
              </a:spcBef>
              <a:buSzPct val="100000"/>
            </a:pPr>
            <a:r>
              <a:rPr lang="pt-BR" sz="1400"/>
              <a:t>anos 60 movimento de resistência cultural e o rock n´roll.</a:t>
            </a:r>
          </a:p>
          <a:p>
            <a:pPr lvl="0" algn="just" rtl="0">
              <a:spcBef>
                <a:spcPts val="0"/>
              </a:spcBef>
              <a:buNone/>
            </a:pPr>
            <a:endParaRPr sz="1400"/>
          </a:p>
          <a:p>
            <a:pPr lvl="0" algn="just" rtl="0">
              <a:spcBef>
                <a:spcPts val="0"/>
              </a:spcBef>
              <a:buNone/>
            </a:pPr>
            <a:r>
              <a:rPr lang="pt-BR" sz="1100"/>
              <a:t>“ [...] ao longo do século XX, encontramos, em todo o Brasil, tradições populares que existem por motivos idiossincráticos.São tradições geralmente de transmissão oral e podem ser relacionadas à religiosidade, como os Congados, os candomblés, os Maracatus; ou como motivos lúdicos, como o côco de roda ou as cirandas. Vale ressaltar que as tradições afro-brasileiras não separam muito religiosidade de festa. (PEREIRA, 2011)”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spcBef>
                <a:spcPts val="0"/>
              </a:spcBef>
              <a:buNone/>
            </a:pPr>
            <a:r>
              <a:rPr lang="pt-BR" sz="3600"/>
              <a:t>a música popular, a educação musical e a antropologia</a:t>
            </a:r>
          </a:p>
        </p:txBody>
      </p:sp>
      <p:sp>
        <p:nvSpPr>
          <p:cNvPr id="75" name="Shape 75"/>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marL="457200" lvl="0" indent="-317500" algn="just">
              <a:spcBef>
                <a:spcPts val="0"/>
              </a:spcBef>
              <a:buSzPct val="100000"/>
            </a:pPr>
            <a:r>
              <a:rPr lang="pt-BR" sz="1400"/>
              <a:t>a música popular como conteúdo genérico;</a:t>
            </a:r>
          </a:p>
          <a:p>
            <a:pPr marL="457200" lvl="0" indent="-317500" algn="just">
              <a:spcBef>
                <a:spcPts val="0"/>
              </a:spcBef>
              <a:buSzPct val="100000"/>
            </a:pPr>
            <a:r>
              <a:rPr lang="pt-BR" sz="1400"/>
              <a:t>descontextualização da criação musical popular; </a:t>
            </a:r>
          </a:p>
          <a:p>
            <a:pPr marL="457200" lvl="0" indent="-317500" algn="just">
              <a:spcBef>
                <a:spcPts val="0"/>
              </a:spcBef>
              <a:buSzPct val="100000"/>
            </a:pPr>
            <a:r>
              <a:rPr lang="pt-BR" sz="1400"/>
              <a:t>música urbana: é essencial o entendimento das diferentes técnicas da música popular;</a:t>
            </a:r>
          </a:p>
          <a:p>
            <a:pPr marL="457200" lvl="0" indent="-317500" algn="just">
              <a:spcBef>
                <a:spcPts val="0"/>
              </a:spcBef>
              <a:buSzPct val="100000"/>
            </a:pPr>
            <a:r>
              <a:rPr lang="pt-BR" sz="1400"/>
              <a:t>o ensino de música deve transpor a sala de aula;</a:t>
            </a:r>
          </a:p>
          <a:p>
            <a:pPr marL="457200" lvl="0" indent="-317500" algn="just" rtl="0">
              <a:spcBef>
                <a:spcPts val="0"/>
              </a:spcBef>
              <a:buSzPct val="100000"/>
            </a:pPr>
            <a:r>
              <a:rPr lang="pt-BR" sz="1400"/>
              <a:t>valorização da cultural oral em detrimento da escrita;</a:t>
            </a:r>
          </a:p>
          <a:p>
            <a:pPr marL="457200" lvl="0" indent="-317500" algn="just" rtl="0">
              <a:spcBef>
                <a:spcPts val="0"/>
              </a:spcBef>
              <a:buSzPct val="100000"/>
            </a:pPr>
            <a:r>
              <a:rPr lang="pt-BR" sz="1400"/>
              <a:t>formação social-cultural do Brasil;</a:t>
            </a:r>
          </a:p>
          <a:p>
            <a:pPr marL="457200" lvl="0" indent="-317500" algn="just">
              <a:spcBef>
                <a:spcPts val="0"/>
              </a:spcBef>
              <a:buSzPct val="100000"/>
            </a:pPr>
            <a:r>
              <a:rPr lang="pt-BR" sz="1400"/>
              <a:t>diálogo entre a tradição oral da música popular e o conteudismo do currículo escolar;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spcBef>
                <a:spcPts val="0"/>
              </a:spcBef>
              <a:buNone/>
            </a:pPr>
            <a:r>
              <a:rPr lang="pt-BR"/>
              <a:t>MÚSICA E EDUCAÇÃO</a:t>
            </a:r>
          </a:p>
        </p:txBody>
      </p:sp>
      <p:sp>
        <p:nvSpPr>
          <p:cNvPr id="81" name="Shape 81"/>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lgn="just" rtl="0">
              <a:spcBef>
                <a:spcPts val="0"/>
              </a:spcBef>
              <a:buNone/>
            </a:pPr>
            <a:r>
              <a:rPr lang="pt-BR" sz="1400"/>
              <a:t>“Estamos considerando educação musical de acordo com Arroyo(2003), partindo da perspectiva de que em toda prática musical acontece transmissão de conhecimentos musicais.”</a:t>
            </a:r>
          </a:p>
          <a:p>
            <a:pPr lvl="0" algn="just" rtl="0">
              <a:spcBef>
                <a:spcPts val="0"/>
              </a:spcBef>
              <a:buNone/>
            </a:pPr>
            <a:endParaRPr sz="1400"/>
          </a:p>
          <a:p>
            <a:pPr lvl="0" algn="just">
              <a:spcBef>
                <a:spcPts val="0"/>
              </a:spcBef>
              <a:buNone/>
            </a:pPr>
            <a:r>
              <a:rPr lang="pt-BR" sz="1400"/>
              <a:t>“Na mesma direção, Queiroz (2010), entende Educação Musical como qualquer processo em que são transmitidas habilidades e significados de determinado saber musical.”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spcBef>
                <a:spcPts val="0"/>
              </a:spcBef>
              <a:buNone/>
            </a:pPr>
            <a:r>
              <a:rPr lang="pt-BR"/>
              <a:t>NA PERSPECTIVA ANTROPOLÓGICA</a:t>
            </a:r>
          </a:p>
        </p:txBody>
      </p:sp>
      <p:sp>
        <p:nvSpPr>
          <p:cNvPr id="87" name="Shape 87"/>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marL="457200" lvl="0" indent="-317500" algn="just" rtl="0">
              <a:spcBef>
                <a:spcPts val="0"/>
              </a:spcBef>
              <a:buSzPct val="100000"/>
            </a:pPr>
            <a:r>
              <a:rPr lang="pt-BR" sz="1400"/>
              <a:t>Clifford Geertz;</a:t>
            </a:r>
          </a:p>
          <a:p>
            <a:pPr marL="457200" lvl="0" indent="-317500" algn="just" rtl="0">
              <a:spcBef>
                <a:spcPts val="0"/>
              </a:spcBef>
              <a:buSzPct val="100000"/>
            </a:pPr>
            <a:r>
              <a:rPr lang="pt-BR" sz="1400"/>
              <a:t>a educação musical deve ser compreendida de maneira  indissociada das significações culturais e sociais do homem, que estão em constante interpretação;</a:t>
            </a:r>
          </a:p>
          <a:p>
            <a:pPr marL="457200" lvl="0" indent="-317500" algn="just" rtl="0">
              <a:spcBef>
                <a:spcPts val="0"/>
              </a:spcBef>
              <a:buSzPct val="100000"/>
            </a:pPr>
            <a:r>
              <a:rPr lang="pt-BR" sz="1400"/>
              <a:t>música como construção cultura ;</a:t>
            </a:r>
          </a:p>
          <a:p>
            <a:pPr marL="457200" lvl="0" indent="-317500" algn="just" rtl="0">
              <a:spcBef>
                <a:spcPts val="0"/>
              </a:spcBef>
              <a:buSzPct val="100000"/>
            </a:pPr>
            <a:r>
              <a:rPr lang="pt-BR" sz="1400"/>
              <a:t>transmissão de hábitos;</a:t>
            </a:r>
          </a:p>
          <a:p>
            <a:pPr marL="457200" lvl="0" indent="-317500" algn="just" rtl="0">
              <a:spcBef>
                <a:spcPts val="0"/>
              </a:spcBef>
              <a:buSzPct val="100000"/>
            </a:pPr>
            <a:r>
              <a:rPr lang="pt-BR" sz="1400"/>
              <a:t>compartilhamento de valores; </a:t>
            </a:r>
          </a:p>
          <a:p>
            <a:pPr lvl="0" algn="just">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119314"/>
            <a:ext cx="8520600" cy="801000"/>
          </a:xfrm>
          <a:prstGeom prst="rect">
            <a:avLst/>
          </a:prstGeom>
        </p:spPr>
        <p:txBody>
          <a:bodyPr wrap="square" lIns="91425" tIns="91425" rIns="91425" bIns="91425" anchor="t" anchorCtr="0">
            <a:noAutofit/>
          </a:bodyPr>
          <a:lstStyle/>
          <a:p>
            <a:pPr lvl="0">
              <a:spcBef>
                <a:spcPts val="0"/>
              </a:spcBef>
              <a:buNone/>
            </a:pPr>
            <a:r>
              <a:rPr lang="pt-BR" dirty="0"/>
              <a:t>uma experiência do congado com a </a:t>
            </a:r>
            <a:r>
              <a:rPr lang="pt-BR" dirty="0" err="1"/>
              <a:t>etnomusicologia</a:t>
            </a:r>
            <a:endParaRPr lang="pt-BR" dirty="0"/>
          </a:p>
        </p:txBody>
      </p:sp>
      <p:sp>
        <p:nvSpPr>
          <p:cNvPr id="93" name="Shape 93"/>
          <p:cNvSpPr txBox="1">
            <a:spLocks noGrp="1"/>
          </p:cNvSpPr>
          <p:nvPr>
            <p:ph type="body" idx="1"/>
          </p:nvPr>
        </p:nvSpPr>
        <p:spPr>
          <a:xfrm>
            <a:off x="311700" y="774237"/>
            <a:ext cx="8520600" cy="4278324"/>
          </a:xfrm>
          <a:prstGeom prst="rect">
            <a:avLst/>
          </a:prstGeom>
        </p:spPr>
        <p:txBody>
          <a:bodyPr wrap="square" lIns="91425" tIns="91425" rIns="91425" bIns="91425" anchor="t" anchorCtr="0">
            <a:noAutofit/>
          </a:bodyPr>
          <a:lstStyle/>
          <a:p>
            <a:pPr marL="457200" lvl="0" indent="-317500" rtl="0">
              <a:spcBef>
                <a:spcPts val="0"/>
              </a:spcBef>
              <a:buSzPct val="100000"/>
            </a:pPr>
            <a:r>
              <a:rPr lang="pt-BR" sz="1400" dirty="0"/>
              <a:t>O CONGADO</a:t>
            </a:r>
          </a:p>
          <a:p>
            <a:pPr marL="0" lvl="0" indent="0" rtl="0">
              <a:spcBef>
                <a:spcPts val="0"/>
              </a:spcBef>
              <a:buNone/>
            </a:pPr>
            <a:r>
              <a:rPr lang="pt-BR" sz="1400" dirty="0"/>
              <a:t>É manifestação religiosa que carrega o sincretismo da cultura cristã-europeia de minas gerais e as tradições africanas dos povos </a:t>
            </a:r>
            <a:r>
              <a:rPr lang="pt-BR" sz="1400" dirty="0" err="1"/>
              <a:t>bantus</a:t>
            </a:r>
            <a:r>
              <a:rPr lang="pt-BR" sz="1400" dirty="0"/>
              <a:t>, se originou a partir da situação sofrida pelos escravizados no interior das irmandades religiosas.</a:t>
            </a:r>
          </a:p>
          <a:p>
            <a:pPr marL="457200" lvl="0" indent="-317500" rtl="0">
              <a:spcBef>
                <a:spcPts val="0"/>
              </a:spcBef>
              <a:buSzPct val="100000"/>
            </a:pPr>
            <a:r>
              <a:rPr lang="pt-BR" sz="1400" dirty="0"/>
              <a:t>mestre/capitão como principal mediador;</a:t>
            </a:r>
          </a:p>
          <a:p>
            <a:pPr marL="457200" lvl="0" indent="-317500" rtl="0">
              <a:spcBef>
                <a:spcPts val="0"/>
              </a:spcBef>
              <a:buSzPct val="100000"/>
            </a:pPr>
            <a:r>
              <a:rPr lang="pt-BR" sz="1400" dirty="0"/>
              <a:t>continuidade;</a:t>
            </a:r>
          </a:p>
          <a:p>
            <a:pPr marL="457200" lvl="0" indent="-317500" rtl="0">
              <a:spcBef>
                <a:spcPts val="0"/>
              </a:spcBef>
              <a:buSzPct val="100000"/>
            </a:pPr>
            <a:r>
              <a:rPr lang="pt-BR" sz="1400" dirty="0"/>
              <a:t>hierarquia e respeito;</a:t>
            </a:r>
          </a:p>
          <a:p>
            <a:pPr marL="457200" lvl="0" indent="-317500" rtl="0">
              <a:spcBef>
                <a:spcPts val="0"/>
              </a:spcBef>
              <a:buSzPct val="100000"/>
            </a:pPr>
            <a:r>
              <a:rPr lang="pt-BR" sz="1400" dirty="0"/>
              <a:t>transmissão da tradição oral;</a:t>
            </a:r>
          </a:p>
          <a:p>
            <a:pPr marL="457200" lvl="0" indent="-317500" rtl="0">
              <a:spcBef>
                <a:spcPts val="0"/>
              </a:spcBef>
              <a:buSzPct val="100000"/>
            </a:pPr>
            <a:r>
              <a:rPr lang="pt-BR" sz="1400" dirty="0"/>
              <a:t>técnica musical atrelada a tradição e a ritualística;</a:t>
            </a:r>
          </a:p>
          <a:p>
            <a:pPr lvl="0" rtl="0">
              <a:spcBef>
                <a:spcPts val="0"/>
              </a:spcBef>
              <a:buNone/>
            </a:pPr>
            <a:r>
              <a:rPr lang="pt-BR" sz="1400" u="sng" dirty="0">
                <a:solidFill>
                  <a:schemeClr val="hlink"/>
                </a:solidFill>
                <a:hlinkClick r:id="rId3"/>
              </a:rPr>
              <a:t>https://www.youtube.com/watch?v=X92CTbtu72Y</a:t>
            </a:r>
          </a:p>
          <a:p>
            <a:pPr marL="0" lvl="0" indent="0">
              <a:spcBef>
                <a:spcPts val="0"/>
              </a:spcBef>
              <a:buNone/>
            </a:pPr>
            <a:endParaRPr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spcBef>
                <a:spcPts val="0"/>
              </a:spcBef>
              <a:buNone/>
            </a:pPr>
            <a:r>
              <a:rPr lang="pt-BR"/>
              <a:t>elementos </a:t>
            </a:r>
          </a:p>
        </p:txBody>
      </p:sp>
      <p:sp>
        <p:nvSpPr>
          <p:cNvPr id="99" name="Shape 99"/>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marL="457200" lvl="0" indent="-317500" rtl="0">
              <a:spcBef>
                <a:spcPts val="0"/>
              </a:spcBef>
              <a:buSzPct val="100000"/>
            </a:pPr>
            <a:r>
              <a:rPr lang="pt-BR" sz="1400"/>
              <a:t>observação;</a:t>
            </a:r>
          </a:p>
          <a:p>
            <a:pPr marL="457200" lvl="0" indent="-317500" rtl="0">
              <a:spcBef>
                <a:spcPts val="0"/>
              </a:spcBef>
              <a:buSzPct val="100000"/>
            </a:pPr>
            <a:r>
              <a:rPr lang="pt-BR" sz="1400"/>
              <a:t>imitação;</a:t>
            </a:r>
          </a:p>
          <a:p>
            <a:pPr marL="457200" lvl="0" indent="-317500" rtl="0">
              <a:spcBef>
                <a:spcPts val="0"/>
              </a:spcBef>
              <a:buSzPct val="100000"/>
            </a:pPr>
            <a:r>
              <a:rPr lang="pt-BR" sz="1400"/>
              <a:t>experimentação;</a:t>
            </a:r>
          </a:p>
          <a:p>
            <a:pPr marL="457200" lvl="0" indent="-317500" rtl="0">
              <a:spcBef>
                <a:spcPts val="0"/>
              </a:spcBef>
              <a:buSzPct val="100000"/>
            </a:pPr>
            <a:r>
              <a:rPr lang="pt-BR" sz="1400"/>
              <a:t>escuta;</a:t>
            </a:r>
          </a:p>
          <a:p>
            <a:pPr marL="457200" lvl="0" indent="-317500" rtl="0">
              <a:spcBef>
                <a:spcPts val="0"/>
              </a:spcBef>
              <a:buSzPct val="100000"/>
            </a:pPr>
            <a:r>
              <a:rPr lang="pt-BR" sz="1400"/>
              <a:t>brincar de congado;</a:t>
            </a:r>
          </a:p>
          <a:p>
            <a:pPr marL="457200" lvl="0" indent="-317500" rtl="0">
              <a:spcBef>
                <a:spcPts val="0"/>
              </a:spcBef>
              <a:buSzPct val="100000"/>
            </a:pPr>
            <a:r>
              <a:rPr lang="pt-BR" sz="1400"/>
              <a:t>perpetuação da prática religiosas; </a:t>
            </a:r>
          </a:p>
          <a:p>
            <a:pPr marL="457200" lvl="0" indent="-317500" rtl="0">
              <a:spcBef>
                <a:spcPts val="0"/>
              </a:spcBef>
              <a:buSzPct val="100000"/>
            </a:pPr>
            <a:r>
              <a:rPr lang="pt-BR" sz="1400"/>
              <a:t>sentimento de pertencimento;</a:t>
            </a:r>
          </a:p>
          <a:p>
            <a:pPr marL="457200" lvl="0" indent="-317500" rtl="0">
              <a:spcBef>
                <a:spcPts val="0"/>
              </a:spcBef>
              <a:buSzPct val="100000"/>
            </a:pPr>
            <a:r>
              <a:rPr lang="pt-BR" sz="1400"/>
              <a:t>vínculo entre os sujeitos daquela comunidade;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spcBef>
                <a:spcPts val="0"/>
              </a:spcBef>
              <a:buNone/>
            </a:pPr>
            <a:r>
              <a:rPr lang="pt-BR"/>
              <a:t>elementos ii</a:t>
            </a:r>
          </a:p>
        </p:txBody>
      </p:sp>
      <p:sp>
        <p:nvSpPr>
          <p:cNvPr id="105" name="Shape 105"/>
          <p:cNvSpPr txBox="1">
            <a:spLocks noGrp="1"/>
          </p:cNvSpPr>
          <p:nvPr>
            <p:ph type="body" idx="1"/>
          </p:nvPr>
        </p:nvSpPr>
        <p:spPr>
          <a:xfrm>
            <a:off x="311700" y="1228675"/>
            <a:ext cx="8432400" cy="3489600"/>
          </a:xfrm>
          <a:prstGeom prst="rect">
            <a:avLst/>
          </a:prstGeom>
        </p:spPr>
        <p:txBody>
          <a:bodyPr wrap="square" lIns="91425" tIns="91425" rIns="91425" bIns="91425" anchor="t" anchorCtr="0">
            <a:noAutofit/>
          </a:bodyPr>
          <a:lstStyle/>
          <a:p>
            <a:pPr marL="457200" lvl="0" indent="-317500" rtl="0">
              <a:lnSpc>
                <a:spcPct val="150000"/>
              </a:lnSpc>
              <a:spcBef>
                <a:spcPts val="0"/>
              </a:spcBef>
              <a:buSzPct val="100000"/>
            </a:pPr>
            <a:r>
              <a:rPr lang="pt-BR" sz="1400"/>
              <a:t>o pesquisador/professor deve reconhecer os significados e utilizar a musicalidade de forma adequada;</a:t>
            </a:r>
          </a:p>
          <a:p>
            <a:pPr marL="457200" lvl="0" indent="-317500" rtl="0">
              <a:spcBef>
                <a:spcPts val="0"/>
              </a:spcBef>
              <a:buSzPct val="100000"/>
            </a:pPr>
            <a:r>
              <a:rPr lang="pt-BR" sz="1400"/>
              <a:t>congado, cavalo marinho e choro tem o ponto comum:</a:t>
            </a:r>
          </a:p>
          <a:p>
            <a:pPr lvl="0" indent="457200" rtl="0">
              <a:spcBef>
                <a:spcPts val="0"/>
              </a:spcBef>
              <a:buNone/>
            </a:pPr>
            <a:r>
              <a:rPr lang="pt-BR" sz="1100"/>
              <a:t>mestre/capitão como principal mediador;</a:t>
            </a:r>
          </a:p>
          <a:p>
            <a:pPr marL="0" lvl="0" indent="457200" rtl="0">
              <a:spcBef>
                <a:spcPts val="0"/>
              </a:spcBef>
              <a:buNone/>
            </a:pPr>
            <a:r>
              <a:rPr lang="pt-BR" sz="1100"/>
              <a:t>continuidade;</a:t>
            </a:r>
          </a:p>
          <a:p>
            <a:pPr marL="457200" lvl="0" indent="0" rtl="0">
              <a:spcBef>
                <a:spcPts val="0"/>
              </a:spcBef>
              <a:buNone/>
            </a:pPr>
            <a:r>
              <a:rPr lang="pt-BR" sz="1100"/>
              <a:t>hierarquia e respeito;</a:t>
            </a:r>
          </a:p>
          <a:p>
            <a:pPr lvl="0" indent="457200">
              <a:spcBef>
                <a:spcPts val="0"/>
              </a:spcBef>
              <a:buNone/>
            </a:pPr>
            <a:r>
              <a:rPr lang="pt-BR" sz="1100"/>
              <a:t>transmissão da tradição oral;</a:t>
            </a: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733</Words>
  <Application>Microsoft Office PowerPoint</Application>
  <PresentationFormat>Apresentação na tela (16:9)</PresentationFormat>
  <Paragraphs>71</Paragraphs>
  <Slides>11</Slides>
  <Notes>11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Amatic SC</vt:lpstr>
      <vt:lpstr>Source Code Pro</vt:lpstr>
      <vt:lpstr>Arial</vt:lpstr>
      <vt:lpstr>Beach Day</vt:lpstr>
      <vt:lpstr>universidade de são paulo faculdade de filosofia,ciências e letras de ribeirão preto departamento de música  curso de música  Uma reflexão Sobre etnomusicologia e educação Musical: Diálogos Possíveis  André Luiz Mendes Pereira  NUPEART - NÚCLEO PEDAGÓGICO DE EDUCAÇÃO E ARTE (UDESC)</vt:lpstr>
      <vt:lpstr>André Luiz Mendes Pereira</vt:lpstr>
      <vt:lpstr>um breve histórico do desenvolvimento da música no brasil </vt:lpstr>
      <vt:lpstr>a música popular, a educação musical e a antropologia</vt:lpstr>
      <vt:lpstr>MÚSICA E EDUCAÇÃO</vt:lpstr>
      <vt:lpstr>NA PERSPECTIVA ANTROPOLÓGICA</vt:lpstr>
      <vt:lpstr>uma experiência do congado com a etnomusicologia</vt:lpstr>
      <vt:lpstr>elementos </vt:lpstr>
      <vt:lpstr>elementos ii</vt:lpstr>
      <vt:lpstr>considerações finais </vt:lpstr>
      <vt:lpstr>Referências bibliográficas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de são paulo faculdade de filosofia,ciências e letras de ribeirão preto departamento de música  curso de música  Uma reflexão Sobre etnomusicologia e educação Musical: Diálogos Possíveis  André Luiz Mendes Pereira  NUPEART - NÚCLEO PEDAGÓGICO DE EDUCAÇÃO E ARTE (UDESC)</dc:title>
  <cp:lastModifiedBy>Gabriel - PC</cp:lastModifiedBy>
  <cp:revision>1</cp:revision>
  <dcterms:modified xsi:type="dcterms:W3CDTF">2017-10-02T15:21:34Z</dcterms:modified>
</cp:coreProperties>
</file>